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Lst>
  <p:notesMasterIdLst>
    <p:notesMasterId r:id="rId19"/>
  </p:notesMasterIdLst>
  <p:handoutMasterIdLst>
    <p:handoutMasterId r:id="rId20"/>
  </p:handoutMasterIdLst>
  <p:sldIdLst>
    <p:sldId id="414" r:id="rId2"/>
    <p:sldId id="542" r:id="rId3"/>
    <p:sldId id="509" r:id="rId4"/>
    <p:sldId id="510" r:id="rId5"/>
    <p:sldId id="543" r:id="rId6"/>
    <p:sldId id="511" r:id="rId7"/>
    <p:sldId id="512" r:id="rId8"/>
    <p:sldId id="513" r:id="rId9"/>
    <p:sldId id="541" r:id="rId10"/>
    <p:sldId id="508" r:id="rId11"/>
    <p:sldId id="514" r:id="rId12"/>
    <p:sldId id="515" r:id="rId13"/>
    <p:sldId id="517" r:id="rId14"/>
    <p:sldId id="516" r:id="rId15"/>
    <p:sldId id="518" r:id="rId16"/>
    <p:sldId id="519" r:id="rId17"/>
    <p:sldId id="54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8DFE209-CA57-E6D1-033E-AAA38F1AE5E9}" name="Willie Powell" initials="WP" userId="Willie Powell" providerId="None"/>
  <p188:author id="{DC72EBFD-7EB4-F408-A4AC-3D4FED94A0D3}" name="Laibson, David I." initials="DL" userId="S::laibson@fas.harvard.edu::284b44b4-5bdd-4feb-88e5-203c5b49fb0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3" name="dlaibson" initials="d" lastIdx="3" clrIdx="42">
    <p:extLst>
      <p:ext uri="{19B8F6BF-5375-455C-9EA6-DF929625EA0E}">
        <p15:presenceInfo xmlns:p15="http://schemas.microsoft.com/office/powerpoint/2012/main" userId="dlaibson" providerId="None"/>
      </p:ext>
    </p:extLst>
  </p:cmAuthor>
  <p:cmAuthor id="1" name="Jason Furman" initials="JF" lastIdx="218" clrIdx="0"/>
  <p:cmAuthor id="2" name="Jason Furman" initials="JF [2]" lastIdx="1" clrIdx="1"/>
  <p:cmAuthor id="3" name="Jason Furman" initials="JF [2] [2]" lastIdx="1" clrIdx="2"/>
  <p:cmAuthor id="4" name="Jason Furman" initials="JF [3]" lastIdx="1" clrIdx="3"/>
  <p:cmAuthor id="5" name="Jason Furman" initials="JF [3] [2]" lastIdx="1" clrIdx="4"/>
  <p:cmAuthor id="6" name="Jason Furman" initials="JF [3] [3]" lastIdx="1" clrIdx="5"/>
  <p:cmAuthor id="7" name="Jason Furman" initials="JF [3] [3] [2]" lastIdx="1" clrIdx="6"/>
  <p:cmAuthor id="8" name="Jason Furman" initials="JF [3] [3] [3]" lastIdx="1" clrIdx="7"/>
  <p:cmAuthor id="9" name="Jason Furman" initials="JF [4]" lastIdx="1" clrIdx="8"/>
  <p:cmAuthor id="10" name="Jason Furman" initials="JF [4] [2]" lastIdx="1" clrIdx="9"/>
  <p:cmAuthor id="11" name="Jason Furman" initials="JF [5]" lastIdx="1" clrIdx="10"/>
  <p:cmAuthor id="12" name="Jason Furman" initials="JF [6]" lastIdx="0" clrIdx="11"/>
  <p:cmAuthor id="13" name="Jason Furman" initials="JF [7]" lastIdx="1" clrIdx="12"/>
  <p:cmAuthor id="14" name="Jason Furman" initials="JF [8]" lastIdx="1" clrIdx="13"/>
  <p:cmAuthor id="15" name="Jason Furman" initials="JF [9]" lastIdx="1" clrIdx="14"/>
  <p:cmAuthor id="16" name="Jason Furman" initials="JF [10]" lastIdx="1" clrIdx="15"/>
  <p:cmAuthor id="17" name="Jason Furman" initials="JF [5] [2]" lastIdx="1" clrIdx="16"/>
  <p:cmAuthor id="18" name="Jason Furman" initials="JF [10] [2]" lastIdx="1" clrIdx="17"/>
  <p:cmAuthor id="19" name="Jason Furman" initials="JF [11]" lastIdx="1" clrIdx="18"/>
  <p:cmAuthor id="20" name="Jason Furman" initials="JF [5] [3]" lastIdx="1" clrIdx="19"/>
  <p:cmAuthor id="21" name="Jason Furman" initials="JF [10] [3]" lastIdx="1" clrIdx="20"/>
  <p:cmAuthor id="22" name="Jason Furman" initials="JF [12]" lastIdx="1" clrIdx="21"/>
  <p:cmAuthor id="23" name="Jason Furman" initials="JF [3] [3] [4]" lastIdx="1" clrIdx="22"/>
  <p:cmAuthor id="24" name="Jason Furman" initials="JF [12] [2]" lastIdx="1" clrIdx="23"/>
  <p:cmAuthor id="25" name="Harris Eppsteiner" initials="HE" lastIdx="8" clrIdx="24"/>
  <p:cmAuthor id="26" name="Harris Eppsteiner" initials="HE [2]" lastIdx="1" clrIdx="25"/>
  <p:cmAuthor id="27" name="Harris Eppsteiner" initials="HE [3]" lastIdx="1" clrIdx="26"/>
  <p:cmAuthor id="28" name="Harris Eppsteiner" initials="HE [4]" lastIdx="1" clrIdx="27"/>
  <p:cmAuthor id="29" name="Harris Eppsteiner" initials="HE [5]" lastIdx="1" clrIdx="28"/>
  <p:cmAuthor id="30" name="Harris Eppsteiner" initials="HE [6]" lastIdx="1" clrIdx="29"/>
  <p:cmAuthor id="31" name="Harris Eppsteiner" initials="HE [7]" lastIdx="1" clrIdx="30"/>
  <p:cmAuthor id="32" name="Harris Eppsteiner" initials="HE [8]" lastIdx="1" clrIdx="31"/>
  <p:cmAuthor id="33" name="Harris Eppsteiner" initials="HE [9]" lastIdx="1" clrIdx="32"/>
  <p:cmAuthor id="34" name="Harris Eppsteiner" initials="HE [10]" lastIdx="1" clrIdx="33"/>
  <p:cmAuthor id="35" name="Harris Eppsteiner" initials="HE [11]" lastIdx="1" clrIdx="34"/>
  <p:cmAuthor id="36" name="Harris Eppsteiner" initials="HE [11] [2]" lastIdx="1" clrIdx="35"/>
  <p:cmAuthor id="37" name="Wilson Powell" initials="WP" lastIdx="17" clrIdx="36"/>
  <p:cmAuthor id="38" name="Willie Powell" initials="WP" lastIdx="76" clrIdx="37"/>
  <p:cmAuthor id="39" name="Goldstein, Jeff" initials="GJ [8]" lastIdx="1" clrIdx="38"/>
  <p:cmAuthor id="40" name="Goldstein, Jeff" initials="GJ [7]" lastIdx="1" clrIdx="39"/>
  <p:cmAuthor id="41" name="Goldstein, Jeff" initials="GJ [2]" lastIdx="1" clrIdx="40"/>
  <p:cmAuthor id="42" name="Goldstein, Jeff" initials="GJ" lastIdx="2" clrIdx="4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81F2"/>
    <a:srgbClr val="0100F2"/>
    <a:srgbClr val="FF333A"/>
    <a:srgbClr val="B80000"/>
    <a:srgbClr val="B71137"/>
    <a:srgbClr val="A71930"/>
    <a:srgbClr val="B50938"/>
    <a:srgbClr val="172A3A"/>
    <a:srgbClr val="36719F"/>
    <a:srgbClr val="1B48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20" autoAdjust="0"/>
    <p:restoredTop sz="94643"/>
  </p:normalViewPr>
  <p:slideViewPr>
    <p:cSldViewPr>
      <p:cViewPr varScale="1">
        <p:scale>
          <a:sx n="163" d="100"/>
          <a:sy n="163" d="100"/>
        </p:scale>
        <p:origin x="400" y="18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25" d="100"/>
        <a:sy n="125" d="100"/>
      </p:scale>
      <p:origin x="0" y="-6912"/>
    </p:cViewPr>
  </p:sorterViewPr>
  <p:notesViewPr>
    <p:cSldViewPr>
      <p:cViewPr varScale="1">
        <p:scale>
          <a:sx n="126" d="100"/>
          <a:sy n="126" d="100"/>
        </p:scale>
        <p:origin x="3264" y="21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laibson\Dropbox\Admin\Archive\Archive\misc_presentations\financial%20advice%202019.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1"/>
          <c:order val="1"/>
          <c:spPr>
            <a:ln w="41275" cap="rnd">
              <a:solidFill>
                <a:schemeClr val="accent2"/>
              </a:solidFill>
              <a:round/>
            </a:ln>
            <a:effectLst/>
          </c:spPr>
          <c:marker>
            <c:symbol val="none"/>
          </c:marker>
          <c:xVal>
            <c:numRef>
              <c:f>Sheet1!$A$16:$A$35</c:f>
              <c:numCache>
                <c:formatCode>_("$"* #,##0.00_);_("$"* \(#,##0.00\);_("$"* "-"??_);_(@_)</c:formatCode>
                <c:ptCount val="20"/>
                <c:pt idx="0">
                  <c:v>0</c:v>
                </c:pt>
                <c:pt idx="1">
                  <c:v>10000</c:v>
                </c:pt>
                <c:pt idx="2">
                  <c:v>20000</c:v>
                </c:pt>
                <c:pt idx="3">
                  <c:v>30000</c:v>
                </c:pt>
                <c:pt idx="4">
                  <c:v>40000</c:v>
                </c:pt>
                <c:pt idx="5">
                  <c:v>50000</c:v>
                </c:pt>
                <c:pt idx="6">
                  <c:v>60000</c:v>
                </c:pt>
                <c:pt idx="7">
                  <c:v>70000</c:v>
                </c:pt>
                <c:pt idx="8">
                  <c:v>80000</c:v>
                </c:pt>
                <c:pt idx="9">
                  <c:v>90000</c:v>
                </c:pt>
                <c:pt idx="10">
                  <c:v>100000</c:v>
                </c:pt>
                <c:pt idx="11">
                  <c:v>110000</c:v>
                </c:pt>
                <c:pt idx="12">
                  <c:v>120000</c:v>
                </c:pt>
                <c:pt idx="13">
                  <c:v>130000</c:v>
                </c:pt>
                <c:pt idx="14">
                  <c:v>140000</c:v>
                </c:pt>
                <c:pt idx="15">
                  <c:v>150000</c:v>
                </c:pt>
                <c:pt idx="16">
                  <c:v>160000</c:v>
                </c:pt>
                <c:pt idx="17">
                  <c:v>170000</c:v>
                </c:pt>
                <c:pt idx="18">
                  <c:v>180000</c:v>
                </c:pt>
                <c:pt idx="19">
                  <c:v>190000</c:v>
                </c:pt>
              </c:numCache>
            </c:numRef>
          </c:xVal>
          <c:yVal>
            <c:numRef>
              <c:f>Sheet1!$C$16:$C$35</c:f>
              <c:numCache>
                <c:formatCode>0.000</c:formatCode>
                <c:ptCount val="20"/>
                <c:pt idx="0" formatCode="General">
                  <c:v>2.5000000000000001E-2</c:v>
                </c:pt>
                <c:pt idx="1">
                  <c:v>2.5000000000000001E-2</c:v>
                </c:pt>
                <c:pt idx="2">
                  <c:v>8.7499999999999994E-2</c:v>
                </c:pt>
                <c:pt idx="3">
                  <c:v>0.10833333333333334</c:v>
                </c:pt>
                <c:pt idx="4">
                  <c:v>0.11874999999999999</c:v>
                </c:pt>
                <c:pt idx="5">
                  <c:v>0.125</c:v>
                </c:pt>
                <c:pt idx="6">
                  <c:v>0.12916666666666668</c:v>
                </c:pt>
                <c:pt idx="7">
                  <c:v>0.13214285714285715</c:v>
                </c:pt>
                <c:pt idx="8">
                  <c:v>0.140625</c:v>
                </c:pt>
                <c:pt idx="9">
                  <c:v>0.14722222222222223</c:v>
                </c:pt>
                <c:pt idx="10">
                  <c:v>0.1525</c:v>
                </c:pt>
                <c:pt idx="11">
                  <c:v>0.15681818181818183</c:v>
                </c:pt>
                <c:pt idx="12">
                  <c:v>0.16041666666666668</c:v>
                </c:pt>
                <c:pt idx="13">
                  <c:v>0.16346153846153846</c:v>
                </c:pt>
                <c:pt idx="14">
                  <c:v>0.16964285714285715</c:v>
                </c:pt>
                <c:pt idx="15">
                  <c:v>0.17499999999999999</c:v>
                </c:pt>
                <c:pt idx="16">
                  <c:v>0.1796875</c:v>
                </c:pt>
                <c:pt idx="17">
                  <c:v>0.18382352941176472</c:v>
                </c:pt>
                <c:pt idx="18">
                  <c:v>0.1875</c:v>
                </c:pt>
                <c:pt idx="19">
                  <c:v>0.19078947368421054</c:v>
                </c:pt>
              </c:numCache>
            </c:numRef>
          </c:yVal>
          <c:smooth val="0"/>
          <c:extLst>
            <c:ext xmlns:c16="http://schemas.microsoft.com/office/drawing/2014/chart" uri="{C3380CC4-5D6E-409C-BE32-E72D297353CC}">
              <c16:uniqueId val="{00000000-F17C-4006-A105-39404EDEE694}"/>
            </c:ext>
          </c:extLst>
        </c:ser>
        <c:dLbls>
          <c:showLegendKey val="0"/>
          <c:showVal val="0"/>
          <c:showCatName val="0"/>
          <c:showSerName val="0"/>
          <c:showPercent val="0"/>
          <c:showBubbleSize val="0"/>
        </c:dLbls>
        <c:axId val="592531272"/>
        <c:axId val="592531600"/>
      </c:scatterChart>
      <c:scatterChart>
        <c:scatterStyle val="lineMarker"/>
        <c:varyColors val="0"/>
        <c:ser>
          <c:idx val="0"/>
          <c:order val="0"/>
          <c:spPr>
            <a:ln w="38100" cap="rnd">
              <a:solidFill>
                <a:schemeClr val="accent1"/>
              </a:solidFill>
              <a:round/>
            </a:ln>
            <a:effectLst/>
          </c:spPr>
          <c:marker>
            <c:symbol val="none"/>
          </c:marker>
          <c:xVal>
            <c:numRef>
              <c:f>Sheet1!$A$16:$A$35</c:f>
              <c:numCache>
                <c:formatCode>_("$"* #,##0.00_);_("$"* \(#,##0.00\);_("$"* "-"??_);_(@_)</c:formatCode>
                <c:ptCount val="20"/>
                <c:pt idx="0">
                  <c:v>0</c:v>
                </c:pt>
                <c:pt idx="1">
                  <c:v>10000</c:v>
                </c:pt>
                <c:pt idx="2">
                  <c:v>20000</c:v>
                </c:pt>
                <c:pt idx="3">
                  <c:v>30000</c:v>
                </c:pt>
                <c:pt idx="4">
                  <c:v>40000</c:v>
                </c:pt>
                <c:pt idx="5">
                  <c:v>50000</c:v>
                </c:pt>
                <c:pt idx="6">
                  <c:v>60000</c:v>
                </c:pt>
                <c:pt idx="7">
                  <c:v>70000</c:v>
                </c:pt>
                <c:pt idx="8">
                  <c:v>80000</c:v>
                </c:pt>
                <c:pt idx="9">
                  <c:v>90000</c:v>
                </c:pt>
                <c:pt idx="10">
                  <c:v>100000</c:v>
                </c:pt>
                <c:pt idx="11">
                  <c:v>110000</c:v>
                </c:pt>
                <c:pt idx="12">
                  <c:v>120000</c:v>
                </c:pt>
                <c:pt idx="13">
                  <c:v>130000</c:v>
                </c:pt>
                <c:pt idx="14">
                  <c:v>140000</c:v>
                </c:pt>
                <c:pt idx="15">
                  <c:v>150000</c:v>
                </c:pt>
                <c:pt idx="16">
                  <c:v>160000</c:v>
                </c:pt>
                <c:pt idx="17">
                  <c:v>170000</c:v>
                </c:pt>
                <c:pt idx="18">
                  <c:v>180000</c:v>
                </c:pt>
                <c:pt idx="19">
                  <c:v>190000</c:v>
                </c:pt>
              </c:numCache>
            </c:numRef>
          </c:xVal>
          <c:yVal>
            <c:numRef>
              <c:f>Sheet1!$B$16:$B$35</c:f>
              <c:numCache>
                <c:formatCode>_("$"* #,##0.00_);_("$"* \(#,##0.00\);_("$"* "-"??_);_(@_)</c:formatCode>
                <c:ptCount val="20"/>
                <c:pt idx="0">
                  <c:v>0</c:v>
                </c:pt>
                <c:pt idx="1">
                  <c:v>250</c:v>
                </c:pt>
                <c:pt idx="2">
                  <c:v>1750</c:v>
                </c:pt>
                <c:pt idx="3">
                  <c:v>3250</c:v>
                </c:pt>
                <c:pt idx="4">
                  <c:v>4750</c:v>
                </c:pt>
                <c:pt idx="5">
                  <c:v>6250</c:v>
                </c:pt>
                <c:pt idx="6">
                  <c:v>7750</c:v>
                </c:pt>
                <c:pt idx="7">
                  <c:v>9250</c:v>
                </c:pt>
                <c:pt idx="8">
                  <c:v>11250</c:v>
                </c:pt>
                <c:pt idx="9">
                  <c:v>13250</c:v>
                </c:pt>
                <c:pt idx="10">
                  <c:v>15250</c:v>
                </c:pt>
                <c:pt idx="11">
                  <c:v>17250</c:v>
                </c:pt>
                <c:pt idx="12">
                  <c:v>19250</c:v>
                </c:pt>
                <c:pt idx="13">
                  <c:v>21250</c:v>
                </c:pt>
                <c:pt idx="14">
                  <c:v>23750</c:v>
                </c:pt>
                <c:pt idx="15">
                  <c:v>26250</c:v>
                </c:pt>
                <c:pt idx="16">
                  <c:v>28750</c:v>
                </c:pt>
                <c:pt idx="17">
                  <c:v>31250</c:v>
                </c:pt>
                <c:pt idx="18">
                  <c:v>33750</c:v>
                </c:pt>
                <c:pt idx="19">
                  <c:v>36250</c:v>
                </c:pt>
              </c:numCache>
            </c:numRef>
          </c:yVal>
          <c:smooth val="0"/>
          <c:extLst>
            <c:ext xmlns:c16="http://schemas.microsoft.com/office/drawing/2014/chart" uri="{C3380CC4-5D6E-409C-BE32-E72D297353CC}">
              <c16:uniqueId val="{00000001-F17C-4006-A105-39404EDEE694}"/>
            </c:ext>
          </c:extLst>
        </c:ser>
        <c:dLbls>
          <c:showLegendKey val="0"/>
          <c:showVal val="0"/>
          <c:showCatName val="0"/>
          <c:showSerName val="0"/>
          <c:showPercent val="0"/>
          <c:showBubbleSize val="0"/>
        </c:dLbls>
        <c:axId val="592185800"/>
        <c:axId val="592184816"/>
      </c:scatterChart>
      <c:valAx>
        <c:axId val="592531272"/>
        <c:scaling>
          <c:orientation val="minMax"/>
          <c:max val="190000"/>
          <c:min val="0"/>
        </c:scaling>
        <c:delete val="0"/>
        <c:axPos val="b"/>
        <c:majorGridlines>
          <c:spPr>
            <a:ln w="9525" cap="flat" cmpd="sng" algn="ctr">
              <a:solidFill>
                <a:schemeClr val="bg1">
                  <a:lumMod val="85000"/>
                </a:schemeClr>
              </a:solidFill>
              <a:round/>
            </a:ln>
            <a:effectLst/>
          </c:spPr>
        </c:majorGridlines>
        <c:numFmt formatCode="_(&quot;$&quot;* #,##0_);_(&quot;$&quot;* \(#,##0\);_(&quot;$&quot;* &quot;-&quot;_);_(@_)" sourceLinked="0"/>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crossAx val="592531600"/>
        <c:crosses val="autoZero"/>
        <c:crossBetween val="midCat"/>
        <c:majorUnit val="20000"/>
      </c:valAx>
      <c:valAx>
        <c:axId val="592531600"/>
        <c:scaling>
          <c:orientation val="minMax"/>
          <c:max val="0.2"/>
        </c:scaling>
        <c:delete val="0"/>
        <c:axPos val="l"/>
        <c:majorGridlines>
          <c:spPr>
            <a:ln w="9525" cap="flat" cmpd="sng" algn="ctr">
              <a:solidFill>
                <a:schemeClr val="bg1"/>
              </a:solidFill>
              <a:round/>
            </a:ln>
            <a:effectLst/>
          </c:spPr>
        </c:majorGridlines>
        <c:numFmt formatCode="0%" sourceLinked="0"/>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2000" b="1" i="0" u="none" strike="noStrike" kern="1200" baseline="0">
                <a:solidFill>
                  <a:srgbClr val="CE480C"/>
                </a:solidFill>
                <a:latin typeface="+mn-lt"/>
                <a:ea typeface="+mn-ea"/>
                <a:cs typeface="+mn-cs"/>
              </a:defRPr>
            </a:pPr>
            <a:endParaRPr lang="en-US"/>
          </a:p>
        </c:txPr>
        <c:crossAx val="592531272"/>
        <c:crosses val="autoZero"/>
        <c:crossBetween val="midCat"/>
      </c:valAx>
      <c:valAx>
        <c:axId val="592184816"/>
        <c:scaling>
          <c:orientation val="minMax"/>
        </c:scaling>
        <c:delete val="0"/>
        <c:axPos val="r"/>
        <c:numFmt formatCode="_(&quot;$&quot;* #,##0_);_(&quot;$&quot;* \(#,##0\);_(&quot;$&quot;* &quot;-&quot;_);_(@_)" sourceLinked="0"/>
        <c:majorTickMark val="out"/>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2000" b="1" i="0" u="none" strike="noStrike" kern="1200" baseline="0">
                <a:solidFill>
                  <a:srgbClr val="0070C0"/>
                </a:solidFill>
                <a:latin typeface="+mn-lt"/>
                <a:ea typeface="+mn-ea"/>
                <a:cs typeface="+mn-cs"/>
              </a:defRPr>
            </a:pPr>
            <a:endParaRPr lang="en-US"/>
          </a:p>
        </c:txPr>
        <c:crossAx val="592185800"/>
        <c:crosses val="max"/>
        <c:crossBetween val="midCat"/>
      </c:valAx>
      <c:valAx>
        <c:axId val="592185800"/>
        <c:scaling>
          <c:orientation val="minMax"/>
        </c:scaling>
        <c:delete val="1"/>
        <c:axPos val="b"/>
        <c:numFmt formatCode="_(&quot;$&quot;* #,##0.00_);_(&quot;$&quot;* \(#,##0.00\);_(&quot;$&quot;* &quot;-&quot;??_);_(@_)" sourceLinked="1"/>
        <c:majorTickMark val="out"/>
        <c:minorTickMark val="none"/>
        <c:tickLblPos val="nextTo"/>
        <c:crossAx val="592184816"/>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43EE63A-71E4-4B17-A2C5-34BA759C8A18}" type="datetimeFigureOut">
              <a:rPr lang="en-US" smtClean="0"/>
              <a:t>4/22/23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B958A3A-DF47-44A4-9848-DE5B4E87E512}" type="slidenum">
              <a:rPr lang="en-US" smtClean="0"/>
              <a:t>‹#›</a:t>
            </a:fld>
            <a:endParaRPr lang="en-US"/>
          </a:p>
        </p:txBody>
      </p:sp>
    </p:spTree>
    <p:extLst>
      <p:ext uri="{BB962C8B-B14F-4D97-AF65-F5344CB8AC3E}">
        <p14:creationId xmlns:p14="http://schemas.microsoft.com/office/powerpoint/2010/main" val="8090880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05FD6D-2938-D54C-A5C3-F87645F8E35D}" type="datetimeFigureOut">
              <a:rPr lang="en-US" smtClean="0"/>
              <a:t>4/22/23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434F0F-A36F-C847-96B4-E0F5922D8CDD}" type="slidenum">
              <a:rPr lang="en-US" smtClean="0"/>
              <a:t>‹#›</a:t>
            </a:fld>
            <a:endParaRPr lang="en-US"/>
          </a:p>
        </p:txBody>
      </p:sp>
    </p:spTree>
    <p:extLst>
      <p:ext uri="{BB962C8B-B14F-4D97-AF65-F5344CB8AC3E}">
        <p14:creationId xmlns:p14="http://schemas.microsoft.com/office/powerpoint/2010/main" val="690459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13F312-5DBD-5E47-99B0-D22D9CB546A7}"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5198538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pening 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1"/>
            <a:ext cx="7772400" cy="1981199"/>
          </a:xfrm>
        </p:spPr>
        <p:txBody>
          <a:bodyPr/>
          <a:lstStyle>
            <a:lvl1pPr>
              <a:defRPr b="1">
                <a:solidFill>
                  <a:srgbClr val="172A3A"/>
                </a:solidFill>
                <a:latin typeface="Arial" pitchFamily="34" charset="0"/>
                <a:cs typeface="Arial" pitchFamily="34" charset="0"/>
              </a:defRPr>
            </a:lvl1pPr>
          </a:lstStyle>
          <a:p>
            <a:r>
              <a:rPr lang="en-US" dirty="0"/>
              <a:t>Click to edit Master title style</a:t>
            </a:r>
          </a:p>
        </p:txBody>
      </p:sp>
      <p:sp>
        <p:nvSpPr>
          <p:cNvPr id="3" name="Subtitle 2"/>
          <p:cNvSpPr>
            <a:spLocks noGrp="1"/>
          </p:cNvSpPr>
          <p:nvPr>
            <p:ph type="subTitle" idx="1" hasCustomPrompt="1"/>
          </p:nvPr>
        </p:nvSpPr>
        <p:spPr>
          <a:xfrm>
            <a:off x="1371600" y="3581400"/>
            <a:ext cx="6400800" cy="2438400"/>
          </a:xfrm>
        </p:spPr>
        <p:txBody>
          <a:bodyPr/>
          <a:lstStyle>
            <a:lvl1pPr marL="0" indent="0" algn="ctr">
              <a:buNone/>
              <a:defRPr baseline="0">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Author(s)</a:t>
            </a:r>
          </a:p>
        </p:txBody>
      </p:sp>
      <p:sp>
        <p:nvSpPr>
          <p:cNvPr id="11" name="Date Placeholder 3" hidden="1"/>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i="1">
                <a:solidFill>
                  <a:srgbClr val="172A3A"/>
                </a:solidFill>
                <a:latin typeface="Arial" pitchFamily="34" charset="0"/>
                <a:cs typeface="Arial" pitchFamily="34" charset="0"/>
              </a:defRPr>
            </a:lvl1pPr>
          </a:lstStyle>
          <a:p>
            <a:fld id="{F5B96425-3B17-4A79-94CF-4199F6356F23}" type="datetimeFigureOut">
              <a:rPr lang="en-US" smtClean="0"/>
              <a:pPr/>
              <a:t>4/22/23</a:t>
            </a:fld>
            <a:endParaRPr lang="en-US" dirty="0"/>
          </a:p>
        </p:txBody>
      </p:sp>
      <p:pic>
        <p:nvPicPr>
          <p:cNvPr id="6" name="Picture 5"/>
          <p:cNvPicPr>
            <a:picLocks noChangeAspect="1"/>
          </p:cNvPicPr>
          <p:nvPr userDrawn="1"/>
        </p:nvPicPr>
        <p:blipFill>
          <a:blip r:embed="rId2"/>
          <a:stretch>
            <a:fillRect/>
          </a:stretch>
        </p:blipFill>
        <p:spPr>
          <a:xfrm>
            <a:off x="152401" y="163433"/>
            <a:ext cx="3428999" cy="952807"/>
          </a:xfrm>
          <a:prstGeom prst="rect">
            <a:avLst/>
          </a:prstGeom>
        </p:spPr>
      </p:pic>
    </p:spTree>
    <p:extLst>
      <p:ext uri="{BB962C8B-B14F-4D97-AF65-F5344CB8AC3E}">
        <p14:creationId xmlns:p14="http://schemas.microsoft.com/office/powerpoint/2010/main" val="1063573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Bullet Lists">
    <p:spTree>
      <p:nvGrpSpPr>
        <p:cNvPr id="1" name=""/>
        <p:cNvGrpSpPr/>
        <p:nvPr/>
      </p:nvGrpSpPr>
      <p:grpSpPr>
        <a:xfrm>
          <a:off x="0" y="0"/>
          <a:ext cx="0" cy="0"/>
          <a:chOff x="0" y="0"/>
          <a:chExt cx="0" cy="0"/>
        </a:xfrm>
      </p:grpSpPr>
      <p:sp>
        <p:nvSpPr>
          <p:cNvPr id="2" name="Slide Title"/>
          <p:cNvSpPr>
            <a:spLocks noGrp="1"/>
          </p:cNvSpPr>
          <p:nvPr>
            <p:ph type="title"/>
          </p:nvPr>
        </p:nvSpPr>
        <p:spPr>
          <a:xfrm>
            <a:off x="76200" y="457200"/>
            <a:ext cx="8970264" cy="1143000"/>
          </a:xfrm>
        </p:spPr>
        <p:txBody>
          <a:bodyPr>
            <a:normAutofit/>
          </a:bodyPr>
          <a:lstStyle>
            <a:lvl1pPr>
              <a:defRPr sz="3000">
                <a:solidFill>
                  <a:srgbClr val="B50938"/>
                </a:solidFill>
              </a:defRPr>
            </a:lvl1pPr>
          </a:lstStyle>
          <a:p>
            <a:r>
              <a:rPr lang="en-US" dirty="0"/>
              <a:t>Click to edit Master title style</a:t>
            </a:r>
          </a:p>
        </p:txBody>
      </p:sp>
      <p:sp>
        <p:nvSpPr>
          <p:cNvPr id="3" name="Main Text"/>
          <p:cNvSpPr>
            <a:spLocks noGrp="1"/>
          </p:cNvSpPr>
          <p:nvPr>
            <p:ph idx="1"/>
          </p:nvPr>
        </p:nvSpPr>
        <p:spPr>
          <a:xfrm>
            <a:off x="182880" y="1600200"/>
            <a:ext cx="8778240" cy="4525963"/>
          </a:xfrm>
        </p:spPr>
        <p:txBody>
          <a:bodyPr/>
          <a:lstStyle>
            <a:lvl1pPr>
              <a:defRPr>
                <a:solidFill>
                  <a:schemeClr val="tx1"/>
                </a:solidFill>
                <a:latin typeface="Arial" panose="020B0604020202020204" pitchFamily="34" charset="0"/>
                <a:cs typeface="Arial" panose="020B0604020202020204" pitchFamily="34" charset="0"/>
              </a:defRPr>
            </a:lvl1pPr>
            <a:lvl2pPr>
              <a:defRPr>
                <a:solidFill>
                  <a:schemeClr val="tx1"/>
                </a:solidFill>
                <a:latin typeface="Arial" panose="020B0604020202020204" pitchFamily="34" charset="0"/>
                <a:cs typeface="Arial" panose="020B0604020202020204" pitchFamily="34" charset="0"/>
              </a:defRPr>
            </a:lvl2pPr>
            <a:lvl3pPr>
              <a:defRPr>
                <a:solidFill>
                  <a:schemeClr val="tx1"/>
                </a:solidFill>
                <a:latin typeface="Arial" panose="020B0604020202020204" pitchFamily="34" charset="0"/>
                <a:cs typeface="Arial" panose="020B0604020202020204" pitchFamily="34" charset="0"/>
              </a:defRPr>
            </a:lvl3pPr>
            <a:lvl4pPr>
              <a:defRPr>
                <a:solidFill>
                  <a:schemeClr val="tx1"/>
                </a:solidFill>
                <a:latin typeface="Arial" panose="020B0604020202020204" pitchFamily="34" charset="0"/>
                <a:cs typeface="Arial" panose="020B0604020202020204" pitchFamily="34" charset="0"/>
              </a:defRPr>
            </a:lvl4pPr>
            <a:lvl5pPr>
              <a:defRPr>
                <a:solidFill>
                  <a:schemeClr val="tx1"/>
                </a:solidFill>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Border"/>
          <p:cNvSpPr/>
          <p:nvPr userDrawn="1"/>
        </p:nvSpPr>
        <p:spPr>
          <a:xfrm>
            <a:off x="0" y="0"/>
            <a:ext cx="9144000" cy="365760"/>
          </a:xfrm>
          <a:prstGeom prst="rect">
            <a:avLst/>
          </a:prstGeom>
          <a:solidFill>
            <a:srgbClr val="B711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08235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and Bullet Lists">
    <p:spTree>
      <p:nvGrpSpPr>
        <p:cNvPr id="1" name=""/>
        <p:cNvGrpSpPr/>
        <p:nvPr/>
      </p:nvGrpSpPr>
      <p:grpSpPr>
        <a:xfrm>
          <a:off x="0" y="0"/>
          <a:ext cx="0" cy="0"/>
          <a:chOff x="0" y="0"/>
          <a:chExt cx="0" cy="0"/>
        </a:xfrm>
      </p:grpSpPr>
      <p:sp>
        <p:nvSpPr>
          <p:cNvPr id="2" name="Slide Title"/>
          <p:cNvSpPr>
            <a:spLocks noGrp="1"/>
          </p:cNvSpPr>
          <p:nvPr>
            <p:ph type="title"/>
          </p:nvPr>
        </p:nvSpPr>
        <p:spPr>
          <a:xfrm>
            <a:off x="76200" y="457200"/>
            <a:ext cx="8970264" cy="1143000"/>
          </a:xfrm>
        </p:spPr>
        <p:txBody>
          <a:bodyPr>
            <a:normAutofit/>
          </a:bodyPr>
          <a:lstStyle>
            <a:lvl1pPr>
              <a:defRPr sz="3000">
                <a:solidFill>
                  <a:srgbClr val="B50938"/>
                </a:solidFill>
              </a:defRPr>
            </a:lvl1pPr>
          </a:lstStyle>
          <a:p>
            <a:r>
              <a:rPr lang="en-US" dirty="0"/>
              <a:t>Click to edit Master title style</a:t>
            </a:r>
          </a:p>
        </p:txBody>
      </p:sp>
      <p:sp>
        <p:nvSpPr>
          <p:cNvPr id="8" name="Border"/>
          <p:cNvSpPr/>
          <p:nvPr userDrawn="1"/>
        </p:nvSpPr>
        <p:spPr>
          <a:xfrm>
            <a:off x="0" y="0"/>
            <a:ext cx="9144000" cy="365760"/>
          </a:xfrm>
          <a:prstGeom prst="rect">
            <a:avLst/>
          </a:prstGeom>
          <a:solidFill>
            <a:srgbClr val="B711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0185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Bullet Lists">
    <p:spTree>
      <p:nvGrpSpPr>
        <p:cNvPr id="1" name=""/>
        <p:cNvGrpSpPr/>
        <p:nvPr/>
      </p:nvGrpSpPr>
      <p:grpSpPr>
        <a:xfrm>
          <a:off x="0" y="0"/>
          <a:ext cx="0" cy="0"/>
          <a:chOff x="0" y="0"/>
          <a:chExt cx="0" cy="0"/>
        </a:xfrm>
      </p:grpSpPr>
      <p:sp>
        <p:nvSpPr>
          <p:cNvPr id="8" name="Rectangle 7"/>
          <p:cNvSpPr/>
          <p:nvPr userDrawn="1"/>
        </p:nvSpPr>
        <p:spPr>
          <a:xfrm>
            <a:off x="0" y="0"/>
            <a:ext cx="9144000" cy="365760"/>
          </a:xfrm>
          <a:prstGeom prst="rect">
            <a:avLst/>
          </a:prstGeom>
          <a:solidFill>
            <a:srgbClr val="B711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52478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02377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219200" y="6356350"/>
            <a:ext cx="6858000" cy="365125"/>
          </a:xfrm>
          <a:prstGeom prst="rect">
            <a:avLst/>
          </a:prstGeom>
        </p:spPr>
        <p:txBody>
          <a:bodyPr vert="horz" lIns="91440" tIns="45720" rIns="91440" bIns="45720" rtlCol="0" anchor="ctr"/>
          <a:lstStyle>
            <a:lvl1pPr algn="ctr">
              <a:defRPr sz="1000">
                <a:solidFill>
                  <a:srgbClr val="172A3A"/>
                </a:solidFill>
                <a:latin typeface="Arial" pitchFamily="34" charset="0"/>
                <a:cs typeface="Arial" pitchFamily="34" charset="0"/>
              </a:defRPr>
            </a:lvl1pPr>
          </a:lstStyle>
          <a:p>
            <a:r>
              <a:rPr lang="en-US" dirty="0"/>
              <a:t>Peterson Institute for International Economics  |  1750 Massachusetts Ave., NW  |  Washington, DC  20036</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i="1">
                <a:solidFill>
                  <a:srgbClr val="172A3A"/>
                </a:solidFill>
                <a:latin typeface="Arial" pitchFamily="34" charset="0"/>
                <a:cs typeface="Arial" pitchFamily="34" charset="0"/>
              </a:defRPr>
            </a:lvl1pPr>
          </a:lstStyle>
          <a:p>
            <a:fld id="{F5B96425-3B17-4A79-94CF-4199F6356F23}" type="datetimeFigureOut">
              <a:rPr lang="en-US" smtClean="0"/>
              <a:pPr/>
              <a:t>4/22/23</a:t>
            </a:fld>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rgbClr val="172A3A"/>
                </a:solidFill>
                <a:latin typeface="Arial" pitchFamily="34" charset="0"/>
                <a:cs typeface="Arial" pitchFamily="34" charset="0"/>
              </a:defRPr>
            </a:lvl1pPr>
          </a:lstStyle>
          <a:p>
            <a:fld id="{778DCDDD-39C2-4E65-B7C4-6894F02AC3BC}" type="slidenum">
              <a:rPr lang="en-US" smtClean="0"/>
              <a:pPr/>
              <a:t>‹#›</a:t>
            </a:fld>
            <a:endParaRPr lang="en-US" dirty="0"/>
          </a:p>
        </p:txBody>
      </p:sp>
    </p:spTree>
    <p:extLst>
      <p:ext uri="{BB962C8B-B14F-4D97-AF65-F5344CB8AC3E}">
        <p14:creationId xmlns:p14="http://schemas.microsoft.com/office/powerpoint/2010/main" val="948491398"/>
      </p:ext>
    </p:extLst>
  </p:cSld>
  <p:clrMap bg1="lt1" tx1="dk1" bg2="lt2" tx2="dk2" accent1="accent1" accent2="accent2" accent3="accent3" accent4="accent4" accent5="accent5" accent6="accent6" hlink="hlink" folHlink="folHlink"/>
  <p:sldLayoutIdLst>
    <p:sldLayoutId id="2147483672" r:id="rId1"/>
    <p:sldLayoutId id="2147483680" r:id="rId2"/>
    <p:sldLayoutId id="2147483683" r:id="rId3"/>
    <p:sldLayoutId id="2147483682" r:id="rId4"/>
    <p:sldLayoutId id="2147483681" r:id="rId5"/>
  </p:sldLayoutIdLst>
  <p:txStyles>
    <p:titleStyle>
      <a:lvl1pPr algn="ctr" defTabSz="914400" rtl="0" eaLnBrk="1" latinLnBrk="0" hangingPunct="1">
        <a:spcBef>
          <a:spcPct val="0"/>
        </a:spcBef>
        <a:buNone/>
        <a:defRPr sz="4400" b="1" kern="1200">
          <a:solidFill>
            <a:srgbClr val="172A3A"/>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36719F"/>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36719F"/>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36719F"/>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36719F"/>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36719F"/>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consumerfinance.gov/ask-cfpb/how-do-i-get-a-copy-of-my-credit-reports-en-5/"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irs.gov/retirement-plans/plan-participant-employee/retirement-savings-contributions-savers-credit"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ctrTitle"/>
          </p:nvPr>
        </p:nvSpPr>
        <p:spPr>
          <a:xfrm>
            <a:off x="0" y="1752601"/>
            <a:ext cx="9144000" cy="1981199"/>
          </a:xfrm>
        </p:spPr>
        <p:txBody>
          <a:bodyPr>
            <a:normAutofit/>
          </a:bodyPr>
          <a:lstStyle/>
          <a:p>
            <a:r>
              <a:rPr lang="en-US" sz="3600" dirty="0"/>
              <a:t>Personal Finance: “30” Thoughts </a:t>
            </a:r>
            <a:endParaRPr lang="en-US" sz="2400" dirty="0"/>
          </a:p>
        </p:txBody>
      </p:sp>
      <p:sp>
        <p:nvSpPr>
          <p:cNvPr id="10" name="Subtitle 2"/>
          <p:cNvSpPr>
            <a:spLocks noGrp="1"/>
          </p:cNvSpPr>
          <p:nvPr>
            <p:ph type="subTitle" idx="1"/>
          </p:nvPr>
        </p:nvSpPr>
        <p:spPr>
          <a:xfrm>
            <a:off x="1371600" y="3428999"/>
            <a:ext cx="6400800" cy="1143001"/>
          </a:xfrm>
        </p:spPr>
        <p:txBody>
          <a:bodyPr>
            <a:noAutofit/>
          </a:bodyPr>
          <a:lstStyle/>
          <a:p>
            <a:r>
              <a:rPr lang="en-US" sz="3600" b="1" dirty="0">
                <a:solidFill>
                  <a:srgbClr val="0070C0"/>
                </a:solidFill>
              </a:rPr>
              <a:t>David </a:t>
            </a:r>
            <a:r>
              <a:rPr lang="en-US" sz="3600" b="1" dirty="0" err="1">
                <a:solidFill>
                  <a:srgbClr val="0070C0"/>
                </a:solidFill>
              </a:rPr>
              <a:t>Laibson</a:t>
            </a:r>
            <a:endParaRPr lang="en-US" sz="3600" b="1" dirty="0">
              <a:solidFill>
                <a:srgbClr val="0070C0"/>
              </a:solidFill>
            </a:endParaRPr>
          </a:p>
          <a:p>
            <a:r>
              <a:rPr lang="en-US" sz="3600" b="1" dirty="0">
                <a:solidFill>
                  <a:srgbClr val="0070C0"/>
                </a:solidFill>
              </a:rPr>
              <a:t>Lowell House</a:t>
            </a:r>
          </a:p>
        </p:txBody>
      </p:sp>
      <p:sp>
        <p:nvSpPr>
          <p:cNvPr id="11" name="Footer Placeholder 4"/>
          <p:cNvSpPr>
            <a:spLocks noGrp="1"/>
          </p:cNvSpPr>
          <p:nvPr>
            <p:ph type="ftr" sz="quarter" idx="4294967295"/>
          </p:nvPr>
        </p:nvSpPr>
        <p:spPr>
          <a:xfrm>
            <a:off x="1143000" y="6356350"/>
            <a:ext cx="6858000" cy="365125"/>
          </a:xfrm>
          <a:prstGeom prst="rect">
            <a:avLst/>
          </a:prstGeom>
        </p:spPr>
        <p:txBody>
          <a:bodyPr vert="horz" lIns="91440" tIns="45720" rIns="91440" bIns="45720" rtlCol="0" anchor="ctr"/>
          <a:lstStyle>
            <a:lvl1pPr algn="ctr">
              <a:defRPr sz="1000">
                <a:solidFill>
                  <a:srgbClr val="1B4870"/>
                </a:solidFill>
                <a:latin typeface="Arial" pitchFamily="34" charset="0"/>
                <a:cs typeface="Arial" pitchFamily="34" charset="0"/>
              </a:defRPr>
            </a:lvl1pPr>
          </a:lstStyle>
          <a:p>
            <a:r>
              <a:rPr lang="en-US" dirty="0">
                <a:solidFill>
                  <a:srgbClr val="172A3A"/>
                </a:solidFill>
              </a:rPr>
              <a:t>Harvard College | Cambridge, MA 02138</a:t>
            </a:r>
          </a:p>
        </p:txBody>
      </p:sp>
      <p:sp>
        <p:nvSpPr>
          <p:cNvPr id="12" name="Subtitle 2"/>
          <p:cNvSpPr txBox="1">
            <a:spLocks/>
          </p:cNvSpPr>
          <p:nvPr/>
        </p:nvSpPr>
        <p:spPr>
          <a:xfrm>
            <a:off x="0" y="5410200"/>
            <a:ext cx="9144000" cy="1128712"/>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baseline="0">
                <a:solidFill>
                  <a:srgbClr val="36719F"/>
                </a:solidFill>
                <a:latin typeface="Arial" pitchFamily="34" charset="0"/>
                <a:ea typeface="+mn-ea"/>
                <a:cs typeface="Arial" pitchFamily="34" charset="0"/>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Arial" pitchFamily="34" charset="0"/>
                <a:ea typeface="+mn-ea"/>
                <a:cs typeface="Arial" pitchFamily="34" charset="0"/>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Arial" pitchFamily="34" charset="0"/>
                <a:ea typeface="+mn-ea"/>
                <a:cs typeface="Arial" pitchFamily="34" charset="0"/>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Arial" pitchFamily="34" charset="0"/>
                <a:ea typeface="+mn-ea"/>
                <a:cs typeface="Arial" pitchFamily="34" charset="0"/>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Arial" pitchFamily="34" charset="0"/>
                <a:ea typeface="+mn-ea"/>
                <a:cs typeface="Arial" pitchFamily="34"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100" b="1" dirty="0">
                <a:solidFill>
                  <a:prstClr val="black"/>
                </a:solidFill>
              </a:rPr>
              <a:t>April 23, 2023</a:t>
            </a:r>
          </a:p>
        </p:txBody>
      </p:sp>
      <p:pic>
        <p:nvPicPr>
          <p:cNvPr id="4098" name="Picture 2">
            <a:extLst>
              <a:ext uri="{FF2B5EF4-FFF2-40B4-BE49-F238E27FC236}">
                <a16:creationId xmlns:a16="http://schemas.microsoft.com/office/drawing/2014/main" id="{02D5E95F-DA28-BAFC-AA9A-721698C68A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67600" y="152399"/>
            <a:ext cx="1524000" cy="20040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47704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DB58C-BA82-4E00-8D23-DAD31D2F2154}"/>
              </a:ext>
            </a:extLst>
          </p:cNvPr>
          <p:cNvSpPr>
            <a:spLocks noGrp="1"/>
          </p:cNvSpPr>
          <p:nvPr>
            <p:ph type="title"/>
          </p:nvPr>
        </p:nvSpPr>
        <p:spPr>
          <a:xfrm>
            <a:off x="0" y="609600"/>
            <a:ext cx="9144000" cy="1143000"/>
          </a:xfrm>
        </p:spPr>
        <p:txBody>
          <a:bodyPr>
            <a:normAutofit/>
          </a:bodyPr>
          <a:lstStyle/>
          <a:p>
            <a:r>
              <a:rPr lang="en-US" dirty="0">
                <a:solidFill>
                  <a:srgbClr val="0070C0"/>
                </a:solidFill>
              </a:rPr>
              <a:t>It’s almost impossible to reliably beat the market</a:t>
            </a:r>
            <a:br>
              <a:rPr lang="en-US" dirty="0">
                <a:solidFill>
                  <a:srgbClr val="0070C0"/>
                </a:solidFill>
              </a:rPr>
            </a:br>
            <a:r>
              <a:rPr lang="en-US" dirty="0">
                <a:solidFill>
                  <a:srgbClr val="0070C0"/>
                </a:solidFill>
              </a:rPr>
              <a:t>and it is easy to underperform the market </a:t>
            </a:r>
          </a:p>
        </p:txBody>
      </p:sp>
      <p:sp>
        <p:nvSpPr>
          <p:cNvPr id="3" name="Content Placeholder 2">
            <a:extLst>
              <a:ext uri="{FF2B5EF4-FFF2-40B4-BE49-F238E27FC236}">
                <a16:creationId xmlns:a16="http://schemas.microsoft.com/office/drawing/2014/main" id="{60DC9B41-ACDD-458A-B450-F3D6EEBF3D2F}"/>
              </a:ext>
            </a:extLst>
          </p:cNvPr>
          <p:cNvSpPr>
            <a:spLocks noGrp="1"/>
          </p:cNvSpPr>
          <p:nvPr>
            <p:ph idx="1"/>
          </p:nvPr>
        </p:nvSpPr>
        <p:spPr>
          <a:xfrm>
            <a:off x="76200" y="1905001"/>
            <a:ext cx="8884920" cy="5257799"/>
          </a:xfrm>
        </p:spPr>
        <p:txBody>
          <a:bodyPr>
            <a:normAutofit fontScale="70000" lnSpcReduction="20000"/>
          </a:bodyPr>
          <a:lstStyle/>
          <a:p>
            <a:r>
              <a:rPr lang="en-US" sz="3400" dirty="0"/>
              <a:t>In most years, a majority of actively managed investment funds underperform (low-fee) index funds. </a:t>
            </a:r>
          </a:p>
          <a:p>
            <a:r>
              <a:rPr lang="en-US" sz="3400" dirty="0"/>
              <a:t>Over the long-run, almost all actively managed investment funds underperform (low-fee) index funds. </a:t>
            </a:r>
          </a:p>
          <a:p>
            <a:r>
              <a:rPr lang="en-US" sz="3400" dirty="0"/>
              <a:t>Even asset managers that do much better than index funds in year </a:t>
            </a:r>
            <a:r>
              <a:rPr lang="en-US" sz="3400" i="1" dirty="0">
                <a:latin typeface="Times New Roman" panose="02020603050405020304" pitchFamily="18" charset="0"/>
                <a:cs typeface="Times New Roman" panose="02020603050405020304" pitchFamily="18" charset="0"/>
              </a:rPr>
              <a:t>t,</a:t>
            </a:r>
            <a:r>
              <a:rPr lang="en-US" sz="3400" dirty="0"/>
              <a:t> tend to do no better than index funds in year </a:t>
            </a:r>
            <a:r>
              <a:rPr lang="en-US" sz="3400" i="1" dirty="0">
                <a:latin typeface="Times New Roman" panose="02020603050405020304" pitchFamily="18" charset="0"/>
                <a:cs typeface="Times New Roman" panose="02020603050405020304" pitchFamily="18" charset="0"/>
              </a:rPr>
              <a:t>t</a:t>
            </a:r>
            <a:r>
              <a:rPr lang="en-US" sz="3400" dirty="0">
                <a:latin typeface="Times New Roman" panose="02020603050405020304" pitchFamily="18" charset="0"/>
                <a:cs typeface="Times New Roman" panose="02020603050405020304" pitchFamily="18" charset="0"/>
              </a:rPr>
              <a:t>+1</a:t>
            </a:r>
            <a:r>
              <a:rPr lang="en-US" sz="3400" dirty="0"/>
              <a:t>.</a:t>
            </a:r>
          </a:p>
          <a:p>
            <a:r>
              <a:rPr lang="en-US" sz="3400" dirty="0"/>
              <a:t>Suppose performance is pure chance, you would expect 2,500 mutual funds out of 10,000 to outperform index funds two years in a row: (1/2)(1/2) = (1/4).</a:t>
            </a:r>
          </a:p>
          <a:p>
            <a:r>
              <a:rPr lang="en-US" sz="3400" dirty="0"/>
              <a:t>Easy to misread “strong historical performance” as skill. Luck seems to generate almost all long-run out-performance.</a:t>
            </a:r>
          </a:p>
          <a:p>
            <a:r>
              <a:rPr lang="en-US" sz="3400" dirty="0"/>
              <a:t>The only thing that is robustly predictable from year to year is the asset management fee.</a:t>
            </a:r>
          </a:p>
          <a:p>
            <a:r>
              <a:rPr lang="en-US" sz="3400" dirty="0"/>
              <a:t>You should focus on minimizing fees by holding index funds. Information about “good” investments is already “priced in.”</a:t>
            </a:r>
          </a:p>
          <a:p>
            <a:pPr marL="0" indent="0">
              <a:buNone/>
            </a:pPr>
            <a:endParaRPr lang="en-US" dirty="0"/>
          </a:p>
        </p:txBody>
      </p:sp>
      <p:sp>
        <p:nvSpPr>
          <p:cNvPr id="6" name="TextBox 5">
            <a:extLst>
              <a:ext uri="{FF2B5EF4-FFF2-40B4-BE49-F238E27FC236}">
                <a16:creationId xmlns:a16="http://schemas.microsoft.com/office/drawing/2014/main" id="{D450FB29-10FF-EE95-BE92-3BBE7D1D0E54}"/>
              </a:ext>
            </a:extLst>
          </p:cNvPr>
          <p:cNvSpPr txBox="1"/>
          <p:nvPr/>
        </p:nvSpPr>
        <p:spPr>
          <a:xfrm>
            <a:off x="155448" y="36576"/>
            <a:ext cx="7315200" cy="292388"/>
          </a:xfrm>
          <a:prstGeom prst="rect">
            <a:avLst/>
          </a:prstGeom>
          <a:noFill/>
        </p:spPr>
        <p:txBody>
          <a:bodyPr wrap="square" rtlCol="0">
            <a:spAutoFit/>
          </a:bodyPr>
          <a:lstStyle/>
          <a:p>
            <a:r>
              <a:rPr lang="en-US" sz="1300" dirty="0">
                <a:solidFill>
                  <a:schemeClr val="bg1"/>
                </a:solidFill>
                <a:latin typeface="Arial" charset="0"/>
                <a:ea typeface="Arial" charset="0"/>
                <a:cs typeface="Arial" charset="0"/>
              </a:rPr>
              <a:t> Personal Finance: 30 Thoughts</a:t>
            </a:r>
          </a:p>
        </p:txBody>
      </p:sp>
      <p:pic>
        <p:nvPicPr>
          <p:cNvPr id="7" name="Picture 6" descr="A blue shield with a hand holding a row of arrows&#10;&#10;Description automatically generated with low confidence">
            <a:extLst>
              <a:ext uri="{FF2B5EF4-FFF2-40B4-BE49-F238E27FC236}">
                <a16:creationId xmlns:a16="http://schemas.microsoft.com/office/drawing/2014/main" id="{E2B20E75-8FBC-EC2B-CB45-550B1CF2CE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58200" y="-11724"/>
            <a:ext cx="694944" cy="785759"/>
          </a:xfrm>
          <a:prstGeom prst="rect">
            <a:avLst/>
          </a:prstGeom>
        </p:spPr>
      </p:pic>
    </p:spTree>
    <p:extLst>
      <p:ext uri="{BB962C8B-B14F-4D97-AF65-F5344CB8AC3E}">
        <p14:creationId xmlns:p14="http://schemas.microsoft.com/office/powerpoint/2010/main" val="4242201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325CB-ACD8-4A0B-BC2B-E00550187CB3}"/>
              </a:ext>
            </a:extLst>
          </p:cNvPr>
          <p:cNvSpPr>
            <a:spLocks noGrp="1"/>
          </p:cNvSpPr>
          <p:nvPr>
            <p:ph type="title"/>
          </p:nvPr>
        </p:nvSpPr>
        <p:spPr/>
        <p:txBody>
          <a:bodyPr/>
          <a:lstStyle/>
          <a:p>
            <a:r>
              <a:rPr lang="en-US" dirty="0">
                <a:solidFill>
                  <a:srgbClr val="0070C0"/>
                </a:solidFill>
              </a:rPr>
              <a:t>Investing</a:t>
            </a:r>
          </a:p>
        </p:txBody>
      </p:sp>
      <p:sp>
        <p:nvSpPr>
          <p:cNvPr id="3" name="Content Placeholder 2">
            <a:extLst>
              <a:ext uri="{FF2B5EF4-FFF2-40B4-BE49-F238E27FC236}">
                <a16:creationId xmlns:a16="http://schemas.microsoft.com/office/drawing/2014/main" id="{EC13D158-C004-4C9B-AA06-201A18AF5E9A}"/>
              </a:ext>
            </a:extLst>
          </p:cNvPr>
          <p:cNvSpPr>
            <a:spLocks noGrp="1"/>
          </p:cNvSpPr>
          <p:nvPr>
            <p:ph idx="1"/>
          </p:nvPr>
        </p:nvSpPr>
        <p:spPr>
          <a:xfrm>
            <a:off x="182880" y="1600199"/>
            <a:ext cx="8778240" cy="5029200"/>
          </a:xfrm>
        </p:spPr>
        <p:txBody>
          <a:bodyPr>
            <a:normAutofit fontScale="85000" lnSpcReduction="10000"/>
          </a:bodyPr>
          <a:lstStyle/>
          <a:p>
            <a:pPr marL="514350" indent="-514350">
              <a:buFont typeface="+mj-lt"/>
              <a:buAutoNum type="arabicPeriod" startAt="6"/>
            </a:pPr>
            <a:r>
              <a:rPr lang="en-US" dirty="0"/>
              <a:t>Invest retirement savings in a </a:t>
            </a:r>
            <a:r>
              <a:rPr lang="en-US" i="1" dirty="0"/>
              <a:t>passive</a:t>
            </a:r>
            <a:r>
              <a:rPr lang="en-US" dirty="0"/>
              <a:t> </a:t>
            </a:r>
            <a:r>
              <a:rPr lang="en-US" i="1" dirty="0"/>
              <a:t>(i.e., indexed) target date fund </a:t>
            </a:r>
            <a:r>
              <a:rPr lang="en-US" dirty="0"/>
              <a:t>– sometimes called a lifecycle fund. It should have an expense ratio of less than 20 basis points and no loads. </a:t>
            </a:r>
          </a:p>
          <a:p>
            <a:pPr marL="514350" indent="-514350">
              <a:buFont typeface="+mj-lt"/>
              <a:buAutoNum type="arabicPeriod" startAt="6"/>
            </a:pPr>
            <a:r>
              <a:rPr lang="en-US" dirty="0"/>
              <a:t>Don’t try to time/play the market. </a:t>
            </a:r>
          </a:p>
          <a:p>
            <a:pPr marL="514350" indent="-514350">
              <a:buFont typeface="+mj-lt"/>
              <a:buAutoNum type="arabicPeriod" startAt="6"/>
            </a:pPr>
            <a:r>
              <a:rPr lang="en-US" dirty="0"/>
              <a:t>Invest other savings in a </a:t>
            </a:r>
            <a:r>
              <a:rPr lang="en-US" i="1" dirty="0"/>
              <a:t>money market fund </a:t>
            </a:r>
            <a:r>
              <a:rPr lang="en-US" dirty="0"/>
              <a:t>that has an expense ratio of less than 20 basis points.</a:t>
            </a:r>
          </a:p>
          <a:p>
            <a:pPr marL="514350" indent="-514350">
              <a:buFont typeface="+mj-lt"/>
              <a:buAutoNum type="arabicPeriod" startAt="6"/>
            </a:pPr>
            <a:r>
              <a:rPr lang="en-US" dirty="0"/>
              <a:t>If you work with a financial planner, make certain that they are a fiduciary.  Find out what fees they are charging you. (But keep in mind, that you likely don’t need a financial planner, if you follow the free advice listed here.)</a:t>
            </a:r>
          </a:p>
        </p:txBody>
      </p:sp>
      <p:sp>
        <p:nvSpPr>
          <p:cNvPr id="4" name="TextBox 3">
            <a:extLst>
              <a:ext uri="{FF2B5EF4-FFF2-40B4-BE49-F238E27FC236}">
                <a16:creationId xmlns:a16="http://schemas.microsoft.com/office/drawing/2014/main" id="{C203BD96-3358-3D9A-ABD3-A77E383A8BE3}"/>
              </a:ext>
            </a:extLst>
          </p:cNvPr>
          <p:cNvSpPr txBox="1"/>
          <p:nvPr/>
        </p:nvSpPr>
        <p:spPr>
          <a:xfrm>
            <a:off x="155448" y="36576"/>
            <a:ext cx="7315200" cy="292388"/>
          </a:xfrm>
          <a:prstGeom prst="rect">
            <a:avLst/>
          </a:prstGeom>
          <a:noFill/>
        </p:spPr>
        <p:txBody>
          <a:bodyPr wrap="square" rtlCol="0">
            <a:spAutoFit/>
          </a:bodyPr>
          <a:lstStyle/>
          <a:p>
            <a:r>
              <a:rPr lang="en-US" sz="1300" dirty="0">
                <a:solidFill>
                  <a:schemeClr val="bg1"/>
                </a:solidFill>
                <a:latin typeface="Arial" charset="0"/>
                <a:ea typeface="Arial" charset="0"/>
                <a:cs typeface="Arial" charset="0"/>
              </a:rPr>
              <a:t> Personal Finance: 30 Thoughts</a:t>
            </a:r>
          </a:p>
        </p:txBody>
      </p:sp>
      <p:pic>
        <p:nvPicPr>
          <p:cNvPr id="6" name="Picture 5" descr="A blue shield with a hand holding a row of arrows&#10;&#10;Description automatically generated with low confidence">
            <a:extLst>
              <a:ext uri="{FF2B5EF4-FFF2-40B4-BE49-F238E27FC236}">
                <a16:creationId xmlns:a16="http://schemas.microsoft.com/office/drawing/2014/main" id="{869938EB-B244-50C5-50C8-DE86E6266A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58200" y="-11724"/>
            <a:ext cx="694944" cy="785759"/>
          </a:xfrm>
          <a:prstGeom prst="rect">
            <a:avLst/>
          </a:prstGeom>
        </p:spPr>
      </p:pic>
    </p:spTree>
    <p:extLst>
      <p:ext uri="{BB962C8B-B14F-4D97-AF65-F5344CB8AC3E}">
        <p14:creationId xmlns:p14="http://schemas.microsoft.com/office/powerpoint/2010/main" val="2798349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325CB-ACD8-4A0B-BC2B-E00550187CB3}"/>
              </a:ext>
            </a:extLst>
          </p:cNvPr>
          <p:cNvSpPr>
            <a:spLocks noGrp="1"/>
          </p:cNvSpPr>
          <p:nvPr>
            <p:ph type="title"/>
          </p:nvPr>
        </p:nvSpPr>
        <p:spPr>
          <a:xfrm>
            <a:off x="76200" y="76200"/>
            <a:ext cx="8970264" cy="1143000"/>
          </a:xfrm>
        </p:spPr>
        <p:txBody>
          <a:bodyPr/>
          <a:lstStyle/>
          <a:p>
            <a:r>
              <a:rPr lang="en-US" dirty="0">
                <a:solidFill>
                  <a:srgbClr val="0070C0"/>
                </a:solidFill>
              </a:rPr>
              <a:t>Debt</a:t>
            </a:r>
          </a:p>
        </p:txBody>
      </p:sp>
      <p:sp>
        <p:nvSpPr>
          <p:cNvPr id="3" name="Content Placeholder 2">
            <a:extLst>
              <a:ext uri="{FF2B5EF4-FFF2-40B4-BE49-F238E27FC236}">
                <a16:creationId xmlns:a16="http://schemas.microsoft.com/office/drawing/2014/main" id="{EC13D158-C004-4C9B-AA06-201A18AF5E9A}"/>
              </a:ext>
            </a:extLst>
          </p:cNvPr>
          <p:cNvSpPr>
            <a:spLocks noGrp="1"/>
          </p:cNvSpPr>
          <p:nvPr>
            <p:ph idx="1"/>
          </p:nvPr>
        </p:nvSpPr>
        <p:spPr>
          <a:xfrm>
            <a:off x="182880" y="914400"/>
            <a:ext cx="8778240" cy="5638800"/>
          </a:xfrm>
        </p:spPr>
        <p:txBody>
          <a:bodyPr>
            <a:normAutofit fontScale="70000" lnSpcReduction="20000"/>
          </a:bodyPr>
          <a:lstStyle/>
          <a:p>
            <a:pPr marL="514350" indent="-514350">
              <a:buFont typeface="+mj-lt"/>
              <a:buAutoNum type="arabicPeriod" startAt="10"/>
            </a:pPr>
            <a:r>
              <a:rPr lang="en-US" dirty="0"/>
              <a:t>Use a credit card that gives you at least 1% cash back (preferably 2%), or an equivalent value in points or miles.</a:t>
            </a:r>
          </a:p>
          <a:p>
            <a:pPr marL="514350" indent="-514350">
              <a:buFont typeface="+mj-lt"/>
              <a:buAutoNum type="arabicPeriod" startAt="10"/>
            </a:pPr>
            <a:r>
              <a:rPr lang="en-US" dirty="0"/>
              <a:t>Maximize your FICO score by (</a:t>
            </a:r>
            <a:r>
              <a:rPr lang="en-US" dirty="0" err="1"/>
              <a:t>i</a:t>
            </a:r>
            <a:r>
              <a:rPr lang="en-US" dirty="0"/>
              <a:t>) becoming an “authorized user” on a “high”-FICO account, (ii) getting your own credit card after you turn 18 (co-signers?), (iii) having 2-3 credit cards, (iv) using a small fraction of your total credit line (even if you pay in full each month), (v) minimizing “hard inquiries” (from credit applications) and (vi) paying bills on time. Monitor your credit and credit score by downloading your annual </a:t>
            </a:r>
            <a:r>
              <a:rPr lang="en-US" dirty="0">
                <a:hlinkClick r:id="rId2"/>
              </a:rPr>
              <a:t>free credit reports </a:t>
            </a:r>
            <a:r>
              <a:rPr lang="en-US" dirty="0"/>
              <a:t>from all three credit bureaus: Equifax, Experian, TransUnion.</a:t>
            </a:r>
          </a:p>
          <a:p>
            <a:pPr marL="514350" indent="-514350">
              <a:buFont typeface="+mj-lt"/>
              <a:buAutoNum type="arabicPeriod" startAt="10"/>
            </a:pPr>
            <a:r>
              <a:rPr lang="en-US" dirty="0"/>
              <a:t>Try to avoid credit card </a:t>
            </a:r>
            <a:r>
              <a:rPr lang="en-US" i="1" dirty="0"/>
              <a:t>debt</a:t>
            </a:r>
            <a:r>
              <a:rPr lang="en-US" dirty="0"/>
              <a:t>.  Almost never use payday loans. (Your rainy-day fund – above – will enable you to mostly avoid credit card and payday debt.)</a:t>
            </a:r>
          </a:p>
          <a:p>
            <a:pPr marL="514350" indent="-514350">
              <a:buFont typeface="+mj-lt"/>
              <a:buAutoNum type="arabicPeriod" startAt="10"/>
            </a:pPr>
            <a:r>
              <a:rPr lang="en-US" dirty="0"/>
              <a:t>When you buy a car, use up half of your rainy-day fund, and then borrow the rest of the money you need with an auto-loan.</a:t>
            </a:r>
          </a:p>
          <a:p>
            <a:pPr marL="514350" indent="-514350">
              <a:buFont typeface="+mj-lt"/>
              <a:buAutoNum type="arabicPeriod" startAt="10"/>
            </a:pPr>
            <a:r>
              <a:rPr lang="en-US" dirty="0"/>
              <a:t>Buy a home with a 20% down-payment (wait to do this until you live in a place where you expect to stay for at least 7 years).  </a:t>
            </a:r>
          </a:p>
          <a:p>
            <a:pPr marL="514350" indent="-514350">
              <a:buFont typeface="+mj-lt"/>
              <a:buAutoNum type="arabicPeriod" startAt="10"/>
            </a:pPr>
            <a:r>
              <a:rPr lang="en-US" dirty="0"/>
              <a:t>If mortgage interest rates fall by 2 percentage points from your origination rate, refinance your mortgage.* Avoid cash-outs.</a:t>
            </a:r>
          </a:p>
          <a:p>
            <a:pPr marL="0" indent="0">
              <a:buNone/>
            </a:pPr>
            <a:endParaRPr lang="en-US" dirty="0"/>
          </a:p>
        </p:txBody>
      </p:sp>
      <p:sp>
        <p:nvSpPr>
          <p:cNvPr id="4" name="TextBox 3">
            <a:extLst>
              <a:ext uri="{FF2B5EF4-FFF2-40B4-BE49-F238E27FC236}">
                <a16:creationId xmlns:a16="http://schemas.microsoft.com/office/drawing/2014/main" id="{57C4E5DF-84E4-8C6E-D013-AB702D203AD8}"/>
              </a:ext>
            </a:extLst>
          </p:cNvPr>
          <p:cNvSpPr txBox="1"/>
          <p:nvPr/>
        </p:nvSpPr>
        <p:spPr>
          <a:xfrm>
            <a:off x="155448" y="36576"/>
            <a:ext cx="7315200" cy="292388"/>
          </a:xfrm>
          <a:prstGeom prst="rect">
            <a:avLst/>
          </a:prstGeom>
          <a:noFill/>
        </p:spPr>
        <p:txBody>
          <a:bodyPr wrap="square" rtlCol="0">
            <a:spAutoFit/>
          </a:bodyPr>
          <a:lstStyle/>
          <a:p>
            <a:r>
              <a:rPr lang="en-US" sz="1300" dirty="0">
                <a:solidFill>
                  <a:schemeClr val="bg1"/>
                </a:solidFill>
                <a:latin typeface="Arial" charset="0"/>
                <a:ea typeface="Arial" charset="0"/>
                <a:cs typeface="Arial" charset="0"/>
              </a:rPr>
              <a:t> Personal Finance: 30 Thoughts</a:t>
            </a:r>
          </a:p>
        </p:txBody>
      </p:sp>
      <p:pic>
        <p:nvPicPr>
          <p:cNvPr id="6" name="Picture 5" descr="A blue shield with a hand holding a row of arrows&#10;&#10;Description automatically generated with low confidence">
            <a:extLst>
              <a:ext uri="{FF2B5EF4-FFF2-40B4-BE49-F238E27FC236}">
                <a16:creationId xmlns:a16="http://schemas.microsoft.com/office/drawing/2014/main" id="{DE488DE1-F3EE-1802-0783-E19E6BA142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58200" y="-11724"/>
            <a:ext cx="694944" cy="785759"/>
          </a:xfrm>
          <a:prstGeom prst="rect">
            <a:avLst/>
          </a:prstGeom>
        </p:spPr>
      </p:pic>
      <p:sp>
        <p:nvSpPr>
          <p:cNvPr id="7" name="TextBox 6">
            <a:extLst>
              <a:ext uri="{FF2B5EF4-FFF2-40B4-BE49-F238E27FC236}">
                <a16:creationId xmlns:a16="http://schemas.microsoft.com/office/drawing/2014/main" id="{551FA395-D4C1-BB06-1516-1291570899AD}"/>
              </a:ext>
            </a:extLst>
          </p:cNvPr>
          <p:cNvSpPr txBox="1"/>
          <p:nvPr/>
        </p:nvSpPr>
        <p:spPr>
          <a:xfrm>
            <a:off x="304800" y="6519446"/>
            <a:ext cx="8580120" cy="338554"/>
          </a:xfrm>
          <a:prstGeom prst="rect">
            <a:avLst/>
          </a:prstGeom>
          <a:noFill/>
        </p:spPr>
        <p:txBody>
          <a:bodyPr wrap="square" rtlCol="0">
            <a:spAutoFit/>
          </a:bodyPr>
          <a:lstStyle/>
          <a:p>
            <a:r>
              <a:rPr lang="en-US" sz="800" dirty="0"/>
              <a:t>*For an exact formula for optimal mortgage refinancing, see Agarwal, S., Driscoll, J. C., &amp; </a:t>
            </a:r>
            <a:r>
              <a:rPr lang="en-US" sz="800" dirty="0" err="1"/>
              <a:t>Laibson</a:t>
            </a:r>
            <a:r>
              <a:rPr lang="en-US" sz="800" dirty="0"/>
              <a:t>, D. I. 2013. Optimal Mortgage Refinancing: A Closed‐Form Solution. </a:t>
            </a:r>
            <a:r>
              <a:rPr lang="en-US" sz="800" i="1" dirty="0"/>
              <a:t>Journal of Money, Credit and Banking</a:t>
            </a:r>
            <a:r>
              <a:rPr lang="en-US" sz="800" dirty="0"/>
              <a:t>, </a:t>
            </a:r>
            <a:r>
              <a:rPr lang="en-US" sz="800" i="1" dirty="0"/>
              <a:t>45</a:t>
            </a:r>
            <a:r>
              <a:rPr lang="en-US" sz="800" dirty="0"/>
              <a:t>(4), 591-622. </a:t>
            </a:r>
          </a:p>
        </p:txBody>
      </p:sp>
    </p:spTree>
    <p:extLst>
      <p:ext uri="{BB962C8B-B14F-4D97-AF65-F5344CB8AC3E}">
        <p14:creationId xmlns:p14="http://schemas.microsoft.com/office/powerpoint/2010/main" val="25729074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325CB-ACD8-4A0B-BC2B-E00550187CB3}"/>
              </a:ext>
            </a:extLst>
          </p:cNvPr>
          <p:cNvSpPr>
            <a:spLocks noGrp="1"/>
          </p:cNvSpPr>
          <p:nvPr>
            <p:ph type="title"/>
          </p:nvPr>
        </p:nvSpPr>
        <p:spPr/>
        <p:txBody>
          <a:bodyPr/>
          <a:lstStyle/>
          <a:p>
            <a:r>
              <a:rPr lang="en-US" dirty="0">
                <a:solidFill>
                  <a:srgbClr val="0070C0"/>
                </a:solidFill>
              </a:rPr>
              <a:t>Misc.</a:t>
            </a:r>
          </a:p>
        </p:txBody>
      </p:sp>
      <p:sp>
        <p:nvSpPr>
          <p:cNvPr id="3" name="Content Placeholder 2">
            <a:extLst>
              <a:ext uri="{FF2B5EF4-FFF2-40B4-BE49-F238E27FC236}">
                <a16:creationId xmlns:a16="http://schemas.microsoft.com/office/drawing/2014/main" id="{EC13D158-C004-4C9B-AA06-201A18AF5E9A}"/>
              </a:ext>
            </a:extLst>
          </p:cNvPr>
          <p:cNvSpPr>
            <a:spLocks noGrp="1"/>
          </p:cNvSpPr>
          <p:nvPr>
            <p:ph idx="1"/>
          </p:nvPr>
        </p:nvSpPr>
        <p:spPr>
          <a:xfrm>
            <a:off x="182880" y="1600199"/>
            <a:ext cx="8778240" cy="5029200"/>
          </a:xfrm>
        </p:spPr>
        <p:txBody>
          <a:bodyPr>
            <a:normAutofit fontScale="92500" lnSpcReduction="10000"/>
          </a:bodyPr>
          <a:lstStyle/>
          <a:p>
            <a:pPr marL="514350" indent="-514350">
              <a:buFont typeface="+mj-lt"/>
              <a:buAutoNum type="arabicPeriod" startAt="16"/>
            </a:pPr>
            <a:r>
              <a:rPr lang="en-US" sz="2400" dirty="0"/>
              <a:t>Buy health insurance, automobile insurance, home-owner’s insurance and disability insurance (the last one is typically obtained from your employer as a group plan). Don’t buy other insurance, especially not extended warranties. Buy life insurance only if you support someone else with your earnings or time.</a:t>
            </a:r>
          </a:p>
          <a:p>
            <a:pPr marL="514350" indent="-514350">
              <a:buFont typeface="+mj-lt"/>
              <a:buAutoNum type="arabicPeriod" startAt="16"/>
            </a:pPr>
            <a:r>
              <a:rPr lang="en-US" sz="2400" dirty="0">
                <a:solidFill>
                  <a:srgbClr val="0181F2"/>
                </a:solidFill>
              </a:rPr>
              <a:t>Ask for discounts. Ask for the best price. Ask if anyone else is paying a price lower than the price you are paying. Shop around. Weaponize competition to your advantage and to the disadvantage of the firms selling you stuff. </a:t>
            </a:r>
          </a:p>
          <a:p>
            <a:pPr marL="514350" indent="-514350">
              <a:buFont typeface="+mj-lt"/>
              <a:buAutoNum type="arabicPeriod" startAt="16"/>
            </a:pPr>
            <a:r>
              <a:rPr lang="en-US" sz="2400" dirty="0"/>
              <a:t>Obtain commission discounts when you work with real estate brokers. If they won’t give you a discount, find another real estate broker. (If they tell you discounts are illegal, look up the statute.)  </a:t>
            </a:r>
          </a:p>
          <a:p>
            <a:pPr marL="514350" indent="-514350">
              <a:buFont typeface="+mj-lt"/>
              <a:buAutoNum type="arabicPeriod" startAt="16"/>
            </a:pPr>
            <a:r>
              <a:rPr lang="en-US" sz="2400" dirty="0"/>
              <a:t>Before you have kids (if you are going to have kids), create an estate plan including, durable power of attorney, will, living will, healthy care proxy. </a:t>
            </a:r>
          </a:p>
        </p:txBody>
      </p:sp>
      <p:sp>
        <p:nvSpPr>
          <p:cNvPr id="4" name="TextBox 3">
            <a:extLst>
              <a:ext uri="{FF2B5EF4-FFF2-40B4-BE49-F238E27FC236}">
                <a16:creationId xmlns:a16="http://schemas.microsoft.com/office/drawing/2014/main" id="{966F5E2A-D98A-48B1-1FD0-27840F5384BE}"/>
              </a:ext>
            </a:extLst>
          </p:cNvPr>
          <p:cNvSpPr txBox="1"/>
          <p:nvPr/>
        </p:nvSpPr>
        <p:spPr>
          <a:xfrm>
            <a:off x="155448" y="36576"/>
            <a:ext cx="7315200" cy="292388"/>
          </a:xfrm>
          <a:prstGeom prst="rect">
            <a:avLst/>
          </a:prstGeom>
          <a:noFill/>
        </p:spPr>
        <p:txBody>
          <a:bodyPr wrap="square" rtlCol="0">
            <a:spAutoFit/>
          </a:bodyPr>
          <a:lstStyle/>
          <a:p>
            <a:r>
              <a:rPr lang="en-US" sz="1300" dirty="0">
                <a:solidFill>
                  <a:schemeClr val="bg1"/>
                </a:solidFill>
                <a:latin typeface="Arial" charset="0"/>
                <a:ea typeface="Arial" charset="0"/>
                <a:cs typeface="Arial" charset="0"/>
              </a:rPr>
              <a:t> Personal Finance: 30 Thoughts</a:t>
            </a:r>
          </a:p>
        </p:txBody>
      </p:sp>
      <p:pic>
        <p:nvPicPr>
          <p:cNvPr id="6" name="Picture 5" descr="A blue shield with a hand holding a row of arrows&#10;&#10;Description automatically generated with low confidence">
            <a:extLst>
              <a:ext uri="{FF2B5EF4-FFF2-40B4-BE49-F238E27FC236}">
                <a16:creationId xmlns:a16="http://schemas.microsoft.com/office/drawing/2014/main" id="{7FC3B63F-9D4C-B4EF-3E2F-D7605AEE48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58200" y="-11724"/>
            <a:ext cx="694944" cy="785759"/>
          </a:xfrm>
          <a:prstGeom prst="rect">
            <a:avLst/>
          </a:prstGeom>
        </p:spPr>
      </p:pic>
    </p:spTree>
    <p:extLst>
      <p:ext uri="{BB962C8B-B14F-4D97-AF65-F5344CB8AC3E}">
        <p14:creationId xmlns:p14="http://schemas.microsoft.com/office/powerpoint/2010/main" val="22497215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325CB-ACD8-4A0B-BC2B-E00550187CB3}"/>
              </a:ext>
            </a:extLst>
          </p:cNvPr>
          <p:cNvSpPr>
            <a:spLocks noGrp="1"/>
          </p:cNvSpPr>
          <p:nvPr>
            <p:ph type="title"/>
          </p:nvPr>
        </p:nvSpPr>
        <p:spPr/>
        <p:txBody>
          <a:bodyPr/>
          <a:lstStyle/>
          <a:p>
            <a:r>
              <a:rPr lang="en-US" dirty="0">
                <a:solidFill>
                  <a:srgbClr val="0070C0"/>
                </a:solidFill>
              </a:rPr>
              <a:t>Behavioral</a:t>
            </a:r>
          </a:p>
        </p:txBody>
      </p:sp>
      <p:sp>
        <p:nvSpPr>
          <p:cNvPr id="3" name="Content Placeholder 2">
            <a:extLst>
              <a:ext uri="{FF2B5EF4-FFF2-40B4-BE49-F238E27FC236}">
                <a16:creationId xmlns:a16="http://schemas.microsoft.com/office/drawing/2014/main" id="{EC13D158-C004-4C9B-AA06-201A18AF5E9A}"/>
              </a:ext>
            </a:extLst>
          </p:cNvPr>
          <p:cNvSpPr>
            <a:spLocks noGrp="1"/>
          </p:cNvSpPr>
          <p:nvPr>
            <p:ph idx="1"/>
          </p:nvPr>
        </p:nvSpPr>
        <p:spPr>
          <a:xfrm>
            <a:off x="182880" y="1600199"/>
            <a:ext cx="8778240" cy="5029200"/>
          </a:xfrm>
        </p:spPr>
        <p:txBody>
          <a:bodyPr>
            <a:normAutofit fontScale="70000" lnSpcReduction="20000"/>
          </a:bodyPr>
          <a:lstStyle/>
          <a:p>
            <a:pPr marL="514350" indent="-514350">
              <a:buFont typeface="+mj-lt"/>
              <a:buAutoNum type="arabicPeriod" startAt="20"/>
            </a:pPr>
            <a:r>
              <a:rPr lang="en-US" dirty="0"/>
              <a:t>Financial things will go worse than you think (on average).</a:t>
            </a:r>
          </a:p>
          <a:p>
            <a:pPr marL="514350" indent="-514350">
              <a:buFont typeface="+mj-lt"/>
              <a:buAutoNum type="arabicPeriod" startAt="20"/>
            </a:pPr>
            <a:r>
              <a:rPr lang="en-US" dirty="0"/>
              <a:t>There are known unknowns and unknown unknowns. Think more about both of these categories. Discuss with friends, family, trusted advisors, </a:t>
            </a:r>
            <a:r>
              <a:rPr lang="en-US" dirty="0" err="1"/>
              <a:t>etc</a:t>
            </a:r>
            <a:r>
              <a:rPr lang="en-US" dirty="0"/>
              <a:t>…</a:t>
            </a:r>
          </a:p>
          <a:p>
            <a:pPr marL="514350" indent="-514350">
              <a:buFont typeface="+mj-lt"/>
              <a:buAutoNum type="arabicPeriod" startAt="20"/>
            </a:pPr>
            <a:r>
              <a:rPr lang="en-US" dirty="0">
                <a:solidFill>
                  <a:srgbClr val="0181F2"/>
                </a:solidFill>
              </a:rPr>
              <a:t>Your financial services providers know the mistakes you are making and are probably going to exploit them.  </a:t>
            </a:r>
          </a:p>
          <a:p>
            <a:pPr marL="514350" indent="-514350">
              <a:buFont typeface="+mj-lt"/>
              <a:buAutoNum type="arabicPeriod" startAt="20"/>
            </a:pPr>
            <a:r>
              <a:rPr lang="en-US" dirty="0"/>
              <a:t>You will underperform relative to your own good intentions (e.g., procrastinate signing up for your employer’s 401(k) plan). Commit your actions ahead of time to overcome this propensity.</a:t>
            </a:r>
          </a:p>
          <a:p>
            <a:pPr marL="514350" indent="-514350">
              <a:buFont typeface="+mj-lt"/>
              <a:buAutoNum type="arabicPeriod" startAt="20"/>
            </a:pPr>
            <a:r>
              <a:rPr lang="en-US" dirty="0"/>
              <a:t>The only way to be good at something is either to be highly experienced, or to have someone with lots of experience helping you (with aligned interests).</a:t>
            </a:r>
          </a:p>
          <a:p>
            <a:pPr marL="514350" indent="-514350">
              <a:buFont typeface="+mj-lt"/>
              <a:buAutoNum type="arabicPeriod" startAt="20"/>
            </a:pPr>
            <a:r>
              <a:rPr lang="en-US" dirty="0"/>
              <a:t>Look for providers with a long and strong reputation for acting in the interests of their customers.</a:t>
            </a:r>
          </a:p>
          <a:p>
            <a:pPr marL="514350" indent="-514350">
              <a:buFont typeface="+mj-lt"/>
              <a:buAutoNum type="arabicPeriod" startAt="20"/>
            </a:pPr>
            <a:r>
              <a:rPr lang="en-US" dirty="0"/>
              <a:t>Try to keep the big picture in mind to avoid worrying about small loses (and thereby letting loss aversion rule/ruin your life).</a:t>
            </a:r>
          </a:p>
        </p:txBody>
      </p:sp>
      <p:sp>
        <p:nvSpPr>
          <p:cNvPr id="4" name="TextBox 3">
            <a:extLst>
              <a:ext uri="{FF2B5EF4-FFF2-40B4-BE49-F238E27FC236}">
                <a16:creationId xmlns:a16="http://schemas.microsoft.com/office/drawing/2014/main" id="{10BC50D7-3FAA-8F7E-2162-32C903ABA337}"/>
              </a:ext>
            </a:extLst>
          </p:cNvPr>
          <p:cNvSpPr txBox="1"/>
          <p:nvPr/>
        </p:nvSpPr>
        <p:spPr>
          <a:xfrm>
            <a:off x="155448" y="36576"/>
            <a:ext cx="7315200" cy="292388"/>
          </a:xfrm>
          <a:prstGeom prst="rect">
            <a:avLst/>
          </a:prstGeom>
          <a:noFill/>
        </p:spPr>
        <p:txBody>
          <a:bodyPr wrap="square" rtlCol="0">
            <a:spAutoFit/>
          </a:bodyPr>
          <a:lstStyle/>
          <a:p>
            <a:r>
              <a:rPr lang="en-US" sz="1300" dirty="0">
                <a:solidFill>
                  <a:schemeClr val="bg1"/>
                </a:solidFill>
                <a:latin typeface="Arial" charset="0"/>
                <a:ea typeface="Arial" charset="0"/>
                <a:cs typeface="Arial" charset="0"/>
              </a:rPr>
              <a:t> Personal Finance: 30 Thoughts</a:t>
            </a:r>
          </a:p>
        </p:txBody>
      </p:sp>
      <p:pic>
        <p:nvPicPr>
          <p:cNvPr id="6" name="Picture 5" descr="A blue shield with a hand holding a row of arrows&#10;&#10;Description automatically generated with low confidence">
            <a:extLst>
              <a:ext uri="{FF2B5EF4-FFF2-40B4-BE49-F238E27FC236}">
                <a16:creationId xmlns:a16="http://schemas.microsoft.com/office/drawing/2014/main" id="{4F990599-4267-1597-DAEE-A370267476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58200" y="-11724"/>
            <a:ext cx="694944" cy="785759"/>
          </a:xfrm>
          <a:prstGeom prst="rect">
            <a:avLst/>
          </a:prstGeom>
        </p:spPr>
      </p:pic>
    </p:spTree>
    <p:extLst>
      <p:ext uri="{BB962C8B-B14F-4D97-AF65-F5344CB8AC3E}">
        <p14:creationId xmlns:p14="http://schemas.microsoft.com/office/powerpoint/2010/main" val="41036898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325CB-ACD8-4A0B-BC2B-E00550187CB3}"/>
              </a:ext>
            </a:extLst>
          </p:cNvPr>
          <p:cNvSpPr>
            <a:spLocks noGrp="1"/>
          </p:cNvSpPr>
          <p:nvPr>
            <p:ph type="title"/>
          </p:nvPr>
        </p:nvSpPr>
        <p:spPr/>
        <p:txBody>
          <a:bodyPr/>
          <a:lstStyle/>
          <a:p>
            <a:r>
              <a:rPr lang="en-US" dirty="0">
                <a:solidFill>
                  <a:srgbClr val="0070C0"/>
                </a:solidFill>
              </a:rPr>
              <a:t>Retirement</a:t>
            </a:r>
          </a:p>
        </p:txBody>
      </p:sp>
      <p:sp>
        <p:nvSpPr>
          <p:cNvPr id="3" name="Content Placeholder 2">
            <a:extLst>
              <a:ext uri="{FF2B5EF4-FFF2-40B4-BE49-F238E27FC236}">
                <a16:creationId xmlns:a16="http://schemas.microsoft.com/office/drawing/2014/main" id="{EC13D158-C004-4C9B-AA06-201A18AF5E9A}"/>
              </a:ext>
            </a:extLst>
          </p:cNvPr>
          <p:cNvSpPr>
            <a:spLocks noGrp="1"/>
          </p:cNvSpPr>
          <p:nvPr>
            <p:ph idx="1"/>
          </p:nvPr>
        </p:nvSpPr>
        <p:spPr>
          <a:xfrm>
            <a:off x="182880" y="1600199"/>
            <a:ext cx="8778240" cy="5029200"/>
          </a:xfrm>
        </p:spPr>
        <p:txBody>
          <a:bodyPr>
            <a:normAutofit fontScale="92500" lnSpcReduction="10000"/>
          </a:bodyPr>
          <a:lstStyle/>
          <a:p>
            <a:pPr marL="514350" indent="-514350">
              <a:buFont typeface="+mj-lt"/>
              <a:buAutoNum type="arabicPeriod" startAt="27"/>
            </a:pPr>
            <a:r>
              <a:rPr lang="en-US" dirty="0"/>
              <a:t>Remember that long-term care is expensive and is not covered by Medicare. If reasonable, keep savings set aside for this expense (ballpark cost is $100,000 per year per person). If you run out of money, Medicaid will cover a far less comfortable version of long-term care.</a:t>
            </a:r>
          </a:p>
          <a:p>
            <a:pPr marL="514350" indent="-514350">
              <a:buFont typeface="+mj-lt"/>
              <a:buAutoNum type="arabicPeriod" startAt="27"/>
            </a:pPr>
            <a:r>
              <a:rPr lang="en-US" dirty="0"/>
              <a:t>When you retire, withdraw your (annual) required minimum distribution (RMD) from your retirement savings plan and consume the (after-tax) value of those withdrawals along with your other annuity payments (e.g., Social Security). </a:t>
            </a:r>
          </a:p>
        </p:txBody>
      </p:sp>
      <p:sp>
        <p:nvSpPr>
          <p:cNvPr id="5" name="TextBox 4">
            <a:extLst>
              <a:ext uri="{FF2B5EF4-FFF2-40B4-BE49-F238E27FC236}">
                <a16:creationId xmlns:a16="http://schemas.microsoft.com/office/drawing/2014/main" id="{74057A5F-759B-F7FC-3391-7BCE20931A0A}"/>
              </a:ext>
            </a:extLst>
          </p:cNvPr>
          <p:cNvSpPr txBox="1"/>
          <p:nvPr/>
        </p:nvSpPr>
        <p:spPr>
          <a:xfrm>
            <a:off x="155448" y="36576"/>
            <a:ext cx="7315200" cy="292388"/>
          </a:xfrm>
          <a:prstGeom prst="rect">
            <a:avLst/>
          </a:prstGeom>
          <a:noFill/>
        </p:spPr>
        <p:txBody>
          <a:bodyPr wrap="square" rtlCol="0">
            <a:spAutoFit/>
          </a:bodyPr>
          <a:lstStyle/>
          <a:p>
            <a:r>
              <a:rPr lang="en-US" sz="1300" dirty="0">
                <a:solidFill>
                  <a:schemeClr val="bg1"/>
                </a:solidFill>
                <a:latin typeface="Arial" charset="0"/>
                <a:ea typeface="Arial" charset="0"/>
                <a:cs typeface="Arial" charset="0"/>
              </a:rPr>
              <a:t> Personal Finance: 30 Thoughts</a:t>
            </a:r>
          </a:p>
        </p:txBody>
      </p:sp>
      <p:pic>
        <p:nvPicPr>
          <p:cNvPr id="6" name="Picture 5" descr="A blue shield with a hand holding a row of arrows&#10;&#10;Description automatically generated with low confidence">
            <a:extLst>
              <a:ext uri="{FF2B5EF4-FFF2-40B4-BE49-F238E27FC236}">
                <a16:creationId xmlns:a16="http://schemas.microsoft.com/office/drawing/2014/main" id="{8F9C44D2-766D-DD0A-D94C-5B53B34C63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58200" y="-11724"/>
            <a:ext cx="694944" cy="785759"/>
          </a:xfrm>
          <a:prstGeom prst="rect">
            <a:avLst/>
          </a:prstGeom>
        </p:spPr>
      </p:pic>
    </p:spTree>
    <p:extLst>
      <p:ext uri="{BB962C8B-B14F-4D97-AF65-F5344CB8AC3E}">
        <p14:creationId xmlns:p14="http://schemas.microsoft.com/office/powerpoint/2010/main" val="42381281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325CB-ACD8-4A0B-BC2B-E00550187CB3}"/>
              </a:ext>
            </a:extLst>
          </p:cNvPr>
          <p:cNvSpPr>
            <a:spLocks noGrp="1"/>
          </p:cNvSpPr>
          <p:nvPr>
            <p:ph type="title"/>
          </p:nvPr>
        </p:nvSpPr>
        <p:spPr/>
        <p:txBody>
          <a:bodyPr/>
          <a:lstStyle/>
          <a:p>
            <a:r>
              <a:rPr lang="en-US" dirty="0">
                <a:solidFill>
                  <a:srgbClr val="0070C0"/>
                </a:solidFill>
              </a:rPr>
              <a:t>Meta-cognition</a:t>
            </a:r>
          </a:p>
        </p:txBody>
      </p:sp>
      <p:sp>
        <p:nvSpPr>
          <p:cNvPr id="3" name="Content Placeholder 2">
            <a:extLst>
              <a:ext uri="{FF2B5EF4-FFF2-40B4-BE49-F238E27FC236}">
                <a16:creationId xmlns:a16="http://schemas.microsoft.com/office/drawing/2014/main" id="{EC13D158-C004-4C9B-AA06-201A18AF5E9A}"/>
              </a:ext>
            </a:extLst>
          </p:cNvPr>
          <p:cNvSpPr>
            <a:spLocks noGrp="1"/>
          </p:cNvSpPr>
          <p:nvPr>
            <p:ph idx="1"/>
          </p:nvPr>
        </p:nvSpPr>
        <p:spPr>
          <a:xfrm>
            <a:off x="182880" y="1600199"/>
            <a:ext cx="8778240" cy="5029200"/>
          </a:xfrm>
        </p:spPr>
        <p:txBody>
          <a:bodyPr>
            <a:normAutofit/>
          </a:bodyPr>
          <a:lstStyle/>
          <a:p>
            <a:pPr marL="514350" indent="-514350">
              <a:buFont typeface="+mj-lt"/>
              <a:buAutoNum type="arabicPeriod" startAt="29"/>
            </a:pPr>
            <a:r>
              <a:rPr lang="en-US" dirty="0"/>
              <a:t>The financial world is constantly changing.  You’ll need to continuously update your financial strategy as new products, regulations, and challenges emerge.  </a:t>
            </a:r>
          </a:p>
          <a:p>
            <a:pPr marL="514350" indent="-514350">
              <a:buFont typeface="+mj-lt"/>
              <a:buAutoNum type="arabicPeriod" startAt="29"/>
            </a:pPr>
            <a:r>
              <a:rPr lang="en-US" dirty="0"/>
              <a:t> </a:t>
            </a:r>
            <a:r>
              <a:rPr lang="en-US" dirty="0">
                <a:solidFill>
                  <a:srgbClr val="0181F2"/>
                </a:solidFill>
              </a:rPr>
              <a:t>Ignore all of this advice.</a:t>
            </a:r>
          </a:p>
          <a:p>
            <a:pPr lvl="1"/>
            <a:r>
              <a:rPr lang="en-US" dirty="0"/>
              <a:t>The advice you just received is oversimplified (which also makes it more actionable). </a:t>
            </a:r>
          </a:p>
          <a:p>
            <a:pPr lvl="1"/>
            <a:r>
              <a:rPr lang="en-US" dirty="0"/>
              <a:t>Be skeptical of anyone offering financial advice.    </a:t>
            </a:r>
          </a:p>
        </p:txBody>
      </p:sp>
      <p:sp>
        <p:nvSpPr>
          <p:cNvPr id="5" name="TextBox 4">
            <a:extLst>
              <a:ext uri="{FF2B5EF4-FFF2-40B4-BE49-F238E27FC236}">
                <a16:creationId xmlns:a16="http://schemas.microsoft.com/office/drawing/2014/main" id="{DBB8CC3E-DFB7-1D6A-12A0-762D8ED8570B}"/>
              </a:ext>
            </a:extLst>
          </p:cNvPr>
          <p:cNvSpPr txBox="1"/>
          <p:nvPr/>
        </p:nvSpPr>
        <p:spPr>
          <a:xfrm>
            <a:off x="155448" y="36576"/>
            <a:ext cx="7315200" cy="292388"/>
          </a:xfrm>
          <a:prstGeom prst="rect">
            <a:avLst/>
          </a:prstGeom>
          <a:noFill/>
        </p:spPr>
        <p:txBody>
          <a:bodyPr wrap="square" rtlCol="0">
            <a:spAutoFit/>
          </a:bodyPr>
          <a:lstStyle/>
          <a:p>
            <a:r>
              <a:rPr lang="en-US" sz="1300" dirty="0">
                <a:solidFill>
                  <a:schemeClr val="bg1"/>
                </a:solidFill>
                <a:latin typeface="Arial" charset="0"/>
                <a:ea typeface="Arial" charset="0"/>
                <a:cs typeface="Arial" charset="0"/>
              </a:rPr>
              <a:t> Personal Finance: 30 Thoughts</a:t>
            </a:r>
          </a:p>
        </p:txBody>
      </p:sp>
      <p:pic>
        <p:nvPicPr>
          <p:cNvPr id="6" name="Picture 5" descr="A blue shield with a hand holding a row of arrows&#10;&#10;Description automatically generated with low confidence">
            <a:extLst>
              <a:ext uri="{FF2B5EF4-FFF2-40B4-BE49-F238E27FC236}">
                <a16:creationId xmlns:a16="http://schemas.microsoft.com/office/drawing/2014/main" id="{AE5C5188-85C4-807F-F361-04BFD7F3CB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58200" y="-11724"/>
            <a:ext cx="694944" cy="785759"/>
          </a:xfrm>
          <a:prstGeom prst="rect">
            <a:avLst/>
          </a:prstGeom>
        </p:spPr>
      </p:pic>
    </p:spTree>
    <p:extLst>
      <p:ext uri="{BB962C8B-B14F-4D97-AF65-F5344CB8AC3E}">
        <p14:creationId xmlns:p14="http://schemas.microsoft.com/office/powerpoint/2010/main" val="15072430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62982-A42D-8AEB-CBEF-6A4A55C4A32E}"/>
              </a:ext>
            </a:extLst>
          </p:cNvPr>
          <p:cNvSpPr>
            <a:spLocks noGrp="1"/>
          </p:cNvSpPr>
          <p:nvPr>
            <p:ph type="title"/>
          </p:nvPr>
        </p:nvSpPr>
        <p:spPr/>
        <p:txBody>
          <a:bodyPr/>
          <a:lstStyle/>
          <a:p>
            <a:r>
              <a:rPr lang="en-US" dirty="0"/>
              <a:t>If you want a copy of this slide deck…</a:t>
            </a:r>
          </a:p>
        </p:txBody>
      </p:sp>
      <p:sp>
        <p:nvSpPr>
          <p:cNvPr id="3" name="Content Placeholder 2">
            <a:extLst>
              <a:ext uri="{FF2B5EF4-FFF2-40B4-BE49-F238E27FC236}">
                <a16:creationId xmlns:a16="http://schemas.microsoft.com/office/drawing/2014/main" id="{DFB67F79-A346-03A7-C121-14DC7A4E8B9D}"/>
              </a:ext>
            </a:extLst>
          </p:cNvPr>
          <p:cNvSpPr>
            <a:spLocks noGrp="1"/>
          </p:cNvSpPr>
          <p:nvPr>
            <p:ph idx="1"/>
          </p:nvPr>
        </p:nvSpPr>
        <p:spPr/>
        <p:txBody>
          <a:bodyPr/>
          <a:lstStyle/>
          <a:p>
            <a:r>
              <a:rPr lang="en-US" dirty="0"/>
              <a:t>Look for a </a:t>
            </a:r>
            <a:r>
              <a:rPr lang="en-US" dirty="0" err="1"/>
              <a:t>bacch</a:t>
            </a:r>
            <a:r>
              <a:rPr lang="en-US" dirty="0"/>
              <a:t>-talk announcement this week with a link.</a:t>
            </a:r>
          </a:p>
        </p:txBody>
      </p:sp>
    </p:spTree>
    <p:extLst>
      <p:ext uri="{BB962C8B-B14F-4D97-AF65-F5344CB8AC3E}">
        <p14:creationId xmlns:p14="http://schemas.microsoft.com/office/powerpoint/2010/main" val="36516589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EA317-4AFB-1C8D-2B06-9CC70066A26C}"/>
              </a:ext>
            </a:extLst>
          </p:cNvPr>
          <p:cNvSpPr>
            <a:spLocks noGrp="1"/>
          </p:cNvSpPr>
          <p:nvPr>
            <p:ph type="title"/>
          </p:nvPr>
        </p:nvSpPr>
        <p:spPr/>
        <p:txBody>
          <a:bodyPr/>
          <a:lstStyle/>
          <a:p>
            <a:r>
              <a:rPr lang="en-US" dirty="0"/>
              <a:t>Disclaimer</a:t>
            </a:r>
          </a:p>
        </p:txBody>
      </p:sp>
      <p:sp>
        <p:nvSpPr>
          <p:cNvPr id="3" name="Content Placeholder 2">
            <a:extLst>
              <a:ext uri="{FF2B5EF4-FFF2-40B4-BE49-F238E27FC236}">
                <a16:creationId xmlns:a16="http://schemas.microsoft.com/office/drawing/2014/main" id="{A696AEA7-85D2-F8B8-7FE6-8AA9B70DF352}"/>
              </a:ext>
            </a:extLst>
          </p:cNvPr>
          <p:cNvSpPr>
            <a:spLocks noGrp="1"/>
          </p:cNvSpPr>
          <p:nvPr>
            <p:ph idx="1"/>
          </p:nvPr>
        </p:nvSpPr>
        <p:spPr/>
        <p:txBody>
          <a:bodyPr/>
          <a:lstStyle/>
          <a:p>
            <a:r>
              <a:rPr lang="en-US" dirty="0"/>
              <a:t>This is not legal advice.</a:t>
            </a:r>
          </a:p>
          <a:p>
            <a:r>
              <a:rPr lang="en-US" dirty="0"/>
              <a:t>This is not investment advice.</a:t>
            </a:r>
          </a:p>
          <a:p>
            <a:r>
              <a:rPr lang="en-US" dirty="0"/>
              <a:t>This is only education.</a:t>
            </a:r>
          </a:p>
        </p:txBody>
      </p:sp>
    </p:spTree>
    <p:extLst>
      <p:ext uri="{BB962C8B-B14F-4D97-AF65-F5344CB8AC3E}">
        <p14:creationId xmlns:p14="http://schemas.microsoft.com/office/powerpoint/2010/main" val="3771143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E64FF-C20B-476E-8CA8-1D5AF84B8FDF}"/>
              </a:ext>
            </a:extLst>
          </p:cNvPr>
          <p:cNvSpPr>
            <a:spLocks noGrp="1"/>
          </p:cNvSpPr>
          <p:nvPr>
            <p:ph type="title"/>
          </p:nvPr>
        </p:nvSpPr>
        <p:spPr/>
        <p:txBody>
          <a:bodyPr/>
          <a:lstStyle/>
          <a:p>
            <a:r>
              <a:rPr lang="en-US" dirty="0">
                <a:solidFill>
                  <a:srgbClr val="0070C0"/>
                </a:solidFill>
              </a:rPr>
              <a:t>Start with saving</a:t>
            </a:r>
          </a:p>
        </p:txBody>
      </p:sp>
      <p:sp>
        <p:nvSpPr>
          <p:cNvPr id="3" name="Content Placeholder 2">
            <a:extLst>
              <a:ext uri="{FF2B5EF4-FFF2-40B4-BE49-F238E27FC236}">
                <a16:creationId xmlns:a16="http://schemas.microsoft.com/office/drawing/2014/main" id="{4F62771D-84A3-431D-87CD-D421FB96976F}"/>
              </a:ext>
            </a:extLst>
          </p:cNvPr>
          <p:cNvSpPr>
            <a:spLocks noGrp="1"/>
          </p:cNvSpPr>
          <p:nvPr>
            <p:ph idx="1"/>
          </p:nvPr>
        </p:nvSpPr>
        <p:spPr>
          <a:xfrm>
            <a:off x="182880" y="1447800"/>
            <a:ext cx="8778240" cy="5212080"/>
          </a:xfrm>
        </p:spPr>
        <p:txBody>
          <a:bodyPr>
            <a:normAutofit/>
          </a:bodyPr>
          <a:lstStyle/>
          <a:p>
            <a:pPr marL="514350" indent="-514350">
              <a:buFont typeface="+mj-lt"/>
              <a:buAutoNum type="arabicPeriod"/>
            </a:pPr>
            <a:r>
              <a:rPr lang="en-US" sz="2000" dirty="0"/>
              <a:t>During periods of normal employment, your </a:t>
            </a:r>
            <a:r>
              <a:rPr lang="en-US" sz="2000" b="1" dirty="0"/>
              <a:t>total</a:t>
            </a:r>
            <a:r>
              <a:rPr lang="en-US" sz="2000" dirty="0"/>
              <a:t> saving target as a percentage of your pre-tax labor income should be:</a:t>
            </a:r>
          </a:p>
          <a:p>
            <a:pPr lvl="1"/>
            <a:r>
              <a:rPr lang="en-US" sz="1600" dirty="0"/>
              <a:t>2.5% on the first $10,000 of income</a:t>
            </a:r>
          </a:p>
          <a:p>
            <a:pPr lvl="1"/>
            <a:r>
              <a:rPr lang="en-US" sz="1600" dirty="0"/>
              <a:t>15% on the next $60,000 of income (income between $10,000 and $70,000)</a:t>
            </a:r>
          </a:p>
          <a:p>
            <a:pPr lvl="1"/>
            <a:r>
              <a:rPr lang="en-US" sz="1600" dirty="0"/>
              <a:t>20% on the next $60,000 of income (income between $70,000 and $130,000)</a:t>
            </a:r>
          </a:p>
          <a:p>
            <a:pPr lvl="1"/>
            <a:r>
              <a:rPr lang="en-US" sz="1600" dirty="0"/>
              <a:t>25% on all additional income (income over $130,000)</a:t>
            </a:r>
          </a:p>
          <a:p>
            <a:pPr marL="514350" indent="-514350">
              <a:buFont typeface="+mj-lt"/>
              <a:buAutoNum type="arabicPeriod"/>
            </a:pPr>
            <a:r>
              <a:rPr lang="en-US" sz="2000" dirty="0"/>
              <a:t>Bump up your saving rate (up to 10 percentage points more) when you can. Then you can save less during financially challenging times. </a:t>
            </a:r>
          </a:p>
          <a:p>
            <a:pPr marL="514350" indent="-514350">
              <a:buFont typeface="+mj-lt"/>
              <a:buAutoNum type="arabicPeriod"/>
            </a:pPr>
            <a:r>
              <a:rPr lang="en-US" sz="2000" dirty="0"/>
              <a:t>If you will be supporting dependents (now or in the future), think about how you’ll need to adjust your saving plan. You’ll save much less (maybe dissave) when you will be supporting dependents and you’ll need to save more when you’re not supporting dependents.  </a:t>
            </a:r>
          </a:p>
          <a:p>
            <a:pPr marL="514350" indent="-514350">
              <a:buFont typeface="+mj-lt"/>
              <a:buAutoNum type="arabicPeriod"/>
            </a:pPr>
            <a:r>
              <a:rPr lang="en-US" sz="2000" dirty="0"/>
              <a:t>Adopt a catch-up philosophy: if you’ve fallen a bit behind this savings plan, no problem. It’s built to handle occasional setbacks. However, if you’ve fallen far behind, save more than the saving rates listed above, so you partially make up for the missing savings.</a:t>
            </a:r>
          </a:p>
          <a:p>
            <a:endParaRPr lang="en-US" sz="2000" dirty="0"/>
          </a:p>
        </p:txBody>
      </p:sp>
      <p:sp>
        <p:nvSpPr>
          <p:cNvPr id="5" name="TextBox 4">
            <a:extLst>
              <a:ext uri="{FF2B5EF4-FFF2-40B4-BE49-F238E27FC236}">
                <a16:creationId xmlns:a16="http://schemas.microsoft.com/office/drawing/2014/main" id="{C99377D1-BB5E-48C9-96FE-E73890AA9908}"/>
              </a:ext>
            </a:extLst>
          </p:cNvPr>
          <p:cNvSpPr txBox="1"/>
          <p:nvPr/>
        </p:nvSpPr>
        <p:spPr>
          <a:xfrm>
            <a:off x="155448" y="36576"/>
            <a:ext cx="7315200" cy="292388"/>
          </a:xfrm>
          <a:prstGeom prst="rect">
            <a:avLst/>
          </a:prstGeom>
          <a:noFill/>
        </p:spPr>
        <p:txBody>
          <a:bodyPr wrap="square" rtlCol="0">
            <a:spAutoFit/>
          </a:bodyPr>
          <a:lstStyle/>
          <a:p>
            <a:r>
              <a:rPr lang="en-US" sz="1300" dirty="0">
                <a:solidFill>
                  <a:schemeClr val="bg1"/>
                </a:solidFill>
                <a:latin typeface="Arial" charset="0"/>
                <a:ea typeface="Arial" charset="0"/>
                <a:cs typeface="Arial" charset="0"/>
              </a:rPr>
              <a:t> Personal Finance: 30 Thoughts</a:t>
            </a:r>
          </a:p>
        </p:txBody>
      </p:sp>
      <p:pic>
        <p:nvPicPr>
          <p:cNvPr id="9" name="Picture 8" descr="A blue shield with a hand holding a row of arrows&#10;&#10;Description automatically generated with low confidence">
            <a:extLst>
              <a:ext uri="{FF2B5EF4-FFF2-40B4-BE49-F238E27FC236}">
                <a16:creationId xmlns:a16="http://schemas.microsoft.com/office/drawing/2014/main" id="{5E3C7BF7-B966-9967-2254-C42490B3FD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58200" y="-11724"/>
            <a:ext cx="694944" cy="785759"/>
          </a:xfrm>
          <a:prstGeom prst="rect">
            <a:avLst/>
          </a:prstGeom>
        </p:spPr>
      </p:pic>
    </p:spTree>
    <p:extLst>
      <p:ext uri="{BB962C8B-B14F-4D97-AF65-F5344CB8AC3E}">
        <p14:creationId xmlns:p14="http://schemas.microsoft.com/office/powerpoint/2010/main" val="1064435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12D4DF92-6346-441B-B4A6-CA4F4EC2922F}"/>
              </a:ext>
            </a:extLst>
          </p:cNvPr>
          <p:cNvGraphicFramePr>
            <a:graphicFrameLocks/>
          </p:cNvGraphicFramePr>
          <p:nvPr>
            <p:extLst>
              <p:ext uri="{D42A27DB-BD31-4B8C-83A1-F6EECF244321}">
                <p14:modId xmlns:p14="http://schemas.microsoft.com/office/powerpoint/2010/main" val="1236541524"/>
              </p:ext>
            </p:extLst>
          </p:nvPr>
        </p:nvGraphicFramePr>
        <p:xfrm>
          <a:off x="338978" y="911878"/>
          <a:ext cx="8805022" cy="5488922"/>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2E114FA7-13F2-444E-93D1-A411771DC130}"/>
              </a:ext>
            </a:extLst>
          </p:cNvPr>
          <p:cNvSpPr txBox="1"/>
          <p:nvPr/>
        </p:nvSpPr>
        <p:spPr>
          <a:xfrm>
            <a:off x="0" y="304800"/>
            <a:ext cx="3286477" cy="584775"/>
          </a:xfrm>
          <a:prstGeom prst="rect">
            <a:avLst/>
          </a:prstGeom>
          <a:noFill/>
        </p:spPr>
        <p:txBody>
          <a:bodyPr wrap="none" rtlCol="0">
            <a:spAutoFit/>
          </a:bodyPr>
          <a:lstStyle/>
          <a:p>
            <a:r>
              <a:rPr lang="en-US" sz="1600" b="1" dirty="0">
                <a:solidFill>
                  <a:srgbClr val="CC3300"/>
                </a:solidFill>
              </a:rPr>
              <a:t>Saving Rate: </a:t>
            </a:r>
          </a:p>
          <a:p>
            <a:r>
              <a:rPr lang="en-US" sz="1600" b="1" dirty="0">
                <a:solidFill>
                  <a:srgbClr val="CC3300"/>
                </a:solidFill>
              </a:rPr>
              <a:t>(Saving)/(Annual Labor Income)</a:t>
            </a:r>
          </a:p>
        </p:txBody>
      </p:sp>
      <p:sp>
        <p:nvSpPr>
          <p:cNvPr id="4" name="TextBox 3">
            <a:extLst>
              <a:ext uri="{FF2B5EF4-FFF2-40B4-BE49-F238E27FC236}">
                <a16:creationId xmlns:a16="http://schemas.microsoft.com/office/drawing/2014/main" id="{78CEE0C5-760F-4EAC-B99C-D81E1FFA5C02}"/>
              </a:ext>
            </a:extLst>
          </p:cNvPr>
          <p:cNvSpPr txBox="1"/>
          <p:nvPr/>
        </p:nvSpPr>
        <p:spPr>
          <a:xfrm>
            <a:off x="8024669" y="365760"/>
            <a:ext cx="966931" cy="369332"/>
          </a:xfrm>
          <a:prstGeom prst="rect">
            <a:avLst/>
          </a:prstGeom>
          <a:noFill/>
        </p:spPr>
        <p:txBody>
          <a:bodyPr wrap="none" rtlCol="0">
            <a:spAutoFit/>
          </a:bodyPr>
          <a:lstStyle/>
          <a:p>
            <a:r>
              <a:rPr lang="en-US" b="1" dirty="0">
                <a:solidFill>
                  <a:srgbClr val="0070C0"/>
                </a:solidFill>
              </a:rPr>
              <a:t>Dollars</a:t>
            </a:r>
          </a:p>
        </p:txBody>
      </p:sp>
      <p:sp>
        <p:nvSpPr>
          <p:cNvPr id="5" name="TextBox 4">
            <a:extLst>
              <a:ext uri="{FF2B5EF4-FFF2-40B4-BE49-F238E27FC236}">
                <a16:creationId xmlns:a16="http://schemas.microsoft.com/office/drawing/2014/main" id="{06D4DE09-83E5-4A54-9693-B937AFE2ACC1}"/>
              </a:ext>
            </a:extLst>
          </p:cNvPr>
          <p:cNvSpPr txBox="1"/>
          <p:nvPr/>
        </p:nvSpPr>
        <p:spPr>
          <a:xfrm>
            <a:off x="6732045" y="6324600"/>
            <a:ext cx="2183355" cy="369332"/>
          </a:xfrm>
          <a:prstGeom prst="rect">
            <a:avLst/>
          </a:prstGeom>
          <a:noFill/>
        </p:spPr>
        <p:txBody>
          <a:bodyPr wrap="none" rtlCol="0">
            <a:spAutoFit/>
          </a:bodyPr>
          <a:lstStyle/>
          <a:p>
            <a:r>
              <a:rPr lang="en-US" dirty="0"/>
              <a:t>Pre-tax Labor Income</a:t>
            </a:r>
          </a:p>
        </p:txBody>
      </p:sp>
      <p:cxnSp>
        <p:nvCxnSpPr>
          <p:cNvPr id="6" name="Straight Connector 5">
            <a:extLst>
              <a:ext uri="{FF2B5EF4-FFF2-40B4-BE49-F238E27FC236}">
                <a16:creationId xmlns:a16="http://schemas.microsoft.com/office/drawing/2014/main" id="{0C79876A-2C6F-4F2A-AB33-4438E1853931}"/>
              </a:ext>
            </a:extLst>
          </p:cNvPr>
          <p:cNvCxnSpPr>
            <a:cxnSpLocks/>
          </p:cNvCxnSpPr>
          <p:nvPr/>
        </p:nvCxnSpPr>
        <p:spPr>
          <a:xfrm>
            <a:off x="1499616" y="972312"/>
            <a:ext cx="0" cy="5394960"/>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C61A9D0A-C124-41B2-ABC9-A05345FBD24E}"/>
              </a:ext>
            </a:extLst>
          </p:cNvPr>
          <p:cNvCxnSpPr>
            <a:cxnSpLocks/>
          </p:cNvCxnSpPr>
          <p:nvPr/>
        </p:nvCxnSpPr>
        <p:spPr>
          <a:xfrm>
            <a:off x="3593592" y="972312"/>
            <a:ext cx="0" cy="5394960"/>
          </a:xfrm>
          <a:prstGeom prst="line">
            <a:avLst/>
          </a:prstGeom>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FA198CDA-41E6-4462-A29A-BCF05CBEA1FD}"/>
              </a:ext>
            </a:extLst>
          </p:cNvPr>
          <p:cNvCxnSpPr>
            <a:cxnSpLocks/>
          </p:cNvCxnSpPr>
          <p:nvPr/>
        </p:nvCxnSpPr>
        <p:spPr>
          <a:xfrm>
            <a:off x="5687568" y="972312"/>
            <a:ext cx="0" cy="5394960"/>
          </a:xfrm>
          <a:prstGeom prst="line">
            <a:avLst/>
          </a:prstGeom>
        </p:spPr>
        <p:style>
          <a:lnRef idx="1">
            <a:schemeClr val="dk1"/>
          </a:lnRef>
          <a:fillRef idx="0">
            <a:schemeClr val="dk1"/>
          </a:fillRef>
          <a:effectRef idx="0">
            <a:schemeClr val="dk1"/>
          </a:effectRef>
          <a:fontRef idx="minor">
            <a:schemeClr val="tx1"/>
          </a:fontRef>
        </p:style>
      </p:cxnSp>
      <p:sp>
        <p:nvSpPr>
          <p:cNvPr id="9" name="TextBox 8">
            <a:extLst>
              <a:ext uri="{FF2B5EF4-FFF2-40B4-BE49-F238E27FC236}">
                <a16:creationId xmlns:a16="http://schemas.microsoft.com/office/drawing/2014/main" id="{497960E9-033A-4B54-9F7E-D2CC9AF3E96D}"/>
              </a:ext>
            </a:extLst>
          </p:cNvPr>
          <p:cNvSpPr txBox="1"/>
          <p:nvPr/>
        </p:nvSpPr>
        <p:spPr>
          <a:xfrm>
            <a:off x="1027370" y="6339840"/>
            <a:ext cx="944489" cy="369332"/>
          </a:xfrm>
          <a:prstGeom prst="rect">
            <a:avLst/>
          </a:prstGeom>
          <a:noFill/>
        </p:spPr>
        <p:txBody>
          <a:bodyPr wrap="none" rtlCol="0">
            <a:spAutoFit/>
          </a:bodyPr>
          <a:lstStyle/>
          <a:p>
            <a:r>
              <a:rPr lang="en-US" dirty="0"/>
              <a:t>$10,000</a:t>
            </a:r>
          </a:p>
        </p:txBody>
      </p:sp>
      <p:sp>
        <p:nvSpPr>
          <p:cNvPr id="10" name="TextBox 9">
            <a:extLst>
              <a:ext uri="{FF2B5EF4-FFF2-40B4-BE49-F238E27FC236}">
                <a16:creationId xmlns:a16="http://schemas.microsoft.com/office/drawing/2014/main" id="{BC504730-5C8A-4EC5-B32B-26FEFD17A6FA}"/>
              </a:ext>
            </a:extLst>
          </p:cNvPr>
          <p:cNvSpPr txBox="1"/>
          <p:nvPr/>
        </p:nvSpPr>
        <p:spPr>
          <a:xfrm>
            <a:off x="3121347" y="6336268"/>
            <a:ext cx="944489" cy="369332"/>
          </a:xfrm>
          <a:prstGeom prst="rect">
            <a:avLst/>
          </a:prstGeom>
          <a:noFill/>
        </p:spPr>
        <p:txBody>
          <a:bodyPr wrap="none" rtlCol="0">
            <a:spAutoFit/>
          </a:bodyPr>
          <a:lstStyle/>
          <a:p>
            <a:r>
              <a:rPr lang="en-US" dirty="0"/>
              <a:t>$70,000</a:t>
            </a:r>
          </a:p>
        </p:txBody>
      </p:sp>
      <p:sp>
        <p:nvSpPr>
          <p:cNvPr id="11" name="TextBox 10">
            <a:extLst>
              <a:ext uri="{FF2B5EF4-FFF2-40B4-BE49-F238E27FC236}">
                <a16:creationId xmlns:a16="http://schemas.microsoft.com/office/drawing/2014/main" id="{58DB8A3D-B310-4B4F-B067-428D61C6F1D4}"/>
              </a:ext>
            </a:extLst>
          </p:cNvPr>
          <p:cNvSpPr txBox="1"/>
          <p:nvPr/>
        </p:nvSpPr>
        <p:spPr>
          <a:xfrm>
            <a:off x="5156811" y="6339840"/>
            <a:ext cx="1061509" cy="369332"/>
          </a:xfrm>
          <a:prstGeom prst="rect">
            <a:avLst/>
          </a:prstGeom>
          <a:noFill/>
        </p:spPr>
        <p:txBody>
          <a:bodyPr wrap="none" rtlCol="0">
            <a:spAutoFit/>
          </a:bodyPr>
          <a:lstStyle/>
          <a:p>
            <a:r>
              <a:rPr lang="en-US" dirty="0"/>
              <a:t>$130,000</a:t>
            </a:r>
          </a:p>
        </p:txBody>
      </p:sp>
      <p:sp>
        <p:nvSpPr>
          <p:cNvPr id="12" name="TextBox 11">
            <a:extLst>
              <a:ext uri="{FF2B5EF4-FFF2-40B4-BE49-F238E27FC236}">
                <a16:creationId xmlns:a16="http://schemas.microsoft.com/office/drawing/2014/main" id="{0B989E3F-487E-0A74-E63E-7B19C323365D}"/>
              </a:ext>
            </a:extLst>
          </p:cNvPr>
          <p:cNvSpPr txBox="1"/>
          <p:nvPr/>
        </p:nvSpPr>
        <p:spPr>
          <a:xfrm>
            <a:off x="155448" y="36576"/>
            <a:ext cx="7315200" cy="292388"/>
          </a:xfrm>
          <a:prstGeom prst="rect">
            <a:avLst/>
          </a:prstGeom>
          <a:noFill/>
        </p:spPr>
        <p:txBody>
          <a:bodyPr wrap="square" rtlCol="0">
            <a:spAutoFit/>
          </a:bodyPr>
          <a:lstStyle/>
          <a:p>
            <a:r>
              <a:rPr lang="en-US" sz="1300" dirty="0">
                <a:solidFill>
                  <a:schemeClr val="bg1"/>
                </a:solidFill>
                <a:latin typeface="Arial" charset="0"/>
                <a:ea typeface="Arial" charset="0"/>
                <a:cs typeface="Arial" charset="0"/>
              </a:rPr>
              <a:t> Personal Finance: 30 Thoughts</a:t>
            </a:r>
          </a:p>
        </p:txBody>
      </p:sp>
    </p:spTree>
    <p:extLst>
      <p:ext uri="{BB962C8B-B14F-4D97-AF65-F5344CB8AC3E}">
        <p14:creationId xmlns:p14="http://schemas.microsoft.com/office/powerpoint/2010/main" val="2442483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DFA1B-C58F-40B6-89C2-F1968A970417}"/>
              </a:ext>
            </a:extLst>
          </p:cNvPr>
          <p:cNvSpPr>
            <a:spLocks noGrp="1"/>
          </p:cNvSpPr>
          <p:nvPr>
            <p:ph type="title"/>
          </p:nvPr>
        </p:nvSpPr>
        <p:spPr/>
        <p:txBody>
          <a:bodyPr/>
          <a:lstStyle/>
          <a:p>
            <a:r>
              <a:rPr lang="en-US" dirty="0">
                <a:solidFill>
                  <a:srgbClr val="0070C0"/>
                </a:solidFill>
              </a:rPr>
              <a:t>What counts toward this saving target?</a:t>
            </a:r>
          </a:p>
        </p:txBody>
      </p:sp>
      <p:sp>
        <p:nvSpPr>
          <p:cNvPr id="3" name="Content Placeholder 2">
            <a:extLst>
              <a:ext uri="{FF2B5EF4-FFF2-40B4-BE49-F238E27FC236}">
                <a16:creationId xmlns:a16="http://schemas.microsoft.com/office/drawing/2014/main" id="{91B3EAD2-5339-4D38-9630-F7AA54251A55}"/>
              </a:ext>
            </a:extLst>
          </p:cNvPr>
          <p:cNvSpPr>
            <a:spLocks noGrp="1"/>
          </p:cNvSpPr>
          <p:nvPr>
            <p:ph idx="1"/>
          </p:nvPr>
        </p:nvSpPr>
        <p:spPr>
          <a:xfrm>
            <a:off x="182880" y="1600199"/>
            <a:ext cx="8778240" cy="4937760"/>
          </a:xfrm>
        </p:spPr>
        <p:txBody>
          <a:bodyPr>
            <a:normAutofit/>
          </a:bodyPr>
          <a:lstStyle/>
          <a:p>
            <a:r>
              <a:rPr lang="en-US" dirty="0"/>
              <a:t>Your contributions to your employer’s retirement savings program (multiply by 1.5 if this is a Roth account).</a:t>
            </a:r>
          </a:p>
          <a:p>
            <a:r>
              <a:rPr lang="en-US" dirty="0"/>
              <a:t>Your employer’s “matching” contributions.</a:t>
            </a:r>
          </a:p>
          <a:p>
            <a:r>
              <a:rPr lang="en-US" dirty="0"/>
              <a:t>Principal payments on your mortgage (but not interest payments).</a:t>
            </a:r>
          </a:p>
          <a:p>
            <a:r>
              <a:rPr lang="en-US" dirty="0"/>
              <a:t>Net contributions to your “rainy day” savings account.</a:t>
            </a:r>
          </a:p>
          <a:p>
            <a:endParaRPr lang="en-US" dirty="0"/>
          </a:p>
        </p:txBody>
      </p:sp>
      <p:sp>
        <p:nvSpPr>
          <p:cNvPr id="4" name="TextBox 3">
            <a:extLst>
              <a:ext uri="{FF2B5EF4-FFF2-40B4-BE49-F238E27FC236}">
                <a16:creationId xmlns:a16="http://schemas.microsoft.com/office/drawing/2014/main" id="{FABDDCE1-CE64-2E04-622A-C7C4C77AD3DF}"/>
              </a:ext>
            </a:extLst>
          </p:cNvPr>
          <p:cNvSpPr txBox="1"/>
          <p:nvPr/>
        </p:nvSpPr>
        <p:spPr>
          <a:xfrm>
            <a:off x="155448" y="36576"/>
            <a:ext cx="7315200" cy="292388"/>
          </a:xfrm>
          <a:prstGeom prst="rect">
            <a:avLst/>
          </a:prstGeom>
          <a:noFill/>
        </p:spPr>
        <p:txBody>
          <a:bodyPr wrap="square" rtlCol="0">
            <a:spAutoFit/>
          </a:bodyPr>
          <a:lstStyle/>
          <a:p>
            <a:r>
              <a:rPr lang="en-US" sz="1300" dirty="0">
                <a:solidFill>
                  <a:schemeClr val="bg1"/>
                </a:solidFill>
                <a:latin typeface="Arial" charset="0"/>
                <a:ea typeface="Arial" charset="0"/>
                <a:cs typeface="Arial" charset="0"/>
              </a:rPr>
              <a:t> Personal Finance: 30 Thoughts</a:t>
            </a:r>
          </a:p>
        </p:txBody>
      </p:sp>
      <p:pic>
        <p:nvPicPr>
          <p:cNvPr id="6" name="Picture 5" descr="A blue shield with a hand holding a row of arrows&#10;&#10;Description automatically generated with low confidence">
            <a:extLst>
              <a:ext uri="{FF2B5EF4-FFF2-40B4-BE49-F238E27FC236}">
                <a16:creationId xmlns:a16="http://schemas.microsoft.com/office/drawing/2014/main" id="{E1538CEB-2B29-62E6-6156-E9C539C5A6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58200" y="-11724"/>
            <a:ext cx="694944" cy="785759"/>
          </a:xfrm>
          <a:prstGeom prst="rect">
            <a:avLst/>
          </a:prstGeom>
        </p:spPr>
      </p:pic>
    </p:spTree>
    <p:extLst>
      <p:ext uri="{BB962C8B-B14F-4D97-AF65-F5344CB8AC3E}">
        <p14:creationId xmlns:p14="http://schemas.microsoft.com/office/powerpoint/2010/main" val="3088399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DFA1B-C58F-40B6-89C2-F1968A970417}"/>
              </a:ext>
            </a:extLst>
          </p:cNvPr>
          <p:cNvSpPr>
            <a:spLocks noGrp="1"/>
          </p:cNvSpPr>
          <p:nvPr>
            <p:ph type="title"/>
          </p:nvPr>
        </p:nvSpPr>
        <p:spPr/>
        <p:txBody>
          <a:bodyPr/>
          <a:lstStyle/>
          <a:p>
            <a:r>
              <a:rPr lang="en-US" sz="3200" dirty="0">
                <a:solidFill>
                  <a:srgbClr val="0070C0"/>
                </a:solidFill>
              </a:rPr>
              <a:t>First example:</a:t>
            </a:r>
            <a:br>
              <a:rPr lang="en-US" sz="3200" dirty="0">
                <a:solidFill>
                  <a:srgbClr val="0070C0"/>
                </a:solidFill>
              </a:rPr>
            </a:br>
            <a:r>
              <a:rPr lang="en-US" sz="3200" dirty="0">
                <a:solidFill>
                  <a:srgbClr val="0070C0"/>
                </a:solidFill>
              </a:rPr>
              <a:t>You earn $25,000 in pre-tax income</a:t>
            </a:r>
            <a:endParaRPr lang="en-US" dirty="0">
              <a:solidFill>
                <a:srgbClr val="0070C0"/>
              </a:solidFill>
            </a:endParaRPr>
          </a:p>
        </p:txBody>
      </p:sp>
      <p:sp>
        <p:nvSpPr>
          <p:cNvPr id="3" name="Content Placeholder 2">
            <a:extLst>
              <a:ext uri="{FF2B5EF4-FFF2-40B4-BE49-F238E27FC236}">
                <a16:creationId xmlns:a16="http://schemas.microsoft.com/office/drawing/2014/main" id="{91B3EAD2-5339-4D38-9630-F7AA54251A55}"/>
              </a:ext>
            </a:extLst>
          </p:cNvPr>
          <p:cNvSpPr>
            <a:spLocks noGrp="1"/>
          </p:cNvSpPr>
          <p:nvPr>
            <p:ph idx="1"/>
          </p:nvPr>
        </p:nvSpPr>
        <p:spPr>
          <a:xfrm>
            <a:off x="182880" y="1600199"/>
            <a:ext cx="8778240" cy="4937760"/>
          </a:xfrm>
        </p:spPr>
        <p:txBody>
          <a:bodyPr>
            <a:normAutofit fontScale="77500" lnSpcReduction="20000"/>
          </a:bodyPr>
          <a:lstStyle/>
          <a:p>
            <a:r>
              <a:rPr lang="en-US" dirty="0"/>
              <a:t>2.5% on the first $10,000 is $250.</a:t>
            </a:r>
          </a:p>
          <a:p>
            <a:r>
              <a:rPr lang="en-US" dirty="0"/>
              <a:t>15% on the next $15,000 is $2,250.</a:t>
            </a:r>
          </a:p>
          <a:p>
            <a:r>
              <a:rPr lang="en-US" dirty="0"/>
              <a:t>Total target saving is the sum, $2,500, which is 10% of your income. </a:t>
            </a:r>
          </a:p>
          <a:p>
            <a:endParaRPr lang="en-US" dirty="0"/>
          </a:p>
          <a:p>
            <a:r>
              <a:rPr lang="en-US" dirty="0"/>
              <a:t>Suppose your employer matches 6% of your income with a 50% match.   </a:t>
            </a:r>
          </a:p>
          <a:p>
            <a:r>
              <a:rPr lang="en-US" dirty="0"/>
              <a:t>You would put 6% of your income into your employer’s 401(k) plan, which would be $1,500.  </a:t>
            </a:r>
          </a:p>
          <a:p>
            <a:r>
              <a:rPr lang="en-US" dirty="0"/>
              <a:t>Your employer would match you with another $750, creating $2,250 in total.   </a:t>
            </a:r>
          </a:p>
          <a:p>
            <a:r>
              <a:rPr lang="en-US" dirty="0"/>
              <a:t>So, you would need to put away another $250 to achieve your goal of saving $2,500 in total.</a:t>
            </a:r>
          </a:p>
        </p:txBody>
      </p:sp>
      <p:sp>
        <p:nvSpPr>
          <p:cNvPr id="4" name="TextBox 3">
            <a:extLst>
              <a:ext uri="{FF2B5EF4-FFF2-40B4-BE49-F238E27FC236}">
                <a16:creationId xmlns:a16="http://schemas.microsoft.com/office/drawing/2014/main" id="{FABDDCE1-CE64-2E04-622A-C7C4C77AD3DF}"/>
              </a:ext>
            </a:extLst>
          </p:cNvPr>
          <p:cNvSpPr txBox="1"/>
          <p:nvPr/>
        </p:nvSpPr>
        <p:spPr>
          <a:xfrm>
            <a:off x="155448" y="36576"/>
            <a:ext cx="7315200" cy="292388"/>
          </a:xfrm>
          <a:prstGeom prst="rect">
            <a:avLst/>
          </a:prstGeom>
          <a:noFill/>
        </p:spPr>
        <p:txBody>
          <a:bodyPr wrap="square" rtlCol="0">
            <a:spAutoFit/>
          </a:bodyPr>
          <a:lstStyle/>
          <a:p>
            <a:r>
              <a:rPr lang="en-US" sz="1300" dirty="0">
                <a:solidFill>
                  <a:schemeClr val="bg1"/>
                </a:solidFill>
                <a:latin typeface="Arial" charset="0"/>
                <a:ea typeface="Arial" charset="0"/>
                <a:cs typeface="Arial" charset="0"/>
              </a:rPr>
              <a:t> Personal Finance: 30 Thoughts</a:t>
            </a:r>
          </a:p>
        </p:txBody>
      </p:sp>
      <p:pic>
        <p:nvPicPr>
          <p:cNvPr id="6" name="Picture 5" descr="A blue shield with a hand holding a row of arrows&#10;&#10;Description automatically generated with low confidence">
            <a:extLst>
              <a:ext uri="{FF2B5EF4-FFF2-40B4-BE49-F238E27FC236}">
                <a16:creationId xmlns:a16="http://schemas.microsoft.com/office/drawing/2014/main" id="{E1538CEB-2B29-62E6-6156-E9C539C5A6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58200" y="-11724"/>
            <a:ext cx="694944" cy="785759"/>
          </a:xfrm>
          <a:prstGeom prst="rect">
            <a:avLst/>
          </a:prstGeom>
        </p:spPr>
      </p:pic>
    </p:spTree>
    <p:extLst>
      <p:ext uri="{BB962C8B-B14F-4D97-AF65-F5344CB8AC3E}">
        <p14:creationId xmlns:p14="http://schemas.microsoft.com/office/powerpoint/2010/main" val="674387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9A59D-BE2F-4DAF-AD43-01E74185D41B}"/>
              </a:ext>
            </a:extLst>
          </p:cNvPr>
          <p:cNvSpPr>
            <a:spLocks noGrp="1"/>
          </p:cNvSpPr>
          <p:nvPr>
            <p:ph type="title"/>
          </p:nvPr>
        </p:nvSpPr>
        <p:spPr/>
        <p:txBody>
          <a:bodyPr/>
          <a:lstStyle/>
          <a:p>
            <a:r>
              <a:rPr lang="en-US" sz="3200" dirty="0">
                <a:solidFill>
                  <a:srgbClr val="0070C0"/>
                </a:solidFill>
              </a:rPr>
              <a:t>Suppose you earn $75,000 in pre-tax income</a:t>
            </a:r>
            <a:endParaRPr lang="en-US" dirty="0">
              <a:solidFill>
                <a:srgbClr val="0070C0"/>
              </a:solidFill>
            </a:endParaRPr>
          </a:p>
        </p:txBody>
      </p:sp>
      <p:sp>
        <p:nvSpPr>
          <p:cNvPr id="3" name="Content Placeholder 2">
            <a:extLst>
              <a:ext uri="{FF2B5EF4-FFF2-40B4-BE49-F238E27FC236}">
                <a16:creationId xmlns:a16="http://schemas.microsoft.com/office/drawing/2014/main" id="{C5F01D94-B96C-40A5-B814-580A1713245C}"/>
              </a:ext>
            </a:extLst>
          </p:cNvPr>
          <p:cNvSpPr>
            <a:spLocks noGrp="1"/>
          </p:cNvSpPr>
          <p:nvPr>
            <p:ph idx="1"/>
          </p:nvPr>
        </p:nvSpPr>
        <p:spPr>
          <a:xfrm>
            <a:off x="182880" y="1600199"/>
            <a:ext cx="8778240" cy="5029200"/>
          </a:xfrm>
        </p:spPr>
        <p:txBody>
          <a:bodyPr>
            <a:normAutofit fontScale="77500" lnSpcReduction="20000"/>
          </a:bodyPr>
          <a:lstStyle/>
          <a:p>
            <a:r>
              <a:rPr lang="en-US" dirty="0"/>
              <a:t>2.5% on the first $10,000 is $250.</a:t>
            </a:r>
          </a:p>
          <a:p>
            <a:r>
              <a:rPr lang="en-US" dirty="0"/>
              <a:t>15% on the next $60,000 is $9,000.</a:t>
            </a:r>
          </a:p>
          <a:p>
            <a:r>
              <a:rPr lang="en-US" dirty="0"/>
              <a:t>20% on the next $5,000 is $1,000.</a:t>
            </a:r>
          </a:p>
          <a:p>
            <a:r>
              <a:rPr lang="en-US" dirty="0"/>
              <a:t>Total target saving is the sum, $10,250, which is 13.7% of your income. </a:t>
            </a:r>
          </a:p>
          <a:p>
            <a:endParaRPr lang="en-US" dirty="0"/>
          </a:p>
          <a:p>
            <a:r>
              <a:rPr lang="en-US" dirty="0"/>
              <a:t>Suppose your employer matches 6% of your income with a 50% match.   </a:t>
            </a:r>
          </a:p>
          <a:p>
            <a:r>
              <a:rPr lang="en-US" dirty="0"/>
              <a:t>You would put 6% of your income into your employer’s 401(k) plan, which would be $4,500.  </a:t>
            </a:r>
          </a:p>
          <a:p>
            <a:r>
              <a:rPr lang="en-US" dirty="0"/>
              <a:t>Your employer would match you with another $2,250, creating $6,750 in total.   </a:t>
            </a:r>
          </a:p>
          <a:p>
            <a:r>
              <a:rPr lang="en-US" dirty="0"/>
              <a:t>So, you would need to put away another $3,500 to achieve your goal of saving $10,250.</a:t>
            </a:r>
          </a:p>
        </p:txBody>
      </p:sp>
      <p:sp>
        <p:nvSpPr>
          <p:cNvPr id="4" name="TextBox 3">
            <a:extLst>
              <a:ext uri="{FF2B5EF4-FFF2-40B4-BE49-F238E27FC236}">
                <a16:creationId xmlns:a16="http://schemas.microsoft.com/office/drawing/2014/main" id="{8B748AFF-07A5-337B-E553-41688BF6BAE8}"/>
              </a:ext>
            </a:extLst>
          </p:cNvPr>
          <p:cNvSpPr txBox="1"/>
          <p:nvPr/>
        </p:nvSpPr>
        <p:spPr>
          <a:xfrm>
            <a:off x="155448" y="36576"/>
            <a:ext cx="7315200" cy="292388"/>
          </a:xfrm>
          <a:prstGeom prst="rect">
            <a:avLst/>
          </a:prstGeom>
          <a:noFill/>
        </p:spPr>
        <p:txBody>
          <a:bodyPr wrap="square" rtlCol="0">
            <a:spAutoFit/>
          </a:bodyPr>
          <a:lstStyle/>
          <a:p>
            <a:r>
              <a:rPr lang="en-US" sz="1300" dirty="0">
                <a:solidFill>
                  <a:schemeClr val="bg1"/>
                </a:solidFill>
                <a:latin typeface="Arial" charset="0"/>
                <a:ea typeface="Arial" charset="0"/>
                <a:cs typeface="Arial" charset="0"/>
              </a:rPr>
              <a:t> Personal Finance: 30 Thoughts</a:t>
            </a:r>
          </a:p>
        </p:txBody>
      </p:sp>
      <p:pic>
        <p:nvPicPr>
          <p:cNvPr id="6" name="Picture 5" descr="A blue shield with a hand holding a row of arrows&#10;&#10;Description automatically generated with low confidence">
            <a:extLst>
              <a:ext uri="{FF2B5EF4-FFF2-40B4-BE49-F238E27FC236}">
                <a16:creationId xmlns:a16="http://schemas.microsoft.com/office/drawing/2014/main" id="{6C302E7F-1CB9-7317-58BE-1BDDDC442C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58200" y="-11724"/>
            <a:ext cx="694944" cy="785759"/>
          </a:xfrm>
          <a:prstGeom prst="rect">
            <a:avLst/>
          </a:prstGeom>
        </p:spPr>
      </p:pic>
    </p:spTree>
    <p:extLst>
      <p:ext uri="{BB962C8B-B14F-4D97-AF65-F5344CB8AC3E}">
        <p14:creationId xmlns:p14="http://schemas.microsoft.com/office/powerpoint/2010/main" val="3571102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E64FF-C20B-476E-8CA8-1D5AF84B8FDF}"/>
              </a:ext>
            </a:extLst>
          </p:cNvPr>
          <p:cNvSpPr>
            <a:spLocks noGrp="1"/>
          </p:cNvSpPr>
          <p:nvPr>
            <p:ph type="title"/>
          </p:nvPr>
        </p:nvSpPr>
        <p:spPr>
          <a:xfrm>
            <a:off x="76200" y="381000"/>
            <a:ext cx="8970264" cy="1143000"/>
          </a:xfrm>
        </p:spPr>
        <p:txBody>
          <a:bodyPr/>
          <a:lstStyle/>
          <a:p>
            <a:r>
              <a:rPr lang="en-US" dirty="0"/>
              <a:t>Saving (continued)</a:t>
            </a:r>
          </a:p>
        </p:txBody>
      </p:sp>
      <p:sp>
        <p:nvSpPr>
          <p:cNvPr id="3" name="Content Placeholder 2">
            <a:extLst>
              <a:ext uri="{FF2B5EF4-FFF2-40B4-BE49-F238E27FC236}">
                <a16:creationId xmlns:a16="http://schemas.microsoft.com/office/drawing/2014/main" id="{4F62771D-84A3-431D-87CD-D421FB96976F}"/>
              </a:ext>
            </a:extLst>
          </p:cNvPr>
          <p:cNvSpPr>
            <a:spLocks noGrp="1"/>
          </p:cNvSpPr>
          <p:nvPr>
            <p:ph idx="1"/>
          </p:nvPr>
        </p:nvSpPr>
        <p:spPr>
          <a:xfrm>
            <a:off x="182880" y="1371600"/>
            <a:ext cx="8778240" cy="5120640"/>
          </a:xfrm>
        </p:spPr>
        <p:txBody>
          <a:bodyPr>
            <a:normAutofit fontScale="62500" lnSpcReduction="20000"/>
          </a:bodyPr>
          <a:lstStyle/>
          <a:p>
            <a:pPr marL="514350" indent="-514350">
              <a:buFont typeface="+mj-lt"/>
              <a:buAutoNum type="arabicPeriod" startAt="5"/>
            </a:pPr>
            <a:r>
              <a:rPr lang="en-US" sz="3800" dirty="0"/>
              <a:t>Prioritize saving/debt categories:</a:t>
            </a:r>
          </a:p>
          <a:p>
            <a:pPr marL="514350" indent="-514350">
              <a:buFont typeface="+mj-lt"/>
              <a:buAutoNum type="arabicPeriod" startAt="5"/>
            </a:pPr>
            <a:endParaRPr lang="en-US" dirty="0"/>
          </a:p>
          <a:p>
            <a:pPr marL="0" indent="0">
              <a:buNone/>
            </a:pPr>
            <a:r>
              <a:rPr lang="en-US" dirty="0">
                <a:solidFill>
                  <a:srgbClr val="C00000"/>
                </a:solidFill>
              </a:rPr>
              <a:t>Priority Group 1 (highest priority)</a:t>
            </a:r>
          </a:p>
          <a:p>
            <a:pPr marL="971550" lvl="1" indent="-514350">
              <a:buFont typeface="+mj-lt"/>
              <a:buAutoNum type="romanLcPeriod"/>
            </a:pPr>
            <a:r>
              <a:rPr lang="en-US" sz="3200" dirty="0">
                <a:solidFill>
                  <a:srgbClr val="C00000"/>
                </a:solidFill>
              </a:rPr>
              <a:t>Pay the </a:t>
            </a:r>
            <a:r>
              <a:rPr lang="en-US" sz="3200" i="1" dirty="0">
                <a:solidFill>
                  <a:srgbClr val="C00000"/>
                </a:solidFill>
              </a:rPr>
              <a:t>minimum balance </a:t>
            </a:r>
            <a:r>
              <a:rPr lang="en-US" sz="3200" dirty="0">
                <a:solidFill>
                  <a:srgbClr val="C00000"/>
                </a:solidFill>
              </a:rPr>
              <a:t>on your credit cards</a:t>
            </a:r>
          </a:p>
          <a:p>
            <a:pPr marL="971550" lvl="1" indent="-514350">
              <a:buFont typeface="+mj-lt"/>
              <a:buAutoNum type="romanLcPeriod"/>
            </a:pPr>
            <a:r>
              <a:rPr lang="en-US" sz="3200" dirty="0">
                <a:solidFill>
                  <a:srgbClr val="C00000"/>
                </a:solidFill>
              </a:rPr>
              <a:t>Get full savers credit (if </a:t>
            </a:r>
            <a:r>
              <a:rPr lang="en-US" sz="3200" dirty="0">
                <a:solidFill>
                  <a:srgbClr val="0100F2"/>
                </a:solidFill>
                <a:hlinkClick r:id="rId2">
                  <a:extLst>
                    <a:ext uri="{A12FA001-AC4F-418D-AE19-62706E023703}">
                      <ahyp:hlinkClr xmlns:ahyp="http://schemas.microsoft.com/office/drawing/2018/hyperlinkcolor" val="tx"/>
                    </a:ext>
                  </a:extLst>
                </a:hlinkClick>
              </a:rPr>
              <a:t>eligible</a:t>
            </a:r>
            <a:r>
              <a:rPr lang="en-US" sz="3200" dirty="0">
                <a:solidFill>
                  <a:srgbClr val="C00000"/>
                </a:solidFill>
              </a:rPr>
              <a:t>)</a:t>
            </a:r>
          </a:p>
          <a:p>
            <a:pPr marL="971550" lvl="1" indent="-514350">
              <a:buFont typeface="+mj-lt"/>
              <a:buAutoNum type="romanLcPeriod"/>
            </a:pPr>
            <a:r>
              <a:rPr lang="en-US" sz="3200" dirty="0">
                <a:solidFill>
                  <a:srgbClr val="C00000"/>
                </a:solidFill>
              </a:rPr>
              <a:t>Get full retirement savings match from employer (if match offered) </a:t>
            </a:r>
          </a:p>
          <a:p>
            <a:pPr marL="971550" lvl="1" indent="-514350">
              <a:buFont typeface="+mj-lt"/>
              <a:buAutoNum type="romanLcPeriod"/>
            </a:pPr>
            <a:r>
              <a:rPr lang="en-US" sz="3200" dirty="0">
                <a:solidFill>
                  <a:srgbClr val="C00000"/>
                </a:solidFill>
              </a:rPr>
              <a:t>Pay your rent or mortgage bill </a:t>
            </a:r>
          </a:p>
          <a:p>
            <a:pPr marL="57150" indent="0">
              <a:buNone/>
            </a:pPr>
            <a:r>
              <a:rPr lang="en-US" dirty="0">
                <a:solidFill>
                  <a:srgbClr val="FF0000"/>
                </a:solidFill>
              </a:rPr>
              <a:t>Priority Group 2</a:t>
            </a:r>
          </a:p>
          <a:p>
            <a:pPr marL="971550" lvl="1" indent="-514350">
              <a:buFont typeface="+mj-lt"/>
              <a:buAutoNum type="romanLcPeriod"/>
            </a:pPr>
            <a:r>
              <a:rPr lang="en-US" sz="3200" dirty="0">
                <a:solidFill>
                  <a:srgbClr val="FF0000"/>
                </a:solidFill>
              </a:rPr>
              <a:t>Pay your credit card bills in full (starting with highest interest cards)</a:t>
            </a:r>
          </a:p>
          <a:p>
            <a:pPr marL="57150" indent="0">
              <a:buNone/>
            </a:pPr>
            <a:r>
              <a:rPr lang="en-US" dirty="0">
                <a:solidFill>
                  <a:srgbClr val="00B0F0"/>
                </a:solidFill>
              </a:rPr>
              <a:t>Priority Group 3 (lowest priority)</a:t>
            </a:r>
          </a:p>
          <a:p>
            <a:pPr marL="971550" lvl="1" indent="-514350">
              <a:buFont typeface="+mj-lt"/>
              <a:buAutoNum type="romanLcPeriod"/>
            </a:pPr>
            <a:r>
              <a:rPr lang="en-US" sz="3200" dirty="0">
                <a:solidFill>
                  <a:srgbClr val="00B0F0"/>
                </a:solidFill>
              </a:rPr>
              <a:t>Create a rainy-day fund equal to 1/4 of your normal post-tax annual labor income (hold in a money market account)</a:t>
            </a:r>
          </a:p>
          <a:p>
            <a:pPr marL="971550" lvl="1" indent="-514350">
              <a:buFont typeface="+mj-lt"/>
              <a:buAutoNum type="romanLcPeriod"/>
            </a:pPr>
            <a:r>
              <a:rPr lang="en-US" sz="3200" dirty="0">
                <a:solidFill>
                  <a:srgbClr val="00B0F0"/>
                </a:solidFill>
              </a:rPr>
              <a:t>Build up a down-payment for buying a house (20% of home value – hold in a money market account)</a:t>
            </a:r>
          </a:p>
          <a:p>
            <a:pPr marL="971550" lvl="1" indent="-514350">
              <a:buFont typeface="+mj-lt"/>
              <a:buAutoNum type="romanLcPeriod"/>
            </a:pPr>
            <a:r>
              <a:rPr lang="en-US" sz="3200" dirty="0">
                <a:solidFill>
                  <a:srgbClr val="00B0F0"/>
                </a:solidFill>
              </a:rPr>
              <a:t>Save more in a 401(k), 403(b), IRA, or some other defined contribution retirement account </a:t>
            </a:r>
          </a:p>
        </p:txBody>
      </p:sp>
      <p:sp>
        <p:nvSpPr>
          <p:cNvPr id="4" name="TextBox 3">
            <a:extLst>
              <a:ext uri="{FF2B5EF4-FFF2-40B4-BE49-F238E27FC236}">
                <a16:creationId xmlns:a16="http://schemas.microsoft.com/office/drawing/2014/main" id="{A7B27EA9-5393-4397-7280-3A03F04FC15F}"/>
              </a:ext>
            </a:extLst>
          </p:cNvPr>
          <p:cNvSpPr txBox="1"/>
          <p:nvPr/>
        </p:nvSpPr>
        <p:spPr>
          <a:xfrm>
            <a:off x="155448" y="36576"/>
            <a:ext cx="7315200" cy="292388"/>
          </a:xfrm>
          <a:prstGeom prst="rect">
            <a:avLst/>
          </a:prstGeom>
          <a:noFill/>
        </p:spPr>
        <p:txBody>
          <a:bodyPr wrap="square" rtlCol="0">
            <a:spAutoFit/>
          </a:bodyPr>
          <a:lstStyle/>
          <a:p>
            <a:r>
              <a:rPr lang="en-US" sz="1300" dirty="0">
                <a:solidFill>
                  <a:schemeClr val="bg1"/>
                </a:solidFill>
                <a:latin typeface="Arial" charset="0"/>
                <a:ea typeface="Arial" charset="0"/>
                <a:cs typeface="Arial" charset="0"/>
              </a:rPr>
              <a:t> Personal Finance: 30 Thoughts</a:t>
            </a:r>
          </a:p>
        </p:txBody>
      </p:sp>
      <p:pic>
        <p:nvPicPr>
          <p:cNvPr id="6" name="Picture 5" descr="A blue shield with a hand holding a row of arrows&#10;&#10;Description automatically generated with low confidence">
            <a:extLst>
              <a:ext uri="{FF2B5EF4-FFF2-40B4-BE49-F238E27FC236}">
                <a16:creationId xmlns:a16="http://schemas.microsoft.com/office/drawing/2014/main" id="{B01C1F05-50C1-C713-6946-E0B5FC217B2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58200" y="-11724"/>
            <a:ext cx="694944" cy="785759"/>
          </a:xfrm>
          <a:prstGeom prst="rect">
            <a:avLst/>
          </a:prstGeom>
        </p:spPr>
      </p:pic>
    </p:spTree>
    <p:extLst>
      <p:ext uri="{BB962C8B-B14F-4D97-AF65-F5344CB8AC3E}">
        <p14:creationId xmlns:p14="http://schemas.microsoft.com/office/powerpoint/2010/main" val="2789471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86510-6DDF-3F42-8ADD-A3394BFC4961}"/>
              </a:ext>
            </a:extLst>
          </p:cNvPr>
          <p:cNvSpPr>
            <a:spLocks noGrp="1"/>
          </p:cNvSpPr>
          <p:nvPr>
            <p:ph type="title"/>
          </p:nvPr>
        </p:nvSpPr>
        <p:spPr/>
        <p:txBody>
          <a:bodyPr/>
          <a:lstStyle/>
          <a:p>
            <a:r>
              <a:rPr lang="en-US" dirty="0">
                <a:solidFill>
                  <a:srgbClr val="0070C0"/>
                </a:solidFill>
              </a:rPr>
              <a:t>Two kinds of investment funds</a:t>
            </a:r>
          </a:p>
        </p:txBody>
      </p:sp>
      <p:sp>
        <p:nvSpPr>
          <p:cNvPr id="3" name="Content Placeholder 2">
            <a:extLst>
              <a:ext uri="{FF2B5EF4-FFF2-40B4-BE49-F238E27FC236}">
                <a16:creationId xmlns:a16="http://schemas.microsoft.com/office/drawing/2014/main" id="{80BDE1DC-539F-54A9-074A-7B96182ECBE7}"/>
              </a:ext>
            </a:extLst>
          </p:cNvPr>
          <p:cNvSpPr>
            <a:spLocks noGrp="1"/>
          </p:cNvSpPr>
          <p:nvPr>
            <p:ph idx="1"/>
          </p:nvPr>
        </p:nvSpPr>
        <p:spPr/>
        <p:txBody>
          <a:bodyPr/>
          <a:lstStyle/>
          <a:p>
            <a:r>
              <a:rPr lang="en-US" dirty="0"/>
              <a:t>Passively managed investments: buy-and-hold the index of all stocks (close to zero fee).</a:t>
            </a:r>
          </a:p>
          <a:p>
            <a:r>
              <a:rPr lang="en-US" dirty="0"/>
              <a:t>Actively managed investments: trade to try to beat the index of all stocks (high fee).</a:t>
            </a:r>
          </a:p>
        </p:txBody>
      </p:sp>
      <p:sp>
        <p:nvSpPr>
          <p:cNvPr id="5" name="TextBox 4">
            <a:extLst>
              <a:ext uri="{FF2B5EF4-FFF2-40B4-BE49-F238E27FC236}">
                <a16:creationId xmlns:a16="http://schemas.microsoft.com/office/drawing/2014/main" id="{BD6379D1-3817-7764-1DA9-026E2DE37324}"/>
              </a:ext>
            </a:extLst>
          </p:cNvPr>
          <p:cNvSpPr txBox="1"/>
          <p:nvPr/>
        </p:nvSpPr>
        <p:spPr>
          <a:xfrm>
            <a:off x="155448" y="36576"/>
            <a:ext cx="7315200" cy="292388"/>
          </a:xfrm>
          <a:prstGeom prst="rect">
            <a:avLst/>
          </a:prstGeom>
          <a:noFill/>
        </p:spPr>
        <p:txBody>
          <a:bodyPr wrap="square" rtlCol="0">
            <a:spAutoFit/>
          </a:bodyPr>
          <a:lstStyle/>
          <a:p>
            <a:r>
              <a:rPr lang="en-US" sz="1300" dirty="0">
                <a:solidFill>
                  <a:schemeClr val="bg1"/>
                </a:solidFill>
                <a:latin typeface="Arial" charset="0"/>
                <a:ea typeface="Arial" charset="0"/>
                <a:cs typeface="Arial" charset="0"/>
              </a:rPr>
              <a:t> Personal Finance: 30 Thoughts</a:t>
            </a:r>
          </a:p>
        </p:txBody>
      </p:sp>
      <p:pic>
        <p:nvPicPr>
          <p:cNvPr id="6" name="Picture 5" descr="A blue shield with a hand holding a row of arrows&#10;&#10;Description automatically generated with low confidence">
            <a:extLst>
              <a:ext uri="{FF2B5EF4-FFF2-40B4-BE49-F238E27FC236}">
                <a16:creationId xmlns:a16="http://schemas.microsoft.com/office/drawing/2014/main" id="{EEAA24FE-FD5F-3D78-AA17-5B426BE36D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58200" y="-11724"/>
            <a:ext cx="694944" cy="785759"/>
          </a:xfrm>
          <a:prstGeom prst="rect">
            <a:avLst/>
          </a:prstGeom>
        </p:spPr>
      </p:pic>
    </p:spTree>
    <p:extLst>
      <p:ext uri="{BB962C8B-B14F-4D97-AF65-F5344CB8AC3E}">
        <p14:creationId xmlns:p14="http://schemas.microsoft.com/office/powerpoint/2010/main" val="879787468"/>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11535</TotalTime>
  <Words>1960</Words>
  <Application>Microsoft Macintosh PowerPoint</Application>
  <PresentationFormat>On-screen Show (4:3)</PresentationFormat>
  <Paragraphs>125</Paragraphs>
  <Slides>17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Times New Roman</vt:lpstr>
      <vt:lpstr>Custom Design</vt:lpstr>
      <vt:lpstr>Personal Finance: “30” Thoughts </vt:lpstr>
      <vt:lpstr>Disclaimer</vt:lpstr>
      <vt:lpstr>Start with saving</vt:lpstr>
      <vt:lpstr>PowerPoint Presentation</vt:lpstr>
      <vt:lpstr>What counts toward this saving target?</vt:lpstr>
      <vt:lpstr>First example: You earn $25,000 in pre-tax income</vt:lpstr>
      <vt:lpstr>Suppose you earn $75,000 in pre-tax income</vt:lpstr>
      <vt:lpstr>Saving (continued)</vt:lpstr>
      <vt:lpstr>Two kinds of investment funds</vt:lpstr>
      <vt:lpstr>It’s almost impossible to reliably beat the market and it is easy to underperform the market </vt:lpstr>
      <vt:lpstr>Investing</vt:lpstr>
      <vt:lpstr>Debt</vt:lpstr>
      <vt:lpstr>Misc.</vt:lpstr>
      <vt:lpstr>Behavioral</vt:lpstr>
      <vt:lpstr>Retirement</vt:lpstr>
      <vt:lpstr>Meta-cognition</vt:lpstr>
      <vt:lpstr>If you want a copy of this slide deck…</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Administrator</dc:creator>
  <cp:keywords/>
  <dc:description/>
  <cp:lastModifiedBy>Laibson, David I.</cp:lastModifiedBy>
  <cp:revision>693</cp:revision>
  <dcterms:created xsi:type="dcterms:W3CDTF">2013-04-02T14:03:18Z</dcterms:created>
  <dcterms:modified xsi:type="dcterms:W3CDTF">2023-04-23T17:18:32Z</dcterms:modified>
  <cp:category/>
</cp:coreProperties>
</file>