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25"/>
  </p:notesMasterIdLst>
  <p:sldIdLst>
    <p:sldId id="468" r:id="rId2"/>
    <p:sldId id="465" r:id="rId3"/>
    <p:sldId id="471" r:id="rId4"/>
    <p:sldId id="472" r:id="rId5"/>
    <p:sldId id="473" r:id="rId6"/>
    <p:sldId id="474" r:id="rId7"/>
    <p:sldId id="389" r:id="rId8"/>
    <p:sldId id="271" r:id="rId9"/>
    <p:sldId id="273" r:id="rId10"/>
    <p:sldId id="480" r:id="rId11"/>
    <p:sldId id="450" r:id="rId12"/>
    <p:sldId id="458" r:id="rId13"/>
    <p:sldId id="461" r:id="rId14"/>
    <p:sldId id="459" r:id="rId15"/>
    <p:sldId id="460" r:id="rId16"/>
    <p:sldId id="444" r:id="rId17"/>
    <p:sldId id="487" r:id="rId18"/>
    <p:sldId id="484" r:id="rId19"/>
    <p:sldId id="486" r:id="rId20"/>
    <p:sldId id="456" r:id="rId21"/>
    <p:sldId id="466" r:id="rId22"/>
    <p:sldId id="485" r:id="rId23"/>
    <p:sldId id="470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79797"/>
    <a:srgbClr val="000000"/>
    <a:srgbClr val="6699FF"/>
    <a:srgbClr val="FFCC00"/>
    <a:srgbClr val="CFEFF5"/>
    <a:srgbClr val="D6EEED"/>
    <a:srgbClr val="0CAC2A"/>
    <a:srgbClr val="0EC831"/>
    <a:srgbClr val="FAFE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8" autoAdjust="0"/>
    <p:restoredTop sz="94742" autoAdjust="0"/>
  </p:normalViewPr>
  <p:slideViewPr>
    <p:cSldViewPr snapToGrid="0">
      <p:cViewPr>
        <p:scale>
          <a:sx n="118" d="100"/>
          <a:sy n="118" d="100"/>
        </p:scale>
        <p:origin x="-1470" y="60"/>
      </p:cViewPr>
      <p:guideLst>
        <p:guide orient="horz" pos="65"/>
        <p:guide pos="2880"/>
      </p:guideLst>
    </p:cSldViewPr>
  </p:slideViewPr>
  <p:outlineViewPr>
    <p:cViewPr>
      <p:scale>
        <a:sx n="33" d="100"/>
        <a:sy n="33" d="100"/>
      </p:scale>
      <p:origin x="0" y="52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SHD\assa_presentation\text_data\hd_claims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Percentage of Home Delivery prescription fills</c:v>
          </c:tx>
          <c:spPr>
            <a:ln w="50800">
              <a:solidFill>
                <a:srgbClr val="FFFFFF"/>
              </a:solidFill>
            </a:ln>
          </c:spPr>
          <c:marker>
            <c:symbol val="none"/>
          </c:marker>
          <c:cat>
            <c:numRef>
              <c:f>hd_claims!$D$2:$D$55</c:f>
              <c:numCache>
                <c:formatCode>mmm\-yy</c:formatCode>
                <c:ptCount val="54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</c:numCache>
            </c:numRef>
          </c:cat>
          <c:val>
            <c:numRef>
              <c:f>hd_claims!$C$2:$C$55</c:f>
              <c:numCache>
                <c:formatCode>General</c:formatCode>
                <c:ptCount val="54"/>
                <c:pt idx="0">
                  <c:v>6.0265199999999846</c:v>
                </c:pt>
                <c:pt idx="1">
                  <c:v>6.3201999999999945</c:v>
                </c:pt>
                <c:pt idx="2">
                  <c:v>6.3500699999999997</c:v>
                </c:pt>
                <c:pt idx="3">
                  <c:v>6.0926099999999996</c:v>
                </c:pt>
                <c:pt idx="4">
                  <c:v>6.6091999999999995</c:v>
                </c:pt>
                <c:pt idx="5">
                  <c:v>6.8463099999999999</c:v>
                </c:pt>
                <c:pt idx="6">
                  <c:v>6.9689799999999975</c:v>
                </c:pt>
                <c:pt idx="7">
                  <c:v>6.4635700000000007</c:v>
                </c:pt>
                <c:pt idx="8">
                  <c:v>6.4551799999999995</c:v>
                </c:pt>
                <c:pt idx="9">
                  <c:v>6.7921199999999855</c:v>
                </c:pt>
                <c:pt idx="10">
                  <c:v>6.7289299999999965</c:v>
                </c:pt>
                <c:pt idx="11">
                  <c:v>6.0161899999999955</c:v>
                </c:pt>
                <c:pt idx="12">
                  <c:v>6.6618699999999995</c:v>
                </c:pt>
                <c:pt idx="13">
                  <c:v>6.3308600000000004</c:v>
                </c:pt>
                <c:pt idx="14">
                  <c:v>5.9804000000000004</c:v>
                </c:pt>
                <c:pt idx="15">
                  <c:v>6.0493000000000023</c:v>
                </c:pt>
                <c:pt idx="16">
                  <c:v>6.0633099999999995</c:v>
                </c:pt>
                <c:pt idx="17">
                  <c:v>6.0338700000000003</c:v>
                </c:pt>
                <c:pt idx="18">
                  <c:v>6.0573399999999955</c:v>
                </c:pt>
                <c:pt idx="19">
                  <c:v>5.9341299999999997</c:v>
                </c:pt>
                <c:pt idx="20">
                  <c:v>5.6626999999999965</c:v>
                </c:pt>
                <c:pt idx="21">
                  <c:v>5.8156699999999999</c:v>
                </c:pt>
                <c:pt idx="22">
                  <c:v>5.9154799999999996</c:v>
                </c:pt>
                <c:pt idx="23">
                  <c:v>5.8390399999999998</c:v>
                </c:pt>
                <c:pt idx="24">
                  <c:v>5.7901099999999985</c:v>
                </c:pt>
                <c:pt idx="25">
                  <c:v>5.23698</c:v>
                </c:pt>
                <c:pt idx="26">
                  <c:v>5.49716</c:v>
                </c:pt>
                <c:pt idx="27">
                  <c:v>5.5001299999999995</c:v>
                </c:pt>
                <c:pt idx="28">
                  <c:v>5.5590200000000003</c:v>
                </c:pt>
                <c:pt idx="29">
                  <c:v>5.3869499999999997</c:v>
                </c:pt>
                <c:pt idx="30">
                  <c:v>5.2982399999999998</c:v>
                </c:pt>
                <c:pt idx="31">
                  <c:v>5.3617900000000001</c:v>
                </c:pt>
                <c:pt idx="32">
                  <c:v>5.2408000000000001</c:v>
                </c:pt>
                <c:pt idx="33">
                  <c:v>5.4734100000000003</c:v>
                </c:pt>
                <c:pt idx="34">
                  <c:v>6.0562100000000001</c:v>
                </c:pt>
                <c:pt idx="35">
                  <c:v>6.7583900000000003</c:v>
                </c:pt>
                <c:pt idx="36">
                  <c:v>8.7818000000000005</c:v>
                </c:pt>
                <c:pt idx="37">
                  <c:v>14.130510000000001</c:v>
                </c:pt>
                <c:pt idx="38">
                  <c:v>17.170070000000031</c:v>
                </c:pt>
                <c:pt idx="39">
                  <c:v>17.506399999999989</c:v>
                </c:pt>
                <c:pt idx="40">
                  <c:v>16.880590000000002</c:v>
                </c:pt>
                <c:pt idx="41">
                  <c:v>17.51333</c:v>
                </c:pt>
                <c:pt idx="42">
                  <c:v>17.156980000000093</c:v>
                </c:pt>
                <c:pt idx="43">
                  <c:v>17.560339999999876</c:v>
                </c:pt>
                <c:pt idx="44">
                  <c:v>16.799139999999905</c:v>
                </c:pt>
                <c:pt idx="45">
                  <c:v>16.973719999999879</c:v>
                </c:pt>
                <c:pt idx="46">
                  <c:v>17.928439999999842</c:v>
                </c:pt>
                <c:pt idx="47">
                  <c:v>18.661100000000001</c:v>
                </c:pt>
                <c:pt idx="48">
                  <c:v>21.443950000000001</c:v>
                </c:pt>
                <c:pt idx="49">
                  <c:v>20.806760000000001</c:v>
                </c:pt>
                <c:pt idx="50">
                  <c:v>24.202550000000002</c:v>
                </c:pt>
                <c:pt idx="51">
                  <c:v>25.102900000000005</c:v>
                </c:pt>
                <c:pt idx="52">
                  <c:v>26.819900000000093</c:v>
                </c:pt>
                <c:pt idx="53">
                  <c:v>26.595299999999906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371456"/>
        <c:axId val="100393728"/>
      </c:lineChart>
      <c:dateAx>
        <c:axId val="100371456"/>
        <c:scaling>
          <c:orientation val="minMax"/>
          <c:max val="40118"/>
        </c:scaling>
        <c:delete val="0"/>
        <c:axPos val="b"/>
        <c:numFmt formatCode="mmm\-yy" sourceLinked="1"/>
        <c:majorTickMark val="cross"/>
        <c:minorTickMark val="none"/>
        <c:tickLblPos val="nextTo"/>
        <c:txPr>
          <a:bodyPr rot="-2700000"/>
          <a:lstStyle/>
          <a:p>
            <a:pPr>
              <a:defRPr sz="1400" b="1">
                <a:solidFill>
                  <a:srgbClr val="FFFFFF"/>
                </a:solidFill>
              </a:defRPr>
            </a:pPr>
            <a:endParaRPr lang="en-US"/>
          </a:p>
        </c:txPr>
        <c:crossAx val="100393728"/>
        <c:crosses val="autoZero"/>
        <c:auto val="1"/>
        <c:lblOffset val="100"/>
        <c:baseTimeUnit val="months"/>
        <c:majorUnit val="3"/>
        <c:majorTimeUnit val="months"/>
      </c:dateAx>
      <c:valAx>
        <c:axId val="100393728"/>
        <c:scaling>
          <c:orientation val="minMax"/>
          <c:max val="20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3200" b="1">
                <a:solidFill>
                  <a:srgbClr val="FFFFFF"/>
                </a:solidFill>
              </a:defRPr>
            </a:pPr>
            <a:endParaRPr lang="en-US"/>
          </a:p>
        </c:txPr>
        <c:crossAx val="1003714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0.64447</cdr:x>
      <cdr:y>0.27273</cdr:y>
    </cdr:from>
    <cdr:to>
      <cdr:x>0.84073</cdr:x>
      <cdr:y>0.45455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54625" y="1371600"/>
          <a:ext cx="16002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0.77697</cdr:x>
      <cdr:y>0.62576</cdr:y>
    </cdr:from>
    <cdr:to>
      <cdr:x>0.97324</cdr:x>
      <cdr:y>0.82273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474614" y="3147059"/>
          <a:ext cx="1635456" cy="990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600" b="1" dirty="0" smtClean="0">
              <a:solidFill>
                <a:srgbClr val="FF0000"/>
              </a:solidFill>
            </a:rPr>
            <a:t>Active Choice </a:t>
          </a:r>
        </a:p>
        <a:p xmlns:a="http://schemas.openxmlformats.org/drawingml/2006/main">
          <a:pPr algn="ctr"/>
          <a:r>
            <a:rPr lang="en-US" sz="2600" b="1" dirty="0" smtClean="0">
              <a:solidFill>
                <a:srgbClr val="FF0000"/>
              </a:solidFill>
            </a:rPr>
            <a:t>Program</a:t>
          </a:r>
          <a:endParaRPr lang="en-US" sz="2600" b="1" dirty="0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742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162C7504-7ECF-408D-891D-3CE6AD71D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239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18388A-254D-4980-A965-57BB3FA5D66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A0BF35-82FE-49B1-BEC2-E9C6F50AE8C8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282E7D-AB35-45F5-B2F5-0B09D53CE07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D6D2A3-B08B-4D24-B4D8-1F671C05583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F0C1E4-1006-4310-84F5-A77DA86AF7A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B4E65-84ED-48CB-8E34-F028206A088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DF25D2-B592-4531-AC1A-8947E009FB5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269FA7-AEF0-493D-92B7-35A8C967063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948377-6F2A-4788-BF1E-B8796587FCA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graph displays the</a:t>
            </a:r>
            <a:r>
              <a:rPr lang="en-US" baseline="0" dirty="0" smtClean="0"/>
              <a:t> fraction of prescriptions that are filled through Home Delivery in a given month. The universe is all prescription refills in a given month. Note that Home Delivery prescriptions need to be refilled less often, since the supply of medicine goes up to 90 days. The supply limit for a retail prescription fill is 30 days. The Select Home Delivery program was in effect during the time period marked by the red vertical lines (November 2008-October 2009).  In November 2009, a more aggressive approach to increasing take-up of home delivery was adopted by the company which accounts for the increase in home delivery utilization in this period. We do not analyze this second program in this paper.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19A8C7-BBB9-457A-9A05-592853CA6D1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8877300" y="0"/>
            <a:ext cx="2667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4290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27800"/>
            <a:ext cx="533400" cy="231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562A3-4F1F-4147-A1E9-B688BF3F4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BEC2F-1EE7-4572-A681-E0C18CE2D6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30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30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2875D-313A-4F43-B1C4-218C7CA5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8053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97481-0C41-4F1A-AB36-288F36EA0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805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5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4672A-A993-45CB-848A-0EE0A29FA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4203F-DC7E-4610-9102-FF98370B0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2BB46-0574-407E-8575-C2D6B31E8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B80C8-C47D-4EFB-B78C-B1D63904B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053ED-586E-4032-970D-855A14891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3B5BA-7C8F-4FE5-8AA6-6DBEB72AE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BA50D-6D3B-400D-A774-5C1F4E298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30B41-A71E-4AE9-AF85-92E1D543A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B32E1-AF84-4D7F-AA7B-26199CE55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10350"/>
            <a:ext cx="4064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EA700694-819F-40D1-8D54-498AC259F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b="1">
          <a:solidFill>
            <a:srgbClr val="FFFFFF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3pPr>
      <a:lvl4pPr marL="13716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1828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286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743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200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657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34" y="-284810"/>
            <a:ext cx="7772400" cy="2065111"/>
          </a:xfrm>
        </p:spPr>
        <p:txBody>
          <a:bodyPr/>
          <a:lstStyle/>
          <a:p>
            <a:pPr algn="l"/>
            <a:r>
              <a:rPr lang="en-US" dirty="0" smtClean="0"/>
              <a:t>Can We Control Our Selves?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89" y="4523270"/>
            <a:ext cx="8327571" cy="1752600"/>
          </a:xfrm>
        </p:spPr>
        <p:txBody>
          <a:bodyPr/>
          <a:lstStyle/>
          <a:p>
            <a:r>
              <a:rPr lang="en-US" sz="2800" dirty="0" smtClean="0"/>
              <a:t>David </a:t>
            </a:r>
            <a:r>
              <a:rPr lang="en-US" sz="2800" dirty="0" err="1" smtClean="0"/>
              <a:t>Laibson</a:t>
            </a:r>
            <a:endParaRPr lang="en-US" sz="2800" dirty="0" smtClean="0"/>
          </a:p>
          <a:p>
            <a:r>
              <a:rPr lang="en-US" sz="2800" dirty="0" smtClean="0"/>
              <a:t>Robert I. Goldman Professor of Economics</a:t>
            </a:r>
          </a:p>
          <a:p>
            <a:r>
              <a:rPr lang="en-US" sz="2800" dirty="0" smtClean="0"/>
              <a:t>Harvard University</a:t>
            </a:r>
          </a:p>
          <a:p>
            <a:r>
              <a:rPr lang="en-US" sz="2800" dirty="0" smtClean="0"/>
              <a:t>March 27, 2013</a:t>
            </a:r>
            <a:endParaRPr lang="en-US" sz="28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lum bright="24000" contrast="46000"/>
          </a:blip>
          <a:srcRect/>
          <a:stretch>
            <a:fillRect/>
          </a:stretch>
        </p:blipFill>
        <p:spPr bwMode="auto">
          <a:xfrm>
            <a:off x="1574625" y="1120882"/>
            <a:ext cx="4418012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5595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are we planning to do tomorrow?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Invest in financial capital </a:t>
            </a:r>
            <a:r>
              <a:rPr lang="en-US" dirty="0" smtClean="0"/>
              <a:t>(e.g., cut credit card debt, refinance mortgage, obtain better insurance rates, join 401(k) plan).</a:t>
            </a:r>
          </a:p>
          <a:p>
            <a:r>
              <a:rPr lang="en-US" dirty="0">
                <a:solidFill>
                  <a:srgbClr val="FF0000"/>
                </a:solidFill>
              </a:rPr>
              <a:t>Invest in human </a:t>
            </a:r>
            <a:r>
              <a:rPr lang="en-US" dirty="0" smtClean="0">
                <a:solidFill>
                  <a:srgbClr val="FF0000"/>
                </a:solidFill>
              </a:rPr>
              <a:t>capital </a:t>
            </a:r>
            <a:r>
              <a:rPr lang="en-US" dirty="0" smtClean="0"/>
              <a:t>(education, skill acquisition)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Invest in social capital </a:t>
            </a:r>
            <a:r>
              <a:rPr lang="en-US" dirty="0" smtClean="0"/>
              <a:t>(children, family, friends).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Invest in health capital </a:t>
            </a:r>
            <a:r>
              <a:rPr lang="en-US" dirty="0" smtClean="0"/>
              <a:t>(exercise, nutrition, smoking, substance abuse)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C4203F-DC7E-4610-9102-FF98370B00D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5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546"/>
            <a:ext cx="8229600" cy="9445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FFFF"/>
                </a:solidFill>
              </a:rPr>
              <a:t/>
            </a:r>
            <a:br>
              <a:rPr lang="en-US" sz="2800" dirty="0" smtClean="0">
                <a:solidFill>
                  <a:srgbClr val="FFFFFF"/>
                </a:solidFill>
              </a:rPr>
            </a:br>
            <a:r>
              <a:rPr lang="en-US" sz="2800" dirty="0" smtClean="0">
                <a:solidFill>
                  <a:srgbClr val="FFC000"/>
                </a:solidFill>
              </a:rPr>
              <a:t>Saving intentions vs. saving behavior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611188" y="3355975"/>
            <a:ext cx="7605712" cy="0"/>
          </a:xfrm>
          <a:prstGeom prst="line">
            <a:avLst/>
          </a:prstGeom>
          <a:noFill/>
          <a:ln w="31750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8518" name="Line 6"/>
          <p:cNvSpPr>
            <a:spLocks noChangeShapeType="1"/>
          </p:cNvSpPr>
          <p:nvPr/>
        </p:nvSpPr>
        <p:spPr bwMode="auto">
          <a:xfrm>
            <a:off x="2778125" y="3479800"/>
            <a:ext cx="5589588" cy="15875"/>
          </a:xfrm>
          <a:prstGeom prst="line">
            <a:avLst/>
          </a:prstGeom>
          <a:noFill/>
          <a:ln w="31750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8519" name="Line 7"/>
          <p:cNvSpPr>
            <a:spLocks noChangeShapeType="1"/>
          </p:cNvSpPr>
          <p:nvPr/>
        </p:nvSpPr>
        <p:spPr bwMode="auto">
          <a:xfrm>
            <a:off x="6173788" y="3609975"/>
            <a:ext cx="2324100" cy="14288"/>
          </a:xfrm>
          <a:prstGeom prst="line">
            <a:avLst/>
          </a:prstGeom>
          <a:noFill/>
          <a:ln w="31750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Text Box 13"/>
          <p:cNvSpPr txBox="1">
            <a:spLocks noChangeArrowheads="1"/>
          </p:cNvSpPr>
          <p:nvPr/>
        </p:nvSpPr>
        <p:spPr bwMode="auto">
          <a:xfrm>
            <a:off x="661988" y="1881188"/>
            <a:ext cx="1627187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rgbClr val="FFFFFF"/>
                </a:solidFill>
              </a:rPr>
              <a:t>Out of every 100 surveyed employees</a:t>
            </a:r>
          </a:p>
        </p:txBody>
      </p:sp>
      <p:sp>
        <p:nvSpPr>
          <p:cNvPr id="448526" name="Text Box 14"/>
          <p:cNvSpPr txBox="1">
            <a:spLocks noChangeArrowheads="1"/>
          </p:cNvSpPr>
          <p:nvPr/>
        </p:nvSpPr>
        <p:spPr bwMode="auto">
          <a:xfrm>
            <a:off x="2965450" y="2073275"/>
            <a:ext cx="25558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rgbClr val="FFFFFF"/>
                </a:solidFill>
              </a:rPr>
              <a:t>68 self-report saving too little</a:t>
            </a:r>
          </a:p>
        </p:txBody>
      </p:sp>
      <p:sp>
        <p:nvSpPr>
          <p:cNvPr id="448528" name="Text Box 16"/>
          <p:cNvSpPr txBox="1">
            <a:spLocks noChangeArrowheads="1"/>
          </p:cNvSpPr>
          <p:nvPr/>
        </p:nvSpPr>
        <p:spPr bwMode="auto">
          <a:xfrm>
            <a:off x="6467475" y="2312988"/>
            <a:ext cx="18637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 dirty="0">
                <a:solidFill>
                  <a:srgbClr val="FFFFFF"/>
                </a:solidFill>
              </a:rPr>
              <a:t>24 plan to raise savings rate in next 2 months</a:t>
            </a:r>
          </a:p>
        </p:txBody>
      </p:sp>
      <p:sp>
        <p:nvSpPr>
          <p:cNvPr id="448530" name="Text Box 18"/>
          <p:cNvSpPr txBox="1">
            <a:spLocks noChangeArrowheads="1"/>
          </p:cNvSpPr>
          <p:nvPr/>
        </p:nvSpPr>
        <p:spPr bwMode="auto">
          <a:xfrm>
            <a:off x="4322081" y="6018213"/>
            <a:ext cx="42989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100" b="1" dirty="0">
                <a:solidFill>
                  <a:srgbClr val="D6EEED"/>
                </a:solidFill>
              </a:rPr>
              <a:t>3 actually follow through</a:t>
            </a:r>
          </a:p>
        </p:txBody>
      </p:sp>
      <p:sp>
        <p:nvSpPr>
          <p:cNvPr id="448531" name="Line 19"/>
          <p:cNvSpPr>
            <a:spLocks noChangeShapeType="1"/>
          </p:cNvSpPr>
          <p:nvPr/>
        </p:nvSpPr>
        <p:spPr bwMode="auto">
          <a:xfrm flipV="1">
            <a:off x="8345259" y="3729036"/>
            <a:ext cx="231775" cy="0"/>
          </a:xfrm>
          <a:prstGeom prst="line">
            <a:avLst/>
          </a:prstGeom>
          <a:noFill/>
          <a:ln w="3175000">
            <a:solidFill>
              <a:srgbClr val="CC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8532" name="Line 20"/>
          <p:cNvSpPr>
            <a:spLocks noChangeShapeType="1"/>
          </p:cNvSpPr>
          <p:nvPr/>
        </p:nvSpPr>
        <p:spPr bwMode="auto">
          <a:xfrm flipV="1">
            <a:off x="8469084" y="5372100"/>
            <a:ext cx="0" cy="647700"/>
          </a:xfrm>
          <a:prstGeom prst="line">
            <a:avLst/>
          </a:prstGeom>
          <a:noFill/>
          <a:ln w="76200">
            <a:solidFill>
              <a:srgbClr val="D6EEE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2570" y="6396335"/>
            <a:ext cx="5492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</a:rPr>
              <a:t>Choi, </a:t>
            </a:r>
            <a:r>
              <a:rPr lang="en-US" sz="2400" dirty="0" err="1">
                <a:solidFill>
                  <a:srgbClr val="979797"/>
                </a:solidFill>
              </a:rPr>
              <a:t>Laibson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Madrian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Metrick</a:t>
            </a:r>
            <a:r>
              <a:rPr lang="en-US" sz="2400" dirty="0">
                <a:solidFill>
                  <a:srgbClr val="979797"/>
                </a:solidFill>
              </a:rPr>
              <a:t> (2002)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8" grpId="0" animBg="1"/>
      <p:bldP spid="448519" grpId="0" animBg="1"/>
      <p:bldP spid="448526" grpId="0"/>
      <p:bldP spid="448528" grpId="0"/>
      <p:bldP spid="448530" grpId="0"/>
      <p:bldP spid="448531" grpId="0" animBg="1"/>
      <p:bldP spid="4485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9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040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Opt-in enrollment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" name="Picture 2" descr="http://www.lakesregionrealestatenews.com/wp-content/uploads/2009/11/hurdle-too-high.jpg"/>
          <p:cNvPicPr>
            <a:picLocks noChangeAspect="1" noChangeArrowheads="1"/>
          </p:cNvPicPr>
          <p:nvPr/>
        </p:nvPicPr>
        <p:blipFill>
          <a:blip r:embed="rId2" cstate="print"/>
          <a:srcRect t="4241" r="33784" b="3708"/>
          <a:stretch>
            <a:fillRect/>
          </a:stretch>
        </p:blipFill>
        <p:spPr bwMode="auto">
          <a:xfrm flipH="1">
            <a:off x="3837737" y="2264661"/>
            <a:ext cx="1633098" cy="296353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9902" y="3071819"/>
            <a:ext cx="3223260" cy="1785104"/>
          </a:xfrm>
          <a:prstGeom prst="rect">
            <a:avLst/>
          </a:prstGeom>
          <a:solidFill>
            <a:srgbClr val="C00000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UNDESIRED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2800" dirty="0" smtClean="0">
                <a:solidFill>
                  <a:prstClr val="white"/>
                </a:solidFill>
                <a:latin typeface="Franklin Gothic Medium" pitchFamily="34" charset="0"/>
              </a:rPr>
              <a:t>Non-participation</a:t>
            </a:r>
            <a:endParaRPr lang="en-US" sz="28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2928" y="3071819"/>
            <a:ext cx="3223260" cy="1846659"/>
          </a:xfrm>
          <a:prstGeom prst="rect">
            <a:avLst/>
          </a:prstGeom>
          <a:solidFill>
            <a:srgbClr val="0CAC2A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participation</a:t>
            </a:r>
            <a:endParaRPr lang="en-US" sz="32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4709" y="1713583"/>
            <a:ext cx="3153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Franklin Gothic Medium" pitchFamily="34" charset="0"/>
              </a:rPr>
              <a:t>PROCRASTINATION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879" y="696691"/>
            <a:ext cx="7353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</a:rPr>
              <a:t>Opt-out enrollment (auto-enrollment)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5651" y="4891320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10000"/>
                  </a:schemeClr>
                </a:solidFill>
              </a:rPr>
              <a:t>START HERE</a:t>
            </a:r>
            <a:endParaRPr lang="en-US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96264" y="6400802"/>
            <a:ext cx="3474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 and Shea 2001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25 -1.04046E-6 L 0.17032 -0.19029 C 0.19931 -0.23329 0.24306 -0.25688 0.28837 -0.25688 C 0.34028 -0.25688 0.38178 -0.23329 0.41077 -0.19029 L 0.55018 -1.04046E-6 " pathEditMode="relative" rAng="0" ptsTypes="FffFF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0" y="-129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55 -4.10405E-6 L -0.17361 -0.1889 C -0.20295 -0.23167 -0.24653 -0.25526 -0.29184 -0.25526 C -0.34375 -0.25526 -0.38507 -0.23167 -0.41441 -0.1889 L -0.5533 -4.10405E-6 " pathEditMode="relative" rAng="0" ptsTypes="FffFF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00" y="-128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5" grpId="1" animBg="1"/>
      <p:bldP spid="6" grpId="0" animBg="1"/>
      <p:bldP spid="6" grpId="1" animBg="1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040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Active Choice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" name="Picture 2" descr="http://www.lakesregionrealestatenews.com/wp-content/uploads/2009/11/hurdle-too-high.jpg"/>
          <p:cNvPicPr>
            <a:picLocks noChangeAspect="1" noChangeArrowheads="1"/>
          </p:cNvPicPr>
          <p:nvPr/>
        </p:nvPicPr>
        <p:blipFill>
          <a:blip r:embed="rId2" cstate="print"/>
          <a:srcRect t="4241" r="33784" b="3708"/>
          <a:stretch>
            <a:fillRect/>
          </a:stretch>
        </p:blipFill>
        <p:spPr bwMode="auto">
          <a:xfrm flipH="1">
            <a:off x="3837737" y="2264661"/>
            <a:ext cx="1633098" cy="296353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9902" y="3071819"/>
            <a:ext cx="3223260" cy="1785104"/>
          </a:xfrm>
          <a:prstGeom prst="rect">
            <a:avLst/>
          </a:prstGeom>
          <a:solidFill>
            <a:srgbClr val="C00000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UNDESIRED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2800" dirty="0" smtClean="0">
                <a:solidFill>
                  <a:prstClr val="white"/>
                </a:solidFill>
                <a:latin typeface="Franklin Gothic Medium" pitchFamily="34" charset="0"/>
              </a:rPr>
              <a:t>Non-participation</a:t>
            </a:r>
            <a:endParaRPr lang="en-US" sz="28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2928" y="3071819"/>
            <a:ext cx="3223260" cy="1846659"/>
          </a:xfrm>
          <a:prstGeom prst="rect">
            <a:avLst/>
          </a:prstGeom>
          <a:solidFill>
            <a:srgbClr val="0CAC2A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participation</a:t>
            </a:r>
            <a:endParaRPr lang="en-US" sz="32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67625" y="1307191"/>
            <a:ext cx="3153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Franklin Gothic Medium" pitchFamily="34" charset="0"/>
              </a:rPr>
              <a:t>PROCRASTINATION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75651" y="4891320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START HERE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0238" y="4034964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Must  choose for oneself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7318" y="5950537"/>
            <a:ext cx="40366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79797"/>
                </a:solidFill>
              </a:rPr>
              <a:t>Carroll, Choi,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</a:p>
          <a:p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and </a:t>
            </a:r>
            <a:r>
              <a:rPr lang="en-US" sz="2400" dirty="0" err="1" smtClean="0">
                <a:solidFill>
                  <a:srgbClr val="979797"/>
                </a:solidFill>
              </a:rPr>
              <a:t>Metrick</a:t>
            </a:r>
            <a:r>
              <a:rPr lang="en-US" sz="2400" dirty="0" smtClean="0">
                <a:solidFill>
                  <a:srgbClr val="979797"/>
                </a:solidFill>
              </a:rPr>
              <a:t> (2009)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0.08023 L -4.16667E-6 0.2527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38 -0.17179 L -0.16927 -0.35907 C -0.19861 -0.40138 -0.24201 -0.42474 -0.28715 -0.42474 C -0.33889 -0.42474 -0.38003 -0.40138 -0.40938 -0.35907 L -0.54774 -0.17179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2" animBg="1"/>
      <p:bldP spid="6" grpId="0" animBg="1"/>
      <p:bldP spid="7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lakesregionrealestatenews.com/wp-content/uploads/2009/11/hurdle-too-high.jpg"/>
          <p:cNvPicPr>
            <a:picLocks noChangeAspect="1" noChangeArrowheads="1"/>
          </p:cNvPicPr>
          <p:nvPr/>
        </p:nvPicPr>
        <p:blipFill>
          <a:blip r:embed="rId2" cstate="print"/>
          <a:srcRect t="4241" r="33784" b="3708"/>
          <a:stretch>
            <a:fillRect/>
          </a:stretch>
        </p:blipFill>
        <p:spPr bwMode="auto">
          <a:xfrm flipH="1">
            <a:off x="3837737" y="2264661"/>
            <a:ext cx="1633098" cy="296353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9902" y="3071819"/>
            <a:ext cx="3223260" cy="1785104"/>
          </a:xfrm>
          <a:prstGeom prst="rect">
            <a:avLst/>
          </a:prstGeom>
          <a:solidFill>
            <a:srgbClr val="C00000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UNDESIRED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2800" dirty="0" smtClean="0">
                <a:solidFill>
                  <a:prstClr val="white"/>
                </a:solidFill>
                <a:latin typeface="Franklin Gothic Medium" pitchFamily="34" charset="0"/>
              </a:rPr>
              <a:t>Non-participation</a:t>
            </a:r>
            <a:endParaRPr lang="en-US" sz="28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2928" y="3071819"/>
            <a:ext cx="3223260" cy="1846659"/>
          </a:xfrm>
          <a:prstGeom prst="rect">
            <a:avLst/>
          </a:prstGeom>
          <a:solidFill>
            <a:srgbClr val="0CAC2A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participation</a:t>
            </a:r>
            <a:endParaRPr lang="en-US" sz="32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4709" y="1713583"/>
            <a:ext cx="3153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Franklin Gothic Medium" pitchFamily="34" charset="0"/>
              </a:rPr>
              <a:t>PROCRASTINATION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02851" y="493491"/>
            <a:ext cx="3531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</a:rPr>
              <a:t>Quick enrollment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5651" y="4891320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START HERE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63730" y="6366036"/>
            <a:ext cx="7563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Beshears</a:t>
            </a:r>
            <a:r>
              <a:rPr lang="en-US" sz="2400" dirty="0" smtClean="0">
                <a:solidFill>
                  <a:srgbClr val="979797"/>
                </a:solidFill>
              </a:rPr>
              <a:t>, Choi,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and </a:t>
            </a:r>
            <a:r>
              <a:rPr lang="en-US" sz="2400" dirty="0" err="1" smtClean="0">
                <a:solidFill>
                  <a:srgbClr val="979797"/>
                </a:solidFill>
              </a:rPr>
              <a:t>Metrick</a:t>
            </a:r>
            <a:r>
              <a:rPr lang="en-US" sz="2400" dirty="0" smtClean="0">
                <a:solidFill>
                  <a:srgbClr val="979797"/>
                </a:solidFill>
              </a:rPr>
              <a:t> (2008)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lakesregionrealestatenews.com/wp-content/uploads/2009/11/hurdle-too-high.jpg"/>
          <p:cNvPicPr>
            <a:picLocks noChangeAspect="1" noChangeArrowheads="1"/>
          </p:cNvPicPr>
          <p:nvPr/>
        </p:nvPicPr>
        <p:blipFill>
          <a:blip r:embed="rId2" cstate="print"/>
          <a:srcRect t="4241" r="33784" b="3708"/>
          <a:stretch>
            <a:fillRect/>
          </a:stretch>
        </p:blipFill>
        <p:spPr bwMode="auto">
          <a:xfrm flipH="1">
            <a:off x="4302185" y="3941414"/>
            <a:ext cx="589128" cy="106907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9902" y="3071819"/>
            <a:ext cx="3223260" cy="1785104"/>
          </a:xfrm>
          <a:prstGeom prst="rect">
            <a:avLst/>
          </a:prstGeom>
          <a:solidFill>
            <a:srgbClr val="C00000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UNDESIRED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2800" dirty="0" smtClean="0">
                <a:solidFill>
                  <a:prstClr val="white"/>
                </a:solidFill>
                <a:latin typeface="Franklin Gothic Medium" pitchFamily="34" charset="0"/>
              </a:rPr>
              <a:t>Non-participation</a:t>
            </a:r>
            <a:endParaRPr lang="en-US" sz="28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2928" y="3071819"/>
            <a:ext cx="3223260" cy="1846659"/>
          </a:xfrm>
          <a:prstGeom prst="rect">
            <a:avLst/>
          </a:prstGeom>
          <a:solidFill>
            <a:srgbClr val="0CAC2A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participation</a:t>
            </a:r>
            <a:endParaRPr lang="en-US" sz="32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4709" y="1713583"/>
            <a:ext cx="3153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Franklin Gothic Medium" pitchFamily="34" charset="0"/>
              </a:rPr>
              <a:t>PROCRASTINATION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02851" y="493491"/>
            <a:ext cx="3531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</a:rPr>
              <a:t>Quick enrollment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5651" y="4891320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START HERE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63730" y="6366036"/>
            <a:ext cx="7563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Beshears</a:t>
            </a:r>
            <a:r>
              <a:rPr lang="en-US" sz="2400" dirty="0" smtClean="0">
                <a:solidFill>
                  <a:srgbClr val="979797"/>
                </a:solidFill>
              </a:rPr>
              <a:t>, Choi,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and </a:t>
            </a:r>
            <a:r>
              <a:rPr lang="en-US" sz="2400" dirty="0" err="1" smtClean="0">
                <a:solidFill>
                  <a:srgbClr val="979797"/>
                </a:solidFill>
              </a:rPr>
              <a:t>Metrick</a:t>
            </a:r>
            <a:r>
              <a:rPr lang="en-US" sz="2400" dirty="0" smtClean="0">
                <a:solidFill>
                  <a:srgbClr val="979797"/>
                </a:solidFill>
              </a:rPr>
              <a:t> (2008)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FFFFFF"/>
                </a:solidFill>
              </a:rPr>
              <a:t>Improving 401(k) participation</a:t>
            </a:r>
            <a:br>
              <a:rPr lang="en-US" sz="3600" dirty="0" smtClean="0">
                <a:solidFill>
                  <a:srgbClr val="FFFFFF"/>
                </a:solidFill>
              </a:rPr>
            </a:br>
            <a:endParaRPr lang="en-US" sz="3600" dirty="0" smtClean="0">
              <a:solidFill>
                <a:srgbClr val="FFFFFF"/>
              </a:solidFill>
            </a:endParaRP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3309938" y="1538288"/>
          <a:ext cx="5734050" cy="471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2" name="Chart" r:id="rId3" imgW="6067349" imgH="4057802" progId="MSGraph.Chart.8">
                  <p:embed followColorScheme="full"/>
                </p:oleObj>
              </mc:Choice>
              <mc:Fallback>
                <p:oleObj name="Chart" r:id="rId3" imgW="6067349" imgH="4057802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938" y="1538288"/>
                        <a:ext cx="5734050" cy="471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00025" y="1849438"/>
            <a:ext cx="3346450" cy="445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</a:rPr>
              <a:t>Opt-in enrollment</a:t>
            </a:r>
            <a:endParaRPr lang="en-US" sz="2800" b="1" dirty="0">
              <a:solidFill>
                <a:schemeClr val="bg2">
                  <a:lumMod val="60000"/>
                  <a:lumOff val="40000"/>
                </a:schemeClr>
              </a:solidFill>
              <a:latin typeface="Calibri" pitchFamily="34" charset="0"/>
            </a:endParaRPr>
          </a:p>
        </p:txBody>
      </p:sp>
      <p:sp>
        <p:nvSpPr>
          <p:cNvPr id="6150" name="Text Box 12"/>
          <p:cNvSpPr txBox="1">
            <a:spLocks noChangeArrowheads="1"/>
          </p:cNvSpPr>
          <p:nvPr/>
        </p:nvSpPr>
        <p:spPr bwMode="auto">
          <a:xfrm>
            <a:off x="4957763" y="19780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40%</a:t>
            </a:r>
          </a:p>
        </p:txBody>
      </p:sp>
      <p:sp>
        <p:nvSpPr>
          <p:cNvPr id="441369" name="Text Box 6"/>
          <p:cNvSpPr txBox="1">
            <a:spLocks noChangeArrowheads="1"/>
          </p:cNvSpPr>
          <p:nvPr/>
        </p:nvSpPr>
        <p:spPr bwMode="auto">
          <a:xfrm>
            <a:off x="185738" y="2844800"/>
            <a:ext cx="3308350" cy="73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800" b="1" dirty="0" smtClean="0">
                <a:solidFill>
                  <a:srgbClr val="00CC00"/>
                </a:solidFill>
                <a:latin typeface="Calibri" pitchFamily="34" charset="0"/>
              </a:rPr>
              <a:t>Quick Enrollment</a:t>
            </a:r>
          </a:p>
          <a:p>
            <a:pPr algn="r">
              <a:lnSpc>
                <a:spcPct val="80000"/>
              </a:lnSpc>
            </a:pPr>
            <a:r>
              <a:rPr lang="en-US" sz="2400" b="1" dirty="0" smtClean="0">
                <a:solidFill>
                  <a:srgbClr val="00CC00"/>
                </a:solidFill>
                <a:latin typeface="Calibri" pitchFamily="34" charset="0"/>
              </a:rPr>
              <a:t>(“</a:t>
            </a:r>
            <a:r>
              <a:rPr lang="en-US" sz="2400" b="1" dirty="0">
                <a:solidFill>
                  <a:srgbClr val="00CC00"/>
                </a:solidFill>
                <a:latin typeface="Calibri" pitchFamily="34" charset="0"/>
              </a:rPr>
              <a:t>check a box”)</a:t>
            </a:r>
          </a:p>
        </p:txBody>
      </p:sp>
      <p:sp>
        <p:nvSpPr>
          <p:cNvPr id="441370" name="Rectangle 14"/>
          <p:cNvSpPr>
            <a:spLocks noChangeArrowheads="1"/>
          </p:cNvSpPr>
          <p:nvPr/>
        </p:nvSpPr>
        <p:spPr bwMode="auto">
          <a:xfrm>
            <a:off x="3773488" y="2754313"/>
            <a:ext cx="2506662" cy="731837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71" name="Text Box 9"/>
          <p:cNvSpPr txBox="1">
            <a:spLocks noChangeArrowheads="1"/>
          </p:cNvSpPr>
          <p:nvPr/>
        </p:nvSpPr>
        <p:spPr bwMode="auto">
          <a:xfrm>
            <a:off x="5592763" y="2936875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00"/>
                </a:solidFill>
                <a:latin typeface="Calibri" pitchFamily="34" charset="0"/>
              </a:rPr>
              <a:t>50%</a:t>
            </a:r>
          </a:p>
        </p:txBody>
      </p:sp>
      <p:sp>
        <p:nvSpPr>
          <p:cNvPr id="441373" name="Text Box 7"/>
          <p:cNvSpPr txBox="1">
            <a:spLocks noChangeArrowheads="1"/>
          </p:cNvSpPr>
          <p:nvPr/>
        </p:nvSpPr>
        <p:spPr bwMode="auto">
          <a:xfrm>
            <a:off x="185738" y="3749675"/>
            <a:ext cx="3300412" cy="73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800" b="1" dirty="0">
                <a:solidFill>
                  <a:srgbClr val="FFCC00"/>
                </a:solidFill>
                <a:latin typeface="Calibri" pitchFamily="34" charset="0"/>
              </a:rPr>
              <a:t>Active choice            </a:t>
            </a:r>
            <a:r>
              <a:rPr lang="en-US" sz="2400" b="1" dirty="0" smtClean="0">
                <a:solidFill>
                  <a:srgbClr val="FFCC00"/>
                </a:solidFill>
                <a:latin typeface="Calibri" pitchFamily="34" charset="0"/>
              </a:rPr>
              <a:t>(requirement to </a:t>
            </a:r>
            <a:r>
              <a:rPr lang="en-US" sz="2400" b="1" dirty="0">
                <a:solidFill>
                  <a:srgbClr val="FFCC00"/>
                </a:solidFill>
                <a:latin typeface="Calibri" pitchFamily="34" charset="0"/>
              </a:rPr>
              <a:t>choose)</a:t>
            </a:r>
          </a:p>
        </p:txBody>
      </p:sp>
      <p:sp>
        <p:nvSpPr>
          <p:cNvPr id="441374" name="Rectangle 15"/>
          <p:cNvSpPr>
            <a:spLocks noChangeArrowheads="1"/>
          </p:cNvSpPr>
          <p:nvPr/>
        </p:nvSpPr>
        <p:spPr bwMode="auto">
          <a:xfrm>
            <a:off x="3795713" y="3684588"/>
            <a:ext cx="3363912" cy="674687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75" name="Text Box 10"/>
          <p:cNvSpPr txBox="1">
            <a:spLocks noChangeArrowheads="1"/>
          </p:cNvSpPr>
          <p:nvPr/>
        </p:nvSpPr>
        <p:spPr bwMode="auto">
          <a:xfrm>
            <a:off x="6432550" y="383857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70%</a:t>
            </a:r>
          </a:p>
        </p:txBody>
      </p:sp>
      <p:sp>
        <p:nvSpPr>
          <p:cNvPr id="441377" name="Text Box 8"/>
          <p:cNvSpPr txBox="1">
            <a:spLocks noChangeArrowheads="1"/>
          </p:cNvSpPr>
          <p:nvPr/>
        </p:nvSpPr>
        <p:spPr bwMode="auto">
          <a:xfrm>
            <a:off x="638175" y="4678363"/>
            <a:ext cx="2828925" cy="43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800" b="1" dirty="0" smtClean="0">
                <a:solidFill>
                  <a:srgbClr val="F64D0A"/>
                </a:solidFill>
                <a:latin typeface="Calibri" pitchFamily="34" charset="0"/>
              </a:rPr>
              <a:t>Opt-out</a:t>
            </a:r>
            <a:endParaRPr lang="en-US" sz="2800" b="1" dirty="0">
              <a:solidFill>
                <a:srgbClr val="F64D0A"/>
              </a:solidFill>
              <a:latin typeface="Calibri" pitchFamily="34" charset="0"/>
            </a:endParaRPr>
          </a:p>
        </p:txBody>
      </p:sp>
      <p:sp>
        <p:nvSpPr>
          <p:cNvPr id="441378" name="Rectangle 16"/>
          <p:cNvSpPr>
            <a:spLocks noChangeArrowheads="1"/>
          </p:cNvSpPr>
          <p:nvPr/>
        </p:nvSpPr>
        <p:spPr bwMode="auto">
          <a:xfrm>
            <a:off x="3792538" y="4556125"/>
            <a:ext cx="4283075" cy="6746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79" name="Text Box 11"/>
          <p:cNvSpPr txBox="1">
            <a:spLocks noChangeArrowheads="1"/>
          </p:cNvSpPr>
          <p:nvPr/>
        </p:nvSpPr>
        <p:spPr bwMode="auto">
          <a:xfrm>
            <a:off x="7343775" y="46863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90%</a:t>
            </a:r>
          </a:p>
        </p:txBody>
      </p:sp>
      <p:sp>
        <p:nvSpPr>
          <p:cNvPr id="6160" name="Text Box 36"/>
          <p:cNvSpPr txBox="1">
            <a:spLocks noChangeArrowheads="1"/>
          </p:cNvSpPr>
          <p:nvPr/>
        </p:nvSpPr>
        <p:spPr bwMode="auto">
          <a:xfrm>
            <a:off x="3220591" y="6089650"/>
            <a:ext cx="5820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Participation Rate (1 year </a:t>
            </a:r>
            <a:r>
              <a:rPr lang="en-US" sz="2800" b="1" dirty="0" smtClean="0">
                <a:solidFill>
                  <a:srgbClr val="FFFFFF"/>
                </a:solidFill>
              </a:rPr>
              <a:t>tenure</a:t>
            </a:r>
            <a:r>
              <a:rPr lang="en-US" sz="2800" b="1" dirty="0">
                <a:solidFill>
                  <a:srgbClr val="FFFF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69" grpId="0"/>
      <p:bldP spid="441370" grpId="0" animBg="1"/>
      <p:bldP spid="441371" grpId="0"/>
      <p:bldP spid="441373" grpId="0"/>
      <p:bldP spid="441374" grpId="0" animBg="1"/>
      <p:bldP spid="441375" grpId="0"/>
      <p:bldP spid="441377" grpId="0"/>
      <p:bldP spid="441378" grpId="0" animBg="1"/>
      <p:bldP spid="44137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frontiers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care applications</a:t>
            </a:r>
          </a:p>
          <a:p>
            <a:r>
              <a:rPr lang="en-US" dirty="0" smtClean="0"/>
              <a:t>Neural foundations</a:t>
            </a:r>
          </a:p>
          <a:p>
            <a:r>
              <a:rPr lang="en-US" dirty="0" smtClean="0"/>
              <a:t>Self-commitment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C4203F-DC7E-4610-9102-FF98370B00D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6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V="1">
            <a:off x="6733176" y="1063810"/>
            <a:ext cx="0" cy="40690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44247784"/>
              </p:ext>
            </p:extLst>
          </p:nvPr>
        </p:nvGraphicFramePr>
        <p:xfrm>
          <a:off x="623899" y="838200"/>
          <a:ext cx="8333105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1241"/>
            <a:ext cx="9144000" cy="1367971"/>
          </a:xfrm>
          <a:solidFill>
            <a:srgbClr val="000000"/>
          </a:solidFill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Home Delivery Utilization for All Drug Clas</a:t>
            </a:r>
            <a:r>
              <a:rPr lang="en-US" dirty="0" smtClean="0"/>
              <a:t>ses </a:t>
            </a:r>
            <a:r>
              <a:rPr lang="en-US" sz="2400" dirty="0" smtClean="0"/>
              <a:t>(including ineligible classes)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963166" y="6229111"/>
            <a:ext cx="6993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Beshears</a:t>
            </a:r>
            <a:r>
              <a:rPr lang="en-US" sz="2400" dirty="0" smtClean="0">
                <a:solidFill>
                  <a:srgbClr val="979797"/>
                </a:solidFill>
              </a:rPr>
              <a:t>, Choi, </a:t>
            </a:r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Sakong</a:t>
            </a:r>
            <a:r>
              <a:rPr lang="en-US" sz="2400" dirty="0" smtClean="0">
                <a:solidFill>
                  <a:srgbClr val="979797"/>
                </a:solidFill>
              </a:rPr>
              <a:t> (2011)</a:t>
            </a:r>
            <a:endParaRPr lang="en-US" sz="2400" dirty="0">
              <a:solidFill>
                <a:srgbClr val="979797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95697" y="1820909"/>
            <a:ext cx="5501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FF"/>
                </a:solidFill>
              </a:rPr>
              <a:t>%</a:t>
            </a:r>
            <a:endParaRPr lang="en-US" sz="32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0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800" b="1" dirty="0">
              <a:solidFill>
                <a:srgbClr val="C4CCFF"/>
              </a:solidFill>
            </a:endParaRPr>
          </a:p>
          <a:p>
            <a:pPr algn="ctr"/>
            <a:r>
              <a:rPr lang="en-US" sz="3200" b="1" dirty="0">
                <a:solidFill>
                  <a:srgbClr val="FFC000"/>
                </a:solidFill>
              </a:rPr>
              <a:t>Neural </a:t>
            </a:r>
            <a:r>
              <a:rPr lang="en-US" sz="3200" b="1" dirty="0" smtClean="0">
                <a:solidFill>
                  <a:srgbClr val="FFC000"/>
                </a:solidFill>
              </a:rPr>
              <a:t>foundations</a:t>
            </a:r>
            <a:endParaRPr lang="en-US" sz="3200" b="1" dirty="0">
              <a:solidFill>
                <a:srgbClr val="FFC000"/>
              </a:solidFill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58679" y="5206326"/>
            <a:ext cx="8505371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000" dirty="0" smtClean="0">
                <a:solidFill>
                  <a:srgbClr val="979797"/>
                </a:solidFill>
              </a:rPr>
              <a:t>McClure</a:t>
            </a:r>
            <a:r>
              <a:rPr lang="en-US" sz="2000" dirty="0">
                <a:solidFill>
                  <a:srgbClr val="979797"/>
                </a:solidFill>
              </a:rPr>
              <a:t>, Laibson, </a:t>
            </a:r>
            <a:r>
              <a:rPr lang="en-US" sz="2000" dirty="0" err="1">
                <a:solidFill>
                  <a:srgbClr val="979797"/>
                </a:solidFill>
              </a:rPr>
              <a:t>Loewenstein</a:t>
            </a:r>
            <a:r>
              <a:rPr lang="en-US" sz="2000" dirty="0">
                <a:solidFill>
                  <a:srgbClr val="979797"/>
                </a:solidFill>
              </a:rPr>
              <a:t>, Cohen (2004)</a:t>
            </a:r>
          </a:p>
          <a:p>
            <a:pPr algn="r"/>
            <a:r>
              <a:rPr lang="en-US" sz="2000" dirty="0">
                <a:solidFill>
                  <a:srgbClr val="979797"/>
                </a:solidFill>
              </a:rPr>
              <a:t>McClure, Ericson, Laibson, </a:t>
            </a:r>
            <a:r>
              <a:rPr lang="en-US" sz="2000" dirty="0" err="1">
                <a:solidFill>
                  <a:srgbClr val="979797"/>
                </a:solidFill>
              </a:rPr>
              <a:t>Loewenstein</a:t>
            </a:r>
            <a:r>
              <a:rPr lang="en-US" sz="2000" dirty="0">
                <a:solidFill>
                  <a:srgbClr val="979797"/>
                </a:solidFill>
              </a:rPr>
              <a:t>, Cohen (2007)</a:t>
            </a:r>
          </a:p>
          <a:p>
            <a:pPr algn="r"/>
            <a:r>
              <a:rPr lang="en-US" sz="2000" dirty="0">
                <a:solidFill>
                  <a:srgbClr val="979797"/>
                </a:solidFill>
              </a:rPr>
              <a:t>Hare, </a:t>
            </a:r>
            <a:r>
              <a:rPr lang="en-US" sz="2000" dirty="0" err="1">
                <a:solidFill>
                  <a:srgbClr val="979797"/>
                </a:solidFill>
              </a:rPr>
              <a:t>Camerer</a:t>
            </a:r>
            <a:r>
              <a:rPr lang="en-US" sz="2000" dirty="0">
                <a:solidFill>
                  <a:srgbClr val="979797"/>
                </a:solidFill>
              </a:rPr>
              <a:t>, Rangel (2009</a:t>
            </a:r>
            <a:r>
              <a:rPr lang="en-US" sz="2000" dirty="0" smtClean="0">
                <a:solidFill>
                  <a:srgbClr val="979797"/>
                </a:solidFill>
              </a:rPr>
              <a:t>)</a:t>
            </a:r>
          </a:p>
          <a:p>
            <a:pPr algn="r"/>
            <a:r>
              <a:rPr lang="en-US" sz="2000" dirty="0" err="1" smtClean="0">
                <a:solidFill>
                  <a:srgbClr val="979797"/>
                </a:solidFill>
              </a:rPr>
              <a:t>Figner</a:t>
            </a:r>
            <a:r>
              <a:rPr lang="en-US" sz="2000" dirty="0" smtClean="0">
                <a:solidFill>
                  <a:srgbClr val="979797"/>
                </a:solidFill>
              </a:rPr>
              <a:t>, </a:t>
            </a:r>
            <a:r>
              <a:rPr lang="en-US" sz="2000" dirty="0" err="1" smtClean="0">
                <a:solidFill>
                  <a:srgbClr val="979797"/>
                </a:solidFill>
              </a:rPr>
              <a:t>Knoch</a:t>
            </a:r>
            <a:r>
              <a:rPr lang="en-US" sz="2000" dirty="0" smtClean="0">
                <a:solidFill>
                  <a:srgbClr val="979797"/>
                </a:solidFill>
              </a:rPr>
              <a:t>, Johnson, </a:t>
            </a:r>
            <a:r>
              <a:rPr lang="en-US" sz="2000" dirty="0" err="1" smtClean="0">
                <a:solidFill>
                  <a:srgbClr val="979797"/>
                </a:solidFill>
              </a:rPr>
              <a:t>Krosch</a:t>
            </a:r>
            <a:r>
              <a:rPr lang="en-US" sz="2000" dirty="0" smtClean="0">
                <a:solidFill>
                  <a:srgbClr val="979797"/>
                </a:solidFill>
              </a:rPr>
              <a:t>, </a:t>
            </a:r>
            <a:r>
              <a:rPr lang="en-US" sz="2000" dirty="0" err="1" smtClean="0">
                <a:solidFill>
                  <a:srgbClr val="979797"/>
                </a:solidFill>
              </a:rPr>
              <a:t>Lisanby</a:t>
            </a:r>
            <a:r>
              <a:rPr lang="en-US" sz="2000" dirty="0" smtClean="0">
                <a:solidFill>
                  <a:srgbClr val="979797"/>
                </a:solidFill>
              </a:rPr>
              <a:t>, Fehr, Weber (2010)</a:t>
            </a:r>
          </a:p>
          <a:p>
            <a:pPr algn="r"/>
            <a:r>
              <a:rPr lang="nl-NL" sz="2000" dirty="0">
                <a:solidFill>
                  <a:srgbClr val="979797"/>
                </a:solidFill>
              </a:rPr>
              <a:t>Albrecht, </a:t>
            </a:r>
            <a:r>
              <a:rPr lang="nl-NL" sz="2000" dirty="0" smtClean="0">
                <a:solidFill>
                  <a:srgbClr val="979797"/>
                </a:solidFill>
              </a:rPr>
              <a:t>Volz, </a:t>
            </a:r>
            <a:r>
              <a:rPr lang="nl-NL" sz="2000" dirty="0">
                <a:solidFill>
                  <a:srgbClr val="979797"/>
                </a:solidFill>
              </a:rPr>
              <a:t>Sutter, </a:t>
            </a:r>
            <a:r>
              <a:rPr lang="nl-NL" sz="2000" dirty="0" smtClean="0">
                <a:solidFill>
                  <a:srgbClr val="979797"/>
                </a:solidFill>
              </a:rPr>
              <a:t>Laibson, von Cramon (2011</a:t>
            </a:r>
            <a:r>
              <a:rPr lang="nl-NL" sz="2000" dirty="0">
                <a:solidFill>
                  <a:srgbClr val="979797"/>
                </a:solidFill>
              </a:rPr>
              <a:t>)</a:t>
            </a:r>
            <a:endParaRPr lang="en-US" sz="2000" dirty="0" smtClean="0">
              <a:solidFill>
                <a:srgbClr val="979797"/>
              </a:solidFill>
            </a:endParaRPr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>
            <a:lum bright="24000" contrast="46000"/>
          </a:blip>
          <a:srcRect/>
          <a:stretch>
            <a:fillRect/>
          </a:stretch>
        </p:blipFill>
        <p:spPr bwMode="auto">
          <a:xfrm>
            <a:off x="2439988" y="1660525"/>
            <a:ext cx="4418012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858000" y="2632075"/>
            <a:ext cx="2286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I want a donut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(impulsivity in dopamine reward system)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0" y="2632075"/>
            <a:ext cx="2438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</a:rPr>
              <a:t>Stay on your diet</a:t>
            </a:r>
          </a:p>
          <a:p>
            <a:pPr algn="r"/>
            <a:endParaRPr lang="en-US" sz="2000" b="1" dirty="0">
              <a:solidFill>
                <a:srgbClr val="0070C0"/>
              </a:solidFill>
            </a:endParaRPr>
          </a:p>
          <a:p>
            <a:pPr algn="r"/>
            <a:r>
              <a:rPr lang="en-US" sz="2000" b="1" dirty="0" smtClean="0">
                <a:solidFill>
                  <a:srgbClr val="0070C0"/>
                </a:solidFill>
              </a:rPr>
              <a:t>(Executive function in analytic cortex</a:t>
            </a:r>
          </a:p>
          <a:p>
            <a:pPr algn="r"/>
            <a:r>
              <a:rPr lang="en-US" sz="2000" b="1" dirty="0" err="1" smtClean="0">
                <a:solidFill>
                  <a:srgbClr val="0070C0"/>
                </a:solidFill>
              </a:rPr>
              <a:t>dlPFC</a:t>
            </a:r>
            <a:r>
              <a:rPr lang="en-US" sz="2000" b="1" dirty="0" smtClean="0">
                <a:solidFill>
                  <a:srgbClr val="0070C0"/>
                </a:solidFill>
              </a:rPr>
              <a:t>)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0883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90283" y="377376"/>
            <a:ext cx="8708571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FFCC00"/>
                </a:solidFill>
              </a:rPr>
              <a:t>Thirsty subjects</a:t>
            </a:r>
            <a:endParaRPr lang="en-US" sz="1800" dirty="0" smtClean="0">
              <a:solidFill>
                <a:srgbClr val="FFCC00"/>
              </a:solidFill>
            </a:endParaRP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305800" cy="44196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2800" dirty="0" smtClean="0">
                <a:solidFill>
                  <a:srgbClr val="6699FF"/>
                </a:solidFill>
              </a:rPr>
              <a:t>1 </a:t>
            </a:r>
            <a:r>
              <a:rPr lang="en-US" sz="2800" b="1" dirty="0" smtClean="0">
                <a:solidFill>
                  <a:srgbClr val="6699FF"/>
                </a:solidFill>
              </a:rPr>
              <a:t>sip now</a:t>
            </a:r>
            <a:r>
              <a:rPr lang="en-US" sz="2800" dirty="0" smtClean="0">
                <a:solidFill>
                  <a:srgbClr val="6699FF"/>
                </a:solidFill>
              </a:rPr>
              <a:t>                    </a:t>
            </a: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b="1" dirty="0" smtClean="0">
                <a:solidFill>
                  <a:srgbClr val="009900"/>
                </a:solidFill>
              </a:rPr>
              <a:t>2 sips in 5 minutes</a:t>
            </a:r>
            <a:endParaRPr lang="en-US" sz="2800" dirty="0" smtClean="0"/>
          </a:p>
          <a:p>
            <a:pPr marL="0" indent="0" eaLnBrk="1" hangingPunct="1">
              <a:buNone/>
            </a:pPr>
            <a:r>
              <a:rPr lang="en-US" dirty="0" smtClean="0"/>
              <a:t>	</a:t>
            </a:r>
            <a:endParaRPr lang="en-US" dirty="0"/>
          </a:p>
          <a:p>
            <a:pPr marL="0" indent="0" eaLnBrk="1" hangingPunct="1">
              <a:buNone/>
            </a:pPr>
            <a:r>
              <a:rPr lang="en-US" sz="2800" b="1" dirty="0" smtClean="0">
                <a:solidFill>
                  <a:srgbClr val="6699FF"/>
                </a:solidFill>
              </a:rPr>
              <a:t>  </a:t>
            </a:r>
          </a:p>
          <a:p>
            <a:pPr marL="0" indent="0" eaLnBrk="1" hangingPunct="1">
              <a:buNone/>
            </a:pPr>
            <a:r>
              <a:rPr lang="en-US" sz="2800" dirty="0">
                <a:solidFill>
                  <a:srgbClr val="6699FF"/>
                </a:solidFill>
              </a:rPr>
              <a:t> </a:t>
            </a:r>
            <a:r>
              <a:rPr lang="en-US" sz="2800" dirty="0" smtClean="0">
                <a:solidFill>
                  <a:srgbClr val="6699FF"/>
                </a:solidFill>
              </a:rPr>
              <a:t> </a:t>
            </a:r>
            <a:endParaRPr lang="en-US" sz="2800" b="1" dirty="0" smtClean="0">
              <a:solidFill>
                <a:srgbClr val="6699FF"/>
              </a:solidFill>
            </a:endParaRPr>
          </a:p>
          <a:p>
            <a:pPr marL="0" indent="0" eaLnBrk="1" hangingPunct="1">
              <a:buNone/>
            </a:pPr>
            <a:r>
              <a:rPr lang="en-US" sz="2800" dirty="0">
                <a:solidFill>
                  <a:srgbClr val="6699FF"/>
                </a:solidFill>
              </a:rPr>
              <a:t> </a:t>
            </a:r>
            <a:r>
              <a:rPr lang="en-US" sz="2800" dirty="0" smtClean="0">
                <a:solidFill>
                  <a:srgbClr val="6699FF"/>
                </a:solidFill>
              </a:rPr>
              <a:t> 1 </a:t>
            </a:r>
            <a:r>
              <a:rPr lang="en-US" sz="2800" b="1" dirty="0" smtClean="0">
                <a:solidFill>
                  <a:srgbClr val="6699FF"/>
                </a:solidFill>
              </a:rPr>
              <a:t>sip in 20 minutes</a:t>
            </a:r>
            <a:r>
              <a:rPr lang="en-US" sz="2800" dirty="0" smtClean="0"/>
              <a:t>           </a:t>
            </a:r>
            <a:r>
              <a:rPr lang="en-US" sz="2800" b="1" dirty="0" smtClean="0">
                <a:solidFill>
                  <a:srgbClr val="009900"/>
                </a:solidFill>
              </a:rPr>
              <a:t>2 sips in 25 minutes</a:t>
            </a:r>
            <a:r>
              <a:rPr lang="en-US" sz="2800" dirty="0" smtClean="0"/>
              <a:t> </a:t>
            </a:r>
            <a:r>
              <a:rPr lang="en-US" dirty="0" smtClean="0"/>
              <a:t>	</a:t>
            </a:r>
            <a:endParaRPr lang="en-US" sz="12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912150" y="2467433"/>
            <a:ext cx="12121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6699FF"/>
                </a:solidFill>
              </a:rPr>
              <a:t>60%</a:t>
            </a:r>
            <a:endParaRPr lang="en-US" sz="4000" b="1" dirty="0">
              <a:solidFill>
                <a:srgbClr val="6699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03398" y="2482657"/>
            <a:ext cx="904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4</a:t>
            </a:r>
            <a:r>
              <a:rPr lang="en-US" sz="2800" dirty="0" smtClean="0">
                <a:solidFill>
                  <a:srgbClr val="00B050"/>
                </a:solidFill>
              </a:rPr>
              <a:t>0%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2151" y="4369108"/>
            <a:ext cx="904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6699FF"/>
                </a:solidFill>
              </a:rPr>
              <a:t>3</a:t>
            </a:r>
            <a:r>
              <a:rPr lang="en-US" sz="2800" dirty="0" smtClean="0">
                <a:solidFill>
                  <a:srgbClr val="6699FF"/>
                </a:solidFill>
              </a:rPr>
              <a:t>0%</a:t>
            </a:r>
            <a:endParaRPr lang="en-US" sz="2800" dirty="0">
              <a:solidFill>
                <a:srgbClr val="6699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3398" y="4369777"/>
            <a:ext cx="12121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70%</a:t>
            </a:r>
            <a:endParaRPr lang="en-US" sz="40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5825" y="6272288"/>
            <a:ext cx="8250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</a:rPr>
              <a:t>McClure, Ericson, </a:t>
            </a:r>
            <a:r>
              <a:rPr lang="en-US" sz="2400" dirty="0" err="1">
                <a:solidFill>
                  <a:srgbClr val="979797"/>
                </a:solidFill>
              </a:rPr>
              <a:t>Laibson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Loewenstein</a:t>
            </a:r>
            <a:r>
              <a:rPr lang="en-US" sz="2400" dirty="0">
                <a:solidFill>
                  <a:srgbClr val="979797"/>
                </a:solidFill>
              </a:rPr>
              <a:t> and Cohen (2007)</a:t>
            </a:r>
          </a:p>
        </p:txBody>
      </p:sp>
    </p:spTree>
    <p:extLst>
      <p:ext uri="{BB962C8B-B14F-4D97-AF65-F5344CB8AC3E}">
        <p14:creationId xmlns:p14="http://schemas.microsoft.com/office/powerpoint/2010/main" val="286428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4292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How to design a commitment contract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8" y="1963050"/>
            <a:ext cx="8215088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Participants divide $$$ between:</a:t>
            </a:r>
          </a:p>
          <a:p>
            <a:pPr marL="0" indent="0" algn="ctr">
              <a:buNone/>
            </a:pPr>
            <a:endParaRPr lang="en-US" sz="2800" dirty="0" smtClean="0"/>
          </a:p>
          <a:p>
            <a:r>
              <a:rPr lang="en-US" sz="2800" dirty="0" smtClean="0"/>
              <a:t>Freedom account (22% interest)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Goal account (22% interest) </a:t>
            </a:r>
          </a:p>
          <a:p>
            <a:pPr lvl="1"/>
            <a:r>
              <a:rPr lang="en-US" sz="2800" dirty="0" smtClean="0"/>
              <a:t>withdrawal restriction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63166" y="6229111"/>
            <a:ext cx="6993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Beshears</a:t>
            </a:r>
            <a:r>
              <a:rPr lang="en-US" sz="2400" dirty="0" smtClean="0">
                <a:solidFill>
                  <a:srgbClr val="979797"/>
                </a:solidFill>
              </a:rPr>
              <a:t>, Choi, </a:t>
            </a:r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Sakong</a:t>
            </a:r>
            <a:r>
              <a:rPr lang="en-US" sz="2400" dirty="0" smtClean="0">
                <a:solidFill>
                  <a:srgbClr val="979797"/>
                </a:solidFill>
              </a:rPr>
              <a:t> (2011)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336800" y="1999436"/>
            <a:ext cx="4934785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7714" y="134262"/>
            <a:ext cx="8723086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Initial investment in goal account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387626" y="1984909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87697" y="3407729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28895" y="4764366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95389" y="2002983"/>
            <a:ext cx="2478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10% penalty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532" y="3430113"/>
            <a:ext cx="21323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20% penalty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239" y="4801268"/>
            <a:ext cx="22685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No withdrawal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36799" y="1999436"/>
            <a:ext cx="1857830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</a:rPr>
              <a:t>3</a:t>
            </a:r>
            <a:r>
              <a:rPr lang="en-US" sz="2400" b="1" dirty="0" smtClean="0">
                <a:solidFill>
                  <a:srgbClr val="000000"/>
                </a:solidFill>
              </a:rPr>
              <a:t>5%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92107" y="2169574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65%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51315" y="3455594"/>
            <a:ext cx="4934785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51313" y="3455594"/>
            <a:ext cx="2293257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</a:rPr>
              <a:t>43%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59187" y="3660944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57%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80344" y="4837701"/>
            <a:ext cx="4934785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80342" y="4837701"/>
            <a:ext cx="2888347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</a:rPr>
              <a:t>56%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59187" y="5020618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44%</a:t>
            </a:r>
            <a:endParaRPr lang="en-US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79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5" grpId="0" animBg="1"/>
      <p:bldP spid="16" grpId="0" animBg="1"/>
      <p:bldP spid="17" grpId="0"/>
      <p:bldP spid="18" grpId="0" animBg="1"/>
      <p:bldP spid="19" grpId="0" animBg="1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682" y="1300482"/>
            <a:ext cx="8450317" cy="1143000"/>
          </a:xfrm>
        </p:spPr>
        <p:txBody>
          <a:bodyPr/>
          <a:lstStyle/>
          <a:p>
            <a:pPr algn="l"/>
            <a:r>
              <a:rPr lang="en-US" dirty="0" smtClean="0"/>
              <a:t>Now participant can divided their money across three accounts: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) freedom account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	(ii) goal account with 10% penalty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	(iii) goal account with no withdrawal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074" y="3129454"/>
            <a:ext cx="8877925" cy="3086465"/>
          </a:xfrm>
        </p:spPr>
        <p:txBody>
          <a:bodyPr/>
          <a:lstStyle/>
          <a:p>
            <a:pPr eaLnBrk="1" fontAlgn="t" hangingPunct="1"/>
            <a:r>
              <a:rPr lang="en-US" sz="3200" dirty="0" smtClean="0"/>
              <a:t>50.1% allocated to freedom account</a:t>
            </a:r>
          </a:p>
          <a:p>
            <a:pPr eaLnBrk="1" fontAlgn="t" hangingPunct="1"/>
            <a:r>
              <a:rPr lang="en-US" sz="3200" dirty="0" smtClean="0"/>
              <a:t>16.2% allocated to 10% penalty account</a:t>
            </a:r>
            <a:endParaRPr lang="en-US" sz="3200" b="1" dirty="0" smtClean="0"/>
          </a:p>
          <a:p>
            <a:pPr eaLnBrk="1" fontAlgn="t" hangingPunct="1"/>
            <a:r>
              <a:rPr lang="en-US" sz="3200" dirty="0" smtClean="0"/>
              <a:t>33.9% allocated to no withdrawal account</a:t>
            </a:r>
            <a:endParaRPr lang="en-US" sz="3200" b="1" dirty="0" smtClean="0"/>
          </a:p>
          <a:p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127336" y="6286722"/>
            <a:ext cx="7016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979797"/>
                </a:solidFill>
              </a:rPr>
              <a:t>Beshears</a:t>
            </a:r>
            <a:r>
              <a:rPr lang="en-US" sz="2400" dirty="0">
                <a:solidFill>
                  <a:srgbClr val="979797"/>
                </a:solidFill>
              </a:rPr>
              <a:t>, Choi, </a:t>
            </a:r>
            <a:r>
              <a:rPr lang="en-US" sz="2400" dirty="0" err="1">
                <a:solidFill>
                  <a:srgbClr val="979797"/>
                </a:solidFill>
              </a:rPr>
              <a:t>Laibson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Madrian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Sakong</a:t>
            </a:r>
            <a:r>
              <a:rPr lang="en-US" sz="2400" dirty="0">
                <a:solidFill>
                  <a:srgbClr val="979797"/>
                </a:solidFill>
              </a:rPr>
              <a:t> (2012)</a:t>
            </a:r>
          </a:p>
        </p:txBody>
      </p:sp>
    </p:spTree>
    <p:extLst>
      <p:ext uri="{BB962C8B-B14F-4D97-AF65-F5344CB8AC3E}">
        <p14:creationId xmlns:p14="http://schemas.microsoft.com/office/powerpoint/2010/main" val="329350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policy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are there 300 flavors of ice cream and only one kind of retirement savings account?</a:t>
            </a:r>
          </a:p>
          <a:p>
            <a:r>
              <a:rPr lang="en-US" dirty="0" smtClean="0"/>
              <a:t>Why aren’t households able to choose their own way of managing temptation?</a:t>
            </a:r>
          </a:p>
          <a:p>
            <a:pPr lvl="1"/>
            <a:r>
              <a:rPr lang="en-US" dirty="0" smtClean="0"/>
              <a:t>10% penalty IRA</a:t>
            </a:r>
          </a:p>
          <a:p>
            <a:pPr lvl="1"/>
            <a:r>
              <a:rPr lang="en-US" dirty="0" smtClean="0"/>
              <a:t>Lock-box IRA</a:t>
            </a:r>
          </a:p>
          <a:p>
            <a:r>
              <a:rPr lang="en-US" dirty="0" smtClean="0"/>
              <a:t>How can we help people align their good intentions with their actions?</a:t>
            </a:r>
          </a:p>
          <a:p>
            <a:r>
              <a:rPr lang="en-US" dirty="0" smtClean="0"/>
              <a:t>In the last decade, solving problems of self-regulation has been low hanging fruit.  Can we do more?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C4203F-DC7E-4610-9102-FF98370B00D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6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99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cs typeface="Arial" charset="0"/>
              </a:rPr>
              <a:t>Choosing fruit vs. chocolate</a:t>
            </a:r>
            <a:endParaRPr lang="en-US" sz="2400" dirty="0" smtClean="0">
              <a:solidFill>
                <a:srgbClr val="979797"/>
              </a:solidFill>
            </a:endParaRPr>
          </a:p>
        </p:txBody>
      </p:sp>
      <p:pic>
        <p:nvPicPr>
          <p:cNvPr id="20484" name="Picture 3" descr="oran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2126110"/>
            <a:ext cx="1676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485" name="Line 4"/>
          <p:cNvSpPr>
            <a:spLocks noChangeShapeType="1"/>
          </p:cNvSpPr>
          <p:nvPr/>
        </p:nvSpPr>
        <p:spPr bwMode="auto">
          <a:xfrm>
            <a:off x="457200" y="1821310"/>
            <a:ext cx="7543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8077200" y="166891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FFFFFF"/>
                </a:solidFill>
                <a:cs typeface="Times New Roman" pitchFamily="18" charset="0"/>
              </a:rPr>
              <a:t>Time</a:t>
            </a: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609600" y="1364110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Choosing Today</a:t>
            </a:r>
          </a:p>
        </p:txBody>
      </p:sp>
      <p:sp>
        <p:nvSpPr>
          <p:cNvPr id="20488" name="Text Box 7"/>
          <p:cNvSpPr txBox="1">
            <a:spLocks noChangeArrowheads="1"/>
          </p:cNvSpPr>
          <p:nvPr/>
        </p:nvSpPr>
        <p:spPr bwMode="auto">
          <a:xfrm>
            <a:off x="4706909" y="1364110"/>
            <a:ext cx="31841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Eating Next Week</a:t>
            </a:r>
          </a:p>
        </p:txBody>
      </p:sp>
      <p:pic>
        <p:nvPicPr>
          <p:cNvPr id="20489" name="Picture 8" descr="lindt swiss premium mil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448831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0" name="Text Box 9"/>
          <p:cNvSpPr txBox="1">
            <a:spLocks noChangeArrowheads="1"/>
          </p:cNvSpPr>
          <p:nvPr/>
        </p:nvSpPr>
        <p:spPr bwMode="auto">
          <a:xfrm>
            <a:off x="762000" y="2811910"/>
            <a:ext cx="26273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If you were 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deciding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today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,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would you choose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fruit or chocolate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for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next week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36900" y="6306076"/>
            <a:ext cx="4416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  <a:cs typeface="Arial" charset="0"/>
              </a:rPr>
              <a:t>Read and van </a:t>
            </a:r>
            <a:r>
              <a:rPr lang="en-US" sz="2400" dirty="0" err="1">
                <a:solidFill>
                  <a:srgbClr val="979797"/>
                </a:solidFill>
                <a:cs typeface="Arial" charset="0"/>
              </a:rPr>
              <a:t>Leeuwen</a:t>
            </a:r>
            <a:r>
              <a:rPr lang="en-US" sz="2400" dirty="0">
                <a:solidFill>
                  <a:srgbClr val="979797"/>
                </a:solidFill>
                <a:cs typeface="Arial" charset="0"/>
              </a:rPr>
              <a:t> (1998)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9517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248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cs typeface="Arial" charset="0"/>
              </a:rPr>
              <a:t>Patient choices for the future:</a:t>
            </a:r>
            <a:endParaRPr lang="en-US" sz="2800" dirty="0" smtClean="0"/>
          </a:p>
        </p:txBody>
      </p:sp>
      <p:sp>
        <p:nvSpPr>
          <p:cNvPr id="21514" name="Text Box 9"/>
          <p:cNvSpPr txBox="1">
            <a:spLocks noChangeArrowheads="1"/>
          </p:cNvSpPr>
          <p:nvPr/>
        </p:nvSpPr>
        <p:spPr bwMode="auto">
          <a:xfrm>
            <a:off x="762000" y="2743200"/>
            <a:ext cx="26733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2"/>
                </a:solidFill>
                <a:cs typeface="Arial" charset="0"/>
              </a:rPr>
              <a:t>Today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, subjects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typically choose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fruit for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next week</a:t>
            </a:r>
            <a:r>
              <a:rPr lang="en-US" sz="2400">
                <a:cs typeface="Arial" charset="0"/>
              </a:rPr>
              <a:t>.</a:t>
            </a:r>
          </a:p>
        </p:txBody>
      </p:sp>
      <p:sp>
        <p:nvSpPr>
          <p:cNvPr id="336906" name="Text Box 10"/>
          <p:cNvSpPr txBox="1">
            <a:spLocks noChangeArrowheads="1"/>
          </p:cNvSpPr>
          <p:nvPr/>
        </p:nvSpPr>
        <p:spPr bwMode="auto">
          <a:xfrm>
            <a:off x="4343400" y="2819400"/>
            <a:ext cx="1168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  <a:cs typeface="Arial" charset="0"/>
              </a:rPr>
              <a:t>74%</a:t>
            </a:r>
          </a:p>
          <a:p>
            <a:r>
              <a:rPr lang="en-US" sz="2400" dirty="0">
                <a:solidFill>
                  <a:srgbClr val="FFFFFF"/>
                </a:solidFill>
                <a:cs typeface="Arial" charset="0"/>
              </a:rPr>
              <a:t>choose</a:t>
            </a:r>
          </a:p>
          <a:p>
            <a:r>
              <a:rPr lang="en-US" sz="2400" dirty="0">
                <a:solidFill>
                  <a:srgbClr val="FFFFFF"/>
                </a:solidFill>
                <a:cs typeface="Arial" charset="0"/>
              </a:rPr>
              <a:t>fruit</a:t>
            </a:r>
          </a:p>
        </p:txBody>
      </p:sp>
      <p:pic>
        <p:nvPicPr>
          <p:cNvPr id="11" name="Picture 3" descr="oran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2126110"/>
            <a:ext cx="1676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457200" y="1821310"/>
            <a:ext cx="7543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8077200" y="166891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FFFFFF"/>
                </a:solidFill>
                <a:cs typeface="Times New Roman" pitchFamily="18" charset="0"/>
              </a:rPr>
              <a:t>Time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609600" y="1364110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Choosing Today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706909" y="1364110"/>
            <a:ext cx="31841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Eating Next Week</a:t>
            </a:r>
          </a:p>
        </p:txBody>
      </p:sp>
      <p:pic>
        <p:nvPicPr>
          <p:cNvPr id="16" name="Picture 8" descr="lindt swiss premium mil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448831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493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3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cs typeface="Arial" charset="0"/>
              </a:rPr>
              <a:t>Impatient choices for today:</a:t>
            </a:r>
            <a:endParaRPr lang="en-US" sz="2800" dirty="0" smtClean="0"/>
          </a:p>
        </p:txBody>
      </p:sp>
      <p:pic>
        <p:nvPicPr>
          <p:cNvPr id="22532" name="Picture 3" descr="oran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590800"/>
            <a:ext cx="1676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2533" name="Line 4"/>
          <p:cNvSpPr>
            <a:spLocks noChangeShapeType="1"/>
          </p:cNvSpPr>
          <p:nvPr/>
        </p:nvSpPr>
        <p:spPr bwMode="auto">
          <a:xfrm>
            <a:off x="457200" y="2286000"/>
            <a:ext cx="7543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8077200" y="2133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FFFFFF"/>
                </a:solidFill>
                <a:cs typeface="Times New Roman" pitchFamily="18" charset="0"/>
              </a:rPr>
              <a:t>Time</a:t>
            </a: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2602049" y="1357860"/>
            <a:ext cx="3603885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Choosing and Eating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Simultaneously</a:t>
            </a:r>
          </a:p>
        </p:txBody>
      </p:sp>
      <p:pic>
        <p:nvPicPr>
          <p:cNvPr id="22536" name="Picture 7" descr="lindt swiss premium mil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95300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7" name="Text Box 8"/>
          <p:cNvSpPr txBox="1">
            <a:spLocks noChangeArrowheads="1"/>
          </p:cNvSpPr>
          <p:nvPr/>
        </p:nvSpPr>
        <p:spPr bwMode="auto">
          <a:xfrm>
            <a:off x="762000" y="3276600"/>
            <a:ext cx="26273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If you were 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deciding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today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,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would you choose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fruit or chocolate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for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today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7608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995" name="Picture 3" descr="oran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590800"/>
            <a:ext cx="1676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3557" name="Line 4"/>
          <p:cNvSpPr>
            <a:spLocks noChangeShapeType="1"/>
          </p:cNvSpPr>
          <p:nvPr/>
        </p:nvSpPr>
        <p:spPr bwMode="auto">
          <a:xfrm>
            <a:off x="457200" y="2286000"/>
            <a:ext cx="7543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8077200" y="2133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FFFFFF"/>
                </a:solidFill>
                <a:cs typeface="Times New Roman" pitchFamily="18" charset="0"/>
              </a:rPr>
              <a:t>Time</a:t>
            </a:r>
          </a:p>
        </p:txBody>
      </p:sp>
      <p:pic>
        <p:nvPicPr>
          <p:cNvPr id="23560" name="Picture 7" descr="lindt swiss premium mil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95300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1000" name="Text Box 8"/>
          <p:cNvSpPr txBox="1">
            <a:spLocks noChangeArrowheads="1"/>
          </p:cNvSpPr>
          <p:nvPr/>
        </p:nvSpPr>
        <p:spPr bwMode="auto">
          <a:xfrm>
            <a:off x="1524000" y="5103813"/>
            <a:ext cx="14906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70%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choose 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chocolate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smtClean="0">
                <a:cs typeface="Arial" charset="0"/>
              </a:rPr>
              <a:t>Impatient choices for today:</a:t>
            </a:r>
            <a:endParaRPr lang="en-US" sz="2800" dirty="0" smtClean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602049" y="1357860"/>
            <a:ext cx="3603885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Choosing and Eating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Simultaneously</a:t>
            </a:r>
          </a:p>
        </p:txBody>
      </p:sp>
    </p:spTree>
    <p:extLst>
      <p:ext uri="{BB962C8B-B14F-4D97-AF65-F5344CB8AC3E}">
        <p14:creationId xmlns:p14="http://schemas.microsoft.com/office/powerpoint/2010/main" val="121477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40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0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r>
              <a:rPr lang="en-US" sz="3200" dirty="0" smtClean="0"/>
              <a:t>Immediate events get full weight.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3200" i="1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3200" dirty="0" smtClean="0"/>
              <a:t>Everything else gets half weight.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3200" dirty="0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443368" y="217488"/>
            <a:ext cx="8229600" cy="944562"/>
          </a:xfrm>
        </p:spPr>
        <p:txBody>
          <a:bodyPr/>
          <a:lstStyle/>
          <a:p>
            <a:pPr eaLnBrk="1" hangingPunct="1"/>
            <a:r>
              <a:rPr lang="en-US" sz="3600" dirty="0" smtClean="0"/>
              <a:t>Present bias</a:t>
            </a:r>
            <a:endParaRPr lang="en-US" sz="3600" dirty="0" smtClean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0809" y="6137368"/>
            <a:ext cx="585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</a:rPr>
              <a:t>Phelps and </a:t>
            </a:r>
            <a:r>
              <a:rPr lang="en-US" sz="2400" dirty="0" err="1">
                <a:solidFill>
                  <a:srgbClr val="979797"/>
                </a:solidFill>
              </a:rPr>
              <a:t>Pollak</a:t>
            </a:r>
            <a:r>
              <a:rPr lang="en-US" sz="2400" dirty="0">
                <a:solidFill>
                  <a:srgbClr val="979797"/>
                </a:solidFill>
              </a:rPr>
              <a:t> (1968), </a:t>
            </a:r>
            <a:r>
              <a:rPr lang="en-US" sz="2400" dirty="0" err="1">
                <a:solidFill>
                  <a:srgbClr val="979797"/>
                </a:solidFill>
              </a:rPr>
              <a:t>Laibson</a:t>
            </a:r>
            <a:r>
              <a:rPr lang="en-US" sz="2400" dirty="0">
                <a:solidFill>
                  <a:srgbClr val="979797"/>
                </a:solidFill>
              </a:rPr>
              <a:t> (1997)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Procrastination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6854" y="1600200"/>
            <a:ext cx="8229600" cy="4805363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sz="2800" dirty="0"/>
              <a:t>E</a:t>
            </a:r>
            <a:r>
              <a:rPr lang="en-US" sz="2800" dirty="0" smtClean="0"/>
              <a:t>xercise </a:t>
            </a:r>
            <a:r>
              <a:rPr lang="en-US" sz="2800" dirty="0"/>
              <a:t> </a:t>
            </a:r>
            <a:r>
              <a:rPr lang="en-US" sz="2800" dirty="0" smtClean="0"/>
              <a:t>has effort cost 6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dirty="0"/>
              <a:t>D</a:t>
            </a:r>
            <a:r>
              <a:rPr lang="en-US" sz="2800" dirty="0" smtClean="0"/>
              <a:t>elayed health benefit of 8 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800" dirty="0" smtClean="0"/>
          </a:p>
          <a:p>
            <a:pPr eaLnBrk="1" hangingPunct="1">
              <a:spcBef>
                <a:spcPts val="1200"/>
              </a:spcBef>
            </a:pPr>
            <a:r>
              <a:rPr lang="en-US" sz="2800" dirty="0" smtClean="0"/>
              <a:t>Exercise Today:            -6 + ½ [8] = -2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dirty="0" smtClean="0"/>
              <a:t>Exercise Tomorrow:      0 + ½ [-6 + 8] = 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21440" y="6303219"/>
            <a:ext cx="6487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979797"/>
                </a:solidFill>
              </a:rPr>
              <a:t>Akerlof</a:t>
            </a:r>
            <a:r>
              <a:rPr lang="en-US" sz="2400" dirty="0">
                <a:solidFill>
                  <a:srgbClr val="979797"/>
                </a:solidFill>
              </a:rPr>
              <a:t> (1991), </a:t>
            </a:r>
            <a:r>
              <a:rPr lang="en-US" sz="2400" dirty="0" err="1">
                <a:solidFill>
                  <a:srgbClr val="979797"/>
                </a:solidFill>
              </a:rPr>
              <a:t>O’Donoghue</a:t>
            </a:r>
            <a:r>
              <a:rPr lang="en-US" sz="2400" dirty="0">
                <a:solidFill>
                  <a:srgbClr val="979797"/>
                </a:solidFill>
              </a:rPr>
              <a:t> and Rabin (1999)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Joining a Gym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dirty="0"/>
              <a:t>C</a:t>
            </a:r>
            <a:r>
              <a:rPr lang="en-US" sz="2800" dirty="0" smtClean="0"/>
              <a:t>ost of membership: $75 per month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N</a:t>
            </a:r>
            <a:r>
              <a:rPr lang="en-US" sz="2800" dirty="0" smtClean="0"/>
              <a:t>umber of visits: 4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C</a:t>
            </a:r>
            <a:r>
              <a:rPr lang="en-US" sz="2800" dirty="0" smtClean="0"/>
              <a:t>ost per visit: $19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/>
              <a:t>Cost of “pay per visit”: $10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96729" y="6266151"/>
            <a:ext cx="50281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</a:rPr>
              <a:t>Della </a:t>
            </a:r>
            <a:r>
              <a:rPr lang="en-US" sz="2400" dirty="0" err="1">
                <a:solidFill>
                  <a:srgbClr val="979797"/>
                </a:solidFill>
              </a:rPr>
              <a:t>Vigna</a:t>
            </a:r>
            <a:r>
              <a:rPr lang="en-US" sz="2400" dirty="0">
                <a:solidFill>
                  <a:srgbClr val="979797"/>
                </a:solidFill>
              </a:rPr>
              <a:t> and </a:t>
            </a:r>
            <a:r>
              <a:rPr lang="en-US" sz="2400" dirty="0" err="1">
                <a:solidFill>
                  <a:srgbClr val="979797"/>
                </a:solidFill>
              </a:rPr>
              <a:t>Malmendier</a:t>
            </a:r>
            <a:r>
              <a:rPr lang="en-US" sz="2400" dirty="0">
                <a:solidFill>
                  <a:srgbClr val="979797"/>
                </a:solidFill>
              </a:rPr>
              <a:t> (</a:t>
            </a:r>
            <a:r>
              <a:rPr lang="en-US" sz="2400" dirty="0" smtClean="0">
                <a:solidFill>
                  <a:srgbClr val="979797"/>
                </a:solidFill>
              </a:rPr>
              <a:t>2006)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fault">
  <a:themeElements>
    <a:clrScheme name="">
      <a:dk1>
        <a:srgbClr val="969696"/>
      </a:dk1>
      <a:lt1>
        <a:srgbClr val="C4CCFF"/>
      </a:lt1>
      <a:dk2>
        <a:srgbClr val="006AB0"/>
      </a:dk2>
      <a:lt2>
        <a:srgbClr val="FFA600"/>
      </a:lt2>
      <a:accent1>
        <a:srgbClr val="FFE9BF"/>
      </a:accent1>
      <a:accent2>
        <a:srgbClr val="004A7B"/>
      </a:accent2>
      <a:accent3>
        <a:srgbClr val="AAB9D4"/>
      </a:accent3>
      <a:accent4>
        <a:srgbClr val="A7AEDA"/>
      </a:accent4>
      <a:accent5>
        <a:srgbClr val="FFF2DC"/>
      </a:accent5>
      <a:accent6>
        <a:srgbClr val="00426F"/>
      </a:accent6>
      <a:hlink>
        <a:srgbClr val="C4CCFF"/>
      </a:hlink>
      <a:folHlink>
        <a:srgbClr val="8898FF"/>
      </a:folHlink>
    </a:clrScheme>
    <a:fontScheme name="1_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3">
        <a:dk1>
          <a:srgbClr val="000000"/>
        </a:dk1>
        <a:lt1>
          <a:srgbClr val="CFE1E6"/>
        </a:lt1>
        <a:dk2>
          <a:srgbClr val="000000"/>
        </a:dk2>
        <a:lt2>
          <a:srgbClr val="969696"/>
        </a:lt2>
        <a:accent1>
          <a:srgbClr val="30A2BF"/>
        </a:accent1>
        <a:accent2>
          <a:srgbClr val="438695"/>
        </a:accent2>
        <a:accent3>
          <a:srgbClr val="E4EEF0"/>
        </a:accent3>
        <a:accent4>
          <a:srgbClr val="000000"/>
        </a:accent4>
        <a:accent5>
          <a:srgbClr val="ADCE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14">
        <a:dk1>
          <a:srgbClr val="000000"/>
        </a:dk1>
        <a:lt1>
          <a:srgbClr val="8898FF"/>
        </a:lt1>
        <a:dk2>
          <a:srgbClr val="000000"/>
        </a:dk2>
        <a:lt2>
          <a:srgbClr val="969696"/>
        </a:lt2>
        <a:accent1>
          <a:srgbClr val="30A2BF"/>
        </a:accent1>
        <a:accent2>
          <a:srgbClr val="438695"/>
        </a:accent2>
        <a:accent3>
          <a:srgbClr val="C3CAFF"/>
        </a:accent3>
        <a:accent4>
          <a:srgbClr val="000000"/>
        </a:accent4>
        <a:accent5>
          <a:srgbClr val="ADCE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15">
        <a:dk1>
          <a:srgbClr val="969696"/>
        </a:dk1>
        <a:lt1>
          <a:srgbClr val="C4CCFF"/>
        </a:lt1>
        <a:dk2>
          <a:srgbClr val="091A86"/>
        </a:dk2>
        <a:lt2>
          <a:srgbClr val="B37400"/>
        </a:lt2>
        <a:accent1>
          <a:srgbClr val="30A2BF"/>
        </a:accent1>
        <a:accent2>
          <a:srgbClr val="438695"/>
        </a:accent2>
        <a:accent3>
          <a:srgbClr val="AAABC3"/>
        </a:accent3>
        <a:accent4>
          <a:srgbClr val="A7AEDA"/>
        </a:accent4>
        <a:accent5>
          <a:srgbClr val="ADCE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6">
        <a:dk1>
          <a:srgbClr val="969696"/>
        </a:dk1>
        <a:lt1>
          <a:srgbClr val="C4CCFF"/>
        </a:lt1>
        <a:dk2>
          <a:srgbClr val="091A86"/>
        </a:dk2>
        <a:lt2>
          <a:srgbClr val="B37400"/>
        </a:lt2>
        <a:accent1>
          <a:srgbClr val="FFE9BF"/>
        </a:accent1>
        <a:accent2>
          <a:srgbClr val="438695"/>
        </a:accent2>
        <a:accent3>
          <a:srgbClr val="AAABC3"/>
        </a:accent3>
        <a:accent4>
          <a:srgbClr val="A7AEDA"/>
        </a:accent4>
        <a:accent5>
          <a:srgbClr val="FFF2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Generic Laibson</Template>
  <TotalTime>11364</TotalTime>
  <Words>958</Words>
  <Application>Microsoft Office PowerPoint</Application>
  <PresentationFormat>On-screen Show (4:3)</PresentationFormat>
  <Paragraphs>203</Paragraphs>
  <Slides>23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1_default</vt:lpstr>
      <vt:lpstr>Chart</vt:lpstr>
      <vt:lpstr>Can We Control Our Selves?</vt:lpstr>
      <vt:lpstr>Thirsty subjects</vt:lpstr>
      <vt:lpstr>Choosing fruit vs. chocolate</vt:lpstr>
      <vt:lpstr>Patient choices for the future:</vt:lpstr>
      <vt:lpstr>Impatient choices for today:</vt:lpstr>
      <vt:lpstr>PowerPoint Presentation</vt:lpstr>
      <vt:lpstr>Present bias</vt:lpstr>
      <vt:lpstr>Procrastination</vt:lpstr>
      <vt:lpstr>Joining a Gym</vt:lpstr>
      <vt:lpstr>What else are we planning to do tomorrow?</vt:lpstr>
      <vt:lpstr> Saving intentions vs. saving behavior</vt:lpstr>
      <vt:lpstr>Opt-in enrollment</vt:lpstr>
      <vt:lpstr>Active Choice</vt:lpstr>
      <vt:lpstr>PowerPoint Presentation</vt:lpstr>
      <vt:lpstr>PowerPoint Presentation</vt:lpstr>
      <vt:lpstr>Improving 401(k) participation </vt:lpstr>
      <vt:lpstr>Three frontiers</vt:lpstr>
      <vt:lpstr>Home Delivery Utilization for All Drug Classes (including ineligible classes)</vt:lpstr>
      <vt:lpstr>PowerPoint Presentation</vt:lpstr>
      <vt:lpstr>How to design a commitment contract</vt:lpstr>
      <vt:lpstr>Initial investment in goal account</vt:lpstr>
      <vt:lpstr>Now participant can divided their money across three accounts:  (i) freedom account  (ii) goal account with 10% penalty  (iii) goal account with no withdrawal  </vt:lpstr>
      <vt:lpstr>Future policy questions</vt:lpstr>
    </vt:vector>
  </TitlesOfParts>
  <Company>Department of Economics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 Finance</dc:title>
  <dc:creator>David Laibson</dc:creator>
  <cp:lastModifiedBy>FASDSM</cp:lastModifiedBy>
  <cp:revision>474</cp:revision>
  <dcterms:created xsi:type="dcterms:W3CDTF">2006-08-03T00:35:03Z</dcterms:created>
  <dcterms:modified xsi:type="dcterms:W3CDTF">2013-03-28T14:30:24Z</dcterms:modified>
</cp:coreProperties>
</file>