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81" r:id="rId3"/>
    <p:sldId id="308" r:id="rId4"/>
    <p:sldId id="278" r:id="rId5"/>
    <p:sldId id="259" r:id="rId6"/>
    <p:sldId id="279" r:id="rId7"/>
    <p:sldId id="258" r:id="rId8"/>
    <p:sldId id="260" r:id="rId9"/>
    <p:sldId id="267" r:id="rId10"/>
    <p:sldId id="268" r:id="rId11"/>
    <p:sldId id="280" r:id="rId12"/>
    <p:sldId id="284" r:id="rId13"/>
    <p:sldId id="324" r:id="rId14"/>
    <p:sldId id="328" r:id="rId15"/>
    <p:sldId id="327" r:id="rId16"/>
    <p:sldId id="285" r:id="rId17"/>
    <p:sldId id="282" r:id="rId18"/>
    <p:sldId id="312" r:id="rId19"/>
    <p:sldId id="261" r:id="rId20"/>
    <p:sldId id="283" r:id="rId21"/>
    <p:sldId id="287" r:id="rId22"/>
    <p:sldId id="322" r:id="rId23"/>
    <p:sldId id="262" r:id="rId24"/>
    <p:sldId id="263" r:id="rId25"/>
    <p:sldId id="289" r:id="rId26"/>
    <p:sldId id="309" r:id="rId27"/>
    <p:sldId id="286" r:id="rId28"/>
    <p:sldId id="275" r:id="rId29"/>
    <p:sldId id="264" r:id="rId30"/>
    <p:sldId id="311" r:id="rId31"/>
    <p:sldId id="273" r:id="rId32"/>
    <p:sldId id="274" r:id="rId33"/>
    <p:sldId id="288" r:id="rId34"/>
    <p:sldId id="271" r:id="rId35"/>
    <p:sldId id="265" r:id="rId36"/>
    <p:sldId id="317" r:id="rId37"/>
    <p:sldId id="318" r:id="rId38"/>
    <p:sldId id="319" r:id="rId39"/>
    <p:sldId id="323" r:id="rId40"/>
    <p:sldId id="325" r:id="rId41"/>
    <p:sldId id="326" r:id="rId42"/>
    <p:sldId id="329" r:id="rId43"/>
    <p:sldId id="330" r:id="rId44"/>
    <p:sldId id="331" r:id="rId45"/>
    <p:sldId id="332" r:id="rId46"/>
    <p:sldId id="316" r:id="rId47"/>
    <p:sldId id="303" r:id="rId48"/>
    <p:sldId id="310" r:id="rId49"/>
    <p:sldId id="306" r:id="rId50"/>
    <p:sldId id="307" r:id="rId51"/>
    <p:sldId id="304" r:id="rId52"/>
    <p:sldId id="272" r:id="rId53"/>
    <p:sldId id="257" r:id="rId54"/>
  </p:sldIdLst>
  <p:sldSz cx="9144000" cy="6858000" type="screen4x3"/>
  <p:notesSz cx="6858000" cy="91170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5FC"/>
    <a:srgbClr val="9900CC"/>
    <a:srgbClr val="0C14B4"/>
    <a:srgbClr val="CC0066"/>
    <a:srgbClr val="FF0066"/>
    <a:srgbClr val="008080"/>
    <a:srgbClr val="339966"/>
    <a:srgbClr val="006600"/>
    <a:srgbClr val="DEEFFA"/>
    <a:srgbClr val="D4EA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98" autoAdjust="0"/>
  </p:normalViewPr>
  <p:slideViewPr>
    <p:cSldViewPr>
      <p:cViewPr>
        <p:scale>
          <a:sx n="118" d="100"/>
          <a:sy n="118" d="100"/>
        </p:scale>
        <p:origin x="-135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3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58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5851"/>
          </a:xfrm>
          <a:prstGeom prst="rect">
            <a:avLst/>
          </a:prstGeom>
        </p:spPr>
        <p:txBody>
          <a:bodyPr vert="horz" lIns="91440" tIns="45720" rIns="91440" bIns="45720" rtlCol="0"/>
          <a:lstStyle>
            <a:lvl1pPr algn="r">
              <a:defRPr sz="1200"/>
            </a:lvl1pPr>
          </a:lstStyle>
          <a:p>
            <a:fld id="{E42DA32D-3359-49BC-9D0A-9144F248D203}" type="datetimeFigureOut">
              <a:rPr lang="en-US" smtClean="0"/>
              <a:pPr/>
              <a:t>1/18/2012</a:t>
            </a:fld>
            <a:endParaRPr lang="en-US"/>
          </a:p>
        </p:txBody>
      </p:sp>
      <p:sp>
        <p:nvSpPr>
          <p:cNvPr id="4" name="Slide Image Placeholder 3"/>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30581"/>
            <a:ext cx="5486400" cy="41026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59580"/>
            <a:ext cx="2971800" cy="45585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59580"/>
            <a:ext cx="2971800" cy="455851"/>
          </a:xfrm>
          <a:prstGeom prst="rect">
            <a:avLst/>
          </a:prstGeom>
        </p:spPr>
        <p:txBody>
          <a:bodyPr vert="horz" lIns="91440" tIns="45720" rIns="91440" bIns="45720" rtlCol="0" anchor="b"/>
          <a:lstStyle>
            <a:lvl1pPr algn="r">
              <a:defRPr sz="1200"/>
            </a:lvl1pPr>
          </a:lstStyle>
          <a:p>
            <a:fld id="{4942ACE2-E1F0-4157-BE8A-0C3E4EFFBD98}" type="slidenum">
              <a:rPr lang="en-US" smtClean="0"/>
              <a:pPr/>
              <a:t>‹#›</a:t>
            </a:fld>
            <a:endParaRPr lang="en-US"/>
          </a:p>
        </p:txBody>
      </p:sp>
    </p:spTree>
    <p:extLst>
      <p:ext uri="{BB962C8B-B14F-4D97-AF65-F5344CB8AC3E}">
        <p14:creationId xmlns:p14="http://schemas.microsoft.com/office/powerpoint/2010/main" val="3185000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p:spPr>
        <p:txBody>
          <a:bodyPr/>
          <a:lstStyle/>
          <a:p>
            <a:fld id="{24C6D942-2258-496D-AACE-C0A945E8E020}" type="slidenum">
              <a:rPr lang="en-US" smtClean="0">
                <a:latin typeface="Arial" pitchFamily="34" charset="0"/>
              </a:rPr>
              <a:pPr/>
              <a:t>37</a:t>
            </a:fld>
            <a:endParaRPr lang="en-US" smtClean="0">
              <a:latin typeface="Arial" pitchFamily="34" charset="0"/>
            </a:endParaRPr>
          </a:p>
        </p:txBody>
      </p:sp>
      <p:sp>
        <p:nvSpPr>
          <p:cNvPr id="173059" name="Rectangle 2"/>
          <p:cNvSpPr>
            <a:spLocks noGrp="1" noRot="1" noChangeAspect="1" noChangeArrowheads="1" noTextEdit="1"/>
          </p:cNvSpPr>
          <p:nvPr>
            <p:ph type="sldImg"/>
          </p:nvPr>
        </p:nvSpPr>
        <p:spPr>
          <a:ln/>
        </p:spPr>
      </p:sp>
      <p:sp>
        <p:nvSpPr>
          <p:cNvPr id="17306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464FA1-8FB9-4DC8-A8B5-7AAB20E04CA1}"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64FA1-8FB9-4DC8-A8B5-7AAB20E04CA1}"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64FA1-8FB9-4DC8-A8B5-7AAB20E04CA1}"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B464FA1-8FB9-4DC8-A8B5-7AAB20E04CA1}"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464FA1-8FB9-4DC8-A8B5-7AAB20E04CA1}"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464FA1-8FB9-4DC8-A8B5-7AAB20E04CA1}"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464FA1-8FB9-4DC8-A8B5-7AAB20E04CA1}" type="datetimeFigureOut">
              <a:rPr lang="en-US" smtClean="0"/>
              <a:pPr/>
              <a:t>1/18/2012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464FA1-8FB9-4DC8-A8B5-7AAB20E04CA1}" type="datetimeFigureOut">
              <a:rPr lang="en-US" smtClean="0"/>
              <a:pPr/>
              <a:t>1/18/2012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64FA1-8FB9-4DC8-A8B5-7AAB20E04CA1}" type="datetimeFigureOut">
              <a:rPr lang="en-US" smtClean="0"/>
              <a:pPr/>
              <a:t>1/18/2012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464FA1-8FB9-4DC8-A8B5-7AAB20E04CA1}"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464FA1-8FB9-4DC8-A8B5-7AAB20E04CA1}"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92B60B-9B10-4931-BB8C-8A13AFDA8F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64FA1-8FB9-4DC8-A8B5-7AAB20E04CA1}" type="datetimeFigureOut">
              <a:rPr lang="en-US" smtClean="0"/>
              <a:pPr/>
              <a:t>1/18/2012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2B60B-9B10-4931-BB8C-8A13AFDA8F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Age of Reason</a:t>
            </a:r>
            <a:endParaRPr lang="en-US" dirty="0"/>
          </a:p>
        </p:txBody>
      </p:sp>
      <p:sp>
        <p:nvSpPr>
          <p:cNvPr id="3" name="Subtitle 2"/>
          <p:cNvSpPr>
            <a:spLocks noGrp="1"/>
          </p:cNvSpPr>
          <p:nvPr>
            <p:ph type="subTitle" idx="1"/>
          </p:nvPr>
        </p:nvSpPr>
        <p:spPr>
          <a:xfrm>
            <a:off x="1219200" y="3886200"/>
            <a:ext cx="6781800" cy="1752600"/>
          </a:xfrm>
        </p:spPr>
        <p:txBody>
          <a:bodyPr>
            <a:normAutofit fontScale="55000" lnSpcReduction="20000"/>
          </a:bodyPr>
          <a:lstStyle/>
          <a:p>
            <a:r>
              <a:rPr lang="en-US" dirty="0" smtClean="0"/>
              <a:t>David </a:t>
            </a:r>
            <a:r>
              <a:rPr lang="en-US" dirty="0" err="1" smtClean="0"/>
              <a:t>Laibson</a:t>
            </a:r>
            <a:endParaRPr lang="en-US" dirty="0" smtClean="0"/>
          </a:p>
          <a:p>
            <a:r>
              <a:rPr lang="en-US" dirty="0" smtClean="0"/>
              <a:t>Harvard University</a:t>
            </a:r>
          </a:p>
          <a:p>
            <a:r>
              <a:rPr lang="en-US" dirty="0" smtClean="0"/>
              <a:t>Robert I. Goldman Professor of Economics</a:t>
            </a:r>
          </a:p>
          <a:p>
            <a:r>
              <a:rPr lang="en-US" dirty="0" smtClean="0"/>
              <a:t>June 2011</a:t>
            </a:r>
          </a:p>
          <a:p>
            <a:endParaRPr lang="en-US" dirty="0" smtClean="0"/>
          </a:p>
          <a:p>
            <a:r>
              <a:rPr lang="en-US" dirty="0" smtClean="0">
                <a:solidFill>
                  <a:srgbClr val="FF0000"/>
                </a:solidFill>
              </a:rPr>
              <a:t>View in slideshow mode to skip hidden slides</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1" y="40"/>
            <a:ext cx="9143999" cy="6857960"/>
          </a:xfrm>
          <a:prstGeom prst="rect">
            <a:avLst/>
          </a:prstGeom>
          <a:noFill/>
          <a:ln w="9525">
            <a:noFill/>
            <a:miter lim="800000"/>
            <a:headEnd/>
            <a:tailEnd/>
          </a:ln>
          <a:effectLst/>
        </p:spPr>
      </p:pic>
      <p:sp>
        <p:nvSpPr>
          <p:cNvPr id="5" name="Rectangle 4"/>
          <p:cNvSpPr/>
          <p:nvPr/>
        </p:nvSpPr>
        <p:spPr>
          <a:xfrm>
            <a:off x="8110728" y="3547872"/>
            <a:ext cx="533400"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762000"/>
            <a:ext cx="1371600" cy="571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p:cNvCxnSpPr/>
          <p:nvPr/>
        </p:nvCxnSpPr>
        <p:spPr>
          <a:xfrm rot="10800000">
            <a:off x="1371600" y="2284411"/>
            <a:ext cx="6400800" cy="1588"/>
          </a:xfrm>
          <a:prstGeom prst="straightConnector1">
            <a:avLst/>
          </a:prstGeom>
          <a:ln w="635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1371601" y="4343400"/>
            <a:ext cx="6400800" cy="1588"/>
          </a:xfrm>
          <a:prstGeom prst="straightConnector1">
            <a:avLst/>
          </a:prstGeom>
          <a:ln w="63500">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52715" y="1981200"/>
            <a:ext cx="1142685" cy="646331"/>
          </a:xfrm>
          <a:prstGeom prst="rect">
            <a:avLst/>
          </a:prstGeom>
          <a:noFill/>
        </p:spPr>
        <p:txBody>
          <a:bodyPr wrap="none" rtlCol="0">
            <a:spAutoFit/>
          </a:bodyPr>
          <a:lstStyle/>
          <a:p>
            <a:pPr algn="r"/>
            <a:r>
              <a:rPr lang="en-US" b="1" dirty="0" smtClean="0">
                <a:solidFill>
                  <a:srgbClr val="FF0000"/>
                </a:solidFill>
              </a:rPr>
              <a:t>73</a:t>
            </a:r>
            <a:r>
              <a:rPr lang="en-US" b="1" baseline="30000" dirty="0" smtClean="0">
                <a:solidFill>
                  <a:srgbClr val="FF0000"/>
                </a:solidFill>
              </a:rPr>
              <a:t>rd</a:t>
            </a:r>
            <a:r>
              <a:rPr lang="en-US" b="1" dirty="0" smtClean="0">
                <a:solidFill>
                  <a:srgbClr val="FF0000"/>
                </a:solidFill>
              </a:rPr>
              <a:t> </a:t>
            </a:r>
          </a:p>
          <a:p>
            <a:pPr algn="r"/>
            <a:r>
              <a:rPr lang="en-US" b="1" dirty="0" smtClean="0">
                <a:solidFill>
                  <a:srgbClr val="FF0000"/>
                </a:solidFill>
              </a:rPr>
              <a:t>percentile</a:t>
            </a:r>
            <a:endParaRPr lang="en-US" b="1" dirty="0">
              <a:solidFill>
                <a:srgbClr val="FF0000"/>
              </a:solidFill>
            </a:endParaRPr>
          </a:p>
        </p:txBody>
      </p:sp>
      <p:sp>
        <p:nvSpPr>
          <p:cNvPr id="12" name="TextBox 11"/>
          <p:cNvSpPr txBox="1"/>
          <p:nvPr/>
        </p:nvSpPr>
        <p:spPr>
          <a:xfrm>
            <a:off x="228600" y="4114800"/>
            <a:ext cx="1142685" cy="646331"/>
          </a:xfrm>
          <a:prstGeom prst="rect">
            <a:avLst/>
          </a:prstGeom>
          <a:noFill/>
        </p:spPr>
        <p:txBody>
          <a:bodyPr wrap="none" rtlCol="0">
            <a:spAutoFit/>
          </a:bodyPr>
          <a:lstStyle/>
          <a:p>
            <a:pPr algn="r"/>
            <a:r>
              <a:rPr lang="en-US" b="1" dirty="0" smtClean="0">
                <a:solidFill>
                  <a:srgbClr val="FF0000"/>
                </a:solidFill>
              </a:rPr>
              <a:t>16</a:t>
            </a:r>
            <a:r>
              <a:rPr lang="en-US" b="1" baseline="30000" dirty="0" smtClean="0">
                <a:solidFill>
                  <a:srgbClr val="FF0000"/>
                </a:solidFill>
              </a:rPr>
              <a:t>th</a:t>
            </a:r>
            <a:r>
              <a:rPr lang="en-US" b="1" dirty="0" smtClean="0">
                <a:solidFill>
                  <a:srgbClr val="FF0000"/>
                </a:solidFill>
              </a:rPr>
              <a:t> </a:t>
            </a:r>
          </a:p>
          <a:p>
            <a:pPr algn="r"/>
            <a:r>
              <a:rPr lang="en-US" b="1" dirty="0" smtClean="0">
                <a:solidFill>
                  <a:srgbClr val="FF0000"/>
                </a:solidFill>
              </a:rPr>
              <a:t>percentile</a:t>
            </a:r>
            <a:endParaRPr lang="en-US" b="1" dirty="0">
              <a:solidFill>
                <a:srgbClr val="FF0000"/>
              </a:solidFill>
            </a:endParaRPr>
          </a:p>
        </p:txBody>
      </p:sp>
      <p:sp>
        <p:nvSpPr>
          <p:cNvPr id="13" name="TextBox 12"/>
          <p:cNvSpPr txBox="1"/>
          <p:nvPr/>
        </p:nvSpPr>
        <p:spPr>
          <a:xfrm>
            <a:off x="7696200" y="1066800"/>
            <a:ext cx="1229760" cy="400110"/>
          </a:xfrm>
          <a:prstGeom prst="rect">
            <a:avLst/>
          </a:prstGeom>
          <a:noFill/>
        </p:spPr>
        <p:txBody>
          <a:bodyPr wrap="none" rtlCol="0">
            <a:spAutoFit/>
          </a:bodyPr>
          <a:lstStyle/>
          <a:p>
            <a:r>
              <a:rPr lang="en-US" sz="2000" dirty="0" smtClean="0"/>
              <a:t>Percentile</a:t>
            </a:r>
            <a:endParaRPr lang="en-US" sz="2000" dirty="0"/>
          </a:p>
        </p:txBody>
      </p:sp>
      <p:sp>
        <p:nvSpPr>
          <p:cNvPr id="11" name="TextBox 10"/>
          <p:cNvSpPr txBox="1"/>
          <p:nvPr/>
        </p:nvSpPr>
        <p:spPr>
          <a:xfrm>
            <a:off x="6019800" y="6412468"/>
            <a:ext cx="3061479" cy="369332"/>
          </a:xfrm>
          <a:prstGeom prst="rect">
            <a:avLst/>
          </a:prstGeom>
          <a:noFill/>
        </p:spPr>
        <p:txBody>
          <a:bodyPr wrap="none" rtlCol="0">
            <a:spAutoFit/>
          </a:bodyPr>
          <a:lstStyle/>
          <a:p>
            <a:r>
              <a:rPr lang="en-US" dirty="0" smtClean="0"/>
              <a:t>Source: </a:t>
            </a:r>
            <a:r>
              <a:rPr lang="en-US" dirty="0" err="1" smtClean="0"/>
              <a:t>Salthouse</a:t>
            </a:r>
            <a:r>
              <a:rPr lang="en-US" dirty="0" smtClean="0"/>
              <a:t> forthcoming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AF5FC"/>
        </a:solidFill>
        <a:effectLst/>
      </p:bgPr>
    </p:bg>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a:srcRect/>
          <a:stretch>
            <a:fillRect/>
          </a:stretch>
        </p:blipFill>
        <p:spPr bwMode="auto">
          <a:xfrm>
            <a:off x="1093956" y="1676400"/>
            <a:ext cx="6907044" cy="4648200"/>
          </a:xfrm>
          <a:prstGeom prst="rect">
            <a:avLst/>
          </a:prstGeom>
          <a:noFill/>
          <a:ln w="9525">
            <a:noFill/>
            <a:miter lim="800000"/>
            <a:headEnd/>
            <a:tailEnd/>
          </a:ln>
          <a:effectLst/>
        </p:spPr>
      </p:pic>
      <p:sp>
        <p:nvSpPr>
          <p:cNvPr id="6" name="TextBox 5"/>
          <p:cNvSpPr txBox="1"/>
          <p:nvPr/>
        </p:nvSpPr>
        <p:spPr>
          <a:xfrm>
            <a:off x="533400" y="1219200"/>
            <a:ext cx="8153400" cy="523220"/>
          </a:xfrm>
          <a:prstGeom prst="rect">
            <a:avLst/>
          </a:prstGeom>
          <a:solidFill>
            <a:srgbClr val="EAF5FC"/>
          </a:solidFill>
        </p:spPr>
        <p:txBody>
          <a:bodyPr wrap="square" rtlCol="0">
            <a:spAutoFit/>
          </a:bodyPr>
          <a:lstStyle/>
          <a:p>
            <a:pPr algn="ctr"/>
            <a:r>
              <a:rPr lang="en-US" sz="2800" dirty="0" smtClean="0"/>
              <a:t>Fraction of people who answer “100”</a:t>
            </a:r>
            <a:endParaRPr lang="en-US" sz="2800" dirty="0"/>
          </a:p>
        </p:txBody>
      </p:sp>
      <p:sp>
        <p:nvSpPr>
          <p:cNvPr id="7" name="TextBox 6"/>
          <p:cNvSpPr txBox="1"/>
          <p:nvPr/>
        </p:nvSpPr>
        <p:spPr>
          <a:xfrm>
            <a:off x="533400" y="235803"/>
            <a:ext cx="8153400" cy="830997"/>
          </a:xfrm>
          <a:prstGeom prst="rect">
            <a:avLst/>
          </a:prstGeom>
          <a:noFill/>
        </p:spPr>
        <p:txBody>
          <a:bodyPr wrap="square" rtlCol="0">
            <a:spAutoFit/>
          </a:bodyPr>
          <a:lstStyle/>
          <a:p>
            <a:pPr algn="ctr"/>
            <a:r>
              <a:rPr lang="en-US" sz="2400" dirty="0" smtClean="0"/>
              <a:t>“If the chance of getting a disease is 10 percent, how many people out of 1,000 would be expected to get the disease?” </a:t>
            </a:r>
            <a:endParaRPr lang="en-US" sz="2400" dirty="0"/>
          </a:p>
        </p:txBody>
      </p:sp>
      <p:sp>
        <p:nvSpPr>
          <p:cNvPr id="8" name="TextBox 7"/>
          <p:cNvSpPr txBox="1"/>
          <p:nvPr/>
        </p:nvSpPr>
        <p:spPr>
          <a:xfrm>
            <a:off x="3886200" y="6488668"/>
            <a:ext cx="5217390" cy="369332"/>
          </a:xfrm>
          <a:prstGeom prst="rect">
            <a:avLst/>
          </a:prstGeom>
          <a:noFill/>
        </p:spPr>
        <p:txBody>
          <a:bodyPr wrap="none" rtlCol="0">
            <a:spAutoFit/>
          </a:bodyPr>
          <a:lstStyle/>
          <a:p>
            <a:r>
              <a:rPr lang="en-US" dirty="0" smtClean="0"/>
              <a:t>Source: HRS; </a:t>
            </a:r>
            <a:r>
              <a:rPr lang="en-US" dirty="0" err="1" smtClean="0"/>
              <a:t>Agarwal</a:t>
            </a:r>
            <a:r>
              <a:rPr lang="en-US" dirty="0" smtClean="0"/>
              <a:t>, Driscoll, </a:t>
            </a:r>
            <a:r>
              <a:rPr lang="en-US" dirty="0" err="1" smtClean="0"/>
              <a:t>Gabaix</a:t>
            </a:r>
            <a:r>
              <a:rPr lang="en-US" dirty="0" smtClean="0"/>
              <a:t>, </a:t>
            </a:r>
            <a:r>
              <a:rPr lang="en-US" dirty="0" err="1" smtClean="0"/>
              <a:t>Laibson</a:t>
            </a:r>
            <a:r>
              <a:rPr lang="en-US" dirty="0" smtClean="0"/>
              <a:t> (2009)</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AF5FC"/>
        </a:solidFill>
        <a:effectLst/>
      </p:bgPr>
    </p:bg>
    <p:spTree>
      <p:nvGrpSpPr>
        <p:cNvPr id="1" name=""/>
        <p:cNvGrpSpPr/>
        <p:nvPr/>
      </p:nvGrpSpPr>
      <p:grpSpPr>
        <a:xfrm>
          <a:off x="0" y="0"/>
          <a:ext cx="0" cy="0"/>
          <a:chOff x="0" y="0"/>
          <a:chExt cx="0" cy="0"/>
        </a:xfrm>
      </p:grpSpPr>
      <p:sp>
        <p:nvSpPr>
          <p:cNvPr id="6" name="TextBox 5"/>
          <p:cNvSpPr txBox="1"/>
          <p:nvPr/>
        </p:nvSpPr>
        <p:spPr>
          <a:xfrm>
            <a:off x="533400" y="1219200"/>
            <a:ext cx="8153400" cy="523220"/>
          </a:xfrm>
          <a:prstGeom prst="rect">
            <a:avLst/>
          </a:prstGeom>
          <a:solidFill>
            <a:srgbClr val="EAF5FC"/>
          </a:solidFill>
        </p:spPr>
        <p:txBody>
          <a:bodyPr wrap="square" rtlCol="0">
            <a:spAutoFit/>
          </a:bodyPr>
          <a:lstStyle/>
          <a:p>
            <a:pPr algn="ctr"/>
            <a:r>
              <a:rPr lang="en-US" sz="2800" dirty="0" smtClean="0"/>
              <a:t>Fraction of people who answer “400,000”</a:t>
            </a:r>
            <a:endParaRPr lang="en-US" sz="2800" dirty="0"/>
          </a:p>
        </p:txBody>
      </p:sp>
      <p:sp>
        <p:nvSpPr>
          <p:cNvPr id="7" name="TextBox 6"/>
          <p:cNvSpPr txBox="1"/>
          <p:nvPr/>
        </p:nvSpPr>
        <p:spPr>
          <a:xfrm>
            <a:off x="533400" y="235803"/>
            <a:ext cx="8153400" cy="830997"/>
          </a:xfrm>
          <a:prstGeom prst="rect">
            <a:avLst/>
          </a:prstGeom>
          <a:noFill/>
        </p:spPr>
        <p:txBody>
          <a:bodyPr wrap="square" rtlCol="0">
            <a:spAutoFit/>
          </a:bodyPr>
          <a:lstStyle/>
          <a:p>
            <a:pPr algn="ctr"/>
            <a:r>
              <a:rPr lang="en-US" sz="2400" dirty="0" smtClean="0"/>
              <a:t>“If 5 people all have the winning numbers in the lottery and the prize is two million dollars, how much will each of them get?”</a:t>
            </a:r>
            <a:endParaRPr lang="en-US" sz="2400" dirty="0"/>
          </a:p>
        </p:txBody>
      </p:sp>
      <p:sp>
        <p:nvSpPr>
          <p:cNvPr id="8" name="TextBox 7"/>
          <p:cNvSpPr txBox="1"/>
          <p:nvPr/>
        </p:nvSpPr>
        <p:spPr>
          <a:xfrm>
            <a:off x="3962400" y="6488668"/>
            <a:ext cx="5222199" cy="369332"/>
          </a:xfrm>
          <a:prstGeom prst="rect">
            <a:avLst/>
          </a:prstGeom>
          <a:noFill/>
        </p:spPr>
        <p:txBody>
          <a:bodyPr wrap="none" rtlCol="0">
            <a:spAutoFit/>
          </a:bodyPr>
          <a:lstStyle/>
          <a:p>
            <a:r>
              <a:rPr lang="en-US" dirty="0" smtClean="0"/>
              <a:t>Source: HRS; </a:t>
            </a:r>
            <a:r>
              <a:rPr lang="en-US" dirty="0" err="1" smtClean="0"/>
              <a:t>Agarwal</a:t>
            </a:r>
            <a:r>
              <a:rPr lang="en-US" dirty="0" smtClean="0"/>
              <a:t>, Driscoll, </a:t>
            </a:r>
            <a:r>
              <a:rPr lang="en-US" dirty="0" err="1" smtClean="0"/>
              <a:t>Gabaix</a:t>
            </a:r>
            <a:r>
              <a:rPr lang="en-US" dirty="0" smtClean="0"/>
              <a:t>, </a:t>
            </a:r>
            <a:r>
              <a:rPr lang="en-US" dirty="0" err="1" smtClean="0"/>
              <a:t>Laibson</a:t>
            </a:r>
            <a:r>
              <a:rPr lang="en-US" dirty="0" smtClean="0"/>
              <a:t> (2009)</a:t>
            </a:r>
            <a:endParaRPr lang="en-US" dirty="0"/>
          </a:p>
        </p:txBody>
      </p:sp>
      <p:pic>
        <p:nvPicPr>
          <p:cNvPr id="36866" name="Picture 2"/>
          <p:cNvPicPr>
            <a:picLocks noChangeAspect="1" noChangeArrowheads="1"/>
          </p:cNvPicPr>
          <p:nvPr/>
        </p:nvPicPr>
        <p:blipFill>
          <a:blip r:embed="rId2"/>
          <a:srcRect/>
          <a:stretch>
            <a:fillRect/>
          </a:stretch>
        </p:blipFill>
        <p:spPr bwMode="auto">
          <a:xfrm>
            <a:off x="1133475" y="1676400"/>
            <a:ext cx="6715125" cy="45834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a:srcRect/>
          <a:stretch>
            <a:fillRect/>
          </a:stretch>
        </p:blipFill>
        <p:spPr bwMode="auto">
          <a:xfrm>
            <a:off x="284581" y="152400"/>
            <a:ext cx="8707019" cy="6309117"/>
          </a:xfrm>
          <a:prstGeom prst="rect">
            <a:avLst/>
          </a:prstGeom>
          <a:noFill/>
          <a:ln w="9525">
            <a:noFill/>
            <a:miter lim="800000"/>
            <a:headEnd/>
            <a:tailEnd/>
          </a:ln>
          <a:effectLst/>
        </p:spPr>
      </p:pic>
      <p:sp>
        <p:nvSpPr>
          <p:cNvPr id="6" name="TextBox 5"/>
          <p:cNvSpPr txBox="1"/>
          <p:nvPr/>
        </p:nvSpPr>
        <p:spPr>
          <a:xfrm>
            <a:off x="2682576" y="304800"/>
            <a:ext cx="4023024" cy="523220"/>
          </a:xfrm>
          <a:prstGeom prst="rect">
            <a:avLst/>
          </a:prstGeom>
          <a:solidFill>
            <a:schemeClr val="bg1"/>
          </a:solidFill>
        </p:spPr>
        <p:txBody>
          <a:bodyPr wrap="none" rtlCol="0">
            <a:spAutoFit/>
          </a:bodyPr>
          <a:lstStyle/>
          <a:p>
            <a:r>
              <a:rPr lang="en-US" sz="2800" dirty="0" smtClean="0"/>
              <a:t>Economic Problem Solving</a:t>
            </a:r>
            <a:endParaRPr lang="en-US" sz="2800" dirty="0"/>
          </a:p>
        </p:txBody>
      </p:sp>
      <p:sp>
        <p:nvSpPr>
          <p:cNvPr id="7" name="TextBox 6"/>
          <p:cNvSpPr txBox="1"/>
          <p:nvPr/>
        </p:nvSpPr>
        <p:spPr>
          <a:xfrm>
            <a:off x="6072710" y="6550223"/>
            <a:ext cx="3071290" cy="307777"/>
          </a:xfrm>
          <a:prstGeom prst="rect">
            <a:avLst/>
          </a:prstGeom>
          <a:noFill/>
        </p:spPr>
        <p:txBody>
          <a:bodyPr wrap="none" rtlCol="0">
            <a:spAutoFit/>
          </a:bodyPr>
          <a:lstStyle/>
          <a:p>
            <a:r>
              <a:rPr lang="en-US" sz="1400" dirty="0" err="1" smtClean="0"/>
              <a:t>Choi</a:t>
            </a:r>
            <a:r>
              <a:rPr lang="en-US" sz="1400" dirty="0" smtClean="0"/>
              <a:t>, </a:t>
            </a:r>
            <a:r>
              <a:rPr lang="en-US" sz="1400" dirty="0" err="1" smtClean="0"/>
              <a:t>Kariv</a:t>
            </a:r>
            <a:r>
              <a:rPr lang="en-US" sz="1400" dirty="0" smtClean="0"/>
              <a:t>, </a:t>
            </a:r>
            <a:r>
              <a:rPr lang="en-US" sz="1400" dirty="0" err="1" smtClean="0"/>
              <a:t>Müller</a:t>
            </a:r>
            <a:r>
              <a:rPr lang="en-US" sz="1400" dirty="0" smtClean="0"/>
              <a:t>, and Silverman, 2011</a:t>
            </a:r>
            <a:endParaRPr lang="en-US" sz="1400" dirty="0"/>
          </a:p>
        </p:txBody>
      </p:sp>
      <p:cxnSp>
        <p:nvCxnSpPr>
          <p:cNvPr id="15" name="Straight Arrow Connector 14"/>
          <p:cNvCxnSpPr/>
          <p:nvPr/>
        </p:nvCxnSpPr>
        <p:spPr>
          <a:xfrm rot="16200000" flipV="1">
            <a:off x="3505200" y="3124201"/>
            <a:ext cx="457200" cy="457200"/>
          </a:xfrm>
          <a:prstGeom prst="straightConnector1">
            <a:avLst/>
          </a:prstGeom>
          <a:ln w="508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38200" y="1295400"/>
            <a:ext cx="2438400" cy="518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495800" y="1295400"/>
            <a:ext cx="4419600" cy="518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a:srcRect/>
          <a:stretch>
            <a:fillRect/>
          </a:stretch>
        </p:blipFill>
        <p:spPr bwMode="auto">
          <a:xfrm>
            <a:off x="284581" y="152400"/>
            <a:ext cx="8707019" cy="6309117"/>
          </a:xfrm>
          <a:prstGeom prst="rect">
            <a:avLst/>
          </a:prstGeom>
          <a:noFill/>
          <a:ln w="9525">
            <a:noFill/>
            <a:miter lim="800000"/>
            <a:headEnd/>
            <a:tailEnd/>
          </a:ln>
          <a:effectLst/>
        </p:spPr>
      </p:pic>
      <p:sp>
        <p:nvSpPr>
          <p:cNvPr id="6" name="TextBox 5"/>
          <p:cNvSpPr txBox="1"/>
          <p:nvPr/>
        </p:nvSpPr>
        <p:spPr>
          <a:xfrm>
            <a:off x="2682576" y="304800"/>
            <a:ext cx="4023024" cy="523220"/>
          </a:xfrm>
          <a:prstGeom prst="rect">
            <a:avLst/>
          </a:prstGeom>
          <a:solidFill>
            <a:schemeClr val="bg1"/>
          </a:solidFill>
        </p:spPr>
        <p:txBody>
          <a:bodyPr wrap="none" rtlCol="0">
            <a:spAutoFit/>
          </a:bodyPr>
          <a:lstStyle/>
          <a:p>
            <a:r>
              <a:rPr lang="en-US" sz="2800" dirty="0" smtClean="0"/>
              <a:t>Economic Problem Solving</a:t>
            </a:r>
            <a:endParaRPr lang="en-US" sz="2800" dirty="0"/>
          </a:p>
        </p:txBody>
      </p:sp>
      <p:sp>
        <p:nvSpPr>
          <p:cNvPr id="7" name="TextBox 6"/>
          <p:cNvSpPr txBox="1"/>
          <p:nvPr/>
        </p:nvSpPr>
        <p:spPr>
          <a:xfrm>
            <a:off x="6072710" y="6550223"/>
            <a:ext cx="3071290" cy="307777"/>
          </a:xfrm>
          <a:prstGeom prst="rect">
            <a:avLst/>
          </a:prstGeom>
          <a:noFill/>
        </p:spPr>
        <p:txBody>
          <a:bodyPr wrap="none" rtlCol="0">
            <a:spAutoFit/>
          </a:bodyPr>
          <a:lstStyle/>
          <a:p>
            <a:r>
              <a:rPr lang="en-US" sz="1400" dirty="0" err="1" smtClean="0"/>
              <a:t>Choi</a:t>
            </a:r>
            <a:r>
              <a:rPr lang="en-US" sz="1400" dirty="0" smtClean="0"/>
              <a:t>, </a:t>
            </a:r>
            <a:r>
              <a:rPr lang="en-US" sz="1400" dirty="0" err="1" smtClean="0"/>
              <a:t>Kariv</a:t>
            </a:r>
            <a:r>
              <a:rPr lang="en-US" sz="1400" dirty="0" smtClean="0"/>
              <a:t>, </a:t>
            </a:r>
            <a:r>
              <a:rPr lang="en-US" sz="1400" dirty="0" err="1" smtClean="0"/>
              <a:t>Müller</a:t>
            </a:r>
            <a:r>
              <a:rPr lang="en-US" sz="1400" dirty="0" smtClean="0"/>
              <a:t>, and Silverman, 2011</a:t>
            </a:r>
            <a:endParaRPr lang="en-US" sz="1400" dirty="0"/>
          </a:p>
        </p:txBody>
      </p:sp>
      <p:cxnSp>
        <p:nvCxnSpPr>
          <p:cNvPr id="15" name="Straight Arrow Connector 14"/>
          <p:cNvCxnSpPr/>
          <p:nvPr/>
        </p:nvCxnSpPr>
        <p:spPr>
          <a:xfrm rot="16200000" flipV="1">
            <a:off x="3505200" y="3124201"/>
            <a:ext cx="457200" cy="457200"/>
          </a:xfrm>
          <a:prstGeom prst="straightConnector1">
            <a:avLst/>
          </a:prstGeom>
          <a:ln w="508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38200" y="1295400"/>
            <a:ext cx="2438400" cy="518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72200" y="1295400"/>
            <a:ext cx="2743200" cy="518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rot="16200000" flipV="1">
            <a:off x="4724400" y="3276600"/>
            <a:ext cx="457200" cy="457200"/>
          </a:xfrm>
          <a:prstGeom prst="straightConnector1">
            <a:avLst/>
          </a:prstGeom>
          <a:ln w="508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a:srcRect/>
          <a:stretch>
            <a:fillRect/>
          </a:stretch>
        </p:blipFill>
        <p:spPr bwMode="auto">
          <a:xfrm>
            <a:off x="284581" y="152400"/>
            <a:ext cx="8707019" cy="6309117"/>
          </a:xfrm>
          <a:prstGeom prst="rect">
            <a:avLst/>
          </a:prstGeom>
          <a:noFill/>
          <a:ln w="9525">
            <a:noFill/>
            <a:miter lim="800000"/>
            <a:headEnd/>
            <a:tailEnd/>
          </a:ln>
          <a:effectLst/>
        </p:spPr>
      </p:pic>
      <p:sp>
        <p:nvSpPr>
          <p:cNvPr id="6" name="TextBox 5"/>
          <p:cNvSpPr txBox="1"/>
          <p:nvPr/>
        </p:nvSpPr>
        <p:spPr>
          <a:xfrm>
            <a:off x="2682576" y="304800"/>
            <a:ext cx="4023024" cy="523220"/>
          </a:xfrm>
          <a:prstGeom prst="rect">
            <a:avLst/>
          </a:prstGeom>
          <a:solidFill>
            <a:schemeClr val="bg1"/>
          </a:solidFill>
        </p:spPr>
        <p:txBody>
          <a:bodyPr wrap="none" rtlCol="0">
            <a:spAutoFit/>
          </a:bodyPr>
          <a:lstStyle/>
          <a:p>
            <a:r>
              <a:rPr lang="en-US" sz="2800" dirty="0" smtClean="0"/>
              <a:t>Economic Problem Solving</a:t>
            </a:r>
            <a:endParaRPr lang="en-US" sz="2800" dirty="0"/>
          </a:p>
        </p:txBody>
      </p:sp>
      <p:sp>
        <p:nvSpPr>
          <p:cNvPr id="7" name="TextBox 6"/>
          <p:cNvSpPr txBox="1"/>
          <p:nvPr/>
        </p:nvSpPr>
        <p:spPr>
          <a:xfrm>
            <a:off x="6072710" y="6550223"/>
            <a:ext cx="3071290" cy="307777"/>
          </a:xfrm>
          <a:prstGeom prst="rect">
            <a:avLst/>
          </a:prstGeom>
          <a:noFill/>
        </p:spPr>
        <p:txBody>
          <a:bodyPr wrap="none" rtlCol="0">
            <a:spAutoFit/>
          </a:bodyPr>
          <a:lstStyle/>
          <a:p>
            <a:r>
              <a:rPr lang="en-US" sz="1400" dirty="0" err="1" smtClean="0"/>
              <a:t>Choi</a:t>
            </a:r>
            <a:r>
              <a:rPr lang="en-US" sz="1400" dirty="0" smtClean="0"/>
              <a:t>, </a:t>
            </a:r>
            <a:r>
              <a:rPr lang="en-US" sz="1400" dirty="0" err="1" smtClean="0"/>
              <a:t>Kariv</a:t>
            </a:r>
            <a:r>
              <a:rPr lang="en-US" sz="1400" dirty="0" smtClean="0"/>
              <a:t>, </a:t>
            </a:r>
            <a:r>
              <a:rPr lang="en-US" sz="1400" dirty="0" err="1" smtClean="0"/>
              <a:t>Müller</a:t>
            </a:r>
            <a:r>
              <a:rPr lang="en-US" sz="1400" dirty="0" smtClean="0"/>
              <a:t>, and Silverman, 2011</a:t>
            </a:r>
            <a:endParaRPr lang="en-US" sz="1400" dirty="0"/>
          </a:p>
        </p:txBody>
      </p:sp>
      <p:cxnSp>
        <p:nvCxnSpPr>
          <p:cNvPr id="9" name="Straight Arrow Connector 8"/>
          <p:cNvCxnSpPr/>
          <p:nvPr/>
        </p:nvCxnSpPr>
        <p:spPr>
          <a:xfrm rot="5400000" flipH="1" flipV="1">
            <a:off x="2438400" y="3581400"/>
            <a:ext cx="533400" cy="3810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6553200" y="3657600"/>
            <a:ext cx="533400" cy="3810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V="1">
            <a:off x="4724400" y="3200401"/>
            <a:ext cx="457200" cy="457200"/>
          </a:xfrm>
          <a:prstGeom prst="straightConnector1">
            <a:avLst/>
          </a:prstGeom>
          <a:ln w="508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V="1">
            <a:off x="3505200" y="3124201"/>
            <a:ext cx="457200" cy="457200"/>
          </a:xfrm>
          <a:prstGeom prst="straightConnector1">
            <a:avLst/>
          </a:prstGeom>
          <a:ln w="508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I’ve only emphasized one kind of cognitive function…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We’ve talked about fluid intelligence </a:t>
            </a:r>
          </a:p>
          <a:p>
            <a:pPr>
              <a:buNone/>
            </a:pPr>
            <a:r>
              <a:rPr lang="en-US" dirty="0" smtClean="0"/>
              <a:t>	(solving a new problem)</a:t>
            </a:r>
          </a:p>
          <a:p>
            <a:pPr>
              <a:buNone/>
            </a:pPr>
            <a:endParaRPr lang="en-US" dirty="0" smtClean="0"/>
          </a:p>
          <a:p>
            <a:pPr>
              <a:buNone/>
            </a:pPr>
            <a:r>
              <a:rPr lang="en-US" dirty="0" smtClean="0"/>
              <a:t>What about crystallized intelligence?</a:t>
            </a:r>
          </a:p>
          <a:p>
            <a:pPr>
              <a:buNone/>
            </a:pPr>
            <a:r>
              <a:rPr lang="en-US" dirty="0" smtClean="0"/>
              <a:t>	(solving a familiar problem)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Cognitive function</a:t>
            </a:r>
            <a:endParaRPr lang="en-US" dirty="0"/>
          </a:p>
        </p:txBody>
      </p:sp>
      <p:pic>
        <p:nvPicPr>
          <p:cNvPr id="34818" name="Picture 2"/>
          <p:cNvPicPr>
            <a:picLocks noChangeAspect="1" noChangeArrowheads="1"/>
          </p:cNvPicPr>
          <p:nvPr/>
        </p:nvPicPr>
        <p:blipFill>
          <a:blip r:embed="rId2"/>
          <a:srcRect/>
          <a:stretch>
            <a:fillRect/>
          </a:stretch>
        </p:blipFill>
        <p:spPr bwMode="auto">
          <a:xfrm>
            <a:off x="987743" y="1842135"/>
            <a:ext cx="7394257" cy="4253865"/>
          </a:xfrm>
          <a:prstGeom prst="rect">
            <a:avLst/>
          </a:prstGeom>
          <a:noFill/>
          <a:ln w="9525">
            <a:noFill/>
            <a:miter lim="800000"/>
            <a:headEnd/>
            <a:tailEnd/>
          </a:ln>
          <a:effectLst/>
        </p:spPr>
      </p:pic>
      <p:sp>
        <p:nvSpPr>
          <p:cNvPr id="5" name="TextBox 4"/>
          <p:cNvSpPr txBox="1"/>
          <p:nvPr/>
        </p:nvSpPr>
        <p:spPr>
          <a:xfrm>
            <a:off x="6495642" y="6019800"/>
            <a:ext cx="895758" cy="646331"/>
          </a:xfrm>
          <a:prstGeom prst="rect">
            <a:avLst/>
          </a:prstGeom>
          <a:noFill/>
        </p:spPr>
        <p:txBody>
          <a:bodyPr wrap="none" rtlCol="0">
            <a:spAutoFit/>
          </a:bodyPr>
          <a:lstStyle/>
          <a:p>
            <a:r>
              <a:rPr lang="en-US" sz="3600" dirty="0" smtClean="0"/>
              <a:t>Age</a:t>
            </a:r>
            <a:endParaRPr lang="en-US" sz="3600" dirty="0"/>
          </a:p>
        </p:txBody>
      </p:sp>
      <p:sp>
        <p:nvSpPr>
          <p:cNvPr id="6" name="TextBox 5"/>
          <p:cNvSpPr txBox="1"/>
          <p:nvPr/>
        </p:nvSpPr>
        <p:spPr>
          <a:xfrm>
            <a:off x="6629400" y="2286000"/>
            <a:ext cx="2057400" cy="954107"/>
          </a:xfrm>
          <a:prstGeom prst="rect">
            <a:avLst/>
          </a:prstGeom>
          <a:solidFill>
            <a:schemeClr val="bg1"/>
          </a:solidFill>
        </p:spPr>
        <p:txBody>
          <a:bodyPr wrap="square" rtlCol="0">
            <a:spAutoFit/>
          </a:bodyPr>
          <a:lstStyle/>
          <a:p>
            <a:r>
              <a:rPr lang="en-US" sz="2800" b="1" dirty="0" smtClean="0">
                <a:solidFill>
                  <a:schemeClr val="accent6">
                    <a:lumMod val="75000"/>
                  </a:schemeClr>
                </a:solidFill>
              </a:rPr>
              <a:t>Crystallized</a:t>
            </a:r>
          </a:p>
          <a:p>
            <a:r>
              <a:rPr lang="en-US" sz="2800" b="1" dirty="0" smtClean="0">
                <a:solidFill>
                  <a:schemeClr val="accent6">
                    <a:lumMod val="75000"/>
                  </a:schemeClr>
                </a:solidFill>
              </a:rPr>
              <a:t>intelligence</a:t>
            </a:r>
            <a:endParaRPr lang="en-US" sz="2800" b="1" dirty="0">
              <a:solidFill>
                <a:schemeClr val="accent6">
                  <a:lumMod val="75000"/>
                </a:schemeClr>
              </a:solidFill>
            </a:endParaRPr>
          </a:p>
        </p:txBody>
      </p:sp>
      <p:sp>
        <p:nvSpPr>
          <p:cNvPr id="7" name="TextBox 6"/>
          <p:cNvSpPr txBox="1"/>
          <p:nvPr/>
        </p:nvSpPr>
        <p:spPr>
          <a:xfrm>
            <a:off x="6705600" y="4760893"/>
            <a:ext cx="2057400" cy="954107"/>
          </a:xfrm>
          <a:prstGeom prst="rect">
            <a:avLst/>
          </a:prstGeom>
          <a:solidFill>
            <a:schemeClr val="bg1"/>
          </a:solidFill>
        </p:spPr>
        <p:txBody>
          <a:bodyPr wrap="square" rtlCol="0">
            <a:spAutoFit/>
          </a:bodyPr>
          <a:lstStyle/>
          <a:p>
            <a:r>
              <a:rPr lang="en-US" sz="2800" b="1" dirty="0" smtClean="0">
                <a:solidFill>
                  <a:srgbClr val="FF0000"/>
                </a:solidFill>
              </a:rPr>
              <a:t>Fluid</a:t>
            </a:r>
          </a:p>
          <a:p>
            <a:r>
              <a:rPr lang="en-US" sz="2800" b="1" dirty="0" smtClean="0">
                <a:solidFill>
                  <a:srgbClr val="FF0000"/>
                </a:solidFill>
              </a:rPr>
              <a:t>intelligence</a:t>
            </a:r>
            <a:endParaRPr lang="en-US" sz="2800" b="1" dirty="0">
              <a:solidFill>
                <a:srgbClr val="FF0000"/>
              </a:solidFill>
            </a:endParaRPr>
          </a:p>
        </p:txBody>
      </p:sp>
      <p:cxnSp>
        <p:nvCxnSpPr>
          <p:cNvPr id="9" name="Straight Arrow Connector 8"/>
          <p:cNvCxnSpPr/>
          <p:nvPr/>
        </p:nvCxnSpPr>
        <p:spPr>
          <a:xfrm rot="5400000">
            <a:off x="2933700" y="4610100"/>
            <a:ext cx="2362200" cy="1588"/>
          </a:xfrm>
          <a:prstGeom prst="straightConnector1">
            <a:avLst/>
          </a:prstGeom>
          <a:ln w="34925">
            <a:solidFill>
              <a:srgbClr val="0C14B4"/>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886200" y="5943600"/>
            <a:ext cx="550151" cy="523220"/>
          </a:xfrm>
          <a:prstGeom prst="rect">
            <a:avLst/>
          </a:prstGeom>
          <a:noFill/>
        </p:spPr>
        <p:txBody>
          <a:bodyPr wrap="none" rtlCol="0">
            <a:spAutoFit/>
          </a:bodyPr>
          <a:lstStyle/>
          <a:p>
            <a:r>
              <a:rPr lang="en-US" sz="2800" dirty="0" smtClean="0">
                <a:solidFill>
                  <a:srgbClr val="0C14B4"/>
                </a:solidFill>
              </a:rPr>
              <a:t>53</a:t>
            </a:r>
            <a:endParaRPr lang="en-US" sz="2800" dirty="0">
              <a:solidFill>
                <a:srgbClr val="0C14B4"/>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peaks</a:t>
            </a:r>
            <a:endParaRPr lang="en-US" dirty="0"/>
          </a:p>
        </p:txBody>
      </p:sp>
      <p:sp>
        <p:nvSpPr>
          <p:cNvPr id="3" name="Content Placeholder 2"/>
          <p:cNvSpPr>
            <a:spLocks noGrp="1"/>
          </p:cNvSpPr>
          <p:nvPr>
            <p:ph idx="1"/>
          </p:nvPr>
        </p:nvSpPr>
        <p:spPr/>
        <p:txBody>
          <a:bodyPr/>
          <a:lstStyle/>
          <a:p>
            <a:pPr>
              <a:lnSpc>
                <a:spcPct val="90000"/>
              </a:lnSpc>
              <a:buFontTx/>
              <a:buNone/>
            </a:pPr>
            <a:r>
              <a:rPr lang="en-US" dirty="0" smtClean="0"/>
              <a:t> Late 20s: 	Baseball </a:t>
            </a:r>
            <a:r>
              <a:rPr lang="en-US" sz="2400" dirty="0" smtClean="0"/>
              <a:t>(James 2003)</a:t>
            </a:r>
          </a:p>
          <a:p>
            <a:pPr>
              <a:lnSpc>
                <a:spcPct val="90000"/>
              </a:lnSpc>
              <a:buFontTx/>
              <a:buNone/>
            </a:pPr>
            <a:r>
              <a:rPr lang="en-US" dirty="0" smtClean="0"/>
              <a:t> Early 30s: 	Mathematicians, theoretical 			physicists, lyric poets: </a:t>
            </a:r>
            <a:r>
              <a:rPr lang="en-US" sz="2400" dirty="0" smtClean="0"/>
              <a:t>(Simonton 1988)</a:t>
            </a:r>
            <a:r>
              <a:rPr lang="en-US" dirty="0" smtClean="0"/>
              <a:t> </a:t>
            </a:r>
          </a:p>
          <a:p>
            <a:pPr>
              <a:lnSpc>
                <a:spcPct val="90000"/>
              </a:lnSpc>
              <a:buFontTx/>
              <a:buNone/>
            </a:pPr>
            <a:r>
              <a:rPr lang="en-US" dirty="0" smtClean="0"/>
              <a:t>  Mid-30s: 	Chess players </a:t>
            </a:r>
            <a:r>
              <a:rPr lang="en-US" sz="2400" dirty="0" smtClean="0"/>
              <a:t>(</a:t>
            </a:r>
            <a:r>
              <a:rPr lang="en-US" sz="2400" dirty="0" err="1" smtClean="0"/>
              <a:t>Charness</a:t>
            </a:r>
            <a:r>
              <a:rPr lang="en-US" sz="2400" dirty="0" smtClean="0"/>
              <a:t> and Bosnian 1990)</a:t>
            </a:r>
            <a:r>
              <a:rPr lang="en-US" dirty="0" smtClean="0"/>
              <a:t> </a:t>
            </a:r>
          </a:p>
          <a:p>
            <a:pPr>
              <a:lnSpc>
                <a:spcPct val="90000"/>
              </a:lnSpc>
              <a:buFontTx/>
              <a:buNone/>
            </a:pPr>
            <a:r>
              <a:rPr lang="en-US" dirty="0" smtClean="0"/>
              <a:t>Early 40s: 	Autocratic rulers </a:t>
            </a:r>
            <a:r>
              <a:rPr lang="en-US" sz="2400" dirty="0" smtClean="0"/>
              <a:t>(Simonton 1988)</a:t>
            </a:r>
            <a:r>
              <a:rPr lang="en-US" dirty="0" smtClean="0"/>
              <a:t> </a:t>
            </a:r>
          </a:p>
          <a:p>
            <a:pPr>
              <a:lnSpc>
                <a:spcPct val="90000"/>
              </a:lnSpc>
              <a:buFontTx/>
              <a:buNone/>
            </a:pPr>
            <a:r>
              <a:rPr lang="en-US" dirty="0" smtClean="0"/>
              <a:t>           50: 	Novelists </a:t>
            </a:r>
            <a:r>
              <a:rPr lang="en-US" sz="2400" dirty="0" smtClean="0"/>
              <a:t>(Simonton 1988)</a:t>
            </a:r>
          </a:p>
          <a:p>
            <a:pPr>
              <a:lnSpc>
                <a:spcPct val="90000"/>
              </a:lnSpc>
              <a:buFontTx/>
              <a:buNone/>
            </a:pPr>
            <a:r>
              <a:rPr lang="en-US" dirty="0" smtClean="0"/>
              <a:t>         50s:    Financial decisions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cene3d>
            <a:camera prst="orthographicFront">
              <a:rot lat="0" lon="0" rev="0"/>
            </a:camera>
            <a:lightRig rig="threePt" dir="t"/>
          </a:scene3d>
        </p:spPr>
        <p:txBody>
          <a:bodyPr/>
          <a:lstStyle/>
          <a:p>
            <a:pPr>
              <a:buNone/>
            </a:pPr>
            <a:r>
              <a:rPr lang="en-US" dirty="0" smtClean="0"/>
              <a:t>Prevalence of Dementia in North America (%)</a:t>
            </a:r>
          </a:p>
          <a:p>
            <a:pPr>
              <a:buNone/>
            </a:pPr>
            <a:r>
              <a:rPr lang="en-US" dirty="0" smtClean="0"/>
              <a:t>			60-64	  0.8 %	</a:t>
            </a:r>
          </a:p>
          <a:p>
            <a:pPr>
              <a:buNone/>
            </a:pPr>
            <a:r>
              <a:rPr lang="en-US" dirty="0" smtClean="0"/>
              <a:t>			65-69	  1.7 %	</a:t>
            </a:r>
          </a:p>
          <a:p>
            <a:pPr>
              <a:buNone/>
            </a:pPr>
            <a:r>
              <a:rPr lang="en-US" dirty="0" smtClean="0"/>
              <a:t>			70-74	  3.3 %	</a:t>
            </a:r>
          </a:p>
          <a:p>
            <a:pPr>
              <a:buNone/>
            </a:pPr>
            <a:r>
              <a:rPr lang="en-US" dirty="0" smtClean="0"/>
              <a:t>			75-79	  6.5 %	</a:t>
            </a:r>
          </a:p>
          <a:p>
            <a:pPr>
              <a:buNone/>
            </a:pPr>
            <a:r>
              <a:rPr lang="en-US" dirty="0" smtClean="0"/>
              <a:t>			80-84	12.8 %	</a:t>
            </a:r>
          </a:p>
          <a:p>
            <a:pPr>
              <a:buNone/>
            </a:pPr>
            <a:r>
              <a:rPr lang="en-US" dirty="0" smtClean="0"/>
              <a:t>			85+		30.1 %	</a:t>
            </a:r>
            <a:endParaRPr lang="en-US" dirty="0"/>
          </a:p>
        </p:txBody>
      </p:sp>
      <p:sp>
        <p:nvSpPr>
          <p:cNvPr id="2" name="Title 1"/>
          <p:cNvSpPr>
            <a:spLocks noGrp="1"/>
          </p:cNvSpPr>
          <p:nvPr>
            <p:ph type="title"/>
          </p:nvPr>
        </p:nvSpPr>
        <p:spPr/>
        <p:txBody>
          <a:bodyPr>
            <a:normAutofit/>
          </a:bodyPr>
          <a:lstStyle/>
          <a:p>
            <a:r>
              <a:rPr lang="en-US" dirty="0" smtClean="0"/>
              <a:t>3. Dementia</a:t>
            </a:r>
            <a:endParaRPr lang="en-US" dirty="0"/>
          </a:p>
        </p:txBody>
      </p:sp>
      <p:sp>
        <p:nvSpPr>
          <p:cNvPr id="4" name="TextBox 3"/>
          <p:cNvSpPr txBox="1"/>
          <p:nvPr/>
        </p:nvSpPr>
        <p:spPr>
          <a:xfrm>
            <a:off x="5756072" y="2514600"/>
            <a:ext cx="644728" cy="369332"/>
          </a:xfrm>
          <a:prstGeom prst="rect">
            <a:avLst/>
          </a:prstGeom>
          <a:noFill/>
        </p:spPr>
        <p:txBody>
          <a:bodyPr wrap="none" rtlCol="0">
            <a:spAutoFit/>
          </a:bodyPr>
          <a:lstStyle/>
          <a:p>
            <a:r>
              <a:rPr lang="en-US" b="1" dirty="0" smtClean="0">
                <a:solidFill>
                  <a:schemeClr val="accent1">
                    <a:lumMod val="75000"/>
                  </a:schemeClr>
                </a:solidFill>
              </a:rPr>
              <a:t>× 2.1</a:t>
            </a:r>
            <a:endParaRPr lang="en-US" b="1" dirty="0">
              <a:solidFill>
                <a:schemeClr val="accent1">
                  <a:lumMod val="75000"/>
                </a:schemeClr>
              </a:solidFill>
            </a:endParaRPr>
          </a:p>
        </p:txBody>
      </p:sp>
      <p:sp>
        <p:nvSpPr>
          <p:cNvPr id="5" name="TextBox 4"/>
          <p:cNvSpPr txBox="1"/>
          <p:nvPr/>
        </p:nvSpPr>
        <p:spPr>
          <a:xfrm>
            <a:off x="5756072" y="3059668"/>
            <a:ext cx="644728" cy="369332"/>
          </a:xfrm>
          <a:prstGeom prst="rect">
            <a:avLst/>
          </a:prstGeom>
          <a:noFill/>
        </p:spPr>
        <p:txBody>
          <a:bodyPr wrap="none" rtlCol="0">
            <a:spAutoFit/>
          </a:bodyPr>
          <a:lstStyle/>
          <a:p>
            <a:r>
              <a:rPr lang="en-US" b="1" dirty="0" smtClean="0">
                <a:solidFill>
                  <a:schemeClr val="accent1">
                    <a:lumMod val="75000"/>
                  </a:schemeClr>
                </a:solidFill>
              </a:rPr>
              <a:t>× 1.9</a:t>
            </a:r>
            <a:endParaRPr lang="en-US" b="1" dirty="0">
              <a:solidFill>
                <a:schemeClr val="accent1">
                  <a:lumMod val="75000"/>
                </a:schemeClr>
              </a:solidFill>
            </a:endParaRPr>
          </a:p>
        </p:txBody>
      </p:sp>
      <p:sp>
        <p:nvSpPr>
          <p:cNvPr id="6" name="TextBox 5"/>
          <p:cNvSpPr txBox="1"/>
          <p:nvPr/>
        </p:nvSpPr>
        <p:spPr>
          <a:xfrm>
            <a:off x="5756072" y="3657600"/>
            <a:ext cx="644728" cy="369332"/>
          </a:xfrm>
          <a:prstGeom prst="rect">
            <a:avLst/>
          </a:prstGeom>
          <a:noFill/>
        </p:spPr>
        <p:txBody>
          <a:bodyPr wrap="none" rtlCol="0">
            <a:spAutoFit/>
          </a:bodyPr>
          <a:lstStyle/>
          <a:p>
            <a:r>
              <a:rPr lang="en-US" b="1" dirty="0" smtClean="0">
                <a:solidFill>
                  <a:schemeClr val="accent1">
                    <a:lumMod val="75000"/>
                  </a:schemeClr>
                </a:solidFill>
              </a:rPr>
              <a:t>× 2.0</a:t>
            </a:r>
            <a:endParaRPr lang="en-US" b="1" dirty="0">
              <a:solidFill>
                <a:schemeClr val="accent1">
                  <a:lumMod val="75000"/>
                </a:schemeClr>
              </a:solidFill>
            </a:endParaRPr>
          </a:p>
        </p:txBody>
      </p:sp>
      <p:sp>
        <p:nvSpPr>
          <p:cNvPr id="7" name="TextBox 6"/>
          <p:cNvSpPr txBox="1"/>
          <p:nvPr/>
        </p:nvSpPr>
        <p:spPr>
          <a:xfrm>
            <a:off x="5756072" y="4267200"/>
            <a:ext cx="644728" cy="369332"/>
          </a:xfrm>
          <a:prstGeom prst="rect">
            <a:avLst/>
          </a:prstGeom>
          <a:noFill/>
        </p:spPr>
        <p:txBody>
          <a:bodyPr wrap="none" rtlCol="0">
            <a:spAutoFit/>
          </a:bodyPr>
          <a:lstStyle/>
          <a:p>
            <a:r>
              <a:rPr lang="en-US" b="1" dirty="0" smtClean="0">
                <a:solidFill>
                  <a:schemeClr val="accent1">
                    <a:lumMod val="75000"/>
                  </a:schemeClr>
                </a:solidFill>
              </a:rPr>
              <a:t>× 2.0</a:t>
            </a:r>
            <a:endParaRPr lang="en-US" b="1" dirty="0">
              <a:solidFill>
                <a:schemeClr val="accent1">
                  <a:lumMod val="75000"/>
                </a:schemeClr>
              </a:solidFill>
            </a:endParaRPr>
          </a:p>
        </p:txBody>
      </p:sp>
      <p:sp>
        <p:nvSpPr>
          <p:cNvPr id="8" name="TextBox 7"/>
          <p:cNvSpPr txBox="1"/>
          <p:nvPr/>
        </p:nvSpPr>
        <p:spPr>
          <a:xfrm>
            <a:off x="5756072" y="4876800"/>
            <a:ext cx="644728" cy="369332"/>
          </a:xfrm>
          <a:prstGeom prst="rect">
            <a:avLst/>
          </a:prstGeom>
          <a:noFill/>
        </p:spPr>
        <p:txBody>
          <a:bodyPr wrap="none" rtlCol="0">
            <a:spAutoFit/>
          </a:bodyPr>
          <a:lstStyle/>
          <a:p>
            <a:r>
              <a:rPr lang="en-US" b="1" dirty="0" smtClean="0">
                <a:solidFill>
                  <a:schemeClr val="accent1">
                    <a:lumMod val="75000"/>
                  </a:schemeClr>
                </a:solidFill>
              </a:rPr>
              <a:t>× 2.4</a:t>
            </a:r>
            <a:endParaRPr lang="en-US" b="1" dirty="0">
              <a:solidFill>
                <a:schemeClr val="accent1">
                  <a:lumMod val="75000"/>
                </a:schemeClr>
              </a:solidFill>
            </a:endParaRPr>
          </a:p>
        </p:txBody>
      </p:sp>
      <p:sp>
        <p:nvSpPr>
          <p:cNvPr id="16" name="Freeform 15"/>
          <p:cNvSpPr/>
          <p:nvPr/>
        </p:nvSpPr>
        <p:spPr>
          <a:xfrm>
            <a:off x="5451272" y="2438400"/>
            <a:ext cx="249283" cy="509451"/>
          </a:xfrm>
          <a:custGeom>
            <a:avLst/>
            <a:gdLst>
              <a:gd name="connsiteX0" fmla="*/ 0 w 830943"/>
              <a:gd name="connsiteY0" fmla="*/ 0 h 1698171"/>
              <a:gd name="connsiteX1" fmla="*/ 805543 w 830943"/>
              <a:gd name="connsiteY1" fmla="*/ 805542 h 1698171"/>
              <a:gd name="connsiteX2" fmla="*/ 152400 w 830943"/>
              <a:gd name="connsiteY2" fmla="*/ 1698171 h 1698171"/>
            </a:gdLst>
            <a:ahLst/>
            <a:cxnLst>
              <a:cxn ang="0">
                <a:pos x="connsiteX0" y="connsiteY0"/>
              </a:cxn>
              <a:cxn ang="0">
                <a:pos x="connsiteX1" y="connsiteY1"/>
              </a:cxn>
              <a:cxn ang="0">
                <a:pos x="connsiteX2" y="connsiteY2"/>
              </a:cxn>
            </a:cxnLst>
            <a:rect l="l" t="t" r="r" b="b"/>
            <a:pathLst>
              <a:path w="830943" h="1698171">
                <a:moveTo>
                  <a:pt x="0" y="0"/>
                </a:moveTo>
                <a:cubicBezTo>
                  <a:pt x="390071" y="261257"/>
                  <a:pt x="780143" y="522514"/>
                  <a:pt x="805543" y="805542"/>
                </a:cubicBezTo>
                <a:cubicBezTo>
                  <a:pt x="830943" y="1088570"/>
                  <a:pt x="270329" y="1543957"/>
                  <a:pt x="152400" y="1698171"/>
                </a:cubicBezTo>
              </a:path>
            </a:pathLst>
          </a:custGeom>
          <a:ln w="53975">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5451272" y="3048000"/>
            <a:ext cx="249283" cy="509451"/>
          </a:xfrm>
          <a:custGeom>
            <a:avLst/>
            <a:gdLst>
              <a:gd name="connsiteX0" fmla="*/ 0 w 830943"/>
              <a:gd name="connsiteY0" fmla="*/ 0 h 1698171"/>
              <a:gd name="connsiteX1" fmla="*/ 805543 w 830943"/>
              <a:gd name="connsiteY1" fmla="*/ 805542 h 1698171"/>
              <a:gd name="connsiteX2" fmla="*/ 152400 w 830943"/>
              <a:gd name="connsiteY2" fmla="*/ 1698171 h 1698171"/>
            </a:gdLst>
            <a:ahLst/>
            <a:cxnLst>
              <a:cxn ang="0">
                <a:pos x="connsiteX0" y="connsiteY0"/>
              </a:cxn>
              <a:cxn ang="0">
                <a:pos x="connsiteX1" y="connsiteY1"/>
              </a:cxn>
              <a:cxn ang="0">
                <a:pos x="connsiteX2" y="connsiteY2"/>
              </a:cxn>
            </a:cxnLst>
            <a:rect l="l" t="t" r="r" b="b"/>
            <a:pathLst>
              <a:path w="830943" h="1698171">
                <a:moveTo>
                  <a:pt x="0" y="0"/>
                </a:moveTo>
                <a:cubicBezTo>
                  <a:pt x="390071" y="261257"/>
                  <a:pt x="780143" y="522514"/>
                  <a:pt x="805543" y="805542"/>
                </a:cubicBezTo>
                <a:cubicBezTo>
                  <a:pt x="830943" y="1088570"/>
                  <a:pt x="270329" y="1543957"/>
                  <a:pt x="152400" y="1698171"/>
                </a:cubicBezTo>
              </a:path>
            </a:pathLst>
          </a:custGeom>
          <a:ln w="53975">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Freeform 17"/>
          <p:cNvSpPr/>
          <p:nvPr/>
        </p:nvSpPr>
        <p:spPr>
          <a:xfrm>
            <a:off x="5451272" y="3657600"/>
            <a:ext cx="249283" cy="509451"/>
          </a:xfrm>
          <a:custGeom>
            <a:avLst/>
            <a:gdLst>
              <a:gd name="connsiteX0" fmla="*/ 0 w 830943"/>
              <a:gd name="connsiteY0" fmla="*/ 0 h 1698171"/>
              <a:gd name="connsiteX1" fmla="*/ 805543 w 830943"/>
              <a:gd name="connsiteY1" fmla="*/ 805542 h 1698171"/>
              <a:gd name="connsiteX2" fmla="*/ 152400 w 830943"/>
              <a:gd name="connsiteY2" fmla="*/ 1698171 h 1698171"/>
            </a:gdLst>
            <a:ahLst/>
            <a:cxnLst>
              <a:cxn ang="0">
                <a:pos x="connsiteX0" y="connsiteY0"/>
              </a:cxn>
              <a:cxn ang="0">
                <a:pos x="connsiteX1" y="connsiteY1"/>
              </a:cxn>
              <a:cxn ang="0">
                <a:pos x="connsiteX2" y="connsiteY2"/>
              </a:cxn>
            </a:cxnLst>
            <a:rect l="l" t="t" r="r" b="b"/>
            <a:pathLst>
              <a:path w="830943" h="1698171">
                <a:moveTo>
                  <a:pt x="0" y="0"/>
                </a:moveTo>
                <a:cubicBezTo>
                  <a:pt x="390071" y="261257"/>
                  <a:pt x="780143" y="522514"/>
                  <a:pt x="805543" y="805542"/>
                </a:cubicBezTo>
                <a:cubicBezTo>
                  <a:pt x="830943" y="1088570"/>
                  <a:pt x="270329" y="1543957"/>
                  <a:pt x="152400" y="1698171"/>
                </a:cubicBezTo>
              </a:path>
            </a:pathLst>
          </a:custGeom>
          <a:ln w="53975">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Freeform 18"/>
          <p:cNvSpPr/>
          <p:nvPr/>
        </p:nvSpPr>
        <p:spPr>
          <a:xfrm>
            <a:off x="5451272" y="4214949"/>
            <a:ext cx="249283" cy="509451"/>
          </a:xfrm>
          <a:custGeom>
            <a:avLst/>
            <a:gdLst>
              <a:gd name="connsiteX0" fmla="*/ 0 w 830943"/>
              <a:gd name="connsiteY0" fmla="*/ 0 h 1698171"/>
              <a:gd name="connsiteX1" fmla="*/ 805543 w 830943"/>
              <a:gd name="connsiteY1" fmla="*/ 805542 h 1698171"/>
              <a:gd name="connsiteX2" fmla="*/ 152400 w 830943"/>
              <a:gd name="connsiteY2" fmla="*/ 1698171 h 1698171"/>
            </a:gdLst>
            <a:ahLst/>
            <a:cxnLst>
              <a:cxn ang="0">
                <a:pos x="connsiteX0" y="connsiteY0"/>
              </a:cxn>
              <a:cxn ang="0">
                <a:pos x="connsiteX1" y="connsiteY1"/>
              </a:cxn>
              <a:cxn ang="0">
                <a:pos x="connsiteX2" y="connsiteY2"/>
              </a:cxn>
            </a:cxnLst>
            <a:rect l="l" t="t" r="r" b="b"/>
            <a:pathLst>
              <a:path w="830943" h="1698171">
                <a:moveTo>
                  <a:pt x="0" y="0"/>
                </a:moveTo>
                <a:cubicBezTo>
                  <a:pt x="390071" y="261257"/>
                  <a:pt x="780143" y="522514"/>
                  <a:pt x="805543" y="805542"/>
                </a:cubicBezTo>
                <a:cubicBezTo>
                  <a:pt x="830943" y="1088570"/>
                  <a:pt x="270329" y="1543957"/>
                  <a:pt x="152400" y="1698171"/>
                </a:cubicBezTo>
              </a:path>
            </a:pathLst>
          </a:custGeom>
          <a:ln w="53975">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Freeform 19"/>
          <p:cNvSpPr/>
          <p:nvPr/>
        </p:nvSpPr>
        <p:spPr>
          <a:xfrm>
            <a:off x="5451272" y="4876800"/>
            <a:ext cx="249283" cy="509451"/>
          </a:xfrm>
          <a:custGeom>
            <a:avLst/>
            <a:gdLst>
              <a:gd name="connsiteX0" fmla="*/ 0 w 830943"/>
              <a:gd name="connsiteY0" fmla="*/ 0 h 1698171"/>
              <a:gd name="connsiteX1" fmla="*/ 805543 w 830943"/>
              <a:gd name="connsiteY1" fmla="*/ 805542 h 1698171"/>
              <a:gd name="connsiteX2" fmla="*/ 152400 w 830943"/>
              <a:gd name="connsiteY2" fmla="*/ 1698171 h 1698171"/>
            </a:gdLst>
            <a:ahLst/>
            <a:cxnLst>
              <a:cxn ang="0">
                <a:pos x="connsiteX0" y="connsiteY0"/>
              </a:cxn>
              <a:cxn ang="0">
                <a:pos x="connsiteX1" y="connsiteY1"/>
              </a:cxn>
              <a:cxn ang="0">
                <a:pos x="connsiteX2" y="connsiteY2"/>
              </a:cxn>
            </a:cxnLst>
            <a:rect l="l" t="t" r="r" b="b"/>
            <a:pathLst>
              <a:path w="830943" h="1698171">
                <a:moveTo>
                  <a:pt x="0" y="0"/>
                </a:moveTo>
                <a:cubicBezTo>
                  <a:pt x="390071" y="261257"/>
                  <a:pt x="780143" y="522514"/>
                  <a:pt x="805543" y="805542"/>
                </a:cubicBezTo>
                <a:cubicBezTo>
                  <a:pt x="830943" y="1088570"/>
                  <a:pt x="270329" y="1543957"/>
                  <a:pt x="152400" y="1698171"/>
                </a:cubicBezTo>
              </a:path>
            </a:pathLst>
          </a:custGeom>
          <a:ln w="53975">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a:off x="6563474" y="6400800"/>
            <a:ext cx="2351926" cy="369332"/>
          </a:xfrm>
          <a:prstGeom prst="rect">
            <a:avLst/>
          </a:prstGeom>
          <a:noFill/>
        </p:spPr>
        <p:txBody>
          <a:bodyPr wrap="none" rtlCol="0">
            <a:spAutoFit/>
          </a:bodyPr>
          <a:lstStyle/>
          <a:p>
            <a:r>
              <a:rPr lang="en-US" dirty="0" smtClean="0"/>
              <a:t>Source: </a:t>
            </a:r>
            <a:r>
              <a:rPr lang="en-US" dirty="0" err="1" smtClean="0"/>
              <a:t>Ferri</a:t>
            </a:r>
            <a:r>
              <a:rPr lang="en-US" dirty="0" smtClean="0"/>
              <a:t> et al 2006</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6" grpId="0" animBg="1"/>
      <p:bldP spid="17" grpId="0" animBg="1"/>
      <p:bldP spid="18" grpId="0" animBg="1"/>
      <p:bldP spid="19"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Behavioral Economics</a:t>
            </a:r>
            <a:br>
              <a:rPr lang="en-US" dirty="0" smtClean="0"/>
            </a:br>
            <a:r>
              <a:rPr lang="en-US" dirty="0" smtClean="0"/>
              <a:t>aka Psychology and Economics</a:t>
            </a:r>
            <a:endParaRPr lang="en-US" dirty="0"/>
          </a:p>
        </p:txBody>
      </p:sp>
      <p:sp>
        <p:nvSpPr>
          <p:cNvPr id="3" name="Content Placeholder 2"/>
          <p:cNvSpPr>
            <a:spLocks noGrp="1"/>
          </p:cNvSpPr>
          <p:nvPr>
            <p:ph idx="1"/>
          </p:nvPr>
        </p:nvSpPr>
        <p:spPr/>
        <p:txBody>
          <a:bodyPr/>
          <a:lstStyle/>
          <a:p>
            <a:pPr>
              <a:buNone/>
            </a:pPr>
            <a:r>
              <a:rPr lang="en-US" dirty="0" smtClean="0"/>
              <a:t>Analysis of the psychological factors that influence economic choices.</a:t>
            </a:r>
          </a:p>
          <a:p>
            <a:r>
              <a:rPr lang="en-US" dirty="0" smtClean="0"/>
              <a:t>Asset pricing: e.g., bubbles</a:t>
            </a:r>
          </a:p>
          <a:p>
            <a:r>
              <a:rPr lang="en-US" dirty="0" smtClean="0"/>
              <a:t>Corporate finance: e.g., C-suite psychology</a:t>
            </a:r>
          </a:p>
          <a:p>
            <a:r>
              <a:rPr lang="en-US" dirty="0" smtClean="0"/>
              <a:t>Household finance: e.g., return chasing</a:t>
            </a:r>
          </a:p>
          <a:p>
            <a:endParaRPr lang="en-US" dirty="0" smtClean="0"/>
          </a:p>
          <a:p>
            <a:pPr algn="ctr">
              <a:buNone/>
            </a:pPr>
            <a:r>
              <a:rPr lang="en-US" dirty="0" smtClean="0"/>
              <a:t>Today: the aging individual investor</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Cognitive impairment </a:t>
            </a:r>
            <a:br>
              <a:rPr lang="en-US" dirty="0" smtClean="0"/>
            </a:br>
            <a:r>
              <a:rPr lang="en-US" dirty="0" smtClean="0"/>
              <a:t>without dementia</a:t>
            </a:r>
            <a:endParaRPr lang="en-US" dirty="0"/>
          </a:p>
        </p:txBody>
      </p:sp>
      <p:sp>
        <p:nvSpPr>
          <p:cNvPr id="3" name="Content Placeholder 2"/>
          <p:cNvSpPr>
            <a:spLocks noGrp="1"/>
          </p:cNvSpPr>
          <p:nvPr>
            <p:ph idx="1"/>
          </p:nvPr>
        </p:nvSpPr>
        <p:spPr/>
        <p:txBody>
          <a:bodyPr/>
          <a:lstStyle/>
          <a:p>
            <a:pPr>
              <a:buNone/>
            </a:pPr>
            <a:r>
              <a:rPr lang="en-US" dirty="0" smtClean="0"/>
              <a:t>				71-79	16.0 %</a:t>
            </a:r>
          </a:p>
          <a:p>
            <a:pPr>
              <a:buNone/>
            </a:pPr>
            <a:r>
              <a:rPr lang="en-US" dirty="0" smtClean="0"/>
              <a:t>				80-89	29.2 %</a:t>
            </a:r>
          </a:p>
          <a:p>
            <a:pPr>
              <a:buNone/>
            </a:pPr>
            <a:r>
              <a:rPr lang="en-US" dirty="0" smtClean="0"/>
              <a:t>				90+		38.8 %	</a:t>
            </a:r>
            <a:endParaRPr lang="en-US" dirty="0"/>
          </a:p>
        </p:txBody>
      </p:sp>
      <p:sp>
        <p:nvSpPr>
          <p:cNvPr id="4" name="TextBox 3"/>
          <p:cNvSpPr txBox="1"/>
          <p:nvPr/>
        </p:nvSpPr>
        <p:spPr>
          <a:xfrm>
            <a:off x="6268444" y="6400800"/>
            <a:ext cx="2799356" cy="369332"/>
          </a:xfrm>
          <a:prstGeom prst="rect">
            <a:avLst/>
          </a:prstGeom>
          <a:noFill/>
        </p:spPr>
        <p:txBody>
          <a:bodyPr wrap="none" rtlCol="0">
            <a:spAutoFit/>
          </a:bodyPr>
          <a:lstStyle/>
          <a:p>
            <a:r>
              <a:rPr lang="en-US" dirty="0" smtClean="0"/>
              <a:t>Source: </a:t>
            </a:r>
            <a:r>
              <a:rPr lang="en-US" dirty="0" err="1" smtClean="0"/>
              <a:t>Plassman</a:t>
            </a:r>
            <a:r>
              <a:rPr lang="en-US" dirty="0" smtClean="0"/>
              <a:t> et al 2006</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a:srcRect/>
          <a:stretch>
            <a:fillRect/>
          </a:stretch>
        </p:blipFill>
        <p:spPr bwMode="auto">
          <a:xfrm>
            <a:off x="1" y="1"/>
            <a:ext cx="9143999" cy="6857999"/>
          </a:xfrm>
          <a:prstGeom prst="rect">
            <a:avLst/>
          </a:prstGeom>
          <a:noFill/>
          <a:ln w="9525">
            <a:noFill/>
            <a:miter lim="800000"/>
            <a:headEnd/>
            <a:tailEnd/>
          </a:ln>
          <a:effectLst/>
        </p:spPr>
      </p:pic>
      <p:sp>
        <p:nvSpPr>
          <p:cNvPr id="6" name="TextBox 5"/>
          <p:cNvSpPr txBox="1"/>
          <p:nvPr/>
        </p:nvSpPr>
        <p:spPr>
          <a:xfrm>
            <a:off x="3962400" y="6488668"/>
            <a:ext cx="5222199" cy="369332"/>
          </a:xfrm>
          <a:prstGeom prst="rect">
            <a:avLst/>
          </a:prstGeom>
          <a:noFill/>
        </p:spPr>
        <p:txBody>
          <a:bodyPr wrap="none" rtlCol="0">
            <a:spAutoFit/>
          </a:bodyPr>
          <a:lstStyle/>
          <a:p>
            <a:r>
              <a:rPr lang="en-US" dirty="0" smtClean="0"/>
              <a:t>Source: HRS; </a:t>
            </a:r>
            <a:r>
              <a:rPr lang="en-US" dirty="0" err="1" smtClean="0"/>
              <a:t>Agarwal</a:t>
            </a:r>
            <a:r>
              <a:rPr lang="en-US" dirty="0" smtClean="0"/>
              <a:t>, Driscoll, </a:t>
            </a:r>
            <a:r>
              <a:rPr lang="en-US" dirty="0" err="1" smtClean="0"/>
              <a:t>Gabaix</a:t>
            </a:r>
            <a:r>
              <a:rPr lang="en-US" dirty="0" smtClean="0"/>
              <a:t>, </a:t>
            </a:r>
            <a:r>
              <a:rPr lang="en-US" dirty="0" err="1" smtClean="0"/>
              <a:t>Laibson</a:t>
            </a:r>
            <a:r>
              <a:rPr lang="en-US" dirty="0" smtClean="0"/>
              <a:t> (2009)</a:t>
            </a:r>
            <a:endParaRPr lang="en-US" dirty="0"/>
          </a:p>
        </p:txBody>
      </p:sp>
      <p:sp>
        <p:nvSpPr>
          <p:cNvPr id="8" name="TextBox 7"/>
          <p:cNvSpPr txBox="1"/>
          <p:nvPr/>
        </p:nvSpPr>
        <p:spPr>
          <a:xfrm>
            <a:off x="944712" y="5574268"/>
            <a:ext cx="884088" cy="369332"/>
          </a:xfrm>
          <a:prstGeom prst="rect">
            <a:avLst/>
          </a:prstGeom>
          <a:noFill/>
        </p:spPr>
        <p:txBody>
          <a:bodyPr wrap="none" rtlCol="0">
            <a:spAutoFit/>
          </a:bodyPr>
          <a:lstStyle/>
          <a:p>
            <a:r>
              <a:rPr lang="en-US" dirty="0" smtClean="0"/>
              <a:t>healthy</a:t>
            </a:r>
            <a:endParaRPr lang="en-US" dirty="0"/>
          </a:p>
        </p:txBody>
      </p:sp>
      <p:sp>
        <p:nvSpPr>
          <p:cNvPr id="9" name="TextBox 8"/>
          <p:cNvSpPr txBox="1"/>
          <p:nvPr/>
        </p:nvSpPr>
        <p:spPr>
          <a:xfrm>
            <a:off x="914400" y="4648200"/>
            <a:ext cx="1081835" cy="646331"/>
          </a:xfrm>
          <a:prstGeom prst="rect">
            <a:avLst/>
          </a:prstGeom>
          <a:noFill/>
        </p:spPr>
        <p:txBody>
          <a:bodyPr wrap="none" rtlCol="0">
            <a:spAutoFit/>
          </a:bodyPr>
          <a:lstStyle/>
          <a:p>
            <a:r>
              <a:rPr lang="en-US" dirty="0" smtClean="0"/>
              <a:t>very mild</a:t>
            </a:r>
          </a:p>
          <a:p>
            <a:r>
              <a:rPr lang="en-US" dirty="0" smtClean="0"/>
              <a:t>dementia</a:t>
            </a:r>
            <a:endParaRPr lang="en-US" dirty="0"/>
          </a:p>
        </p:txBody>
      </p:sp>
      <p:sp>
        <p:nvSpPr>
          <p:cNvPr id="10" name="TextBox 9"/>
          <p:cNvSpPr txBox="1"/>
          <p:nvPr/>
        </p:nvSpPr>
        <p:spPr>
          <a:xfrm>
            <a:off x="928678" y="3962400"/>
            <a:ext cx="1662122" cy="369332"/>
          </a:xfrm>
          <a:prstGeom prst="rect">
            <a:avLst/>
          </a:prstGeom>
          <a:noFill/>
        </p:spPr>
        <p:txBody>
          <a:bodyPr wrap="none" rtlCol="0">
            <a:spAutoFit/>
          </a:bodyPr>
          <a:lstStyle/>
          <a:p>
            <a:r>
              <a:rPr lang="en-US" dirty="0" smtClean="0"/>
              <a:t>mild dementia </a:t>
            </a:r>
            <a:endParaRPr lang="en-US" dirty="0"/>
          </a:p>
        </p:txBody>
      </p:sp>
      <p:sp>
        <p:nvSpPr>
          <p:cNvPr id="11" name="TextBox 10"/>
          <p:cNvSpPr txBox="1"/>
          <p:nvPr/>
        </p:nvSpPr>
        <p:spPr>
          <a:xfrm>
            <a:off x="914400" y="2286000"/>
            <a:ext cx="2051908" cy="646331"/>
          </a:xfrm>
          <a:prstGeom prst="rect">
            <a:avLst/>
          </a:prstGeom>
          <a:noFill/>
        </p:spPr>
        <p:txBody>
          <a:bodyPr wrap="none" rtlCol="0">
            <a:spAutoFit/>
          </a:bodyPr>
          <a:lstStyle/>
          <a:p>
            <a:r>
              <a:rPr lang="en-US" dirty="0" smtClean="0"/>
              <a:t>moderate dementia</a:t>
            </a:r>
          </a:p>
          <a:p>
            <a:endParaRPr lang="en-US" dirty="0"/>
          </a:p>
        </p:txBody>
      </p:sp>
      <p:sp>
        <p:nvSpPr>
          <p:cNvPr id="12" name="TextBox 11"/>
          <p:cNvSpPr txBox="1"/>
          <p:nvPr/>
        </p:nvSpPr>
        <p:spPr>
          <a:xfrm>
            <a:off x="914400" y="685800"/>
            <a:ext cx="1748684" cy="369332"/>
          </a:xfrm>
          <a:prstGeom prst="rect">
            <a:avLst/>
          </a:prstGeom>
          <a:noFill/>
        </p:spPr>
        <p:txBody>
          <a:bodyPr wrap="none" rtlCol="0">
            <a:spAutoFit/>
          </a:bodyPr>
          <a:lstStyle/>
          <a:p>
            <a:r>
              <a:rPr lang="en-US" dirty="0" smtClean="0"/>
              <a:t>severe dementia</a:t>
            </a:r>
            <a:endParaRPr lang="en-US" dirty="0"/>
          </a:p>
        </p:txBody>
      </p:sp>
      <p:sp>
        <p:nvSpPr>
          <p:cNvPr id="13" name="TextBox 12"/>
          <p:cNvSpPr txBox="1"/>
          <p:nvPr/>
        </p:nvSpPr>
        <p:spPr>
          <a:xfrm>
            <a:off x="1066800" y="76200"/>
            <a:ext cx="7478970" cy="584775"/>
          </a:xfrm>
          <a:prstGeom prst="rect">
            <a:avLst/>
          </a:prstGeom>
          <a:solidFill>
            <a:srgbClr val="EAF5FC"/>
          </a:solidFill>
        </p:spPr>
        <p:txBody>
          <a:bodyPr wrap="none" rtlCol="0">
            <a:spAutoFit/>
          </a:bodyPr>
          <a:lstStyle/>
          <a:p>
            <a:r>
              <a:rPr lang="en-US" sz="3200" dirty="0" smtClean="0"/>
              <a:t>Average Clinical Dementia Rating (0-4 scale)</a:t>
            </a:r>
            <a:endParaRPr lang="en-US" sz="3200" dirty="0"/>
          </a:p>
        </p:txBody>
      </p:sp>
      <p:cxnSp>
        <p:nvCxnSpPr>
          <p:cNvPr id="15" name="Straight Connector 14"/>
          <p:cNvCxnSpPr/>
          <p:nvPr/>
        </p:nvCxnSpPr>
        <p:spPr>
          <a:xfrm rot="5400000" flipH="1" flipV="1">
            <a:off x="3695700" y="4686300"/>
            <a:ext cx="2362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it up</a:t>
            </a:r>
            <a:endParaRPr lang="en-US" dirty="0"/>
          </a:p>
        </p:txBody>
      </p:sp>
      <p:sp>
        <p:nvSpPr>
          <p:cNvPr id="3" name="Content Placeholder 2"/>
          <p:cNvSpPr>
            <a:spLocks noGrp="1"/>
          </p:cNvSpPr>
          <p:nvPr>
            <p:ph idx="1"/>
          </p:nvPr>
        </p:nvSpPr>
        <p:spPr/>
        <p:txBody>
          <a:bodyPr/>
          <a:lstStyle/>
          <a:p>
            <a:r>
              <a:rPr lang="en-US" dirty="0" smtClean="0"/>
              <a:t>10,000,000 American have CIND or Dementia</a:t>
            </a:r>
          </a:p>
          <a:p>
            <a:r>
              <a:rPr lang="en-US" dirty="0" smtClean="0"/>
              <a:t>2,000,000 new American cases every year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Elder abuse</a:t>
            </a:r>
            <a:endParaRPr lang="en-US" dirty="0"/>
          </a:p>
        </p:txBody>
      </p:sp>
      <p:sp>
        <p:nvSpPr>
          <p:cNvPr id="3" name="Content Placeholder 2"/>
          <p:cNvSpPr>
            <a:spLocks noGrp="1"/>
          </p:cNvSpPr>
          <p:nvPr>
            <p:ph idx="1"/>
          </p:nvPr>
        </p:nvSpPr>
        <p:spPr>
          <a:xfrm>
            <a:off x="457200" y="1600200"/>
            <a:ext cx="8458200" cy="4525963"/>
          </a:xfrm>
        </p:spPr>
        <p:txBody>
          <a:bodyPr>
            <a:normAutofit/>
          </a:bodyPr>
          <a:lstStyle/>
          <a:p>
            <a:r>
              <a:rPr lang="en-US" dirty="0" smtClean="0"/>
              <a:t>6% of</a:t>
            </a:r>
            <a:r>
              <a:rPr lang="en-US" baseline="30000" dirty="0" smtClean="0"/>
              <a:t> </a:t>
            </a:r>
            <a:r>
              <a:rPr lang="en-US" dirty="0" smtClean="0"/>
              <a:t>older adults report significant abuse in the last month</a:t>
            </a:r>
          </a:p>
          <a:p>
            <a:r>
              <a:rPr lang="en-US" dirty="0" smtClean="0"/>
              <a:t>25% of vulnerable adults report significant levels</a:t>
            </a:r>
            <a:r>
              <a:rPr lang="en-US" baseline="30000" dirty="0" smtClean="0"/>
              <a:t> </a:t>
            </a:r>
            <a:r>
              <a:rPr lang="en-US" dirty="0" smtClean="0"/>
              <a:t>of psychological abuse</a:t>
            </a:r>
          </a:p>
          <a:p>
            <a:r>
              <a:rPr lang="en-US" dirty="0" smtClean="0"/>
              <a:t>17% of professional care staff report committing psychological</a:t>
            </a:r>
            <a:r>
              <a:rPr lang="en-US" baseline="30000" dirty="0" smtClean="0"/>
              <a:t> </a:t>
            </a:r>
            <a:r>
              <a:rPr lang="en-US" dirty="0" smtClean="0"/>
              <a:t>abuse and 10% physical abuse</a:t>
            </a:r>
          </a:p>
          <a:p>
            <a:r>
              <a:rPr lang="en-US" dirty="0" smtClean="0"/>
              <a:t>Over 80% of care staff report observing abuse </a:t>
            </a:r>
            <a:endParaRPr lang="en-US" dirty="0"/>
          </a:p>
        </p:txBody>
      </p:sp>
      <p:sp>
        <p:nvSpPr>
          <p:cNvPr id="4" name="TextBox 3"/>
          <p:cNvSpPr txBox="1"/>
          <p:nvPr/>
        </p:nvSpPr>
        <p:spPr>
          <a:xfrm>
            <a:off x="4837271" y="6248400"/>
            <a:ext cx="4001929" cy="369332"/>
          </a:xfrm>
          <a:prstGeom prst="rect">
            <a:avLst/>
          </a:prstGeom>
          <a:noFill/>
        </p:spPr>
        <p:txBody>
          <a:bodyPr wrap="none" rtlCol="0">
            <a:spAutoFit/>
          </a:bodyPr>
          <a:lstStyle/>
          <a:p>
            <a:r>
              <a:rPr lang="en-US" dirty="0" smtClean="0"/>
              <a:t>Cooper, </a:t>
            </a:r>
            <a:r>
              <a:rPr lang="en-US" dirty="0" err="1" smtClean="0"/>
              <a:t>Selwood</a:t>
            </a:r>
            <a:r>
              <a:rPr lang="en-US" dirty="0" smtClean="0"/>
              <a:t>, and Livingston (2008)</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The selection problem</a:t>
            </a:r>
            <a:endParaRPr lang="en-US" dirty="0"/>
          </a:p>
        </p:txBody>
      </p:sp>
      <p:sp>
        <p:nvSpPr>
          <p:cNvPr id="3" name="Content Placeholder 2"/>
          <p:cNvSpPr>
            <a:spLocks noGrp="1"/>
          </p:cNvSpPr>
          <p:nvPr>
            <p:ph idx="1"/>
          </p:nvPr>
        </p:nvSpPr>
        <p:spPr/>
        <p:txBody>
          <a:bodyPr>
            <a:normAutofit/>
          </a:bodyPr>
          <a:lstStyle/>
          <a:p>
            <a:r>
              <a:rPr lang="en-US" dirty="0" smtClean="0"/>
              <a:t>People with cognitive decline tend to be less visible than other older adults</a:t>
            </a:r>
          </a:p>
          <a:p>
            <a:r>
              <a:rPr lang="en-US" dirty="0" smtClean="0"/>
              <a:t>It’s an issue of both supply and demand.</a:t>
            </a:r>
          </a:p>
          <a:p>
            <a:r>
              <a:rPr lang="en-US" dirty="0" smtClean="0">
                <a:solidFill>
                  <a:srgbClr val="FF0000"/>
                </a:solidFill>
              </a:rPr>
              <a:t>Supply: </a:t>
            </a:r>
            <a:r>
              <a:rPr lang="en-US" dirty="0" smtClean="0"/>
              <a:t>Who is in the supermarket, at the ball game, on the airplane?</a:t>
            </a:r>
          </a:p>
          <a:p>
            <a:r>
              <a:rPr lang="en-US" dirty="0" smtClean="0">
                <a:solidFill>
                  <a:srgbClr val="FF0000"/>
                </a:solidFill>
              </a:rPr>
              <a:t>Demand: </a:t>
            </a:r>
            <a:r>
              <a:rPr lang="en-US" dirty="0" smtClean="0"/>
              <a:t>Would you rather watch a documentary about Killer Whales or Alzheimer’s Disease?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EAF5FC"/>
                </a:solidFill>
              </a:rPr>
              <a:t>Two faces of aging</a:t>
            </a:r>
            <a:endParaRPr lang="en-US" dirty="0">
              <a:solidFill>
                <a:srgbClr val="EAF5FC"/>
              </a:solidFill>
            </a:endParaRPr>
          </a:p>
        </p:txBody>
      </p:sp>
      <p:pic>
        <p:nvPicPr>
          <p:cNvPr id="1026" name="Picture 2" descr="http://emilypothast.files.wordpress.com/2009/05/goldengirls.jpg"/>
          <p:cNvPicPr>
            <a:picLocks noChangeAspect="1" noChangeArrowheads="1"/>
          </p:cNvPicPr>
          <p:nvPr/>
        </p:nvPicPr>
        <p:blipFill>
          <a:blip r:embed="rId2"/>
          <a:srcRect/>
          <a:stretch>
            <a:fillRect/>
          </a:stretch>
        </p:blipFill>
        <p:spPr bwMode="auto">
          <a:xfrm>
            <a:off x="1143000" y="1828800"/>
            <a:ext cx="3048000" cy="3781425"/>
          </a:xfrm>
          <a:prstGeom prst="rect">
            <a:avLst/>
          </a:prstGeom>
          <a:noFill/>
        </p:spPr>
      </p:pic>
      <p:pic>
        <p:nvPicPr>
          <p:cNvPr id="1028" name="Picture 4" descr="http://families.health.ufl.edu/wheel/wheel_images/Dementia_Woman.jpg"/>
          <p:cNvPicPr>
            <a:picLocks noChangeAspect="1" noChangeArrowheads="1"/>
          </p:cNvPicPr>
          <p:nvPr/>
        </p:nvPicPr>
        <p:blipFill>
          <a:blip r:embed="rId3"/>
          <a:srcRect/>
          <a:stretch>
            <a:fillRect/>
          </a:stretch>
        </p:blipFill>
        <p:spPr bwMode="auto">
          <a:xfrm>
            <a:off x="5257800" y="1828800"/>
            <a:ext cx="2857500" cy="3810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1028"/>
                                        </p:tgtEl>
                                      </p:cBhvr>
                                    </p:animEffect>
                                    <p:set>
                                      <p:cBhvr>
                                        <p:cTn id="7" dur="1" fill="hold">
                                          <p:stCondLst>
                                            <p:cond delay="1999"/>
                                          </p:stCondLst>
                                        </p:cTn>
                                        <p:tgtEl>
                                          <p:spTgt spid="10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6802" name="Picture 2" descr="http://images.allmoviephoto.com/2004_The_Notebook/2004_the_notebook_029.jpg"/>
          <p:cNvPicPr>
            <a:picLocks noChangeAspect="1" noChangeArrowheads="1"/>
          </p:cNvPicPr>
          <p:nvPr/>
        </p:nvPicPr>
        <p:blipFill>
          <a:blip r:embed="rId2"/>
          <a:srcRect/>
          <a:stretch>
            <a:fillRect/>
          </a:stretch>
        </p:blipFill>
        <p:spPr bwMode="auto">
          <a:xfrm>
            <a:off x="381000" y="609600"/>
            <a:ext cx="8388096" cy="5586603"/>
          </a:xfrm>
          <a:prstGeom prst="rect">
            <a:avLst/>
          </a:prstGeom>
          <a:noFill/>
        </p:spPr>
      </p:pic>
      <p:sp>
        <p:nvSpPr>
          <p:cNvPr id="5" name="TextBox 4"/>
          <p:cNvSpPr txBox="1"/>
          <p:nvPr/>
        </p:nvSpPr>
        <p:spPr>
          <a:xfrm>
            <a:off x="1676400" y="6324600"/>
            <a:ext cx="6166368" cy="369332"/>
          </a:xfrm>
          <a:prstGeom prst="rect">
            <a:avLst/>
          </a:prstGeom>
          <a:noFill/>
        </p:spPr>
        <p:txBody>
          <a:bodyPr wrap="none" rtlCol="0">
            <a:spAutoFit/>
          </a:bodyPr>
          <a:lstStyle/>
          <a:p>
            <a:r>
              <a:rPr lang="en-US" dirty="0" smtClean="0">
                <a:solidFill>
                  <a:srgbClr val="EAF5FC"/>
                </a:solidFill>
              </a:rPr>
              <a:t>The Notebook, starring James Garner and </a:t>
            </a:r>
            <a:r>
              <a:rPr lang="en-US" dirty="0" err="1" smtClean="0">
                <a:solidFill>
                  <a:srgbClr val="EAF5FC"/>
                </a:solidFill>
              </a:rPr>
              <a:t>Gena</a:t>
            </a:r>
            <a:r>
              <a:rPr lang="en-US" dirty="0" smtClean="0">
                <a:solidFill>
                  <a:srgbClr val="EAF5FC"/>
                </a:solidFill>
              </a:rPr>
              <a:t> </a:t>
            </a:r>
            <a:r>
              <a:rPr lang="en-US" dirty="0" err="1" smtClean="0">
                <a:solidFill>
                  <a:srgbClr val="EAF5FC"/>
                </a:solidFill>
              </a:rPr>
              <a:t>Rowlands</a:t>
            </a:r>
            <a:r>
              <a:rPr lang="en-US" dirty="0" smtClean="0">
                <a:solidFill>
                  <a:srgbClr val="EAF5FC"/>
                </a:solidFill>
              </a:rPr>
              <a:t>, 2004</a:t>
            </a:r>
            <a:endParaRPr lang="en-US" dirty="0">
              <a:solidFill>
                <a:srgbClr val="EAF5FC"/>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2"/>
          <a:srcRect/>
          <a:stretch>
            <a:fillRect/>
          </a:stretch>
        </p:blipFill>
        <p:spPr bwMode="auto">
          <a:xfrm>
            <a:off x="1" y="0"/>
            <a:ext cx="9143999" cy="6858000"/>
          </a:xfrm>
          <a:prstGeom prst="rect">
            <a:avLst/>
          </a:prstGeom>
          <a:noFill/>
          <a:ln w="9525">
            <a:noFill/>
            <a:miter lim="800000"/>
            <a:headEnd/>
            <a:tailEnd/>
          </a:ln>
          <a:effectLst/>
        </p:spPr>
      </p:pic>
      <p:sp>
        <p:nvSpPr>
          <p:cNvPr id="5" name="TextBox 4"/>
          <p:cNvSpPr txBox="1"/>
          <p:nvPr/>
        </p:nvSpPr>
        <p:spPr>
          <a:xfrm>
            <a:off x="3962400" y="6488668"/>
            <a:ext cx="5222199" cy="369332"/>
          </a:xfrm>
          <a:prstGeom prst="rect">
            <a:avLst/>
          </a:prstGeom>
          <a:noFill/>
        </p:spPr>
        <p:txBody>
          <a:bodyPr wrap="none" rtlCol="0">
            <a:spAutoFit/>
          </a:bodyPr>
          <a:lstStyle/>
          <a:p>
            <a:r>
              <a:rPr lang="en-US" dirty="0" smtClean="0"/>
              <a:t>Source: HRS; </a:t>
            </a:r>
            <a:r>
              <a:rPr lang="en-US" dirty="0" err="1" smtClean="0"/>
              <a:t>Agarwal</a:t>
            </a:r>
            <a:r>
              <a:rPr lang="en-US" dirty="0" smtClean="0"/>
              <a:t>, Driscoll, </a:t>
            </a:r>
            <a:r>
              <a:rPr lang="en-US" dirty="0" err="1" smtClean="0"/>
              <a:t>Gabaix</a:t>
            </a:r>
            <a:r>
              <a:rPr lang="en-US" dirty="0" smtClean="0"/>
              <a:t>, </a:t>
            </a:r>
            <a:r>
              <a:rPr lang="en-US" dirty="0" err="1" smtClean="0"/>
              <a:t>Laibson</a:t>
            </a:r>
            <a:r>
              <a:rPr lang="en-US" dirty="0" smtClean="0"/>
              <a:t> (2009)</a:t>
            </a:r>
            <a:endParaRPr lang="en-US" dirty="0"/>
          </a:p>
        </p:txBody>
      </p:sp>
      <p:sp>
        <p:nvSpPr>
          <p:cNvPr id="6" name="TextBox 5"/>
          <p:cNvSpPr txBox="1"/>
          <p:nvPr/>
        </p:nvSpPr>
        <p:spPr>
          <a:xfrm>
            <a:off x="914400" y="685800"/>
            <a:ext cx="1748684" cy="369332"/>
          </a:xfrm>
          <a:prstGeom prst="rect">
            <a:avLst/>
          </a:prstGeom>
          <a:noFill/>
        </p:spPr>
        <p:txBody>
          <a:bodyPr wrap="none" rtlCol="0">
            <a:spAutoFit/>
          </a:bodyPr>
          <a:lstStyle/>
          <a:p>
            <a:r>
              <a:rPr lang="en-US" dirty="0" smtClean="0"/>
              <a:t>severe dementia</a:t>
            </a:r>
            <a:endParaRPr lang="en-US" dirty="0"/>
          </a:p>
        </p:txBody>
      </p:sp>
      <p:sp>
        <p:nvSpPr>
          <p:cNvPr id="7" name="TextBox 6"/>
          <p:cNvSpPr txBox="1"/>
          <p:nvPr/>
        </p:nvSpPr>
        <p:spPr>
          <a:xfrm>
            <a:off x="914400" y="2096869"/>
            <a:ext cx="2051908" cy="646331"/>
          </a:xfrm>
          <a:prstGeom prst="rect">
            <a:avLst/>
          </a:prstGeom>
          <a:noFill/>
        </p:spPr>
        <p:txBody>
          <a:bodyPr wrap="none" rtlCol="0">
            <a:spAutoFit/>
          </a:bodyPr>
          <a:lstStyle/>
          <a:p>
            <a:r>
              <a:rPr lang="en-US" dirty="0" smtClean="0"/>
              <a:t>moderate dementia</a:t>
            </a:r>
          </a:p>
          <a:p>
            <a:endParaRPr lang="en-US" dirty="0"/>
          </a:p>
        </p:txBody>
      </p:sp>
      <p:sp>
        <p:nvSpPr>
          <p:cNvPr id="8" name="TextBox 7"/>
          <p:cNvSpPr txBox="1"/>
          <p:nvPr/>
        </p:nvSpPr>
        <p:spPr>
          <a:xfrm>
            <a:off x="928678" y="3505200"/>
            <a:ext cx="1662122" cy="369332"/>
          </a:xfrm>
          <a:prstGeom prst="rect">
            <a:avLst/>
          </a:prstGeom>
          <a:noFill/>
        </p:spPr>
        <p:txBody>
          <a:bodyPr wrap="none" rtlCol="0">
            <a:spAutoFit/>
          </a:bodyPr>
          <a:lstStyle/>
          <a:p>
            <a:r>
              <a:rPr lang="en-US" dirty="0" smtClean="0"/>
              <a:t>mild dementia </a:t>
            </a:r>
            <a:endParaRPr lang="en-US" dirty="0"/>
          </a:p>
        </p:txBody>
      </p:sp>
      <p:sp>
        <p:nvSpPr>
          <p:cNvPr id="9" name="TextBox 8"/>
          <p:cNvSpPr txBox="1"/>
          <p:nvPr/>
        </p:nvSpPr>
        <p:spPr>
          <a:xfrm>
            <a:off x="1066800" y="76200"/>
            <a:ext cx="7478970" cy="584775"/>
          </a:xfrm>
          <a:prstGeom prst="rect">
            <a:avLst/>
          </a:prstGeom>
          <a:solidFill>
            <a:srgbClr val="EAF5FC"/>
          </a:solidFill>
        </p:spPr>
        <p:txBody>
          <a:bodyPr wrap="none" rtlCol="0">
            <a:spAutoFit/>
          </a:bodyPr>
          <a:lstStyle/>
          <a:p>
            <a:r>
              <a:rPr lang="en-US" sz="3200" dirty="0" smtClean="0"/>
              <a:t>Average Clinical Dementia Rating (0-4 scale)</a:t>
            </a:r>
            <a:endParaRPr lang="en-US" sz="3200" dirty="0"/>
          </a:p>
        </p:txBody>
      </p:sp>
      <p:sp>
        <p:nvSpPr>
          <p:cNvPr id="10" name="Rectangle 9"/>
          <p:cNvSpPr/>
          <p:nvPr/>
        </p:nvSpPr>
        <p:spPr>
          <a:xfrm>
            <a:off x="1447800" y="5943600"/>
            <a:ext cx="6934200" cy="609600"/>
          </a:xfrm>
          <a:prstGeom prst="rect">
            <a:avLst/>
          </a:prstGeom>
          <a:solidFill>
            <a:srgbClr val="EAF5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030412" y="1078468"/>
            <a:ext cx="1469057" cy="646331"/>
          </a:xfrm>
          <a:prstGeom prst="rect">
            <a:avLst/>
          </a:prstGeom>
          <a:noFill/>
        </p:spPr>
        <p:txBody>
          <a:bodyPr wrap="none" rtlCol="0">
            <a:spAutoFit/>
          </a:bodyPr>
          <a:lstStyle/>
          <a:p>
            <a:r>
              <a:rPr lang="en-US" b="1" dirty="0" smtClean="0">
                <a:solidFill>
                  <a:srgbClr val="C00000"/>
                </a:solidFill>
              </a:rPr>
              <a:t>Adjusting for </a:t>
            </a:r>
          </a:p>
          <a:p>
            <a:r>
              <a:rPr lang="en-US" b="1" dirty="0" smtClean="0">
                <a:solidFill>
                  <a:srgbClr val="C00000"/>
                </a:solidFill>
              </a:rPr>
              <a:t>attrition</a:t>
            </a:r>
            <a:endParaRPr lang="en-US" b="1" dirty="0">
              <a:solidFill>
                <a:srgbClr val="C00000"/>
              </a:solidFill>
            </a:endParaRPr>
          </a:p>
        </p:txBody>
      </p:sp>
      <p:sp>
        <p:nvSpPr>
          <p:cNvPr id="12" name="TextBox 11"/>
          <p:cNvSpPr txBox="1"/>
          <p:nvPr/>
        </p:nvSpPr>
        <p:spPr>
          <a:xfrm>
            <a:off x="7307910" y="3276600"/>
            <a:ext cx="1246752" cy="369332"/>
          </a:xfrm>
          <a:prstGeom prst="rect">
            <a:avLst/>
          </a:prstGeom>
          <a:noFill/>
        </p:spPr>
        <p:txBody>
          <a:bodyPr wrap="none" rtlCol="0">
            <a:spAutoFit/>
          </a:bodyPr>
          <a:lstStyle/>
          <a:p>
            <a:r>
              <a:rPr lang="en-US" b="1" dirty="0" smtClean="0">
                <a:solidFill>
                  <a:schemeClr val="tx2">
                    <a:lumMod val="75000"/>
                  </a:schemeClr>
                </a:solidFill>
              </a:rPr>
              <a:t>Raw scores</a:t>
            </a:r>
            <a:endParaRPr lang="en-US" b="1" dirty="0">
              <a:solidFill>
                <a:schemeClr val="tx2">
                  <a:lumMod val="75000"/>
                </a:schemeClr>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Fraud</a:t>
            </a:r>
            <a:endParaRPr lang="en-US" dirty="0"/>
          </a:p>
        </p:txBody>
      </p:sp>
      <p:sp>
        <p:nvSpPr>
          <p:cNvPr id="3" name="Content Placeholder 2"/>
          <p:cNvSpPr>
            <a:spLocks noGrp="1"/>
          </p:cNvSpPr>
          <p:nvPr>
            <p:ph idx="1"/>
          </p:nvPr>
        </p:nvSpPr>
        <p:spPr/>
        <p:txBody>
          <a:bodyPr/>
          <a:lstStyle/>
          <a:p>
            <a:r>
              <a:rPr lang="en-US" dirty="0" smtClean="0"/>
              <a:t>Recent law enforcement action in Vermont, uncovered a criminal network that was defrauding older adults.</a:t>
            </a:r>
          </a:p>
          <a:p>
            <a:r>
              <a:rPr lang="en-US" dirty="0" smtClean="0"/>
              <a:t>The office of the Vermont Attorney General then checked to see what fraction of the victims had reported the fraud to law enforcement agencies.</a:t>
            </a:r>
          </a:p>
          <a:p>
            <a:r>
              <a:rPr lang="en-US" dirty="0" smtClean="0"/>
              <a:t>Answer: 1% of the cases.</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6. Standard economic behavior</a:t>
            </a:r>
            <a:endParaRPr lang="en-US" dirty="0"/>
          </a:p>
        </p:txBody>
      </p:sp>
      <p:sp>
        <p:nvSpPr>
          <p:cNvPr id="3" name="Content Placeholder 2"/>
          <p:cNvSpPr>
            <a:spLocks noGrp="1"/>
          </p:cNvSpPr>
          <p:nvPr>
            <p:ph idx="1"/>
          </p:nvPr>
        </p:nvSpPr>
        <p:spPr/>
        <p:txBody>
          <a:bodyPr/>
          <a:lstStyle/>
          <a:p>
            <a:r>
              <a:rPr lang="en-US" dirty="0" smtClean="0"/>
              <a:t>Interest rates</a:t>
            </a:r>
          </a:p>
          <a:p>
            <a:r>
              <a:rPr lang="en-US" dirty="0" smtClean="0"/>
              <a:t>Credit cards</a:t>
            </a:r>
          </a:p>
          <a:p>
            <a:r>
              <a:rPr lang="en-US" dirty="0" smtClean="0"/>
              <a:t>Investing</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5778" name="Picture 2" descr="http://www.newyorksocialdiary.com/socialdiary/2006/07_30_06/images/Brooke-Astor.jpg"/>
          <p:cNvPicPr>
            <a:picLocks noChangeAspect="1" noChangeArrowheads="1"/>
          </p:cNvPicPr>
          <p:nvPr/>
        </p:nvPicPr>
        <p:blipFill>
          <a:blip r:embed="rId2"/>
          <a:srcRect/>
          <a:stretch>
            <a:fillRect/>
          </a:stretch>
        </p:blipFill>
        <p:spPr bwMode="auto">
          <a:xfrm>
            <a:off x="2514600" y="228600"/>
            <a:ext cx="4086225" cy="5343525"/>
          </a:xfrm>
          <a:prstGeom prst="rect">
            <a:avLst/>
          </a:prstGeom>
          <a:noFill/>
        </p:spPr>
      </p:pic>
      <p:sp>
        <p:nvSpPr>
          <p:cNvPr id="5" name="TextBox 4"/>
          <p:cNvSpPr txBox="1"/>
          <p:nvPr/>
        </p:nvSpPr>
        <p:spPr>
          <a:xfrm>
            <a:off x="304800" y="5613737"/>
            <a:ext cx="8464305" cy="1015663"/>
          </a:xfrm>
          <a:prstGeom prst="rect">
            <a:avLst/>
          </a:prstGeom>
          <a:noFill/>
        </p:spPr>
        <p:txBody>
          <a:bodyPr wrap="none" rtlCol="0">
            <a:spAutoFit/>
          </a:bodyPr>
          <a:lstStyle/>
          <a:p>
            <a:pPr algn="ctr"/>
            <a:r>
              <a:rPr lang="en-US" sz="2000" dirty="0" smtClean="0">
                <a:solidFill>
                  <a:srgbClr val="EAF5FC"/>
                </a:solidFill>
              </a:rPr>
              <a:t>Brooke Astor, Age 51, 1953</a:t>
            </a:r>
          </a:p>
          <a:p>
            <a:pPr algn="ctr"/>
            <a:r>
              <a:rPr lang="en-US" sz="2000" dirty="0" smtClean="0">
                <a:solidFill>
                  <a:srgbClr val="EAF5FC"/>
                </a:solidFill>
              </a:rPr>
              <a:t>National Medal of Arts (1988) and</a:t>
            </a:r>
            <a:r>
              <a:rPr lang="en-US" sz="2000" dirty="0" smtClean="0"/>
              <a:t> </a:t>
            </a:r>
            <a:r>
              <a:rPr lang="en-US" sz="2000" dirty="0" smtClean="0">
                <a:solidFill>
                  <a:schemeClr val="bg1"/>
                </a:solidFill>
              </a:rPr>
              <a:t>Presidential Medal of Freedom (1998)</a:t>
            </a:r>
          </a:p>
          <a:p>
            <a:pPr algn="ctr"/>
            <a:r>
              <a:rPr lang="en-US" sz="2000" dirty="0" smtClean="0">
                <a:solidFill>
                  <a:schemeClr val="bg1"/>
                </a:solidFill>
              </a:rPr>
              <a:t>Anthony Marshall, her son, found guilty of grand larceny 2 years after her death.</a:t>
            </a:r>
            <a:endParaRPr lang="en-US" sz="20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evidence</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Twenty percent of Americans aged 65 or older report that they have “been taken advantage of financially in terms of an inappropriate investment, unreasonably high fees for financial services, or outright fraud.”</a:t>
            </a:r>
          </a:p>
          <a:p>
            <a:endParaRPr lang="en-US" dirty="0"/>
          </a:p>
        </p:txBody>
      </p:sp>
      <p:sp>
        <p:nvSpPr>
          <p:cNvPr id="4" name="TextBox 3"/>
          <p:cNvSpPr txBox="1"/>
          <p:nvPr/>
        </p:nvSpPr>
        <p:spPr>
          <a:xfrm>
            <a:off x="5560831" y="5943600"/>
            <a:ext cx="3347391" cy="646331"/>
          </a:xfrm>
          <a:prstGeom prst="rect">
            <a:avLst/>
          </a:prstGeom>
          <a:noFill/>
        </p:spPr>
        <p:txBody>
          <a:bodyPr wrap="none" rtlCol="0">
            <a:spAutoFit/>
          </a:bodyPr>
          <a:lstStyle/>
          <a:p>
            <a:endParaRPr lang="en-US" dirty="0" smtClean="0"/>
          </a:p>
          <a:p>
            <a:r>
              <a:rPr lang="en-US" dirty="0" smtClean="0"/>
              <a:t>Source:  Investor Protection Trust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srcRect/>
          <a:stretch>
            <a:fillRect/>
          </a:stretch>
        </p:blipFill>
        <p:spPr bwMode="auto">
          <a:xfrm>
            <a:off x="517806" y="152400"/>
            <a:ext cx="8626194" cy="6386513"/>
          </a:xfrm>
          <a:prstGeom prst="rect">
            <a:avLst/>
          </a:prstGeom>
          <a:noFill/>
          <a:ln w="9525">
            <a:noFill/>
            <a:miter lim="800000"/>
            <a:headEnd/>
            <a:tailEnd/>
          </a:ln>
          <a:effectLst/>
        </p:spPr>
      </p:pic>
      <p:sp>
        <p:nvSpPr>
          <p:cNvPr id="6" name="TextBox 5"/>
          <p:cNvSpPr txBox="1"/>
          <p:nvPr/>
        </p:nvSpPr>
        <p:spPr>
          <a:xfrm>
            <a:off x="304800" y="228600"/>
            <a:ext cx="8839200" cy="523220"/>
          </a:xfrm>
          <a:prstGeom prst="rect">
            <a:avLst/>
          </a:prstGeom>
          <a:solidFill>
            <a:schemeClr val="bg1"/>
          </a:solidFill>
        </p:spPr>
        <p:txBody>
          <a:bodyPr wrap="square" rtlCol="0">
            <a:spAutoFit/>
          </a:bodyPr>
          <a:lstStyle/>
          <a:p>
            <a:r>
              <a:rPr lang="en-US" sz="2800" b="1" dirty="0" smtClean="0"/>
              <a:t>Home equity loan and line of credit APR by Borrower Age</a:t>
            </a:r>
            <a:endParaRPr lang="en-US" sz="2800" b="1" dirty="0"/>
          </a:p>
        </p:txBody>
      </p:sp>
      <p:sp>
        <p:nvSpPr>
          <p:cNvPr id="7" name="TextBox 6"/>
          <p:cNvSpPr txBox="1"/>
          <p:nvPr/>
        </p:nvSpPr>
        <p:spPr>
          <a:xfrm>
            <a:off x="4114800" y="6400800"/>
            <a:ext cx="5000793" cy="369332"/>
          </a:xfrm>
          <a:prstGeom prst="rect">
            <a:avLst/>
          </a:prstGeom>
          <a:noFill/>
        </p:spPr>
        <p:txBody>
          <a:bodyPr wrap="none" rtlCol="0">
            <a:spAutoFit/>
          </a:bodyPr>
          <a:lstStyle/>
          <a:p>
            <a:r>
              <a:rPr lang="en-US" dirty="0" smtClean="0"/>
              <a:t>Source: </a:t>
            </a:r>
            <a:r>
              <a:rPr lang="en-US" dirty="0" err="1" smtClean="0"/>
              <a:t>Agarwal</a:t>
            </a:r>
            <a:r>
              <a:rPr lang="en-US" dirty="0" smtClean="0"/>
              <a:t>, Driscoll, </a:t>
            </a:r>
            <a:r>
              <a:rPr lang="en-US" dirty="0" err="1" smtClean="0"/>
              <a:t>Gabaix</a:t>
            </a:r>
            <a:r>
              <a:rPr lang="en-US" dirty="0" smtClean="0"/>
              <a:t>, and </a:t>
            </a:r>
            <a:r>
              <a:rPr lang="en-US" dirty="0" err="1" smtClean="0"/>
              <a:t>Laibson</a:t>
            </a:r>
            <a:r>
              <a:rPr lang="en-US" dirty="0" smtClean="0"/>
              <a:t> 2009</a:t>
            </a:r>
            <a:endParaRPr lang="en-US" dirty="0"/>
          </a:p>
        </p:txBody>
      </p:sp>
      <p:sp>
        <p:nvSpPr>
          <p:cNvPr id="5" name="Rectangle 4"/>
          <p:cNvSpPr/>
          <p:nvPr/>
        </p:nvSpPr>
        <p:spPr>
          <a:xfrm>
            <a:off x="3200400" y="1447800"/>
            <a:ext cx="3200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775755" y="2514600"/>
            <a:ext cx="920445" cy="461665"/>
          </a:xfrm>
          <a:prstGeom prst="rect">
            <a:avLst/>
          </a:prstGeom>
          <a:noFill/>
        </p:spPr>
        <p:txBody>
          <a:bodyPr wrap="none" rtlCol="0">
            <a:spAutoFit/>
          </a:bodyPr>
          <a:lstStyle/>
          <a:p>
            <a:r>
              <a:rPr lang="en-US" sz="2400" b="1" dirty="0" smtClean="0">
                <a:solidFill>
                  <a:srgbClr val="CC0066"/>
                </a:solidFill>
              </a:rPr>
              <a:t>Loans</a:t>
            </a:r>
            <a:endParaRPr lang="en-US" sz="2400" b="1" dirty="0">
              <a:solidFill>
                <a:srgbClr val="CC0066"/>
              </a:solidFill>
            </a:endParaRPr>
          </a:p>
        </p:txBody>
      </p:sp>
      <p:sp>
        <p:nvSpPr>
          <p:cNvPr id="9" name="TextBox 8"/>
          <p:cNvSpPr txBox="1"/>
          <p:nvPr/>
        </p:nvSpPr>
        <p:spPr>
          <a:xfrm>
            <a:off x="6096000" y="4415135"/>
            <a:ext cx="1971758" cy="461665"/>
          </a:xfrm>
          <a:prstGeom prst="rect">
            <a:avLst/>
          </a:prstGeom>
          <a:noFill/>
        </p:spPr>
        <p:txBody>
          <a:bodyPr wrap="none" rtlCol="0">
            <a:spAutoFit/>
          </a:bodyPr>
          <a:lstStyle/>
          <a:p>
            <a:r>
              <a:rPr lang="en-US" sz="2400" b="1" dirty="0" smtClean="0">
                <a:solidFill>
                  <a:srgbClr val="0C14B4"/>
                </a:solidFill>
              </a:rPr>
              <a:t>Lines of credit</a:t>
            </a:r>
            <a:endParaRPr lang="en-US" sz="2400" b="1" dirty="0">
              <a:solidFill>
                <a:srgbClr val="0C14B4"/>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t>Balance Transfer Ploy</a:t>
            </a:r>
            <a:endParaRPr lang="en-US" dirty="0"/>
          </a:p>
        </p:txBody>
      </p:sp>
      <p:pic>
        <p:nvPicPr>
          <p:cNvPr id="6146" name="Picture 2"/>
          <p:cNvPicPr>
            <a:picLocks noChangeAspect="1" noChangeArrowheads="1"/>
          </p:cNvPicPr>
          <p:nvPr/>
        </p:nvPicPr>
        <p:blipFill>
          <a:blip r:embed="rId2"/>
          <a:srcRect/>
          <a:stretch>
            <a:fillRect/>
          </a:stretch>
        </p:blipFill>
        <p:spPr bwMode="auto">
          <a:xfrm>
            <a:off x="0" y="1143000"/>
            <a:ext cx="9144000" cy="5410200"/>
          </a:xfrm>
          <a:prstGeom prst="rect">
            <a:avLst/>
          </a:prstGeom>
          <a:noFill/>
          <a:ln w="9525">
            <a:noFill/>
            <a:miter lim="800000"/>
            <a:headEnd/>
            <a:tailEnd/>
          </a:ln>
          <a:effectLst/>
        </p:spPr>
      </p:pic>
      <p:sp>
        <p:nvSpPr>
          <p:cNvPr id="5" name="TextBox 4"/>
          <p:cNvSpPr txBox="1"/>
          <p:nvPr/>
        </p:nvSpPr>
        <p:spPr>
          <a:xfrm>
            <a:off x="3962400" y="6488668"/>
            <a:ext cx="5141857" cy="369332"/>
          </a:xfrm>
          <a:prstGeom prst="rect">
            <a:avLst/>
          </a:prstGeom>
          <a:noFill/>
        </p:spPr>
        <p:txBody>
          <a:bodyPr wrap="none" rtlCol="0">
            <a:spAutoFit/>
          </a:bodyPr>
          <a:lstStyle/>
          <a:p>
            <a:r>
              <a:rPr lang="en-US" dirty="0" smtClean="0"/>
              <a:t>Source: </a:t>
            </a:r>
            <a:r>
              <a:rPr lang="en-US" dirty="0" err="1" smtClean="0"/>
              <a:t>Agarwal</a:t>
            </a:r>
            <a:r>
              <a:rPr lang="en-US" dirty="0" smtClean="0"/>
              <a:t>, Driscoll, </a:t>
            </a:r>
            <a:r>
              <a:rPr lang="en-US" dirty="0" err="1" smtClean="0"/>
              <a:t>Gabaix</a:t>
            </a:r>
            <a:r>
              <a:rPr lang="en-US" dirty="0" smtClean="0"/>
              <a:t>, and </a:t>
            </a:r>
            <a:r>
              <a:rPr lang="en-US" dirty="0" err="1" smtClean="0"/>
              <a:t>Laibson</a:t>
            </a:r>
            <a:r>
              <a:rPr lang="en-US" dirty="0" smtClean="0"/>
              <a:t> (2009)</a:t>
            </a:r>
            <a:endParaRPr lang="en-US" dirty="0"/>
          </a:p>
        </p:txBody>
      </p:sp>
      <p:sp>
        <p:nvSpPr>
          <p:cNvPr id="6" name="Rectangle 5"/>
          <p:cNvSpPr/>
          <p:nvPr/>
        </p:nvSpPr>
        <p:spPr>
          <a:xfrm>
            <a:off x="1981200" y="4572000"/>
            <a:ext cx="64770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840012" y="1447800"/>
            <a:ext cx="1870961" cy="646331"/>
          </a:xfrm>
          <a:prstGeom prst="rect">
            <a:avLst/>
          </a:prstGeom>
          <a:noFill/>
        </p:spPr>
        <p:txBody>
          <a:bodyPr wrap="none" rtlCol="0">
            <a:spAutoFit/>
          </a:bodyPr>
          <a:lstStyle/>
          <a:p>
            <a:r>
              <a:rPr lang="en-US" b="1" dirty="0" smtClean="0">
                <a:solidFill>
                  <a:srgbClr val="008080"/>
                </a:solidFill>
              </a:rPr>
              <a:t>Those who never </a:t>
            </a:r>
          </a:p>
          <a:p>
            <a:r>
              <a:rPr lang="en-US" b="1" dirty="0" smtClean="0">
                <a:solidFill>
                  <a:srgbClr val="008080"/>
                </a:solidFill>
              </a:rPr>
              <a:t>figure it out</a:t>
            </a:r>
            <a:endParaRPr lang="en-US" b="1" dirty="0">
              <a:solidFill>
                <a:srgbClr val="008080"/>
              </a:solidFill>
            </a:endParaRPr>
          </a:p>
        </p:txBody>
      </p:sp>
      <p:sp>
        <p:nvSpPr>
          <p:cNvPr id="8" name="TextBox 7"/>
          <p:cNvSpPr txBox="1"/>
          <p:nvPr/>
        </p:nvSpPr>
        <p:spPr>
          <a:xfrm>
            <a:off x="7239000" y="3886200"/>
            <a:ext cx="1371600" cy="923330"/>
          </a:xfrm>
          <a:prstGeom prst="rect">
            <a:avLst/>
          </a:prstGeom>
          <a:noFill/>
        </p:spPr>
        <p:txBody>
          <a:bodyPr wrap="square" rtlCol="0">
            <a:spAutoFit/>
          </a:bodyPr>
          <a:lstStyle/>
          <a:p>
            <a:r>
              <a:rPr lang="en-US" b="1" dirty="0" smtClean="0">
                <a:solidFill>
                  <a:srgbClr val="0C14B4"/>
                </a:solidFill>
              </a:rPr>
              <a:t>Those who figure it out right away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Investment performance</a:t>
            </a:r>
            <a:endParaRPr lang="en-US" dirty="0"/>
          </a:p>
        </p:txBody>
      </p:sp>
      <p:pic>
        <p:nvPicPr>
          <p:cNvPr id="8193" name="Picture 1"/>
          <p:cNvPicPr>
            <a:picLocks noChangeAspect="1" noChangeArrowheads="1"/>
          </p:cNvPicPr>
          <p:nvPr/>
        </p:nvPicPr>
        <p:blipFill>
          <a:blip r:embed="rId2"/>
          <a:srcRect/>
          <a:stretch>
            <a:fillRect/>
          </a:stretch>
        </p:blipFill>
        <p:spPr bwMode="auto">
          <a:xfrm>
            <a:off x="1343025" y="1219200"/>
            <a:ext cx="6353175" cy="5320565"/>
          </a:xfrm>
          <a:prstGeom prst="rect">
            <a:avLst/>
          </a:prstGeom>
          <a:noFill/>
          <a:ln w="9525">
            <a:noFill/>
            <a:miter lim="800000"/>
            <a:headEnd/>
            <a:tailEnd/>
          </a:ln>
          <a:effectLst/>
        </p:spPr>
      </p:pic>
      <p:sp>
        <p:nvSpPr>
          <p:cNvPr id="5" name="TextBox 4"/>
          <p:cNvSpPr txBox="1"/>
          <p:nvPr/>
        </p:nvSpPr>
        <p:spPr>
          <a:xfrm>
            <a:off x="6096000" y="6477000"/>
            <a:ext cx="2821222" cy="369332"/>
          </a:xfrm>
          <a:prstGeom prst="rect">
            <a:avLst/>
          </a:prstGeom>
          <a:noFill/>
        </p:spPr>
        <p:txBody>
          <a:bodyPr wrap="none" rtlCol="0">
            <a:spAutoFit/>
          </a:bodyPr>
          <a:lstStyle/>
          <a:p>
            <a:r>
              <a:rPr lang="en-US" dirty="0" err="1" smtClean="0"/>
              <a:t>Korniotos</a:t>
            </a:r>
            <a:r>
              <a:rPr lang="en-US" dirty="0" smtClean="0"/>
              <a:t> and Kumar (2009)</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Planning for cognitive decline</a:t>
            </a:r>
            <a:endParaRPr lang="en-US" dirty="0"/>
          </a:p>
        </p:txBody>
      </p:sp>
      <p:sp>
        <p:nvSpPr>
          <p:cNvPr id="3" name="Content Placeholder 2"/>
          <p:cNvSpPr>
            <a:spLocks noGrp="1"/>
          </p:cNvSpPr>
          <p:nvPr>
            <p:ph idx="1"/>
          </p:nvPr>
        </p:nvSpPr>
        <p:spPr/>
        <p:txBody>
          <a:bodyPr/>
          <a:lstStyle/>
          <a:p>
            <a:r>
              <a:rPr lang="en-US" dirty="0" smtClean="0"/>
              <a:t>Durable power of attorney (springing?)</a:t>
            </a:r>
          </a:p>
          <a:p>
            <a:r>
              <a:rPr lang="en-US" dirty="0" smtClean="0"/>
              <a:t>Living revocable trust</a:t>
            </a:r>
          </a:p>
          <a:p>
            <a:r>
              <a:rPr lang="en-US" dirty="0" smtClean="0"/>
              <a:t>Advanced medical directives </a:t>
            </a:r>
          </a:p>
          <a:p>
            <a:pPr lvl="1"/>
            <a:r>
              <a:rPr lang="en-US" dirty="0" smtClean="0"/>
              <a:t>Health care power of attorney (health care proxy)</a:t>
            </a:r>
          </a:p>
          <a:p>
            <a:pPr lvl="1"/>
            <a:r>
              <a:rPr lang="en-US" dirty="0" smtClean="0"/>
              <a:t>Living will</a:t>
            </a:r>
          </a:p>
          <a:p>
            <a:endParaRPr lang="en-US" dirty="0" smtClean="0"/>
          </a:p>
          <a:p>
            <a:r>
              <a:rPr lang="en-US" dirty="0" smtClean="0"/>
              <a:t>And, of course, a Will</a:t>
            </a:r>
          </a:p>
          <a:p>
            <a:pPr>
              <a:buNone/>
            </a:pPr>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7</a:t>
            </a:r>
            <a:r>
              <a:rPr lang="en-US" dirty="0" smtClean="0"/>
              <a:t>. Psychological resistance to planning for cognitive decline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Lack of meta-cognition: </a:t>
            </a:r>
            <a:r>
              <a:rPr lang="en-US" dirty="0" smtClean="0">
                <a:solidFill>
                  <a:srgbClr val="FF0000"/>
                </a:solidFill>
              </a:rPr>
              <a:t>My memory is fine.</a:t>
            </a:r>
          </a:p>
          <a:p>
            <a:r>
              <a:rPr lang="en-US" dirty="0" smtClean="0"/>
              <a:t>Need for control: </a:t>
            </a:r>
            <a:r>
              <a:rPr lang="en-US" dirty="0" smtClean="0">
                <a:solidFill>
                  <a:srgbClr val="FF0000"/>
                </a:solidFill>
              </a:rPr>
              <a:t>I want to keep driving.</a:t>
            </a:r>
          </a:p>
          <a:p>
            <a:r>
              <a:rPr lang="en-US" dirty="0" smtClean="0"/>
              <a:t>Over-optimism: </a:t>
            </a:r>
            <a:r>
              <a:rPr lang="en-US" dirty="0" smtClean="0">
                <a:solidFill>
                  <a:srgbClr val="FF0000"/>
                </a:solidFill>
              </a:rPr>
              <a:t>I won’t have dementia.</a:t>
            </a:r>
          </a:p>
          <a:p>
            <a:r>
              <a:rPr lang="en-US" dirty="0" smtClean="0"/>
              <a:t>Procrastination:</a:t>
            </a:r>
            <a:r>
              <a:rPr lang="en-US" dirty="0" smtClean="0">
                <a:solidFill>
                  <a:srgbClr val="FF0000"/>
                </a:solidFill>
              </a:rPr>
              <a:t> I’ll do it next month.</a:t>
            </a:r>
          </a:p>
          <a:p>
            <a:r>
              <a:rPr lang="en-US" dirty="0" smtClean="0"/>
              <a:t>Aversion to complexity: </a:t>
            </a:r>
            <a:r>
              <a:rPr lang="en-US" dirty="0" smtClean="0">
                <a:solidFill>
                  <a:srgbClr val="FF0000"/>
                </a:solidFill>
              </a:rPr>
              <a:t>A living revocable trust?</a:t>
            </a:r>
          </a:p>
          <a:p>
            <a:r>
              <a:rPr lang="en-US" dirty="0" smtClean="0"/>
              <a:t>Aversion to </a:t>
            </a:r>
            <a:r>
              <a:rPr lang="en-US" dirty="0" err="1" smtClean="0"/>
              <a:t>annuitization</a:t>
            </a:r>
            <a:r>
              <a:rPr lang="en-US" dirty="0" smtClean="0"/>
              <a:t>: </a:t>
            </a:r>
            <a:r>
              <a:rPr lang="en-US" dirty="0" smtClean="0">
                <a:solidFill>
                  <a:srgbClr val="FF0000"/>
                </a:solidFill>
              </a:rPr>
              <a:t>All of the above.</a:t>
            </a:r>
          </a:p>
          <a:p>
            <a:r>
              <a:rPr lang="en-US" dirty="0" smtClean="0">
                <a:solidFill>
                  <a:schemeClr val="bg1"/>
                </a:solidFill>
              </a:rPr>
              <a:t>Over-confidence: The future is predictable.</a:t>
            </a:r>
          </a:p>
          <a:p>
            <a:pPr>
              <a:buNone/>
            </a:pPr>
            <a:endParaRPr lang="en-US" dirty="0" smtClean="0">
              <a:solidFill>
                <a:schemeClr val="bg1"/>
              </a:solidFill>
            </a:endParaRPr>
          </a:p>
          <a:p>
            <a:pPr>
              <a:buNone/>
            </a:pPr>
            <a:r>
              <a:rPr lang="en-US" dirty="0" smtClean="0"/>
              <a:t>In addition, planning for cognitive decline is costly.</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srcRect/>
          <a:stretch>
            <a:fillRect/>
          </a:stretch>
        </p:blipFill>
        <p:spPr bwMode="auto">
          <a:xfrm>
            <a:off x="609600" y="609600"/>
            <a:ext cx="7941564" cy="5568696"/>
          </a:xfrm>
          <a:prstGeom prst="rect">
            <a:avLst/>
          </a:prstGeom>
          <a:noFill/>
          <a:ln w="9525">
            <a:noFill/>
            <a:miter lim="800000"/>
            <a:headEnd/>
            <a:tailEnd/>
          </a:ln>
          <a:effectLst/>
        </p:spPr>
      </p:pic>
      <p:sp>
        <p:nvSpPr>
          <p:cNvPr id="4" name="TextBox 3"/>
          <p:cNvSpPr txBox="1"/>
          <p:nvPr/>
        </p:nvSpPr>
        <p:spPr>
          <a:xfrm>
            <a:off x="2362200" y="6248400"/>
            <a:ext cx="4629281" cy="369332"/>
          </a:xfrm>
          <a:prstGeom prst="rect">
            <a:avLst/>
          </a:prstGeom>
          <a:noFill/>
        </p:spPr>
        <p:txBody>
          <a:bodyPr wrap="none" rtlCol="0">
            <a:spAutoFit/>
          </a:bodyPr>
          <a:lstStyle/>
          <a:p>
            <a:r>
              <a:rPr lang="en-US" dirty="0" smtClean="0"/>
              <a:t>Perceived probability that I’ll remember to click</a:t>
            </a:r>
            <a:endParaRPr lang="en-US" dirty="0"/>
          </a:p>
        </p:txBody>
      </p:sp>
      <p:sp>
        <p:nvSpPr>
          <p:cNvPr id="5" name="TextBox 4"/>
          <p:cNvSpPr txBox="1"/>
          <p:nvPr/>
        </p:nvSpPr>
        <p:spPr>
          <a:xfrm>
            <a:off x="7392226" y="6488668"/>
            <a:ext cx="1523174" cy="369332"/>
          </a:xfrm>
          <a:prstGeom prst="rect">
            <a:avLst/>
          </a:prstGeom>
          <a:noFill/>
        </p:spPr>
        <p:txBody>
          <a:bodyPr wrap="none" rtlCol="0">
            <a:spAutoFit/>
          </a:bodyPr>
          <a:lstStyle/>
          <a:p>
            <a:r>
              <a:rPr lang="en-US" dirty="0" smtClean="0"/>
              <a:t>Ericson (2009)</a:t>
            </a:r>
            <a:endParaRPr lang="en-US" dirty="0"/>
          </a:p>
        </p:txBody>
      </p:sp>
      <p:sp>
        <p:nvSpPr>
          <p:cNvPr id="6" name="TextBox 5"/>
          <p:cNvSpPr txBox="1"/>
          <p:nvPr/>
        </p:nvSpPr>
        <p:spPr>
          <a:xfrm>
            <a:off x="762000" y="240268"/>
            <a:ext cx="7679859" cy="369332"/>
          </a:xfrm>
          <a:prstGeom prst="rect">
            <a:avLst/>
          </a:prstGeom>
          <a:noFill/>
        </p:spPr>
        <p:txBody>
          <a:bodyPr wrap="none" rtlCol="0">
            <a:spAutoFit/>
          </a:bodyPr>
          <a:lstStyle/>
          <a:p>
            <a:r>
              <a:rPr lang="en-US" dirty="0" smtClean="0"/>
              <a:t>In six months, would you like </a:t>
            </a:r>
            <a:r>
              <a:rPr lang="en-US" b="1" dirty="0" smtClean="0">
                <a:solidFill>
                  <a:srgbClr val="FF0000"/>
                </a:solidFill>
              </a:rPr>
              <a:t>$10 for sure</a:t>
            </a:r>
            <a:r>
              <a:rPr lang="en-US" dirty="0" smtClean="0"/>
              <a:t>, or </a:t>
            </a:r>
            <a:r>
              <a:rPr lang="en-US" b="1" dirty="0" smtClean="0">
                <a:solidFill>
                  <a:srgbClr val="FF0000"/>
                </a:solidFill>
              </a:rPr>
              <a:t>$13.33 if you remember to click?</a:t>
            </a:r>
            <a:endParaRPr lang="en-US" b="1" dirty="0">
              <a:solidFill>
                <a:srgbClr val="FF0000"/>
              </a:solidFill>
            </a:endParaRPr>
          </a:p>
        </p:txBody>
      </p:sp>
      <p:cxnSp>
        <p:nvCxnSpPr>
          <p:cNvPr id="8" name="Straight Arrow Connector 7"/>
          <p:cNvCxnSpPr/>
          <p:nvPr/>
        </p:nvCxnSpPr>
        <p:spPr>
          <a:xfrm rot="5400000">
            <a:off x="3466703" y="4457303"/>
            <a:ext cx="2666206" cy="1588"/>
          </a:xfrm>
          <a:prstGeom prst="straightConnector1">
            <a:avLst/>
          </a:prstGeom>
          <a:ln w="825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886200" y="2678668"/>
            <a:ext cx="1695913" cy="369332"/>
          </a:xfrm>
          <a:prstGeom prst="rect">
            <a:avLst/>
          </a:prstGeom>
          <a:noFill/>
        </p:spPr>
        <p:txBody>
          <a:bodyPr wrap="none" rtlCol="0">
            <a:spAutoFit/>
          </a:bodyPr>
          <a:lstStyle/>
          <a:p>
            <a:r>
              <a:rPr lang="en-US" b="1" dirty="0" smtClean="0">
                <a:solidFill>
                  <a:srgbClr val="FF0000"/>
                </a:solidFill>
              </a:rPr>
              <a:t>Actual click rate</a:t>
            </a:r>
            <a:endParaRPr lang="en-US"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376238"/>
            <a:ext cx="8229600" cy="944562"/>
          </a:xfrm>
        </p:spPr>
        <p:txBody>
          <a:bodyPr>
            <a:normAutofit fontScale="90000"/>
          </a:bodyPr>
          <a:lstStyle/>
          <a:p>
            <a:pPr eaLnBrk="1" hangingPunct="1"/>
            <a:r>
              <a:rPr lang="en-US" sz="3600" dirty="0" smtClean="0"/>
              <a:t>Resistance to annuities</a:t>
            </a:r>
            <a:br>
              <a:rPr lang="en-US" sz="3600" dirty="0" smtClean="0"/>
            </a:br>
            <a:r>
              <a:rPr lang="en-US" sz="2400" dirty="0" smtClean="0"/>
              <a:t>Warner and </a:t>
            </a:r>
            <a:r>
              <a:rPr lang="en-US" sz="2400" dirty="0" err="1" smtClean="0"/>
              <a:t>Pleeter</a:t>
            </a:r>
            <a:r>
              <a:rPr lang="en-US" sz="2400" dirty="0" smtClean="0"/>
              <a:t> (2001)</a:t>
            </a:r>
          </a:p>
        </p:txBody>
      </p:sp>
      <p:sp>
        <p:nvSpPr>
          <p:cNvPr id="75779" name="Rectangle 3"/>
          <p:cNvSpPr>
            <a:spLocks noGrp="1" noChangeArrowheads="1"/>
          </p:cNvSpPr>
          <p:nvPr>
            <p:ph type="body" idx="1"/>
          </p:nvPr>
        </p:nvSpPr>
        <p:spPr>
          <a:xfrm>
            <a:off x="685800" y="1295400"/>
            <a:ext cx="7772400" cy="5257800"/>
          </a:xfrm>
        </p:spPr>
        <p:txBody>
          <a:bodyPr>
            <a:normAutofit fontScale="92500" lnSpcReduction="10000"/>
          </a:bodyPr>
          <a:lstStyle/>
          <a:p>
            <a:pPr eaLnBrk="1" hangingPunct="1"/>
            <a:r>
              <a:rPr lang="en-US" dirty="0" smtClean="0"/>
              <a:t>The US government offered retiring armed forces service members a choice between a term annuity and a lump sum</a:t>
            </a:r>
          </a:p>
          <a:p>
            <a:pPr eaLnBrk="1" hangingPunct="1"/>
            <a:r>
              <a:rPr lang="en-US" dirty="0" smtClean="0"/>
              <a:t> Here’s a typical example for officers:</a:t>
            </a:r>
          </a:p>
          <a:p>
            <a:pPr lvl="1" eaLnBrk="1" hangingPunct="1"/>
            <a:r>
              <a:rPr lang="en-US" dirty="0" smtClean="0"/>
              <a:t>Lump sum of $46,219   		(52%)</a:t>
            </a:r>
          </a:p>
          <a:p>
            <a:pPr lvl="1" eaLnBrk="1" hangingPunct="1"/>
            <a:r>
              <a:rPr lang="en-US" dirty="0" smtClean="0"/>
              <a:t>Annuity with NPV of $82,908	(48%)</a:t>
            </a:r>
          </a:p>
          <a:p>
            <a:pPr eaLnBrk="1" hangingPunct="1"/>
            <a:r>
              <a:rPr lang="en-US" dirty="0" smtClean="0"/>
              <a:t>Here’s a typical example for enlisted soldiers:</a:t>
            </a:r>
          </a:p>
          <a:p>
            <a:pPr lvl="1" eaLnBrk="1" hangingPunct="1"/>
            <a:r>
              <a:rPr lang="en-US" dirty="0" smtClean="0"/>
              <a:t>Lump sum of $22,283  		(95%)</a:t>
            </a:r>
          </a:p>
          <a:p>
            <a:pPr lvl="1" eaLnBrk="1" hangingPunct="1"/>
            <a:r>
              <a:rPr lang="en-US" dirty="0" smtClean="0"/>
              <a:t>Annuity with NPV of $39,972	(  5%)</a:t>
            </a:r>
          </a:p>
          <a:p>
            <a:pPr eaLnBrk="1" hangingPunct="1"/>
            <a:r>
              <a:rPr lang="en-US" dirty="0" smtClean="0"/>
              <a:t>Lump-sums have much lower  NPV’s but nevertheless are chosen more often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 to annuities</a:t>
            </a:r>
            <a:endParaRPr lang="en-US" dirty="0"/>
          </a:p>
        </p:txBody>
      </p:sp>
      <p:sp>
        <p:nvSpPr>
          <p:cNvPr id="3" name="Content Placeholder 2"/>
          <p:cNvSpPr>
            <a:spLocks noGrp="1"/>
          </p:cNvSpPr>
          <p:nvPr>
            <p:ph idx="1"/>
          </p:nvPr>
        </p:nvSpPr>
        <p:spPr/>
        <p:txBody>
          <a:bodyPr/>
          <a:lstStyle/>
          <a:p>
            <a:r>
              <a:rPr lang="en-US" dirty="0" smtClean="0"/>
              <a:t>Approximately 75% of defined benefit pensions are now elected to be received as lump-sum payments.</a:t>
            </a:r>
          </a:p>
          <a:p>
            <a:r>
              <a:rPr lang="en-US" dirty="0" smtClean="0"/>
              <a:t>Less than 5% of defined contribution pensions are transformed into annuities.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cognitive decline</a:t>
            </a:r>
          </a:p>
        </p:txBody>
      </p:sp>
      <p:sp>
        <p:nvSpPr>
          <p:cNvPr id="3" name="Content Placeholder 2"/>
          <p:cNvSpPr>
            <a:spLocks noGrp="1"/>
          </p:cNvSpPr>
          <p:nvPr>
            <p:ph idx="1"/>
          </p:nvPr>
        </p:nvSpPr>
        <p:spPr/>
        <p:txBody>
          <a:bodyPr>
            <a:normAutofit lnSpcReduction="10000"/>
          </a:bodyPr>
          <a:lstStyle/>
          <a:p>
            <a:r>
              <a:rPr lang="en-US" dirty="0" smtClean="0"/>
              <a:t>Durable power of attorney (or springing)</a:t>
            </a:r>
          </a:p>
          <a:p>
            <a:r>
              <a:rPr lang="en-US" dirty="0" smtClean="0"/>
              <a:t>Living revocable trust</a:t>
            </a:r>
          </a:p>
          <a:p>
            <a:r>
              <a:rPr lang="en-US" dirty="0" smtClean="0"/>
              <a:t>Living will</a:t>
            </a:r>
          </a:p>
          <a:p>
            <a:r>
              <a:rPr lang="en-US" dirty="0" smtClean="0"/>
              <a:t>Healthcare proxy</a:t>
            </a:r>
          </a:p>
          <a:p>
            <a:r>
              <a:rPr lang="en-US" dirty="0" smtClean="0"/>
              <a:t>(and, of course, a Will)</a:t>
            </a:r>
          </a:p>
          <a:p>
            <a:endParaRPr lang="en-US" dirty="0" smtClean="0"/>
          </a:p>
          <a:p>
            <a:r>
              <a:rPr lang="en-US" dirty="0" smtClean="0"/>
              <a:t>Discuss long-term strategies when the client is still cognitively healthy</a:t>
            </a:r>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477000" y="4495800"/>
            <a:ext cx="1219200" cy="8382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609600"/>
            <a:ext cx="8229600" cy="1143000"/>
          </a:xfrm>
        </p:spPr>
        <p:txBody>
          <a:bodyPr>
            <a:normAutofit fontScale="90000"/>
          </a:bodyPr>
          <a:lstStyle/>
          <a:p>
            <a:r>
              <a:rPr lang="en-US" dirty="0" smtClean="0"/>
              <a:t>Distribution of wealth</a:t>
            </a:r>
            <a:r>
              <a:rPr lang="en-US" sz="2700" dirty="0" smtClean="0"/>
              <a:t/>
            </a:r>
            <a:br>
              <a:rPr lang="en-US" sz="2700" dirty="0" smtClean="0"/>
            </a:br>
            <a:r>
              <a:rPr lang="en-US" sz="2700" dirty="0" smtClean="0"/>
              <a:t>Survey of Consumer Finances (2007)</a:t>
            </a:r>
            <a:br>
              <a:rPr lang="en-US" sz="2700" dirty="0" smtClean="0"/>
            </a:br>
            <a:r>
              <a:rPr lang="en-US" sz="2700" dirty="0" smtClean="0"/>
              <a:t> (Dollars in 1,000’s) </a:t>
            </a:r>
            <a:br>
              <a:rPr lang="en-US" sz="2700" dirty="0" smtClean="0"/>
            </a:br>
            <a:endParaRPr lang="en-US" sz="2700" dirty="0"/>
          </a:p>
        </p:txBody>
      </p:sp>
      <p:sp>
        <p:nvSpPr>
          <p:cNvPr id="10" name="Rectangle 9"/>
          <p:cNvSpPr/>
          <p:nvPr/>
        </p:nvSpPr>
        <p:spPr>
          <a:xfrm>
            <a:off x="6019800" y="1981200"/>
            <a:ext cx="2438400" cy="3733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6934200" y="4953000"/>
            <a:ext cx="1600200" cy="838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Table 12"/>
          <p:cNvGraphicFramePr>
            <a:graphicFrameLocks noGrp="1"/>
          </p:cNvGraphicFramePr>
          <p:nvPr/>
        </p:nvGraphicFramePr>
        <p:xfrm>
          <a:off x="533400" y="2209800"/>
          <a:ext cx="8000999" cy="3581400"/>
        </p:xfrm>
        <a:graphic>
          <a:graphicData uri="http://schemas.openxmlformats.org/drawingml/2006/table">
            <a:tbl>
              <a:tblPr/>
              <a:tblGrid>
                <a:gridCol w="1388963"/>
                <a:gridCol w="462988"/>
                <a:gridCol w="1888118"/>
                <a:gridCol w="491925"/>
                <a:gridCol w="1794075"/>
                <a:gridCol w="434051"/>
                <a:gridCol w="1540879"/>
              </a:tblGrid>
              <a:tr h="447675">
                <a:tc>
                  <a:txBody>
                    <a:bodyPr/>
                    <a:lstStyle/>
                    <a:p>
                      <a:pPr algn="r" fontAlgn="b"/>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c>
                  <a:txBody>
                    <a:bodyPr/>
                    <a:lstStyle/>
                    <a:p>
                      <a:pPr algn="r" fontAlgn="b"/>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c>
                  <a:txBody>
                    <a:bodyPr/>
                    <a:lstStyle/>
                    <a:p>
                      <a:pPr algn="ctr" fontAlgn="ctr"/>
                      <a:r>
                        <a:rPr lang="en-US" sz="2400" b="0" i="0" u="none" strike="noStrike" baseline="0">
                          <a:solidFill>
                            <a:srgbClr val="000000"/>
                          </a:solidFill>
                          <a:latin typeface="Calibri"/>
                        </a:rPr>
                        <a:t>Average</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Percent</a:t>
                      </a:r>
                    </a:p>
                  </a:txBody>
                  <a:tcPr marL="0" marR="0" marT="0" marB="0" anchor="b">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Percent</a:t>
                      </a:r>
                    </a:p>
                  </a:txBody>
                  <a:tcPr marL="0" marR="0" marT="0" marB="0" anchor="b">
                    <a:lnL>
                      <a:noFill/>
                    </a:lnL>
                    <a:lnR>
                      <a:noFill/>
                    </a:lnR>
                    <a:lnT>
                      <a:noFill/>
                    </a:lnT>
                    <a:lnB>
                      <a:noFill/>
                    </a:lnB>
                  </a:tcPr>
                </a:tc>
              </a:tr>
              <a:tr h="447675">
                <a:tc>
                  <a:txBody>
                    <a:bodyPr/>
                    <a:lstStyle/>
                    <a:p>
                      <a:pPr algn="r" fontAlgn="b"/>
                      <a:r>
                        <a:rPr lang="en-US" sz="2400" b="0" i="0" u="none" strike="noStrike" baseline="0">
                          <a:solidFill>
                            <a:srgbClr val="000000"/>
                          </a:solidFill>
                          <a:latin typeface="Calibri"/>
                        </a:rPr>
                        <a:t>Age</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ctr"/>
                      <a:r>
                        <a:rPr lang="en-US" sz="2400" b="0" i="0" u="none" strike="noStrike" baseline="0">
                          <a:solidFill>
                            <a:srgbClr val="000000"/>
                          </a:solidFill>
                          <a:latin typeface="Calibri"/>
                        </a:rPr>
                        <a:t>Net Worth</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of families</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a:solidFill>
                            <a:srgbClr val="000000"/>
                          </a:solidFill>
                          <a:latin typeface="Calibri"/>
                        </a:rPr>
                        <a:t>of wealth</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447675">
                <a:tc>
                  <a:txBody>
                    <a:bodyPr/>
                    <a:lstStyle/>
                    <a:p>
                      <a:pPr algn="r" fontAlgn="b"/>
                      <a:r>
                        <a:rPr lang="en-US" sz="2400" b="0" i="0" u="none" strike="noStrike" baseline="0">
                          <a:solidFill>
                            <a:srgbClr val="000000"/>
                          </a:solidFill>
                          <a:latin typeface="Calibri"/>
                        </a:rPr>
                        <a:t>&lt;35</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a:solidFill>
                            <a:srgbClr val="000000"/>
                          </a:solidFill>
                          <a:latin typeface="Calibri"/>
                        </a:rPr>
                        <a:t> $            106.0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23.2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4.7%</a:t>
                      </a:r>
                      <a:endParaRPr lang="en-US" sz="2400" b="0" i="0" u="none" strike="noStrike" baseline="0"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447675">
                <a:tc>
                  <a:txBody>
                    <a:bodyPr/>
                    <a:lstStyle/>
                    <a:p>
                      <a:pPr algn="r" fontAlgn="b"/>
                      <a:r>
                        <a:rPr lang="en-US" sz="2400" b="0" i="0" u="none" strike="noStrike" baseline="0">
                          <a:solidFill>
                            <a:srgbClr val="000000"/>
                          </a:solidFill>
                          <a:latin typeface="Calibri"/>
                        </a:rPr>
                        <a:t>35-44</a:t>
                      </a:r>
                    </a:p>
                  </a:txBody>
                  <a:tcPr marL="0" marR="0" marT="0" marB="0" anchor="b">
                    <a:lnL>
                      <a:noFill/>
                    </a:lnL>
                    <a:lnR>
                      <a:noFill/>
                    </a:lnR>
                    <a:lnT>
                      <a:noFill/>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dirty="0">
                          <a:solidFill>
                            <a:srgbClr val="000000"/>
                          </a:solidFill>
                          <a:latin typeface="Calibri"/>
                        </a:rPr>
                        <a:t> $            325.6 </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23.3</a:t>
                      </a:r>
                    </a:p>
                  </a:txBody>
                  <a:tcPr marL="0" marR="0" marT="0" marB="0" anchor="b">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14.4%</a:t>
                      </a:r>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r>
              <a:tr h="447675">
                <a:tc>
                  <a:txBody>
                    <a:bodyPr/>
                    <a:lstStyle/>
                    <a:p>
                      <a:pPr algn="r" fontAlgn="b"/>
                      <a:r>
                        <a:rPr lang="en-US" sz="2400" b="0" i="0" u="none" strike="noStrike" baseline="0">
                          <a:solidFill>
                            <a:srgbClr val="000000"/>
                          </a:solidFill>
                          <a:latin typeface="Calibri"/>
                        </a:rPr>
                        <a:t>45-54</a:t>
                      </a:r>
                    </a:p>
                  </a:txBody>
                  <a:tcPr marL="0" marR="0" marT="0" marB="0" anchor="b">
                    <a:lnL>
                      <a:noFill/>
                    </a:lnL>
                    <a:lnR>
                      <a:noFill/>
                    </a:lnR>
                    <a:lnT>
                      <a:noFill/>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dirty="0">
                          <a:solidFill>
                            <a:srgbClr val="000000"/>
                          </a:solidFill>
                          <a:latin typeface="Calibri"/>
                        </a:rPr>
                        <a:t> $            661.2 </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19.2</a:t>
                      </a:r>
                    </a:p>
                  </a:txBody>
                  <a:tcPr marL="0" marR="0" marT="0" marB="0" anchor="b">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24.1%</a:t>
                      </a:r>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r>
              <a:tr h="447675">
                <a:tc>
                  <a:txBody>
                    <a:bodyPr/>
                    <a:lstStyle/>
                    <a:p>
                      <a:pPr algn="r" fontAlgn="b"/>
                      <a:r>
                        <a:rPr lang="en-US" sz="2400" b="0" i="0" u="none" strike="noStrike" baseline="0">
                          <a:solidFill>
                            <a:srgbClr val="000000"/>
                          </a:solidFill>
                          <a:latin typeface="Calibri"/>
                        </a:rPr>
                        <a:t>55-64</a:t>
                      </a:r>
                    </a:p>
                  </a:txBody>
                  <a:tcPr marL="0" marR="0" marT="0" marB="0" anchor="b">
                    <a:lnL>
                      <a:noFill/>
                    </a:lnL>
                    <a:lnR>
                      <a:noFill/>
                    </a:lnR>
                    <a:lnT>
                      <a:noFill/>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a:solidFill>
                            <a:srgbClr val="000000"/>
                          </a:solidFill>
                          <a:latin typeface="Calibri"/>
                        </a:rPr>
                        <a:t> $            935.8 </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12.8</a:t>
                      </a:r>
                    </a:p>
                  </a:txBody>
                  <a:tcPr marL="0" marR="0" marT="0" marB="0" anchor="b">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22.8%</a:t>
                      </a:r>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r>
              <a:tr h="447675">
                <a:tc>
                  <a:txBody>
                    <a:bodyPr/>
                    <a:lstStyle/>
                    <a:p>
                      <a:pPr algn="r" fontAlgn="b"/>
                      <a:r>
                        <a:rPr lang="en-US" sz="2400" b="0" i="0" u="none" strike="noStrike" baseline="0">
                          <a:solidFill>
                            <a:srgbClr val="000000"/>
                          </a:solidFill>
                          <a:latin typeface="Calibri"/>
                        </a:rPr>
                        <a:t>65-74</a:t>
                      </a:r>
                    </a:p>
                  </a:txBody>
                  <a:tcPr marL="0" marR="0" marT="0" marB="0" anchor="b">
                    <a:lnL>
                      <a:noFill/>
                    </a:lnL>
                    <a:lnR>
                      <a:noFill/>
                    </a:lnR>
                    <a:lnT>
                      <a:noFill/>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dirty="0">
                          <a:solidFill>
                            <a:srgbClr val="000000"/>
                          </a:solidFill>
                          <a:latin typeface="Calibri"/>
                        </a:rPr>
                        <a:t> $        1,015.2 </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a:solidFill>
                            <a:srgbClr val="000000"/>
                          </a:solidFill>
                          <a:latin typeface="Calibri"/>
                        </a:rPr>
                        <a:t>11.2</a:t>
                      </a:r>
                    </a:p>
                  </a:txBody>
                  <a:tcPr marL="0" marR="0" marT="0" marB="0" anchor="b">
                    <a:lnL>
                      <a:noFill/>
                    </a:lnL>
                    <a:lnR>
                      <a:noFill/>
                    </a:lnR>
                    <a:lnT>
                      <a:noFill/>
                    </a:lnT>
                    <a:lnB>
                      <a:noFill/>
                    </a:lnB>
                  </a:tcPr>
                </a:tc>
                <a:tc>
                  <a:txBody>
                    <a:bodyPr/>
                    <a:lstStyle/>
                    <a:p>
                      <a:pPr algn="l" fontAlgn="b"/>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21.6%</a:t>
                      </a:r>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r>
              <a:tr h="447675">
                <a:tc>
                  <a:txBody>
                    <a:bodyPr/>
                    <a:lstStyle/>
                    <a:p>
                      <a:pPr algn="r" fontAlgn="b"/>
                      <a:r>
                        <a:rPr lang="en-US" sz="2400" b="0" i="0" u="none" strike="noStrike" baseline="0">
                          <a:solidFill>
                            <a:srgbClr val="000000"/>
                          </a:solidFill>
                          <a:latin typeface="Calibri"/>
                        </a:rPr>
                        <a:t>75+</a:t>
                      </a:r>
                    </a:p>
                  </a:txBody>
                  <a:tcPr marL="0" marR="0" marT="0" marB="0" anchor="b">
                    <a:lnL>
                      <a:noFill/>
                    </a:lnL>
                    <a:lnR>
                      <a:noFill/>
                    </a:lnR>
                    <a:lnT>
                      <a:noFill/>
                    </a:lnT>
                    <a:lnB>
                      <a:noFill/>
                    </a:lnB>
                  </a:tcPr>
                </a:tc>
                <a:tc>
                  <a:txBody>
                    <a:bodyPr/>
                    <a:lstStyle/>
                    <a:p>
                      <a:pPr algn="r"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l" fontAlgn="ctr"/>
                      <a:r>
                        <a:rPr lang="en-US" sz="2400" b="0" i="0" u="none" strike="noStrike" baseline="0">
                          <a:solidFill>
                            <a:srgbClr val="000000"/>
                          </a:solidFill>
                          <a:latin typeface="Calibri"/>
                        </a:rPr>
                        <a:t> $            638.2 </a:t>
                      </a:r>
                    </a:p>
                  </a:txBody>
                  <a:tcPr marL="0" marR="0" marT="0" marB="0" anchor="ctr">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a:solidFill>
                            <a:srgbClr val="000000"/>
                          </a:solidFill>
                          <a:latin typeface="Calibri"/>
                        </a:rPr>
                        <a:t>10.2</a:t>
                      </a:r>
                    </a:p>
                  </a:txBody>
                  <a:tcPr marL="0" marR="0" marT="0" marB="0" anchor="b">
                    <a:lnL>
                      <a:noFill/>
                    </a:lnL>
                    <a:lnR>
                      <a:noFill/>
                    </a:lnR>
                    <a:lnT>
                      <a:noFill/>
                    </a:lnT>
                    <a:lnB>
                      <a:noFill/>
                    </a:lnB>
                  </a:tcPr>
                </a:tc>
                <a:tc>
                  <a:txBody>
                    <a:bodyPr/>
                    <a:lstStyle/>
                    <a:p>
                      <a:pPr algn="l" fontAlgn="b"/>
                      <a:endParaRPr lang="en-US" sz="2400" b="0" i="0" u="none" strike="noStrike" baseline="0">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2400" b="0" i="0" u="none" strike="noStrike" baseline="0" dirty="0" smtClean="0">
                          <a:solidFill>
                            <a:srgbClr val="000000"/>
                          </a:solidFill>
                          <a:latin typeface="Calibri"/>
                        </a:rPr>
                        <a:t>12.4%</a:t>
                      </a:r>
                      <a:endParaRPr lang="en-US" sz="2400" b="0" i="0" u="none" strike="noStrike" baseline="0" dirty="0">
                        <a:solidFill>
                          <a:srgbClr val="000000"/>
                        </a:solidFill>
                        <a:latin typeface="Calibri"/>
                      </a:endParaRPr>
                    </a:p>
                  </a:txBody>
                  <a:tcPr marL="0" marR="0" marT="0" marB="0" anchor="b">
                    <a:lnL>
                      <a:noFill/>
                    </a:lnL>
                    <a:lnR>
                      <a:noFill/>
                    </a:lnR>
                    <a:lnT>
                      <a:noFill/>
                    </a:lnT>
                    <a:lnB>
                      <a:noFill/>
                    </a:lnB>
                  </a:tcPr>
                </a:tc>
              </a:tr>
            </a:tbl>
          </a:graphicData>
        </a:graphic>
      </p:graphicFrame>
      <p:sp>
        <p:nvSpPr>
          <p:cNvPr id="9" name="Rectangle 8"/>
          <p:cNvSpPr/>
          <p:nvPr/>
        </p:nvSpPr>
        <p:spPr>
          <a:xfrm>
            <a:off x="4572000" y="1828800"/>
            <a:ext cx="2133600"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705600" y="1600200"/>
            <a:ext cx="2209800" cy="502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Nudges</a:t>
            </a:r>
            <a:endParaRPr lang="en-US" dirty="0"/>
          </a:p>
        </p:txBody>
      </p:sp>
      <p:sp>
        <p:nvSpPr>
          <p:cNvPr id="3" name="Content Placeholder 2"/>
          <p:cNvSpPr>
            <a:spLocks noGrp="1"/>
          </p:cNvSpPr>
          <p:nvPr>
            <p:ph idx="1"/>
          </p:nvPr>
        </p:nvSpPr>
        <p:spPr>
          <a:xfrm>
            <a:off x="457200" y="1600200"/>
            <a:ext cx="8686800" cy="4525963"/>
          </a:xfrm>
        </p:spPr>
        <p:txBody>
          <a:bodyPr>
            <a:normAutofit/>
          </a:bodyPr>
          <a:lstStyle/>
          <a:p>
            <a:pPr marL="514350" indent="-514350">
              <a:buFont typeface="+mj-lt"/>
              <a:buAutoNum type="arabicPeriod"/>
            </a:pPr>
            <a:r>
              <a:rPr lang="en-US" sz="2800" dirty="0" smtClean="0"/>
              <a:t>Estate planning is the </a:t>
            </a:r>
            <a:r>
              <a:rPr lang="en-US" sz="2800" b="1" dirty="0" smtClean="0">
                <a:solidFill>
                  <a:srgbClr val="FF0000"/>
                </a:solidFill>
              </a:rPr>
              <a:t>default</a:t>
            </a:r>
            <a:r>
              <a:rPr lang="en-US" sz="2800" dirty="0" smtClean="0"/>
              <a:t> for every 65 year old</a:t>
            </a:r>
          </a:p>
          <a:p>
            <a:pPr marL="914400" lvl="1" indent="-514350"/>
            <a:r>
              <a:rPr lang="en-US" dirty="0" smtClean="0"/>
              <a:t>“It’s not about you.”</a:t>
            </a:r>
          </a:p>
          <a:p>
            <a:pPr marL="514350" indent="-514350">
              <a:buFont typeface="+mj-lt"/>
              <a:buAutoNum type="arabicPeriod"/>
            </a:pPr>
            <a:r>
              <a:rPr lang="en-US" sz="2800" dirty="0" smtClean="0"/>
              <a:t>Regular check-ups (e.g., update trustee list, verify that beneficiaries have been appropriately designated)</a:t>
            </a:r>
          </a:p>
          <a:p>
            <a:pPr marL="514350" indent="-514350">
              <a:buFont typeface="+mj-lt"/>
              <a:buAutoNum type="arabicPeriod"/>
            </a:pPr>
            <a:r>
              <a:rPr lang="en-US" sz="2800" dirty="0" smtClean="0"/>
              <a:t>Each check-up ends with an </a:t>
            </a:r>
            <a:r>
              <a:rPr lang="en-US" sz="2800" dirty="0" smtClean="0">
                <a:solidFill>
                  <a:srgbClr val="FF0000"/>
                </a:solidFill>
              </a:rPr>
              <a:t>“</a:t>
            </a:r>
            <a:r>
              <a:rPr lang="en-US" sz="2800" b="1" dirty="0" smtClean="0">
                <a:solidFill>
                  <a:srgbClr val="FF0000"/>
                </a:solidFill>
              </a:rPr>
              <a:t>appointment</a:t>
            </a:r>
            <a:r>
              <a:rPr lang="en-US" sz="2800" dirty="0" smtClean="0">
                <a:solidFill>
                  <a:srgbClr val="FF0000"/>
                </a:solidFill>
              </a:rPr>
              <a:t>”</a:t>
            </a:r>
            <a:r>
              <a:rPr lang="en-US" sz="2800" dirty="0" smtClean="0"/>
              <a:t> for the next check-up (“June 2013”)</a:t>
            </a:r>
          </a:p>
          <a:p>
            <a:pPr marL="914400" lvl="1" indent="-514350"/>
            <a:r>
              <a:rPr lang="en-US" dirty="0" smtClean="0"/>
              <a:t>This legitimates future nudges</a:t>
            </a:r>
          </a:p>
          <a:p>
            <a:pPr marL="514350" indent="-514350">
              <a:buFont typeface="+mj-lt"/>
              <a:buAutoNum type="arabicPeriod"/>
            </a:pPr>
            <a:r>
              <a:rPr lang="en-US" sz="2800" dirty="0" smtClean="0"/>
              <a:t>Family involvement is encouraged (but not required)</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Older adults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Novel problems may be hard</a:t>
            </a:r>
          </a:p>
          <a:p>
            <a:r>
              <a:rPr lang="en-US" dirty="0" smtClean="0"/>
              <a:t>Memory may be failing</a:t>
            </a:r>
          </a:p>
          <a:p>
            <a:r>
              <a:rPr lang="en-US" dirty="0" smtClean="0"/>
              <a:t>Client and their  family may be in denial</a:t>
            </a:r>
          </a:p>
          <a:p>
            <a:r>
              <a:rPr lang="en-US" dirty="0" smtClean="0"/>
              <a:t>Emotions and trust will matter more as analytic cognitive functions decline</a:t>
            </a:r>
          </a:p>
          <a:p>
            <a:r>
              <a:rPr lang="en-US" dirty="0" smtClean="0"/>
              <a:t>Passivity is common (unopened mail)</a:t>
            </a:r>
          </a:p>
          <a:p>
            <a:r>
              <a:rPr lang="en-US" dirty="0" smtClean="0">
                <a:solidFill>
                  <a:srgbClr val="FF0000"/>
                </a:solidFill>
              </a:rPr>
              <a:t>Take action on the spot (be ready to do this)</a:t>
            </a:r>
          </a:p>
          <a:p>
            <a:r>
              <a:rPr lang="en-US" dirty="0" smtClean="0">
                <a:solidFill>
                  <a:srgbClr val="FF0000"/>
                </a:solidFill>
              </a:rPr>
              <a:t>Keep it simple (one-dimensional choice)</a:t>
            </a:r>
          </a:p>
          <a:p>
            <a:r>
              <a:rPr lang="en-US" dirty="0" smtClean="0">
                <a:solidFill>
                  <a:srgbClr val="FF0000"/>
                </a:solidFill>
              </a:rPr>
              <a:t>Build fail-safe systems (market-timing is not OK)</a:t>
            </a:r>
          </a:p>
          <a:p>
            <a:r>
              <a:rPr lang="en-US" dirty="0" smtClean="0">
                <a:solidFill>
                  <a:srgbClr val="FF0000"/>
                </a:solidFill>
              </a:rPr>
              <a:t>But still give clients a sense of control</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Proposals</a:t>
            </a:r>
            <a:endParaRPr lang="en-US" dirty="0"/>
          </a:p>
        </p:txBody>
      </p:sp>
      <p:sp>
        <p:nvSpPr>
          <p:cNvPr id="3" name="Content Placeholder 2"/>
          <p:cNvSpPr>
            <a:spLocks noGrp="1"/>
          </p:cNvSpPr>
          <p:nvPr>
            <p:ph idx="1"/>
          </p:nvPr>
        </p:nvSpPr>
        <p:spPr>
          <a:xfrm>
            <a:off x="457200" y="1600200"/>
            <a:ext cx="8534400" cy="4525963"/>
          </a:xfrm>
        </p:spPr>
        <p:txBody>
          <a:bodyPr>
            <a:normAutofit/>
          </a:bodyPr>
          <a:lstStyle/>
          <a:p>
            <a:pPr marL="571500" indent="-571500">
              <a:buNone/>
            </a:pPr>
            <a:r>
              <a:rPr lang="en-US" dirty="0" smtClean="0"/>
              <a:t>After age 65, require durable power of attorney or springing power of attorney.  </a:t>
            </a:r>
          </a:p>
          <a:p>
            <a:pPr marL="971550" lvl="1" indent="-571500">
              <a:buFont typeface="Wingdings" pitchFamily="2" charset="2"/>
              <a:buChar char="§"/>
            </a:pPr>
            <a:r>
              <a:rPr lang="en-US" dirty="0" smtClean="0"/>
              <a:t>Provide an inexpensive option (regulated and offered by the private market) for those who don’t want a family member, friend, or attorney to take this role.</a:t>
            </a:r>
          </a:p>
          <a:p>
            <a:pPr marL="971550" lvl="1" indent="-571500">
              <a:buFont typeface="Wingdings" pitchFamily="2" charset="2"/>
              <a:buChar char="§"/>
            </a:pPr>
            <a:r>
              <a:rPr lang="en-US" dirty="0" smtClean="0"/>
              <a:t>Increase oversight and criminal penalties for attorneys-in-fact</a:t>
            </a:r>
          </a:p>
          <a:p>
            <a:endParaRPr lang="en-US"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Proposals</a:t>
            </a:r>
            <a:endParaRPr lang="en-US" dirty="0"/>
          </a:p>
        </p:txBody>
      </p:sp>
      <p:sp>
        <p:nvSpPr>
          <p:cNvPr id="3" name="Content Placeholder 2"/>
          <p:cNvSpPr>
            <a:spLocks noGrp="1"/>
          </p:cNvSpPr>
          <p:nvPr>
            <p:ph idx="1"/>
          </p:nvPr>
        </p:nvSpPr>
        <p:spPr>
          <a:xfrm>
            <a:off x="457200" y="1600200"/>
            <a:ext cx="8382000" cy="4525963"/>
          </a:xfrm>
        </p:spPr>
        <p:txBody>
          <a:bodyPr/>
          <a:lstStyle/>
          <a:p>
            <a:pPr marL="571500" indent="-571500">
              <a:buNone/>
            </a:pPr>
            <a:r>
              <a:rPr lang="en-US" dirty="0" smtClean="0"/>
              <a:t>Establish a </a:t>
            </a:r>
            <a:r>
              <a:rPr lang="en-US" b="1" dirty="0" smtClean="0"/>
              <a:t>fiduciary duty </a:t>
            </a:r>
            <a:r>
              <a:rPr lang="en-US" dirty="0" smtClean="0"/>
              <a:t>for IRA advisers and asset management companies</a:t>
            </a:r>
          </a:p>
          <a:p>
            <a:pPr marL="971550" lvl="1" indent="-571500">
              <a:buFont typeface="Wingdings" pitchFamily="2" charset="2"/>
              <a:buChar char="§"/>
            </a:pPr>
            <a:r>
              <a:rPr lang="en-US" dirty="0" smtClean="0"/>
              <a:t>Use 401(k)/DC regulations as model</a:t>
            </a:r>
          </a:p>
          <a:p>
            <a:pPr marL="971550" lvl="1" indent="-571500">
              <a:buFont typeface="Wingdings" pitchFamily="2" charset="2"/>
              <a:buChar char="§"/>
            </a:pPr>
            <a:r>
              <a:rPr lang="en-US" dirty="0" smtClean="0"/>
              <a:t>Retirees should be as least as well protected as middle-aged adults</a:t>
            </a:r>
          </a:p>
          <a:p>
            <a:pPr marL="971550" lvl="1" indent="-571500">
              <a:buFont typeface="Wingdings" pitchFamily="2" charset="2"/>
              <a:buChar char="§"/>
            </a:pPr>
            <a:r>
              <a:rPr lang="en-US" dirty="0" smtClean="0"/>
              <a:t>Alternatively, encourage/require assets to remain in DC plans instead of rolling over to IRA’s.</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Proposals</a:t>
            </a:r>
            <a:endParaRPr lang="en-US" dirty="0"/>
          </a:p>
        </p:txBody>
      </p:sp>
      <p:sp>
        <p:nvSpPr>
          <p:cNvPr id="3" name="Content Placeholder 2"/>
          <p:cNvSpPr>
            <a:spLocks noGrp="1"/>
          </p:cNvSpPr>
          <p:nvPr>
            <p:ph idx="1"/>
          </p:nvPr>
        </p:nvSpPr>
        <p:spPr>
          <a:xfrm>
            <a:off x="457200" y="1371600"/>
            <a:ext cx="8229600" cy="5181600"/>
          </a:xfrm>
        </p:spPr>
        <p:txBody>
          <a:bodyPr>
            <a:normAutofit fontScale="85000" lnSpcReduction="20000"/>
          </a:bodyPr>
          <a:lstStyle/>
          <a:p>
            <a:pPr>
              <a:buNone/>
            </a:pPr>
            <a:r>
              <a:rPr lang="en-US" dirty="0" smtClean="0"/>
              <a:t>Create a class of </a:t>
            </a:r>
            <a:r>
              <a:rPr lang="en-US" b="1" dirty="0" smtClean="0"/>
              <a:t>safe harbor </a:t>
            </a:r>
            <a:r>
              <a:rPr lang="en-US" dirty="0" smtClean="0"/>
              <a:t>financial products.</a:t>
            </a:r>
          </a:p>
          <a:p>
            <a:pPr marL="971550" lvl="1" indent="-514350">
              <a:buFont typeface="+mj-lt"/>
              <a:buAutoNum type="arabicPeriod"/>
            </a:pPr>
            <a:r>
              <a:rPr lang="en-US" dirty="0" smtClean="0"/>
              <a:t>Diversified low-fee funds with an automatic monthly drawn-down mechanism after age 70.</a:t>
            </a:r>
          </a:p>
          <a:p>
            <a:pPr marL="971550" lvl="1" indent="-514350">
              <a:buFont typeface="+mj-lt"/>
              <a:buAutoNum type="arabicPeriod"/>
            </a:pPr>
            <a:r>
              <a:rPr lang="en-US" dirty="0" smtClean="0"/>
              <a:t>Low-fee annuities and deferred annuities.</a:t>
            </a:r>
          </a:p>
          <a:p>
            <a:pPr marL="971550" lvl="1" indent="-514350">
              <a:buFont typeface="+mj-lt"/>
              <a:buAutoNum type="arabicPeriod"/>
            </a:pPr>
            <a:r>
              <a:rPr lang="en-US" dirty="0" smtClean="0"/>
              <a:t>Other retirement products approved by regulator</a:t>
            </a:r>
          </a:p>
          <a:p>
            <a:pPr marL="971550" lvl="1" indent="-514350">
              <a:buNone/>
            </a:pPr>
            <a:endParaRPr lang="en-US" dirty="0" smtClean="0"/>
          </a:p>
          <a:p>
            <a:pPr lvl="1">
              <a:buFont typeface="Wingdings" pitchFamily="2" charset="2"/>
              <a:buChar char="§"/>
            </a:pPr>
            <a:r>
              <a:rPr lang="en-US" dirty="0" smtClean="0"/>
              <a:t>Analogous to QDIA’s in DC plans. </a:t>
            </a:r>
          </a:p>
          <a:p>
            <a:pPr lvl="1">
              <a:buFont typeface="Wingdings" pitchFamily="2" charset="2"/>
              <a:buChar char="§"/>
            </a:pPr>
            <a:r>
              <a:rPr lang="en-US" dirty="0" smtClean="0"/>
              <a:t>Safe harbor for fiduciaries (advisers and asset managers).</a:t>
            </a:r>
          </a:p>
          <a:p>
            <a:pPr lvl="1">
              <a:buFont typeface="Wingdings" pitchFamily="2" charset="2"/>
              <a:buChar char="§"/>
            </a:pPr>
            <a:r>
              <a:rPr lang="en-US" dirty="0" smtClean="0"/>
              <a:t>DC Rollovers would be defaulted into this safe harbor.</a:t>
            </a:r>
          </a:p>
          <a:p>
            <a:pPr lvl="1">
              <a:buFont typeface="Wingdings" pitchFamily="2" charset="2"/>
              <a:buChar char="§"/>
            </a:pPr>
            <a:r>
              <a:rPr lang="en-US" dirty="0" smtClean="0"/>
              <a:t>Large withdrawals/transfers from safe harbor would require notarized signature of asset owner, physician, spouse, and relevant fiduciaries.  </a:t>
            </a:r>
          </a:p>
          <a:p>
            <a:pPr lvl="1">
              <a:buFont typeface="Wingdings" pitchFamily="2" charset="2"/>
              <a:buChar char="§"/>
            </a:pPr>
            <a:r>
              <a:rPr lang="en-US" dirty="0" smtClean="0"/>
              <a:t>In the event of mental incompetence, signature of attorney-in-fact would also be required.</a:t>
            </a:r>
          </a:p>
          <a:p>
            <a:pPr lvl="1">
              <a:buFont typeface="Wingdings" pitchFamily="2" charset="2"/>
              <a:buChar char="§"/>
            </a:pPr>
            <a:endParaRPr lang="en-US" dirty="0" smtClean="0"/>
          </a:p>
          <a:p>
            <a:endParaRPr lang="en-US"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opportunity</a:t>
            </a:r>
            <a:endParaRPr lang="en-US" dirty="0"/>
          </a:p>
        </p:txBody>
      </p:sp>
      <p:sp>
        <p:nvSpPr>
          <p:cNvPr id="3" name="Content Placeholder 2"/>
          <p:cNvSpPr>
            <a:spLocks noGrp="1"/>
          </p:cNvSpPr>
          <p:nvPr>
            <p:ph idx="1"/>
          </p:nvPr>
        </p:nvSpPr>
        <p:spPr/>
        <p:txBody>
          <a:bodyPr>
            <a:normAutofit/>
          </a:bodyPr>
          <a:lstStyle/>
          <a:p>
            <a:pPr>
              <a:buNone/>
            </a:pPr>
            <a:r>
              <a:rPr lang="en-US" dirty="0" smtClean="0"/>
              <a:t>Solve the </a:t>
            </a:r>
            <a:r>
              <a:rPr lang="en-US" dirty="0" err="1" smtClean="0"/>
              <a:t>decumulation</a:t>
            </a:r>
            <a:r>
              <a:rPr lang="en-US" dirty="0" smtClean="0"/>
              <a:t> challenge</a:t>
            </a:r>
          </a:p>
          <a:p>
            <a:pPr lvl="1"/>
            <a:r>
              <a:rPr lang="en-US" dirty="0" smtClean="0"/>
              <a:t>Protect assets from mischief</a:t>
            </a:r>
          </a:p>
          <a:p>
            <a:pPr lvl="1"/>
            <a:r>
              <a:rPr lang="en-US" dirty="0" smtClean="0"/>
              <a:t>Convert wealth into consumption</a:t>
            </a:r>
          </a:p>
          <a:p>
            <a:pPr lvl="1"/>
            <a:r>
              <a:rPr lang="en-US" dirty="0" smtClean="0"/>
              <a:t>Insure against longevity risk</a:t>
            </a:r>
          </a:p>
          <a:p>
            <a:pPr lvl="1"/>
            <a:r>
              <a:rPr lang="en-US" dirty="0" smtClean="0"/>
              <a:t>Insure against inflation risk</a:t>
            </a:r>
          </a:p>
          <a:p>
            <a:pPr lvl="1"/>
            <a:r>
              <a:rPr lang="en-US" dirty="0" smtClean="0"/>
              <a:t>Give aging investors a sense of control</a:t>
            </a:r>
          </a:p>
          <a:p>
            <a:pPr>
              <a:buNone/>
            </a:pPr>
            <a:r>
              <a:rPr lang="en-US" dirty="0" smtClean="0"/>
              <a:t>The market is $10+ trillion in AUM</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facts to remember:</a:t>
            </a:r>
            <a:endParaRPr lang="en-US" dirty="0"/>
          </a:p>
        </p:txBody>
      </p:sp>
      <p:sp>
        <p:nvSpPr>
          <p:cNvPr id="3" name="Content Placeholder 2"/>
          <p:cNvSpPr>
            <a:spLocks noGrp="1"/>
          </p:cNvSpPr>
          <p:nvPr>
            <p:ph idx="1"/>
          </p:nvPr>
        </p:nvSpPr>
        <p:spPr/>
        <p:txBody>
          <a:bodyPr/>
          <a:lstStyle/>
          <a:p>
            <a:r>
              <a:rPr lang="en-US" dirty="0" smtClean="0"/>
              <a:t>About half of the population in their 80’s suffers from significant cognitive impairment, effectively rendering them incapable of making important financial choices.</a:t>
            </a:r>
          </a:p>
          <a:p>
            <a:r>
              <a:rPr lang="en-US" dirty="0" smtClean="0"/>
              <a:t>Nevertheless, our existing fiduciary protections are far greater for 50 year olds than 90 year olds.</a:t>
            </a:r>
          </a:p>
          <a:p>
            <a:r>
              <a:rPr lang="en-US" dirty="0" smtClean="0"/>
              <a:t>There is $18 trillion at stake.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4000" dirty="0" smtClean="0"/>
              <a:t>Estate planning</a:t>
            </a:r>
            <a:endParaRPr lang="en-US" sz="4000" dirty="0"/>
          </a:p>
        </p:txBody>
      </p:sp>
      <p:sp>
        <p:nvSpPr>
          <p:cNvPr id="3" name="Content Placeholder 2"/>
          <p:cNvSpPr>
            <a:spLocks noGrp="1"/>
          </p:cNvSpPr>
          <p:nvPr>
            <p:ph idx="1"/>
          </p:nvPr>
        </p:nvSpPr>
        <p:spPr>
          <a:xfrm>
            <a:off x="228600" y="1219200"/>
            <a:ext cx="8686800" cy="5791200"/>
          </a:xfrm>
        </p:spPr>
        <p:txBody>
          <a:bodyPr>
            <a:normAutofit/>
          </a:bodyPr>
          <a:lstStyle/>
          <a:p>
            <a:r>
              <a:rPr lang="en-US" dirty="0" smtClean="0"/>
              <a:t>Estate planning is not just tax planning or bequest planning</a:t>
            </a:r>
          </a:p>
          <a:p>
            <a:r>
              <a:rPr lang="en-US" dirty="0" smtClean="0"/>
              <a:t>Planning for cognitive decline is just as important</a:t>
            </a:r>
          </a:p>
          <a:p>
            <a:r>
              <a:rPr lang="en-US" dirty="0" smtClean="0"/>
              <a:t>The principal may be incapacitated for decades</a:t>
            </a:r>
          </a:p>
          <a:p>
            <a:r>
              <a:rPr lang="en-US" dirty="0" smtClean="0"/>
              <a:t>Who can manage their affairs when they can’t?</a:t>
            </a:r>
          </a:p>
          <a:p>
            <a:r>
              <a:rPr lang="en-US" dirty="0" smtClean="0"/>
              <a:t>Need a committee of trustees that is trustworthy, knowledgeable, and competent. A committee is often a good solution when there are conflicts of interest.</a:t>
            </a:r>
          </a:p>
          <a:p>
            <a:pPr>
              <a:buNone/>
            </a:pPr>
            <a:endParaRPr lang="en-US" dirty="0" smtClean="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strategy:</a:t>
            </a:r>
            <a:endParaRPr lang="en-US" dirty="0"/>
          </a:p>
        </p:txBody>
      </p:sp>
      <p:sp>
        <p:nvSpPr>
          <p:cNvPr id="3" name="Content Placeholder 2"/>
          <p:cNvSpPr>
            <a:spLocks noGrp="1"/>
          </p:cNvSpPr>
          <p:nvPr>
            <p:ph idx="1"/>
          </p:nvPr>
        </p:nvSpPr>
        <p:spPr/>
        <p:txBody>
          <a:bodyPr>
            <a:normAutofit lnSpcReduction="10000"/>
          </a:bodyPr>
          <a:lstStyle/>
          <a:p>
            <a:r>
              <a:rPr lang="en-US" dirty="0" smtClean="0"/>
              <a:t>“I’ve noticed that you are having some memory problems and that made me think that we should have a conversation about a living revocable trust.”  (wrong)</a:t>
            </a:r>
          </a:p>
          <a:p>
            <a:r>
              <a:rPr lang="en-US" dirty="0" smtClean="0"/>
              <a:t>“I ask every client I advise to set up a living revocable trust before age 65, which is long before cognitive decline is an issue.”  (right)</a:t>
            </a:r>
          </a:p>
          <a:p>
            <a:r>
              <a:rPr lang="en-US" dirty="0" smtClean="0"/>
              <a:t>The conversation should be triggered by age-based rules, far in advance of the 70’s.  </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to estate planning</a:t>
            </a:r>
            <a:endParaRPr lang="en-US" dirty="0"/>
          </a:p>
        </p:txBody>
      </p:sp>
      <p:sp>
        <p:nvSpPr>
          <p:cNvPr id="3" name="Content Placeholder 2"/>
          <p:cNvSpPr>
            <a:spLocks noGrp="1"/>
          </p:cNvSpPr>
          <p:nvPr>
            <p:ph idx="1"/>
          </p:nvPr>
        </p:nvSpPr>
        <p:spPr>
          <a:xfrm>
            <a:off x="457200" y="1600200"/>
            <a:ext cx="8458200" cy="4525963"/>
          </a:xfrm>
        </p:spPr>
        <p:txBody>
          <a:bodyPr>
            <a:normAutofit/>
          </a:bodyPr>
          <a:lstStyle/>
          <a:p>
            <a:r>
              <a:rPr lang="en-US" dirty="0" smtClean="0"/>
              <a:t>We should make estate planning easy</a:t>
            </a:r>
          </a:p>
          <a:p>
            <a:r>
              <a:rPr lang="en-US" dirty="0" smtClean="0"/>
              <a:t>Switch to an opt-out philosophy (e.g. everyone should be required to have durable power of attorney, unless individual opts out)</a:t>
            </a:r>
          </a:p>
          <a:p>
            <a:r>
              <a:rPr lang="en-US" dirty="0" smtClean="0"/>
              <a:t>Start early (40+)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057400" y="4343400"/>
            <a:ext cx="4876800" cy="838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fontScale="90000"/>
          </a:bodyPr>
          <a:lstStyle/>
          <a:p>
            <a:r>
              <a:rPr lang="en-US" dirty="0" smtClean="0"/>
              <a:t>Balance Sheet of U.S. Households</a:t>
            </a:r>
            <a:br>
              <a:rPr lang="en-US" dirty="0" smtClean="0"/>
            </a:br>
            <a:r>
              <a:rPr lang="en-US" sz="2700" dirty="0" smtClean="0"/>
              <a:t>Federal Reserve Flow of Funds (2009)</a:t>
            </a:r>
            <a:br>
              <a:rPr lang="en-US" sz="2700" dirty="0" smtClean="0"/>
            </a:br>
            <a:r>
              <a:rPr lang="en-US" sz="2700" dirty="0" smtClean="0"/>
              <a:t>(Dollars in Trillions)</a:t>
            </a:r>
            <a:endParaRPr lang="en-US" sz="2700" dirty="0"/>
          </a:p>
        </p:txBody>
      </p:sp>
      <p:graphicFrame>
        <p:nvGraphicFramePr>
          <p:cNvPr id="5" name="Table 4"/>
          <p:cNvGraphicFramePr>
            <a:graphicFrameLocks noGrp="1"/>
          </p:cNvGraphicFramePr>
          <p:nvPr/>
        </p:nvGraphicFramePr>
        <p:xfrm>
          <a:off x="2590800" y="1981197"/>
          <a:ext cx="3810000" cy="2987040"/>
        </p:xfrm>
        <a:graphic>
          <a:graphicData uri="http://schemas.openxmlformats.org/drawingml/2006/table">
            <a:tbl>
              <a:tblPr/>
              <a:tblGrid>
                <a:gridCol w="2455333"/>
                <a:gridCol w="1354667"/>
              </a:tblGrid>
              <a:tr h="391886">
                <a:tc>
                  <a:txBody>
                    <a:bodyPr/>
                    <a:lstStyle/>
                    <a:p>
                      <a:pPr algn="l" fontAlgn="b"/>
                      <a:r>
                        <a:rPr lang="en-US" sz="2800" b="0" i="0" u="none" strike="noStrike" dirty="0">
                          <a:solidFill>
                            <a:srgbClr val="000000"/>
                          </a:solidFill>
                          <a:latin typeface="Calibri"/>
                        </a:rPr>
                        <a:t>Assets</a:t>
                      </a:r>
                    </a:p>
                  </a:txBody>
                  <a:tcPr marL="0" marR="0" marT="0" marB="0" anchor="b">
                    <a:lnL>
                      <a:noFill/>
                    </a:lnL>
                    <a:lnR>
                      <a:noFill/>
                    </a:lnR>
                    <a:lnT>
                      <a:noFill/>
                    </a:lnT>
                    <a:lnB>
                      <a:noFill/>
                    </a:lnB>
                  </a:tcPr>
                </a:tc>
                <a:tc>
                  <a:txBody>
                    <a:bodyPr/>
                    <a:lstStyle/>
                    <a:p>
                      <a:pPr algn="r" fontAlgn="b"/>
                      <a:r>
                        <a:rPr lang="en-US" sz="2800" b="0" i="0" u="none" strike="noStrike" dirty="0" smtClean="0">
                          <a:solidFill>
                            <a:srgbClr val="000000"/>
                          </a:solidFill>
                          <a:latin typeface="Calibri"/>
                        </a:rPr>
                        <a:t>$ 67.2</a:t>
                      </a:r>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r>
                        <a:rPr lang="en-US" sz="2800" b="0" i="0" u="none" strike="noStrike">
                          <a:solidFill>
                            <a:srgbClr val="000000"/>
                          </a:solidFill>
                          <a:latin typeface="Calibri"/>
                        </a:rPr>
                        <a:t>Tangible</a:t>
                      </a:r>
                    </a:p>
                  </a:txBody>
                  <a:tcPr marL="257175" marR="0" marT="0" marB="0" anchor="b">
                    <a:lnL>
                      <a:noFill/>
                    </a:lnL>
                    <a:lnR>
                      <a:noFill/>
                    </a:lnR>
                    <a:lnT>
                      <a:noFill/>
                    </a:lnT>
                    <a:lnB>
                      <a:noFill/>
                    </a:lnB>
                  </a:tcPr>
                </a:tc>
                <a:tc>
                  <a:txBody>
                    <a:bodyPr/>
                    <a:lstStyle/>
                    <a:p>
                      <a:pPr algn="r" fontAlgn="b"/>
                      <a:r>
                        <a:rPr lang="en-US" sz="2800" b="0" i="0" u="none" strike="noStrike" dirty="0" smtClean="0">
                          <a:solidFill>
                            <a:srgbClr val="000000"/>
                          </a:solidFill>
                          <a:latin typeface="Calibri"/>
                        </a:rPr>
                        <a:t>$ 24.8</a:t>
                      </a:r>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r>
                        <a:rPr lang="en-US" sz="2800" b="0" i="0" u="none" strike="noStrike">
                          <a:solidFill>
                            <a:srgbClr val="000000"/>
                          </a:solidFill>
                          <a:latin typeface="Calibri"/>
                        </a:rPr>
                        <a:t>Financial</a:t>
                      </a:r>
                    </a:p>
                  </a:txBody>
                  <a:tcPr marL="257175" marR="0" marT="0" marB="0" anchor="b">
                    <a:lnL>
                      <a:noFill/>
                    </a:lnL>
                    <a:lnR>
                      <a:noFill/>
                    </a:lnR>
                    <a:lnT>
                      <a:noFill/>
                    </a:lnT>
                    <a:lnB>
                      <a:noFill/>
                    </a:lnB>
                  </a:tcPr>
                </a:tc>
                <a:tc>
                  <a:txBody>
                    <a:bodyPr/>
                    <a:lstStyle/>
                    <a:p>
                      <a:pPr algn="r" fontAlgn="b"/>
                      <a:r>
                        <a:rPr lang="en-US" sz="2800" b="0" i="0" u="none" strike="noStrike" dirty="0" smtClean="0">
                          <a:solidFill>
                            <a:srgbClr val="000000"/>
                          </a:solidFill>
                          <a:latin typeface="Calibri"/>
                        </a:rPr>
                        <a:t>$ 42.4</a:t>
                      </a:r>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endParaRPr lang="en-US" sz="28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r>
                        <a:rPr lang="en-US" sz="2800" b="0" i="0" u="none" strike="noStrike">
                          <a:solidFill>
                            <a:srgbClr val="000000"/>
                          </a:solidFill>
                          <a:latin typeface="Calibri"/>
                        </a:rPr>
                        <a:t>Liabilities</a:t>
                      </a:r>
                    </a:p>
                  </a:txBody>
                  <a:tcPr marL="0" marR="0" marT="0" marB="0" anchor="b">
                    <a:lnL>
                      <a:noFill/>
                    </a:lnL>
                    <a:lnR>
                      <a:noFill/>
                    </a:lnR>
                    <a:lnT>
                      <a:noFill/>
                    </a:lnT>
                    <a:lnB>
                      <a:noFill/>
                    </a:lnB>
                  </a:tcPr>
                </a:tc>
                <a:tc>
                  <a:txBody>
                    <a:bodyPr/>
                    <a:lstStyle/>
                    <a:p>
                      <a:pPr algn="r" fontAlgn="b"/>
                      <a:r>
                        <a:rPr lang="en-US" sz="2800" b="0" i="0" u="none" strike="noStrike" dirty="0" smtClean="0">
                          <a:solidFill>
                            <a:srgbClr val="000000"/>
                          </a:solidFill>
                          <a:latin typeface="Calibri"/>
                        </a:rPr>
                        <a:t>$ 14.1</a:t>
                      </a:r>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endParaRPr lang="en-US" sz="28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2800" b="0" i="0" u="none" strike="noStrike" dirty="0">
                        <a:solidFill>
                          <a:srgbClr val="000000"/>
                        </a:solidFill>
                        <a:latin typeface="Calibri"/>
                      </a:endParaRPr>
                    </a:p>
                  </a:txBody>
                  <a:tcPr marL="0" marR="0" marT="0" marB="0" anchor="b">
                    <a:lnL>
                      <a:noFill/>
                    </a:lnL>
                    <a:lnR>
                      <a:noFill/>
                    </a:lnR>
                    <a:lnT>
                      <a:noFill/>
                    </a:lnT>
                    <a:lnB>
                      <a:noFill/>
                    </a:lnB>
                  </a:tcPr>
                </a:tc>
              </a:tr>
              <a:tr h="391886">
                <a:tc>
                  <a:txBody>
                    <a:bodyPr/>
                    <a:lstStyle/>
                    <a:p>
                      <a:pPr algn="l" fontAlgn="b"/>
                      <a:r>
                        <a:rPr lang="en-US" sz="2800" b="0" i="0" u="none" strike="noStrike">
                          <a:solidFill>
                            <a:srgbClr val="000000"/>
                          </a:solidFill>
                          <a:latin typeface="Calibri"/>
                        </a:rPr>
                        <a:t>Net Worth</a:t>
                      </a:r>
                    </a:p>
                  </a:txBody>
                  <a:tcPr marL="0" marR="0" marT="0" marB="0" anchor="b">
                    <a:lnL>
                      <a:noFill/>
                    </a:lnL>
                    <a:lnR>
                      <a:noFill/>
                    </a:lnR>
                    <a:lnT>
                      <a:noFill/>
                    </a:lnT>
                    <a:lnB>
                      <a:noFill/>
                    </a:lnB>
                  </a:tcPr>
                </a:tc>
                <a:tc>
                  <a:txBody>
                    <a:bodyPr/>
                    <a:lstStyle/>
                    <a:p>
                      <a:pPr algn="r" fontAlgn="b"/>
                      <a:r>
                        <a:rPr lang="en-US" sz="2800" b="0" i="0" u="none" strike="noStrike" dirty="0" smtClean="0">
                          <a:solidFill>
                            <a:srgbClr val="000000"/>
                          </a:solidFill>
                          <a:latin typeface="Calibri"/>
                        </a:rPr>
                        <a:t>$ 53.1</a:t>
                      </a:r>
                      <a:endParaRPr lang="en-US" sz="28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to Estate Planning</a:t>
            </a:r>
            <a:endParaRPr lang="en-US" dirty="0"/>
          </a:p>
        </p:txBody>
      </p:sp>
      <p:sp>
        <p:nvSpPr>
          <p:cNvPr id="3" name="Content Placeholder 2"/>
          <p:cNvSpPr>
            <a:spLocks noGrp="1"/>
          </p:cNvSpPr>
          <p:nvPr>
            <p:ph idx="1"/>
          </p:nvPr>
        </p:nvSpPr>
        <p:spPr>
          <a:xfrm>
            <a:off x="457200" y="1600200"/>
            <a:ext cx="8458200" cy="4525963"/>
          </a:xfrm>
        </p:spPr>
        <p:txBody>
          <a:bodyPr>
            <a:normAutofit fontScale="92500" lnSpcReduction="10000"/>
          </a:bodyPr>
          <a:lstStyle/>
          <a:p>
            <a:r>
              <a:rPr lang="en-US" dirty="0" smtClean="0"/>
              <a:t>Create automatic mechanisms that determine when control is passed to trustees/attorney-in-fact (pre-scheduled annual family/physician meeting)</a:t>
            </a:r>
          </a:p>
          <a:p>
            <a:r>
              <a:rPr lang="en-US" dirty="0" smtClean="0"/>
              <a:t>Set up these transition mechanisms no later than the 60’s (pre-commitment)</a:t>
            </a:r>
          </a:p>
          <a:p>
            <a:r>
              <a:rPr lang="en-US" dirty="0" smtClean="0"/>
              <a:t>Pre-commit investment strategy of trustees so principal retains indirect control (so transfer of control is less psychologically difficult)</a:t>
            </a:r>
          </a:p>
          <a:p>
            <a:r>
              <a:rPr lang="en-US" dirty="0" smtClean="0"/>
              <a:t>Give principal as much control as possible, even with diminished capacity</a:t>
            </a:r>
            <a:endParaRPr lang="en-US"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4"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The $18 trillion question</a:t>
            </a:r>
          </a:p>
          <a:p>
            <a:pPr marL="514350" indent="-514350">
              <a:buFont typeface="+mj-lt"/>
              <a:buAutoNum type="arabicPeriod"/>
            </a:pPr>
            <a:r>
              <a:rPr lang="en-US" dirty="0" smtClean="0"/>
              <a:t>Cognitive performance over the lifecycle</a:t>
            </a:r>
          </a:p>
          <a:p>
            <a:pPr marL="514350" indent="-514350">
              <a:buFont typeface="+mj-lt"/>
              <a:buAutoNum type="arabicPeriod"/>
            </a:pPr>
            <a:r>
              <a:rPr lang="en-US" dirty="0" smtClean="0"/>
              <a:t>Dementia</a:t>
            </a:r>
          </a:p>
          <a:p>
            <a:pPr marL="514350" indent="-514350">
              <a:buFont typeface="+mj-lt"/>
              <a:buAutoNum type="arabicPeriod"/>
            </a:pPr>
            <a:r>
              <a:rPr lang="en-US" dirty="0" smtClean="0"/>
              <a:t>Elder Abuse</a:t>
            </a:r>
          </a:p>
          <a:p>
            <a:pPr marL="514350" indent="-514350">
              <a:buFont typeface="+mj-lt"/>
              <a:buAutoNum type="arabicPeriod"/>
            </a:pPr>
            <a:r>
              <a:rPr lang="en-US" dirty="0" smtClean="0"/>
              <a:t>The selection problem</a:t>
            </a:r>
          </a:p>
          <a:p>
            <a:pPr marL="514350" indent="-514350">
              <a:buFont typeface="+mj-lt"/>
              <a:buAutoNum type="arabicPeriod"/>
            </a:pPr>
            <a:r>
              <a:rPr lang="en-US" dirty="0" smtClean="0"/>
              <a:t>Economic consequences</a:t>
            </a:r>
          </a:p>
          <a:p>
            <a:pPr marL="514350" indent="-514350">
              <a:buFont typeface="+mj-lt"/>
              <a:buAutoNum type="arabicPeriod"/>
            </a:pPr>
            <a:r>
              <a:rPr lang="en-US" dirty="0" smtClean="0"/>
              <a:t>Planning for cognitive decline</a:t>
            </a:r>
          </a:p>
          <a:p>
            <a:pPr marL="971550" lvl="1" indent="-514350"/>
            <a:r>
              <a:rPr lang="en-US" dirty="0" smtClean="0"/>
              <a:t>Durable power of attorney</a:t>
            </a:r>
          </a:p>
          <a:p>
            <a:pPr marL="971550" lvl="1" indent="-514350"/>
            <a:r>
              <a:rPr lang="en-US" dirty="0" smtClean="0"/>
              <a:t>Living revocable trust</a:t>
            </a:r>
          </a:p>
          <a:p>
            <a:pPr marL="514350" indent="-514350">
              <a:buFont typeface="+mj-lt"/>
              <a:buAutoNum type="arabicPeriod"/>
            </a:pPr>
            <a:r>
              <a:rPr lang="en-US" dirty="0" smtClean="0"/>
              <a:t>Psychological resistance</a:t>
            </a:r>
          </a:p>
          <a:p>
            <a:endParaRPr lang="en-US"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endParaRPr lang="en-US" dirty="0"/>
          </a:p>
        </p:txBody>
      </p:sp>
      <p:sp>
        <p:nvSpPr>
          <p:cNvPr id="3" name="Content Placeholder 2"/>
          <p:cNvSpPr>
            <a:spLocks noGrp="1"/>
          </p:cNvSpPr>
          <p:nvPr>
            <p:ph idx="1"/>
          </p:nvPr>
        </p:nvSpPr>
        <p:spPr/>
        <p:txBody>
          <a:bodyPr/>
          <a:lstStyle/>
          <a:p>
            <a:r>
              <a:rPr lang="en-US" dirty="0"/>
              <a:t>C</a:t>
            </a:r>
            <a:r>
              <a:rPr lang="en-US" dirty="0" smtClean="0"/>
              <a:t>urrent institutions are unsatisfactory</a:t>
            </a:r>
          </a:p>
          <a:p>
            <a:r>
              <a:rPr lang="en-US" dirty="0" smtClean="0"/>
              <a:t>Transitions are problematic </a:t>
            </a:r>
          </a:p>
          <a:p>
            <a:r>
              <a:rPr lang="en-US" dirty="0" smtClean="0"/>
              <a:t>Little or no middle ground</a:t>
            </a:r>
          </a:p>
          <a:p>
            <a:r>
              <a:rPr lang="en-US" dirty="0" smtClean="0"/>
              <a:t>Little psychological sophistication</a:t>
            </a:r>
          </a:p>
          <a:p>
            <a:r>
              <a:rPr lang="en-US" dirty="0" smtClean="0"/>
              <a:t>Little traction beyond high net worth </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idx="1"/>
          </p:nvPr>
        </p:nvSpPr>
        <p:spPr/>
        <p:txBody>
          <a:bodyPr>
            <a:normAutofit/>
          </a:bodyPr>
          <a:lstStyle/>
          <a:p>
            <a:r>
              <a:rPr lang="en-US" dirty="0" smtClean="0"/>
              <a:t>Durable power of attorney (appoint two and two replacements)</a:t>
            </a:r>
          </a:p>
          <a:p>
            <a:r>
              <a:rPr lang="en-US" dirty="0" smtClean="0"/>
              <a:t>Exploit checks and balances: attorney-in-fact should have reporting obligations</a:t>
            </a:r>
          </a:p>
          <a:p>
            <a:r>
              <a:rPr lang="en-US" dirty="0" smtClean="0"/>
              <a:t>Select young trustees (and young replacements)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worth of older adults (65+)</a:t>
            </a:r>
            <a:endParaRPr lang="en-US" dirty="0"/>
          </a:p>
        </p:txBody>
      </p:sp>
      <p:sp>
        <p:nvSpPr>
          <p:cNvPr id="3" name="Content Placeholder 2"/>
          <p:cNvSpPr>
            <a:spLocks noGrp="1"/>
          </p:cNvSpPr>
          <p:nvPr>
            <p:ph idx="1"/>
          </p:nvPr>
        </p:nvSpPr>
        <p:spPr/>
        <p:txBody>
          <a:bodyPr>
            <a:normAutofit/>
          </a:bodyPr>
          <a:lstStyle/>
          <a:p>
            <a:pPr algn="ctr">
              <a:buNone/>
            </a:pPr>
            <a:r>
              <a:rPr lang="en-US" sz="3600" dirty="0" smtClean="0"/>
              <a:t>34% of $53.1 trillion </a:t>
            </a:r>
          </a:p>
          <a:p>
            <a:pPr algn="ctr">
              <a:buNone/>
            </a:pPr>
            <a:r>
              <a:rPr lang="en-US" sz="3600" dirty="0" smtClean="0"/>
              <a:t>= $18.1 trillion</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t>The $18 trillion question</a:t>
            </a:r>
          </a:p>
          <a:p>
            <a:pPr marL="514350" indent="-514350">
              <a:buFont typeface="+mj-lt"/>
              <a:buAutoNum type="arabicPeriod"/>
            </a:pPr>
            <a:r>
              <a:rPr lang="en-US" dirty="0" smtClean="0"/>
              <a:t>Cognitive performance over the lifecycle</a:t>
            </a:r>
          </a:p>
          <a:p>
            <a:pPr marL="514350" indent="-514350">
              <a:buFont typeface="+mj-lt"/>
              <a:buAutoNum type="arabicPeriod"/>
            </a:pPr>
            <a:r>
              <a:rPr lang="en-US" dirty="0" smtClean="0"/>
              <a:t>Dementia</a:t>
            </a:r>
          </a:p>
          <a:p>
            <a:pPr marL="514350" indent="-514350">
              <a:buFont typeface="+mj-lt"/>
              <a:buAutoNum type="arabicPeriod"/>
            </a:pPr>
            <a:r>
              <a:rPr lang="en-US" dirty="0" smtClean="0"/>
              <a:t>Elder Abuse</a:t>
            </a:r>
          </a:p>
          <a:p>
            <a:pPr marL="514350" indent="-514350">
              <a:buFont typeface="+mj-lt"/>
              <a:buAutoNum type="arabicPeriod"/>
            </a:pPr>
            <a:r>
              <a:rPr lang="en-US" dirty="0" smtClean="0"/>
              <a:t>The selection problem</a:t>
            </a:r>
          </a:p>
          <a:p>
            <a:pPr marL="514350" indent="-514350">
              <a:buFont typeface="+mj-lt"/>
              <a:buAutoNum type="arabicPeriod"/>
            </a:pPr>
            <a:r>
              <a:rPr lang="en-US" dirty="0" smtClean="0"/>
              <a:t>Economic consequences</a:t>
            </a:r>
          </a:p>
          <a:p>
            <a:pPr marL="514350" indent="-514350">
              <a:buFont typeface="+mj-lt"/>
              <a:buAutoNum type="arabicPeriod"/>
            </a:pPr>
            <a:r>
              <a:rPr lang="en-US" dirty="0" smtClean="0"/>
              <a:t>Psychological barriers</a:t>
            </a:r>
          </a:p>
          <a:p>
            <a:pPr marL="514350" indent="-514350">
              <a:buFont typeface="+mj-lt"/>
              <a:buAutoNum type="arabicPeriod"/>
            </a:pPr>
            <a:r>
              <a:rPr lang="en-US" dirty="0" smtClean="0"/>
              <a:t>Advice</a:t>
            </a:r>
          </a:p>
          <a:p>
            <a:pPr marL="514350" indent="-514350">
              <a:buFont typeface="+mj-lt"/>
              <a:buAutoNum type="arabicPeriod"/>
            </a:pPr>
            <a:r>
              <a:rPr lang="en-US" dirty="0" smtClean="0"/>
              <a:t>Regulation</a:t>
            </a:r>
          </a:p>
          <a:p>
            <a:pPr marL="514350" indent="-514350">
              <a:buFont typeface="+mj-lt"/>
              <a:buAutoNum type="arabicPeriod"/>
            </a:pPr>
            <a:r>
              <a:rPr lang="en-US" dirty="0" smtClean="0">
                <a:solidFill>
                  <a:schemeClr val="bg1"/>
                </a:solidFill>
              </a:rPr>
              <a:t>Planning for cognitive decline</a:t>
            </a:r>
          </a:p>
          <a:p>
            <a:pPr marL="971550" lvl="1" indent="-514350"/>
            <a:r>
              <a:rPr lang="en-US" dirty="0" smtClean="0">
                <a:solidFill>
                  <a:schemeClr val="bg1"/>
                </a:solidFill>
              </a:rPr>
              <a:t>Durable power of attorney</a:t>
            </a:r>
          </a:p>
          <a:p>
            <a:pPr marL="971550" lvl="1" indent="-514350"/>
            <a:r>
              <a:rPr lang="en-US" dirty="0" smtClean="0">
                <a:solidFill>
                  <a:schemeClr val="bg1"/>
                </a:solidFill>
              </a:rPr>
              <a:t>Living revocable trust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a:t>
            </a:r>
            <a:r>
              <a:rPr lang="en-US" dirty="0" smtClean="0"/>
              <a:t>. Cognitive performance </a:t>
            </a:r>
            <a:br>
              <a:rPr lang="en-US" dirty="0" smtClean="0"/>
            </a:br>
            <a:r>
              <a:rPr lang="en-US" dirty="0" smtClean="0"/>
              <a:t>over the lifecycle</a:t>
            </a:r>
            <a:endParaRPr lang="en-US" dirty="0"/>
          </a:p>
        </p:txBody>
      </p:sp>
      <p:sp>
        <p:nvSpPr>
          <p:cNvPr id="3" name="Content Placeholder 2"/>
          <p:cNvSpPr>
            <a:spLocks noGrp="1"/>
          </p:cNvSpPr>
          <p:nvPr>
            <p:ph idx="1"/>
          </p:nvPr>
        </p:nvSpPr>
        <p:spPr>
          <a:xfrm>
            <a:off x="228600" y="1600200"/>
            <a:ext cx="8763000" cy="4525963"/>
          </a:xfrm>
        </p:spPr>
        <p:txBody>
          <a:bodyPr>
            <a:normAutofit/>
          </a:bodyPr>
          <a:lstStyle/>
          <a:p>
            <a:pPr marL="514350" indent="-514350">
              <a:buNone/>
            </a:pPr>
            <a:r>
              <a:rPr lang="en-US" dirty="0" smtClean="0"/>
              <a:t>Cognitive function comes in two key categories:</a:t>
            </a:r>
          </a:p>
          <a:p>
            <a:pPr marL="514350" indent="-514350"/>
            <a:r>
              <a:rPr lang="en-US" sz="2800" dirty="0" smtClean="0"/>
              <a:t>Crystallized intelligence (skills, knowledge, experience)</a:t>
            </a:r>
          </a:p>
          <a:p>
            <a:pPr marL="514350" indent="-514350"/>
            <a:r>
              <a:rPr lang="en-US" sz="2800" dirty="0" smtClean="0"/>
              <a:t>Fluid intelligence (ability to solve new problems)</a:t>
            </a:r>
          </a:p>
          <a:p>
            <a:pPr marL="514350" indent="-514350"/>
            <a:endParaRPr lang="en-US" dirty="0" smtClean="0"/>
          </a:p>
          <a:p>
            <a:pPr marL="514350" indent="-514350"/>
            <a:r>
              <a:rPr lang="en-US" dirty="0" smtClean="0"/>
              <a:t>Crystallized intelligence rises until the 60’s</a:t>
            </a:r>
          </a:p>
          <a:p>
            <a:pPr marL="514350" indent="-514350"/>
            <a:r>
              <a:rPr lang="en-US" dirty="0" smtClean="0"/>
              <a:t>Fluid intelligence starts falling quickly at age 20</a:t>
            </a:r>
          </a:p>
          <a:p>
            <a:pPr marL="514350" indent="-514350"/>
            <a:endParaRPr lang="en-US" dirty="0" smtClean="0"/>
          </a:p>
          <a:p>
            <a:pPr marL="514350" indent="-514350">
              <a:buFont typeface="+mj-lt"/>
              <a:buAutoNum type="arabicPeriod"/>
            </a:pPr>
            <a:endParaRPr lang="en-US" dirty="0" smtClean="0"/>
          </a:p>
          <a:p>
            <a:endParaRPr lang="en-US" dirty="0" smtClean="0"/>
          </a:p>
          <a:p>
            <a:endParaRPr lang="en-US" dirty="0"/>
          </a:p>
        </p:txBody>
      </p:sp>
      <p:sp>
        <p:nvSpPr>
          <p:cNvPr id="4" name="TextBox 3"/>
          <p:cNvSpPr txBox="1"/>
          <p:nvPr/>
        </p:nvSpPr>
        <p:spPr>
          <a:xfrm>
            <a:off x="6705600" y="6248400"/>
            <a:ext cx="2202783" cy="369332"/>
          </a:xfrm>
          <a:prstGeom prst="rect">
            <a:avLst/>
          </a:prstGeom>
          <a:noFill/>
        </p:spPr>
        <p:txBody>
          <a:bodyPr wrap="none" rtlCol="0">
            <a:spAutoFit/>
          </a:bodyPr>
          <a:lstStyle/>
          <a:p>
            <a:r>
              <a:rPr lang="en-US" dirty="0" smtClean="0"/>
              <a:t>Source: </a:t>
            </a:r>
            <a:r>
              <a:rPr lang="en-US" dirty="0" err="1" smtClean="0"/>
              <a:t>Cattell</a:t>
            </a:r>
            <a:r>
              <a:rPr lang="en-US" dirty="0" smtClean="0"/>
              <a:t> (1987)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04800" y="0"/>
            <a:ext cx="8839200" cy="6858000"/>
          </a:xfrm>
          <a:prstGeom prst="rect">
            <a:avLst/>
          </a:prstGeom>
          <a:noFill/>
          <a:ln w="9525">
            <a:noFill/>
            <a:miter lim="800000"/>
            <a:headEnd/>
            <a:tailEnd/>
          </a:ln>
          <a:effectLst/>
        </p:spPr>
      </p:pic>
      <p:sp>
        <p:nvSpPr>
          <p:cNvPr id="6" name="Oval 5"/>
          <p:cNvSpPr/>
          <p:nvPr/>
        </p:nvSpPr>
        <p:spPr>
          <a:xfrm>
            <a:off x="6934200" y="2263140"/>
            <a:ext cx="480060" cy="480060"/>
          </a:xfrm>
          <a:prstGeom prst="ellipse">
            <a:avLst/>
          </a:prstGeom>
          <a:solidFill>
            <a:srgbClr val="FF0000">
              <a:alpha val="2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rot="5400000" flipH="1" flipV="1">
            <a:off x="1676400" y="5942806"/>
            <a:ext cx="609600" cy="1588"/>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705600" y="4495800"/>
            <a:ext cx="373820" cy="461665"/>
          </a:xfrm>
          <a:prstGeom prst="rect">
            <a:avLst/>
          </a:prstGeom>
          <a:noFill/>
        </p:spPr>
        <p:txBody>
          <a:bodyPr wrap="none" rtlCol="0">
            <a:spAutoFit/>
          </a:bodyPr>
          <a:lstStyle/>
          <a:p>
            <a:r>
              <a:rPr lang="en-US" sz="2400" dirty="0" smtClean="0">
                <a:solidFill>
                  <a:srgbClr val="FF0000"/>
                </a:solidFill>
              </a:rPr>
              <a:t>D</a:t>
            </a:r>
            <a:endParaRPr lang="en-US" sz="2400" dirty="0">
              <a:solidFill>
                <a:srgbClr val="FF0000"/>
              </a:solidFill>
            </a:endParaRPr>
          </a:p>
        </p:txBody>
      </p:sp>
      <p:sp>
        <p:nvSpPr>
          <p:cNvPr id="9" name="TextBox 8"/>
          <p:cNvSpPr txBox="1"/>
          <p:nvPr/>
        </p:nvSpPr>
        <p:spPr>
          <a:xfrm>
            <a:off x="6705600" y="5024735"/>
            <a:ext cx="373820" cy="461665"/>
          </a:xfrm>
          <a:prstGeom prst="rect">
            <a:avLst/>
          </a:prstGeom>
          <a:noFill/>
        </p:spPr>
        <p:txBody>
          <a:bodyPr wrap="none" rtlCol="0">
            <a:spAutoFit/>
          </a:bodyPr>
          <a:lstStyle/>
          <a:p>
            <a:r>
              <a:rPr lang="en-US" sz="2400" dirty="0" smtClean="0">
                <a:solidFill>
                  <a:srgbClr val="FF0000"/>
                </a:solidFill>
              </a:rPr>
              <a:t>D</a:t>
            </a:r>
            <a:endParaRPr lang="en-US" sz="2400" dirty="0">
              <a:solidFill>
                <a:srgbClr val="FF0000"/>
              </a:solidFill>
            </a:endParaRPr>
          </a:p>
        </p:txBody>
      </p:sp>
      <p:sp>
        <p:nvSpPr>
          <p:cNvPr id="10" name="TextBox 9"/>
          <p:cNvSpPr txBox="1"/>
          <p:nvPr/>
        </p:nvSpPr>
        <p:spPr>
          <a:xfrm>
            <a:off x="6705600" y="5486400"/>
            <a:ext cx="325730" cy="461665"/>
          </a:xfrm>
          <a:prstGeom prst="rect">
            <a:avLst/>
          </a:prstGeom>
          <a:noFill/>
        </p:spPr>
        <p:txBody>
          <a:bodyPr wrap="none" rtlCol="0">
            <a:spAutoFit/>
          </a:bodyPr>
          <a:lstStyle/>
          <a:p>
            <a:r>
              <a:rPr lang="en-US" sz="2400" dirty="0" smtClean="0">
                <a:solidFill>
                  <a:srgbClr val="FF0000"/>
                </a:solidFill>
              </a:rPr>
              <a:t>S</a:t>
            </a:r>
            <a:endParaRPr lang="en-US" sz="2400" dirty="0">
              <a:solidFill>
                <a:srgbClr val="FF0000"/>
              </a:solidFill>
            </a:endParaRPr>
          </a:p>
        </p:txBody>
      </p:sp>
      <p:sp>
        <p:nvSpPr>
          <p:cNvPr id="11" name="TextBox 10"/>
          <p:cNvSpPr txBox="1"/>
          <p:nvPr/>
        </p:nvSpPr>
        <p:spPr>
          <a:xfrm>
            <a:off x="6705600" y="6019800"/>
            <a:ext cx="325730" cy="461665"/>
          </a:xfrm>
          <a:prstGeom prst="rect">
            <a:avLst/>
          </a:prstGeom>
          <a:noFill/>
        </p:spPr>
        <p:txBody>
          <a:bodyPr wrap="none" rtlCol="0">
            <a:spAutoFit/>
          </a:bodyPr>
          <a:lstStyle/>
          <a:p>
            <a:r>
              <a:rPr lang="en-US" sz="2400" dirty="0" smtClean="0">
                <a:solidFill>
                  <a:srgbClr val="FF0000"/>
                </a:solidFill>
              </a:rPr>
              <a:t>S</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P spid="10"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6479</TotalTime>
  <Words>1831</Words>
  <Application>Microsoft Office PowerPoint</Application>
  <PresentationFormat>On-screen Show (4:3)</PresentationFormat>
  <Paragraphs>337</Paragraphs>
  <Slides>53</Slides>
  <Notes>1</Notes>
  <HiddenSlides>12</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The Age of Reason</vt:lpstr>
      <vt:lpstr>Behavioral Economics aka Psychology and Economics</vt:lpstr>
      <vt:lpstr>PowerPoint Presentation</vt:lpstr>
      <vt:lpstr>Distribution of wealth Survey of Consumer Finances (2007)  (Dollars in 1,000’s)  </vt:lpstr>
      <vt:lpstr>Balance Sheet of U.S. Households Federal Reserve Flow of Funds (2009) (Dollars in Trillions)</vt:lpstr>
      <vt:lpstr>Net worth of older adults (65+)</vt:lpstr>
      <vt:lpstr>Outline</vt:lpstr>
      <vt:lpstr>2. Cognitive performance  over the lifecycle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But I’ve only emphasized one kind of cognitive function…</vt:lpstr>
      <vt:lpstr>Cognitive function</vt:lpstr>
      <vt:lpstr>Performance peaks</vt:lpstr>
      <vt:lpstr>3. Dementia</vt:lpstr>
      <vt:lpstr>Cognitive impairment  without dementia</vt:lpstr>
      <vt:lpstr>PowerPoint Presentation</vt:lpstr>
      <vt:lpstr>Adding it up</vt:lpstr>
      <vt:lpstr>4. Elder abuse</vt:lpstr>
      <vt:lpstr>5. The selection problem</vt:lpstr>
      <vt:lpstr>Two faces of aging</vt:lpstr>
      <vt:lpstr>PowerPoint Presentation</vt:lpstr>
      <vt:lpstr>PowerPoint Presentation</vt:lpstr>
      <vt:lpstr>Fraud</vt:lpstr>
      <vt:lpstr>6. Standard economic behavior</vt:lpstr>
      <vt:lpstr>Survey evidence</vt:lpstr>
      <vt:lpstr>PowerPoint Presentation</vt:lpstr>
      <vt:lpstr>Balance Transfer Ploy</vt:lpstr>
      <vt:lpstr>Investment performance</vt:lpstr>
      <vt:lpstr>7. Planning for cognitive decline</vt:lpstr>
      <vt:lpstr>7. Psychological resistance to planning for cognitive decline</vt:lpstr>
      <vt:lpstr>PowerPoint Presentation</vt:lpstr>
      <vt:lpstr>Resistance to annuities Warner and Pleeter (2001)</vt:lpstr>
      <vt:lpstr>Resistance to annuities</vt:lpstr>
      <vt:lpstr>Planning for cognitive decline</vt:lpstr>
      <vt:lpstr>Nudges</vt:lpstr>
      <vt:lpstr>Older adults</vt:lpstr>
      <vt:lpstr>Regulatory Proposals</vt:lpstr>
      <vt:lpstr>Regulatory Proposals</vt:lpstr>
      <vt:lpstr>Regulatory Proposals</vt:lpstr>
      <vt:lpstr>Business opportunity</vt:lpstr>
      <vt:lpstr>Three facts to remember:</vt:lpstr>
      <vt:lpstr>Estate planning</vt:lpstr>
      <vt:lpstr>Communication strategy:</vt:lpstr>
      <vt:lpstr>Application to estate planning</vt:lpstr>
      <vt:lpstr>Application to Estate Planning</vt:lpstr>
      <vt:lpstr>Conclusion</vt:lpstr>
      <vt:lpstr>Opportunities</vt:lpstr>
      <vt:lpstr>Notes: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Age of Reason</dc:title>
  <dc:creator>David</dc:creator>
  <cp:lastModifiedBy>FASDSM</cp:lastModifiedBy>
  <cp:revision>163</cp:revision>
  <dcterms:created xsi:type="dcterms:W3CDTF">2009-11-02T18:30:15Z</dcterms:created>
  <dcterms:modified xsi:type="dcterms:W3CDTF">2012-01-18T18:15:45Z</dcterms:modified>
</cp:coreProperties>
</file>