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42"/>
  </p:notesMasterIdLst>
  <p:sldIdLst>
    <p:sldId id="256" r:id="rId2"/>
    <p:sldId id="278" r:id="rId3"/>
    <p:sldId id="280" r:id="rId4"/>
    <p:sldId id="316" r:id="rId5"/>
    <p:sldId id="324" r:id="rId6"/>
    <p:sldId id="325" r:id="rId7"/>
    <p:sldId id="326" r:id="rId8"/>
    <p:sldId id="281" r:id="rId9"/>
    <p:sldId id="283" r:id="rId10"/>
    <p:sldId id="320" r:id="rId11"/>
    <p:sldId id="321" r:id="rId12"/>
    <p:sldId id="284" r:id="rId13"/>
    <p:sldId id="323" r:id="rId14"/>
    <p:sldId id="285" r:id="rId15"/>
    <p:sldId id="301" r:id="rId16"/>
    <p:sldId id="286" r:id="rId17"/>
    <p:sldId id="287" r:id="rId18"/>
    <p:sldId id="310" r:id="rId19"/>
    <p:sldId id="311" r:id="rId20"/>
    <p:sldId id="312" r:id="rId21"/>
    <p:sldId id="313" r:id="rId22"/>
    <p:sldId id="314" r:id="rId23"/>
    <p:sldId id="303" r:id="rId24"/>
    <p:sldId id="282" r:id="rId25"/>
    <p:sldId id="288" r:id="rId26"/>
    <p:sldId id="304" r:id="rId27"/>
    <p:sldId id="305" r:id="rId28"/>
    <p:sldId id="306" r:id="rId29"/>
    <p:sldId id="289" r:id="rId30"/>
    <p:sldId id="302" r:id="rId31"/>
    <p:sldId id="290" r:id="rId32"/>
    <p:sldId id="307" r:id="rId33"/>
    <p:sldId id="291" r:id="rId34"/>
    <p:sldId id="292" r:id="rId35"/>
    <p:sldId id="318" r:id="rId36"/>
    <p:sldId id="319" r:id="rId37"/>
    <p:sldId id="308" r:id="rId38"/>
    <p:sldId id="322" r:id="rId39"/>
    <p:sldId id="293" r:id="rId40"/>
    <p:sldId id="266" r:id="rId4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AF00"/>
    <a:srgbClr val="C49500"/>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DB7C751-2F71-4C69-BBD7-08817A21172E}" type="slidenum">
              <a:rPr lang="en-US"/>
              <a:pPr>
                <a:defRPr/>
              </a:pPr>
              <a:t>‹#›</a:t>
            </a:fld>
            <a:endParaRPr lang="en-US"/>
          </a:p>
        </p:txBody>
      </p:sp>
    </p:spTree>
    <p:extLst>
      <p:ext uri="{BB962C8B-B14F-4D97-AF65-F5344CB8AC3E}">
        <p14:creationId xmlns:p14="http://schemas.microsoft.com/office/powerpoint/2010/main" val="6414424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F467BD7D-2A84-40FF-9A66-A064CF9E78CA}" type="slidenum">
              <a:rPr lang="en-US" smtClean="0"/>
              <a:pPr/>
              <a:t>1</a:t>
            </a:fld>
            <a:endParaRPr lang="en-US" smtClean="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7"/>
          <p:cNvSpPr>
            <a:spLocks noGrp="1" noChangeArrowheads="1"/>
          </p:cNvSpPr>
          <p:nvPr>
            <p:ph type="sldNum" sz="quarter" idx="5"/>
          </p:nvPr>
        </p:nvSpPr>
        <p:spPr>
          <a:noFill/>
        </p:spPr>
        <p:txBody>
          <a:bodyPr/>
          <a:lstStyle/>
          <a:p>
            <a:fld id="{D6938E15-6F62-4E95-A2B0-A8FF1EEF4119}" type="slidenum">
              <a:rPr lang="en-US" smtClean="0"/>
              <a:pPr/>
              <a:t>10</a:t>
            </a:fld>
            <a:endParaRPr lang="en-US" smtClean="0"/>
          </a:p>
        </p:txBody>
      </p:sp>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7"/>
          <p:cNvSpPr>
            <a:spLocks noGrp="1" noChangeArrowheads="1"/>
          </p:cNvSpPr>
          <p:nvPr>
            <p:ph type="sldNum" sz="quarter" idx="5"/>
          </p:nvPr>
        </p:nvSpPr>
        <p:spPr>
          <a:noFill/>
        </p:spPr>
        <p:txBody>
          <a:bodyPr/>
          <a:lstStyle/>
          <a:p>
            <a:fld id="{9862CB1B-84E1-4687-9A77-22719223FD13}" type="slidenum">
              <a:rPr lang="en-US" smtClean="0"/>
              <a:pPr/>
              <a:t>11</a:t>
            </a:fld>
            <a:endParaRPr lang="en-US" smtClean="0"/>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p:spPr>
        <p:txBody>
          <a:bodyPr/>
          <a:lstStyle/>
          <a:p>
            <a:fld id="{5F0CF5E6-1B35-4236-AE57-5A1809EB184A}" type="slidenum">
              <a:rPr lang="en-US" smtClean="0"/>
              <a:pPr/>
              <a:t>12</a:t>
            </a:fld>
            <a:endParaRPr lang="en-US" smtClean="0"/>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7"/>
          <p:cNvSpPr>
            <a:spLocks noGrp="1" noChangeArrowheads="1"/>
          </p:cNvSpPr>
          <p:nvPr>
            <p:ph type="sldNum" sz="quarter" idx="5"/>
          </p:nvPr>
        </p:nvSpPr>
        <p:spPr>
          <a:noFill/>
        </p:spPr>
        <p:txBody>
          <a:bodyPr/>
          <a:lstStyle/>
          <a:p>
            <a:fld id="{E5926626-F411-48EA-A3DD-A98DFF33B946}" type="slidenum">
              <a:rPr lang="en-US" smtClean="0"/>
              <a:pPr/>
              <a:t>13</a:t>
            </a:fld>
            <a:endParaRPr lang="en-US" smtClean="0"/>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7"/>
          <p:cNvSpPr>
            <a:spLocks noGrp="1" noChangeArrowheads="1"/>
          </p:cNvSpPr>
          <p:nvPr>
            <p:ph type="sldNum" sz="quarter" idx="5"/>
          </p:nvPr>
        </p:nvSpPr>
        <p:spPr>
          <a:noFill/>
        </p:spPr>
        <p:txBody>
          <a:bodyPr/>
          <a:lstStyle/>
          <a:p>
            <a:fld id="{A75C9C78-9398-418A-B56D-4C85CB4FB02E}" type="slidenum">
              <a:rPr lang="en-US" smtClean="0"/>
              <a:pPr/>
              <a:t>14</a:t>
            </a:fld>
            <a:endParaRPr lang="en-US" smtClean="0"/>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Rectangle 7"/>
          <p:cNvSpPr>
            <a:spLocks noGrp="1" noChangeArrowheads="1"/>
          </p:cNvSpPr>
          <p:nvPr>
            <p:ph type="sldNum" sz="quarter" idx="5"/>
          </p:nvPr>
        </p:nvSpPr>
        <p:spPr>
          <a:noFill/>
        </p:spPr>
        <p:txBody>
          <a:bodyPr/>
          <a:lstStyle/>
          <a:p>
            <a:fld id="{0DBBA8BC-E5AC-4794-9C21-A473E6AE6F3D}" type="slidenum">
              <a:rPr lang="en-US" smtClean="0"/>
              <a:pPr/>
              <a:t>15</a:t>
            </a:fld>
            <a:endParaRPr lang="en-US" smtClean="0"/>
          </a:p>
        </p:txBody>
      </p:sp>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7"/>
          <p:cNvSpPr>
            <a:spLocks noGrp="1" noChangeArrowheads="1"/>
          </p:cNvSpPr>
          <p:nvPr>
            <p:ph type="sldNum" sz="quarter" idx="5"/>
          </p:nvPr>
        </p:nvSpPr>
        <p:spPr>
          <a:noFill/>
        </p:spPr>
        <p:txBody>
          <a:bodyPr/>
          <a:lstStyle/>
          <a:p>
            <a:fld id="{7C84B33C-0CF9-4844-9A1B-1FDF5964EA3F}" type="slidenum">
              <a:rPr lang="en-US" smtClean="0"/>
              <a:pPr/>
              <a:t>16</a:t>
            </a:fld>
            <a:endParaRPr lang="en-US" smtClean="0"/>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7"/>
          <p:cNvSpPr>
            <a:spLocks noGrp="1" noChangeArrowheads="1"/>
          </p:cNvSpPr>
          <p:nvPr>
            <p:ph type="sldNum" sz="quarter" idx="5"/>
          </p:nvPr>
        </p:nvSpPr>
        <p:spPr>
          <a:noFill/>
        </p:spPr>
        <p:txBody>
          <a:bodyPr/>
          <a:lstStyle/>
          <a:p>
            <a:fld id="{A7E81A60-6C72-4C91-8DCD-56F1A7A455CA}" type="slidenum">
              <a:rPr lang="en-US" smtClean="0"/>
              <a:pPr/>
              <a:t>17</a:t>
            </a:fld>
            <a:endParaRPr lang="en-US" smtClean="0"/>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p:spPr>
        <p:txBody>
          <a:bodyPr/>
          <a:lstStyle/>
          <a:p>
            <a:fld id="{08D227E5-870E-4E76-9C65-269478161C1C}" type="slidenum">
              <a:rPr lang="en-US" smtClean="0"/>
              <a:pPr/>
              <a:t>18</a:t>
            </a:fld>
            <a:endParaRPr lang="en-US" smtClean="0"/>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Rectangle 7"/>
          <p:cNvSpPr>
            <a:spLocks noGrp="1" noChangeArrowheads="1"/>
          </p:cNvSpPr>
          <p:nvPr>
            <p:ph type="sldNum" sz="quarter" idx="5"/>
          </p:nvPr>
        </p:nvSpPr>
        <p:spPr>
          <a:noFill/>
        </p:spPr>
        <p:txBody>
          <a:bodyPr/>
          <a:lstStyle/>
          <a:p>
            <a:fld id="{2626B05B-CD12-4478-83A7-2D83627A7850}" type="slidenum">
              <a:rPr lang="en-US" smtClean="0"/>
              <a:pPr/>
              <a:t>19</a:t>
            </a:fld>
            <a:endParaRPr lang="en-US" smtClean="0"/>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3897E925-2A88-4B34-94A0-27571BE2501F}" type="slidenum">
              <a:rPr lang="en-US" smtClean="0"/>
              <a:pPr/>
              <a:t>2</a:t>
            </a:fld>
            <a:endParaRPr lang="en-US" smtClean="0"/>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7"/>
          <p:cNvSpPr>
            <a:spLocks noGrp="1" noChangeArrowheads="1"/>
          </p:cNvSpPr>
          <p:nvPr>
            <p:ph type="sldNum" sz="quarter" idx="5"/>
          </p:nvPr>
        </p:nvSpPr>
        <p:spPr>
          <a:noFill/>
        </p:spPr>
        <p:txBody>
          <a:bodyPr/>
          <a:lstStyle/>
          <a:p>
            <a:fld id="{BBBBE0EC-A17A-4086-8EE3-C31CFB411024}" type="slidenum">
              <a:rPr lang="en-US" smtClean="0"/>
              <a:pPr/>
              <a:t>20</a:t>
            </a:fld>
            <a:endParaRPr lang="en-US" smtClean="0"/>
          </a:p>
        </p:txBody>
      </p:sp>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7"/>
          <p:cNvSpPr>
            <a:spLocks noGrp="1" noChangeArrowheads="1"/>
          </p:cNvSpPr>
          <p:nvPr>
            <p:ph type="sldNum" sz="quarter" idx="5"/>
          </p:nvPr>
        </p:nvSpPr>
        <p:spPr>
          <a:noFill/>
        </p:spPr>
        <p:txBody>
          <a:bodyPr/>
          <a:lstStyle/>
          <a:p>
            <a:fld id="{F8F34D7B-3322-4AF6-980E-133BB973D691}" type="slidenum">
              <a:rPr lang="en-US" smtClean="0"/>
              <a:pPr/>
              <a:t>21</a:t>
            </a:fld>
            <a:endParaRPr lang="en-US" smtClean="0"/>
          </a:p>
        </p:txBody>
      </p:sp>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7"/>
          <p:cNvSpPr>
            <a:spLocks noGrp="1" noChangeArrowheads="1"/>
          </p:cNvSpPr>
          <p:nvPr>
            <p:ph type="sldNum" sz="quarter" idx="5"/>
          </p:nvPr>
        </p:nvSpPr>
        <p:spPr>
          <a:noFill/>
        </p:spPr>
        <p:txBody>
          <a:bodyPr/>
          <a:lstStyle/>
          <a:p>
            <a:fld id="{4DC39865-D316-4075-A2FD-8D19BA164988}" type="slidenum">
              <a:rPr lang="en-US" smtClean="0"/>
              <a:pPr/>
              <a:t>22</a:t>
            </a:fld>
            <a:endParaRPr lang="en-US" smtClean="0"/>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7"/>
          <p:cNvSpPr>
            <a:spLocks noGrp="1" noChangeArrowheads="1"/>
          </p:cNvSpPr>
          <p:nvPr>
            <p:ph type="sldNum" sz="quarter" idx="5"/>
          </p:nvPr>
        </p:nvSpPr>
        <p:spPr>
          <a:noFill/>
        </p:spPr>
        <p:txBody>
          <a:bodyPr/>
          <a:lstStyle/>
          <a:p>
            <a:fld id="{97B135BF-E031-4DA4-AA19-44A3415CAB3A}" type="slidenum">
              <a:rPr lang="en-US" smtClean="0"/>
              <a:pPr/>
              <a:t>23</a:t>
            </a:fld>
            <a:endParaRPr lang="en-US" smtClean="0"/>
          </a:p>
        </p:txBody>
      </p:sp>
      <p:sp>
        <p:nvSpPr>
          <p:cNvPr id="188418" name="Rectangle 2"/>
          <p:cNvSpPr>
            <a:spLocks noGrp="1" noRot="1" noChangeAspect="1" noChangeArrowheads="1" noTextEdit="1"/>
          </p:cNvSpPr>
          <p:nvPr>
            <p:ph type="sldImg"/>
          </p:nvPr>
        </p:nvSpPr>
        <p:spPr>
          <a:ln/>
        </p:spPr>
      </p:sp>
      <p:sp>
        <p:nvSpPr>
          <p:cNvPr id="18841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Rectangle 7"/>
          <p:cNvSpPr>
            <a:spLocks noGrp="1" noChangeArrowheads="1"/>
          </p:cNvSpPr>
          <p:nvPr>
            <p:ph type="sldNum" sz="quarter" idx="5"/>
          </p:nvPr>
        </p:nvSpPr>
        <p:spPr>
          <a:noFill/>
        </p:spPr>
        <p:txBody>
          <a:bodyPr/>
          <a:lstStyle/>
          <a:p>
            <a:fld id="{48892C9B-9D61-4D7C-B427-6F60D15D826E}" type="slidenum">
              <a:rPr lang="en-US" smtClean="0"/>
              <a:pPr/>
              <a:t>24</a:t>
            </a:fld>
            <a:endParaRPr lang="en-US" smtClean="0"/>
          </a:p>
        </p:txBody>
      </p:sp>
      <p:sp>
        <p:nvSpPr>
          <p:cNvPr id="190466" name="Rectangle 2"/>
          <p:cNvSpPr>
            <a:spLocks noGrp="1" noRot="1" noChangeAspect="1" noChangeArrowheads="1" noTextEdit="1"/>
          </p:cNvSpPr>
          <p:nvPr>
            <p:ph type="sldImg"/>
          </p:nvPr>
        </p:nvSpPr>
        <p:spPr>
          <a:ln/>
        </p:spPr>
      </p:sp>
      <p:sp>
        <p:nvSpPr>
          <p:cNvPr id="19046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Rectangle 7"/>
          <p:cNvSpPr>
            <a:spLocks noGrp="1" noChangeArrowheads="1"/>
          </p:cNvSpPr>
          <p:nvPr>
            <p:ph type="sldNum" sz="quarter" idx="5"/>
          </p:nvPr>
        </p:nvSpPr>
        <p:spPr>
          <a:noFill/>
        </p:spPr>
        <p:txBody>
          <a:bodyPr/>
          <a:lstStyle/>
          <a:p>
            <a:fld id="{E6CE2D99-3471-445E-959E-FECFAC0969C5}" type="slidenum">
              <a:rPr lang="en-US" smtClean="0"/>
              <a:pPr/>
              <a:t>25</a:t>
            </a:fld>
            <a:endParaRPr lang="en-US" smtClean="0"/>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Rectangle 7"/>
          <p:cNvSpPr>
            <a:spLocks noGrp="1" noChangeArrowheads="1"/>
          </p:cNvSpPr>
          <p:nvPr>
            <p:ph type="sldNum" sz="quarter" idx="5"/>
          </p:nvPr>
        </p:nvSpPr>
        <p:spPr>
          <a:noFill/>
        </p:spPr>
        <p:txBody>
          <a:bodyPr/>
          <a:lstStyle/>
          <a:p>
            <a:fld id="{242AC769-FD81-499D-8141-C3AC73DBA08D}" type="slidenum">
              <a:rPr lang="en-US" smtClean="0"/>
              <a:pPr/>
              <a:t>26</a:t>
            </a:fld>
            <a:endParaRPr lang="en-US" smtClean="0"/>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Rectangle 7"/>
          <p:cNvSpPr>
            <a:spLocks noGrp="1" noChangeArrowheads="1"/>
          </p:cNvSpPr>
          <p:nvPr>
            <p:ph type="sldNum" sz="quarter" idx="5"/>
          </p:nvPr>
        </p:nvSpPr>
        <p:spPr>
          <a:noFill/>
        </p:spPr>
        <p:txBody>
          <a:bodyPr/>
          <a:lstStyle/>
          <a:p>
            <a:fld id="{97659C55-1E4E-4662-B66B-268847104753}" type="slidenum">
              <a:rPr lang="en-US" smtClean="0"/>
              <a:pPr/>
              <a:t>27</a:t>
            </a:fld>
            <a:endParaRPr lang="en-US" smtClean="0"/>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7"/>
          <p:cNvSpPr>
            <a:spLocks noGrp="1" noChangeArrowheads="1"/>
          </p:cNvSpPr>
          <p:nvPr>
            <p:ph type="sldNum" sz="quarter" idx="5"/>
          </p:nvPr>
        </p:nvSpPr>
        <p:spPr>
          <a:noFill/>
        </p:spPr>
        <p:txBody>
          <a:bodyPr/>
          <a:lstStyle/>
          <a:p>
            <a:fld id="{ED3DA60B-0AD7-4548-B156-FAB8D242723B}" type="slidenum">
              <a:rPr lang="en-US" smtClean="0"/>
              <a:pPr/>
              <a:t>28</a:t>
            </a:fld>
            <a:endParaRPr lang="en-US" smtClean="0"/>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Rectangle 7"/>
          <p:cNvSpPr>
            <a:spLocks noGrp="1" noChangeArrowheads="1"/>
          </p:cNvSpPr>
          <p:nvPr>
            <p:ph type="sldNum" sz="quarter" idx="5"/>
          </p:nvPr>
        </p:nvSpPr>
        <p:spPr>
          <a:noFill/>
        </p:spPr>
        <p:txBody>
          <a:bodyPr/>
          <a:lstStyle/>
          <a:p>
            <a:fld id="{A738111E-2991-4609-99B1-912C95F16418}" type="slidenum">
              <a:rPr lang="en-US" smtClean="0"/>
              <a:pPr/>
              <a:t>29</a:t>
            </a:fld>
            <a:endParaRPr lang="en-US" smtClean="0"/>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2DC50361-DCCE-45DA-9443-E1BC8D1CB1CB}" type="slidenum">
              <a:rPr lang="en-US" smtClean="0"/>
              <a:pPr/>
              <a:t>3</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Rectangle 7"/>
          <p:cNvSpPr>
            <a:spLocks noGrp="1" noChangeArrowheads="1"/>
          </p:cNvSpPr>
          <p:nvPr>
            <p:ph type="sldNum" sz="quarter" idx="5"/>
          </p:nvPr>
        </p:nvSpPr>
        <p:spPr>
          <a:noFill/>
        </p:spPr>
        <p:txBody>
          <a:bodyPr/>
          <a:lstStyle/>
          <a:p>
            <a:fld id="{64762361-BF3F-45DD-863F-8648FBBC4F82}" type="slidenum">
              <a:rPr lang="en-US" smtClean="0"/>
              <a:pPr/>
              <a:t>30</a:t>
            </a:fld>
            <a:endParaRPr lang="en-US" smtClean="0"/>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Rectangle 7"/>
          <p:cNvSpPr>
            <a:spLocks noGrp="1" noChangeArrowheads="1"/>
          </p:cNvSpPr>
          <p:nvPr>
            <p:ph type="sldNum" sz="quarter" idx="5"/>
          </p:nvPr>
        </p:nvSpPr>
        <p:spPr>
          <a:noFill/>
        </p:spPr>
        <p:txBody>
          <a:bodyPr/>
          <a:lstStyle/>
          <a:p>
            <a:fld id="{E8853297-DC4E-4075-9440-2E5F6D919A63}" type="slidenum">
              <a:rPr lang="en-US" smtClean="0"/>
              <a:pPr/>
              <a:t>31</a:t>
            </a:fld>
            <a:endParaRPr lang="en-US" smtClean="0"/>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Rectangle 7"/>
          <p:cNvSpPr>
            <a:spLocks noGrp="1" noChangeArrowheads="1"/>
          </p:cNvSpPr>
          <p:nvPr>
            <p:ph type="sldNum" sz="quarter" idx="5"/>
          </p:nvPr>
        </p:nvSpPr>
        <p:spPr>
          <a:noFill/>
        </p:spPr>
        <p:txBody>
          <a:bodyPr/>
          <a:lstStyle/>
          <a:p>
            <a:fld id="{86D8628D-BE49-4F0B-9280-663B1784F5C2}" type="slidenum">
              <a:rPr lang="en-US" smtClean="0"/>
              <a:pPr/>
              <a:t>32</a:t>
            </a:fld>
            <a:endParaRPr lang="en-US" smtClean="0"/>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7"/>
          <p:cNvSpPr>
            <a:spLocks noGrp="1" noChangeArrowheads="1"/>
          </p:cNvSpPr>
          <p:nvPr>
            <p:ph type="sldNum" sz="quarter" idx="5"/>
          </p:nvPr>
        </p:nvSpPr>
        <p:spPr>
          <a:noFill/>
        </p:spPr>
        <p:txBody>
          <a:bodyPr/>
          <a:lstStyle/>
          <a:p>
            <a:fld id="{9E88B061-687D-47EE-86EA-9BDD9376160C}" type="slidenum">
              <a:rPr lang="en-US" smtClean="0"/>
              <a:pPr/>
              <a:t>33</a:t>
            </a:fld>
            <a:endParaRPr lang="en-US" smtClean="0"/>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Rectangle 7"/>
          <p:cNvSpPr>
            <a:spLocks noGrp="1" noChangeArrowheads="1"/>
          </p:cNvSpPr>
          <p:nvPr>
            <p:ph type="sldNum" sz="quarter" idx="5"/>
          </p:nvPr>
        </p:nvSpPr>
        <p:spPr>
          <a:noFill/>
        </p:spPr>
        <p:txBody>
          <a:bodyPr/>
          <a:lstStyle/>
          <a:p>
            <a:fld id="{D8EDFCA7-2055-4945-9365-E0DA57B6E27F}" type="slidenum">
              <a:rPr lang="en-US" smtClean="0"/>
              <a:pPr/>
              <a:t>34</a:t>
            </a:fld>
            <a:endParaRPr lang="en-US" smtClean="0"/>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Rectangle 7"/>
          <p:cNvSpPr>
            <a:spLocks noGrp="1" noChangeArrowheads="1"/>
          </p:cNvSpPr>
          <p:nvPr>
            <p:ph type="sldNum" sz="quarter" idx="5"/>
          </p:nvPr>
        </p:nvSpPr>
        <p:spPr>
          <a:noFill/>
        </p:spPr>
        <p:txBody>
          <a:bodyPr/>
          <a:lstStyle/>
          <a:p>
            <a:fld id="{615B9759-BE4E-4E57-A0DF-D649C2D5B9C9}" type="slidenum">
              <a:rPr lang="en-US" smtClean="0"/>
              <a:pPr/>
              <a:t>35</a:t>
            </a:fld>
            <a:endParaRPr lang="en-US" smtClean="0"/>
          </a:p>
        </p:txBody>
      </p:sp>
      <p:sp>
        <p:nvSpPr>
          <p:cNvPr id="212994" name="Rectangle 2"/>
          <p:cNvSpPr>
            <a:spLocks noGrp="1" noRot="1" noChangeAspect="1" noChangeArrowheads="1" noTextEdit="1"/>
          </p:cNvSpPr>
          <p:nvPr>
            <p:ph type="sldImg"/>
          </p:nvPr>
        </p:nvSpPr>
        <p:spPr>
          <a:ln/>
        </p:spPr>
      </p:sp>
      <p:sp>
        <p:nvSpPr>
          <p:cNvPr id="212995"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Slide Image Placeholder 1"/>
          <p:cNvSpPr>
            <a:spLocks noGrp="1" noRot="1" noChangeAspect="1" noTextEdit="1"/>
          </p:cNvSpPr>
          <p:nvPr>
            <p:ph type="sldImg"/>
          </p:nvPr>
        </p:nvSpPr>
        <p:spPr>
          <a:ln/>
        </p:spPr>
      </p:sp>
      <p:sp>
        <p:nvSpPr>
          <p:cNvPr id="215042" name="Notes Placeholder 2"/>
          <p:cNvSpPr>
            <a:spLocks noGrp="1"/>
          </p:cNvSpPr>
          <p:nvPr>
            <p:ph type="body" idx="1"/>
          </p:nvPr>
        </p:nvSpPr>
        <p:spPr>
          <a:noFill/>
          <a:ln/>
        </p:spPr>
        <p:txBody>
          <a:bodyPr/>
          <a:lstStyle/>
          <a:p>
            <a:pPr eaLnBrk="1" hangingPunct="1"/>
            <a:endParaRPr lang="en-US" smtClean="0"/>
          </a:p>
        </p:txBody>
      </p:sp>
      <p:sp>
        <p:nvSpPr>
          <p:cNvPr id="215043" name="Slide Number Placeholder 3"/>
          <p:cNvSpPr>
            <a:spLocks noGrp="1"/>
          </p:cNvSpPr>
          <p:nvPr>
            <p:ph type="sldNum" sz="quarter" idx="5"/>
          </p:nvPr>
        </p:nvSpPr>
        <p:spPr>
          <a:noFill/>
        </p:spPr>
        <p:txBody>
          <a:bodyPr/>
          <a:lstStyle/>
          <a:p>
            <a:fld id="{F548AE8F-829E-4311-9A85-01FE97D15AB1}" type="slidenum">
              <a:rPr lang="en-US" smtClean="0"/>
              <a:pPr/>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Rectangle 7"/>
          <p:cNvSpPr>
            <a:spLocks noGrp="1" noChangeArrowheads="1"/>
          </p:cNvSpPr>
          <p:nvPr>
            <p:ph type="sldNum" sz="quarter" idx="5"/>
          </p:nvPr>
        </p:nvSpPr>
        <p:spPr>
          <a:noFill/>
        </p:spPr>
        <p:txBody>
          <a:bodyPr/>
          <a:lstStyle/>
          <a:p>
            <a:fld id="{7E87E48F-4D22-4E43-9229-216EBAA8F7E1}" type="slidenum">
              <a:rPr lang="en-US" smtClean="0"/>
              <a:pPr/>
              <a:t>37</a:t>
            </a:fld>
            <a:endParaRPr lang="en-US" smtClean="0"/>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7"/>
          <p:cNvSpPr>
            <a:spLocks noGrp="1" noChangeArrowheads="1"/>
          </p:cNvSpPr>
          <p:nvPr>
            <p:ph type="sldNum" sz="quarter" idx="5"/>
          </p:nvPr>
        </p:nvSpPr>
        <p:spPr>
          <a:noFill/>
        </p:spPr>
        <p:txBody>
          <a:bodyPr/>
          <a:lstStyle/>
          <a:p>
            <a:fld id="{A0336397-D9C3-4FBF-9804-79A727556BD0}" type="slidenum">
              <a:rPr lang="en-US" smtClean="0"/>
              <a:pPr/>
              <a:t>38</a:t>
            </a:fld>
            <a:endParaRPr lang="en-US" smtClean="0"/>
          </a:p>
        </p:txBody>
      </p:sp>
      <p:sp>
        <p:nvSpPr>
          <p:cNvPr id="219138" name="Rectangle 2"/>
          <p:cNvSpPr>
            <a:spLocks noGrp="1" noRot="1" noChangeAspect="1" noChangeArrowheads="1" noTextEdit="1"/>
          </p:cNvSpPr>
          <p:nvPr>
            <p:ph type="sldImg"/>
          </p:nvPr>
        </p:nvSpPr>
        <p:spPr>
          <a:ln/>
        </p:spPr>
      </p:sp>
      <p:sp>
        <p:nvSpPr>
          <p:cNvPr id="21913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Rectangle 7"/>
          <p:cNvSpPr>
            <a:spLocks noGrp="1" noChangeArrowheads="1"/>
          </p:cNvSpPr>
          <p:nvPr>
            <p:ph type="sldNum" sz="quarter" idx="5"/>
          </p:nvPr>
        </p:nvSpPr>
        <p:spPr>
          <a:noFill/>
        </p:spPr>
        <p:txBody>
          <a:bodyPr/>
          <a:lstStyle/>
          <a:p>
            <a:fld id="{D0A8FF4A-0CD0-4842-9D61-9BFB6CB697D3}" type="slidenum">
              <a:rPr lang="en-US" smtClean="0"/>
              <a:pPr/>
              <a:t>39</a:t>
            </a:fld>
            <a:endParaRPr lang="en-US" smtClean="0"/>
          </a:p>
        </p:txBody>
      </p:sp>
      <p:sp>
        <p:nvSpPr>
          <p:cNvPr id="221186" name="Rectangle 2"/>
          <p:cNvSpPr>
            <a:spLocks noGrp="1" noRot="1" noChangeAspect="1" noChangeArrowheads="1" noTextEdit="1"/>
          </p:cNvSpPr>
          <p:nvPr>
            <p:ph type="sldImg"/>
          </p:nvPr>
        </p:nvSpPr>
        <p:spPr>
          <a:ln/>
        </p:spPr>
      </p:sp>
      <p:sp>
        <p:nvSpPr>
          <p:cNvPr id="2211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4C9A1A-90A8-4A47-8C90-E02F70D5B4CF}" type="slidenum">
              <a:rPr lang="en-US" smtClean="0"/>
              <a:pPr/>
              <a:t>4</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Rectangle 7"/>
          <p:cNvSpPr>
            <a:spLocks noGrp="1" noChangeArrowheads="1"/>
          </p:cNvSpPr>
          <p:nvPr>
            <p:ph type="sldNum" sz="quarter" idx="5"/>
          </p:nvPr>
        </p:nvSpPr>
        <p:spPr>
          <a:noFill/>
        </p:spPr>
        <p:txBody>
          <a:bodyPr/>
          <a:lstStyle/>
          <a:p>
            <a:fld id="{257D899A-DA83-451B-AF54-391F55E5C6B0}" type="slidenum">
              <a:rPr lang="en-US" smtClean="0"/>
              <a:pPr/>
              <a:t>40</a:t>
            </a:fld>
            <a:endParaRPr lang="en-US" smtClean="0"/>
          </a:p>
        </p:txBody>
      </p:sp>
      <p:sp>
        <p:nvSpPr>
          <p:cNvPr id="223234" name="Rectangle 2"/>
          <p:cNvSpPr>
            <a:spLocks noGrp="1" noRot="1" noChangeAspect="1" noChangeArrowheads="1" noTextEdit="1"/>
          </p:cNvSpPr>
          <p:nvPr>
            <p:ph type="sldImg"/>
          </p:nvPr>
        </p:nvSpPr>
        <p:spPr>
          <a:ln/>
        </p:spPr>
      </p:sp>
      <p:sp>
        <p:nvSpPr>
          <p:cNvPr id="22323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16DD9ABA-FBC3-4453-9893-2C28C161AC4C}" type="slidenum">
              <a:rPr lang="en-US" smtClean="0"/>
              <a:pPr/>
              <a:t>5</a:t>
            </a:fld>
            <a:endParaRPr lang="en-US" smtClean="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7"/>
          <p:cNvSpPr>
            <a:spLocks noGrp="1" noChangeArrowheads="1"/>
          </p:cNvSpPr>
          <p:nvPr>
            <p:ph type="sldNum" sz="quarter" idx="5"/>
          </p:nvPr>
        </p:nvSpPr>
        <p:spPr>
          <a:noFill/>
        </p:spPr>
        <p:txBody>
          <a:bodyPr/>
          <a:lstStyle/>
          <a:p>
            <a:fld id="{254A84A6-F73B-44C3-AC9C-B00E064BB7DD}" type="slidenum">
              <a:rPr lang="en-US" smtClean="0"/>
              <a:pPr/>
              <a:t>6</a:t>
            </a:fld>
            <a:endParaRPr lang="en-US" smtClean="0"/>
          </a:p>
        </p:txBody>
      </p:sp>
      <p:sp>
        <p:nvSpPr>
          <p:cNvPr id="154626" name="Rectangle 2"/>
          <p:cNvSpPr>
            <a:spLocks noGrp="1" noRot="1" noChangeAspect="1" noChangeArrowheads="1" noTextEdit="1"/>
          </p:cNvSpPr>
          <p:nvPr>
            <p:ph type="sldImg"/>
          </p:nvPr>
        </p:nvSpPr>
        <p:spPr>
          <a:xfrm>
            <a:off x="1143000" y="685800"/>
            <a:ext cx="4573588" cy="3429000"/>
          </a:xfrm>
          <a:ln/>
        </p:spPr>
      </p:sp>
      <p:sp>
        <p:nvSpPr>
          <p:cNvPr id="154627" name="Rectangle 3"/>
          <p:cNvSpPr>
            <a:spLocks noGrp="1" noChangeArrowheads="1"/>
          </p:cNvSpPr>
          <p:nvPr>
            <p:ph type="body" idx="1"/>
          </p:nvPr>
        </p:nvSpPr>
        <p:spPr>
          <a:xfrm>
            <a:off x="912813" y="7337425"/>
            <a:ext cx="2419350" cy="1120775"/>
          </a:xfrm>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7"/>
          <p:cNvSpPr>
            <a:spLocks noGrp="1" noChangeArrowheads="1"/>
          </p:cNvSpPr>
          <p:nvPr>
            <p:ph type="sldNum" sz="quarter" idx="5"/>
          </p:nvPr>
        </p:nvSpPr>
        <p:spPr>
          <a:noFill/>
        </p:spPr>
        <p:txBody>
          <a:bodyPr/>
          <a:lstStyle/>
          <a:p>
            <a:fld id="{108F3BF6-C785-4A1F-A9A9-CA6BEF196AD3}" type="slidenum">
              <a:rPr lang="en-US" smtClean="0"/>
              <a:pPr/>
              <a:t>7</a:t>
            </a:fld>
            <a:endParaRPr lang="en-US" smtClean="0"/>
          </a:p>
        </p:txBody>
      </p:sp>
      <p:sp>
        <p:nvSpPr>
          <p:cNvPr id="155650" name="Rectangle 2"/>
          <p:cNvSpPr>
            <a:spLocks noGrp="1" noRot="1" noChangeAspect="1" noChangeArrowheads="1" noTextEdit="1"/>
          </p:cNvSpPr>
          <p:nvPr>
            <p:ph type="sldImg"/>
          </p:nvPr>
        </p:nvSpPr>
        <p:spPr>
          <a:xfrm>
            <a:off x="1143000" y="685800"/>
            <a:ext cx="4573588" cy="3429000"/>
          </a:xfrm>
          <a:ln/>
        </p:spPr>
      </p:sp>
      <p:sp>
        <p:nvSpPr>
          <p:cNvPr id="155651" name="Rectangle 3"/>
          <p:cNvSpPr>
            <a:spLocks noGrp="1" noChangeArrowheads="1"/>
          </p:cNvSpPr>
          <p:nvPr>
            <p:ph type="body" idx="1"/>
          </p:nvPr>
        </p:nvSpPr>
        <p:spPr>
          <a:xfrm>
            <a:off x="912813" y="7337425"/>
            <a:ext cx="2419350" cy="1120775"/>
          </a:xfrm>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82CE1ED-25EA-428B-BEE3-145DC7475D28}" type="slidenum">
              <a:rPr lang="en-US" smtClean="0"/>
              <a:pPr/>
              <a:t>8</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6B454310-1B60-4D2A-92BF-623ED1D73EBC}" type="slidenum">
              <a:rPr lang="en-US" smtClean="0"/>
              <a:pPr/>
              <a:t>9</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fld id="{BFC40F2B-6853-4B21-9A41-13D3CA95F358}" type="datetime1">
              <a:rPr lang="en-US"/>
              <a:pPr>
                <a:defRPr/>
              </a:pPr>
              <a:t>1/18/2012</a:t>
            </a:fld>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How are preferences revealed?</a:t>
            </a:r>
          </a:p>
        </p:txBody>
      </p:sp>
      <p:sp>
        <p:nvSpPr>
          <p:cNvPr id="6" name="Rectangle 6"/>
          <p:cNvSpPr>
            <a:spLocks noGrp="1" noChangeArrowheads="1"/>
          </p:cNvSpPr>
          <p:nvPr>
            <p:ph type="sldNum" sz="quarter" idx="12"/>
          </p:nvPr>
        </p:nvSpPr>
        <p:spPr/>
        <p:txBody>
          <a:bodyPr/>
          <a:lstStyle>
            <a:lvl1pPr>
              <a:defRPr/>
            </a:lvl1pPr>
          </a:lstStyle>
          <a:p>
            <a:pPr>
              <a:defRPr/>
            </a:pPr>
            <a:fld id="{25C64AE7-D62E-44DE-88B3-B657319591C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766748E-8D7E-4EC4-87F1-4C08C3666C25}" type="datetime1">
              <a:rPr lang="en-US"/>
              <a:pPr>
                <a:defRPr/>
              </a:pPr>
              <a:t>1/18/2012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9913865-78FC-4180-AF79-33A70C461E5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2562F1C-F393-41C8-B474-4559181B705D}" type="datetime1">
              <a:rPr lang="en-US"/>
              <a:pPr>
                <a:defRPr/>
              </a:pPr>
              <a:t>1/18/2012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84A126-0AA3-40D3-8E27-F3AB0606EC7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fld id="{6F7AF4ED-29B1-454F-BF13-B93629A13541}" type="datetime1">
              <a:rPr lang="en-US"/>
              <a:pPr>
                <a:defRPr/>
              </a:pPr>
              <a:t>1/18/2012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0130DE-B3EC-436C-90DF-212B650992A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13521580-FB51-40B5-98D2-21594A9AA921}" type="datetime1">
              <a:rPr lang="en-US"/>
              <a:pPr>
                <a:defRPr/>
              </a:pPr>
              <a:t>1/18/2012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A4EBB8-2708-4610-ABC0-DBC61F8E4AA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01818B2-6F4A-4709-924D-1E660D05F789}" type="datetime1">
              <a:rPr lang="en-US"/>
              <a:pPr>
                <a:defRPr/>
              </a:pPr>
              <a:t>1/18/2012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137EBC-B531-4F5C-8733-A20C277EB4A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FF732930-5FEF-4C3D-B5AB-9E277AAE119B}" type="datetime1">
              <a:rPr lang="en-US"/>
              <a:pPr>
                <a:defRPr/>
              </a:pPr>
              <a:t>1/18/2012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3269672-D1AE-474B-8F32-6EF426EA372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0767FB98-7C94-476A-BA82-FF42684AF1E5}" type="datetime1">
              <a:rPr lang="en-US"/>
              <a:pPr>
                <a:defRPr/>
              </a:pPr>
              <a:t>1/18/2012</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806FBAC-4F0F-40B2-9184-AA1CFA684C6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9AEC741D-517F-443F-80D7-FDE8FEB28775}" type="datetime1">
              <a:rPr lang="en-US"/>
              <a:pPr>
                <a:defRPr/>
              </a:pPr>
              <a:t>1/18/2012</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B00BC0-7BFE-4DC5-9F8B-DFDE6AE64EC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F5B0BD9C-802F-4F36-80B5-572350191D2D}" type="datetime1">
              <a:rPr lang="en-US"/>
              <a:pPr>
                <a:defRPr/>
              </a:pPr>
              <a:t>1/18/2012</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F1F9D78-9184-4B83-83A5-C1F7E1E29AF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F2EF01D-309F-4564-AB86-7F7B2B4FFE59}" type="datetime1">
              <a:rPr lang="en-US"/>
              <a:pPr>
                <a:defRPr/>
              </a:pPr>
              <a:t>1/18/2012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36AE7F4-2333-4A3A-9322-7966B92B957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3FD6593-5877-4193-97A9-3542E89003FD}" type="datetime1">
              <a:rPr lang="en-US"/>
              <a:pPr>
                <a:defRPr/>
              </a:pPr>
              <a:t>1/18/2012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How are preferences revealed?</a:t>
            </a:r>
          </a:p>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C90DA3-FBB8-4010-9C46-40D1B93133A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How  are preferences revealed?</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76DC6EAF-0B62-4AF0-BF73-88564294E1A7}" type="datetime1">
              <a:rPr lang="en-US"/>
              <a:pPr>
                <a:defRPr/>
              </a:pPr>
              <a:t>1/18/2012</a:t>
            </a:fld>
            <a:endParaRPr lang="en-US"/>
          </a:p>
        </p:txBody>
      </p:sp>
      <p:sp>
        <p:nvSpPr>
          <p:cNvPr id="51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How are preferences revealed?</a:t>
            </a:r>
          </a:p>
          <a:p>
            <a:pPr>
              <a:defRPr/>
            </a:pPr>
            <a:endParaRPr lang="en-US"/>
          </a:p>
        </p:txBody>
      </p:sp>
      <p:sp>
        <p:nvSpPr>
          <p:cNvPr id="51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7C41343-8C57-4AA3-A2B8-63B44DBD0AA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 id="2147483652" r:id="rId12"/>
  </p:sldLayoutIdLst>
  <p:hf hdr="0"/>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charset="0"/>
        </a:defRPr>
      </a:lvl2pPr>
      <a:lvl3pPr algn="ctr" rtl="0" eaLnBrk="0" fontAlgn="base" hangingPunct="0">
        <a:spcBef>
          <a:spcPct val="0"/>
        </a:spcBef>
        <a:spcAft>
          <a:spcPct val="0"/>
        </a:spcAft>
        <a:defRPr sz="3200">
          <a:solidFill>
            <a:schemeClr val="tx2"/>
          </a:solidFill>
          <a:latin typeface="Arial" charset="0"/>
        </a:defRPr>
      </a:lvl3pPr>
      <a:lvl4pPr algn="ctr" rtl="0" eaLnBrk="0" fontAlgn="base" hangingPunct="0">
        <a:spcBef>
          <a:spcPct val="0"/>
        </a:spcBef>
        <a:spcAft>
          <a:spcPct val="0"/>
        </a:spcAft>
        <a:defRPr sz="3200">
          <a:solidFill>
            <a:schemeClr val="tx2"/>
          </a:solidFill>
          <a:latin typeface="Arial" charset="0"/>
        </a:defRPr>
      </a:lvl4pPr>
      <a:lvl5pPr algn="ctr" rtl="0" eaLnBrk="0" fontAlgn="base" hangingPunct="0">
        <a:spcBef>
          <a:spcPct val="0"/>
        </a:spcBef>
        <a:spcAft>
          <a:spcPct val="0"/>
        </a:spcAft>
        <a:defRPr sz="3200">
          <a:solidFill>
            <a:schemeClr val="tx2"/>
          </a:solidFill>
          <a:latin typeface="Arial" charset="0"/>
        </a:defRPr>
      </a:lvl5pPr>
      <a:lvl6pPr marL="457200" algn="ctr" rtl="0" fontAlgn="base">
        <a:spcBef>
          <a:spcPct val="0"/>
        </a:spcBef>
        <a:spcAft>
          <a:spcPct val="0"/>
        </a:spcAft>
        <a:defRPr sz="3200">
          <a:solidFill>
            <a:schemeClr val="tx2"/>
          </a:solidFill>
          <a:latin typeface="Arial" charset="0"/>
        </a:defRPr>
      </a:lvl6pPr>
      <a:lvl7pPr marL="914400" algn="ctr" rtl="0" fontAlgn="base">
        <a:spcBef>
          <a:spcPct val="0"/>
        </a:spcBef>
        <a:spcAft>
          <a:spcPct val="0"/>
        </a:spcAft>
        <a:defRPr sz="3200">
          <a:solidFill>
            <a:schemeClr val="tx2"/>
          </a:solidFill>
          <a:latin typeface="Arial" charset="0"/>
        </a:defRPr>
      </a:lvl7pPr>
      <a:lvl8pPr marL="1371600" algn="ctr" rtl="0" fontAlgn="base">
        <a:spcBef>
          <a:spcPct val="0"/>
        </a:spcBef>
        <a:spcAft>
          <a:spcPct val="0"/>
        </a:spcAft>
        <a:defRPr sz="3200">
          <a:solidFill>
            <a:schemeClr val="tx2"/>
          </a:solidFill>
          <a:latin typeface="Arial" charset="0"/>
        </a:defRPr>
      </a:lvl8pPr>
      <a:lvl9pPr marL="1828800" algn="ctr" rtl="0" fontAlgn="base">
        <a:spcBef>
          <a:spcPct val="0"/>
        </a:spcBef>
        <a:spcAft>
          <a:spcPct val="0"/>
        </a:spcAft>
        <a:defRPr sz="3200">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2.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4.e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5.png"/><Relationship Id="rId4" Type="http://schemas.openxmlformats.org/officeDocument/2006/relationships/oleObject" Target="../embeddings/oleObject6.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8.png"/><Relationship Id="rId4" Type="http://schemas.openxmlformats.org/officeDocument/2006/relationships/oleObject" Target="../embeddings/oleObject7.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9.emf"/><Relationship Id="rId4" Type="http://schemas.openxmlformats.org/officeDocument/2006/relationships/oleObject" Target="../embeddings/oleObject8.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5800" y="609600"/>
            <a:ext cx="7772400" cy="1470025"/>
          </a:xfrm>
        </p:spPr>
        <p:txBody>
          <a:bodyPr/>
          <a:lstStyle/>
          <a:p>
            <a:pPr eaLnBrk="1" hangingPunct="1"/>
            <a:r>
              <a:rPr lang="en-US" sz="4000" b="1" smtClean="0"/>
              <a:t>How are preferences revealed?</a:t>
            </a:r>
          </a:p>
        </p:txBody>
      </p:sp>
      <p:sp>
        <p:nvSpPr>
          <p:cNvPr id="15362" name="Rectangle 3"/>
          <p:cNvSpPr>
            <a:spLocks noGrp="1" noChangeArrowheads="1"/>
          </p:cNvSpPr>
          <p:nvPr>
            <p:ph type="subTitle" idx="1"/>
          </p:nvPr>
        </p:nvSpPr>
        <p:spPr>
          <a:xfrm>
            <a:off x="762000" y="2514600"/>
            <a:ext cx="7467600" cy="1752600"/>
          </a:xfrm>
        </p:spPr>
        <p:txBody>
          <a:bodyPr/>
          <a:lstStyle/>
          <a:p>
            <a:pPr eaLnBrk="1" hangingPunct="1"/>
            <a:r>
              <a:rPr lang="en-US" smtClean="0"/>
              <a:t>John Beshears, David Laibson, Brigitte Madrian</a:t>
            </a:r>
          </a:p>
          <a:p>
            <a:pPr eaLnBrk="1" hangingPunct="1"/>
            <a:r>
              <a:rPr lang="en-US" smtClean="0"/>
              <a:t>Harvard University</a:t>
            </a:r>
          </a:p>
          <a:p>
            <a:pPr eaLnBrk="1" hangingPunct="1"/>
            <a:endParaRPr lang="en-US" smtClean="0"/>
          </a:p>
          <a:p>
            <a:pPr eaLnBrk="1" hangingPunct="1"/>
            <a:r>
              <a:rPr lang="en-US" smtClean="0"/>
              <a:t>James Choi</a:t>
            </a:r>
          </a:p>
          <a:p>
            <a:pPr eaLnBrk="1" hangingPunct="1"/>
            <a:r>
              <a:rPr lang="en-US" smtClean="0"/>
              <a:t>Yale University</a:t>
            </a:r>
          </a:p>
          <a:p>
            <a:pPr eaLnBrk="1" hangingPunct="1"/>
            <a:endParaRPr lang="en-US" smtClean="0"/>
          </a:p>
          <a:p>
            <a:pPr eaLnBrk="1" hangingPunct="1"/>
            <a:r>
              <a:rPr lang="en-US" smtClean="0"/>
              <a:t>June 2009</a:t>
            </a:r>
          </a:p>
          <a:p>
            <a:pPr eaLnBrk="1" hangingPunct="1"/>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8484" name="Rectangle 2"/>
          <p:cNvSpPr>
            <a:spLocks noGrp="1" noChangeArrowheads="1"/>
          </p:cNvSpPr>
          <p:nvPr>
            <p:ph type="title"/>
          </p:nvPr>
        </p:nvSpPr>
        <p:spPr>
          <a:xfrm>
            <a:off x="685800" y="139700"/>
            <a:ext cx="7772400" cy="990600"/>
          </a:xfrm>
        </p:spPr>
        <p:txBody>
          <a:bodyPr/>
          <a:lstStyle/>
          <a:p>
            <a:pPr eaLnBrk="1" hangingPunct="1"/>
            <a:r>
              <a:rPr lang="en-US" sz="2800" smtClean="0">
                <a:solidFill>
                  <a:srgbClr val="FFCC00"/>
                </a:solidFill>
                <a:cs typeface="Arial" charset="0"/>
              </a:rPr>
              <a:t>Madrian and Shea (2001)</a:t>
            </a:r>
            <a:br>
              <a:rPr lang="en-US" sz="2800" smtClean="0">
                <a:solidFill>
                  <a:srgbClr val="FFCC00"/>
                </a:solidFill>
                <a:cs typeface="Arial" charset="0"/>
              </a:rPr>
            </a:br>
            <a:r>
              <a:rPr lang="en-US" sz="2800" smtClean="0">
                <a:solidFill>
                  <a:srgbClr val="FFCC00"/>
                </a:solidFill>
                <a:cs typeface="Arial" charset="0"/>
              </a:rPr>
              <a:t>Choi, Laibson, Madrian, Metrick (2004)</a:t>
            </a:r>
          </a:p>
        </p:txBody>
      </p:sp>
      <p:graphicFrame>
        <p:nvGraphicFramePr>
          <p:cNvPr id="148482" name="Object 2"/>
          <p:cNvGraphicFramePr>
            <a:graphicFrameLocks noChangeAspect="1"/>
          </p:cNvGraphicFramePr>
          <p:nvPr/>
        </p:nvGraphicFramePr>
        <p:xfrm>
          <a:off x="0" y="1204913"/>
          <a:ext cx="9144000" cy="5573712"/>
        </p:xfrm>
        <a:graphic>
          <a:graphicData uri="http://schemas.openxmlformats.org/presentationml/2006/ole">
            <mc:AlternateContent xmlns:mc="http://schemas.openxmlformats.org/markup-compatibility/2006">
              <mc:Choice xmlns:v="urn:schemas-microsoft-com:vml" Requires="v">
                <p:oleObj spid="_x0000_s148483" name="Chart" r:id="rId4" imgW="9896551" imgH="5305349" progId="Excel.Sheet.8">
                  <p:embed/>
                </p:oleObj>
              </mc:Choice>
              <mc:Fallback>
                <p:oleObj name="Chart" r:id="rId4" imgW="9896551" imgH="5305349"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204913"/>
                        <a:ext cx="9144000" cy="5573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8485" name="Text Box 4"/>
          <p:cNvSpPr txBox="1">
            <a:spLocks noChangeArrowheads="1"/>
          </p:cNvSpPr>
          <p:nvPr/>
        </p:nvSpPr>
        <p:spPr bwMode="auto">
          <a:xfrm>
            <a:off x="6708775" y="2095500"/>
            <a:ext cx="1609725" cy="822325"/>
          </a:xfrm>
          <a:prstGeom prst="rect">
            <a:avLst/>
          </a:prstGeom>
          <a:noFill/>
          <a:ln w="9525">
            <a:noFill/>
            <a:miter lim="800000"/>
            <a:headEnd/>
            <a:tailEnd/>
          </a:ln>
        </p:spPr>
        <p:txBody>
          <a:bodyPr wrap="none">
            <a:spAutoFit/>
          </a:bodyPr>
          <a:lstStyle/>
          <a:p>
            <a:r>
              <a:rPr lang="en-US" sz="2400">
                <a:solidFill>
                  <a:schemeClr val="tx2"/>
                </a:solidFill>
              </a:rPr>
              <a:t>Automatic</a:t>
            </a:r>
          </a:p>
          <a:p>
            <a:r>
              <a:rPr lang="en-US" sz="2400">
                <a:solidFill>
                  <a:schemeClr val="tx2"/>
                </a:solidFill>
              </a:rPr>
              <a:t>enrollment</a:t>
            </a:r>
          </a:p>
        </p:txBody>
      </p:sp>
      <p:sp>
        <p:nvSpPr>
          <p:cNvPr id="148486" name="Text Box 5"/>
          <p:cNvSpPr txBox="1">
            <a:spLocks noChangeArrowheads="1"/>
          </p:cNvSpPr>
          <p:nvPr/>
        </p:nvSpPr>
        <p:spPr bwMode="auto">
          <a:xfrm>
            <a:off x="6721475" y="3213100"/>
            <a:ext cx="1609725" cy="822325"/>
          </a:xfrm>
          <a:prstGeom prst="rect">
            <a:avLst/>
          </a:prstGeom>
          <a:noFill/>
          <a:ln w="9525">
            <a:noFill/>
            <a:miter lim="800000"/>
            <a:headEnd/>
            <a:tailEnd/>
          </a:ln>
        </p:spPr>
        <p:txBody>
          <a:bodyPr wrap="none">
            <a:spAutoFit/>
          </a:bodyPr>
          <a:lstStyle/>
          <a:p>
            <a:r>
              <a:rPr lang="en-US" sz="2400">
                <a:solidFill>
                  <a:srgbClr val="11C17A"/>
                </a:solidFill>
              </a:rPr>
              <a:t>Standard </a:t>
            </a:r>
          </a:p>
          <a:p>
            <a:r>
              <a:rPr lang="en-US" sz="2400">
                <a:solidFill>
                  <a:srgbClr val="11C17A"/>
                </a:solidFill>
              </a:rPr>
              <a:t>enrollment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149506" name="Object 2"/>
          <p:cNvGraphicFramePr>
            <a:graphicFrameLocks noGrp="1"/>
          </p:cNvGraphicFramePr>
          <p:nvPr>
            <p:ph idx="1"/>
          </p:nvPr>
        </p:nvGraphicFramePr>
        <p:xfrm>
          <a:off x="385763" y="1800225"/>
          <a:ext cx="8562975" cy="4721225"/>
        </p:xfrm>
        <a:graphic>
          <a:graphicData uri="http://schemas.openxmlformats.org/presentationml/2006/ole">
            <mc:AlternateContent xmlns:mc="http://schemas.openxmlformats.org/markup-compatibility/2006">
              <mc:Choice xmlns:v="urn:schemas-microsoft-com:vml" Requires="v">
                <p:oleObj spid="_x0000_s149507" name="Chart" r:id="rId4" imgW="8524951" imgH="3810000" progId="MSGraph.Chart.8">
                  <p:embed followColorScheme="full"/>
                </p:oleObj>
              </mc:Choice>
              <mc:Fallback>
                <p:oleObj name="Chart" r:id="rId4" imgW="8524951" imgH="3810000" progId="MSGraph.Chart.8">
                  <p:embed followColorScheme="full"/>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763" y="1800225"/>
                        <a:ext cx="8562975" cy="4721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9508" name="Rectangle 3"/>
          <p:cNvSpPr>
            <a:spLocks noGrp="1" noChangeArrowheads="1"/>
          </p:cNvSpPr>
          <p:nvPr>
            <p:ph type="title"/>
          </p:nvPr>
        </p:nvSpPr>
        <p:spPr>
          <a:xfrm>
            <a:off x="242888" y="74613"/>
            <a:ext cx="8686800" cy="944562"/>
          </a:xfrm>
        </p:spPr>
        <p:txBody>
          <a:bodyPr/>
          <a:lstStyle/>
          <a:p>
            <a:pPr eaLnBrk="1" hangingPunct="1"/>
            <a:r>
              <a:rPr lang="en-US" sz="2800" smtClean="0">
                <a:solidFill>
                  <a:srgbClr val="FFCC00"/>
                </a:solidFill>
                <a:cs typeface="Arial" charset="0"/>
              </a:rPr>
              <a:t>Employees enrolled under automatic enrollment cluster at default contribution rate.</a:t>
            </a:r>
          </a:p>
        </p:txBody>
      </p:sp>
      <p:sp>
        <p:nvSpPr>
          <p:cNvPr id="149509" name="Oval 4"/>
          <p:cNvSpPr>
            <a:spLocks noChangeArrowheads="1"/>
          </p:cNvSpPr>
          <p:nvPr/>
        </p:nvSpPr>
        <p:spPr bwMode="auto">
          <a:xfrm flipV="1">
            <a:off x="2093913" y="5032375"/>
            <a:ext cx="917575" cy="573088"/>
          </a:xfrm>
          <a:prstGeom prst="ellipse">
            <a:avLst/>
          </a:prstGeom>
          <a:noFill/>
          <a:ln w="28575">
            <a:solidFill>
              <a:srgbClr val="FFCC00"/>
            </a:solidFill>
            <a:round/>
            <a:headEnd/>
            <a:tailEnd/>
          </a:ln>
        </p:spPr>
        <p:txBody>
          <a:bodyPr rot="10800000" wrap="none" anchor="ctr"/>
          <a:lstStyle/>
          <a:p>
            <a:pPr algn="ctr"/>
            <a:endParaRPr lang="en-US">
              <a:solidFill>
                <a:srgbClr val="FFCC00"/>
              </a:solidFill>
            </a:endParaRPr>
          </a:p>
        </p:txBody>
      </p:sp>
      <p:sp>
        <p:nvSpPr>
          <p:cNvPr id="149510" name="Text Box 13"/>
          <p:cNvSpPr txBox="1">
            <a:spLocks noChangeArrowheads="1"/>
          </p:cNvSpPr>
          <p:nvPr/>
        </p:nvSpPr>
        <p:spPr bwMode="auto">
          <a:xfrm>
            <a:off x="528638" y="1185863"/>
            <a:ext cx="8615362" cy="457200"/>
          </a:xfrm>
          <a:prstGeom prst="rect">
            <a:avLst/>
          </a:prstGeom>
          <a:noFill/>
          <a:ln w="9525">
            <a:noFill/>
            <a:miter lim="800000"/>
            <a:headEnd/>
            <a:tailEnd/>
          </a:ln>
        </p:spPr>
        <p:txBody>
          <a:bodyPr>
            <a:spAutoFit/>
          </a:bodyPr>
          <a:lstStyle/>
          <a:p>
            <a:pPr algn="ctr">
              <a:spcBef>
                <a:spcPct val="50000"/>
              </a:spcBef>
            </a:pPr>
            <a:r>
              <a:rPr lang="en-US" sz="2400" b="1">
                <a:solidFill>
                  <a:srgbClr val="FFFFFF"/>
                </a:solidFill>
                <a:cs typeface="Times New Roman" pitchFamily="18" charset="0"/>
              </a:rPr>
              <a:t>Fraction of Participants at different contribution rates:</a:t>
            </a:r>
          </a:p>
        </p:txBody>
      </p:sp>
      <p:sp>
        <p:nvSpPr>
          <p:cNvPr id="149511" name="Text Box 14"/>
          <p:cNvSpPr txBox="1">
            <a:spLocks noChangeArrowheads="1"/>
          </p:cNvSpPr>
          <p:nvPr/>
        </p:nvSpPr>
        <p:spPr bwMode="invGray">
          <a:xfrm>
            <a:off x="57150" y="1900238"/>
            <a:ext cx="2457450" cy="928687"/>
          </a:xfrm>
          <a:prstGeom prst="rect">
            <a:avLst/>
          </a:prstGeom>
          <a:solidFill>
            <a:srgbClr val="333300"/>
          </a:solidFill>
          <a:ln w="12700">
            <a:solidFill>
              <a:srgbClr val="FFCC00"/>
            </a:solidFill>
            <a:miter lim="800000"/>
            <a:headEnd/>
            <a:tailEnd/>
          </a:ln>
        </p:spPr>
        <p:txBody>
          <a:bodyPr wrap="none">
            <a:spAutoFit/>
          </a:bodyPr>
          <a:lstStyle/>
          <a:p>
            <a:pPr eaLnBrk="0" hangingPunct="0"/>
            <a:r>
              <a:rPr lang="en-US" b="1">
                <a:solidFill>
                  <a:srgbClr val="FFFFFF"/>
                </a:solidFill>
              </a:rPr>
              <a:t>Default contribution</a:t>
            </a:r>
          </a:p>
          <a:p>
            <a:pPr eaLnBrk="0" hangingPunct="0"/>
            <a:r>
              <a:rPr lang="en-US" b="1">
                <a:solidFill>
                  <a:srgbClr val="FFFFFF"/>
                </a:solidFill>
              </a:rPr>
              <a:t>rate under automatic</a:t>
            </a:r>
          </a:p>
          <a:p>
            <a:pPr eaLnBrk="0" hangingPunct="0"/>
            <a:r>
              <a:rPr lang="en-US" b="1">
                <a:solidFill>
                  <a:srgbClr val="FFFFFF"/>
                </a:solidFill>
              </a:rPr>
              <a:t>enrollment</a:t>
            </a:r>
          </a:p>
        </p:txBody>
      </p:sp>
      <p:sp>
        <p:nvSpPr>
          <p:cNvPr id="149512" name="Line 15"/>
          <p:cNvSpPr>
            <a:spLocks noChangeShapeType="1"/>
          </p:cNvSpPr>
          <p:nvPr/>
        </p:nvSpPr>
        <p:spPr bwMode="auto">
          <a:xfrm>
            <a:off x="1217613" y="2828925"/>
            <a:ext cx="912812" cy="2306638"/>
          </a:xfrm>
          <a:prstGeom prst="line">
            <a:avLst/>
          </a:prstGeom>
          <a:noFill/>
          <a:ln w="57150">
            <a:solidFill>
              <a:srgbClr val="FFCC00"/>
            </a:solidFill>
            <a:round/>
            <a:headEn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Date Placeholder 3"/>
          <p:cNvSpPr>
            <a:spLocks noGrp="1"/>
          </p:cNvSpPr>
          <p:nvPr>
            <p:ph type="dt" sz="quarter" idx="10"/>
          </p:nvPr>
        </p:nvSpPr>
        <p:spPr>
          <a:noFill/>
        </p:spPr>
        <p:txBody>
          <a:bodyPr/>
          <a:lstStyle/>
          <a:p>
            <a:fld id="{B1008753-D193-447A-B251-D05EA21FFDFF}" type="datetime1">
              <a:rPr lang="en-US" smtClean="0"/>
              <a:pPr/>
              <a:t>1/18/2012</a:t>
            </a:fld>
            <a:endParaRPr lang="en-US" smtClean="0"/>
          </a:p>
        </p:txBody>
      </p:sp>
      <p:sp>
        <p:nvSpPr>
          <p:cNvPr id="164866"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64867" name="Slide Number Placeholder 5"/>
          <p:cNvSpPr>
            <a:spLocks noGrp="1"/>
          </p:cNvSpPr>
          <p:nvPr>
            <p:ph type="sldNum" sz="quarter" idx="12"/>
          </p:nvPr>
        </p:nvSpPr>
        <p:spPr>
          <a:noFill/>
        </p:spPr>
        <p:txBody>
          <a:bodyPr/>
          <a:lstStyle/>
          <a:p>
            <a:fld id="{9C5EDC31-A0AE-4300-B9B7-B1FD8CE81234}" type="slidenum">
              <a:rPr lang="en-US" smtClean="0"/>
              <a:pPr/>
              <a:t>12</a:t>
            </a:fld>
            <a:endParaRPr lang="en-US" smtClean="0"/>
          </a:p>
        </p:txBody>
      </p:sp>
      <p:sp>
        <p:nvSpPr>
          <p:cNvPr id="164868" name="Rectangle 2"/>
          <p:cNvSpPr>
            <a:spLocks noGrp="1" noChangeArrowheads="1"/>
          </p:cNvSpPr>
          <p:nvPr>
            <p:ph type="title"/>
          </p:nvPr>
        </p:nvSpPr>
        <p:spPr/>
        <p:txBody>
          <a:bodyPr/>
          <a:lstStyle/>
          <a:p>
            <a:pPr eaLnBrk="1" hangingPunct="1"/>
            <a:r>
              <a:rPr lang="en-US" smtClean="0"/>
              <a:t>2. Complexity</a:t>
            </a:r>
          </a:p>
        </p:txBody>
      </p:sp>
      <p:sp>
        <p:nvSpPr>
          <p:cNvPr id="164869" name="Rectangle 3"/>
          <p:cNvSpPr>
            <a:spLocks noGrp="1" noChangeArrowheads="1"/>
          </p:cNvSpPr>
          <p:nvPr>
            <p:ph type="body" idx="1"/>
          </p:nvPr>
        </p:nvSpPr>
        <p:spPr>
          <a:xfrm>
            <a:off x="457200" y="1219200"/>
            <a:ext cx="8229600" cy="4525963"/>
          </a:xfrm>
        </p:spPr>
        <p:txBody>
          <a:bodyPr/>
          <a:lstStyle/>
          <a:p>
            <a:pPr marL="457200" indent="-457200" eaLnBrk="1" hangingPunct="1">
              <a:buFontTx/>
              <a:buNone/>
            </a:pPr>
            <a:r>
              <a:rPr lang="en-US" smtClean="0"/>
              <a:t>Three channels of distortion:</a:t>
            </a:r>
          </a:p>
          <a:p>
            <a:pPr marL="457200" indent="-457200" eaLnBrk="1" hangingPunct="1"/>
            <a:r>
              <a:rPr lang="en-US" smtClean="0"/>
              <a:t>Complexity </a:t>
            </a:r>
            <a:r>
              <a:rPr lang="en-US" i="1" smtClean="0"/>
              <a:t>delays</a:t>
            </a:r>
            <a:r>
              <a:rPr lang="en-US" smtClean="0"/>
              <a:t> choice, increasing the fraction of consumers who adopt default options (O’Donoghue and Rabin, 2004). </a:t>
            </a:r>
          </a:p>
          <a:p>
            <a:pPr marL="457200" indent="-457200" eaLnBrk="1" hangingPunct="1"/>
            <a:r>
              <a:rPr lang="en-US" smtClean="0"/>
              <a:t>Complexity </a:t>
            </a:r>
            <a:r>
              <a:rPr lang="en-US" i="1" smtClean="0"/>
              <a:t>biases</a:t>
            </a:r>
            <a:r>
              <a:rPr lang="en-US" smtClean="0"/>
              <a:t> choice, since people tend to avoid complex options (Shafir and Tversky, 1994; Iyengar and Kamenica, 2006).</a:t>
            </a:r>
          </a:p>
          <a:p>
            <a:pPr marL="457200" indent="-457200" eaLnBrk="1" hangingPunct="1"/>
            <a:r>
              <a:rPr lang="en-US" smtClean="0"/>
              <a:t>Complexity adds </a:t>
            </a:r>
            <a:r>
              <a:rPr lang="en-US" i="1" smtClean="0"/>
              <a:t>noise</a:t>
            </a:r>
            <a:r>
              <a:rPr lang="en-US" smtClean="0"/>
              <a:t> to choice, since complex options are not as transparent and well-understood as simple options. Hence, some consumers will choose a complex option because they misestimate its value (Gabaix, Laibson, and Li, 2006).</a:t>
            </a:r>
          </a:p>
          <a:p>
            <a:pPr marL="457200" indent="-457200" eaLnBrk="1" hangingPunct="1">
              <a:buFontTx/>
              <a:buAutoNum type="arabicPeriod"/>
            </a:pPr>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0532" name="Slide Number Placeholder 1"/>
          <p:cNvSpPr>
            <a:spLocks noGrp="1"/>
          </p:cNvSpPr>
          <p:nvPr>
            <p:ph type="sldNum" sz="quarter" idx="12"/>
          </p:nvPr>
        </p:nvSpPr>
        <p:spPr>
          <a:xfrm>
            <a:off x="457200" y="6245225"/>
            <a:ext cx="2133600" cy="476250"/>
          </a:xfrm>
          <a:noFill/>
        </p:spPr>
        <p:txBody>
          <a:bodyPr/>
          <a:lstStyle/>
          <a:p>
            <a:pPr algn="l"/>
            <a:fld id="{292124EF-CCC7-412F-87A9-9B89EFE4B5FE}" type="slidenum">
              <a:rPr lang="en-US" smtClean="0"/>
              <a:pPr algn="l"/>
              <a:t>13</a:t>
            </a:fld>
            <a:endParaRPr lang="en-US" smtClean="0"/>
          </a:p>
        </p:txBody>
      </p:sp>
      <p:sp>
        <p:nvSpPr>
          <p:cNvPr id="150533" name="Rectangle 2"/>
          <p:cNvSpPr>
            <a:spLocks noChangeArrowheads="1"/>
          </p:cNvSpPr>
          <p:nvPr/>
        </p:nvSpPr>
        <p:spPr bwMode="auto">
          <a:xfrm>
            <a:off x="0" y="2057400"/>
            <a:ext cx="9144000" cy="0"/>
          </a:xfrm>
          <a:prstGeom prst="rect">
            <a:avLst/>
          </a:prstGeom>
          <a:noFill/>
          <a:ln w="9525">
            <a:noFill/>
            <a:miter lim="800000"/>
            <a:headEnd/>
            <a:tailEnd/>
          </a:ln>
        </p:spPr>
        <p:txBody>
          <a:bodyPr wrap="none" anchor="ctr">
            <a:spAutoFit/>
          </a:bodyPr>
          <a:lstStyle/>
          <a:p>
            <a:endParaRPr lang="en-US"/>
          </a:p>
        </p:txBody>
      </p:sp>
      <p:graphicFrame>
        <p:nvGraphicFramePr>
          <p:cNvPr id="348163" name="Object 2"/>
          <p:cNvGraphicFramePr>
            <a:graphicFrameLocks noChangeAspect="1"/>
          </p:cNvGraphicFramePr>
          <p:nvPr/>
        </p:nvGraphicFramePr>
        <p:xfrm>
          <a:off x="0" y="855663"/>
          <a:ext cx="9070975" cy="5805487"/>
        </p:xfrm>
        <a:graphic>
          <a:graphicData uri="http://schemas.openxmlformats.org/presentationml/2006/ole">
            <mc:AlternateContent xmlns:mc="http://schemas.openxmlformats.org/markup-compatibility/2006">
              <mc:Choice xmlns:v="urn:schemas-microsoft-com:vml" Requires="v">
                <p:oleObj spid="_x0000_s150531" name="Chart" r:id="rId4" imgW="4019702" imgH="2428951" progId="Excel.Sheet.8">
                  <p:embed/>
                </p:oleObj>
              </mc:Choice>
              <mc:Fallback>
                <p:oleObj name="Chart" r:id="rId4" imgW="4019702" imgH="2428951"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855663"/>
                        <a:ext cx="9070975" cy="5805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164" name="Text Box 4"/>
          <p:cNvSpPr txBox="1">
            <a:spLocks noChangeArrowheads="1"/>
          </p:cNvSpPr>
          <p:nvPr/>
        </p:nvSpPr>
        <p:spPr bwMode="auto">
          <a:xfrm>
            <a:off x="2451100" y="3352800"/>
            <a:ext cx="749300" cy="396875"/>
          </a:xfrm>
          <a:prstGeom prst="rect">
            <a:avLst/>
          </a:prstGeom>
          <a:noFill/>
          <a:ln w="9525">
            <a:noFill/>
            <a:miter lim="800000"/>
            <a:headEnd/>
            <a:tailEnd/>
          </a:ln>
        </p:spPr>
        <p:txBody>
          <a:bodyPr wrap="none">
            <a:spAutoFit/>
          </a:bodyPr>
          <a:lstStyle/>
          <a:p>
            <a:r>
              <a:rPr lang="en-US" sz="2000" b="1">
                <a:solidFill>
                  <a:srgbClr val="FF0000"/>
                </a:solidFill>
                <a:cs typeface="Times New Roman" pitchFamily="18" charset="0"/>
              </a:rPr>
              <a:t>2003</a:t>
            </a:r>
          </a:p>
        </p:txBody>
      </p:sp>
      <p:sp>
        <p:nvSpPr>
          <p:cNvPr id="348165" name="Text Box 5"/>
          <p:cNvSpPr txBox="1">
            <a:spLocks noChangeArrowheads="1"/>
          </p:cNvSpPr>
          <p:nvPr/>
        </p:nvSpPr>
        <p:spPr bwMode="auto">
          <a:xfrm>
            <a:off x="3975100" y="2362200"/>
            <a:ext cx="749300" cy="396875"/>
          </a:xfrm>
          <a:prstGeom prst="rect">
            <a:avLst/>
          </a:prstGeom>
          <a:noFill/>
          <a:ln w="9525">
            <a:noFill/>
            <a:miter lim="800000"/>
            <a:headEnd/>
            <a:tailEnd/>
          </a:ln>
        </p:spPr>
        <p:txBody>
          <a:bodyPr wrap="none">
            <a:spAutoFit/>
          </a:bodyPr>
          <a:lstStyle/>
          <a:p>
            <a:r>
              <a:rPr lang="en-US" sz="2000" b="1">
                <a:solidFill>
                  <a:srgbClr val="FF0000"/>
                </a:solidFill>
                <a:cs typeface="Times New Roman" pitchFamily="18" charset="0"/>
              </a:rPr>
              <a:t>2004</a:t>
            </a:r>
          </a:p>
        </p:txBody>
      </p:sp>
      <p:sp>
        <p:nvSpPr>
          <p:cNvPr id="348166" name="Text Box 6"/>
          <p:cNvSpPr txBox="1">
            <a:spLocks noChangeArrowheads="1"/>
          </p:cNvSpPr>
          <p:nvPr/>
        </p:nvSpPr>
        <p:spPr bwMode="auto">
          <a:xfrm>
            <a:off x="5799138" y="1941513"/>
            <a:ext cx="749300" cy="396875"/>
          </a:xfrm>
          <a:prstGeom prst="rect">
            <a:avLst/>
          </a:prstGeom>
          <a:noFill/>
          <a:ln w="9525">
            <a:noFill/>
            <a:miter lim="800000"/>
            <a:headEnd/>
            <a:tailEnd/>
          </a:ln>
        </p:spPr>
        <p:txBody>
          <a:bodyPr wrap="none">
            <a:spAutoFit/>
          </a:bodyPr>
          <a:lstStyle/>
          <a:p>
            <a:r>
              <a:rPr lang="en-US" sz="2000" b="1">
                <a:solidFill>
                  <a:srgbClr val="FF0000"/>
                </a:solidFill>
                <a:cs typeface="Times New Roman" pitchFamily="18" charset="0"/>
              </a:rPr>
              <a:t>2005</a:t>
            </a:r>
          </a:p>
        </p:txBody>
      </p:sp>
      <p:sp>
        <p:nvSpPr>
          <p:cNvPr id="348167" name="Line 7"/>
          <p:cNvSpPr>
            <a:spLocks noChangeShapeType="1"/>
          </p:cNvSpPr>
          <p:nvPr/>
        </p:nvSpPr>
        <p:spPr bwMode="auto">
          <a:xfrm>
            <a:off x="6530975" y="2265363"/>
            <a:ext cx="431800" cy="150812"/>
          </a:xfrm>
          <a:prstGeom prst="line">
            <a:avLst/>
          </a:prstGeom>
          <a:noFill/>
          <a:ln w="38100">
            <a:solidFill>
              <a:srgbClr val="FF0000"/>
            </a:solidFill>
            <a:round/>
            <a:headEnd/>
            <a:tailEnd type="triangle" w="med" len="med"/>
          </a:ln>
        </p:spPr>
        <p:txBody>
          <a:bodyPr/>
          <a:lstStyle/>
          <a:p>
            <a:endParaRPr lang="en-US"/>
          </a:p>
        </p:txBody>
      </p:sp>
      <p:sp>
        <p:nvSpPr>
          <p:cNvPr id="348168" name="Line 8"/>
          <p:cNvSpPr>
            <a:spLocks noChangeShapeType="1"/>
          </p:cNvSpPr>
          <p:nvPr/>
        </p:nvSpPr>
        <p:spPr bwMode="auto">
          <a:xfrm>
            <a:off x="4467225" y="2771775"/>
            <a:ext cx="152400" cy="304800"/>
          </a:xfrm>
          <a:prstGeom prst="line">
            <a:avLst/>
          </a:prstGeom>
          <a:noFill/>
          <a:ln w="38100">
            <a:solidFill>
              <a:srgbClr val="FF0000"/>
            </a:solidFill>
            <a:round/>
            <a:headEnd/>
            <a:tailEnd type="triangle" w="med" len="med"/>
          </a:ln>
        </p:spPr>
        <p:txBody>
          <a:bodyPr/>
          <a:lstStyle/>
          <a:p>
            <a:endParaRPr lang="en-US"/>
          </a:p>
        </p:txBody>
      </p:sp>
      <p:sp>
        <p:nvSpPr>
          <p:cNvPr id="348169" name="Line 9"/>
          <p:cNvSpPr>
            <a:spLocks noChangeShapeType="1"/>
          </p:cNvSpPr>
          <p:nvPr/>
        </p:nvSpPr>
        <p:spPr bwMode="auto">
          <a:xfrm flipH="1">
            <a:off x="2543175" y="3776663"/>
            <a:ext cx="231775" cy="561975"/>
          </a:xfrm>
          <a:prstGeom prst="line">
            <a:avLst/>
          </a:prstGeom>
          <a:noFill/>
          <a:ln w="38100">
            <a:solidFill>
              <a:srgbClr val="FF0000"/>
            </a:solidFill>
            <a:round/>
            <a:headEnd/>
            <a:tailEnd type="triangle" w="med" len="med"/>
          </a:ln>
        </p:spPr>
        <p:txBody>
          <a:bodyPr/>
          <a:lstStyle/>
          <a:p>
            <a:endParaRPr lang="en-US"/>
          </a:p>
        </p:txBody>
      </p:sp>
      <p:sp>
        <p:nvSpPr>
          <p:cNvPr id="150540" name="Text Box 10"/>
          <p:cNvSpPr txBox="1">
            <a:spLocks noChangeArrowheads="1"/>
          </p:cNvSpPr>
          <p:nvPr/>
        </p:nvSpPr>
        <p:spPr bwMode="auto">
          <a:xfrm>
            <a:off x="152400" y="215900"/>
            <a:ext cx="8991600" cy="892175"/>
          </a:xfrm>
          <a:prstGeom prst="rect">
            <a:avLst/>
          </a:prstGeom>
          <a:noFill/>
          <a:ln w="9525">
            <a:noFill/>
            <a:miter lim="800000"/>
            <a:headEnd/>
            <a:tailEnd/>
          </a:ln>
        </p:spPr>
        <p:txBody>
          <a:bodyPr>
            <a:spAutoFit/>
          </a:bodyPr>
          <a:lstStyle/>
          <a:p>
            <a:pPr algn="ctr"/>
            <a:r>
              <a:rPr lang="en-US" sz="2800" b="1">
                <a:solidFill>
                  <a:srgbClr val="FFCC00"/>
                </a:solidFill>
                <a:cs typeface="Times New Roman" pitchFamily="18" charset="0"/>
              </a:rPr>
              <a:t>Simplification</a:t>
            </a:r>
          </a:p>
          <a:p>
            <a:pPr algn="ctr"/>
            <a:r>
              <a:rPr lang="en-US" sz="2400" b="1">
                <a:solidFill>
                  <a:srgbClr val="FFCC00"/>
                </a:solidFill>
                <a:cs typeface="Times New Roman" pitchFamily="18" charset="0"/>
              </a:rPr>
              <a:t>Beshears, Choi, Laibson, Madrian (2006)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81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81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816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4816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4816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4816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816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481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348163" grpId="0" bld="series"/>
      <p:bldP spid="348164" grpId="0"/>
      <p:bldP spid="348165" grpId="0"/>
      <p:bldP spid="348166" grpId="0"/>
      <p:bldP spid="348167" grpId="0" animBg="1"/>
      <p:bldP spid="348168" grpId="0" animBg="1"/>
      <p:bldP spid="34816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Date Placeholder 3"/>
          <p:cNvSpPr>
            <a:spLocks noGrp="1"/>
          </p:cNvSpPr>
          <p:nvPr>
            <p:ph type="dt" sz="quarter" idx="10"/>
          </p:nvPr>
        </p:nvSpPr>
        <p:spPr>
          <a:noFill/>
        </p:spPr>
        <p:txBody>
          <a:bodyPr/>
          <a:lstStyle/>
          <a:p>
            <a:fld id="{19A113A5-D5B1-409D-A44A-49F7952D9BE8}" type="datetime1">
              <a:rPr lang="en-US" smtClean="0"/>
              <a:pPr/>
              <a:t>1/18/2012</a:t>
            </a:fld>
            <a:endParaRPr lang="en-US" smtClean="0"/>
          </a:p>
        </p:txBody>
      </p:sp>
      <p:sp>
        <p:nvSpPr>
          <p:cNvPr id="168962"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68963" name="Slide Number Placeholder 5"/>
          <p:cNvSpPr>
            <a:spLocks noGrp="1"/>
          </p:cNvSpPr>
          <p:nvPr>
            <p:ph type="sldNum" sz="quarter" idx="12"/>
          </p:nvPr>
        </p:nvSpPr>
        <p:spPr>
          <a:noFill/>
        </p:spPr>
        <p:txBody>
          <a:bodyPr/>
          <a:lstStyle/>
          <a:p>
            <a:fld id="{5607C66A-50FC-407B-9E98-EE80A3207F19}" type="slidenum">
              <a:rPr lang="en-US" smtClean="0"/>
              <a:pPr/>
              <a:t>14</a:t>
            </a:fld>
            <a:endParaRPr lang="en-US" smtClean="0"/>
          </a:p>
        </p:txBody>
      </p:sp>
      <p:sp>
        <p:nvSpPr>
          <p:cNvPr id="168964" name="Rectangle 2"/>
          <p:cNvSpPr>
            <a:spLocks noGrp="1" noChangeArrowheads="1"/>
          </p:cNvSpPr>
          <p:nvPr>
            <p:ph type="title"/>
          </p:nvPr>
        </p:nvSpPr>
        <p:spPr/>
        <p:txBody>
          <a:bodyPr/>
          <a:lstStyle/>
          <a:p>
            <a:pPr eaLnBrk="1" hangingPunct="1"/>
            <a:r>
              <a:rPr lang="en-US" smtClean="0"/>
              <a:t>3. Limited personal experience</a:t>
            </a:r>
          </a:p>
        </p:txBody>
      </p:sp>
      <p:sp>
        <p:nvSpPr>
          <p:cNvPr id="168965" name="Rectangle 3"/>
          <p:cNvSpPr>
            <a:spLocks noGrp="1" noChangeArrowheads="1"/>
          </p:cNvSpPr>
          <p:nvPr>
            <p:ph type="body" idx="1"/>
          </p:nvPr>
        </p:nvSpPr>
        <p:spPr/>
        <p:txBody>
          <a:bodyPr/>
          <a:lstStyle/>
          <a:p>
            <a:pPr eaLnBrk="1" hangingPunct="1"/>
            <a:r>
              <a:rPr lang="en-US" smtClean="0"/>
              <a:t>People learn primarily through direct personal experience, not through indirect passive channels.</a:t>
            </a:r>
          </a:p>
          <a:p>
            <a:pPr eaLnBrk="1" hangingPunct="1"/>
            <a:r>
              <a:rPr lang="en-US" smtClean="0"/>
              <a:t>For example, the lessons of Enron, Worldcom, and Global Crossing were not heeded by workers outside of these firms (Choi et al 2005).</a:t>
            </a:r>
          </a:p>
          <a:p>
            <a:pPr lvl="1" eaLnBrk="1" hangingPunct="1"/>
            <a:r>
              <a:rPr lang="en-US" smtClean="0"/>
              <a:t>Even new workers at other firms failed to avoid employer stock. </a:t>
            </a:r>
          </a:p>
          <a:p>
            <a:pPr lvl="1" eaLnBrk="1" hangingPunct="1"/>
            <a:r>
              <a:rPr lang="en-US" smtClean="0"/>
              <a:t>Even new workers at other Houston firms failed to avoid from employer stock.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Date Placeholder 1"/>
          <p:cNvSpPr>
            <a:spLocks noGrp="1"/>
          </p:cNvSpPr>
          <p:nvPr>
            <p:ph type="dt" sz="quarter" idx="10"/>
          </p:nvPr>
        </p:nvSpPr>
        <p:spPr>
          <a:noFill/>
        </p:spPr>
        <p:txBody>
          <a:bodyPr/>
          <a:lstStyle/>
          <a:p>
            <a:fld id="{485731B5-1E12-4216-9E8B-DC0FB8542579}" type="datetime1">
              <a:rPr lang="en-US" smtClean="0"/>
              <a:pPr/>
              <a:t>1/18/2012</a:t>
            </a:fld>
            <a:endParaRPr lang="en-US" smtClean="0"/>
          </a:p>
        </p:txBody>
      </p:sp>
      <p:sp>
        <p:nvSpPr>
          <p:cNvPr id="171010" name="Footer Placeholder 2"/>
          <p:cNvSpPr>
            <a:spLocks noGrp="1"/>
          </p:cNvSpPr>
          <p:nvPr>
            <p:ph type="ftr" sz="quarter" idx="11"/>
          </p:nvPr>
        </p:nvSpPr>
        <p:spPr>
          <a:noFill/>
        </p:spPr>
        <p:txBody>
          <a:bodyPr/>
          <a:lstStyle/>
          <a:p>
            <a:r>
              <a:rPr lang="en-US" smtClean="0"/>
              <a:t>How are preferences revealed?</a:t>
            </a:r>
          </a:p>
          <a:p>
            <a:endParaRPr lang="en-US" smtClean="0"/>
          </a:p>
        </p:txBody>
      </p:sp>
      <p:sp>
        <p:nvSpPr>
          <p:cNvPr id="171011" name="Slide Number Placeholder 3"/>
          <p:cNvSpPr>
            <a:spLocks noGrp="1"/>
          </p:cNvSpPr>
          <p:nvPr>
            <p:ph type="sldNum" sz="quarter" idx="12"/>
          </p:nvPr>
        </p:nvSpPr>
        <p:spPr>
          <a:noFill/>
        </p:spPr>
        <p:txBody>
          <a:bodyPr/>
          <a:lstStyle/>
          <a:p>
            <a:fld id="{7599A9D7-A441-41B1-8FA9-913A545D973E}" type="slidenum">
              <a:rPr lang="en-US" smtClean="0"/>
              <a:pPr/>
              <a:t>15</a:t>
            </a:fld>
            <a:endParaRPr lang="en-US" smtClean="0"/>
          </a:p>
        </p:txBody>
      </p:sp>
      <p:graphicFrame>
        <p:nvGraphicFramePr>
          <p:cNvPr id="171012" name="Object 4"/>
          <p:cNvGraphicFramePr>
            <a:graphicFrameLocks noChangeAspect="1"/>
          </p:cNvGraphicFramePr>
          <p:nvPr/>
        </p:nvGraphicFramePr>
        <p:xfrm>
          <a:off x="560388" y="381000"/>
          <a:ext cx="8202612" cy="5805488"/>
        </p:xfrm>
        <a:graphic>
          <a:graphicData uri="http://schemas.openxmlformats.org/presentationml/2006/ole">
            <mc:AlternateContent xmlns:mc="http://schemas.openxmlformats.org/markup-compatibility/2006">
              <mc:Choice xmlns:v="urn:schemas-microsoft-com:vml" Requires="v">
                <p:oleObj spid="_x0000_s171013" r:id="rId4" imgW="8205927" imgH="5803895" progId="Excel.Chart.8">
                  <p:embed/>
                </p:oleObj>
              </mc:Choice>
              <mc:Fallback>
                <p:oleObj r:id="rId4" imgW="8205927" imgH="5803895" progId="Excel.Char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0388" y="381000"/>
                        <a:ext cx="8202612" cy="5805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1013" name="Text Box 5"/>
          <p:cNvSpPr txBox="1">
            <a:spLocks noChangeArrowheads="1"/>
          </p:cNvSpPr>
          <p:nvPr/>
        </p:nvSpPr>
        <p:spPr bwMode="auto">
          <a:xfrm>
            <a:off x="1533525" y="93663"/>
            <a:ext cx="6391275" cy="457200"/>
          </a:xfrm>
          <a:prstGeom prst="rect">
            <a:avLst/>
          </a:prstGeom>
          <a:noFill/>
          <a:ln w="9525">
            <a:noFill/>
            <a:miter lim="800000"/>
            <a:headEnd/>
            <a:tailEnd/>
          </a:ln>
        </p:spPr>
        <p:txBody>
          <a:bodyPr wrap="none">
            <a:spAutoFit/>
          </a:bodyPr>
          <a:lstStyle/>
          <a:p>
            <a:r>
              <a:rPr lang="en-US" sz="2400"/>
              <a:t>Agarwal, Driscoll, Gabaix, and Laibson (2006)</a:t>
            </a:r>
          </a:p>
        </p:txBody>
      </p:sp>
      <p:sp>
        <p:nvSpPr>
          <p:cNvPr id="171014" name="TextBox 7"/>
          <p:cNvSpPr txBox="1">
            <a:spLocks noChangeArrowheads="1"/>
          </p:cNvSpPr>
          <p:nvPr/>
        </p:nvSpPr>
        <p:spPr bwMode="auto">
          <a:xfrm>
            <a:off x="6781800" y="3744913"/>
            <a:ext cx="1736725" cy="369887"/>
          </a:xfrm>
          <a:prstGeom prst="rect">
            <a:avLst/>
          </a:prstGeom>
          <a:noFill/>
          <a:ln w="9525">
            <a:noFill/>
            <a:miter lim="800000"/>
            <a:headEnd/>
            <a:tailEnd/>
          </a:ln>
        </p:spPr>
        <p:txBody>
          <a:bodyPr wrap="none">
            <a:spAutoFit/>
          </a:bodyPr>
          <a:lstStyle/>
          <a:p>
            <a:r>
              <a:rPr lang="en-US" b="1">
                <a:solidFill>
                  <a:srgbClr val="0070C0"/>
                </a:solidFill>
              </a:rPr>
              <a:t>Cash advance</a:t>
            </a:r>
          </a:p>
        </p:txBody>
      </p:sp>
      <p:sp>
        <p:nvSpPr>
          <p:cNvPr id="171015" name="TextBox 8"/>
          <p:cNvSpPr txBox="1">
            <a:spLocks noChangeArrowheads="1"/>
          </p:cNvSpPr>
          <p:nvPr/>
        </p:nvSpPr>
        <p:spPr bwMode="auto">
          <a:xfrm>
            <a:off x="7477125" y="4202113"/>
            <a:ext cx="1057275" cy="369887"/>
          </a:xfrm>
          <a:prstGeom prst="rect">
            <a:avLst/>
          </a:prstGeom>
          <a:noFill/>
          <a:ln w="9525">
            <a:noFill/>
            <a:miter lim="800000"/>
            <a:headEnd/>
            <a:tailEnd/>
          </a:ln>
        </p:spPr>
        <p:txBody>
          <a:bodyPr wrap="none">
            <a:spAutoFit/>
          </a:bodyPr>
          <a:lstStyle/>
          <a:p>
            <a:r>
              <a:rPr lang="en-US" b="1">
                <a:solidFill>
                  <a:srgbClr val="E6AF00"/>
                </a:solidFill>
              </a:rPr>
              <a:t>Late fee</a:t>
            </a:r>
          </a:p>
        </p:txBody>
      </p:sp>
      <p:sp>
        <p:nvSpPr>
          <p:cNvPr id="171016" name="TextBox 9"/>
          <p:cNvSpPr txBox="1">
            <a:spLocks noChangeArrowheads="1"/>
          </p:cNvSpPr>
          <p:nvPr/>
        </p:nvSpPr>
        <p:spPr bwMode="auto">
          <a:xfrm>
            <a:off x="7467600" y="4583113"/>
            <a:ext cx="1133475" cy="369887"/>
          </a:xfrm>
          <a:prstGeom prst="rect">
            <a:avLst/>
          </a:prstGeom>
          <a:noFill/>
          <a:ln w="9525">
            <a:noFill/>
            <a:miter lim="800000"/>
            <a:headEnd/>
            <a:tailEnd/>
          </a:ln>
        </p:spPr>
        <p:txBody>
          <a:bodyPr wrap="none">
            <a:spAutoFit/>
          </a:bodyPr>
          <a:lstStyle/>
          <a:p>
            <a:r>
              <a:rPr lang="en-US" b="1">
                <a:solidFill>
                  <a:srgbClr val="D60093"/>
                </a:solidFill>
              </a:rPr>
              <a:t>Limit fee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Date Placeholder 3"/>
          <p:cNvSpPr>
            <a:spLocks noGrp="1"/>
          </p:cNvSpPr>
          <p:nvPr>
            <p:ph type="dt" sz="quarter" idx="10"/>
          </p:nvPr>
        </p:nvSpPr>
        <p:spPr>
          <a:noFill/>
        </p:spPr>
        <p:txBody>
          <a:bodyPr/>
          <a:lstStyle/>
          <a:p>
            <a:fld id="{DD0FAFE7-B52D-4919-A662-E05C2CA42185}" type="datetime1">
              <a:rPr lang="en-US" smtClean="0"/>
              <a:pPr/>
              <a:t>1/18/2012</a:t>
            </a:fld>
            <a:endParaRPr lang="en-US" smtClean="0"/>
          </a:p>
        </p:txBody>
      </p:sp>
      <p:sp>
        <p:nvSpPr>
          <p:cNvPr id="173058"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73059" name="Slide Number Placeholder 5"/>
          <p:cNvSpPr>
            <a:spLocks noGrp="1"/>
          </p:cNvSpPr>
          <p:nvPr>
            <p:ph type="sldNum" sz="quarter" idx="12"/>
          </p:nvPr>
        </p:nvSpPr>
        <p:spPr>
          <a:noFill/>
        </p:spPr>
        <p:txBody>
          <a:bodyPr/>
          <a:lstStyle/>
          <a:p>
            <a:fld id="{586DEE1A-E40F-43C0-BF59-CCF3223CF8ED}" type="slidenum">
              <a:rPr lang="en-US" smtClean="0"/>
              <a:pPr/>
              <a:t>16</a:t>
            </a:fld>
            <a:endParaRPr lang="en-US" smtClean="0"/>
          </a:p>
        </p:txBody>
      </p:sp>
      <p:sp>
        <p:nvSpPr>
          <p:cNvPr id="173060" name="Rectangle 2"/>
          <p:cNvSpPr>
            <a:spLocks noGrp="1" noChangeArrowheads="1"/>
          </p:cNvSpPr>
          <p:nvPr>
            <p:ph type="title"/>
          </p:nvPr>
        </p:nvSpPr>
        <p:spPr>
          <a:xfrm>
            <a:off x="457200" y="152400"/>
            <a:ext cx="8229600" cy="944563"/>
          </a:xfrm>
        </p:spPr>
        <p:txBody>
          <a:bodyPr/>
          <a:lstStyle/>
          <a:p>
            <a:pPr eaLnBrk="1" hangingPunct="1"/>
            <a:r>
              <a:rPr lang="en-US" smtClean="0"/>
              <a:t>4. Third-party marketing</a:t>
            </a:r>
          </a:p>
        </p:txBody>
      </p:sp>
      <p:sp>
        <p:nvSpPr>
          <p:cNvPr id="173061" name="Rectangle 3"/>
          <p:cNvSpPr>
            <a:spLocks noGrp="1" noChangeArrowheads="1"/>
          </p:cNvSpPr>
          <p:nvPr>
            <p:ph type="body" idx="1"/>
          </p:nvPr>
        </p:nvSpPr>
        <p:spPr>
          <a:xfrm>
            <a:off x="457200" y="1295400"/>
            <a:ext cx="8229600" cy="4525963"/>
          </a:xfrm>
        </p:spPr>
        <p:txBody>
          <a:bodyPr/>
          <a:lstStyle/>
          <a:p>
            <a:pPr eaLnBrk="1" hangingPunct="1"/>
            <a:r>
              <a:rPr lang="en-US" smtClean="0"/>
              <a:t>Explicit Persuasion</a:t>
            </a:r>
          </a:p>
          <a:p>
            <a:pPr eaLnBrk="1" hangingPunct="1"/>
            <a:r>
              <a:rPr lang="en-US" smtClean="0"/>
              <a:t>Implicit Persuasion</a:t>
            </a:r>
          </a:p>
          <a:p>
            <a:pPr lvl="1" eaLnBrk="1" hangingPunct="1"/>
            <a:r>
              <a:rPr lang="en-US" smtClean="0"/>
              <a:t>Shrouding (Gabaix and Laibson, 2006)</a:t>
            </a:r>
          </a:p>
          <a:p>
            <a:pPr eaLnBrk="1" hangingPunct="1"/>
            <a:r>
              <a:rPr lang="en-US" smtClean="0"/>
              <a:t>Examples of shrouded attributes:</a:t>
            </a:r>
          </a:p>
          <a:p>
            <a:pPr lvl="1" eaLnBrk="1" hangingPunct="1"/>
            <a:r>
              <a:rPr lang="en-US" smtClean="0"/>
              <a:t>Cost of printer ink</a:t>
            </a:r>
          </a:p>
          <a:p>
            <a:pPr lvl="1" eaLnBrk="1" hangingPunct="1"/>
            <a:r>
              <a:rPr lang="en-US" smtClean="0"/>
              <a:t>Bank account fees</a:t>
            </a:r>
          </a:p>
          <a:p>
            <a:pPr lvl="1" eaLnBrk="1" hangingPunct="1"/>
            <a:r>
              <a:rPr lang="en-US" smtClean="0"/>
              <a:t>Credit card fees</a:t>
            </a:r>
          </a:p>
          <a:p>
            <a:pPr lvl="1" eaLnBrk="1" hangingPunct="1"/>
            <a:r>
              <a:rPr lang="en-US" smtClean="0"/>
              <a:t>Mutual fund fees</a:t>
            </a:r>
          </a:p>
          <a:p>
            <a:pPr lvl="1" eaLnBrk="1" hangingPunct="1"/>
            <a:endParaRPr lang="en-US" smtClean="0"/>
          </a:p>
          <a:p>
            <a:pPr eaLnBrk="1" hangingPunct="1"/>
            <a:endParaRPr lang="en-US" smtClean="0"/>
          </a:p>
          <a:p>
            <a:pPr eaLnBrk="1" hangingPunct="1">
              <a:buFontTx/>
              <a:buNone/>
            </a:pPr>
            <a:endParaRPr lang="en-US" smtClean="0"/>
          </a:p>
          <a:p>
            <a:pPr eaLnBrk="1" hangingPunct="1"/>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Date Placeholder 3"/>
          <p:cNvSpPr>
            <a:spLocks noGrp="1"/>
          </p:cNvSpPr>
          <p:nvPr>
            <p:ph type="dt" sz="quarter" idx="10"/>
          </p:nvPr>
        </p:nvSpPr>
        <p:spPr>
          <a:noFill/>
        </p:spPr>
        <p:txBody>
          <a:bodyPr/>
          <a:lstStyle/>
          <a:p>
            <a:fld id="{FF123A25-A0E3-423D-896E-BBA69E041CE6}" type="datetime1">
              <a:rPr lang="en-US" smtClean="0"/>
              <a:pPr/>
              <a:t>1/18/2012</a:t>
            </a:fld>
            <a:endParaRPr lang="en-US" smtClean="0"/>
          </a:p>
        </p:txBody>
      </p:sp>
      <p:sp>
        <p:nvSpPr>
          <p:cNvPr id="175106"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75107" name="Slide Number Placeholder 5"/>
          <p:cNvSpPr>
            <a:spLocks noGrp="1"/>
          </p:cNvSpPr>
          <p:nvPr>
            <p:ph type="sldNum" sz="quarter" idx="12"/>
          </p:nvPr>
        </p:nvSpPr>
        <p:spPr>
          <a:noFill/>
        </p:spPr>
        <p:txBody>
          <a:bodyPr/>
          <a:lstStyle/>
          <a:p>
            <a:fld id="{7112153B-62ED-4574-B08E-2515101AFB2A}" type="slidenum">
              <a:rPr lang="en-US" smtClean="0"/>
              <a:pPr/>
              <a:t>17</a:t>
            </a:fld>
            <a:endParaRPr lang="en-US" smtClean="0"/>
          </a:p>
        </p:txBody>
      </p:sp>
      <p:sp>
        <p:nvSpPr>
          <p:cNvPr id="175108" name="Rectangle 2"/>
          <p:cNvSpPr>
            <a:spLocks noGrp="1" noChangeArrowheads="1"/>
          </p:cNvSpPr>
          <p:nvPr>
            <p:ph type="title"/>
          </p:nvPr>
        </p:nvSpPr>
        <p:spPr/>
        <p:txBody>
          <a:bodyPr/>
          <a:lstStyle/>
          <a:p>
            <a:pPr eaLnBrk="1" hangingPunct="1"/>
            <a:r>
              <a:rPr lang="en-US" smtClean="0"/>
              <a:t>5. Intertemporal choice</a:t>
            </a:r>
          </a:p>
        </p:txBody>
      </p:sp>
      <p:sp>
        <p:nvSpPr>
          <p:cNvPr id="175109" name="Rectangle 3"/>
          <p:cNvSpPr>
            <a:spLocks noGrp="1" noChangeArrowheads="1"/>
          </p:cNvSpPr>
          <p:nvPr>
            <p:ph type="body" idx="1"/>
          </p:nvPr>
        </p:nvSpPr>
        <p:spPr/>
        <p:txBody>
          <a:bodyPr/>
          <a:lstStyle/>
          <a:p>
            <a:pPr eaLnBrk="1" hangingPunct="1"/>
            <a:r>
              <a:rPr lang="en-US" smtClean="0"/>
              <a:t>Which set of preferences is valid?</a:t>
            </a:r>
          </a:p>
          <a:p>
            <a:pPr lvl="1" eaLnBrk="1" hangingPunct="1"/>
            <a:r>
              <a:rPr lang="en-US" smtClean="0"/>
              <a:t>Today’s decision to exercise tomorrow?</a:t>
            </a:r>
          </a:p>
          <a:p>
            <a:pPr lvl="1" eaLnBrk="1" hangingPunct="1"/>
            <a:r>
              <a:rPr lang="en-US" smtClean="0"/>
              <a:t>Or my decision tomorrow, not to exercise after all?</a:t>
            </a:r>
          </a:p>
          <a:p>
            <a:pPr eaLnBrk="1" hangingPunct="1"/>
            <a:endParaRPr lang="en-US" smtClean="0"/>
          </a:p>
          <a:p>
            <a:pPr eaLnBrk="1" hangingPunct="1"/>
            <a:r>
              <a:rPr lang="en-US" smtClean="0"/>
              <a:t>Good intentions inconsistent with subsequent actions</a:t>
            </a:r>
          </a:p>
          <a:p>
            <a:pPr lvl="1" eaLnBrk="1" hangingPunct="1"/>
            <a:r>
              <a:rPr lang="en-US" smtClean="0"/>
              <a:t>Diet</a:t>
            </a:r>
          </a:p>
          <a:p>
            <a:pPr lvl="1" eaLnBrk="1" hangingPunct="1"/>
            <a:r>
              <a:rPr lang="en-US" smtClean="0"/>
              <a:t>Savings</a:t>
            </a:r>
          </a:p>
          <a:p>
            <a:pPr lvl="1" eaLnBrk="1" hangingPunct="1"/>
            <a:r>
              <a:rPr lang="en-US" smtClean="0"/>
              <a:t>Human capital investment</a:t>
            </a:r>
          </a:p>
          <a:p>
            <a:pPr lvl="1" eaLnBrk="1" hangingPunct="1"/>
            <a:r>
              <a:rPr lang="en-US" smtClean="0"/>
              <a:t>Safe sex</a:t>
            </a:r>
          </a:p>
          <a:p>
            <a:pPr lvl="1" eaLnBrk="1" hangingPunct="1"/>
            <a:r>
              <a:rPr lang="en-US" smtClean="0"/>
              <a:t>Medical adherence</a:t>
            </a:r>
          </a:p>
          <a:p>
            <a:pPr eaLnBrk="1" hangingPunct="1"/>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Rectangle 2"/>
          <p:cNvSpPr>
            <a:spLocks noGrp="1" noChangeArrowheads="1"/>
          </p:cNvSpPr>
          <p:nvPr>
            <p:ph type="title"/>
          </p:nvPr>
        </p:nvSpPr>
        <p:spPr>
          <a:xfrm>
            <a:off x="685800" y="457200"/>
            <a:ext cx="7772400" cy="1143000"/>
          </a:xfrm>
        </p:spPr>
        <p:txBody>
          <a:bodyPr/>
          <a:lstStyle/>
          <a:p>
            <a:pPr eaLnBrk="1" hangingPunct="1"/>
            <a:r>
              <a:rPr lang="en-US" sz="2800" smtClean="0">
                <a:cs typeface="Arial" charset="0"/>
              </a:rPr>
              <a:t>Choosing fruit vs. chocolate</a:t>
            </a:r>
            <a:br>
              <a:rPr lang="en-US" sz="2800" smtClean="0">
                <a:cs typeface="Arial" charset="0"/>
              </a:rPr>
            </a:br>
            <a:r>
              <a:rPr lang="en-US" sz="2400" smtClean="0">
                <a:cs typeface="Arial" charset="0"/>
              </a:rPr>
              <a:t>Read and van Leeuwen (1998)</a:t>
            </a:r>
            <a:endParaRPr lang="en-US" sz="2400" smtClean="0"/>
          </a:p>
        </p:txBody>
      </p:sp>
      <p:pic>
        <p:nvPicPr>
          <p:cNvPr id="177154" name="Picture 3" descr="orange"/>
          <p:cNvPicPr>
            <a:picLocks noChangeAspect="1" noChangeArrowheads="1"/>
          </p:cNvPicPr>
          <p:nvPr/>
        </p:nvPicPr>
        <p:blipFill>
          <a:blip r:embed="rId3"/>
          <a:srcRect/>
          <a:stretch>
            <a:fillRect/>
          </a:stretch>
        </p:blipFill>
        <p:spPr bwMode="auto">
          <a:xfrm>
            <a:off x="5486400" y="2590800"/>
            <a:ext cx="1676400" cy="2133600"/>
          </a:xfrm>
          <a:prstGeom prst="rect">
            <a:avLst/>
          </a:prstGeom>
          <a:noFill/>
          <a:ln w="9525">
            <a:solidFill>
              <a:schemeClr val="tx1"/>
            </a:solidFill>
            <a:miter lim="800000"/>
            <a:headEnd/>
            <a:tailEnd/>
          </a:ln>
        </p:spPr>
      </p:pic>
      <p:sp>
        <p:nvSpPr>
          <p:cNvPr id="177155" name="Line 4"/>
          <p:cNvSpPr>
            <a:spLocks noChangeShapeType="1"/>
          </p:cNvSpPr>
          <p:nvPr/>
        </p:nvSpPr>
        <p:spPr bwMode="auto">
          <a:xfrm>
            <a:off x="457200" y="2286000"/>
            <a:ext cx="7543800" cy="0"/>
          </a:xfrm>
          <a:prstGeom prst="line">
            <a:avLst/>
          </a:prstGeom>
          <a:noFill/>
          <a:ln w="38100">
            <a:solidFill>
              <a:schemeClr val="tx1"/>
            </a:solidFill>
            <a:round/>
            <a:headEnd/>
            <a:tailEnd type="triangle" w="med" len="med"/>
          </a:ln>
        </p:spPr>
        <p:txBody>
          <a:bodyPr/>
          <a:lstStyle/>
          <a:p>
            <a:endParaRPr lang="en-US"/>
          </a:p>
        </p:txBody>
      </p:sp>
      <p:sp>
        <p:nvSpPr>
          <p:cNvPr id="177156" name="Text Box 5"/>
          <p:cNvSpPr txBox="1">
            <a:spLocks noChangeArrowheads="1"/>
          </p:cNvSpPr>
          <p:nvPr/>
        </p:nvSpPr>
        <p:spPr bwMode="auto">
          <a:xfrm>
            <a:off x="8077200" y="2133600"/>
            <a:ext cx="1066800" cy="396875"/>
          </a:xfrm>
          <a:prstGeom prst="rect">
            <a:avLst/>
          </a:prstGeom>
          <a:noFill/>
          <a:ln w="9525">
            <a:noFill/>
            <a:miter lim="800000"/>
            <a:headEnd/>
            <a:tailEnd/>
          </a:ln>
        </p:spPr>
        <p:txBody>
          <a:bodyPr>
            <a:spAutoFit/>
          </a:bodyPr>
          <a:lstStyle/>
          <a:p>
            <a:pPr>
              <a:spcBef>
                <a:spcPct val="50000"/>
              </a:spcBef>
            </a:pPr>
            <a:r>
              <a:rPr lang="en-US" sz="2000" i="1">
                <a:cs typeface="Times New Roman" pitchFamily="18" charset="0"/>
              </a:rPr>
              <a:t>Time</a:t>
            </a:r>
          </a:p>
        </p:txBody>
      </p:sp>
      <p:sp>
        <p:nvSpPr>
          <p:cNvPr id="177157" name="Text Box 6"/>
          <p:cNvSpPr txBox="1">
            <a:spLocks noChangeArrowheads="1"/>
          </p:cNvSpPr>
          <p:nvPr/>
        </p:nvSpPr>
        <p:spPr bwMode="auto">
          <a:xfrm>
            <a:off x="609600" y="1828800"/>
            <a:ext cx="2514600" cy="396875"/>
          </a:xfrm>
          <a:prstGeom prst="rect">
            <a:avLst/>
          </a:prstGeom>
          <a:noFill/>
          <a:ln w="9525">
            <a:noFill/>
            <a:miter lim="800000"/>
            <a:headEnd/>
            <a:tailEnd/>
          </a:ln>
        </p:spPr>
        <p:txBody>
          <a:bodyPr>
            <a:spAutoFit/>
          </a:bodyPr>
          <a:lstStyle/>
          <a:p>
            <a:pPr algn="ctr">
              <a:spcBef>
                <a:spcPct val="50000"/>
              </a:spcBef>
            </a:pPr>
            <a:r>
              <a:rPr lang="en-US" sz="2000">
                <a:cs typeface="Times New Roman" pitchFamily="18" charset="0"/>
              </a:rPr>
              <a:t>Choosing Today</a:t>
            </a:r>
          </a:p>
        </p:txBody>
      </p:sp>
      <p:sp>
        <p:nvSpPr>
          <p:cNvPr id="177158" name="Text Box 7"/>
          <p:cNvSpPr txBox="1">
            <a:spLocks noChangeArrowheads="1"/>
          </p:cNvSpPr>
          <p:nvPr/>
        </p:nvSpPr>
        <p:spPr bwMode="auto">
          <a:xfrm>
            <a:off x="5105400" y="1828800"/>
            <a:ext cx="2590800" cy="396875"/>
          </a:xfrm>
          <a:prstGeom prst="rect">
            <a:avLst/>
          </a:prstGeom>
          <a:noFill/>
          <a:ln w="9525">
            <a:noFill/>
            <a:miter lim="800000"/>
            <a:headEnd/>
            <a:tailEnd/>
          </a:ln>
        </p:spPr>
        <p:txBody>
          <a:bodyPr>
            <a:spAutoFit/>
          </a:bodyPr>
          <a:lstStyle/>
          <a:p>
            <a:pPr algn="ctr">
              <a:spcBef>
                <a:spcPct val="50000"/>
              </a:spcBef>
            </a:pPr>
            <a:r>
              <a:rPr lang="en-US" sz="2000">
                <a:cs typeface="Times New Roman" pitchFamily="18" charset="0"/>
              </a:rPr>
              <a:t>Eating Next Week</a:t>
            </a:r>
          </a:p>
        </p:txBody>
      </p:sp>
      <p:pic>
        <p:nvPicPr>
          <p:cNvPr id="177159" name="Picture 8" descr="lindt swiss premium milk"/>
          <p:cNvPicPr>
            <a:picLocks noChangeAspect="1" noChangeArrowheads="1"/>
          </p:cNvPicPr>
          <p:nvPr/>
        </p:nvPicPr>
        <p:blipFill>
          <a:blip r:embed="rId4"/>
          <a:srcRect/>
          <a:stretch>
            <a:fillRect/>
          </a:stretch>
        </p:blipFill>
        <p:spPr bwMode="auto">
          <a:xfrm>
            <a:off x="5029200" y="4953000"/>
            <a:ext cx="2514600" cy="1514475"/>
          </a:xfrm>
          <a:prstGeom prst="rect">
            <a:avLst/>
          </a:prstGeom>
          <a:noFill/>
          <a:ln w="9525">
            <a:noFill/>
            <a:miter lim="800000"/>
            <a:headEnd/>
            <a:tailEnd/>
          </a:ln>
        </p:spPr>
      </p:pic>
      <p:sp>
        <p:nvSpPr>
          <p:cNvPr id="177160" name="Text Box 9"/>
          <p:cNvSpPr txBox="1">
            <a:spLocks noChangeArrowheads="1"/>
          </p:cNvSpPr>
          <p:nvPr/>
        </p:nvSpPr>
        <p:spPr bwMode="auto">
          <a:xfrm>
            <a:off x="762000" y="3276600"/>
            <a:ext cx="2627313" cy="1917700"/>
          </a:xfrm>
          <a:prstGeom prst="rect">
            <a:avLst/>
          </a:prstGeom>
          <a:noFill/>
          <a:ln w="9525">
            <a:noFill/>
            <a:miter lim="800000"/>
            <a:headEnd/>
            <a:tailEnd/>
          </a:ln>
        </p:spPr>
        <p:txBody>
          <a:bodyPr wrap="none">
            <a:spAutoFit/>
          </a:bodyPr>
          <a:lstStyle/>
          <a:p>
            <a:r>
              <a:rPr lang="en-US" sz="2400">
                <a:cs typeface="Arial" charset="0"/>
              </a:rPr>
              <a:t>If you were </a:t>
            </a:r>
          </a:p>
          <a:p>
            <a:r>
              <a:rPr lang="en-US" sz="2400">
                <a:cs typeface="Arial" charset="0"/>
              </a:rPr>
              <a:t>deciding </a:t>
            </a:r>
            <a:r>
              <a:rPr lang="en-US" sz="2400">
                <a:solidFill>
                  <a:srgbClr val="FF0000"/>
                </a:solidFill>
                <a:cs typeface="Arial" charset="0"/>
              </a:rPr>
              <a:t>today</a:t>
            </a:r>
            <a:r>
              <a:rPr lang="en-US" sz="2400">
                <a:cs typeface="Arial" charset="0"/>
              </a:rPr>
              <a:t>,</a:t>
            </a:r>
          </a:p>
          <a:p>
            <a:r>
              <a:rPr lang="en-US" sz="2400">
                <a:cs typeface="Arial" charset="0"/>
              </a:rPr>
              <a:t>would you choose</a:t>
            </a:r>
          </a:p>
          <a:p>
            <a:r>
              <a:rPr lang="en-US" sz="2400">
                <a:cs typeface="Arial" charset="0"/>
              </a:rPr>
              <a:t>fruit or chocolate</a:t>
            </a:r>
          </a:p>
          <a:p>
            <a:r>
              <a:rPr lang="en-US" sz="2400">
                <a:cs typeface="Arial" charset="0"/>
              </a:rPr>
              <a:t>for </a:t>
            </a:r>
            <a:r>
              <a:rPr lang="en-US" sz="2400">
                <a:solidFill>
                  <a:srgbClr val="FF0000"/>
                </a:solidFill>
                <a:cs typeface="Arial" charset="0"/>
              </a:rPr>
              <a:t>next week</a:t>
            </a:r>
            <a:r>
              <a:rPr lang="en-US" sz="2400">
                <a:cs typeface="Arial" charset="0"/>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Rectangle 2"/>
          <p:cNvSpPr>
            <a:spLocks noGrp="1" noChangeArrowheads="1"/>
          </p:cNvSpPr>
          <p:nvPr>
            <p:ph type="title"/>
          </p:nvPr>
        </p:nvSpPr>
        <p:spPr>
          <a:xfrm>
            <a:off x="685800" y="304800"/>
            <a:ext cx="7772400" cy="1143000"/>
          </a:xfrm>
        </p:spPr>
        <p:txBody>
          <a:bodyPr/>
          <a:lstStyle/>
          <a:p>
            <a:pPr eaLnBrk="1" hangingPunct="1"/>
            <a:r>
              <a:rPr lang="en-US" sz="2800" smtClean="0">
                <a:cs typeface="Arial" charset="0"/>
              </a:rPr>
              <a:t>Patient choices for the future:</a:t>
            </a:r>
            <a:endParaRPr lang="en-US" sz="2800" smtClean="0"/>
          </a:p>
        </p:txBody>
      </p:sp>
      <p:pic>
        <p:nvPicPr>
          <p:cNvPr id="179202" name="Picture 3" descr="orange"/>
          <p:cNvPicPr>
            <a:picLocks noChangeAspect="1" noChangeArrowheads="1"/>
          </p:cNvPicPr>
          <p:nvPr/>
        </p:nvPicPr>
        <p:blipFill>
          <a:blip r:embed="rId3"/>
          <a:srcRect/>
          <a:stretch>
            <a:fillRect/>
          </a:stretch>
        </p:blipFill>
        <p:spPr bwMode="auto">
          <a:xfrm>
            <a:off x="5486400" y="2590800"/>
            <a:ext cx="1676400" cy="2133600"/>
          </a:xfrm>
          <a:prstGeom prst="rect">
            <a:avLst/>
          </a:prstGeom>
          <a:noFill/>
          <a:ln w="9525">
            <a:solidFill>
              <a:schemeClr val="tx1"/>
            </a:solidFill>
            <a:miter lim="800000"/>
            <a:headEnd/>
            <a:tailEnd/>
          </a:ln>
        </p:spPr>
      </p:pic>
      <p:sp>
        <p:nvSpPr>
          <p:cNvPr id="179203" name="Line 4"/>
          <p:cNvSpPr>
            <a:spLocks noChangeShapeType="1"/>
          </p:cNvSpPr>
          <p:nvPr/>
        </p:nvSpPr>
        <p:spPr bwMode="auto">
          <a:xfrm>
            <a:off x="457200" y="2286000"/>
            <a:ext cx="7543800" cy="0"/>
          </a:xfrm>
          <a:prstGeom prst="line">
            <a:avLst/>
          </a:prstGeom>
          <a:noFill/>
          <a:ln w="38100">
            <a:solidFill>
              <a:schemeClr val="tx1"/>
            </a:solidFill>
            <a:round/>
            <a:headEnd/>
            <a:tailEnd type="triangle" w="med" len="med"/>
          </a:ln>
        </p:spPr>
        <p:txBody>
          <a:bodyPr/>
          <a:lstStyle/>
          <a:p>
            <a:endParaRPr lang="en-US"/>
          </a:p>
        </p:txBody>
      </p:sp>
      <p:sp>
        <p:nvSpPr>
          <p:cNvPr id="179204" name="Text Box 5"/>
          <p:cNvSpPr txBox="1">
            <a:spLocks noChangeArrowheads="1"/>
          </p:cNvSpPr>
          <p:nvPr/>
        </p:nvSpPr>
        <p:spPr bwMode="auto">
          <a:xfrm>
            <a:off x="8077200" y="2133600"/>
            <a:ext cx="1066800" cy="396875"/>
          </a:xfrm>
          <a:prstGeom prst="rect">
            <a:avLst/>
          </a:prstGeom>
          <a:noFill/>
          <a:ln w="9525">
            <a:noFill/>
            <a:miter lim="800000"/>
            <a:headEnd/>
            <a:tailEnd/>
          </a:ln>
        </p:spPr>
        <p:txBody>
          <a:bodyPr>
            <a:spAutoFit/>
          </a:bodyPr>
          <a:lstStyle/>
          <a:p>
            <a:pPr>
              <a:spcBef>
                <a:spcPct val="50000"/>
              </a:spcBef>
            </a:pPr>
            <a:r>
              <a:rPr lang="en-US" sz="2000" i="1">
                <a:cs typeface="Times New Roman" pitchFamily="18" charset="0"/>
              </a:rPr>
              <a:t>Time</a:t>
            </a:r>
          </a:p>
        </p:txBody>
      </p:sp>
      <p:sp>
        <p:nvSpPr>
          <p:cNvPr id="179205" name="Text Box 6"/>
          <p:cNvSpPr txBox="1">
            <a:spLocks noChangeArrowheads="1"/>
          </p:cNvSpPr>
          <p:nvPr/>
        </p:nvSpPr>
        <p:spPr bwMode="auto">
          <a:xfrm>
            <a:off x="609600" y="1828800"/>
            <a:ext cx="2514600" cy="396875"/>
          </a:xfrm>
          <a:prstGeom prst="rect">
            <a:avLst/>
          </a:prstGeom>
          <a:noFill/>
          <a:ln w="9525">
            <a:noFill/>
            <a:miter lim="800000"/>
            <a:headEnd/>
            <a:tailEnd/>
          </a:ln>
        </p:spPr>
        <p:txBody>
          <a:bodyPr>
            <a:spAutoFit/>
          </a:bodyPr>
          <a:lstStyle/>
          <a:p>
            <a:pPr algn="ctr">
              <a:spcBef>
                <a:spcPct val="50000"/>
              </a:spcBef>
            </a:pPr>
            <a:r>
              <a:rPr lang="en-US" sz="2000">
                <a:cs typeface="Times New Roman" pitchFamily="18" charset="0"/>
              </a:rPr>
              <a:t>Choosing Today</a:t>
            </a:r>
          </a:p>
        </p:txBody>
      </p:sp>
      <p:sp>
        <p:nvSpPr>
          <p:cNvPr id="179206" name="Text Box 7"/>
          <p:cNvSpPr txBox="1">
            <a:spLocks noChangeArrowheads="1"/>
          </p:cNvSpPr>
          <p:nvPr/>
        </p:nvSpPr>
        <p:spPr bwMode="auto">
          <a:xfrm>
            <a:off x="5105400" y="1828800"/>
            <a:ext cx="2590800" cy="396875"/>
          </a:xfrm>
          <a:prstGeom prst="rect">
            <a:avLst/>
          </a:prstGeom>
          <a:noFill/>
          <a:ln w="9525">
            <a:noFill/>
            <a:miter lim="800000"/>
            <a:headEnd/>
            <a:tailEnd/>
          </a:ln>
        </p:spPr>
        <p:txBody>
          <a:bodyPr>
            <a:spAutoFit/>
          </a:bodyPr>
          <a:lstStyle/>
          <a:p>
            <a:pPr algn="ctr">
              <a:spcBef>
                <a:spcPct val="50000"/>
              </a:spcBef>
            </a:pPr>
            <a:r>
              <a:rPr lang="en-US" sz="2000">
                <a:cs typeface="Times New Roman" pitchFamily="18" charset="0"/>
              </a:rPr>
              <a:t>Eating Next Week</a:t>
            </a:r>
          </a:p>
        </p:txBody>
      </p:sp>
      <p:pic>
        <p:nvPicPr>
          <p:cNvPr id="135176" name="Picture 8" descr="lindt swiss premium milk"/>
          <p:cNvPicPr>
            <a:picLocks noChangeAspect="1" noChangeArrowheads="1"/>
          </p:cNvPicPr>
          <p:nvPr/>
        </p:nvPicPr>
        <p:blipFill>
          <a:blip r:embed="rId4"/>
          <a:srcRect/>
          <a:stretch>
            <a:fillRect/>
          </a:stretch>
        </p:blipFill>
        <p:spPr bwMode="auto">
          <a:xfrm>
            <a:off x="5029200" y="4953000"/>
            <a:ext cx="2514600" cy="1514475"/>
          </a:xfrm>
          <a:prstGeom prst="rect">
            <a:avLst/>
          </a:prstGeom>
          <a:noFill/>
          <a:ln w="9525">
            <a:noFill/>
            <a:miter lim="800000"/>
            <a:headEnd/>
            <a:tailEnd/>
          </a:ln>
        </p:spPr>
      </p:pic>
      <p:sp>
        <p:nvSpPr>
          <p:cNvPr id="179208" name="Text Box 9"/>
          <p:cNvSpPr txBox="1">
            <a:spLocks noChangeArrowheads="1"/>
          </p:cNvSpPr>
          <p:nvPr/>
        </p:nvSpPr>
        <p:spPr bwMode="auto">
          <a:xfrm>
            <a:off x="762000" y="2743200"/>
            <a:ext cx="2673350" cy="1187450"/>
          </a:xfrm>
          <a:prstGeom prst="rect">
            <a:avLst/>
          </a:prstGeom>
          <a:noFill/>
          <a:ln w="9525">
            <a:noFill/>
            <a:miter lim="800000"/>
            <a:headEnd/>
            <a:tailEnd/>
          </a:ln>
        </p:spPr>
        <p:txBody>
          <a:bodyPr wrap="none">
            <a:spAutoFit/>
          </a:bodyPr>
          <a:lstStyle/>
          <a:p>
            <a:r>
              <a:rPr lang="en-US" sz="2400">
                <a:solidFill>
                  <a:srgbClr val="FF0000"/>
                </a:solidFill>
                <a:cs typeface="Arial" charset="0"/>
              </a:rPr>
              <a:t>Today</a:t>
            </a:r>
            <a:r>
              <a:rPr lang="en-US" sz="2400">
                <a:cs typeface="Arial" charset="0"/>
              </a:rPr>
              <a:t>, subjects</a:t>
            </a:r>
          </a:p>
          <a:p>
            <a:r>
              <a:rPr lang="en-US" sz="2400">
                <a:cs typeface="Arial" charset="0"/>
              </a:rPr>
              <a:t>typically choose</a:t>
            </a:r>
          </a:p>
          <a:p>
            <a:r>
              <a:rPr lang="en-US" sz="2400">
                <a:cs typeface="Arial" charset="0"/>
              </a:rPr>
              <a:t>fruit for </a:t>
            </a:r>
            <a:r>
              <a:rPr lang="en-US" sz="2400">
                <a:solidFill>
                  <a:srgbClr val="FF0000"/>
                </a:solidFill>
                <a:cs typeface="Arial" charset="0"/>
              </a:rPr>
              <a:t>next week</a:t>
            </a:r>
            <a:r>
              <a:rPr lang="en-US" sz="2400">
                <a:cs typeface="Arial" charset="0"/>
              </a:rPr>
              <a:t>.</a:t>
            </a:r>
          </a:p>
        </p:txBody>
      </p:sp>
      <p:sp>
        <p:nvSpPr>
          <p:cNvPr id="135178" name="Text Box 10"/>
          <p:cNvSpPr txBox="1">
            <a:spLocks noChangeArrowheads="1"/>
          </p:cNvSpPr>
          <p:nvPr/>
        </p:nvSpPr>
        <p:spPr bwMode="auto">
          <a:xfrm>
            <a:off x="4343400" y="2819400"/>
            <a:ext cx="1168400" cy="1187450"/>
          </a:xfrm>
          <a:prstGeom prst="rect">
            <a:avLst/>
          </a:prstGeom>
          <a:noFill/>
          <a:ln w="9525">
            <a:noFill/>
            <a:miter lim="800000"/>
            <a:headEnd/>
            <a:tailEnd/>
          </a:ln>
        </p:spPr>
        <p:txBody>
          <a:bodyPr wrap="none">
            <a:spAutoFit/>
          </a:bodyPr>
          <a:lstStyle/>
          <a:p>
            <a:r>
              <a:rPr lang="en-US" sz="2400">
                <a:cs typeface="Arial" charset="0"/>
              </a:rPr>
              <a:t>74%</a:t>
            </a:r>
          </a:p>
          <a:p>
            <a:r>
              <a:rPr lang="en-US" sz="2400">
                <a:cs typeface="Arial" charset="0"/>
              </a:rPr>
              <a:t>choose</a:t>
            </a:r>
          </a:p>
          <a:p>
            <a:r>
              <a:rPr lang="en-US" sz="2400">
                <a:cs typeface="Arial" charset="0"/>
              </a:rPr>
              <a:t>fruit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4" fill="hold" nodeType="afterEffect">
                                  <p:stCondLst>
                                    <p:cond delay="0"/>
                                  </p:stCondLst>
                                  <p:childTnLst>
                                    <p:anim calcmode="lin" valueType="num">
                                      <p:cBhvr additive="base">
                                        <p:cTn id="6" dur="2000"/>
                                        <p:tgtEl>
                                          <p:spTgt spid="135176"/>
                                        </p:tgtEl>
                                        <p:attrNameLst>
                                          <p:attrName>ppt_x</p:attrName>
                                        </p:attrNameLst>
                                      </p:cBhvr>
                                      <p:tavLst>
                                        <p:tav tm="0">
                                          <p:val>
                                            <p:strVal val="ppt_x"/>
                                          </p:val>
                                        </p:tav>
                                        <p:tav tm="100000">
                                          <p:val>
                                            <p:strVal val="ppt_x"/>
                                          </p:val>
                                        </p:tav>
                                      </p:tavLst>
                                    </p:anim>
                                    <p:anim calcmode="lin" valueType="num">
                                      <p:cBhvr additive="base">
                                        <p:cTn id="7" dur="2000"/>
                                        <p:tgtEl>
                                          <p:spTgt spid="135176"/>
                                        </p:tgtEl>
                                        <p:attrNameLst>
                                          <p:attrName>ppt_y</p:attrName>
                                        </p:attrNameLst>
                                      </p:cBhvr>
                                      <p:tavLst>
                                        <p:tav tm="0">
                                          <p:val>
                                            <p:strVal val="ppt_y"/>
                                          </p:val>
                                        </p:tav>
                                        <p:tav tm="100000">
                                          <p:val>
                                            <p:strVal val="1+ppt_h/2"/>
                                          </p:val>
                                        </p:tav>
                                      </p:tavLst>
                                    </p:anim>
                                    <p:set>
                                      <p:cBhvr>
                                        <p:cTn id="8" dur="1" fill="hold">
                                          <p:stCondLst>
                                            <p:cond delay="1999"/>
                                          </p:stCondLst>
                                        </p:cTn>
                                        <p:tgtEl>
                                          <p:spTgt spid="135176"/>
                                        </p:tgtEl>
                                        <p:attrNameLst>
                                          <p:attrName>style.visibility</p:attrName>
                                        </p:attrNameLst>
                                      </p:cBhvr>
                                      <p:to>
                                        <p:strVal val="hidden"/>
                                      </p:to>
                                    </p:set>
                                  </p:childTnLst>
                                </p:cTn>
                              </p:par>
                            </p:childTnLst>
                          </p:cTn>
                        </p:par>
                        <p:par>
                          <p:cTn id="9" fill="hold">
                            <p:stCondLst>
                              <p:cond delay="2000"/>
                            </p:stCondLst>
                            <p:childTnLst>
                              <p:par>
                                <p:cTn id="10" presetID="1" presetClass="entr" presetSubtype="0" fill="hold" grpId="0" nodeType="afterEffect">
                                  <p:stCondLst>
                                    <p:cond delay="0"/>
                                  </p:stCondLst>
                                  <p:childTnLst>
                                    <p:set>
                                      <p:cBhvr>
                                        <p:cTn id="11" dur="1" fill="hold">
                                          <p:stCondLst>
                                            <p:cond delay="0"/>
                                          </p:stCondLst>
                                        </p:cTn>
                                        <p:tgtEl>
                                          <p:spTgt spid="135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Date Placeholder 3"/>
          <p:cNvSpPr>
            <a:spLocks noGrp="1"/>
          </p:cNvSpPr>
          <p:nvPr>
            <p:ph type="dt" sz="quarter" idx="10"/>
          </p:nvPr>
        </p:nvSpPr>
        <p:spPr>
          <a:noFill/>
        </p:spPr>
        <p:txBody>
          <a:bodyPr/>
          <a:lstStyle/>
          <a:p>
            <a:fld id="{810B050B-1527-4EB3-8BC9-C20EBFA4D6B2}" type="datetime1">
              <a:rPr lang="en-US" smtClean="0"/>
              <a:pPr/>
              <a:t>1/18/2012</a:t>
            </a:fld>
            <a:endParaRPr lang="en-US" smtClean="0"/>
          </a:p>
        </p:txBody>
      </p:sp>
      <p:sp>
        <p:nvSpPr>
          <p:cNvPr id="17410"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7411" name="Slide Number Placeholder 5"/>
          <p:cNvSpPr>
            <a:spLocks noGrp="1"/>
          </p:cNvSpPr>
          <p:nvPr>
            <p:ph type="sldNum" sz="quarter" idx="12"/>
          </p:nvPr>
        </p:nvSpPr>
        <p:spPr>
          <a:noFill/>
        </p:spPr>
        <p:txBody>
          <a:bodyPr/>
          <a:lstStyle/>
          <a:p>
            <a:fld id="{41D3DEB8-0A6D-4DA2-8ED9-567B083DA593}" type="slidenum">
              <a:rPr lang="en-US" smtClean="0"/>
              <a:pPr/>
              <a:t>2</a:t>
            </a:fld>
            <a:endParaRPr lang="en-US" smtClean="0"/>
          </a:p>
        </p:txBody>
      </p:sp>
      <p:sp>
        <p:nvSpPr>
          <p:cNvPr id="17412" name="Rectangle 3"/>
          <p:cNvSpPr>
            <a:spLocks noGrp="1" noChangeArrowheads="1"/>
          </p:cNvSpPr>
          <p:nvPr>
            <p:ph type="body" idx="1"/>
          </p:nvPr>
        </p:nvSpPr>
        <p:spPr>
          <a:xfrm>
            <a:off x="457200" y="1600200"/>
            <a:ext cx="8534400" cy="4525963"/>
          </a:xfrm>
        </p:spPr>
        <p:txBody>
          <a:bodyPr/>
          <a:lstStyle/>
          <a:p>
            <a:pPr eaLnBrk="1" hangingPunct="1"/>
            <a:r>
              <a:rPr lang="en-US" sz="3200" smtClean="0"/>
              <a:t>Revealed preferences: </a:t>
            </a:r>
          </a:p>
          <a:p>
            <a:pPr lvl="1" eaLnBrk="1" hangingPunct="1"/>
            <a:r>
              <a:rPr lang="en-US" sz="3200" smtClean="0"/>
              <a:t>The choices that people make</a:t>
            </a:r>
          </a:p>
          <a:p>
            <a:pPr eaLnBrk="1" hangingPunct="1"/>
            <a:endParaRPr lang="en-US" sz="3200" smtClean="0"/>
          </a:p>
          <a:p>
            <a:pPr eaLnBrk="1" hangingPunct="1"/>
            <a:r>
              <a:rPr lang="en-US" sz="3200" smtClean="0"/>
              <a:t>Normative preferences: </a:t>
            </a:r>
          </a:p>
          <a:p>
            <a:pPr lvl="1" eaLnBrk="1" hangingPunct="1"/>
            <a:r>
              <a:rPr lang="en-US" sz="3200" smtClean="0"/>
              <a:t>The choices that they should make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Rectangle 2"/>
          <p:cNvSpPr>
            <a:spLocks noGrp="1" noChangeArrowheads="1"/>
          </p:cNvSpPr>
          <p:nvPr>
            <p:ph type="title"/>
          </p:nvPr>
        </p:nvSpPr>
        <p:spPr>
          <a:xfrm>
            <a:off x="685800" y="304800"/>
            <a:ext cx="7772400" cy="1143000"/>
          </a:xfrm>
        </p:spPr>
        <p:txBody>
          <a:bodyPr/>
          <a:lstStyle/>
          <a:p>
            <a:pPr eaLnBrk="1" hangingPunct="1"/>
            <a:r>
              <a:rPr lang="en-US" sz="2800" smtClean="0">
                <a:cs typeface="Arial" charset="0"/>
              </a:rPr>
              <a:t>Impatient choices for today:</a:t>
            </a:r>
            <a:endParaRPr lang="en-US" sz="2800" smtClean="0"/>
          </a:p>
        </p:txBody>
      </p:sp>
      <p:pic>
        <p:nvPicPr>
          <p:cNvPr id="181250" name="Picture 3" descr="orange"/>
          <p:cNvPicPr>
            <a:picLocks noChangeAspect="1" noChangeArrowheads="1"/>
          </p:cNvPicPr>
          <p:nvPr/>
        </p:nvPicPr>
        <p:blipFill>
          <a:blip r:embed="rId3"/>
          <a:srcRect/>
          <a:stretch>
            <a:fillRect/>
          </a:stretch>
        </p:blipFill>
        <p:spPr bwMode="auto">
          <a:xfrm>
            <a:off x="3657600" y="2590800"/>
            <a:ext cx="1676400" cy="2133600"/>
          </a:xfrm>
          <a:prstGeom prst="rect">
            <a:avLst/>
          </a:prstGeom>
          <a:noFill/>
          <a:ln w="9525">
            <a:solidFill>
              <a:schemeClr val="tx1"/>
            </a:solidFill>
            <a:miter lim="800000"/>
            <a:headEnd/>
            <a:tailEnd/>
          </a:ln>
        </p:spPr>
      </p:pic>
      <p:sp>
        <p:nvSpPr>
          <p:cNvPr id="181251" name="Line 4"/>
          <p:cNvSpPr>
            <a:spLocks noChangeShapeType="1"/>
          </p:cNvSpPr>
          <p:nvPr/>
        </p:nvSpPr>
        <p:spPr bwMode="auto">
          <a:xfrm>
            <a:off x="457200" y="2286000"/>
            <a:ext cx="7543800" cy="0"/>
          </a:xfrm>
          <a:prstGeom prst="line">
            <a:avLst/>
          </a:prstGeom>
          <a:noFill/>
          <a:ln w="38100">
            <a:solidFill>
              <a:schemeClr val="tx1"/>
            </a:solidFill>
            <a:round/>
            <a:headEnd/>
            <a:tailEnd type="triangle" w="med" len="med"/>
          </a:ln>
        </p:spPr>
        <p:txBody>
          <a:bodyPr/>
          <a:lstStyle/>
          <a:p>
            <a:endParaRPr lang="en-US"/>
          </a:p>
        </p:txBody>
      </p:sp>
      <p:sp>
        <p:nvSpPr>
          <p:cNvPr id="181252" name="Text Box 5"/>
          <p:cNvSpPr txBox="1">
            <a:spLocks noChangeArrowheads="1"/>
          </p:cNvSpPr>
          <p:nvPr/>
        </p:nvSpPr>
        <p:spPr bwMode="auto">
          <a:xfrm>
            <a:off x="8077200" y="2133600"/>
            <a:ext cx="1066800" cy="396875"/>
          </a:xfrm>
          <a:prstGeom prst="rect">
            <a:avLst/>
          </a:prstGeom>
          <a:noFill/>
          <a:ln w="9525">
            <a:noFill/>
            <a:miter lim="800000"/>
            <a:headEnd/>
            <a:tailEnd/>
          </a:ln>
        </p:spPr>
        <p:txBody>
          <a:bodyPr>
            <a:spAutoFit/>
          </a:bodyPr>
          <a:lstStyle/>
          <a:p>
            <a:pPr>
              <a:spcBef>
                <a:spcPct val="50000"/>
              </a:spcBef>
            </a:pPr>
            <a:r>
              <a:rPr lang="en-US" sz="2000" i="1">
                <a:cs typeface="Times New Roman" pitchFamily="18" charset="0"/>
              </a:rPr>
              <a:t>Time</a:t>
            </a:r>
          </a:p>
        </p:txBody>
      </p:sp>
      <p:sp>
        <p:nvSpPr>
          <p:cNvPr id="181253" name="Text Box 6"/>
          <p:cNvSpPr txBox="1">
            <a:spLocks noChangeArrowheads="1"/>
          </p:cNvSpPr>
          <p:nvPr/>
        </p:nvSpPr>
        <p:spPr bwMode="auto">
          <a:xfrm>
            <a:off x="2895600" y="1447800"/>
            <a:ext cx="2895600" cy="733425"/>
          </a:xfrm>
          <a:prstGeom prst="rect">
            <a:avLst/>
          </a:prstGeom>
          <a:noFill/>
          <a:ln w="9525">
            <a:noFill/>
            <a:miter lim="800000"/>
            <a:headEnd/>
            <a:tailEnd/>
          </a:ln>
        </p:spPr>
        <p:txBody>
          <a:bodyPr>
            <a:spAutoFit/>
          </a:bodyPr>
          <a:lstStyle/>
          <a:p>
            <a:pPr algn="ctr">
              <a:lnSpc>
                <a:spcPct val="80000"/>
              </a:lnSpc>
              <a:spcBef>
                <a:spcPct val="50000"/>
              </a:spcBef>
            </a:pPr>
            <a:r>
              <a:rPr lang="en-US" sz="2000">
                <a:cs typeface="Times New Roman" pitchFamily="18" charset="0"/>
              </a:rPr>
              <a:t>Choosing and Eating</a:t>
            </a:r>
          </a:p>
          <a:p>
            <a:pPr algn="ctr">
              <a:lnSpc>
                <a:spcPct val="80000"/>
              </a:lnSpc>
              <a:spcBef>
                <a:spcPct val="50000"/>
              </a:spcBef>
            </a:pPr>
            <a:r>
              <a:rPr lang="en-US" sz="2000">
                <a:cs typeface="Times New Roman" pitchFamily="18" charset="0"/>
              </a:rPr>
              <a:t>Simultaneously</a:t>
            </a:r>
          </a:p>
        </p:txBody>
      </p:sp>
      <p:pic>
        <p:nvPicPr>
          <p:cNvPr id="181254" name="Picture 7" descr="lindt swiss premium milk"/>
          <p:cNvPicPr>
            <a:picLocks noChangeAspect="1" noChangeArrowheads="1"/>
          </p:cNvPicPr>
          <p:nvPr/>
        </p:nvPicPr>
        <p:blipFill>
          <a:blip r:embed="rId4"/>
          <a:srcRect/>
          <a:stretch>
            <a:fillRect/>
          </a:stretch>
        </p:blipFill>
        <p:spPr bwMode="auto">
          <a:xfrm>
            <a:off x="3200400" y="4953000"/>
            <a:ext cx="2514600" cy="1514475"/>
          </a:xfrm>
          <a:prstGeom prst="rect">
            <a:avLst/>
          </a:prstGeom>
          <a:noFill/>
          <a:ln w="9525">
            <a:noFill/>
            <a:miter lim="800000"/>
            <a:headEnd/>
            <a:tailEnd/>
          </a:ln>
        </p:spPr>
      </p:pic>
      <p:sp>
        <p:nvSpPr>
          <p:cNvPr id="181255" name="Text Box 8"/>
          <p:cNvSpPr txBox="1">
            <a:spLocks noChangeArrowheads="1"/>
          </p:cNvSpPr>
          <p:nvPr/>
        </p:nvSpPr>
        <p:spPr bwMode="auto">
          <a:xfrm>
            <a:off x="762000" y="3276600"/>
            <a:ext cx="2627313" cy="1917700"/>
          </a:xfrm>
          <a:prstGeom prst="rect">
            <a:avLst/>
          </a:prstGeom>
          <a:noFill/>
          <a:ln w="9525">
            <a:noFill/>
            <a:miter lim="800000"/>
            <a:headEnd/>
            <a:tailEnd/>
          </a:ln>
        </p:spPr>
        <p:txBody>
          <a:bodyPr wrap="none">
            <a:spAutoFit/>
          </a:bodyPr>
          <a:lstStyle/>
          <a:p>
            <a:r>
              <a:rPr lang="en-US" sz="2400">
                <a:cs typeface="Arial" charset="0"/>
              </a:rPr>
              <a:t>If you were </a:t>
            </a:r>
          </a:p>
          <a:p>
            <a:r>
              <a:rPr lang="en-US" sz="2400">
                <a:cs typeface="Arial" charset="0"/>
              </a:rPr>
              <a:t>deciding </a:t>
            </a:r>
            <a:r>
              <a:rPr lang="en-US" sz="2400">
                <a:solidFill>
                  <a:srgbClr val="FF0000"/>
                </a:solidFill>
                <a:cs typeface="Arial" charset="0"/>
              </a:rPr>
              <a:t>today</a:t>
            </a:r>
            <a:r>
              <a:rPr lang="en-US" sz="2400">
                <a:cs typeface="Arial" charset="0"/>
              </a:rPr>
              <a:t>,</a:t>
            </a:r>
          </a:p>
          <a:p>
            <a:r>
              <a:rPr lang="en-US" sz="2400">
                <a:cs typeface="Arial" charset="0"/>
              </a:rPr>
              <a:t>would you choose</a:t>
            </a:r>
          </a:p>
          <a:p>
            <a:r>
              <a:rPr lang="en-US" sz="2400">
                <a:cs typeface="Arial" charset="0"/>
              </a:rPr>
              <a:t>fruit or chocolate</a:t>
            </a:r>
          </a:p>
          <a:p>
            <a:r>
              <a:rPr lang="en-US" sz="2400">
                <a:cs typeface="Arial" charset="0"/>
              </a:rPr>
              <a:t>for </a:t>
            </a:r>
            <a:r>
              <a:rPr lang="en-US" sz="2400">
                <a:solidFill>
                  <a:srgbClr val="FF0000"/>
                </a:solidFill>
                <a:cs typeface="Arial" charset="0"/>
              </a:rPr>
              <a:t>today</a:t>
            </a:r>
            <a:r>
              <a:rPr lang="en-US" sz="2400">
                <a:cs typeface="Arial" charset="0"/>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Rectangle 2"/>
          <p:cNvSpPr>
            <a:spLocks noGrp="1" noChangeArrowheads="1"/>
          </p:cNvSpPr>
          <p:nvPr>
            <p:ph type="title"/>
          </p:nvPr>
        </p:nvSpPr>
        <p:spPr>
          <a:xfrm>
            <a:off x="685800" y="304800"/>
            <a:ext cx="7772400" cy="1143000"/>
          </a:xfrm>
        </p:spPr>
        <p:txBody>
          <a:bodyPr/>
          <a:lstStyle/>
          <a:p>
            <a:pPr eaLnBrk="1" hangingPunct="1"/>
            <a:r>
              <a:rPr lang="en-US" sz="2800" smtClean="0">
                <a:cs typeface="Arial" charset="0"/>
              </a:rPr>
              <a:t>Time Inconsistent Preferences</a:t>
            </a:r>
            <a:r>
              <a:rPr lang="en-US" sz="2800" smtClean="0"/>
              <a:t>:</a:t>
            </a:r>
          </a:p>
        </p:txBody>
      </p:sp>
      <p:pic>
        <p:nvPicPr>
          <p:cNvPr id="139267" name="Picture 3" descr="orange"/>
          <p:cNvPicPr>
            <a:picLocks noChangeAspect="1" noChangeArrowheads="1"/>
          </p:cNvPicPr>
          <p:nvPr/>
        </p:nvPicPr>
        <p:blipFill>
          <a:blip r:embed="rId3"/>
          <a:srcRect/>
          <a:stretch>
            <a:fillRect/>
          </a:stretch>
        </p:blipFill>
        <p:spPr bwMode="auto">
          <a:xfrm>
            <a:off x="3657600" y="2590800"/>
            <a:ext cx="1676400" cy="2133600"/>
          </a:xfrm>
          <a:prstGeom prst="rect">
            <a:avLst/>
          </a:prstGeom>
          <a:noFill/>
          <a:ln w="9525">
            <a:solidFill>
              <a:schemeClr val="tx1"/>
            </a:solidFill>
            <a:miter lim="800000"/>
            <a:headEnd/>
            <a:tailEnd/>
          </a:ln>
        </p:spPr>
      </p:pic>
      <p:sp>
        <p:nvSpPr>
          <p:cNvPr id="183299" name="Line 4"/>
          <p:cNvSpPr>
            <a:spLocks noChangeShapeType="1"/>
          </p:cNvSpPr>
          <p:nvPr/>
        </p:nvSpPr>
        <p:spPr bwMode="auto">
          <a:xfrm>
            <a:off x="457200" y="2286000"/>
            <a:ext cx="7543800" cy="0"/>
          </a:xfrm>
          <a:prstGeom prst="line">
            <a:avLst/>
          </a:prstGeom>
          <a:noFill/>
          <a:ln w="38100">
            <a:solidFill>
              <a:schemeClr val="tx1"/>
            </a:solidFill>
            <a:round/>
            <a:headEnd/>
            <a:tailEnd type="triangle" w="med" len="med"/>
          </a:ln>
        </p:spPr>
        <p:txBody>
          <a:bodyPr/>
          <a:lstStyle/>
          <a:p>
            <a:endParaRPr lang="en-US"/>
          </a:p>
        </p:txBody>
      </p:sp>
      <p:sp>
        <p:nvSpPr>
          <p:cNvPr id="183300" name="Text Box 5"/>
          <p:cNvSpPr txBox="1">
            <a:spLocks noChangeArrowheads="1"/>
          </p:cNvSpPr>
          <p:nvPr/>
        </p:nvSpPr>
        <p:spPr bwMode="auto">
          <a:xfrm>
            <a:off x="8077200" y="2133600"/>
            <a:ext cx="1066800" cy="396875"/>
          </a:xfrm>
          <a:prstGeom prst="rect">
            <a:avLst/>
          </a:prstGeom>
          <a:noFill/>
          <a:ln w="9525">
            <a:noFill/>
            <a:miter lim="800000"/>
            <a:headEnd/>
            <a:tailEnd/>
          </a:ln>
        </p:spPr>
        <p:txBody>
          <a:bodyPr>
            <a:spAutoFit/>
          </a:bodyPr>
          <a:lstStyle/>
          <a:p>
            <a:pPr>
              <a:spcBef>
                <a:spcPct val="50000"/>
              </a:spcBef>
            </a:pPr>
            <a:r>
              <a:rPr lang="en-US" sz="2000" i="1">
                <a:cs typeface="Times New Roman" pitchFamily="18" charset="0"/>
              </a:rPr>
              <a:t>Time</a:t>
            </a:r>
          </a:p>
        </p:txBody>
      </p:sp>
      <p:sp>
        <p:nvSpPr>
          <p:cNvPr id="183301" name="Text Box 6"/>
          <p:cNvSpPr txBox="1">
            <a:spLocks noChangeArrowheads="1"/>
          </p:cNvSpPr>
          <p:nvPr/>
        </p:nvSpPr>
        <p:spPr bwMode="auto">
          <a:xfrm>
            <a:off x="3048000" y="1447800"/>
            <a:ext cx="2743200" cy="733425"/>
          </a:xfrm>
          <a:prstGeom prst="rect">
            <a:avLst/>
          </a:prstGeom>
          <a:noFill/>
          <a:ln w="9525">
            <a:noFill/>
            <a:miter lim="800000"/>
            <a:headEnd/>
            <a:tailEnd/>
          </a:ln>
        </p:spPr>
        <p:txBody>
          <a:bodyPr>
            <a:spAutoFit/>
          </a:bodyPr>
          <a:lstStyle/>
          <a:p>
            <a:pPr algn="ctr">
              <a:lnSpc>
                <a:spcPct val="80000"/>
              </a:lnSpc>
              <a:spcBef>
                <a:spcPct val="50000"/>
              </a:spcBef>
            </a:pPr>
            <a:r>
              <a:rPr lang="en-US" sz="2000">
                <a:cs typeface="Times New Roman" pitchFamily="18" charset="0"/>
              </a:rPr>
              <a:t>Choosing and Eating</a:t>
            </a:r>
          </a:p>
          <a:p>
            <a:pPr algn="ctr">
              <a:lnSpc>
                <a:spcPct val="80000"/>
              </a:lnSpc>
              <a:spcBef>
                <a:spcPct val="50000"/>
              </a:spcBef>
            </a:pPr>
            <a:r>
              <a:rPr lang="en-US" sz="2000">
                <a:cs typeface="Times New Roman" pitchFamily="18" charset="0"/>
              </a:rPr>
              <a:t>Simultaneously</a:t>
            </a:r>
          </a:p>
        </p:txBody>
      </p:sp>
      <p:pic>
        <p:nvPicPr>
          <p:cNvPr id="183302" name="Picture 7" descr="lindt swiss premium milk"/>
          <p:cNvPicPr>
            <a:picLocks noChangeAspect="1" noChangeArrowheads="1"/>
          </p:cNvPicPr>
          <p:nvPr/>
        </p:nvPicPr>
        <p:blipFill>
          <a:blip r:embed="rId4"/>
          <a:srcRect/>
          <a:stretch>
            <a:fillRect/>
          </a:stretch>
        </p:blipFill>
        <p:spPr bwMode="auto">
          <a:xfrm>
            <a:off x="3200400" y="4953000"/>
            <a:ext cx="2514600" cy="1514475"/>
          </a:xfrm>
          <a:prstGeom prst="rect">
            <a:avLst/>
          </a:prstGeom>
          <a:noFill/>
          <a:ln w="9525">
            <a:noFill/>
            <a:miter lim="800000"/>
            <a:headEnd/>
            <a:tailEnd/>
          </a:ln>
        </p:spPr>
      </p:pic>
      <p:sp>
        <p:nvSpPr>
          <p:cNvPr id="139272" name="Text Box 8"/>
          <p:cNvSpPr txBox="1">
            <a:spLocks noChangeArrowheads="1"/>
          </p:cNvSpPr>
          <p:nvPr/>
        </p:nvSpPr>
        <p:spPr bwMode="auto">
          <a:xfrm>
            <a:off x="1524000" y="5103813"/>
            <a:ext cx="1490663" cy="1187450"/>
          </a:xfrm>
          <a:prstGeom prst="rect">
            <a:avLst/>
          </a:prstGeom>
          <a:noFill/>
          <a:ln w="9525">
            <a:noFill/>
            <a:miter lim="800000"/>
            <a:headEnd/>
            <a:tailEnd/>
          </a:ln>
        </p:spPr>
        <p:txBody>
          <a:bodyPr wrap="none">
            <a:spAutoFit/>
          </a:bodyPr>
          <a:lstStyle/>
          <a:p>
            <a:r>
              <a:rPr lang="en-US" sz="2400">
                <a:cs typeface="Arial" charset="0"/>
              </a:rPr>
              <a:t>70%</a:t>
            </a:r>
          </a:p>
          <a:p>
            <a:r>
              <a:rPr lang="en-US" sz="2400">
                <a:cs typeface="Arial" charset="0"/>
              </a:rPr>
              <a:t>choose </a:t>
            </a:r>
          </a:p>
          <a:p>
            <a:r>
              <a:rPr lang="en-US" sz="2400">
                <a:cs typeface="Arial" charset="0"/>
              </a:rPr>
              <a:t>chocolate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2" fill="hold" nodeType="afterEffect">
                                  <p:stCondLst>
                                    <p:cond delay="0"/>
                                  </p:stCondLst>
                                  <p:childTnLst>
                                    <p:anim calcmode="lin" valueType="num">
                                      <p:cBhvr additive="base">
                                        <p:cTn id="6" dur="2000"/>
                                        <p:tgtEl>
                                          <p:spTgt spid="139267"/>
                                        </p:tgtEl>
                                        <p:attrNameLst>
                                          <p:attrName>ppt_x</p:attrName>
                                        </p:attrNameLst>
                                      </p:cBhvr>
                                      <p:tavLst>
                                        <p:tav tm="0">
                                          <p:val>
                                            <p:strVal val="ppt_x"/>
                                          </p:val>
                                        </p:tav>
                                        <p:tav tm="100000">
                                          <p:val>
                                            <p:strVal val="1+ppt_w/2"/>
                                          </p:val>
                                        </p:tav>
                                      </p:tavLst>
                                    </p:anim>
                                    <p:anim calcmode="lin" valueType="num">
                                      <p:cBhvr additive="base">
                                        <p:cTn id="7" dur="2000"/>
                                        <p:tgtEl>
                                          <p:spTgt spid="139267"/>
                                        </p:tgtEl>
                                        <p:attrNameLst>
                                          <p:attrName>ppt_y</p:attrName>
                                        </p:attrNameLst>
                                      </p:cBhvr>
                                      <p:tavLst>
                                        <p:tav tm="0">
                                          <p:val>
                                            <p:strVal val="ppt_y"/>
                                          </p:val>
                                        </p:tav>
                                        <p:tav tm="100000">
                                          <p:val>
                                            <p:strVal val="ppt_y"/>
                                          </p:val>
                                        </p:tav>
                                      </p:tavLst>
                                    </p:anim>
                                    <p:set>
                                      <p:cBhvr>
                                        <p:cTn id="8" dur="1" fill="hold">
                                          <p:stCondLst>
                                            <p:cond delay="1999"/>
                                          </p:stCondLst>
                                        </p:cTn>
                                        <p:tgtEl>
                                          <p:spTgt spid="139267"/>
                                        </p:tgtEl>
                                        <p:attrNameLst>
                                          <p:attrName>style.visibility</p:attrName>
                                        </p:attrNameLst>
                                      </p:cBhvr>
                                      <p:to>
                                        <p:strVal val="hidden"/>
                                      </p:to>
                                    </p:set>
                                  </p:childTnLst>
                                </p:cTn>
                              </p:par>
                            </p:childTnLst>
                          </p:cTn>
                        </p:par>
                        <p:par>
                          <p:cTn id="9" fill="hold">
                            <p:stCondLst>
                              <p:cond delay="2000"/>
                            </p:stCondLst>
                            <p:childTnLst>
                              <p:par>
                                <p:cTn id="10" presetID="1" presetClass="entr" presetSubtype="0" fill="hold" grpId="0" nodeType="afterEffect">
                                  <p:stCondLst>
                                    <p:cond delay="0"/>
                                  </p:stCondLst>
                                  <p:childTnLst>
                                    <p:set>
                                      <p:cBhvr>
                                        <p:cTn id="11" dur="1" fill="hold">
                                          <p:stCondLst>
                                            <p:cond delay="0"/>
                                          </p:stCondLst>
                                        </p:cTn>
                                        <p:tgtEl>
                                          <p:spTgt spid="139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7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2"/>
          <p:cNvSpPr>
            <a:spLocks noGrp="1" noChangeArrowheads="1"/>
          </p:cNvSpPr>
          <p:nvPr>
            <p:ph type="title"/>
          </p:nvPr>
        </p:nvSpPr>
        <p:spPr>
          <a:xfrm>
            <a:off x="304800" y="609600"/>
            <a:ext cx="8534400" cy="1143000"/>
          </a:xfrm>
        </p:spPr>
        <p:txBody>
          <a:bodyPr/>
          <a:lstStyle/>
          <a:p>
            <a:pPr eaLnBrk="1" hangingPunct="1"/>
            <a:r>
              <a:rPr lang="en-US" sz="2800" smtClean="0">
                <a:cs typeface="Arial" charset="0"/>
              </a:rPr>
              <a:t>The desire for instant gratification</a:t>
            </a:r>
            <a:r>
              <a:rPr lang="en-US" smtClean="0">
                <a:cs typeface="Arial" charset="0"/>
              </a:rPr>
              <a:t/>
            </a:r>
            <a:br>
              <a:rPr lang="en-US" smtClean="0">
                <a:cs typeface="Arial" charset="0"/>
              </a:rPr>
            </a:br>
            <a:r>
              <a:rPr lang="en-US" sz="2400" smtClean="0">
                <a:cs typeface="Arial" charset="0"/>
              </a:rPr>
              <a:t>Read, Loewenstein &amp; Kalyanaraman (1999)</a:t>
            </a:r>
          </a:p>
        </p:txBody>
      </p:sp>
      <p:sp>
        <p:nvSpPr>
          <p:cNvPr id="141315" name="Rectangle 3"/>
          <p:cNvSpPr>
            <a:spLocks noGrp="1" noChangeArrowheads="1"/>
          </p:cNvSpPr>
          <p:nvPr>
            <p:ph type="body" idx="1"/>
          </p:nvPr>
        </p:nvSpPr>
        <p:spPr>
          <a:xfrm>
            <a:off x="457200" y="1981200"/>
            <a:ext cx="8229600" cy="4419600"/>
          </a:xfrm>
        </p:spPr>
        <p:txBody>
          <a:bodyPr/>
          <a:lstStyle/>
          <a:p>
            <a:pPr eaLnBrk="1" hangingPunct="1">
              <a:buFontTx/>
              <a:buNone/>
            </a:pPr>
            <a:r>
              <a:rPr lang="en-US" smtClean="0"/>
              <a:t>Choose among 24 movie videos</a:t>
            </a:r>
          </a:p>
          <a:p>
            <a:pPr eaLnBrk="1" hangingPunct="1"/>
            <a:r>
              <a:rPr lang="en-US" smtClean="0"/>
              <a:t>Some are “low brow”: </a:t>
            </a:r>
            <a:r>
              <a:rPr lang="en-US" i="1" smtClean="0"/>
              <a:t>Four Weddings and a Funeral</a:t>
            </a:r>
          </a:p>
          <a:p>
            <a:pPr eaLnBrk="1" hangingPunct="1"/>
            <a:r>
              <a:rPr lang="en-US" smtClean="0"/>
              <a:t>Some are “high brow”: </a:t>
            </a:r>
            <a:r>
              <a:rPr lang="en-US" i="1" smtClean="0"/>
              <a:t>Schindler’s List</a:t>
            </a:r>
          </a:p>
          <a:p>
            <a:pPr eaLnBrk="1" hangingPunct="1"/>
            <a:endParaRPr lang="en-US" smtClean="0"/>
          </a:p>
          <a:p>
            <a:pPr eaLnBrk="1" hangingPunct="1"/>
            <a:r>
              <a:rPr lang="en-US" smtClean="0"/>
              <a:t>Picking for tonight: 66% of subjects choose low brow.</a:t>
            </a:r>
          </a:p>
          <a:p>
            <a:pPr eaLnBrk="1" hangingPunct="1"/>
            <a:r>
              <a:rPr lang="en-US" smtClean="0"/>
              <a:t>Picking for night two weeks away: 29% choose low brow. </a:t>
            </a:r>
          </a:p>
          <a:p>
            <a:pPr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13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Date Placeholder 3"/>
          <p:cNvSpPr>
            <a:spLocks noGrp="1"/>
          </p:cNvSpPr>
          <p:nvPr>
            <p:ph type="dt" sz="quarter" idx="10"/>
          </p:nvPr>
        </p:nvSpPr>
        <p:spPr>
          <a:noFill/>
        </p:spPr>
        <p:txBody>
          <a:bodyPr/>
          <a:lstStyle/>
          <a:p>
            <a:fld id="{8037A39A-F298-4C8B-8F39-E3770F624CC9}" type="datetime1">
              <a:rPr lang="en-US" smtClean="0"/>
              <a:pPr/>
              <a:t>1/18/2012</a:t>
            </a:fld>
            <a:endParaRPr lang="en-US" smtClean="0"/>
          </a:p>
        </p:txBody>
      </p:sp>
      <p:sp>
        <p:nvSpPr>
          <p:cNvPr id="187394"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87395" name="Slide Number Placeholder 5"/>
          <p:cNvSpPr>
            <a:spLocks noGrp="1"/>
          </p:cNvSpPr>
          <p:nvPr>
            <p:ph type="sldNum" sz="quarter" idx="12"/>
          </p:nvPr>
        </p:nvSpPr>
        <p:spPr>
          <a:noFill/>
        </p:spPr>
        <p:txBody>
          <a:bodyPr/>
          <a:lstStyle/>
          <a:p>
            <a:fld id="{787511E4-8840-44FB-91C0-E73119DE0BF1}" type="slidenum">
              <a:rPr lang="en-US" smtClean="0"/>
              <a:pPr/>
              <a:t>23</a:t>
            </a:fld>
            <a:endParaRPr lang="en-US" smtClean="0"/>
          </a:p>
        </p:txBody>
      </p:sp>
      <p:sp>
        <p:nvSpPr>
          <p:cNvPr id="187396" name="Rectangle 2"/>
          <p:cNvSpPr>
            <a:spLocks noGrp="1" noChangeArrowheads="1"/>
          </p:cNvSpPr>
          <p:nvPr>
            <p:ph type="title"/>
          </p:nvPr>
        </p:nvSpPr>
        <p:spPr/>
        <p:txBody>
          <a:bodyPr/>
          <a:lstStyle/>
          <a:p>
            <a:pPr eaLnBrk="1" hangingPunct="1"/>
            <a:r>
              <a:rPr lang="en-US" smtClean="0"/>
              <a:t>A Behavioral Approach to </a:t>
            </a:r>
            <a:br>
              <a:rPr lang="en-US" smtClean="0"/>
            </a:br>
            <a:r>
              <a:rPr lang="en-US" smtClean="0"/>
              <a:t>Revealed Preference:</a:t>
            </a:r>
          </a:p>
        </p:txBody>
      </p:sp>
      <p:sp>
        <p:nvSpPr>
          <p:cNvPr id="187397" name="Rectangle 3"/>
          <p:cNvSpPr>
            <a:spLocks noGrp="1" noChangeArrowheads="1"/>
          </p:cNvSpPr>
          <p:nvPr>
            <p:ph type="body" idx="1"/>
          </p:nvPr>
        </p:nvSpPr>
        <p:spPr>
          <a:xfrm>
            <a:off x="457200" y="990600"/>
            <a:ext cx="8229600" cy="4525963"/>
          </a:xfrm>
        </p:spPr>
        <p:txBody>
          <a:bodyPr/>
          <a:lstStyle/>
          <a:p>
            <a:pPr eaLnBrk="1" hangingPunct="1">
              <a:buFontTx/>
              <a:buNone/>
            </a:pPr>
            <a:endParaRPr lang="en-US" smtClean="0"/>
          </a:p>
          <a:p>
            <a:pPr eaLnBrk="1" hangingPunct="1">
              <a:buFontTx/>
              <a:buNone/>
            </a:pPr>
            <a:r>
              <a:rPr lang="en-US" smtClean="0"/>
              <a:t>Choices partially reveal both </a:t>
            </a:r>
            <a:r>
              <a:rPr lang="en-US" i="1" smtClean="0"/>
              <a:t>normative preferences</a:t>
            </a:r>
            <a:r>
              <a:rPr lang="en-US" smtClean="0"/>
              <a:t> and decision-making biases.</a:t>
            </a:r>
          </a:p>
          <a:p>
            <a:pPr eaLnBrk="1" hangingPunct="1">
              <a:buFontTx/>
              <a:buNone/>
            </a:pPr>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Date Placeholder 3"/>
          <p:cNvSpPr>
            <a:spLocks noGrp="1"/>
          </p:cNvSpPr>
          <p:nvPr>
            <p:ph type="dt" sz="quarter" idx="10"/>
          </p:nvPr>
        </p:nvSpPr>
        <p:spPr>
          <a:noFill/>
        </p:spPr>
        <p:txBody>
          <a:bodyPr/>
          <a:lstStyle/>
          <a:p>
            <a:fld id="{88969118-FB60-42A8-9DB6-0EB2D890877B}" type="datetime1">
              <a:rPr lang="en-US" smtClean="0"/>
              <a:pPr/>
              <a:t>1/18/2012</a:t>
            </a:fld>
            <a:endParaRPr lang="en-US" smtClean="0"/>
          </a:p>
        </p:txBody>
      </p:sp>
      <p:sp>
        <p:nvSpPr>
          <p:cNvPr id="189442"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89443" name="Slide Number Placeholder 5"/>
          <p:cNvSpPr>
            <a:spLocks noGrp="1"/>
          </p:cNvSpPr>
          <p:nvPr>
            <p:ph type="sldNum" sz="quarter" idx="12"/>
          </p:nvPr>
        </p:nvSpPr>
        <p:spPr>
          <a:noFill/>
        </p:spPr>
        <p:txBody>
          <a:bodyPr/>
          <a:lstStyle/>
          <a:p>
            <a:fld id="{DDFFD0DB-D871-4FF6-840B-70665BA126B9}" type="slidenum">
              <a:rPr lang="en-US" smtClean="0"/>
              <a:pPr/>
              <a:t>24</a:t>
            </a:fld>
            <a:endParaRPr lang="en-US" smtClean="0"/>
          </a:p>
        </p:txBody>
      </p:sp>
      <p:sp>
        <p:nvSpPr>
          <p:cNvPr id="189444" name="Rectangle 2"/>
          <p:cNvSpPr>
            <a:spLocks noGrp="1" noChangeArrowheads="1"/>
          </p:cNvSpPr>
          <p:nvPr>
            <p:ph type="title"/>
          </p:nvPr>
        </p:nvSpPr>
        <p:spPr/>
        <p:txBody>
          <a:bodyPr/>
          <a:lstStyle/>
          <a:p>
            <a:pPr eaLnBrk="1" hangingPunct="1"/>
            <a:r>
              <a:rPr lang="en-US" smtClean="0"/>
              <a:t>How can we measure normative preferences using behavioral data?</a:t>
            </a:r>
          </a:p>
        </p:txBody>
      </p:sp>
      <p:sp>
        <p:nvSpPr>
          <p:cNvPr id="189445" name="Rectangle 3"/>
          <p:cNvSpPr>
            <a:spLocks noGrp="1" noChangeArrowheads="1"/>
          </p:cNvSpPr>
          <p:nvPr>
            <p:ph type="body" idx="1"/>
          </p:nvPr>
        </p:nvSpPr>
        <p:spPr/>
        <p:txBody>
          <a:bodyPr/>
          <a:lstStyle/>
          <a:p>
            <a:pPr marL="457200" indent="-457200" eaLnBrk="1" hangingPunct="1">
              <a:buFontTx/>
              <a:buAutoNum type="arabicPeriod"/>
            </a:pPr>
            <a:r>
              <a:rPr lang="en-US" smtClean="0"/>
              <a:t>Structural estimation</a:t>
            </a:r>
          </a:p>
          <a:p>
            <a:pPr marL="457200" indent="-457200" eaLnBrk="1" hangingPunct="1">
              <a:buFontTx/>
              <a:buAutoNum type="arabicPeriod"/>
            </a:pPr>
            <a:r>
              <a:rPr lang="en-US" smtClean="0"/>
              <a:t>Active decisions</a:t>
            </a:r>
          </a:p>
          <a:p>
            <a:pPr marL="457200" indent="-457200" eaLnBrk="1" hangingPunct="1">
              <a:buFontTx/>
              <a:buAutoNum type="arabicPeriod"/>
            </a:pPr>
            <a:r>
              <a:rPr lang="en-US" smtClean="0"/>
              <a:t>Asymptotic choice</a:t>
            </a:r>
          </a:p>
          <a:p>
            <a:pPr marL="457200" indent="-457200" eaLnBrk="1" hangingPunct="1">
              <a:buFontTx/>
              <a:buAutoNum type="arabicPeriod"/>
            </a:pPr>
            <a:r>
              <a:rPr lang="en-US" smtClean="0"/>
              <a:t>Aggregated revealed preferences</a:t>
            </a:r>
          </a:p>
          <a:p>
            <a:pPr marL="457200" indent="-457200" eaLnBrk="1" hangingPunct="1">
              <a:buFontTx/>
              <a:buAutoNum type="arabicPeriod"/>
            </a:pPr>
            <a:r>
              <a:rPr lang="en-US" smtClean="0"/>
              <a:t>Reported preferences</a:t>
            </a:r>
          </a:p>
          <a:p>
            <a:pPr marL="457200" indent="-457200" eaLnBrk="1" hangingPunct="1">
              <a:buFontTx/>
              <a:buAutoNum type="arabicPeriod"/>
            </a:pPr>
            <a:r>
              <a:rPr lang="en-US" smtClean="0"/>
              <a:t>Expert opinion/informed preferences</a:t>
            </a:r>
          </a:p>
          <a:p>
            <a:pPr marL="457200" indent="-457200" eaLnBrk="1" hangingPunct="1">
              <a:buFontTx/>
              <a:buNone/>
            </a:pPr>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Date Placeholder 3"/>
          <p:cNvSpPr>
            <a:spLocks noGrp="1"/>
          </p:cNvSpPr>
          <p:nvPr>
            <p:ph type="dt" sz="quarter" idx="10"/>
          </p:nvPr>
        </p:nvSpPr>
        <p:spPr>
          <a:noFill/>
        </p:spPr>
        <p:txBody>
          <a:bodyPr/>
          <a:lstStyle/>
          <a:p>
            <a:fld id="{1BC0B7B1-1DF8-4011-91E3-1F6001EF40DD}" type="datetime1">
              <a:rPr lang="en-US" smtClean="0"/>
              <a:pPr/>
              <a:t>1/18/2012</a:t>
            </a:fld>
            <a:endParaRPr lang="en-US" smtClean="0"/>
          </a:p>
        </p:txBody>
      </p:sp>
      <p:sp>
        <p:nvSpPr>
          <p:cNvPr id="191490"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91491" name="Slide Number Placeholder 5"/>
          <p:cNvSpPr>
            <a:spLocks noGrp="1"/>
          </p:cNvSpPr>
          <p:nvPr>
            <p:ph type="sldNum" sz="quarter" idx="12"/>
          </p:nvPr>
        </p:nvSpPr>
        <p:spPr>
          <a:noFill/>
        </p:spPr>
        <p:txBody>
          <a:bodyPr/>
          <a:lstStyle/>
          <a:p>
            <a:fld id="{9578C335-8425-4CE1-A36D-E8DA8FCBC772}" type="slidenum">
              <a:rPr lang="en-US" smtClean="0"/>
              <a:pPr/>
              <a:t>25</a:t>
            </a:fld>
            <a:endParaRPr lang="en-US" smtClean="0"/>
          </a:p>
        </p:txBody>
      </p:sp>
      <p:sp>
        <p:nvSpPr>
          <p:cNvPr id="191492" name="Rectangle 2"/>
          <p:cNvSpPr>
            <a:spLocks noGrp="1" noChangeArrowheads="1"/>
          </p:cNvSpPr>
          <p:nvPr>
            <p:ph type="title"/>
          </p:nvPr>
        </p:nvSpPr>
        <p:spPr/>
        <p:txBody>
          <a:bodyPr/>
          <a:lstStyle/>
          <a:p>
            <a:pPr eaLnBrk="1" hangingPunct="1"/>
            <a:r>
              <a:rPr lang="en-US" smtClean="0"/>
              <a:t>1. Structural Estimation</a:t>
            </a:r>
          </a:p>
        </p:txBody>
      </p:sp>
      <p:sp>
        <p:nvSpPr>
          <p:cNvPr id="191493" name="Rectangle 3"/>
          <p:cNvSpPr>
            <a:spLocks noGrp="1" noChangeArrowheads="1"/>
          </p:cNvSpPr>
          <p:nvPr>
            <p:ph type="body" idx="1"/>
          </p:nvPr>
        </p:nvSpPr>
        <p:spPr>
          <a:xfrm>
            <a:off x="457200" y="1371600"/>
            <a:ext cx="8229600" cy="4754563"/>
          </a:xfrm>
        </p:spPr>
        <p:txBody>
          <a:bodyPr/>
          <a:lstStyle/>
          <a:p>
            <a:pPr marL="457200" indent="-457200" eaLnBrk="1" hangingPunct="1">
              <a:buFontTx/>
              <a:buNone/>
            </a:pPr>
            <a:r>
              <a:rPr lang="en-US" smtClean="0"/>
              <a:t>Econometrically estimate a model that includes </a:t>
            </a:r>
            <a:r>
              <a:rPr lang="en-US" b="1" i="1" smtClean="0"/>
              <a:t>both </a:t>
            </a:r>
            <a:r>
              <a:rPr lang="en-US" smtClean="0"/>
              <a:t>psychological biases and normative preferences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Date Placeholder 3"/>
          <p:cNvSpPr>
            <a:spLocks noGrp="1"/>
          </p:cNvSpPr>
          <p:nvPr>
            <p:ph type="dt" sz="quarter" idx="10"/>
          </p:nvPr>
        </p:nvSpPr>
        <p:spPr>
          <a:noFill/>
        </p:spPr>
        <p:txBody>
          <a:bodyPr/>
          <a:lstStyle/>
          <a:p>
            <a:fld id="{9702DDB0-70AF-4BAF-98BF-B1FF47F20F0C}" type="datetime1">
              <a:rPr lang="en-US" smtClean="0"/>
              <a:pPr/>
              <a:t>1/18/2012</a:t>
            </a:fld>
            <a:endParaRPr lang="en-US" smtClean="0"/>
          </a:p>
        </p:txBody>
      </p:sp>
      <p:sp>
        <p:nvSpPr>
          <p:cNvPr id="193538"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93539" name="Slide Number Placeholder 5"/>
          <p:cNvSpPr>
            <a:spLocks noGrp="1"/>
          </p:cNvSpPr>
          <p:nvPr>
            <p:ph type="sldNum" sz="quarter" idx="12"/>
          </p:nvPr>
        </p:nvSpPr>
        <p:spPr>
          <a:noFill/>
        </p:spPr>
        <p:txBody>
          <a:bodyPr/>
          <a:lstStyle/>
          <a:p>
            <a:fld id="{9491C37B-21AA-4A00-A8A9-1D6997A8ACC3}" type="slidenum">
              <a:rPr lang="en-US" smtClean="0"/>
              <a:pPr/>
              <a:t>26</a:t>
            </a:fld>
            <a:endParaRPr lang="en-US" smtClean="0"/>
          </a:p>
        </p:txBody>
      </p:sp>
      <p:sp>
        <p:nvSpPr>
          <p:cNvPr id="193540" name="Rectangle 2"/>
          <p:cNvSpPr>
            <a:spLocks noGrp="1" noChangeArrowheads="1"/>
          </p:cNvSpPr>
          <p:nvPr>
            <p:ph type="title"/>
          </p:nvPr>
        </p:nvSpPr>
        <p:spPr>
          <a:xfrm>
            <a:off x="381000" y="304800"/>
            <a:ext cx="8458200" cy="1143000"/>
          </a:xfrm>
        </p:spPr>
        <p:txBody>
          <a:bodyPr/>
          <a:lstStyle/>
          <a:p>
            <a:pPr eaLnBrk="1" hangingPunct="1"/>
            <a:r>
              <a:rPr lang="en-US" sz="2800" smtClean="0">
                <a:cs typeface="Arial" charset="0"/>
              </a:rPr>
              <a:t>Laibson, Repetto, and Tobacman (2004)</a:t>
            </a:r>
          </a:p>
        </p:txBody>
      </p:sp>
      <p:sp>
        <p:nvSpPr>
          <p:cNvPr id="193541" name="Rectangle 3"/>
          <p:cNvSpPr>
            <a:spLocks noGrp="1" noChangeArrowheads="1"/>
          </p:cNvSpPr>
          <p:nvPr>
            <p:ph type="body" idx="1"/>
          </p:nvPr>
        </p:nvSpPr>
        <p:spPr>
          <a:xfrm>
            <a:off x="457200" y="1600200"/>
            <a:ext cx="8001000" cy="4114800"/>
          </a:xfrm>
        </p:spPr>
        <p:txBody>
          <a:bodyPr/>
          <a:lstStyle/>
          <a:p>
            <a:pPr eaLnBrk="1" hangingPunct="1">
              <a:buFontTx/>
              <a:buNone/>
            </a:pPr>
            <a:r>
              <a:rPr lang="en-US" smtClean="0"/>
              <a:t>Use MSM to estimate discounting parameters, including present bias:</a:t>
            </a:r>
          </a:p>
          <a:p>
            <a:pPr lvl="1" eaLnBrk="1" hangingPunct="1"/>
            <a:r>
              <a:rPr lang="en-US" smtClean="0"/>
              <a:t>Substantial illiquid retirement wealth: W/Y = 3.9.</a:t>
            </a:r>
          </a:p>
          <a:p>
            <a:pPr lvl="1" eaLnBrk="1" hangingPunct="1"/>
            <a:r>
              <a:rPr lang="en-US" smtClean="0"/>
              <a:t>Extensive credit card borrowing in US:</a:t>
            </a:r>
          </a:p>
          <a:p>
            <a:pPr lvl="2" eaLnBrk="1" hangingPunct="1"/>
            <a:r>
              <a:rPr lang="en-US" sz="2400" smtClean="0"/>
              <a:t>68% didn’t pay their credit card in full last month</a:t>
            </a:r>
          </a:p>
          <a:p>
            <a:pPr lvl="2" eaLnBrk="1" hangingPunct="1"/>
            <a:r>
              <a:rPr lang="en-US" sz="2400" smtClean="0"/>
              <a:t>Average credit card interest rate is 14%</a:t>
            </a:r>
          </a:p>
          <a:p>
            <a:pPr lvl="2" eaLnBrk="1" hangingPunct="1"/>
            <a:r>
              <a:rPr lang="en-US" sz="2400" smtClean="0"/>
              <a:t>Credit card debt averages 13% of annual income</a:t>
            </a:r>
          </a:p>
          <a:p>
            <a:pPr lvl="1" eaLnBrk="1" hangingPunct="1"/>
            <a:r>
              <a:rPr lang="en-US" smtClean="0"/>
              <a:t>Consumption-income comovement: </a:t>
            </a:r>
          </a:p>
          <a:p>
            <a:pPr lvl="2" eaLnBrk="1" hangingPunct="1"/>
            <a:r>
              <a:rPr lang="en-US" sz="2400" smtClean="0"/>
              <a:t>Marginal Propensity to Consume = 0.25</a:t>
            </a:r>
          </a:p>
          <a:p>
            <a:pPr lvl="2" eaLnBrk="1" hangingPunct="1">
              <a:buFontTx/>
              <a:buNone/>
            </a:pPr>
            <a:r>
              <a:rPr lang="en-US" sz="2400" smtClean="0"/>
              <a:t>	(i.e. consumption tracks income)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Date Placeholder 3"/>
          <p:cNvSpPr>
            <a:spLocks noGrp="1"/>
          </p:cNvSpPr>
          <p:nvPr>
            <p:ph type="dt" sz="quarter" idx="10"/>
          </p:nvPr>
        </p:nvSpPr>
        <p:spPr>
          <a:noFill/>
        </p:spPr>
        <p:txBody>
          <a:bodyPr/>
          <a:lstStyle/>
          <a:p>
            <a:fld id="{7162D6B6-17FB-4E9D-B7ED-C0E03AA6F374}" type="datetime1">
              <a:rPr lang="en-US" smtClean="0"/>
              <a:pPr/>
              <a:t>1/18/2012</a:t>
            </a:fld>
            <a:endParaRPr lang="en-US" smtClean="0"/>
          </a:p>
        </p:txBody>
      </p:sp>
      <p:sp>
        <p:nvSpPr>
          <p:cNvPr id="195586"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95587" name="Slide Number Placeholder 5"/>
          <p:cNvSpPr>
            <a:spLocks noGrp="1"/>
          </p:cNvSpPr>
          <p:nvPr>
            <p:ph type="sldNum" sz="quarter" idx="12"/>
          </p:nvPr>
        </p:nvSpPr>
        <p:spPr>
          <a:noFill/>
        </p:spPr>
        <p:txBody>
          <a:bodyPr/>
          <a:lstStyle/>
          <a:p>
            <a:fld id="{7790E042-7611-42D9-9BD7-27EB87F6D5B7}" type="slidenum">
              <a:rPr lang="en-US" smtClean="0"/>
              <a:pPr/>
              <a:t>27</a:t>
            </a:fld>
            <a:endParaRPr lang="en-US" smtClean="0"/>
          </a:p>
        </p:txBody>
      </p:sp>
      <p:sp>
        <p:nvSpPr>
          <p:cNvPr id="195588" name="Rectangle 2"/>
          <p:cNvSpPr>
            <a:spLocks noGrp="1" noChangeArrowheads="1"/>
          </p:cNvSpPr>
          <p:nvPr>
            <p:ph type="title"/>
          </p:nvPr>
        </p:nvSpPr>
        <p:spPr/>
        <p:txBody>
          <a:bodyPr/>
          <a:lstStyle/>
          <a:p>
            <a:pPr eaLnBrk="1" hangingPunct="1"/>
            <a:r>
              <a:rPr lang="en-US" sz="2800" smtClean="0">
                <a:latin typeface="Arial Unicode MS" pitchFamily="34" charset="-128"/>
                <a:cs typeface="Arial" charset="0"/>
              </a:rPr>
              <a:t>LRT Simulation Model</a:t>
            </a:r>
          </a:p>
        </p:txBody>
      </p:sp>
      <p:sp>
        <p:nvSpPr>
          <p:cNvPr id="195589" name="Rectangle 3"/>
          <p:cNvSpPr>
            <a:spLocks noGrp="1" noChangeArrowheads="1"/>
          </p:cNvSpPr>
          <p:nvPr>
            <p:ph type="body" idx="1"/>
          </p:nvPr>
        </p:nvSpPr>
        <p:spPr>
          <a:xfrm>
            <a:off x="685800" y="1676400"/>
            <a:ext cx="7772400" cy="4419600"/>
          </a:xfrm>
        </p:spPr>
        <p:txBody>
          <a:bodyPr/>
          <a:lstStyle/>
          <a:p>
            <a:pPr eaLnBrk="1" hangingPunct="1">
              <a:lnSpc>
                <a:spcPct val="90000"/>
              </a:lnSpc>
            </a:pPr>
            <a:r>
              <a:rPr lang="en-US" smtClean="0"/>
              <a:t>Stochastic Income</a:t>
            </a:r>
          </a:p>
          <a:p>
            <a:pPr eaLnBrk="1" hangingPunct="1">
              <a:lnSpc>
                <a:spcPct val="90000"/>
              </a:lnSpc>
            </a:pPr>
            <a:r>
              <a:rPr lang="en-US" smtClean="0"/>
              <a:t>Lifecycle variation in labor supply (e.g. retirement)</a:t>
            </a:r>
          </a:p>
          <a:p>
            <a:pPr eaLnBrk="1" hangingPunct="1">
              <a:lnSpc>
                <a:spcPct val="90000"/>
              </a:lnSpc>
            </a:pPr>
            <a:r>
              <a:rPr lang="en-US" smtClean="0"/>
              <a:t>Social Security system</a:t>
            </a:r>
          </a:p>
          <a:p>
            <a:pPr eaLnBrk="1" hangingPunct="1">
              <a:lnSpc>
                <a:spcPct val="90000"/>
              </a:lnSpc>
            </a:pPr>
            <a:r>
              <a:rPr lang="en-US" smtClean="0"/>
              <a:t>Life-cycle variation in household dependents</a:t>
            </a:r>
          </a:p>
          <a:p>
            <a:pPr eaLnBrk="1" hangingPunct="1">
              <a:lnSpc>
                <a:spcPct val="90000"/>
              </a:lnSpc>
            </a:pPr>
            <a:r>
              <a:rPr lang="en-US" smtClean="0"/>
              <a:t>Bequests</a:t>
            </a:r>
          </a:p>
          <a:p>
            <a:pPr eaLnBrk="1" hangingPunct="1">
              <a:lnSpc>
                <a:spcPct val="90000"/>
              </a:lnSpc>
            </a:pPr>
            <a:r>
              <a:rPr lang="en-US" smtClean="0"/>
              <a:t>Illiquid asset</a:t>
            </a:r>
          </a:p>
          <a:p>
            <a:pPr eaLnBrk="1" hangingPunct="1">
              <a:lnSpc>
                <a:spcPct val="90000"/>
              </a:lnSpc>
            </a:pPr>
            <a:r>
              <a:rPr lang="en-US" smtClean="0"/>
              <a:t>Liquid asset</a:t>
            </a:r>
          </a:p>
          <a:p>
            <a:pPr eaLnBrk="1" hangingPunct="1">
              <a:lnSpc>
                <a:spcPct val="90000"/>
              </a:lnSpc>
            </a:pPr>
            <a:r>
              <a:rPr lang="en-US" smtClean="0"/>
              <a:t>Credit card debt</a:t>
            </a:r>
          </a:p>
          <a:p>
            <a:pPr eaLnBrk="1" hangingPunct="1">
              <a:lnSpc>
                <a:spcPct val="90000"/>
              </a:lnSpc>
            </a:pPr>
            <a:endParaRPr lang="en-US" smtClean="0"/>
          </a:p>
          <a:p>
            <a:pPr eaLnBrk="1" hangingPunct="1">
              <a:lnSpc>
                <a:spcPct val="90000"/>
              </a:lnSpc>
            </a:pPr>
            <a:r>
              <a:rPr lang="en-US" smtClean="0"/>
              <a:t>Numerical solution (backwards induction) of 90 period lifecycle problem.</a:t>
            </a:r>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Date Placeholder 3"/>
          <p:cNvSpPr>
            <a:spLocks noGrp="1"/>
          </p:cNvSpPr>
          <p:nvPr>
            <p:ph type="dt" sz="quarter" idx="10"/>
          </p:nvPr>
        </p:nvSpPr>
        <p:spPr>
          <a:noFill/>
        </p:spPr>
        <p:txBody>
          <a:bodyPr/>
          <a:lstStyle/>
          <a:p>
            <a:fld id="{E56BDB58-2A77-451A-9F64-B1ADB67CD645}" type="datetime1">
              <a:rPr lang="en-US" smtClean="0"/>
              <a:pPr/>
              <a:t>1/18/2012</a:t>
            </a:fld>
            <a:endParaRPr lang="en-US" smtClean="0"/>
          </a:p>
        </p:txBody>
      </p:sp>
      <p:sp>
        <p:nvSpPr>
          <p:cNvPr id="197634"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97635" name="Slide Number Placeholder 5"/>
          <p:cNvSpPr>
            <a:spLocks noGrp="1"/>
          </p:cNvSpPr>
          <p:nvPr>
            <p:ph type="sldNum" sz="quarter" idx="12"/>
          </p:nvPr>
        </p:nvSpPr>
        <p:spPr>
          <a:noFill/>
        </p:spPr>
        <p:txBody>
          <a:bodyPr/>
          <a:lstStyle/>
          <a:p>
            <a:fld id="{7FE0C03E-2B2F-40CE-B4C2-84612218C58D}" type="slidenum">
              <a:rPr lang="en-US" smtClean="0"/>
              <a:pPr/>
              <a:t>28</a:t>
            </a:fld>
            <a:endParaRPr lang="en-US" smtClean="0"/>
          </a:p>
        </p:txBody>
      </p:sp>
      <p:sp>
        <p:nvSpPr>
          <p:cNvPr id="197636" name="Rectangle 2"/>
          <p:cNvSpPr>
            <a:spLocks noGrp="1" noChangeArrowheads="1"/>
          </p:cNvSpPr>
          <p:nvPr>
            <p:ph type="title"/>
          </p:nvPr>
        </p:nvSpPr>
        <p:spPr/>
        <p:txBody>
          <a:bodyPr/>
          <a:lstStyle/>
          <a:p>
            <a:pPr eaLnBrk="1" hangingPunct="1"/>
            <a:r>
              <a:rPr lang="en-US" sz="2800" smtClean="0">
                <a:cs typeface="Arial" charset="0"/>
              </a:rPr>
              <a:t>LRT Results:</a:t>
            </a:r>
          </a:p>
        </p:txBody>
      </p:sp>
      <p:sp>
        <p:nvSpPr>
          <p:cNvPr id="124931" name="Rectangle 3"/>
          <p:cNvSpPr>
            <a:spLocks noGrp="1" noChangeArrowheads="1"/>
          </p:cNvSpPr>
          <p:nvPr>
            <p:ph type="body" idx="1"/>
          </p:nvPr>
        </p:nvSpPr>
        <p:spPr>
          <a:xfrm>
            <a:off x="685800" y="1066800"/>
            <a:ext cx="7772400" cy="4419600"/>
          </a:xfrm>
        </p:spPr>
        <p:txBody>
          <a:bodyPr/>
          <a:lstStyle/>
          <a:p>
            <a:pPr algn="ctr" eaLnBrk="1" hangingPunct="1">
              <a:buFontTx/>
              <a:buNone/>
              <a:defRPr/>
            </a:pPr>
            <a:r>
              <a:rPr lang="en-US" sz="2800" dirty="0" err="1">
                <a:cs typeface="Arial" charset="0"/>
              </a:rPr>
              <a:t>U</a:t>
            </a:r>
            <a:r>
              <a:rPr lang="en-US" sz="2800" baseline="-25000" dirty="0" err="1">
                <a:cs typeface="Arial" charset="0"/>
              </a:rPr>
              <a:t>t</a:t>
            </a:r>
            <a:r>
              <a:rPr lang="en-US" sz="2800" dirty="0">
                <a:cs typeface="Arial" charset="0"/>
              </a:rPr>
              <a:t> = </a:t>
            </a:r>
            <a:r>
              <a:rPr lang="en-US" sz="2800" dirty="0" err="1">
                <a:cs typeface="Arial" charset="0"/>
              </a:rPr>
              <a:t>u</a:t>
            </a:r>
            <a:r>
              <a:rPr lang="en-US" sz="2800" baseline="-25000" dirty="0" err="1">
                <a:cs typeface="Arial" charset="0"/>
              </a:rPr>
              <a:t>t</a:t>
            </a:r>
            <a:r>
              <a:rPr lang="en-US" sz="2800" dirty="0">
                <a:cs typeface="Arial" charset="0"/>
              </a:rPr>
              <a:t> + </a:t>
            </a:r>
            <a:r>
              <a:rPr lang="en-US" sz="2800" dirty="0">
                <a:latin typeface="Symbol" pitchFamily="18" charset="2"/>
                <a:cs typeface="Arial" charset="0"/>
              </a:rPr>
              <a:t>b [d</a:t>
            </a:r>
            <a:r>
              <a:rPr lang="en-US" sz="2800" dirty="0">
                <a:cs typeface="Arial" charset="0"/>
              </a:rPr>
              <a:t>u</a:t>
            </a:r>
            <a:r>
              <a:rPr lang="en-US" sz="2800" baseline="-25000" dirty="0">
                <a:cs typeface="Arial" charset="0"/>
              </a:rPr>
              <a:t>t+1 </a:t>
            </a:r>
            <a:r>
              <a:rPr lang="en-US" sz="2800" dirty="0">
                <a:latin typeface="Symbol" pitchFamily="18" charset="2"/>
                <a:cs typeface="Arial" charset="0"/>
              </a:rPr>
              <a:t> +   d</a:t>
            </a:r>
            <a:r>
              <a:rPr lang="en-US" sz="2800" baseline="30000" dirty="0">
                <a:latin typeface="Symbol" pitchFamily="18" charset="2"/>
                <a:cs typeface="Arial" charset="0"/>
              </a:rPr>
              <a:t>2</a:t>
            </a:r>
            <a:r>
              <a:rPr lang="en-US" sz="2800" dirty="0">
                <a:cs typeface="Arial" charset="0"/>
              </a:rPr>
              <a:t>u</a:t>
            </a:r>
            <a:r>
              <a:rPr lang="en-US" sz="2800" baseline="-25000" dirty="0">
                <a:cs typeface="Arial" charset="0"/>
              </a:rPr>
              <a:t>t+2</a:t>
            </a:r>
            <a:r>
              <a:rPr lang="en-US" sz="2800" dirty="0">
                <a:latin typeface="Symbol" pitchFamily="18" charset="2"/>
                <a:cs typeface="Arial" charset="0"/>
              </a:rPr>
              <a:t>  +   d</a:t>
            </a:r>
            <a:r>
              <a:rPr lang="en-US" sz="2800" baseline="30000" dirty="0">
                <a:latin typeface="Symbol" pitchFamily="18" charset="2"/>
                <a:cs typeface="Arial" charset="0"/>
              </a:rPr>
              <a:t>3</a:t>
            </a:r>
            <a:r>
              <a:rPr lang="en-US" sz="2800" dirty="0">
                <a:cs typeface="Arial" charset="0"/>
              </a:rPr>
              <a:t>u</a:t>
            </a:r>
            <a:r>
              <a:rPr lang="en-US" sz="2800" baseline="-25000" dirty="0">
                <a:cs typeface="Arial" charset="0"/>
              </a:rPr>
              <a:t>t+3 </a:t>
            </a:r>
            <a:r>
              <a:rPr lang="en-US" sz="2800" dirty="0">
                <a:latin typeface="Symbol" pitchFamily="18" charset="2"/>
                <a:cs typeface="Arial" charset="0"/>
              </a:rPr>
              <a:t> + ...]</a:t>
            </a:r>
            <a:r>
              <a:rPr lang="en-US" sz="2800" dirty="0"/>
              <a:t> </a:t>
            </a:r>
          </a:p>
          <a:p>
            <a:pPr algn="ctr" eaLnBrk="1" hangingPunct="1">
              <a:buFontTx/>
              <a:buNone/>
              <a:defRPr/>
            </a:pPr>
            <a:endParaRPr lang="en-US" sz="1200" dirty="0"/>
          </a:p>
          <a:p>
            <a:pPr eaLnBrk="1" hangingPunct="1">
              <a:defRPr/>
            </a:pPr>
            <a:r>
              <a:rPr lang="en-US" dirty="0">
                <a:latin typeface="+mj-lt"/>
                <a:cs typeface="Arial" charset="0"/>
              </a:rPr>
              <a:t> </a:t>
            </a:r>
            <a:r>
              <a:rPr lang="en-US" dirty="0">
                <a:latin typeface="Symbol" pitchFamily="18" charset="2"/>
                <a:cs typeface="Arial" charset="0"/>
              </a:rPr>
              <a:t>b</a:t>
            </a:r>
            <a:r>
              <a:rPr lang="en-US" dirty="0"/>
              <a:t> = 0.70 (</a:t>
            </a:r>
            <a:r>
              <a:rPr lang="en-US" dirty="0" err="1"/>
              <a:t>s.e</a:t>
            </a:r>
            <a:r>
              <a:rPr lang="en-US" dirty="0"/>
              <a:t>. 0.11)</a:t>
            </a:r>
          </a:p>
          <a:p>
            <a:pPr eaLnBrk="1" hangingPunct="1">
              <a:defRPr/>
            </a:pPr>
            <a:r>
              <a:rPr lang="en-US" dirty="0"/>
              <a:t> </a:t>
            </a:r>
            <a:r>
              <a:rPr lang="en-US" dirty="0">
                <a:latin typeface="Symbol" pitchFamily="18" charset="2"/>
                <a:cs typeface="Arial" charset="0"/>
              </a:rPr>
              <a:t>d</a:t>
            </a:r>
            <a:r>
              <a:rPr lang="en-US" dirty="0"/>
              <a:t> = 0.96 (</a:t>
            </a:r>
            <a:r>
              <a:rPr lang="en-US" dirty="0" err="1"/>
              <a:t>s.e</a:t>
            </a:r>
            <a:r>
              <a:rPr lang="en-US" dirty="0"/>
              <a:t>. 0.01)</a:t>
            </a:r>
          </a:p>
          <a:p>
            <a:pPr eaLnBrk="1" hangingPunct="1">
              <a:defRPr/>
            </a:pPr>
            <a:r>
              <a:rPr lang="en-US" dirty="0"/>
              <a:t>Null hypothesis of </a:t>
            </a:r>
            <a:r>
              <a:rPr lang="en-US" dirty="0">
                <a:latin typeface="Symbol" pitchFamily="18" charset="2"/>
                <a:cs typeface="Arial" charset="0"/>
              </a:rPr>
              <a:t> b</a:t>
            </a:r>
            <a:r>
              <a:rPr lang="en-US" dirty="0"/>
              <a:t> = 1 rejected (t-stat of 3).</a:t>
            </a:r>
          </a:p>
          <a:p>
            <a:pPr eaLnBrk="1" hangingPunct="1">
              <a:defRPr/>
            </a:pPr>
            <a:r>
              <a:rPr lang="en-US" dirty="0"/>
              <a:t>Specification test accepted.</a:t>
            </a:r>
          </a:p>
          <a:p>
            <a:pPr eaLnBrk="1" hangingPunct="1">
              <a:defRPr/>
            </a:pPr>
            <a:r>
              <a:rPr lang="en-US" dirty="0"/>
              <a:t>Moments: </a:t>
            </a:r>
          </a:p>
        </p:txBody>
      </p:sp>
      <p:sp>
        <p:nvSpPr>
          <p:cNvPr id="124932" name="Text Box 4"/>
          <p:cNvSpPr txBox="1">
            <a:spLocks noChangeArrowheads="1"/>
          </p:cNvSpPr>
          <p:nvPr/>
        </p:nvSpPr>
        <p:spPr bwMode="auto">
          <a:xfrm>
            <a:off x="1693863" y="4114800"/>
            <a:ext cx="6535737" cy="1917700"/>
          </a:xfrm>
          <a:prstGeom prst="rect">
            <a:avLst/>
          </a:prstGeom>
          <a:noFill/>
          <a:ln w="9525">
            <a:noFill/>
            <a:miter lim="800000"/>
            <a:headEnd/>
            <a:tailEnd/>
          </a:ln>
        </p:spPr>
        <p:txBody>
          <a:bodyPr wrap="none">
            <a:spAutoFit/>
          </a:bodyPr>
          <a:lstStyle/>
          <a:p>
            <a:pPr eaLnBrk="0" hangingPunct="0"/>
            <a:r>
              <a:rPr lang="en-US" sz="2400">
                <a:latin typeface="Helvetica" pitchFamily="34" charset="0"/>
              </a:rPr>
              <a:t>	      Empirical       Simulated (Hyperbolic)</a:t>
            </a:r>
          </a:p>
          <a:p>
            <a:pPr eaLnBrk="0" hangingPunct="0"/>
            <a:r>
              <a:rPr lang="en-US" sz="2400">
                <a:latin typeface="Helvetica" pitchFamily="34" charset="0"/>
              </a:rPr>
              <a:t>%Visa:    	68%			63%</a:t>
            </a:r>
          </a:p>
          <a:p>
            <a:pPr eaLnBrk="0" hangingPunct="0"/>
            <a:r>
              <a:rPr lang="en-US" sz="2400">
                <a:latin typeface="Helvetica" pitchFamily="34" charset="0"/>
              </a:rPr>
              <a:t>Visa/Y:      	13%			17%</a:t>
            </a:r>
          </a:p>
          <a:p>
            <a:pPr eaLnBrk="0" hangingPunct="0"/>
            <a:r>
              <a:rPr lang="en-US" sz="2400">
                <a:latin typeface="Helvetica" pitchFamily="34" charset="0"/>
              </a:rPr>
              <a:t>MPC:        	23%			31%</a:t>
            </a:r>
          </a:p>
          <a:p>
            <a:pPr eaLnBrk="0" hangingPunct="0"/>
            <a:r>
              <a:rPr lang="en-US" sz="2400">
                <a:latin typeface="Helvetica" pitchFamily="34" charset="0"/>
              </a:rPr>
              <a:t>f(W/Y):  	2.6			2.7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93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4932">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493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493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493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493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Date Placeholder 3"/>
          <p:cNvSpPr>
            <a:spLocks noGrp="1"/>
          </p:cNvSpPr>
          <p:nvPr>
            <p:ph type="dt" sz="quarter" idx="10"/>
          </p:nvPr>
        </p:nvSpPr>
        <p:spPr>
          <a:noFill/>
        </p:spPr>
        <p:txBody>
          <a:bodyPr/>
          <a:lstStyle/>
          <a:p>
            <a:fld id="{ABD091D7-0174-4DAB-8FD2-E78E231A949B}" type="datetime1">
              <a:rPr lang="en-US" smtClean="0"/>
              <a:pPr/>
              <a:t>1/18/2012</a:t>
            </a:fld>
            <a:endParaRPr lang="en-US" smtClean="0"/>
          </a:p>
        </p:txBody>
      </p:sp>
      <p:sp>
        <p:nvSpPr>
          <p:cNvPr id="199682"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99683" name="Slide Number Placeholder 5"/>
          <p:cNvSpPr>
            <a:spLocks noGrp="1"/>
          </p:cNvSpPr>
          <p:nvPr>
            <p:ph type="sldNum" sz="quarter" idx="12"/>
          </p:nvPr>
        </p:nvSpPr>
        <p:spPr>
          <a:noFill/>
        </p:spPr>
        <p:txBody>
          <a:bodyPr/>
          <a:lstStyle/>
          <a:p>
            <a:fld id="{BA77F434-3716-415E-A9F4-A9924E5EA379}" type="slidenum">
              <a:rPr lang="en-US" smtClean="0"/>
              <a:pPr/>
              <a:t>29</a:t>
            </a:fld>
            <a:endParaRPr lang="en-US" smtClean="0"/>
          </a:p>
        </p:txBody>
      </p:sp>
      <p:sp>
        <p:nvSpPr>
          <p:cNvPr id="199684" name="Rectangle 2"/>
          <p:cNvSpPr>
            <a:spLocks noGrp="1" noChangeArrowheads="1"/>
          </p:cNvSpPr>
          <p:nvPr>
            <p:ph type="title"/>
          </p:nvPr>
        </p:nvSpPr>
        <p:spPr/>
        <p:txBody>
          <a:bodyPr/>
          <a:lstStyle/>
          <a:p>
            <a:pPr eaLnBrk="1" hangingPunct="1"/>
            <a:r>
              <a:rPr lang="en-US" smtClean="0"/>
              <a:t>2. Active Decisions</a:t>
            </a:r>
          </a:p>
        </p:txBody>
      </p:sp>
      <p:sp>
        <p:nvSpPr>
          <p:cNvPr id="199685" name="Rectangle 3"/>
          <p:cNvSpPr>
            <a:spLocks noGrp="1" noChangeArrowheads="1"/>
          </p:cNvSpPr>
          <p:nvPr>
            <p:ph type="body" idx="1"/>
          </p:nvPr>
        </p:nvSpPr>
        <p:spPr>
          <a:xfrm>
            <a:off x="457200" y="1295400"/>
            <a:ext cx="8229600" cy="4525963"/>
          </a:xfrm>
        </p:spPr>
        <p:txBody>
          <a:bodyPr/>
          <a:lstStyle/>
          <a:p>
            <a:pPr eaLnBrk="1" hangingPunct="1"/>
            <a:r>
              <a:rPr lang="en-US" smtClean="0"/>
              <a:t>If passivity, inertia, and procrastination are problems, then forcing agents to make active choices will reveal their normative preferences.  </a:t>
            </a:r>
          </a:p>
          <a:p>
            <a:pPr eaLnBrk="1" hangingPunct="1"/>
            <a:r>
              <a:rPr lang="en-US" smtClean="0"/>
              <a:t>Tools for active decision-making:</a:t>
            </a:r>
          </a:p>
          <a:p>
            <a:pPr lvl="1" eaLnBrk="1" hangingPunct="1"/>
            <a:r>
              <a:rPr lang="en-US" smtClean="0"/>
              <a:t>Deadlines</a:t>
            </a:r>
          </a:p>
          <a:p>
            <a:pPr lvl="1" eaLnBrk="1" hangingPunct="1"/>
            <a:r>
              <a:rPr lang="en-US" smtClean="0"/>
              <a:t>Forced choices (with compliance incentives)</a:t>
            </a:r>
          </a:p>
          <a:p>
            <a:pPr lvl="1" eaLnBrk="1" hangingPunct="1"/>
            <a:r>
              <a:rPr lang="en-US" smtClean="0"/>
              <a:t>Tied choices</a:t>
            </a:r>
          </a:p>
          <a:p>
            <a:pPr eaLnBrk="1" hangingPunct="1"/>
            <a:r>
              <a:rPr lang="en-US" smtClean="0"/>
              <a:t>At least for savings behavior, Choi et al (2006) find that active savings choices produce distributions of outcomes that are identical after three months to the distributions that would normally take workers three years to converge to.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e Placeholder 3"/>
          <p:cNvSpPr>
            <a:spLocks noGrp="1"/>
          </p:cNvSpPr>
          <p:nvPr>
            <p:ph type="dt" sz="quarter" idx="10"/>
          </p:nvPr>
        </p:nvSpPr>
        <p:spPr>
          <a:noFill/>
        </p:spPr>
        <p:txBody>
          <a:bodyPr/>
          <a:lstStyle/>
          <a:p>
            <a:fld id="{57F63FD6-A54E-4359-A83C-ECFA2721095C}" type="datetime1">
              <a:rPr lang="en-US" smtClean="0"/>
              <a:pPr/>
              <a:t>1/18/2012</a:t>
            </a:fld>
            <a:endParaRPr lang="en-US" smtClean="0"/>
          </a:p>
        </p:txBody>
      </p:sp>
      <p:sp>
        <p:nvSpPr>
          <p:cNvPr id="19458"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9459" name="Slide Number Placeholder 5"/>
          <p:cNvSpPr>
            <a:spLocks noGrp="1"/>
          </p:cNvSpPr>
          <p:nvPr>
            <p:ph type="sldNum" sz="quarter" idx="12"/>
          </p:nvPr>
        </p:nvSpPr>
        <p:spPr>
          <a:noFill/>
        </p:spPr>
        <p:txBody>
          <a:bodyPr/>
          <a:lstStyle/>
          <a:p>
            <a:fld id="{CC8567F7-5C58-4326-A76B-EB8B14AF23E8}" type="slidenum">
              <a:rPr lang="en-US" smtClean="0"/>
              <a:pPr/>
              <a:t>3</a:t>
            </a:fld>
            <a:endParaRPr lang="en-US" smtClean="0"/>
          </a:p>
        </p:txBody>
      </p:sp>
      <p:sp>
        <p:nvSpPr>
          <p:cNvPr id="19460" name="Rectangle 2"/>
          <p:cNvSpPr>
            <a:spLocks noGrp="1" noChangeArrowheads="1"/>
          </p:cNvSpPr>
          <p:nvPr>
            <p:ph type="title"/>
          </p:nvPr>
        </p:nvSpPr>
        <p:spPr>
          <a:xfrm>
            <a:off x="457200" y="152400"/>
            <a:ext cx="8229600" cy="944563"/>
          </a:xfrm>
        </p:spPr>
        <p:txBody>
          <a:bodyPr/>
          <a:lstStyle/>
          <a:p>
            <a:pPr eaLnBrk="1" hangingPunct="1"/>
            <a:r>
              <a:rPr lang="en-US" sz="2800" smtClean="0"/>
              <a:t>Revealed Preferences </a:t>
            </a:r>
            <a:r>
              <a:rPr lang="en-US" sz="2800" smtClean="0">
                <a:cs typeface="Arial" charset="0"/>
              </a:rPr>
              <a:t>≠</a:t>
            </a:r>
            <a:r>
              <a:rPr lang="en-US" sz="2800" smtClean="0"/>
              <a:t> Normative Preferences</a:t>
            </a:r>
          </a:p>
        </p:txBody>
      </p:sp>
      <p:sp>
        <p:nvSpPr>
          <p:cNvPr id="19461" name="Rectangle 3"/>
          <p:cNvSpPr>
            <a:spLocks noGrp="1" noChangeArrowheads="1"/>
          </p:cNvSpPr>
          <p:nvPr>
            <p:ph type="body" idx="1"/>
          </p:nvPr>
        </p:nvSpPr>
        <p:spPr>
          <a:xfrm>
            <a:off x="457200" y="1295400"/>
            <a:ext cx="8153400" cy="4525963"/>
          </a:xfrm>
        </p:spPr>
        <p:txBody>
          <a:bodyPr/>
          <a:lstStyle/>
          <a:p>
            <a:pPr eaLnBrk="1" hangingPunct="1">
              <a:buFontTx/>
              <a:buNone/>
            </a:pPr>
            <a:r>
              <a:rPr lang="en-US" smtClean="0"/>
              <a:t>One example:</a:t>
            </a:r>
          </a:p>
          <a:p>
            <a:pPr eaLnBrk="1" hangingPunct="1"/>
            <a:r>
              <a:rPr lang="en-US" smtClean="0"/>
              <a:t>In 401(k)’s with employer stock as an option, approximately a third of retirement savings is invested in employer stock.</a:t>
            </a:r>
          </a:p>
          <a:p>
            <a:pPr eaLnBrk="1" hangingPunct="1"/>
            <a:r>
              <a:rPr lang="en-US" smtClean="0"/>
              <a:t>This choice reveals many things, among them, confusion about the risk characteristics of employer stock.</a:t>
            </a:r>
          </a:p>
          <a:p>
            <a:pPr eaLnBrk="1" hangingPunct="1"/>
            <a:r>
              <a:rPr lang="en-US" smtClean="0"/>
              <a:t>On average, US workers report that their employer’s stock is </a:t>
            </a:r>
            <a:r>
              <a:rPr lang="en-US" i="1" smtClean="0"/>
              <a:t>less</a:t>
            </a:r>
            <a:r>
              <a:rPr lang="en-US" smtClean="0"/>
              <a:t> risky than a diversified mutual fund.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Date Placeholder 3"/>
          <p:cNvSpPr>
            <a:spLocks noGrp="1"/>
          </p:cNvSpPr>
          <p:nvPr>
            <p:ph type="dt" sz="quarter" idx="10"/>
          </p:nvPr>
        </p:nvSpPr>
        <p:spPr>
          <a:noFill/>
        </p:spPr>
        <p:txBody>
          <a:bodyPr/>
          <a:lstStyle/>
          <a:p>
            <a:fld id="{66CAE57C-17B9-4CC5-ADF7-25FDCEA4D8ED}" type="datetime1">
              <a:rPr lang="en-US" smtClean="0"/>
              <a:pPr/>
              <a:t>1/18/2012</a:t>
            </a:fld>
            <a:endParaRPr lang="en-US" smtClean="0"/>
          </a:p>
        </p:txBody>
      </p:sp>
      <p:sp>
        <p:nvSpPr>
          <p:cNvPr id="201730"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201731" name="Slide Number Placeholder 5"/>
          <p:cNvSpPr>
            <a:spLocks noGrp="1"/>
          </p:cNvSpPr>
          <p:nvPr>
            <p:ph type="sldNum" sz="quarter" idx="12"/>
          </p:nvPr>
        </p:nvSpPr>
        <p:spPr>
          <a:noFill/>
        </p:spPr>
        <p:txBody>
          <a:bodyPr/>
          <a:lstStyle/>
          <a:p>
            <a:fld id="{B59ACF0B-876C-4592-BE24-5DDB1D5C8AB9}" type="slidenum">
              <a:rPr lang="en-US" smtClean="0"/>
              <a:pPr/>
              <a:t>30</a:t>
            </a:fld>
            <a:endParaRPr lang="en-US" smtClean="0"/>
          </a:p>
        </p:txBody>
      </p:sp>
      <p:sp>
        <p:nvSpPr>
          <p:cNvPr id="201732" name="Rectangle 2"/>
          <p:cNvSpPr>
            <a:spLocks noGrp="1" noChangeArrowheads="1"/>
          </p:cNvSpPr>
          <p:nvPr>
            <p:ph type="title"/>
          </p:nvPr>
        </p:nvSpPr>
        <p:spPr>
          <a:xfrm>
            <a:off x="304800" y="381000"/>
            <a:ext cx="8534400" cy="838200"/>
          </a:xfrm>
        </p:spPr>
        <p:txBody>
          <a:bodyPr/>
          <a:lstStyle/>
          <a:p>
            <a:pPr eaLnBrk="1" hangingPunct="1"/>
            <a:r>
              <a:rPr lang="en-US" smtClean="0"/>
              <a:t/>
            </a:r>
            <a:br>
              <a:rPr lang="en-US" smtClean="0"/>
            </a:br>
            <a:r>
              <a:rPr lang="en-US" sz="2400" smtClean="0">
                <a:cs typeface="Arial" charset="0"/>
              </a:rPr>
              <a:t>401(k) participation rate increases under active decisions</a:t>
            </a:r>
          </a:p>
        </p:txBody>
      </p:sp>
      <p:graphicFrame>
        <p:nvGraphicFramePr>
          <p:cNvPr id="201733" name="Object 3"/>
          <p:cNvGraphicFramePr>
            <a:graphicFrameLocks noChangeAspect="1"/>
          </p:cNvGraphicFramePr>
          <p:nvPr/>
        </p:nvGraphicFramePr>
        <p:xfrm>
          <a:off x="609600" y="1600200"/>
          <a:ext cx="8081963" cy="4857750"/>
        </p:xfrm>
        <a:graphic>
          <a:graphicData uri="http://schemas.openxmlformats.org/presentationml/2006/ole">
            <mc:AlternateContent xmlns:mc="http://schemas.openxmlformats.org/markup-compatibility/2006">
              <mc:Choice xmlns:v="urn:schemas-microsoft-com:vml" Requires="v">
                <p:oleObj spid="_x0000_s201734" r:id="rId4" imgW="8083997" imgH="4852837" progId="Excel.Chart.8">
                  <p:embed/>
                </p:oleObj>
              </mc:Choice>
              <mc:Fallback>
                <p:oleObj r:id="rId4" imgW="8083997" imgH="4852837" progId="Excel.Chart.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600200"/>
                        <a:ext cx="8081963" cy="4857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1734" name="TextBox 7"/>
          <p:cNvSpPr txBox="1">
            <a:spLocks noChangeArrowheads="1"/>
          </p:cNvSpPr>
          <p:nvPr/>
        </p:nvSpPr>
        <p:spPr bwMode="auto">
          <a:xfrm>
            <a:off x="6096000" y="2209800"/>
            <a:ext cx="2659063" cy="369888"/>
          </a:xfrm>
          <a:prstGeom prst="rect">
            <a:avLst/>
          </a:prstGeom>
          <a:noFill/>
          <a:ln w="9525">
            <a:noFill/>
            <a:miter lim="800000"/>
            <a:headEnd/>
            <a:tailEnd/>
          </a:ln>
        </p:spPr>
        <p:txBody>
          <a:bodyPr wrap="none">
            <a:spAutoFit/>
          </a:bodyPr>
          <a:lstStyle/>
          <a:p>
            <a:r>
              <a:rPr lang="en-US" b="1">
                <a:solidFill>
                  <a:srgbClr val="FF0000"/>
                </a:solidFill>
              </a:rPr>
              <a:t>Active decision cohort</a:t>
            </a:r>
          </a:p>
        </p:txBody>
      </p:sp>
      <p:sp>
        <p:nvSpPr>
          <p:cNvPr id="9" name="TextBox 8"/>
          <p:cNvSpPr txBox="1"/>
          <p:nvPr/>
        </p:nvSpPr>
        <p:spPr>
          <a:xfrm>
            <a:off x="5715000" y="3200400"/>
            <a:ext cx="3211513" cy="369888"/>
          </a:xfrm>
          <a:prstGeom prst="rect">
            <a:avLst/>
          </a:prstGeom>
          <a:noFill/>
        </p:spPr>
        <p:txBody>
          <a:bodyPr wrap="none">
            <a:spAutoFit/>
          </a:bodyPr>
          <a:lstStyle/>
          <a:p>
            <a:pPr>
              <a:defRPr/>
            </a:pPr>
            <a:r>
              <a:rPr lang="en-US" b="1" dirty="0">
                <a:solidFill>
                  <a:schemeClr val="accent2">
                    <a:lumMod val="75000"/>
                  </a:schemeClr>
                </a:solidFill>
              </a:rPr>
              <a:t>Standard enrollment cohort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Date Placeholder 3"/>
          <p:cNvSpPr>
            <a:spLocks noGrp="1"/>
          </p:cNvSpPr>
          <p:nvPr>
            <p:ph type="dt" sz="quarter" idx="10"/>
          </p:nvPr>
        </p:nvSpPr>
        <p:spPr>
          <a:noFill/>
        </p:spPr>
        <p:txBody>
          <a:bodyPr/>
          <a:lstStyle/>
          <a:p>
            <a:fld id="{37DE8BFB-5EE5-4F85-80B7-E44524FCB89C}" type="datetime1">
              <a:rPr lang="en-US" smtClean="0"/>
              <a:pPr/>
              <a:t>1/18/2012</a:t>
            </a:fld>
            <a:endParaRPr lang="en-US" smtClean="0"/>
          </a:p>
        </p:txBody>
      </p:sp>
      <p:sp>
        <p:nvSpPr>
          <p:cNvPr id="203778"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203779" name="Slide Number Placeholder 5"/>
          <p:cNvSpPr>
            <a:spLocks noGrp="1"/>
          </p:cNvSpPr>
          <p:nvPr>
            <p:ph type="sldNum" sz="quarter" idx="12"/>
          </p:nvPr>
        </p:nvSpPr>
        <p:spPr>
          <a:noFill/>
        </p:spPr>
        <p:txBody>
          <a:bodyPr/>
          <a:lstStyle/>
          <a:p>
            <a:fld id="{B8A8A66B-EF1F-49FB-A17B-91B9F9FF99CB}" type="slidenum">
              <a:rPr lang="en-US" smtClean="0"/>
              <a:pPr/>
              <a:t>31</a:t>
            </a:fld>
            <a:endParaRPr lang="en-US" smtClean="0"/>
          </a:p>
        </p:txBody>
      </p:sp>
      <p:sp>
        <p:nvSpPr>
          <p:cNvPr id="203780" name="Rectangle 2"/>
          <p:cNvSpPr>
            <a:spLocks noGrp="1" noChangeArrowheads="1"/>
          </p:cNvSpPr>
          <p:nvPr>
            <p:ph type="title"/>
          </p:nvPr>
        </p:nvSpPr>
        <p:spPr/>
        <p:txBody>
          <a:bodyPr/>
          <a:lstStyle/>
          <a:p>
            <a:pPr eaLnBrk="1" hangingPunct="1"/>
            <a:r>
              <a:rPr lang="en-US" smtClean="0"/>
              <a:t>3. Asymptotic Choice</a:t>
            </a:r>
          </a:p>
        </p:txBody>
      </p:sp>
      <p:sp>
        <p:nvSpPr>
          <p:cNvPr id="203781" name="Rectangle 3"/>
          <p:cNvSpPr>
            <a:spLocks noGrp="1" noChangeArrowheads="1"/>
          </p:cNvSpPr>
          <p:nvPr>
            <p:ph type="body" idx="1"/>
          </p:nvPr>
        </p:nvSpPr>
        <p:spPr/>
        <p:txBody>
          <a:bodyPr/>
          <a:lstStyle/>
          <a:p>
            <a:pPr eaLnBrk="1" hangingPunct="1"/>
            <a:r>
              <a:rPr lang="en-US" smtClean="0"/>
              <a:t>In standard 401(k) plans, short-run passivity gives way to long-run action.</a:t>
            </a:r>
          </a:p>
          <a:p>
            <a:pPr eaLnBrk="1" hangingPunct="1"/>
            <a:r>
              <a:rPr lang="en-US" smtClean="0"/>
              <a:t>At six months of tenure, enrollment rates range from 20%-50%.</a:t>
            </a:r>
          </a:p>
          <a:p>
            <a:pPr eaLnBrk="1" hangingPunct="1"/>
            <a:r>
              <a:rPr lang="en-US" smtClean="0"/>
              <a:t>At four years of tenure, enrollment rates range from 50%-80%.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Date Placeholder 1"/>
          <p:cNvSpPr>
            <a:spLocks noGrp="1"/>
          </p:cNvSpPr>
          <p:nvPr>
            <p:ph type="dt" sz="quarter" idx="10"/>
          </p:nvPr>
        </p:nvSpPr>
        <p:spPr>
          <a:noFill/>
        </p:spPr>
        <p:txBody>
          <a:bodyPr/>
          <a:lstStyle/>
          <a:p>
            <a:fld id="{3FF282B3-C3FD-42CA-8988-1EE1FFC5DA0D}" type="datetime1">
              <a:rPr lang="en-US" smtClean="0"/>
              <a:pPr/>
              <a:t>1/18/2012</a:t>
            </a:fld>
            <a:endParaRPr lang="en-US" smtClean="0"/>
          </a:p>
        </p:txBody>
      </p:sp>
      <p:sp>
        <p:nvSpPr>
          <p:cNvPr id="126980" name="Footer Placeholder 2"/>
          <p:cNvSpPr>
            <a:spLocks noGrp="1"/>
          </p:cNvSpPr>
          <p:nvPr>
            <p:ph type="ftr" sz="quarter" idx="11"/>
          </p:nvPr>
        </p:nvSpPr>
        <p:spPr>
          <a:noFill/>
        </p:spPr>
        <p:txBody>
          <a:bodyPr/>
          <a:lstStyle/>
          <a:p>
            <a:r>
              <a:rPr lang="en-US" smtClean="0"/>
              <a:t>How are preferences revealed?</a:t>
            </a:r>
          </a:p>
          <a:p>
            <a:endParaRPr lang="en-US" smtClean="0"/>
          </a:p>
        </p:txBody>
      </p:sp>
      <p:sp>
        <p:nvSpPr>
          <p:cNvPr id="126981" name="Slide Number Placeholder 3"/>
          <p:cNvSpPr>
            <a:spLocks noGrp="1"/>
          </p:cNvSpPr>
          <p:nvPr>
            <p:ph type="sldNum" sz="quarter" idx="12"/>
          </p:nvPr>
        </p:nvSpPr>
        <p:spPr>
          <a:noFill/>
        </p:spPr>
        <p:txBody>
          <a:bodyPr/>
          <a:lstStyle/>
          <a:p>
            <a:fld id="{30697EE0-93C7-4239-8F25-E43EEC1CD716}" type="slidenum">
              <a:rPr lang="en-US" smtClean="0"/>
              <a:pPr/>
              <a:t>32</a:t>
            </a:fld>
            <a:endParaRPr lang="en-US" smtClean="0"/>
          </a:p>
        </p:txBody>
      </p:sp>
      <p:graphicFrame>
        <p:nvGraphicFramePr>
          <p:cNvPr id="126978" name="Object 2"/>
          <p:cNvGraphicFramePr>
            <a:graphicFrameLocks noChangeAspect="1"/>
          </p:cNvGraphicFramePr>
          <p:nvPr/>
        </p:nvGraphicFramePr>
        <p:xfrm>
          <a:off x="838200" y="1504950"/>
          <a:ext cx="7124700" cy="4591050"/>
        </p:xfrm>
        <a:graphic>
          <a:graphicData uri="http://schemas.openxmlformats.org/presentationml/2006/ole">
            <mc:AlternateContent xmlns:mc="http://schemas.openxmlformats.org/markup-compatibility/2006">
              <mc:Choice xmlns:v="urn:schemas-microsoft-com:vml" Requires="v">
                <p:oleObj spid="_x0000_s126979" name="Chart" r:id="rId4" imgW="7124700" imgH="4515002" progId="Excel.Sheet.8">
                  <p:embed followColorScheme="full"/>
                </p:oleObj>
              </mc:Choice>
              <mc:Fallback>
                <p:oleObj name="Chart" r:id="rId4" imgW="7124700" imgH="4515002" progId="Excel.Sheet.8">
                  <p:embed followColorScheme="full"/>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1504950"/>
                        <a:ext cx="7124700" cy="4591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6982" name="Text Box 3"/>
          <p:cNvSpPr txBox="1">
            <a:spLocks noChangeArrowheads="1"/>
          </p:cNvSpPr>
          <p:nvPr/>
        </p:nvSpPr>
        <p:spPr bwMode="auto">
          <a:xfrm>
            <a:off x="304800" y="304800"/>
            <a:ext cx="8534400" cy="1066800"/>
          </a:xfrm>
          <a:prstGeom prst="rect">
            <a:avLst/>
          </a:prstGeom>
          <a:noFill/>
          <a:ln w="9525">
            <a:noFill/>
            <a:miter lim="800000"/>
            <a:headEnd/>
            <a:tailEnd/>
          </a:ln>
        </p:spPr>
        <p:txBody>
          <a:bodyPr>
            <a:spAutoFit/>
          </a:bodyPr>
          <a:lstStyle/>
          <a:p>
            <a:pPr algn="ctr" eaLnBrk="0" hangingPunct="0"/>
            <a:r>
              <a:rPr lang="en-US" sz="3200"/>
              <a:t>Employees move slowly from an old match threshold to a new match threshold.</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Date Placeholder 3"/>
          <p:cNvSpPr>
            <a:spLocks noGrp="1"/>
          </p:cNvSpPr>
          <p:nvPr>
            <p:ph type="dt" sz="quarter" idx="10"/>
          </p:nvPr>
        </p:nvSpPr>
        <p:spPr>
          <a:noFill/>
        </p:spPr>
        <p:txBody>
          <a:bodyPr/>
          <a:lstStyle/>
          <a:p>
            <a:fld id="{244350B4-2A14-4FE2-8B07-124D1BD1CACA}" type="datetime1">
              <a:rPr lang="en-US" smtClean="0"/>
              <a:pPr/>
              <a:t>1/18/2012</a:t>
            </a:fld>
            <a:endParaRPr lang="en-US" smtClean="0"/>
          </a:p>
        </p:txBody>
      </p:sp>
      <p:sp>
        <p:nvSpPr>
          <p:cNvPr id="207874"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207875" name="Slide Number Placeholder 5"/>
          <p:cNvSpPr>
            <a:spLocks noGrp="1"/>
          </p:cNvSpPr>
          <p:nvPr>
            <p:ph type="sldNum" sz="quarter" idx="12"/>
          </p:nvPr>
        </p:nvSpPr>
        <p:spPr>
          <a:noFill/>
        </p:spPr>
        <p:txBody>
          <a:bodyPr/>
          <a:lstStyle/>
          <a:p>
            <a:fld id="{966C5CD8-A177-426C-9001-93240C0E8E99}" type="slidenum">
              <a:rPr lang="en-US" smtClean="0"/>
              <a:pPr/>
              <a:t>33</a:t>
            </a:fld>
            <a:endParaRPr lang="en-US" smtClean="0"/>
          </a:p>
        </p:txBody>
      </p:sp>
      <p:sp>
        <p:nvSpPr>
          <p:cNvPr id="207876" name="Rectangle 2"/>
          <p:cNvSpPr>
            <a:spLocks noGrp="1" noChangeArrowheads="1"/>
          </p:cNvSpPr>
          <p:nvPr>
            <p:ph type="title"/>
          </p:nvPr>
        </p:nvSpPr>
        <p:spPr/>
        <p:txBody>
          <a:bodyPr/>
          <a:lstStyle/>
          <a:p>
            <a:pPr eaLnBrk="1" hangingPunct="1"/>
            <a:r>
              <a:rPr lang="en-US" smtClean="0"/>
              <a:t>4. Aggregated Revealed Preferences</a:t>
            </a:r>
          </a:p>
        </p:txBody>
      </p:sp>
      <p:sp>
        <p:nvSpPr>
          <p:cNvPr id="207877" name="Rectangle 3"/>
          <p:cNvSpPr>
            <a:spLocks noGrp="1" noChangeArrowheads="1"/>
          </p:cNvSpPr>
          <p:nvPr>
            <p:ph type="body" idx="1"/>
          </p:nvPr>
        </p:nvSpPr>
        <p:spPr/>
        <p:txBody>
          <a:bodyPr/>
          <a:lstStyle/>
          <a:p>
            <a:pPr eaLnBrk="1" hangingPunct="1"/>
            <a:r>
              <a:rPr lang="en-US" smtClean="0"/>
              <a:t>Median and average savings rates and asset allocations are quite sensible.</a:t>
            </a:r>
          </a:p>
          <a:p>
            <a:pPr eaLnBrk="1" hangingPunct="1"/>
            <a:r>
              <a:rPr lang="en-US" smtClean="0"/>
              <a:t>For example, the dollar weighted average allocation to equities is 68% (Investment Company Institute 2006). </a:t>
            </a:r>
          </a:p>
          <a:p>
            <a:pPr eaLnBrk="1" hangingPunct="1"/>
            <a:r>
              <a:rPr lang="en-US" smtClean="0"/>
              <a:t>At TIAA-CREF, the dollar weighted average allocation to equities is 58%.</a:t>
            </a:r>
          </a:p>
          <a:p>
            <a:pPr eaLnBrk="1" hangingPunct="1"/>
            <a:r>
              <a:rPr lang="en-US" smtClean="0"/>
              <a:t>However, individual portfolios vary widely.</a:t>
            </a:r>
          </a:p>
          <a:p>
            <a:pPr eaLnBrk="1" hangingPunct="1"/>
            <a:r>
              <a:rPr lang="en-US" smtClean="0"/>
              <a:t>Benartzi and Thaler (2002) find that most retirement plan participants prefer the median asset allocation to their own asset allocation.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Date Placeholder 3"/>
          <p:cNvSpPr>
            <a:spLocks noGrp="1"/>
          </p:cNvSpPr>
          <p:nvPr>
            <p:ph type="dt" sz="quarter" idx="10"/>
          </p:nvPr>
        </p:nvSpPr>
        <p:spPr>
          <a:noFill/>
        </p:spPr>
        <p:txBody>
          <a:bodyPr/>
          <a:lstStyle/>
          <a:p>
            <a:fld id="{DAD8C6E8-C1EE-49DA-BC64-A168C0689520}" type="datetime1">
              <a:rPr lang="en-US" smtClean="0"/>
              <a:pPr/>
              <a:t>1/18/2012</a:t>
            </a:fld>
            <a:endParaRPr lang="en-US" smtClean="0"/>
          </a:p>
        </p:txBody>
      </p:sp>
      <p:sp>
        <p:nvSpPr>
          <p:cNvPr id="209922"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209923" name="Slide Number Placeholder 5"/>
          <p:cNvSpPr>
            <a:spLocks noGrp="1"/>
          </p:cNvSpPr>
          <p:nvPr>
            <p:ph type="sldNum" sz="quarter" idx="12"/>
          </p:nvPr>
        </p:nvSpPr>
        <p:spPr>
          <a:noFill/>
        </p:spPr>
        <p:txBody>
          <a:bodyPr/>
          <a:lstStyle/>
          <a:p>
            <a:fld id="{4B1367A5-DF39-4277-91F7-EFB3C782E62B}" type="slidenum">
              <a:rPr lang="en-US" smtClean="0"/>
              <a:pPr/>
              <a:t>34</a:t>
            </a:fld>
            <a:endParaRPr lang="en-US" smtClean="0"/>
          </a:p>
        </p:txBody>
      </p:sp>
      <p:sp>
        <p:nvSpPr>
          <p:cNvPr id="209924" name="Rectangle 2"/>
          <p:cNvSpPr>
            <a:spLocks noGrp="1" noChangeArrowheads="1"/>
          </p:cNvSpPr>
          <p:nvPr>
            <p:ph type="title"/>
          </p:nvPr>
        </p:nvSpPr>
        <p:spPr/>
        <p:txBody>
          <a:bodyPr/>
          <a:lstStyle/>
          <a:p>
            <a:pPr eaLnBrk="1" hangingPunct="1"/>
            <a:r>
              <a:rPr lang="en-US" smtClean="0"/>
              <a:t>5. Reported Preferences</a:t>
            </a:r>
          </a:p>
        </p:txBody>
      </p:sp>
      <p:sp>
        <p:nvSpPr>
          <p:cNvPr id="209925" name="Rectangle 3"/>
          <p:cNvSpPr>
            <a:spLocks noGrp="1" noChangeArrowheads="1"/>
          </p:cNvSpPr>
          <p:nvPr>
            <p:ph type="body" idx="1"/>
          </p:nvPr>
        </p:nvSpPr>
        <p:spPr/>
        <p:txBody>
          <a:bodyPr/>
          <a:lstStyle/>
          <a:p>
            <a:pPr eaLnBrk="1" hangingPunct="1"/>
            <a:r>
              <a:rPr lang="en-US" smtClean="0"/>
              <a:t>Reported preferences have the liability that talk is cheap and often designed to please the interviewer.</a:t>
            </a:r>
          </a:p>
          <a:p>
            <a:pPr eaLnBrk="1" hangingPunct="1"/>
            <a:r>
              <a:rPr lang="en-US" smtClean="0"/>
              <a:t>On the other hand, reported preferences can express long-term goals that may be undermined by short-term self-defeating behaviors (like procrastination or inertia).  </a:t>
            </a:r>
          </a:p>
          <a:p>
            <a:pPr eaLnBrk="1" hangingPunct="1"/>
            <a:r>
              <a:rPr lang="en-US" smtClean="0"/>
              <a:t>Reported preferences also enable us to engage a host of well-being measures, including life satisfaction measures and moment based measures.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Rectangle 2"/>
          <p:cNvSpPr>
            <a:spLocks noGrp="1" noChangeArrowheads="1"/>
          </p:cNvSpPr>
          <p:nvPr>
            <p:ph type="title"/>
          </p:nvPr>
        </p:nvSpPr>
        <p:spPr/>
        <p:txBody>
          <a:bodyPr/>
          <a:lstStyle/>
          <a:p>
            <a:pPr eaLnBrk="1" hangingPunct="1"/>
            <a:r>
              <a:rPr lang="en-US" smtClean="0"/>
              <a:t>Procrastination and Under-saving</a:t>
            </a:r>
            <a:br>
              <a:rPr lang="en-US" smtClean="0"/>
            </a:br>
            <a:r>
              <a:rPr lang="en-US" sz="2400" smtClean="0"/>
              <a:t>Choi, Laibson, Madrian, Metrick (2002)</a:t>
            </a:r>
          </a:p>
        </p:txBody>
      </p:sp>
      <p:sp>
        <p:nvSpPr>
          <p:cNvPr id="211970" name="Rectangle 3"/>
          <p:cNvSpPr>
            <a:spLocks noGrp="1" noChangeArrowheads="1"/>
          </p:cNvSpPr>
          <p:nvPr>
            <p:ph type="body" idx="1"/>
          </p:nvPr>
        </p:nvSpPr>
        <p:spPr/>
        <p:txBody>
          <a:bodyPr/>
          <a:lstStyle/>
          <a:p>
            <a:pPr eaLnBrk="1" hangingPunct="1">
              <a:buFont typeface="Wingdings" pitchFamily="2" charset="2"/>
              <a:buNone/>
            </a:pPr>
            <a:r>
              <a:rPr lang="en-US" smtClean="0"/>
              <a:t>Survey</a:t>
            </a:r>
          </a:p>
          <a:p>
            <a:pPr eaLnBrk="1" hangingPunct="1"/>
            <a:r>
              <a:rPr lang="en-US" smtClean="0"/>
              <a:t>Mailed to a random sample of employees</a:t>
            </a:r>
          </a:p>
          <a:p>
            <a:pPr eaLnBrk="1" hangingPunct="1"/>
            <a:r>
              <a:rPr lang="en-US" smtClean="0"/>
              <a:t>Matched to administrative data on actual savings behavior</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14018" name="Slide Number Placeholder 3"/>
          <p:cNvSpPr>
            <a:spLocks noGrp="1"/>
          </p:cNvSpPr>
          <p:nvPr>
            <p:ph type="sldNum" sz="quarter" idx="12"/>
          </p:nvPr>
        </p:nvSpPr>
        <p:spPr>
          <a:xfrm>
            <a:off x="457200" y="6245225"/>
            <a:ext cx="2133600" cy="476250"/>
          </a:xfrm>
          <a:noFill/>
        </p:spPr>
        <p:txBody>
          <a:bodyPr/>
          <a:lstStyle/>
          <a:p>
            <a:pPr algn="l"/>
            <a:fld id="{91020166-F819-4D1F-B129-35E468365EB4}" type="slidenum">
              <a:rPr lang="en-US" smtClean="0"/>
              <a:pPr algn="l"/>
              <a:t>36</a:t>
            </a:fld>
            <a:endParaRPr lang="en-US" smtClean="0"/>
          </a:p>
        </p:txBody>
      </p:sp>
      <p:sp>
        <p:nvSpPr>
          <p:cNvPr id="214019" name="Rectangle 2"/>
          <p:cNvSpPr>
            <a:spLocks noGrp="1" noChangeArrowheads="1"/>
          </p:cNvSpPr>
          <p:nvPr>
            <p:ph type="title"/>
          </p:nvPr>
        </p:nvSpPr>
        <p:spPr>
          <a:xfrm>
            <a:off x="457200" y="203200"/>
            <a:ext cx="8229600" cy="944563"/>
          </a:xfrm>
        </p:spPr>
        <p:txBody>
          <a:bodyPr/>
          <a:lstStyle/>
          <a:p>
            <a:pPr eaLnBrk="1" hangingPunct="1"/>
            <a:r>
              <a:rPr lang="en-US" sz="2800" smtClean="0">
                <a:solidFill>
                  <a:srgbClr val="FFFFFF"/>
                </a:solidFill>
              </a:rPr>
              <a:t/>
            </a:r>
            <a:br>
              <a:rPr lang="en-US" sz="2800" smtClean="0">
                <a:solidFill>
                  <a:srgbClr val="FFFFFF"/>
                </a:solidFill>
              </a:rPr>
            </a:br>
            <a:r>
              <a:rPr lang="en-US" sz="2800" smtClean="0">
                <a:solidFill>
                  <a:srgbClr val="FFFFFF"/>
                </a:solidFill>
              </a:rPr>
              <a:t>Typical breakdown among 100 employees</a:t>
            </a:r>
          </a:p>
        </p:txBody>
      </p:sp>
      <p:sp>
        <p:nvSpPr>
          <p:cNvPr id="214020" name="Line 4"/>
          <p:cNvSpPr>
            <a:spLocks noChangeShapeType="1"/>
          </p:cNvSpPr>
          <p:nvPr/>
        </p:nvSpPr>
        <p:spPr bwMode="auto">
          <a:xfrm>
            <a:off x="611188" y="3355975"/>
            <a:ext cx="7605712" cy="0"/>
          </a:xfrm>
          <a:prstGeom prst="line">
            <a:avLst/>
          </a:prstGeom>
          <a:noFill/>
          <a:ln w="3175000">
            <a:solidFill>
              <a:srgbClr val="00CC00"/>
            </a:solidFill>
            <a:round/>
            <a:headEnd/>
            <a:tailEnd/>
          </a:ln>
        </p:spPr>
        <p:txBody>
          <a:bodyPr/>
          <a:lstStyle/>
          <a:p>
            <a:endParaRPr lang="en-US"/>
          </a:p>
        </p:txBody>
      </p:sp>
      <p:sp>
        <p:nvSpPr>
          <p:cNvPr id="448518" name="Line 6"/>
          <p:cNvSpPr>
            <a:spLocks noChangeShapeType="1"/>
          </p:cNvSpPr>
          <p:nvPr/>
        </p:nvSpPr>
        <p:spPr bwMode="auto">
          <a:xfrm>
            <a:off x="2778125" y="3479800"/>
            <a:ext cx="5589588" cy="15875"/>
          </a:xfrm>
          <a:prstGeom prst="line">
            <a:avLst/>
          </a:prstGeom>
          <a:noFill/>
          <a:ln w="3175000">
            <a:solidFill>
              <a:srgbClr val="0070C0"/>
            </a:solidFill>
            <a:round/>
            <a:headEnd/>
            <a:tailEnd/>
          </a:ln>
        </p:spPr>
        <p:txBody>
          <a:bodyPr/>
          <a:lstStyle/>
          <a:p>
            <a:endParaRPr lang="en-US"/>
          </a:p>
        </p:txBody>
      </p:sp>
      <p:sp>
        <p:nvSpPr>
          <p:cNvPr id="448519" name="Line 7"/>
          <p:cNvSpPr>
            <a:spLocks noChangeShapeType="1"/>
          </p:cNvSpPr>
          <p:nvPr/>
        </p:nvSpPr>
        <p:spPr bwMode="auto">
          <a:xfrm>
            <a:off x="6173788" y="3609975"/>
            <a:ext cx="2324100" cy="14288"/>
          </a:xfrm>
          <a:prstGeom prst="line">
            <a:avLst/>
          </a:prstGeom>
          <a:noFill/>
          <a:ln w="3175000">
            <a:solidFill>
              <a:srgbClr val="FF0000"/>
            </a:solidFill>
            <a:round/>
            <a:headEnd/>
            <a:tailEnd/>
          </a:ln>
        </p:spPr>
        <p:txBody>
          <a:bodyPr/>
          <a:lstStyle/>
          <a:p>
            <a:endParaRPr lang="en-US"/>
          </a:p>
        </p:txBody>
      </p:sp>
      <p:sp>
        <p:nvSpPr>
          <p:cNvPr id="214023" name="Text Box 13"/>
          <p:cNvSpPr txBox="1">
            <a:spLocks noChangeArrowheads="1"/>
          </p:cNvSpPr>
          <p:nvPr/>
        </p:nvSpPr>
        <p:spPr bwMode="auto">
          <a:xfrm>
            <a:off x="661988" y="1881188"/>
            <a:ext cx="1627187" cy="1374775"/>
          </a:xfrm>
          <a:prstGeom prst="rect">
            <a:avLst/>
          </a:prstGeom>
          <a:noFill/>
          <a:ln w="9525">
            <a:noFill/>
            <a:miter lim="800000"/>
            <a:headEnd/>
            <a:tailEnd/>
          </a:ln>
        </p:spPr>
        <p:txBody>
          <a:bodyPr>
            <a:spAutoFit/>
          </a:bodyPr>
          <a:lstStyle/>
          <a:p>
            <a:r>
              <a:rPr lang="en-US" sz="2100" b="1">
                <a:solidFill>
                  <a:srgbClr val="FFFFFF"/>
                </a:solidFill>
              </a:rPr>
              <a:t>Out of every 100 surveyed employees</a:t>
            </a:r>
          </a:p>
        </p:txBody>
      </p:sp>
      <p:sp>
        <p:nvSpPr>
          <p:cNvPr id="448526" name="Text Box 14"/>
          <p:cNvSpPr txBox="1">
            <a:spLocks noChangeArrowheads="1"/>
          </p:cNvSpPr>
          <p:nvPr/>
        </p:nvSpPr>
        <p:spPr bwMode="auto">
          <a:xfrm>
            <a:off x="2965450" y="2073275"/>
            <a:ext cx="2555875" cy="733425"/>
          </a:xfrm>
          <a:prstGeom prst="rect">
            <a:avLst/>
          </a:prstGeom>
          <a:noFill/>
          <a:ln w="9525">
            <a:noFill/>
            <a:miter lim="800000"/>
            <a:headEnd/>
            <a:tailEnd/>
          </a:ln>
        </p:spPr>
        <p:txBody>
          <a:bodyPr>
            <a:spAutoFit/>
          </a:bodyPr>
          <a:lstStyle/>
          <a:p>
            <a:r>
              <a:rPr lang="en-US" sz="2100" b="1">
                <a:solidFill>
                  <a:srgbClr val="FFFFFF"/>
                </a:solidFill>
              </a:rPr>
              <a:t>68 self-report saving too little</a:t>
            </a:r>
          </a:p>
        </p:txBody>
      </p:sp>
      <p:sp>
        <p:nvSpPr>
          <p:cNvPr id="448528" name="Text Box 16"/>
          <p:cNvSpPr txBox="1">
            <a:spLocks noChangeArrowheads="1"/>
          </p:cNvSpPr>
          <p:nvPr/>
        </p:nvSpPr>
        <p:spPr bwMode="auto">
          <a:xfrm>
            <a:off x="6467475" y="2312988"/>
            <a:ext cx="1863725" cy="1695450"/>
          </a:xfrm>
          <a:prstGeom prst="rect">
            <a:avLst/>
          </a:prstGeom>
          <a:noFill/>
          <a:ln w="9525">
            <a:noFill/>
            <a:miter lim="800000"/>
            <a:headEnd/>
            <a:tailEnd/>
          </a:ln>
        </p:spPr>
        <p:txBody>
          <a:bodyPr>
            <a:spAutoFit/>
          </a:bodyPr>
          <a:lstStyle/>
          <a:p>
            <a:r>
              <a:rPr lang="en-US" sz="2100" b="1">
                <a:solidFill>
                  <a:srgbClr val="FFFFFF"/>
                </a:solidFill>
              </a:rPr>
              <a:t>24 plan to raise savings rate in next 2 months</a:t>
            </a:r>
          </a:p>
        </p:txBody>
      </p:sp>
      <p:sp>
        <p:nvSpPr>
          <p:cNvPr id="448530" name="Text Box 18"/>
          <p:cNvSpPr txBox="1">
            <a:spLocks noChangeArrowheads="1"/>
          </p:cNvSpPr>
          <p:nvPr/>
        </p:nvSpPr>
        <p:spPr bwMode="auto">
          <a:xfrm>
            <a:off x="4264025" y="6018213"/>
            <a:ext cx="4298950" cy="412750"/>
          </a:xfrm>
          <a:prstGeom prst="rect">
            <a:avLst/>
          </a:prstGeom>
          <a:noFill/>
          <a:ln w="9525">
            <a:noFill/>
            <a:miter lim="800000"/>
            <a:headEnd/>
            <a:tailEnd/>
          </a:ln>
        </p:spPr>
        <p:txBody>
          <a:bodyPr>
            <a:spAutoFit/>
          </a:bodyPr>
          <a:lstStyle/>
          <a:p>
            <a:pPr algn="r"/>
            <a:r>
              <a:rPr lang="en-US" sz="2100" b="1">
                <a:solidFill>
                  <a:srgbClr val="FFC000"/>
                </a:solidFill>
              </a:rPr>
              <a:t>3 actually follow through</a:t>
            </a:r>
          </a:p>
        </p:txBody>
      </p:sp>
      <p:sp>
        <p:nvSpPr>
          <p:cNvPr id="448531" name="Line 19"/>
          <p:cNvSpPr>
            <a:spLocks noChangeShapeType="1"/>
          </p:cNvSpPr>
          <p:nvPr/>
        </p:nvSpPr>
        <p:spPr bwMode="auto">
          <a:xfrm flipV="1">
            <a:off x="8258175" y="3627438"/>
            <a:ext cx="231775" cy="0"/>
          </a:xfrm>
          <a:prstGeom prst="line">
            <a:avLst/>
          </a:prstGeom>
          <a:noFill/>
          <a:ln w="3175000">
            <a:solidFill>
              <a:srgbClr val="FFC000"/>
            </a:solidFill>
            <a:round/>
            <a:headEnd/>
            <a:tailEnd/>
          </a:ln>
        </p:spPr>
        <p:txBody>
          <a:bodyPr/>
          <a:lstStyle/>
          <a:p>
            <a:endParaRPr lang="en-US"/>
          </a:p>
        </p:txBody>
      </p:sp>
      <p:sp>
        <p:nvSpPr>
          <p:cNvPr id="448532" name="Line 20"/>
          <p:cNvSpPr>
            <a:spLocks noChangeShapeType="1"/>
          </p:cNvSpPr>
          <p:nvPr/>
        </p:nvSpPr>
        <p:spPr bwMode="auto">
          <a:xfrm flipV="1">
            <a:off x="8382000" y="5372100"/>
            <a:ext cx="0" cy="647700"/>
          </a:xfrm>
          <a:prstGeom prst="line">
            <a:avLst/>
          </a:prstGeom>
          <a:noFill/>
          <a:ln w="76200">
            <a:solidFill>
              <a:srgbClr val="D6EEED"/>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85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85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485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85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85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485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85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8518" grpId="0" animBg="1"/>
      <p:bldP spid="448519" grpId="0" animBg="1"/>
      <p:bldP spid="448526" grpId="0"/>
      <p:bldP spid="448528" grpId="0"/>
      <p:bldP spid="448530" grpId="0"/>
      <p:bldP spid="448531" grpId="0" animBg="1"/>
      <p:bldP spid="44853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Date Placeholder 3"/>
          <p:cNvSpPr>
            <a:spLocks noGrp="1"/>
          </p:cNvSpPr>
          <p:nvPr>
            <p:ph type="dt" sz="quarter" idx="10"/>
          </p:nvPr>
        </p:nvSpPr>
        <p:spPr>
          <a:noFill/>
        </p:spPr>
        <p:txBody>
          <a:bodyPr/>
          <a:lstStyle/>
          <a:p>
            <a:fld id="{D232AC37-7DF4-4D94-A56B-E2ACA472B3BB}" type="datetime1">
              <a:rPr lang="en-US" smtClean="0"/>
              <a:pPr/>
              <a:t>1/18/2012</a:t>
            </a:fld>
            <a:endParaRPr lang="en-US" smtClean="0"/>
          </a:p>
        </p:txBody>
      </p:sp>
      <p:sp>
        <p:nvSpPr>
          <p:cNvPr id="216066"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216067" name="Slide Number Placeholder 5"/>
          <p:cNvSpPr>
            <a:spLocks noGrp="1"/>
          </p:cNvSpPr>
          <p:nvPr>
            <p:ph type="sldNum" sz="quarter" idx="12"/>
          </p:nvPr>
        </p:nvSpPr>
        <p:spPr>
          <a:noFill/>
        </p:spPr>
        <p:txBody>
          <a:bodyPr/>
          <a:lstStyle/>
          <a:p>
            <a:fld id="{B4865CD1-F7DE-4F1C-BAAB-012061956E6E}" type="slidenum">
              <a:rPr lang="en-US" smtClean="0"/>
              <a:pPr/>
              <a:t>37</a:t>
            </a:fld>
            <a:endParaRPr lang="en-US" smtClean="0"/>
          </a:p>
        </p:txBody>
      </p:sp>
      <p:sp>
        <p:nvSpPr>
          <p:cNvPr id="216068" name="Rectangle 2"/>
          <p:cNvSpPr>
            <a:spLocks noGrp="1" noChangeArrowheads="1"/>
          </p:cNvSpPr>
          <p:nvPr>
            <p:ph type="title"/>
          </p:nvPr>
        </p:nvSpPr>
        <p:spPr>
          <a:xfrm>
            <a:off x="152400" y="274638"/>
            <a:ext cx="8991600" cy="503237"/>
          </a:xfrm>
        </p:spPr>
        <p:txBody>
          <a:bodyPr/>
          <a:lstStyle/>
          <a:p>
            <a:pPr eaLnBrk="1" hangingPunct="1"/>
            <a:r>
              <a:rPr lang="en-US" smtClean="0">
                <a:cs typeface="Arial" charset="0"/>
              </a:rPr>
              <a:t>Self-reports after a financial education seminar</a:t>
            </a:r>
          </a:p>
        </p:txBody>
      </p:sp>
      <p:graphicFrame>
        <p:nvGraphicFramePr>
          <p:cNvPr id="129027" name="Group 3"/>
          <p:cNvGraphicFramePr>
            <a:graphicFrameLocks noGrp="1"/>
          </p:cNvGraphicFramePr>
          <p:nvPr/>
        </p:nvGraphicFramePr>
        <p:xfrm>
          <a:off x="725488" y="1143000"/>
          <a:ext cx="8037512" cy="3829050"/>
        </p:xfrm>
        <a:graphic>
          <a:graphicData uri="http://schemas.openxmlformats.org/drawingml/2006/table">
            <a:tbl>
              <a:tblPr/>
              <a:tblGrid>
                <a:gridCol w="3421095"/>
                <a:gridCol w="1353325"/>
                <a:gridCol w="1437478"/>
                <a:gridCol w="1825615"/>
              </a:tblGrid>
              <a:tr h="1020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ndParaRPr>
                    </a:p>
                  </a:txBody>
                  <a:tcPr horzOverflow="overflow">
                    <a:lnL cap="flat">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Seminar attendees</a:t>
                      </a:r>
                    </a:p>
                  </a:txBody>
                  <a:tcP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Non-attendees</a:t>
                      </a:r>
                    </a:p>
                  </a:txBody>
                  <a:tcPr horzOverflow="overflow">
                    <a:lnL>
                      <a:noFill/>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455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a:txBody>
                  <a:tcPr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rgbClr val="FF0000"/>
                          </a:solidFill>
                          <a:effectLst/>
                          <a:latin typeface="Arial" charset="0"/>
                        </a:rPr>
                        <a:t>Percent planning to make change</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rgbClr val="0070C0"/>
                          </a:solidFill>
                          <a:effectLst/>
                          <a:latin typeface="Arial" charset="0"/>
                        </a:rPr>
                        <a:t>Percent actually made change</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rgbClr val="00B050"/>
                          </a:solidFill>
                          <a:effectLst/>
                          <a:latin typeface="Arial" charset="0"/>
                        </a:rPr>
                        <a:t>Percent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rgbClr val="00B050"/>
                          </a:solidFill>
                          <a:effectLst/>
                          <a:latin typeface="Arial" charset="0"/>
                        </a:rPr>
                        <a:t>actually </a:t>
                      </a:r>
                      <a:br>
                        <a:rPr kumimoji="0" lang="en-US" sz="2000" b="1" i="0" u="none" strike="noStrike" cap="none" normalizeH="0" baseline="0" dirty="0" smtClean="0">
                          <a:ln>
                            <a:noFill/>
                          </a:ln>
                          <a:solidFill>
                            <a:srgbClr val="00B050"/>
                          </a:solidFill>
                          <a:effectLst/>
                          <a:latin typeface="Arial" charset="0"/>
                        </a:rPr>
                      </a:br>
                      <a:r>
                        <a:rPr kumimoji="0" lang="en-US" sz="2000" b="1" i="0" u="none" strike="noStrike" cap="none" normalizeH="0" baseline="0" dirty="0" smtClean="0">
                          <a:ln>
                            <a:noFill/>
                          </a:ln>
                          <a:solidFill>
                            <a:srgbClr val="00B050"/>
                          </a:solidFill>
                          <a:effectLst/>
                          <a:latin typeface="Arial" charset="0"/>
                        </a:rPr>
                        <a:t>made </a:t>
                      </a:r>
                      <a:br>
                        <a:rPr kumimoji="0" lang="en-US" sz="2000" b="1" i="0" u="none" strike="noStrike" cap="none" normalizeH="0" baseline="0" dirty="0" smtClean="0">
                          <a:ln>
                            <a:noFill/>
                          </a:ln>
                          <a:solidFill>
                            <a:srgbClr val="00B050"/>
                          </a:solidFill>
                          <a:effectLst/>
                          <a:latin typeface="Arial" charset="0"/>
                        </a:rPr>
                      </a:br>
                      <a:r>
                        <a:rPr kumimoji="0" lang="en-US" sz="2000" b="1" i="0" u="none" strike="noStrike" cap="none" normalizeH="0" baseline="0" dirty="0" smtClean="0">
                          <a:ln>
                            <a:noFill/>
                          </a:ln>
                          <a:solidFill>
                            <a:srgbClr val="00B050"/>
                          </a:solidFill>
                          <a:effectLst/>
                          <a:latin typeface="Arial" charset="0"/>
                        </a:rPr>
                        <a:t>change</a:t>
                      </a:r>
                    </a:p>
                  </a:txBody>
                  <a:tcPr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455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a:txBody>
                  <a:tcPr horzOverflow="overflow">
                    <a:lnL cap="flat">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rgbClr val="0070C0"/>
                        </a:solidFill>
                        <a:effectLst/>
                        <a:latin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rgbClr val="00B050"/>
                        </a:solidFill>
                        <a:effectLst/>
                        <a:latin typeface="Arial" charset="0"/>
                      </a:endParaRPr>
                    </a:p>
                  </a:txBody>
                  <a:tcPr horzOverflow="overflow">
                    <a:lnL>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r h="66737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2400" b="0" i="0" u="none" strike="noStrike" cap="none" normalizeH="0" baseline="0" dirty="0" smtClean="0">
                          <a:ln>
                            <a:noFill/>
                          </a:ln>
                          <a:solidFill>
                            <a:schemeClr val="tx1"/>
                          </a:solidFill>
                          <a:effectLst/>
                          <a:latin typeface="Arial" charset="0"/>
                        </a:rPr>
                        <a:t>“Will enroll in 401(k)”</a:t>
                      </a: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rgbClr val="FF0000"/>
                          </a:solidFill>
                          <a:effectLst/>
                          <a:latin typeface="Arial" charset="0"/>
                        </a:rPr>
                        <a:t>100%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rgbClr val="0070C0"/>
                          </a:solidFill>
                          <a:effectLst/>
                          <a:latin typeface="Arial" charset="0"/>
                        </a:rPr>
                        <a:t>14%</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rgbClr val="00B050"/>
                          </a:solidFill>
                          <a:effectLst/>
                          <a:latin typeface="Arial" charset="0"/>
                        </a:rPr>
                        <a:t>7%</a:t>
                      </a:r>
                    </a:p>
                  </a:txBody>
                  <a:tcPr horzOverflow="overflow">
                    <a:lnL>
                      <a:noFill/>
                    </a:lnL>
                    <a:lnR cap="flat">
                      <a:noFill/>
                    </a:lnR>
                    <a:lnT>
                      <a:noFill/>
                    </a:lnT>
                    <a:lnB>
                      <a:noFill/>
                    </a:lnB>
                    <a:lnTlToBr>
                      <a:noFill/>
                    </a:lnTlToBr>
                    <a:lnBlToTr>
                      <a:noFill/>
                    </a:lnBlToTr>
                    <a:noFill/>
                  </a:tcPr>
                </a:tc>
              </a:tr>
            </a:tbl>
          </a:graphicData>
        </a:graphic>
      </p:graphicFrame>
      <p:sp>
        <p:nvSpPr>
          <p:cNvPr id="63" name="Rectangle 62"/>
          <p:cNvSpPr/>
          <p:nvPr/>
        </p:nvSpPr>
        <p:spPr>
          <a:xfrm>
            <a:off x="3886200" y="1600200"/>
            <a:ext cx="228600" cy="388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Rectangle 63"/>
          <p:cNvSpPr/>
          <p:nvPr/>
        </p:nvSpPr>
        <p:spPr>
          <a:xfrm>
            <a:off x="6705600" y="1447800"/>
            <a:ext cx="228600" cy="388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18114" name="Slide Number Placeholder 3"/>
          <p:cNvSpPr>
            <a:spLocks noGrp="1"/>
          </p:cNvSpPr>
          <p:nvPr>
            <p:ph type="sldNum" sz="quarter" idx="12"/>
          </p:nvPr>
        </p:nvSpPr>
        <p:spPr>
          <a:xfrm>
            <a:off x="457200" y="6245225"/>
            <a:ext cx="2133600" cy="476250"/>
          </a:xfrm>
          <a:noFill/>
        </p:spPr>
        <p:txBody>
          <a:bodyPr/>
          <a:lstStyle/>
          <a:p>
            <a:pPr algn="l"/>
            <a:fld id="{CED1A8BD-8785-4814-9004-F39C1EFB8DE0}" type="slidenum">
              <a:rPr lang="en-US" smtClean="0"/>
              <a:pPr algn="l"/>
              <a:t>38</a:t>
            </a:fld>
            <a:endParaRPr lang="en-US" smtClean="0"/>
          </a:p>
        </p:txBody>
      </p:sp>
      <p:sp>
        <p:nvSpPr>
          <p:cNvPr id="218115" name="Rectangle 2"/>
          <p:cNvSpPr>
            <a:spLocks noGrp="1" noChangeArrowheads="1"/>
          </p:cNvSpPr>
          <p:nvPr>
            <p:ph type="title"/>
          </p:nvPr>
        </p:nvSpPr>
        <p:spPr/>
        <p:txBody>
          <a:bodyPr/>
          <a:lstStyle/>
          <a:p>
            <a:pPr eaLnBrk="1" hangingPunct="1"/>
            <a:r>
              <a:rPr lang="en-US" smtClean="0">
                <a:solidFill>
                  <a:srgbClr val="FFC000"/>
                </a:solidFill>
              </a:rPr>
              <a:t>Do workers like automatic enrollment?</a:t>
            </a:r>
          </a:p>
        </p:txBody>
      </p:sp>
      <p:sp>
        <p:nvSpPr>
          <p:cNvPr id="346115" name="Rectangle 3"/>
          <p:cNvSpPr>
            <a:spLocks noGrp="1" noChangeArrowheads="1"/>
          </p:cNvSpPr>
          <p:nvPr>
            <p:ph type="body" idx="1"/>
          </p:nvPr>
        </p:nvSpPr>
        <p:spPr>
          <a:xfrm>
            <a:off x="457200" y="1600200"/>
            <a:ext cx="8686800" cy="5008563"/>
          </a:xfrm>
        </p:spPr>
        <p:txBody>
          <a:bodyPr/>
          <a:lstStyle/>
          <a:p>
            <a:pPr eaLnBrk="1" hangingPunct="1"/>
            <a:r>
              <a:rPr lang="en-US" smtClean="0">
                <a:solidFill>
                  <a:schemeClr val="bg1"/>
                </a:solidFill>
              </a:rPr>
              <a:t>97% of employees in </a:t>
            </a:r>
            <a:r>
              <a:rPr lang="en-US" smtClean="0">
                <a:solidFill>
                  <a:srgbClr val="FFC000"/>
                </a:solidFill>
              </a:rPr>
              <a:t>auto-enrollment</a:t>
            </a:r>
            <a:r>
              <a:rPr lang="en-US" smtClean="0">
                <a:solidFill>
                  <a:schemeClr val="bg1"/>
                </a:solidFill>
              </a:rPr>
              <a:t> firms approve of auto-enrollment.</a:t>
            </a:r>
          </a:p>
          <a:p>
            <a:pPr eaLnBrk="1" hangingPunct="1">
              <a:buFontTx/>
              <a:buNone/>
            </a:pPr>
            <a:endParaRPr lang="en-US" smtClean="0">
              <a:solidFill>
                <a:schemeClr val="bg1"/>
              </a:solidFill>
            </a:endParaRPr>
          </a:p>
          <a:p>
            <a:pPr eaLnBrk="1" hangingPunct="1"/>
            <a:r>
              <a:rPr lang="en-US" smtClean="0">
                <a:solidFill>
                  <a:schemeClr val="bg1"/>
                </a:solidFill>
              </a:rPr>
              <a:t>Even among workers who opt out of </a:t>
            </a:r>
            <a:r>
              <a:rPr lang="en-US" smtClean="0">
                <a:solidFill>
                  <a:srgbClr val="FFC000"/>
                </a:solidFill>
              </a:rPr>
              <a:t>automatic enrollment</a:t>
            </a:r>
            <a:r>
              <a:rPr lang="en-US" smtClean="0">
                <a:solidFill>
                  <a:schemeClr val="bg1"/>
                </a:solidFill>
              </a:rPr>
              <a:t>, approval is 79%.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6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61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Date Placeholder 3"/>
          <p:cNvSpPr>
            <a:spLocks noGrp="1"/>
          </p:cNvSpPr>
          <p:nvPr>
            <p:ph type="dt" sz="quarter" idx="10"/>
          </p:nvPr>
        </p:nvSpPr>
        <p:spPr>
          <a:noFill/>
        </p:spPr>
        <p:txBody>
          <a:bodyPr/>
          <a:lstStyle/>
          <a:p>
            <a:fld id="{FD2B0A6A-9CC0-423B-AA78-05C5D20A6845}" type="datetime1">
              <a:rPr lang="en-US" smtClean="0"/>
              <a:pPr/>
              <a:t>1/18/2012</a:t>
            </a:fld>
            <a:endParaRPr lang="en-US" smtClean="0"/>
          </a:p>
        </p:txBody>
      </p:sp>
      <p:sp>
        <p:nvSpPr>
          <p:cNvPr id="220162"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220163" name="Slide Number Placeholder 5"/>
          <p:cNvSpPr>
            <a:spLocks noGrp="1"/>
          </p:cNvSpPr>
          <p:nvPr>
            <p:ph type="sldNum" sz="quarter" idx="12"/>
          </p:nvPr>
        </p:nvSpPr>
        <p:spPr>
          <a:noFill/>
        </p:spPr>
        <p:txBody>
          <a:bodyPr/>
          <a:lstStyle/>
          <a:p>
            <a:fld id="{D6AACC25-B3EB-49C8-A170-0C64777EE818}" type="slidenum">
              <a:rPr lang="en-US" smtClean="0"/>
              <a:pPr/>
              <a:t>39</a:t>
            </a:fld>
            <a:endParaRPr lang="en-US" smtClean="0"/>
          </a:p>
        </p:txBody>
      </p:sp>
      <p:sp>
        <p:nvSpPr>
          <p:cNvPr id="220164" name="Rectangle 2"/>
          <p:cNvSpPr>
            <a:spLocks noGrp="1" noChangeArrowheads="1"/>
          </p:cNvSpPr>
          <p:nvPr>
            <p:ph type="title"/>
          </p:nvPr>
        </p:nvSpPr>
        <p:spPr/>
        <p:txBody>
          <a:bodyPr/>
          <a:lstStyle/>
          <a:p>
            <a:pPr eaLnBrk="1" hangingPunct="1"/>
            <a:r>
              <a:rPr lang="en-US" smtClean="0"/>
              <a:t>6. Expert Opinion/Informed Preferences</a:t>
            </a:r>
          </a:p>
        </p:txBody>
      </p:sp>
      <p:sp>
        <p:nvSpPr>
          <p:cNvPr id="220165" name="Rectangle 3"/>
          <p:cNvSpPr>
            <a:spLocks noGrp="1" noChangeArrowheads="1"/>
          </p:cNvSpPr>
          <p:nvPr>
            <p:ph type="body" idx="1"/>
          </p:nvPr>
        </p:nvSpPr>
        <p:spPr/>
        <p:txBody>
          <a:bodyPr/>
          <a:lstStyle/>
          <a:p>
            <a:pPr eaLnBrk="1" hangingPunct="1"/>
            <a:r>
              <a:rPr lang="en-US" smtClean="0"/>
              <a:t>Naturally, we may wish to place special emphasis on the views of experts or “educated” consumers.</a:t>
            </a:r>
          </a:p>
          <a:p>
            <a:pPr eaLnBrk="1" hangingPunct="1"/>
            <a:r>
              <a:rPr lang="en-US" smtClean="0"/>
              <a:t>Examples include:</a:t>
            </a:r>
          </a:p>
          <a:p>
            <a:pPr lvl="1" eaLnBrk="1" hangingPunct="1"/>
            <a:r>
              <a:rPr lang="en-US" smtClean="0"/>
              <a:t>Expert systems (like ESPlanner, Financial Systems)</a:t>
            </a:r>
          </a:p>
          <a:p>
            <a:pPr lvl="1" eaLnBrk="1" hangingPunct="1"/>
            <a:r>
              <a:rPr lang="en-US" smtClean="0"/>
              <a:t>Expert advisors (CFP, financial economists)</a:t>
            </a:r>
          </a:p>
          <a:p>
            <a:pPr lvl="1" eaLnBrk="1" hangingPunct="1"/>
            <a:r>
              <a:rPr lang="en-US" smtClean="0"/>
              <a:t>Normative models (lifecycle asset allocation models)</a:t>
            </a:r>
          </a:p>
          <a:p>
            <a:pPr lvl="1" eaLnBrk="1" hangingPunct="1"/>
            <a:r>
              <a:rPr lang="en-US" smtClean="0"/>
              <a:t>Focus groups with an educational component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Date Placeholder 3"/>
          <p:cNvSpPr>
            <a:spLocks noGrp="1"/>
          </p:cNvSpPr>
          <p:nvPr>
            <p:ph type="dt" sz="quarter" idx="10"/>
          </p:nvPr>
        </p:nvSpPr>
        <p:spPr>
          <a:noFill/>
        </p:spPr>
        <p:txBody>
          <a:bodyPr/>
          <a:lstStyle/>
          <a:p>
            <a:fld id="{61957E90-9617-457B-8668-11EFDF5C1818}" type="datetime1">
              <a:rPr lang="en-US" smtClean="0"/>
              <a:pPr/>
              <a:t>1/18/2012</a:t>
            </a:fld>
            <a:endParaRPr lang="en-US" smtClean="0"/>
          </a:p>
        </p:txBody>
      </p:sp>
      <p:sp>
        <p:nvSpPr>
          <p:cNvPr id="21506"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21507" name="Slide Number Placeholder 5"/>
          <p:cNvSpPr>
            <a:spLocks noGrp="1"/>
          </p:cNvSpPr>
          <p:nvPr>
            <p:ph type="sldNum" sz="quarter" idx="12"/>
          </p:nvPr>
        </p:nvSpPr>
        <p:spPr>
          <a:noFill/>
        </p:spPr>
        <p:txBody>
          <a:bodyPr/>
          <a:lstStyle/>
          <a:p>
            <a:fld id="{D9FBC807-E74C-428B-95F4-C1DD6C2B66AA}" type="slidenum">
              <a:rPr lang="en-US" smtClean="0"/>
              <a:pPr/>
              <a:t>4</a:t>
            </a:fld>
            <a:endParaRPr lang="en-US" smtClean="0"/>
          </a:p>
        </p:txBody>
      </p:sp>
      <p:sp>
        <p:nvSpPr>
          <p:cNvPr id="21508" name="Rectangle 2"/>
          <p:cNvSpPr>
            <a:spLocks noGrp="1" noChangeArrowheads="1"/>
          </p:cNvSpPr>
          <p:nvPr>
            <p:ph type="title"/>
          </p:nvPr>
        </p:nvSpPr>
        <p:spPr>
          <a:xfrm>
            <a:off x="685800" y="457200"/>
            <a:ext cx="7772400" cy="1143000"/>
          </a:xfrm>
        </p:spPr>
        <p:txBody>
          <a:bodyPr/>
          <a:lstStyle/>
          <a:p>
            <a:pPr eaLnBrk="1" hangingPunct="1"/>
            <a:r>
              <a:rPr lang="en-US" sz="2800" smtClean="0">
                <a:cs typeface="Arial" charset="0"/>
              </a:rPr>
              <a:t>$100 bills on the sidewalk</a:t>
            </a:r>
            <a:r>
              <a:rPr lang="en-US" smtClean="0">
                <a:cs typeface="Arial" charset="0"/>
              </a:rPr>
              <a:t/>
            </a:r>
            <a:br>
              <a:rPr lang="en-US" smtClean="0">
                <a:cs typeface="Arial" charset="0"/>
              </a:rPr>
            </a:br>
            <a:r>
              <a:rPr lang="en-US" sz="2400" smtClean="0">
                <a:cs typeface="Arial" charset="0"/>
              </a:rPr>
              <a:t>Choi, Laibson, Madrian (2004)</a:t>
            </a:r>
            <a:br>
              <a:rPr lang="en-US" sz="2400" smtClean="0">
                <a:cs typeface="Arial" charset="0"/>
              </a:rPr>
            </a:br>
            <a:endParaRPr lang="en-US" sz="2400" smtClean="0">
              <a:cs typeface="Arial" charset="0"/>
            </a:endParaRPr>
          </a:p>
        </p:txBody>
      </p:sp>
      <p:sp>
        <p:nvSpPr>
          <p:cNvPr id="21509" name="Rectangle 3"/>
          <p:cNvSpPr>
            <a:spLocks noGrp="1" noChangeArrowheads="1"/>
          </p:cNvSpPr>
          <p:nvPr>
            <p:ph type="body" idx="1"/>
          </p:nvPr>
        </p:nvSpPr>
        <p:spPr>
          <a:xfrm>
            <a:off x="393700" y="1371600"/>
            <a:ext cx="8543925" cy="3987800"/>
          </a:xfrm>
        </p:spPr>
        <p:txBody>
          <a:bodyPr/>
          <a:lstStyle/>
          <a:p>
            <a:pPr marL="177800" indent="-177800" eaLnBrk="1" hangingPunct="1"/>
            <a:r>
              <a:rPr lang="en-US" smtClean="0"/>
              <a:t>Employer 401(k) match is an instantaneous, riskless return</a:t>
            </a:r>
          </a:p>
          <a:p>
            <a:pPr marL="177800" indent="-177800" eaLnBrk="1" hangingPunct="1"/>
            <a:r>
              <a:rPr lang="en-US" smtClean="0"/>
              <a:t>Particularly appealing if you are over 59½ years old</a:t>
            </a:r>
          </a:p>
          <a:p>
            <a:pPr marL="457200" lvl="1" indent="-165100" eaLnBrk="1" hangingPunct="1"/>
            <a:r>
              <a:rPr lang="en-US" smtClean="0"/>
              <a:t> Can withdraw money from 401(k) without penalty</a:t>
            </a:r>
          </a:p>
          <a:p>
            <a:pPr marL="177800" indent="-177800" eaLnBrk="1" hangingPunct="1"/>
            <a:r>
              <a:rPr lang="en-US" smtClean="0"/>
              <a:t>On average, </a:t>
            </a:r>
            <a:r>
              <a:rPr lang="en-US" u="sng" smtClean="0"/>
              <a:t>half</a:t>
            </a:r>
            <a:r>
              <a:rPr lang="en-US" smtClean="0"/>
              <a:t> of employees over 59½ years old are not fully exploiting their employer match</a:t>
            </a:r>
          </a:p>
          <a:p>
            <a:pPr marL="177800" indent="-177800" eaLnBrk="1" hangingPunct="1"/>
            <a:r>
              <a:rPr lang="en-US" smtClean="0"/>
              <a:t>Educational intervention has no effect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Date Placeholder 3"/>
          <p:cNvSpPr>
            <a:spLocks noGrp="1"/>
          </p:cNvSpPr>
          <p:nvPr>
            <p:ph type="dt" sz="quarter" idx="10"/>
          </p:nvPr>
        </p:nvSpPr>
        <p:spPr>
          <a:noFill/>
        </p:spPr>
        <p:txBody>
          <a:bodyPr/>
          <a:lstStyle/>
          <a:p>
            <a:fld id="{790435C6-6EF4-450D-8B92-234BE50BA71F}" type="datetime1">
              <a:rPr lang="en-US" smtClean="0"/>
              <a:pPr/>
              <a:t>1/18/2012</a:t>
            </a:fld>
            <a:endParaRPr lang="en-US" smtClean="0"/>
          </a:p>
        </p:txBody>
      </p:sp>
      <p:sp>
        <p:nvSpPr>
          <p:cNvPr id="222210"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222211" name="Slide Number Placeholder 5"/>
          <p:cNvSpPr>
            <a:spLocks noGrp="1"/>
          </p:cNvSpPr>
          <p:nvPr>
            <p:ph type="sldNum" sz="quarter" idx="12"/>
          </p:nvPr>
        </p:nvSpPr>
        <p:spPr>
          <a:noFill/>
        </p:spPr>
        <p:txBody>
          <a:bodyPr/>
          <a:lstStyle/>
          <a:p>
            <a:fld id="{21D7597A-0235-444F-A68E-ACA3A6D4A062}" type="slidenum">
              <a:rPr lang="en-US" smtClean="0"/>
              <a:pPr/>
              <a:t>40</a:t>
            </a:fld>
            <a:endParaRPr lang="en-US" smtClean="0"/>
          </a:p>
        </p:txBody>
      </p:sp>
      <p:sp>
        <p:nvSpPr>
          <p:cNvPr id="222212" name="Rectangle 2"/>
          <p:cNvSpPr>
            <a:spLocks noGrp="1" noChangeArrowheads="1"/>
          </p:cNvSpPr>
          <p:nvPr>
            <p:ph type="title"/>
          </p:nvPr>
        </p:nvSpPr>
        <p:spPr>
          <a:xfrm>
            <a:off x="457200" y="46038"/>
            <a:ext cx="8229600" cy="944562"/>
          </a:xfrm>
        </p:spPr>
        <p:txBody>
          <a:bodyPr/>
          <a:lstStyle/>
          <a:p>
            <a:pPr eaLnBrk="1" hangingPunct="1"/>
            <a:r>
              <a:rPr lang="en-US" smtClean="0"/>
              <a:t>Conclusion:</a:t>
            </a:r>
          </a:p>
        </p:txBody>
      </p:sp>
      <p:sp>
        <p:nvSpPr>
          <p:cNvPr id="222213" name="Rectangle 3"/>
          <p:cNvSpPr>
            <a:spLocks noGrp="1" noChangeArrowheads="1"/>
          </p:cNvSpPr>
          <p:nvPr>
            <p:ph type="body" idx="1"/>
          </p:nvPr>
        </p:nvSpPr>
        <p:spPr>
          <a:xfrm>
            <a:off x="457200" y="960438"/>
            <a:ext cx="8229600" cy="4525962"/>
          </a:xfrm>
        </p:spPr>
        <p:txBody>
          <a:bodyPr/>
          <a:lstStyle/>
          <a:p>
            <a:pPr marL="457200" indent="-457200" eaLnBrk="1" hangingPunct="1"/>
            <a:r>
              <a:rPr lang="en-US" smtClean="0"/>
              <a:t>Choices reveal both </a:t>
            </a:r>
            <a:r>
              <a:rPr lang="en-US" i="1" smtClean="0"/>
              <a:t>normative preferences</a:t>
            </a:r>
            <a:r>
              <a:rPr lang="en-US" smtClean="0"/>
              <a:t> and decision-making biases.  Hence, revealed preferences are not the same as normative preferences.</a:t>
            </a:r>
          </a:p>
          <a:p>
            <a:pPr marL="457200" indent="-457200" eaLnBrk="1" hangingPunct="1"/>
            <a:endParaRPr lang="en-US" smtClean="0"/>
          </a:p>
          <a:p>
            <a:pPr marL="457200" indent="-457200" eaLnBrk="1" hangingPunct="1"/>
            <a:r>
              <a:rPr lang="en-US" smtClean="0"/>
              <a:t>Tools for measuring normative preferences</a:t>
            </a:r>
          </a:p>
          <a:p>
            <a:pPr marL="914400" lvl="1" indent="-457200" eaLnBrk="1" hangingPunct="1">
              <a:buFontTx/>
              <a:buAutoNum type="arabicPeriod"/>
            </a:pPr>
            <a:r>
              <a:rPr lang="en-US" smtClean="0"/>
              <a:t>Structural estimation</a:t>
            </a:r>
          </a:p>
          <a:p>
            <a:pPr marL="914400" lvl="1" indent="-457200" eaLnBrk="1" hangingPunct="1">
              <a:buFontTx/>
              <a:buAutoNum type="arabicPeriod"/>
            </a:pPr>
            <a:r>
              <a:rPr lang="en-US" smtClean="0"/>
              <a:t>Active decisions</a:t>
            </a:r>
          </a:p>
          <a:p>
            <a:pPr marL="914400" lvl="1" indent="-457200" eaLnBrk="1" hangingPunct="1">
              <a:buFontTx/>
              <a:buAutoNum type="arabicPeriod"/>
            </a:pPr>
            <a:r>
              <a:rPr lang="en-US" smtClean="0"/>
              <a:t>Asymptotic choice</a:t>
            </a:r>
          </a:p>
          <a:p>
            <a:pPr marL="914400" lvl="1" indent="-457200" eaLnBrk="1" hangingPunct="1">
              <a:buFontTx/>
              <a:buAutoNum type="arabicPeriod"/>
            </a:pPr>
            <a:r>
              <a:rPr lang="en-US" smtClean="0"/>
              <a:t>Aggregated revealed preferences</a:t>
            </a:r>
          </a:p>
          <a:p>
            <a:pPr marL="914400" lvl="1" indent="-457200" eaLnBrk="1" hangingPunct="1">
              <a:buFontTx/>
              <a:buAutoNum type="arabicPeriod"/>
            </a:pPr>
            <a:r>
              <a:rPr lang="en-US" smtClean="0"/>
              <a:t>Reported preferences</a:t>
            </a:r>
          </a:p>
          <a:p>
            <a:pPr marL="914400" lvl="1" indent="-457200" eaLnBrk="1" hangingPunct="1">
              <a:buFontTx/>
              <a:buAutoNum type="arabicPeriod"/>
            </a:pPr>
            <a:r>
              <a:rPr lang="en-US" smtClean="0"/>
              <a:t>Expert opinion/informed preferences</a:t>
            </a:r>
          </a:p>
          <a:p>
            <a:pPr marL="457200" indent="-457200" eaLnBrk="1" hangingPunct="1">
              <a:buFontTx/>
              <a:buNone/>
            </a:pPr>
            <a:endParaRPr lang="en-US" smtClean="0"/>
          </a:p>
          <a:p>
            <a:pPr marL="457200" indent="-457200"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Number Placeholder 3"/>
          <p:cNvSpPr>
            <a:spLocks noGrp="1"/>
          </p:cNvSpPr>
          <p:nvPr>
            <p:ph type="sldNum" sz="quarter" idx="12"/>
          </p:nvPr>
        </p:nvSpPr>
        <p:spPr>
          <a:xfrm>
            <a:off x="457200" y="6245225"/>
            <a:ext cx="2133600" cy="476250"/>
          </a:xfrm>
          <a:noFill/>
        </p:spPr>
        <p:txBody>
          <a:bodyPr/>
          <a:lstStyle/>
          <a:p>
            <a:pPr algn="l"/>
            <a:fld id="{171BD98F-C765-4D22-A9BE-35DE0C9830F3}" type="slidenum">
              <a:rPr lang="en-US" smtClean="0"/>
              <a:pPr algn="l"/>
              <a:t>5</a:t>
            </a:fld>
            <a:endParaRPr lang="en-US" smtClean="0"/>
          </a:p>
        </p:txBody>
      </p:sp>
      <p:sp>
        <p:nvSpPr>
          <p:cNvPr id="23554" name="Rectangle 2"/>
          <p:cNvSpPr>
            <a:spLocks noGrp="1" noChangeArrowheads="1"/>
          </p:cNvSpPr>
          <p:nvPr>
            <p:ph type="title"/>
          </p:nvPr>
        </p:nvSpPr>
        <p:spPr>
          <a:xfrm>
            <a:off x="457200" y="376238"/>
            <a:ext cx="8229600" cy="944562"/>
          </a:xfrm>
        </p:spPr>
        <p:txBody>
          <a:bodyPr/>
          <a:lstStyle/>
          <a:p>
            <a:pPr eaLnBrk="1" hangingPunct="1"/>
            <a:r>
              <a:rPr lang="en-US" smtClean="0">
                <a:solidFill>
                  <a:schemeClr val="tx1"/>
                </a:solidFill>
              </a:rPr>
              <a:t>Education and Disclosure</a:t>
            </a:r>
            <a:r>
              <a:rPr lang="en-US" sz="2800" smtClean="0">
                <a:solidFill>
                  <a:schemeClr val="tx1"/>
                </a:solidFill>
              </a:rPr>
              <a:t/>
            </a:r>
            <a:br>
              <a:rPr lang="en-US" sz="2800" smtClean="0">
                <a:solidFill>
                  <a:schemeClr val="tx1"/>
                </a:solidFill>
              </a:rPr>
            </a:br>
            <a:r>
              <a:rPr lang="en-US" sz="2000" smtClean="0">
                <a:solidFill>
                  <a:schemeClr val="tx1"/>
                </a:solidFill>
              </a:rPr>
              <a:t>Choi, Laibson, Madrian (2007)</a:t>
            </a:r>
          </a:p>
        </p:txBody>
      </p:sp>
      <p:sp>
        <p:nvSpPr>
          <p:cNvPr id="23555" name="Rectangle 3"/>
          <p:cNvSpPr>
            <a:spLocks noGrp="1" noChangeArrowheads="1"/>
          </p:cNvSpPr>
          <p:nvPr>
            <p:ph type="body" idx="1"/>
          </p:nvPr>
        </p:nvSpPr>
        <p:spPr>
          <a:xfrm>
            <a:off x="457200" y="2044700"/>
            <a:ext cx="8686800" cy="4360863"/>
          </a:xfrm>
        </p:spPr>
        <p:txBody>
          <a:bodyPr/>
          <a:lstStyle/>
          <a:p>
            <a:pPr eaLnBrk="1" hangingPunct="1"/>
            <a:r>
              <a:rPr lang="en-US" smtClean="0"/>
              <a:t>Experimental study with 400 subjects</a:t>
            </a:r>
          </a:p>
          <a:p>
            <a:pPr eaLnBrk="1" hangingPunct="1"/>
            <a:r>
              <a:rPr lang="en-US" smtClean="0"/>
              <a:t>Subjects are Harvard staff members</a:t>
            </a:r>
          </a:p>
          <a:p>
            <a:pPr eaLnBrk="1" hangingPunct="1"/>
            <a:r>
              <a:rPr lang="en-US" smtClean="0"/>
              <a:t>Subjects read prospectuses of four S&amp;P 500 index funds</a:t>
            </a:r>
          </a:p>
          <a:p>
            <a:pPr eaLnBrk="1" hangingPunct="1"/>
            <a:r>
              <a:rPr lang="en-US" smtClean="0"/>
              <a:t>Subjects allocate $10,000 across the four index funds</a:t>
            </a:r>
          </a:p>
          <a:p>
            <a:pPr eaLnBrk="1" hangingPunct="1"/>
            <a:r>
              <a:rPr lang="en-US" smtClean="0"/>
              <a:t>Subjects get to keep their gains net of fees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1556" name="Slide Number Placeholder 3"/>
          <p:cNvSpPr>
            <a:spLocks noGrp="1"/>
          </p:cNvSpPr>
          <p:nvPr>
            <p:ph type="sldNum" sz="quarter" idx="12"/>
          </p:nvPr>
        </p:nvSpPr>
        <p:spPr>
          <a:xfrm>
            <a:off x="457200" y="6245225"/>
            <a:ext cx="2133600" cy="476250"/>
          </a:xfrm>
          <a:noFill/>
        </p:spPr>
        <p:txBody>
          <a:bodyPr/>
          <a:lstStyle/>
          <a:p>
            <a:pPr algn="l"/>
            <a:fld id="{DBCA3AA0-3568-4780-BF86-3CC76691A24A}" type="slidenum">
              <a:rPr lang="en-US" smtClean="0"/>
              <a:pPr algn="l"/>
              <a:t>6</a:t>
            </a:fld>
            <a:endParaRPr lang="en-US" smtClean="0"/>
          </a:p>
        </p:txBody>
      </p:sp>
      <p:graphicFrame>
        <p:nvGraphicFramePr>
          <p:cNvPr id="151554" name="Object 2"/>
          <p:cNvGraphicFramePr>
            <a:graphicFrameLocks noGrp="1" noChangeAspect="1"/>
          </p:cNvGraphicFramePr>
          <p:nvPr>
            <p:ph idx="1"/>
          </p:nvPr>
        </p:nvGraphicFramePr>
        <p:xfrm>
          <a:off x="552450" y="1127125"/>
          <a:ext cx="6705600" cy="4794250"/>
        </p:xfrm>
        <a:graphic>
          <a:graphicData uri="http://schemas.openxmlformats.org/presentationml/2006/ole">
            <mc:AlternateContent xmlns:mc="http://schemas.openxmlformats.org/markup-compatibility/2006">
              <mc:Choice xmlns:v="urn:schemas-microsoft-com:vml" Requires="v">
                <p:oleObj spid="_x0000_s151555" name="Chart" r:id="rId4" imgW="4629302" imgH="2495702" progId="Excel.Sheet.8">
                  <p:embed/>
                </p:oleObj>
              </mc:Choice>
              <mc:Fallback>
                <p:oleObj name="Chart" r:id="rId4" imgW="4629302" imgH="2495702"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1127125"/>
                        <a:ext cx="6705600" cy="479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1557" name="Rectangle 3"/>
          <p:cNvSpPr>
            <a:spLocks noGrp="1" noChangeArrowheads="1"/>
          </p:cNvSpPr>
          <p:nvPr>
            <p:ph type="title"/>
          </p:nvPr>
        </p:nvSpPr>
        <p:spPr/>
        <p:txBody>
          <a:bodyPr/>
          <a:lstStyle/>
          <a:p>
            <a:pPr eaLnBrk="1" hangingPunct="1"/>
            <a:r>
              <a:rPr lang="en-US" smtClean="0">
                <a:solidFill>
                  <a:schemeClr val="bg1"/>
                </a:solidFill>
              </a:rPr>
              <a:t>Data from Harvard Staff</a:t>
            </a:r>
          </a:p>
        </p:txBody>
      </p:sp>
      <p:sp>
        <p:nvSpPr>
          <p:cNvPr id="151558" name="Text Box 4"/>
          <p:cNvSpPr txBox="1">
            <a:spLocks noChangeArrowheads="1"/>
          </p:cNvSpPr>
          <p:nvPr/>
        </p:nvSpPr>
        <p:spPr bwMode="auto">
          <a:xfrm>
            <a:off x="2105025" y="2087563"/>
            <a:ext cx="2200275" cy="304800"/>
          </a:xfrm>
          <a:prstGeom prst="rect">
            <a:avLst/>
          </a:prstGeom>
          <a:noFill/>
          <a:ln w="9525" algn="ctr">
            <a:noFill/>
            <a:miter lim="800000"/>
            <a:headEnd/>
            <a:tailEnd/>
          </a:ln>
        </p:spPr>
        <p:txBody>
          <a:bodyPr wrap="none" lIns="0" tIns="0" rIns="0" bIns="0">
            <a:spAutoFit/>
          </a:bodyPr>
          <a:lstStyle/>
          <a:p>
            <a:pPr algn="r" eaLnBrk="0" hangingPunct="0"/>
            <a:r>
              <a:rPr lang="en-US" sz="2000" b="1">
                <a:solidFill>
                  <a:srgbClr val="0066FF"/>
                </a:solidFill>
              </a:rPr>
              <a:t>Control Treatment</a:t>
            </a:r>
          </a:p>
        </p:txBody>
      </p:sp>
      <p:sp>
        <p:nvSpPr>
          <p:cNvPr id="151559" name="Text Box 5"/>
          <p:cNvSpPr txBox="1">
            <a:spLocks noChangeArrowheads="1"/>
          </p:cNvSpPr>
          <p:nvPr/>
        </p:nvSpPr>
        <p:spPr bwMode="auto">
          <a:xfrm>
            <a:off x="5038725" y="2328863"/>
            <a:ext cx="1452563" cy="304800"/>
          </a:xfrm>
          <a:prstGeom prst="rect">
            <a:avLst/>
          </a:prstGeom>
          <a:noFill/>
          <a:ln w="9525" algn="ctr">
            <a:noFill/>
            <a:miter lim="800000"/>
            <a:headEnd/>
            <a:tailEnd/>
          </a:ln>
        </p:spPr>
        <p:txBody>
          <a:bodyPr wrap="none" lIns="0" tIns="0" rIns="0" bIns="0">
            <a:spAutoFit/>
          </a:bodyPr>
          <a:lstStyle/>
          <a:p>
            <a:pPr algn="r" eaLnBrk="0" hangingPunct="0"/>
            <a:r>
              <a:rPr lang="en-US" sz="2000" b="1">
                <a:solidFill>
                  <a:schemeClr val="hlink"/>
                </a:solidFill>
              </a:rPr>
              <a:t>Fees salient</a:t>
            </a:r>
          </a:p>
        </p:txBody>
      </p:sp>
      <p:sp>
        <p:nvSpPr>
          <p:cNvPr id="360454" name="Text Box 6"/>
          <p:cNvSpPr txBox="1">
            <a:spLocks noChangeArrowheads="1"/>
          </p:cNvSpPr>
          <p:nvPr/>
        </p:nvSpPr>
        <p:spPr bwMode="auto">
          <a:xfrm>
            <a:off x="1743075" y="5341938"/>
            <a:ext cx="2851150" cy="1311275"/>
          </a:xfrm>
          <a:prstGeom prst="rect">
            <a:avLst/>
          </a:prstGeom>
          <a:noFill/>
          <a:ln w="9525">
            <a:noFill/>
            <a:miter lim="800000"/>
            <a:headEnd/>
            <a:tailEnd/>
          </a:ln>
        </p:spPr>
        <p:txBody>
          <a:bodyPr>
            <a:spAutoFit/>
          </a:bodyPr>
          <a:lstStyle/>
          <a:p>
            <a:pPr algn="ctr"/>
            <a:r>
              <a:rPr lang="en-US" sz="2000">
                <a:solidFill>
                  <a:srgbClr val="FFFFFF"/>
                </a:solidFill>
              </a:rPr>
              <a:t>3% of Harvard staff</a:t>
            </a:r>
          </a:p>
          <a:p>
            <a:pPr algn="ctr"/>
            <a:r>
              <a:rPr lang="en-US" sz="2000">
                <a:solidFill>
                  <a:srgbClr val="FFFFFF"/>
                </a:solidFill>
              </a:rPr>
              <a:t>in Control Treatment </a:t>
            </a:r>
          </a:p>
          <a:p>
            <a:pPr algn="ctr"/>
            <a:r>
              <a:rPr lang="en-US" sz="2000">
                <a:solidFill>
                  <a:srgbClr val="FFFFFF"/>
                </a:solidFill>
              </a:rPr>
              <a:t>put all $$$</a:t>
            </a:r>
          </a:p>
          <a:p>
            <a:pPr algn="ctr"/>
            <a:r>
              <a:rPr lang="en-US" sz="2000">
                <a:solidFill>
                  <a:srgbClr val="FFFFFF"/>
                </a:solidFill>
              </a:rPr>
              <a:t>in low-cost fund</a:t>
            </a:r>
          </a:p>
        </p:txBody>
      </p:sp>
      <p:sp>
        <p:nvSpPr>
          <p:cNvPr id="151561" name="Text Box 8"/>
          <p:cNvSpPr txBox="1">
            <a:spLocks noChangeArrowheads="1"/>
          </p:cNvSpPr>
          <p:nvPr/>
        </p:nvSpPr>
        <p:spPr bwMode="auto">
          <a:xfrm>
            <a:off x="5384800" y="2727325"/>
            <a:ext cx="679450" cy="365125"/>
          </a:xfrm>
          <a:prstGeom prst="rect">
            <a:avLst/>
          </a:prstGeom>
          <a:noFill/>
          <a:ln w="9525" algn="ctr">
            <a:noFill/>
            <a:miter lim="800000"/>
            <a:headEnd/>
            <a:tailEnd/>
          </a:ln>
        </p:spPr>
        <p:txBody>
          <a:bodyPr wrap="none" lIns="0" tIns="0" rIns="0" bIns="0">
            <a:spAutoFit/>
          </a:bodyPr>
          <a:lstStyle/>
          <a:p>
            <a:pPr algn="r" eaLnBrk="0" hangingPunct="0"/>
            <a:r>
              <a:rPr lang="en-US" sz="2400" b="1">
                <a:solidFill>
                  <a:srgbClr val="FFFFFF"/>
                </a:solidFill>
              </a:rPr>
              <a:t>$494</a:t>
            </a:r>
          </a:p>
        </p:txBody>
      </p:sp>
      <p:sp>
        <p:nvSpPr>
          <p:cNvPr id="151562" name="Rectangle 9"/>
          <p:cNvSpPr>
            <a:spLocks noChangeArrowheads="1"/>
          </p:cNvSpPr>
          <p:nvPr/>
        </p:nvSpPr>
        <p:spPr bwMode="auto">
          <a:xfrm>
            <a:off x="2735263" y="2459038"/>
            <a:ext cx="1011237" cy="2825750"/>
          </a:xfrm>
          <a:prstGeom prst="rect">
            <a:avLst/>
          </a:prstGeom>
          <a:solidFill>
            <a:srgbClr val="3366FF"/>
          </a:solidFill>
          <a:ln w="9525" algn="ctr">
            <a:solidFill>
              <a:schemeClr val="tx1"/>
            </a:solidFill>
            <a:miter lim="800000"/>
            <a:headEnd/>
            <a:tailEnd/>
          </a:ln>
        </p:spPr>
        <p:txBody>
          <a:bodyPr wrap="none" lIns="0" tIns="0" rIns="0" bIns="0" anchor="ctr">
            <a:spAutoFit/>
          </a:bodyPr>
          <a:lstStyle/>
          <a:p>
            <a:endParaRPr lang="en-US"/>
          </a:p>
        </p:txBody>
      </p:sp>
      <p:sp>
        <p:nvSpPr>
          <p:cNvPr id="151563" name="Text Box 10"/>
          <p:cNvSpPr txBox="1">
            <a:spLocks noChangeArrowheads="1"/>
          </p:cNvSpPr>
          <p:nvPr/>
        </p:nvSpPr>
        <p:spPr bwMode="auto">
          <a:xfrm>
            <a:off x="2847975" y="2479675"/>
            <a:ext cx="679450" cy="365125"/>
          </a:xfrm>
          <a:prstGeom prst="rect">
            <a:avLst/>
          </a:prstGeom>
          <a:noFill/>
          <a:ln w="9525" algn="ctr">
            <a:noFill/>
            <a:miter lim="800000"/>
            <a:headEnd/>
            <a:tailEnd/>
          </a:ln>
        </p:spPr>
        <p:txBody>
          <a:bodyPr wrap="none" lIns="0" tIns="0" rIns="0" bIns="0">
            <a:spAutoFit/>
          </a:bodyPr>
          <a:lstStyle/>
          <a:p>
            <a:pPr algn="r" eaLnBrk="0" hangingPunct="0"/>
            <a:r>
              <a:rPr lang="en-US" sz="2400" b="1">
                <a:solidFill>
                  <a:srgbClr val="FFFFFF"/>
                </a:solidFill>
              </a:rPr>
              <a:t>$518</a:t>
            </a:r>
          </a:p>
        </p:txBody>
      </p:sp>
      <p:sp>
        <p:nvSpPr>
          <p:cNvPr id="360460" name="Text Box 12"/>
          <p:cNvSpPr txBox="1">
            <a:spLocks noChangeArrowheads="1"/>
          </p:cNvSpPr>
          <p:nvPr/>
        </p:nvSpPr>
        <p:spPr bwMode="auto">
          <a:xfrm>
            <a:off x="7140575" y="2740025"/>
            <a:ext cx="1343025" cy="1460500"/>
          </a:xfrm>
          <a:prstGeom prst="rect">
            <a:avLst/>
          </a:prstGeom>
          <a:noFill/>
          <a:ln w="9525" algn="ctr">
            <a:noFill/>
            <a:miter lim="800000"/>
            <a:headEnd/>
            <a:tailEnd/>
          </a:ln>
        </p:spPr>
        <p:txBody>
          <a:bodyPr wrap="none" lIns="0" tIns="0" rIns="0" bIns="0">
            <a:spAutoFit/>
          </a:bodyPr>
          <a:lstStyle/>
          <a:p>
            <a:pPr eaLnBrk="0" hangingPunct="0"/>
            <a:r>
              <a:rPr lang="en-US" sz="2400">
                <a:solidFill>
                  <a:srgbClr val="66FF66"/>
                </a:solidFill>
              </a:rPr>
              <a:t>Fees from </a:t>
            </a:r>
          </a:p>
          <a:p>
            <a:pPr eaLnBrk="0" hangingPunct="0"/>
            <a:r>
              <a:rPr lang="en-US" sz="2400">
                <a:solidFill>
                  <a:srgbClr val="66FF66"/>
                </a:solidFill>
              </a:rPr>
              <a:t>random </a:t>
            </a:r>
          </a:p>
          <a:p>
            <a:pPr eaLnBrk="0" hangingPunct="0"/>
            <a:r>
              <a:rPr lang="en-US" sz="2400">
                <a:solidFill>
                  <a:srgbClr val="66FF66"/>
                </a:solidFill>
              </a:rPr>
              <a:t>allocation</a:t>
            </a:r>
          </a:p>
          <a:p>
            <a:pPr eaLnBrk="0" hangingPunct="0"/>
            <a:r>
              <a:rPr lang="en-US" sz="2400">
                <a:solidFill>
                  <a:srgbClr val="66FF66"/>
                </a:solidFill>
              </a:rPr>
              <a:t>$431</a:t>
            </a:r>
          </a:p>
        </p:txBody>
      </p:sp>
      <p:sp>
        <p:nvSpPr>
          <p:cNvPr id="151565" name="Rectangle 13"/>
          <p:cNvSpPr>
            <a:spLocks noChangeArrowheads="1"/>
          </p:cNvSpPr>
          <p:nvPr/>
        </p:nvSpPr>
        <p:spPr bwMode="auto">
          <a:xfrm>
            <a:off x="4891088" y="1800225"/>
            <a:ext cx="1828800" cy="3448050"/>
          </a:xfrm>
          <a:prstGeom prst="rect">
            <a:avLst/>
          </a:prstGeom>
          <a:solidFill>
            <a:srgbClr val="000000"/>
          </a:solidFill>
          <a:ln w="9525">
            <a:noFill/>
            <a:miter lim="800000"/>
            <a:headEnd/>
            <a:tailEnd/>
          </a:ln>
        </p:spPr>
        <p:txBody>
          <a:bodyPr wrap="none" anchor="ctr"/>
          <a:lstStyle/>
          <a:p>
            <a:endParaRPr lang="en-US"/>
          </a:p>
        </p:txBody>
      </p:sp>
      <p:sp>
        <p:nvSpPr>
          <p:cNvPr id="360459" name="Line 11"/>
          <p:cNvSpPr>
            <a:spLocks noChangeShapeType="1"/>
          </p:cNvSpPr>
          <p:nvPr/>
        </p:nvSpPr>
        <p:spPr bwMode="auto">
          <a:xfrm>
            <a:off x="1968500" y="3414713"/>
            <a:ext cx="5065713" cy="14287"/>
          </a:xfrm>
          <a:prstGeom prst="line">
            <a:avLst/>
          </a:prstGeom>
          <a:noFill/>
          <a:ln w="57150">
            <a:solidFill>
              <a:srgbClr val="66FF66"/>
            </a:solidFill>
            <a:prstDash val="dash"/>
            <a:round/>
            <a:headEnd/>
            <a:tailEnd/>
          </a:ln>
        </p:spPr>
        <p:txBody>
          <a:bodyPr wrap="none" lIns="0" tIns="0" rIns="0" bIns="0" anchor="ctr">
            <a:spAutoFit/>
          </a:bodyPr>
          <a:lstStyle/>
          <a:p>
            <a:endParaRPr lang="en-US"/>
          </a:p>
        </p:txBody>
      </p:sp>
      <p:sp>
        <p:nvSpPr>
          <p:cNvPr id="151567" name="Line 14"/>
          <p:cNvSpPr>
            <a:spLocks noChangeShapeType="1"/>
          </p:cNvSpPr>
          <p:nvPr/>
        </p:nvSpPr>
        <p:spPr bwMode="auto">
          <a:xfrm>
            <a:off x="1958975" y="5268913"/>
            <a:ext cx="5094288" cy="0"/>
          </a:xfrm>
          <a:prstGeom prst="line">
            <a:avLst/>
          </a:prstGeom>
          <a:noFill/>
          <a:ln w="28575">
            <a:solidFill>
              <a:srgbClr val="FFFFFF"/>
            </a:solidFill>
            <a:round/>
            <a:headEnd/>
            <a:tailEn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045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0460">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0460">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0460">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046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04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454" grpId="0"/>
      <p:bldP spid="36045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2580" name="Slide Number Placeholder 3"/>
          <p:cNvSpPr>
            <a:spLocks noGrp="1"/>
          </p:cNvSpPr>
          <p:nvPr>
            <p:ph type="sldNum" sz="quarter" idx="12"/>
          </p:nvPr>
        </p:nvSpPr>
        <p:spPr>
          <a:xfrm>
            <a:off x="457200" y="6245225"/>
            <a:ext cx="2133600" cy="476250"/>
          </a:xfrm>
          <a:noFill/>
        </p:spPr>
        <p:txBody>
          <a:bodyPr/>
          <a:lstStyle/>
          <a:p>
            <a:pPr algn="l"/>
            <a:fld id="{E5CA5823-51C9-46F9-BEFC-6E89DA090878}" type="slidenum">
              <a:rPr lang="en-US" smtClean="0"/>
              <a:pPr algn="l"/>
              <a:t>7</a:t>
            </a:fld>
            <a:endParaRPr lang="en-US" smtClean="0"/>
          </a:p>
        </p:txBody>
      </p:sp>
      <p:graphicFrame>
        <p:nvGraphicFramePr>
          <p:cNvPr id="152578" name="Object 2"/>
          <p:cNvGraphicFramePr>
            <a:graphicFrameLocks noGrp="1" noChangeAspect="1"/>
          </p:cNvGraphicFramePr>
          <p:nvPr>
            <p:ph idx="1"/>
          </p:nvPr>
        </p:nvGraphicFramePr>
        <p:xfrm>
          <a:off x="552450" y="1127125"/>
          <a:ext cx="6705600" cy="4794250"/>
        </p:xfrm>
        <a:graphic>
          <a:graphicData uri="http://schemas.openxmlformats.org/presentationml/2006/ole">
            <mc:AlternateContent xmlns:mc="http://schemas.openxmlformats.org/markup-compatibility/2006">
              <mc:Choice xmlns:v="urn:schemas-microsoft-com:vml" Requires="v">
                <p:oleObj spid="_x0000_s152579" name="Chart" r:id="rId4" imgW="4629302" imgH="2495702" progId="Excel.Sheet.8">
                  <p:embed/>
                </p:oleObj>
              </mc:Choice>
              <mc:Fallback>
                <p:oleObj name="Chart" r:id="rId4" imgW="4629302" imgH="2495702"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1127125"/>
                        <a:ext cx="6705600" cy="479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2581" name="Rectangle 3"/>
          <p:cNvSpPr>
            <a:spLocks noGrp="1" noChangeArrowheads="1"/>
          </p:cNvSpPr>
          <p:nvPr>
            <p:ph type="title"/>
          </p:nvPr>
        </p:nvSpPr>
        <p:spPr/>
        <p:txBody>
          <a:bodyPr/>
          <a:lstStyle/>
          <a:p>
            <a:pPr eaLnBrk="1" hangingPunct="1"/>
            <a:r>
              <a:rPr lang="en-US" smtClean="0">
                <a:solidFill>
                  <a:schemeClr val="bg1"/>
                </a:solidFill>
              </a:rPr>
              <a:t>Data from Harvard Staff</a:t>
            </a:r>
          </a:p>
        </p:txBody>
      </p:sp>
      <p:sp>
        <p:nvSpPr>
          <p:cNvPr id="152582" name="Text Box 4"/>
          <p:cNvSpPr txBox="1">
            <a:spLocks noChangeArrowheads="1"/>
          </p:cNvSpPr>
          <p:nvPr/>
        </p:nvSpPr>
        <p:spPr bwMode="auto">
          <a:xfrm>
            <a:off x="2105025" y="2087563"/>
            <a:ext cx="2200275" cy="304800"/>
          </a:xfrm>
          <a:prstGeom prst="rect">
            <a:avLst/>
          </a:prstGeom>
          <a:noFill/>
          <a:ln w="9525" algn="ctr">
            <a:noFill/>
            <a:miter lim="800000"/>
            <a:headEnd/>
            <a:tailEnd/>
          </a:ln>
        </p:spPr>
        <p:txBody>
          <a:bodyPr wrap="none" lIns="0" tIns="0" rIns="0" bIns="0">
            <a:spAutoFit/>
          </a:bodyPr>
          <a:lstStyle/>
          <a:p>
            <a:pPr algn="r" eaLnBrk="0" hangingPunct="0"/>
            <a:r>
              <a:rPr lang="en-US" sz="2000" b="1">
                <a:solidFill>
                  <a:srgbClr val="0066FF"/>
                </a:solidFill>
              </a:rPr>
              <a:t>Control Treatment</a:t>
            </a:r>
          </a:p>
        </p:txBody>
      </p:sp>
      <p:sp>
        <p:nvSpPr>
          <p:cNvPr id="6150" name="Text Box 5"/>
          <p:cNvSpPr txBox="1">
            <a:spLocks noChangeArrowheads="1"/>
          </p:cNvSpPr>
          <p:nvPr/>
        </p:nvSpPr>
        <p:spPr bwMode="auto">
          <a:xfrm>
            <a:off x="5038725" y="2328863"/>
            <a:ext cx="1452563" cy="304800"/>
          </a:xfrm>
          <a:prstGeom prst="rect">
            <a:avLst/>
          </a:prstGeom>
          <a:noFill/>
          <a:ln w="9525" algn="ctr">
            <a:noFill/>
            <a:miter lim="800000"/>
            <a:headEnd/>
            <a:tailEnd/>
          </a:ln>
        </p:spPr>
        <p:txBody>
          <a:bodyPr wrap="none" lIns="0" tIns="0" rIns="0" bIns="0">
            <a:spAutoFit/>
          </a:bodyPr>
          <a:lstStyle/>
          <a:p>
            <a:pPr algn="r" eaLnBrk="0" hangingPunct="0">
              <a:defRPr/>
            </a:pPr>
            <a:r>
              <a:rPr lang="en-US" sz="2000" b="1" dirty="0">
                <a:solidFill>
                  <a:schemeClr val="accent2">
                    <a:lumMod val="40000"/>
                    <a:lumOff val="60000"/>
                  </a:schemeClr>
                </a:solidFill>
              </a:rPr>
              <a:t>Fees salient</a:t>
            </a:r>
          </a:p>
        </p:txBody>
      </p:sp>
      <p:sp>
        <p:nvSpPr>
          <p:cNvPr id="152584" name="Text Box 6"/>
          <p:cNvSpPr txBox="1">
            <a:spLocks noChangeArrowheads="1"/>
          </p:cNvSpPr>
          <p:nvPr/>
        </p:nvSpPr>
        <p:spPr bwMode="auto">
          <a:xfrm>
            <a:off x="1743075" y="5341938"/>
            <a:ext cx="2851150" cy="1311275"/>
          </a:xfrm>
          <a:prstGeom prst="rect">
            <a:avLst/>
          </a:prstGeom>
          <a:noFill/>
          <a:ln w="9525">
            <a:noFill/>
            <a:miter lim="800000"/>
            <a:headEnd/>
            <a:tailEnd/>
          </a:ln>
        </p:spPr>
        <p:txBody>
          <a:bodyPr>
            <a:spAutoFit/>
          </a:bodyPr>
          <a:lstStyle/>
          <a:p>
            <a:pPr algn="ctr"/>
            <a:r>
              <a:rPr lang="en-US" sz="2000">
                <a:solidFill>
                  <a:srgbClr val="FFFFFF"/>
                </a:solidFill>
              </a:rPr>
              <a:t>3% of Harvard staff</a:t>
            </a:r>
          </a:p>
          <a:p>
            <a:pPr algn="ctr"/>
            <a:r>
              <a:rPr lang="en-US" sz="2000">
                <a:solidFill>
                  <a:srgbClr val="FFFFFF"/>
                </a:solidFill>
              </a:rPr>
              <a:t>in Control Treatment </a:t>
            </a:r>
          </a:p>
          <a:p>
            <a:pPr algn="ctr"/>
            <a:r>
              <a:rPr lang="en-US" sz="2000">
                <a:solidFill>
                  <a:srgbClr val="FFFFFF"/>
                </a:solidFill>
              </a:rPr>
              <a:t>put all $$$</a:t>
            </a:r>
          </a:p>
          <a:p>
            <a:pPr algn="ctr"/>
            <a:r>
              <a:rPr lang="en-US" sz="2000">
                <a:solidFill>
                  <a:srgbClr val="FFFFFF"/>
                </a:solidFill>
              </a:rPr>
              <a:t>in low-cost fund</a:t>
            </a:r>
          </a:p>
        </p:txBody>
      </p:sp>
      <p:sp>
        <p:nvSpPr>
          <p:cNvPr id="389127" name="Text Box 7"/>
          <p:cNvSpPr txBox="1">
            <a:spLocks noChangeArrowheads="1"/>
          </p:cNvSpPr>
          <p:nvPr/>
        </p:nvSpPr>
        <p:spPr bwMode="auto">
          <a:xfrm>
            <a:off x="4376738" y="5337175"/>
            <a:ext cx="2851150" cy="1311275"/>
          </a:xfrm>
          <a:prstGeom prst="rect">
            <a:avLst/>
          </a:prstGeom>
          <a:noFill/>
          <a:ln w="9525">
            <a:noFill/>
            <a:miter lim="800000"/>
            <a:headEnd/>
            <a:tailEnd/>
          </a:ln>
        </p:spPr>
        <p:txBody>
          <a:bodyPr>
            <a:spAutoFit/>
          </a:bodyPr>
          <a:lstStyle/>
          <a:p>
            <a:pPr algn="ctr"/>
            <a:r>
              <a:rPr lang="en-US" sz="2000">
                <a:solidFill>
                  <a:srgbClr val="FFFFFF"/>
                </a:solidFill>
              </a:rPr>
              <a:t>9% of Harvard staff</a:t>
            </a:r>
          </a:p>
          <a:p>
            <a:pPr algn="ctr"/>
            <a:r>
              <a:rPr lang="en-US" sz="2000">
                <a:solidFill>
                  <a:srgbClr val="FFFFFF"/>
                </a:solidFill>
              </a:rPr>
              <a:t>in Fee Treatment </a:t>
            </a:r>
          </a:p>
          <a:p>
            <a:pPr algn="ctr"/>
            <a:r>
              <a:rPr lang="en-US" sz="2000">
                <a:solidFill>
                  <a:srgbClr val="FFFFFF"/>
                </a:solidFill>
              </a:rPr>
              <a:t>put all $$$</a:t>
            </a:r>
          </a:p>
          <a:p>
            <a:pPr algn="ctr"/>
            <a:r>
              <a:rPr lang="en-US" sz="2000">
                <a:solidFill>
                  <a:srgbClr val="FFFFFF"/>
                </a:solidFill>
              </a:rPr>
              <a:t>in low-cost fund</a:t>
            </a:r>
          </a:p>
        </p:txBody>
      </p:sp>
      <p:sp>
        <p:nvSpPr>
          <p:cNvPr id="152586" name="Text Box 8"/>
          <p:cNvSpPr txBox="1">
            <a:spLocks noChangeArrowheads="1"/>
          </p:cNvSpPr>
          <p:nvPr/>
        </p:nvSpPr>
        <p:spPr bwMode="auto">
          <a:xfrm>
            <a:off x="5384800" y="2727325"/>
            <a:ext cx="679450" cy="365125"/>
          </a:xfrm>
          <a:prstGeom prst="rect">
            <a:avLst/>
          </a:prstGeom>
          <a:noFill/>
          <a:ln w="9525" algn="ctr">
            <a:noFill/>
            <a:miter lim="800000"/>
            <a:headEnd/>
            <a:tailEnd/>
          </a:ln>
        </p:spPr>
        <p:txBody>
          <a:bodyPr wrap="none" lIns="0" tIns="0" rIns="0" bIns="0">
            <a:spAutoFit/>
          </a:bodyPr>
          <a:lstStyle/>
          <a:p>
            <a:pPr algn="r" eaLnBrk="0" hangingPunct="0"/>
            <a:r>
              <a:rPr lang="en-US" sz="2400" b="1">
                <a:solidFill>
                  <a:srgbClr val="FFFFFF"/>
                </a:solidFill>
              </a:rPr>
              <a:t>$494</a:t>
            </a:r>
          </a:p>
        </p:txBody>
      </p:sp>
      <p:sp>
        <p:nvSpPr>
          <p:cNvPr id="152587" name="Rectangle 9"/>
          <p:cNvSpPr>
            <a:spLocks noChangeArrowheads="1"/>
          </p:cNvSpPr>
          <p:nvPr/>
        </p:nvSpPr>
        <p:spPr bwMode="auto">
          <a:xfrm>
            <a:off x="2735263" y="2459038"/>
            <a:ext cx="1011237" cy="2825750"/>
          </a:xfrm>
          <a:prstGeom prst="rect">
            <a:avLst/>
          </a:prstGeom>
          <a:solidFill>
            <a:srgbClr val="3366FF"/>
          </a:solidFill>
          <a:ln w="9525" algn="ctr">
            <a:solidFill>
              <a:schemeClr val="tx1"/>
            </a:solidFill>
            <a:miter lim="800000"/>
            <a:headEnd/>
            <a:tailEnd/>
          </a:ln>
        </p:spPr>
        <p:txBody>
          <a:bodyPr wrap="none" lIns="0" tIns="0" rIns="0" bIns="0" anchor="ctr">
            <a:spAutoFit/>
          </a:bodyPr>
          <a:lstStyle/>
          <a:p>
            <a:endParaRPr lang="en-US"/>
          </a:p>
        </p:txBody>
      </p:sp>
      <p:sp>
        <p:nvSpPr>
          <p:cNvPr id="152588" name="Text Box 10"/>
          <p:cNvSpPr txBox="1">
            <a:spLocks noChangeArrowheads="1"/>
          </p:cNvSpPr>
          <p:nvPr/>
        </p:nvSpPr>
        <p:spPr bwMode="auto">
          <a:xfrm>
            <a:off x="2847975" y="2479675"/>
            <a:ext cx="679450" cy="365125"/>
          </a:xfrm>
          <a:prstGeom prst="rect">
            <a:avLst/>
          </a:prstGeom>
          <a:noFill/>
          <a:ln w="9525" algn="ctr">
            <a:noFill/>
            <a:miter lim="800000"/>
            <a:headEnd/>
            <a:tailEnd/>
          </a:ln>
        </p:spPr>
        <p:txBody>
          <a:bodyPr wrap="none" lIns="0" tIns="0" rIns="0" bIns="0">
            <a:spAutoFit/>
          </a:bodyPr>
          <a:lstStyle/>
          <a:p>
            <a:pPr algn="r" eaLnBrk="0" hangingPunct="0"/>
            <a:r>
              <a:rPr lang="en-US" sz="2400" b="1">
                <a:solidFill>
                  <a:srgbClr val="FFFFFF"/>
                </a:solidFill>
              </a:rPr>
              <a:t>$518</a:t>
            </a:r>
          </a:p>
        </p:txBody>
      </p:sp>
      <p:sp>
        <p:nvSpPr>
          <p:cNvPr id="152589" name="Line 11"/>
          <p:cNvSpPr>
            <a:spLocks noChangeShapeType="1"/>
          </p:cNvSpPr>
          <p:nvPr/>
        </p:nvSpPr>
        <p:spPr bwMode="auto">
          <a:xfrm>
            <a:off x="1968500" y="3414713"/>
            <a:ext cx="5065713" cy="14287"/>
          </a:xfrm>
          <a:prstGeom prst="line">
            <a:avLst/>
          </a:prstGeom>
          <a:noFill/>
          <a:ln w="57150">
            <a:solidFill>
              <a:srgbClr val="66FF66"/>
            </a:solidFill>
            <a:prstDash val="dash"/>
            <a:round/>
            <a:headEnd/>
            <a:tailEnd/>
          </a:ln>
        </p:spPr>
        <p:txBody>
          <a:bodyPr wrap="none" lIns="0" tIns="0" rIns="0" bIns="0" anchor="ctr">
            <a:spAutoFit/>
          </a:bodyPr>
          <a:lstStyle/>
          <a:p>
            <a:endParaRPr lang="en-US"/>
          </a:p>
        </p:txBody>
      </p:sp>
      <p:sp>
        <p:nvSpPr>
          <p:cNvPr id="152590" name="Text Box 12"/>
          <p:cNvSpPr txBox="1">
            <a:spLocks noChangeArrowheads="1"/>
          </p:cNvSpPr>
          <p:nvPr/>
        </p:nvSpPr>
        <p:spPr bwMode="auto">
          <a:xfrm>
            <a:off x="7140575" y="2740025"/>
            <a:ext cx="1343025" cy="1460500"/>
          </a:xfrm>
          <a:prstGeom prst="rect">
            <a:avLst/>
          </a:prstGeom>
          <a:noFill/>
          <a:ln w="9525" algn="ctr">
            <a:noFill/>
            <a:miter lim="800000"/>
            <a:headEnd/>
            <a:tailEnd/>
          </a:ln>
        </p:spPr>
        <p:txBody>
          <a:bodyPr wrap="none" lIns="0" tIns="0" rIns="0" bIns="0">
            <a:spAutoFit/>
          </a:bodyPr>
          <a:lstStyle/>
          <a:p>
            <a:pPr eaLnBrk="0" hangingPunct="0"/>
            <a:r>
              <a:rPr lang="en-US" sz="2400">
                <a:solidFill>
                  <a:srgbClr val="66FF66"/>
                </a:solidFill>
              </a:rPr>
              <a:t>Fees from </a:t>
            </a:r>
          </a:p>
          <a:p>
            <a:pPr eaLnBrk="0" hangingPunct="0"/>
            <a:r>
              <a:rPr lang="en-US" sz="2400">
                <a:solidFill>
                  <a:srgbClr val="66FF66"/>
                </a:solidFill>
              </a:rPr>
              <a:t>random </a:t>
            </a:r>
          </a:p>
          <a:p>
            <a:pPr eaLnBrk="0" hangingPunct="0"/>
            <a:r>
              <a:rPr lang="en-US" sz="2400">
                <a:solidFill>
                  <a:srgbClr val="66FF66"/>
                </a:solidFill>
              </a:rPr>
              <a:t>allocation</a:t>
            </a:r>
          </a:p>
          <a:p>
            <a:pPr eaLnBrk="0" hangingPunct="0"/>
            <a:r>
              <a:rPr lang="en-US" sz="2400">
                <a:solidFill>
                  <a:srgbClr val="66FF66"/>
                </a:solidFill>
              </a:rPr>
              <a:t>$431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91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Date Placeholder 3"/>
          <p:cNvSpPr>
            <a:spLocks noGrp="1"/>
          </p:cNvSpPr>
          <p:nvPr>
            <p:ph type="dt" sz="quarter" idx="10"/>
          </p:nvPr>
        </p:nvSpPr>
        <p:spPr>
          <a:noFill/>
        </p:spPr>
        <p:txBody>
          <a:bodyPr/>
          <a:lstStyle/>
          <a:p>
            <a:fld id="{F7BD4320-014F-4617-9FC4-620527AAD3D5}" type="datetime1">
              <a:rPr lang="en-US" smtClean="0"/>
              <a:pPr/>
              <a:t>1/18/2012</a:t>
            </a:fld>
            <a:endParaRPr lang="en-US" smtClean="0"/>
          </a:p>
        </p:txBody>
      </p:sp>
      <p:sp>
        <p:nvSpPr>
          <p:cNvPr id="156674"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56675" name="Slide Number Placeholder 5"/>
          <p:cNvSpPr>
            <a:spLocks noGrp="1"/>
          </p:cNvSpPr>
          <p:nvPr>
            <p:ph type="sldNum" sz="quarter" idx="12"/>
          </p:nvPr>
        </p:nvSpPr>
        <p:spPr>
          <a:noFill/>
        </p:spPr>
        <p:txBody>
          <a:bodyPr/>
          <a:lstStyle/>
          <a:p>
            <a:fld id="{97EDCCA6-B9F1-4ECE-A508-425393E91F93}" type="slidenum">
              <a:rPr lang="en-US" smtClean="0"/>
              <a:pPr/>
              <a:t>8</a:t>
            </a:fld>
            <a:endParaRPr lang="en-US" smtClean="0"/>
          </a:p>
        </p:txBody>
      </p:sp>
      <p:sp>
        <p:nvSpPr>
          <p:cNvPr id="156676" name="Rectangle 2"/>
          <p:cNvSpPr>
            <a:spLocks noGrp="1" noChangeArrowheads="1"/>
          </p:cNvSpPr>
          <p:nvPr>
            <p:ph type="title"/>
          </p:nvPr>
        </p:nvSpPr>
        <p:spPr/>
        <p:txBody>
          <a:bodyPr/>
          <a:lstStyle/>
          <a:p>
            <a:pPr eaLnBrk="1" hangingPunct="1"/>
            <a:r>
              <a:rPr lang="en-US" smtClean="0"/>
              <a:t>When are revealed preferences likely to deviate from normative preferences?</a:t>
            </a:r>
          </a:p>
        </p:txBody>
      </p:sp>
      <p:sp>
        <p:nvSpPr>
          <p:cNvPr id="156677" name="Rectangle 3"/>
          <p:cNvSpPr>
            <a:spLocks noGrp="1" noChangeArrowheads="1"/>
          </p:cNvSpPr>
          <p:nvPr>
            <p:ph type="body" idx="1"/>
          </p:nvPr>
        </p:nvSpPr>
        <p:spPr>
          <a:xfrm>
            <a:off x="457200" y="1600200"/>
            <a:ext cx="8686800" cy="4525963"/>
          </a:xfrm>
        </p:spPr>
        <p:txBody>
          <a:bodyPr/>
          <a:lstStyle/>
          <a:p>
            <a:pPr marL="457200" indent="-457200" eaLnBrk="1" hangingPunct="1">
              <a:buFontTx/>
              <a:buAutoNum type="arabicPeriod"/>
            </a:pPr>
            <a:r>
              <a:rPr lang="en-US" b="1" smtClean="0"/>
              <a:t>Passive choice:</a:t>
            </a:r>
          </a:p>
          <a:p>
            <a:pPr marL="457200" indent="-457200" eaLnBrk="1" hangingPunct="1">
              <a:buFontTx/>
              <a:buAutoNum type="arabicPeriod"/>
            </a:pPr>
            <a:r>
              <a:rPr lang="en-US" b="1" smtClean="0"/>
              <a:t>Complexity:</a:t>
            </a:r>
          </a:p>
          <a:p>
            <a:pPr marL="457200" indent="-457200" eaLnBrk="1" hangingPunct="1">
              <a:buFontTx/>
              <a:buAutoNum type="arabicPeriod"/>
            </a:pPr>
            <a:r>
              <a:rPr lang="en-US" b="1" smtClean="0"/>
              <a:t>Limited personal experience:</a:t>
            </a:r>
          </a:p>
          <a:p>
            <a:pPr marL="457200" indent="-457200" eaLnBrk="1" hangingPunct="1">
              <a:buFontTx/>
              <a:buAutoNum type="arabicPeriod"/>
            </a:pPr>
            <a:r>
              <a:rPr lang="en-US" b="1" smtClean="0"/>
              <a:t>Third-party marketing:</a:t>
            </a:r>
          </a:p>
          <a:p>
            <a:pPr marL="457200" indent="-457200" eaLnBrk="1" hangingPunct="1">
              <a:buFontTx/>
              <a:buAutoNum type="arabicPeriod"/>
            </a:pPr>
            <a:r>
              <a:rPr lang="en-US" b="1" smtClean="0"/>
              <a:t>Intertemporal choice: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Date Placeholder 3"/>
          <p:cNvSpPr>
            <a:spLocks noGrp="1"/>
          </p:cNvSpPr>
          <p:nvPr>
            <p:ph type="dt" sz="quarter" idx="10"/>
          </p:nvPr>
        </p:nvSpPr>
        <p:spPr>
          <a:noFill/>
        </p:spPr>
        <p:txBody>
          <a:bodyPr/>
          <a:lstStyle/>
          <a:p>
            <a:fld id="{53AF610F-AA2A-48B1-AE5B-526465068BD3}" type="datetime1">
              <a:rPr lang="en-US" smtClean="0"/>
              <a:pPr/>
              <a:t>1/18/2012</a:t>
            </a:fld>
            <a:endParaRPr lang="en-US" smtClean="0"/>
          </a:p>
        </p:txBody>
      </p:sp>
      <p:sp>
        <p:nvSpPr>
          <p:cNvPr id="158722" name="Footer Placeholder 4"/>
          <p:cNvSpPr>
            <a:spLocks noGrp="1"/>
          </p:cNvSpPr>
          <p:nvPr>
            <p:ph type="ftr" sz="quarter" idx="11"/>
          </p:nvPr>
        </p:nvSpPr>
        <p:spPr>
          <a:noFill/>
        </p:spPr>
        <p:txBody>
          <a:bodyPr/>
          <a:lstStyle/>
          <a:p>
            <a:r>
              <a:rPr lang="en-US" smtClean="0"/>
              <a:t>How are preferences revealed?</a:t>
            </a:r>
          </a:p>
          <a:p>
            <a:endParaRPr lang="en-US" smtClean="0"/>
          </a:p>
        </p:txBody>
      </p:sp>
      <p:sp>
        <p:nvSpPr>
          <p:cNvPr id="158723" name="Slide Number Placeholder 5"/>
          <p:cNvSpPr>
            <a:spLocks noGrp="1"/>
          </p:cNvSpPr>
          <p:nvPr>
            <p:ph type="sldNum" sz="quarter" idx="12"/>
          </p:nvPr>
        </p:nvSpPr>
        <p:spPr>
          <a:noFill/>
        </p:spPr>
        <p:txBody>
          <a:bodyPr/>
          <a:lstStyle/>
          <a:p>
            <a:fld id="{D23C0FA3-3337-47B8-9916-C2DC042ADDCF}" type="slidenum">
              <a:rPr lang="en-US" smtClean="0"/>
              <a:pPr/>
              <a:t>9</a:t>
            </a:fld>
            <a:endParaRPr lang="en-US" smtClean="0"/>
          </a:p>
        </p:txBody>
      </p:sp>
      <p:sp>
        <p:nvSpPr>
          <p:cNvPr id="158724" name="Rectangle 2"/>
          <p:cNvSpPr>
            <a:spLocks noGrp="1" noChangeArrowheads="1"/>
          </p:cNvSpPr>
          <p:nvPr>
            <p:ph type="title"/>
          </p:nvPr>
        </p:nvSpPr>
        <p:spPr/>
        <p:txBody>
          <a:bodyPr/>
          <a:lstStyle/>
          <a:p>
            <a:pPr marL="609600" indent="-609600" eaLnBrk="1" hangingPunct="1"/>
            <a:r>
              <a:rPr lang="en-US" smtClean="0"/>
              <a:t>1. Passive choice</a:t>
            </a:r>
          </a:p>
        </p:txBody>
      </p:sp>
      <p:sp>
        <p:nvSpPr>
          <p:cNvPr id="158725" name="Rectangle 3"/>
          <p:cNvSpPr>
            <a:spLocks noGrp="1" noChangeArrowheads="1"/>
          </p:cNvSpPr>
          <p:nvPr>
            <p:ph type="body" idx="1"/>
          </p:nvPr>
        </p:nvSpPr>
        <p:spPr/>
        <p:txBody>
          <a:bodyPr/>
          <a:lstStyle/>
          <a:p>
            <a:pPr eaLnBrk="1" hangingPunct="1"/>
            <a:r>
              <a:rPr lang="en-US" smtClean="0"/>
              <a:t>Decision-makers have an overwhelming tendency to adopt defaults.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a:themeElements>
    <a:clrScheme name="1_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4600</TotalTime>
  <Words>1725</Words>
  <Application>Microsoft Office PowerPoint</Application>
  <PresentationFormat>On-screen Show (4:3)</PresentationFormat>
  <Paragraphs>394</Paragraphs>
  <Slides>40</Slides>
  <Notes>40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40</vt:i4>
      </vt:variant>
    </vt:vector>
  </HeadingPairs>
  <TitlesOfParts>
    <vt:vector size="43" baseType="lpstr">
      <vt:lpstr>1_default</vt:lpstr>
      <vt:lpstr>Chart</vt:lpstr>
      <vt:lpstr>Microsoft Excel Chart</vt:lpstr>
      <vt:lpstr>How are preferences revealed?</vt:lpstr>
      <vt:lpstr>PowerPoint Presentation</vt:lpstr>
      <vt:lpstr>Revealed Preferences ≠ Normative Preferences</vt:lpstr>
      <vt:lpstr>$100 bills on the sidewalk Choi, Laibson, Madrian (2004) </vt:lpstr>
      <vt:lpstr>Education and Disclosure Choi, Laibson, Madrian (2007)</vt:lpstr>
      <vt:lpstr>Data from Harvard Staff</vt:lpstr>
      <vt:lpstr>Data from Harvard Staff</vt:lpstr>
      <vt:lpstr>When are revealed preferences likely to deviate from normative preferences?</vt:lpstr>
      <vt:lpstr>1. Passive choice</vt:lpstr>
      <vt:lpstr>Madrian and Shea (2001) Choi, Laibson, Madrian, Metrick (2004)</vt:lpstr>
      <vt:lpstr>Employees enrolled under automatic enrollment cluster at default contribution rate.</vt:lpstr>
      <vt:lpstr>2. Complexity</vt:lpstr>
      <vt:lpstr>PowerPoint Presentation</vt:lpstr>
      <vt:lpstr>3. Limited personal experience</vt:lpstr>
      <vt:lpstr>PowerPoint Presentation</vt:lpstr>
      <vt:lpstr>4. Third-party marketing</vt:lpstr>
      <vt:lpstr>5. Intertemporal choice</vt:lpstr>
      <vt:lpstr>Choosing fruit vs. chocolate Read and van Leeuwen (1998)</vt:lpstr>
      <vt:lpstr>Patient choices for the future:</vt:lpstr>
      <vt:lpstr>Impatient choices for today:</vt:lpstr>
      <vt:lpstr>Time Inconsistent Preferences:</vt:lpstr>
      <vt:lpstr>The desire for instant gratification Read, Loewenstein &amp; Kalyanaraman (1999)</vt:lpstr>
      <vt:lpstr>A Behavioral Approach to  Revealed Preference:</vt:lpstr>
      <vt:lpstr>How can we measure normative preferences using behavioral data?</vt:lpstr>
      <vt:lpstr>1. Structural Estimation</vt:lpstr>
      <vt:lpstr>Laibson, Repetto, and Tobacman (2004)</vt:lpstr>
      <vt:lpstr>LRT Simulation Model</vt:lpstr>
      <vt:lpstr>LRT Results:</vt:lpstr>
      <vt:lpstr>2. Active Decisions</vt:lpstr>
      <vt:lpstr> 401(k) participation rate increases under active decisions</vt:lpstr>
      <vt:lpstr>3. Asymptotic Choice</vt:lpstr>
      <vt:lpstr>PowerPoint Presentation</vt:lpstr>
      <vt:lpstr>4. Aggregated Revealed Preferences</vt:lpstr>
      <vt:lpstr>5. Reported Preferences</vt:lpstr>
      <vt:lpstr>Procrastination and Under-saving Choi, Laibson, Madrian, Metrick (2002)</vt:lpstr>
      <vt:lpstr> Typical breakdown among 100 employees</vt:lpstr>
      <vt:lpstr>Self-reports after a financial education seminar</vt:lpstr>
      <vt:lpstr>Do workers like automatic enrollment?</vt:lpstr>
      <vt:lpstr>6. Expert Opinion/Informed Preferences</vt:lpstr>
      <vt:lpstr>Conclusion:</vt:lpstr>
    </vt:vector>
  </TitlesOfParts>
  <Company>Department of Economics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economics?</dc:title>
  <dc:creator>David Laibson</dc:creator>
  <cp:lastModifiedBy>FASDSM</cp:lastModifiedBy>
  <cp:revision>94</cp:revision>
  <dcterms:created xsi:type="dcterms:W3CDTF">2006-07-27T16:54:08Z</dcterms:created>
  <dcterms:modified xsi:type="dcterms:W3CDTF">2012-01-18T18:19:04Z</dcterms:modified>
</cp:coreProperties>
</file>