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418" r:id="rId2"/>
    <p:sldId id="542" r:id="rId3"/>
    <p:sldId id="386" r:id="rId4"/>
    <p:sldId id="543" r:id="rId5"/>
    <p:sldId id="387" r:id="rId6"/>
    <p:sldId id="507" r:id="rId7"/>
    <p:sldId id="515" r:id="rId8"/>
    <p:sldId id="512" r:id="rId9"/>
    <p:sldId id="536" r:id="rId10"/>
    <p:sldId id="54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FFFF"/>
    <a:srgbClr val="FF0000"/>
    <a:srgbClr val="008000"/>
    <a:srgbClr val="FF66CC"/>
    <a:srgbClr val="FF66FF"/>
    <a:srgbClr val="FF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 autoAdjust="0"/>
    <p:restoredTop sz="94595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25064935064935034"/>
          <c:y val="0.19638386926023604"/>
          <c:w val="0.6816595790419443"/>
          <c:h val="0.59234841108075864"/>
        </c:manualLayout>
      </c:layout>
      <c:lineChart>
        <c:grouping val="standard"/>
        <c:varyColors val="1"/>
        <c:ser>
          <c:idx val="0"/>
          <c:order val="0"/>
          <c:tx>
            <c:v>Std. enrollment (2000)</c:v>
          </c:tx>
          <c:spPr>
            <a:ln w="57966">
              <a:solidFill>
                <a:srgbClr val="CC99FF"/>
              </a:solidFill>
              <a:prstDash val="solid"/>
            </a:ln>
          </c:spPr>
          <c:marker>
            <c:symbol val="none"/>
          </c:marker>
          <c:cat>
            <c:numRef>
              <c:f>Sheet22!$A$2:$A$37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</c:numCache>
            </c:numRef>
          </c:cat>
          <c:val>
            <c:numRef>
              <c:f>Sheet22!$B$2:$B$37</c:f>
              <c:numCache>
                <c:formatCode>General</c:formatCode>
                <c:ptCount val="36"/>
                <c:pt idx="0">
                  <c:v>0</c:v>
                </c:pt>
                <c:pt idx="1">
                  <c:v>3.0575500000000002E-2</c:v>
                </c:pt>
                <c:pt idx="2">
                  <c:v>4.4064700000000012E-2</c:v>
                </c:pt>
                <c:pt idx="3">
                  <c:v>6.0251800000000001E-2</c:v>
                </c:pt>
                <c:pt idx="4">
                  <c:v>7.4640300000000021E-2</c:v>
                </c:pt>
                <c:pt idx="5">
                  <c:v>8.273380000000001E-2</c:v>
                </c:pt>
                <c:pt idx="6">
                  <c:v>8.9028800000000033E-2</c:v>
                </c:pt>
                <c:pt idx="7">
                  <c:v>9.982010000000005E-2</c:v>
                </c:pt>
                <c:pt idx="8">
                  <c:v>0.10881300000000002</c:v>
                </c:pt>
                <c:pt idx="9">
                  <c:v>0.11420859999999999</c:v>
                </c:pt>
                <c:pt idx="10">
                  <c:v>0.11960430000000002</c:v>
                </c:pt>
                <c:pt idx="11">
                  <c:v>0.1276978</c:v>
                </c:pt>
                <c:pt idx="12">
                  <c:v>0.1393885</c:v>
                </c:pt>
                <c:pt idx="13">
                  <c:v>0.14748200000000003</c:v>
                </c:pt>
                <c:pt idx="14">
                  <c:v>0.15287770000000001</c:v>
                </c:pt>
                <c:pt idx="15">
                  <c:v>0.15827340000000004</c:v>
                </c:pt>
                <c:pt idx="16">
                  <c:v>0.16366910000000004</c:v>
                </c:pt>
                <c:pt idx="17">
                  <c:v>0.16636690000000004</c:v>
                </c:pt>
                <c:pt idx="18">
                  <c:v>0.16996400000000006</c:v>
                </c:pt>
                <c:pt idx="19">
                  <c:v>0.17535970000000001</c:v>
                </c:pt>
                <c:pt idx="20">
                  <c:v>0.17715829999999999</c:v>
                </c:pt>
                <c:pt idx="21">
                  <c:v>0.1816547</c:v>
                </c:pt>
                <c:pt idx="22">
                  <c:v>0.18525179999999999</c:v>
                </c:pt>
                <c:pt idx="23">
                  <c:v>0.19064750000000003</c:v>
                </c:pt>
                <c:pt idx="24">
                  <c:v>0.19244600000000006</c:v>
                </c:pt>
                <c:pt idx="25">
                  <c:v>0.19514390000000004</c:v>
                </c:pt>
                <c:pt idx="26">
                  <c:v>0.19964030000000002</c:v>
                </c:pt>
                <c:pt idx="27">
                  <c:v>0.20323740000000004</c:v>
                </c:pt>
                <c:pt idx="28">
                  <c:v>0.20773380000000002</c:v>
                </c:pt>
                <c:pt idx="29">
                  <c:v>0.21402879999999999</c:v>
                </c:pt>
                <c:pt idx="30">
                  <c:v>0.22032370000000001</c:v>
                </c:pt>
                <c:pt idx="31">
                  <c:v>0.22661870000000003</c:v>
                </c:pt>
                <c:pt idx="32">
                  <c:v>0.23111509999999999</c:v>
                </c:pt>
                <c:pt idx="33">
                  <c:v>0.23381289999999999</c:v>
                </c:pt>
                <c:pt idx="34">
                  <c:v>0.23651079999999999</c:v>
                </c:pt>
              </c:numCache>
            </c:numRef>
          </c:val>
          <c:smooth val="1"/>
        </c:ser>
        <c:ser>
          <c:idx val="1"/>
          <c:order val="1"/>
          <c:tx>
            <c:v>Std. enrollment (2001)</c:v>
          </c:tx>
          <c:spPr>
            <a:ln w="57966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Sheet22!$A$2:$A$37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</c:numCache>
            </c:numRef>
          </c:cat>
          <c:val>
            <c:numRef>
              <c:f>Sheet22!$C$2:$C$37</c:f>
              <c:numCache>
                <c:formatCode>General</c:formatCode>
                <c:ptCount val="36"/>
                <c:pt idx="0">
                  <c:v>0</c:v>
                </c:pt>
                <c:pt idx="1">
                  <c:v>3.2911400000000007E-2</c:v>
                </c:pt>
                <c:pt idx="2">
                  <c:v>5.0126600000000014E-2</c:v>
                </c:pt>
                <c:pt idx="3">
                  <c:v>5.9240500000000008E-2</c:v>
                </c:pt>
                <c:pt idx="4">
                  <c:v>6.9367100000000015E-2</c:v>
                </c:pt>
                <c:pt idx="5">
                  <c:v>7.544300000000001E-2</c:v>
                </c:pt>
                <c:pt idx="6">
                  <c:v>8.0506300000000031E-2</c:v>
                </c:pt>
                <c:pt idx="7">
                  <c:v>8.6075900000000038E-2</c:v>
                </c:pt>
                <c:pt idx="8">
                  <c:v>9.3670900000000029E-2</c:v>
                </c:pt>
                <c:pt idx="9">
                  <c:v>9.9240500000000037E-2</c:v>
                </c:pt>
                <c:pt idx="10">
                  <c:v>0.1043038</c:v>
                </c:pt>
                <c:pt idx="11">
                  <c:v>0.10683540000000001</c:v>
                </c:pt>
                <c:pt idx="12">
                  <c:v>0.11088610000000002</c:v>
                </c:pt>
                <c:pt idx="13">
                  <c:v>0.11594939999999998</c:v>
                </c:pt>
                <c:pt idx="14">
                  <c:v>0.12354430000000001</c:v>
                </c:pt>
                <c:pt idx="15">
                  <c:v>0.12962029999999997</c:v>
                </c:pt>
                <c:pt idx="16">
                  <c:v>0.1351899</c:v>
                </c:pt>
                <c:pt idx="17">
                  <c:v>0.14126580000000002</c:v>
                </c:pt>
                <c:pt idx="18">
                  <c:v>0.14835440000000003</c:v>
                </c:pt>
                <c:pt idx="19">
                  <c:v>0.15544300000000005</c:v>
                </c:pt>
                <c:pt idx="20">
                  <c:v>0.16000000000000003</c:v>
                </c:pt>
                <c:pt idx="21">
                  <c:v>0.16810130000000004</c:v>
                </c:pt>
                <c:pt idx="22">
                  <c:v>0.17113919999999999</c:v>
                </c:pt>
                <c:pt idx="23">
                  <c:v>0.17468349999999999</c:v>
                </c:pt>
              </c:numCache>
            </c:numRef>
          </c:val>
          <c:smooth val="1"/>
        </c:ser>
        <c:ser>
          <c:idx val="2"/>
          <c:order val="2"/>
          <c:tx>
            <c:v>Std. enrollment (2002)</c:v>
          </c:tx>
          <c:spPr>
            <a:ln w="86948">
              <a:solidFill>
                <a:srgbClr val="33CCCC"/>
              </a:solidFill>
              <a:prstDash val="solid"/>
            </a:ln>
          </c:spPr>
          <c:marker>
            <c:symbol val="none"/>
          </c:marker>
          <c:cat>
            <c:numRef>
              <c:f>Sheet22!$A$2:$A$37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</c:numCache>
            </c:numRef>
          </c:cat>
          <c:val>
            <c:numRef>
              <c:f>Sheet22!$D$2:$D$37</c:f>
              <c:numCache>
                <c:formatCode>General</c:formatCode>
                <c:ptCount val="36"/>
                <c:pt idx="0">
                  <c:v>0</c:v>
                </c:pt>
                <c:pt idx="1">
                  <c:v>1.6281100000000003E-2</c:v>
                </c:pt>
                <c:pt idx="2">
                  <c:v>2.9991400000000001E-2</c:v>
                </c:pt>
                <c:pt idx="3">
                  <c:v>4.1988000000000004E-2</c:v>
                </c:pt>
                <c:pt idx="4">
                  <c:v>4.884320000000001E-2</c:v>
                </c:pt>
                <c:pt idx="5">
                  <c:v>5.741220000000001E-2</c:v>
                </c:pt>
                <c:pt idx="6">
                  <c:v>6.5552700000000019E-2</c:v>
                </c:pt>
                <c:pt idx="7">
                  <c:v>7.2836300000000034E-2</c:v>
                </c:pt>
                <c:pt idx="8">
                  <c:v>7.7120800000000003E-2</c:v>
                </c:pt>
                <c:pt idx="9">
                  <c:v>8.6118300000000009E-2</c:v>
                </c:pt>
                <c:pt idx="10">
                  <c:v>8.9545800000000036E-2</c:v>
                </c:pt>
                <c:pt idx="11">
                  <c:v>9.4258800000000031E-2</c:v>
                </c:pt>
              </c:numCache>
            </c:numRef>
          </c:val>
          <c:smooth val="1"/>
        </c:ser>
        <c:ser>
          <c:idx val="3"/>
          <c:order val="3"/>
          <c:tx>
            <c:v>Quick enrollment (2003)</c:v>
          </c:tx>
          <c:spPr>
            <a:ln w="57966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Sheet22!$A$2:$A$37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</c:numCache>
            </c:numRef>
          </c:cat>
          <c:val>
            <c:numRef>
              <c:f>Sheet22!$E$2:$E$37</c:f>
              <c:numCache>
                <c:formatCode>General</c:formatCode>
                <c:ptCount val="36"/>
                <c:pt idx="0">
                  <c:v>0</c:v>
                </c:pt>
                <c:pt idx="1">
                  <c:v>0.11962220000000004</c:v>
                </c:pt>
                <c:pt idx="2">
                  <c:v>0.13273869999999999</c:v>
                </c:pt>
                <c:pt idx="3">
                  <c:v>0.14375660000000001</c:v>
                </c:pt>
                <c:pt idx="4">
                  <c:v>0.17471140000000002</c:v>
                </c:pt>
                <c:pt idx="5">
                  <c:v>0.17995800000000003</c:v>
                </c:pt>
                <c:pt idx="6">
                  <c:v>0.1836306</c:v>
                </c:pt>
                <c:pt idx="7">
                  <c:v>0.19097590000000003</c:v>
                </c:pt>
                <c:pt idx="8">
                  <c:v>0.19412380000000001</c:v>
                </c:pt>
                <c:pt idx="9">
                  <c:v>0.20146900000000004</c:v>
                </c:pt>
                <c:pt idx="10">
                  <c:v>0.20409230000000003</c:v>
                </c:pt>
                <c:pt idx="11">
                  <c:v>0.21143760000000003</c:v>
                </c:pt>
                <c:pt idx="12">
                  <c:v>0.21878280000000003</c:v>
                </c:pt>
                <c:pt idx="13">
                  <c:v>0.31951730000000006</c:v>
                </c:pt>
                <c:pt idx="14">
                  <c:v>0.33053510000000008</c:v>
                </c:pt>
                <c:pt idx="15">
                  <c:v>0.33315840000000008</c:v>
                </c:pt>
                <c:pt idx="16">
                  <c:v>0.34050370000000008</c:v>
                </c:pt>
                <c:pt idx="17">
                  <c:v>0.34365160000000006</c:v>
                </c:pt>
                <c:pt idx="18">
                  <c:v>0.3515215000000001</c:v>
                </c:pt>
                <c:pt idx="19">
                  <c:v>0.35519410000000001</c:v>
                </c:pt>
                <c:pt idx="20">
                  <c:v>0.35729280000000002</c:v>
                </c:pt>
                <c:pt idx="21">
                  <c:v>0.35991610000000007</c:v>
                </c:pt>
                <c:pt idx="22">
                  <c:v>0.36463800000000002</c:v>
                </c:pt>
                <c:pt idx="23">
                  <c:v>0.36778590000000005</c:v>
                </c:pt>
                <c:pt idx="24">
                  <c:v>0.3751312</c:v>
                </c:pt>
                <c:pt idx="25">
                  <c:v>0.38142710000000007</c:v>
                </c:pt>
                <c:pt idx="26">
                  <c:v>0.44228750000000006</c:v>
                </c:pt>
                <c:pt idx="27">
                  <c:v>0.44543550000000004</c:v>
                </c:pt>
                <c:pt idx="28">
                  <c:v>0.44648480000000013</c:v>
                </c:pt>
                <c:pt idx="29">
                  <c:v>0.45015740000000004</c:v>
                </c:pt>
                <c:pt idx="30">
                  <c:v>0.45120670000000002</c:v>
                </c:pt>
                <c:pt idx="31">
                  <c:v>0.45173139999999995</c:v>
                </c:pt>
                <c:pt idx="32">
                  <c:v>0.45278070000000004</c:v>
                </c:pt>
                <c:pt idx="33">
                  <c:v>0.4548793000000001</c:v>
                </c:pt>
                <c:pt idx="34">
                  <c:v>0.45697800000000005</c:v>
                </c:pt>
                <c:pt idx="35">
                  <c:v>0.45750260000000004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827456"/>
        <c:axId val="73829376"/>
      </c:lineChart>
      <c:catAx>
        <c:axId val="73827456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2398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Time since baseline (months)</a:t>
                </a:r>
              </a:p>
            </c:rich>
          </c:tx>
          <c:layout>
            <c:manualLayout>
              <c:xMode val="edge"/>
              <c:yMode val="edge"/>
              <c:x val="0.41038957709904117"/>
              <c:y val="0.89906098966343739"/>
            </c:manualLayout>
          </c:layout>
          <c:overlay val="1"/>
          <c:spPr>
            <a:noFill/>
            <a:ln w="57966">
              <a:noFill/>
            </a:ln>
          </c:spPr>
        </c:title>
        <c:numFmt formatCode="General" sourceLinked="1"/>
        <c:majorTickMark val="cross"/>
        <c:minorTickMark val="cross"/>
        <c:tickLblPos val="nextTo"/>
        <c:crossAx val="73829376"/>
        <c:crosses val="autoZero"/>
        <c:auto val="1"/>
        <c:lblAlgn val="ctr"/>
        <c:lblOffset val="100"/>
        <c:tickLblSkip val="3"/>
        <c:tickMarkSkip val="1"/>
        <c:noMultiLvlLbl val="1"/>
      </c:catAx>
      <c:valAx>
        <c:axId val="73829376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999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Fraction Ever Participating in Plan</a:t>
                </a:r>
              </a:p>
            </c:rich>
          </c:tx>
          <c:layout>
            <c:manualLayout>
              <c:xMode val="edge"/>
              <c:yMode val="edge"/>
              <c:x val="8.7577110186067522E-2"/>
              <c:y val="0.16272089528041053"/>
            </c:manualLayout>
          </c:layout>
          <c:overlay val="1"/>
          <c:spPr>
            <a:solidFill>
              <a:srgbClr val="000000"/>
            </a:solidFill>
            <a:ln w="57966">
              <a:noFill/>
            </a:ln>
          </c:spPr>
        </c:title>
        <c:numFmt formatCode="0%" sourceLinked="0"/>
        <c:majorTickMark val="cross"/>
        <c:minorTickMark val="cross"/>
        <c:tickLblPos val="nextTo"/>
        <c:crossAx val="73827456"/>
        <c:crosses val="autoZero"/>
        <c:crossBetween val="between"/>
        <c:majorUnit val="0.1"/>
      </c:valAx>
      <c:spPr>
        <a:noFill/>
        <a:ln w="25381">
          <a:noFill/>
        </a:ln>
      </c:spPr>
    </c:plotArea>
    <c:plotVisOnly val="1"/>
    <c:dispBlanksAs val="gap"/>
    <c:showDLblsOverMax val="1"/>
  </c:chart>
  <c:spPr>
    <a:noFill/>
    <a:ln>
      <a:noFill/>
    </a:ln>
  </c:spPr>
  <c:txPr>
    <a:bodyPr/>
    <a:lstStyle/>
    <a:p>
      <a:pPr>
        <a:defRPr sz="3367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7A46A213-1D49-46AA-916D-F68209490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15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21089-EF8D-42BF-B301-3741CAEEB06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188EE-BCFF-48CC-9727-84A94F81665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980DE-A460-438A-8140-E75811BC1D0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5F4AFB-5B3D-418B-B377-519586C72A0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0F2AB1-5872-4219-BE8F-E58B115346C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92EC7-8336-4731-870E-6875DDB5083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87EC64-F13C-4599-96B2-8A2362F2FD2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F817C5-D51A-4E22-A9C7-6339A1CA40B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338194-05E4-4843-A903-400550561D1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E26C5-05E8-40B2-8D34-F4A4CBDB6F2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6D525-4531-4E6D-882D-738F76C04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1A76A-8B40-44C4-9ADB-EBB521FEC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5378C-5DC6-4BCE-86C6-797588044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8AB39-4597-463D-878D-1F2FDCD1E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99FF5-F1D0-43EF-83A3-1EF509EFC4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6C148-0CD2-4F07-A7B1-097ABD586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BDCFC-3468-4E78-A12F-340AA9F45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A6CE7-DA48-4B3A-AE42-6E554C5A4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AE2A9-DDD4-4091-9FC6-573F85C7A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68AEE-F499-4FD2-A7CD-F304D6A65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CF603-CC19-4E5A-9BFA-B3461422A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7B9ED-7A80-485C-A912-0037ECAE9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84338-48FC-45E9-80CF-F005674C7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</a:defRPr>
            </a:lvl1pPr>
          </a:lstStyle>
          <a:p>
            <a:pPr>
              <a:defRPr/>
            </a:pPr>
            <a:fld id="{B5D02E28-791D-4CCE-A8BC-32280A659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>
            <a:spLocks noChangeArrowheads="1"/>
          </p:cNvSpPr>
          <p:nvPr/>
        </p:nvSpPr>
        <p:spPr bwMode="auto">
          <a:xfrm>
            <a:off x="152400" y="511175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800" b="1"/>
          </a:p>
          <a:p>
            <a:pPr algn="ctr"/>
            <a:r>
              <a:rPr lang="en-US" sz="3200" b="1"/>
              <a:t>The Economics of Instant Gratification</a:t>
            </a:r>
          </a:p>
        </p:txBody>
      </p:sp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1524000" y="4191000"/>
            <a:ext cx="63246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 b="1"/>
              <a:t>NIH Behavior Change Conference</a:t>
            </a:r>
          </a:p>
          <a:p>
            <a:pPr algn="ctr" eaLnBrk="0" hangingPunct="0"/>
            <a:endParaRPr lang="en-US" sz="800" b="1"/>
          </a:p>
          <a:p>
            <a:pPr algn="ctr"/>
            <a:r>
              <a:rPr lang="en-US" sz="2400">
                <a:latin typeface="Helvetica" pitchFamily="34" charset="0"/>
              </a:rPr>
              <a:t>David Laibson</a:t>
            </a:r>
          </a:p>
          <a:p>
            <a:pPr algn="ctr"/>
            <a:r>
              <a:rPr lang="en-US" sz="2000">
                <a:latin typeface="Helvetica" pitchFamily="34" charset="0"/>
              </a:rPr>
              <a:t>Harvard University and NBER</a:t>
            </a:r>
          </a:p>
          <a:p>
            <a:pPr algn="ctr"/>
            <a:endParaRPr lang="en-US" sz="800">
              <a:latin typeface="Helvetica" pitchFamily="34" charset="0"/>
            </a:endParaRPr>
          </a:p>
          <a:p>
            <a:pPr algn="ctr"/>
            <a:r>
              <a:rPr lang="en-US" sz="2000">
                <a:latin typeface="Helvetica" pitchFamily="34" charset="0"/>
              </a:rPr>
              <a:t>June 15-16, 2009</a:t>
            </a:r>
          </a:p>
          <a:p>
            <a:pPr algn="ctr"/>
            <a:r>
              <a:rPr lang="en-US" sz="2000">
                <a:latin typeface="Helvetica" pitchFamily="34" charset="0"/>
              </a:rPr>
              <a:t>Bethesda, Maryland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3">
            <a:lum bright="24000" contrast="46000"/>
          </a:blip>
          <a:srcRect/>
          <a:stretch>
            <a:fillRect/>
          </a:stretch>
        </p:blipFill>
        <p:spPr bwMode="auto">
          <a:xfrm>
            <a:off x="2439988" y="1295400"/>
            <a:ext cx="4418012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8959850" y="3581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>
              <a:latin typeface="Helvetic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800" b="1"/>
          </a:p>
          <a:p>
            <a:pPr algn="ctr"/>
            <a:r>
              <a:rPr lang="en-US" sz="3200" b="1"/>
              <a:t>Neural mechanisms</a:t>
            </a:r>
          </a:p>
        </p:txBody>
      </p:sp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1371600" y="5638800"/>
            <a:ext cx="7467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/>
              <a:t>McClure, Laibson, Loewenstein, Cohen (2004)</a:t>
            </a:r>
          </a:p>
          <a:p>
            <a:pPr algn="r" eaLnBrk="0" hangingPunct="0"/>
            <a:r>
              <a:rPr lang="en-US" sz="2000"/>
              <a:t>McClure, Ericson, Laibson, Loewenstein, Cohen (2007)</a:t>
            </a:r>
          </a:p>
          <a:p>
            <a:pPr algn="r" eaLnBrk="0" hangingPunct="0"/>
            <a:r>
              <a:rPr lang="en-US" sz="2000"/>
              <a:t>Hare, Camerer, Rangel (2009) </a:t>
            </a:r>
            <a:endParaRPr lang="en-US" sz="2000">
              <a:latin typeface="Helvetica" pitchFamily="34" charset="0"/>
            </a:endParaRPr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3">
            <a:lum bright="24000" contrast="46000"/>
          </a:blip>
          <a:srcRect/>
          <a:stretch>
            <a:fillRect/>
          </a:stretch>
        </p:blipFill>
        <p:spPr bwMode="auto">
          <a:xfrm>
            <a:off x="2439988" y="1889125"/>
            <a:ext cx="4418012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58000" y="2860675"/>
            <a:ext cx="2286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FF0000"/>
                </a:solidFill>
              </a:rPr>
              <a:t>I want a donut</a:t>
            </a:r>
          </a:p>
          <a:p>
            <a:pPr eaLnBrk="0" hangingPunct="0"/>
            <a:endParaRPr lang="en-US" sz="2000" b="1">
              <a:solidFill>
                <a:srgbClr val="FF0000"/>
              </a:solidFill>
            </a:endParaRPr>
          </a:p>
          <a:p>
            <a:pPr eaLnBrk="0" hangingPunct="0"/>
            <a:r>
              <a:rPr lang="en-US" sz="2000" b="1">
                <a:solidFill>
                  <a:srgbClr val="FF0000"/>
                </a:solidFill>
              </a:rPr>
              <a:t>(meso-limbic dopamine)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0" y="2860675"/>
            <a:ext cx="2438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b="1">
                <a:solidFill>
                  <a:srgbClr val="0070C0"/>
                </a:solidFill>
              </a:rPr>
              <a:t>Stay on your diet</a:t>
            </a:r>
          </a:p>
          <a:p>
            <a:pPr algn="r" eaLnBrk="0" hangingPunct="0"/>
            <a:endParaRPr lang="en-US" sz="2000" b="1">
              <a:solidFill>
                <a:srgbClr val="0070C0"/>
              </a:solidFill>
            </a:endParaRPr>
          </a:p>
          <a:p>
            <a:pPr algn="r" eaLnBrk="0" hangingPunct="0"/>
            <a:r>
              <a:rPr lang="en-US" sz="2000" b="1">
                <a:solidFill>
                  <a:srgbClr val="0070C0"/>
                </a:solidFill>
              </a:rPr>
              <a:t>(analytic cortex)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70C0"/>
                </a:solidFill>
                <a:cs typeface="Arial" charset="0"/>
              </a:rPr>
              <a:t>Basic model of time preferences:</a:t>
            </a:r>
            <a:br>
              <a:rPr lang="en-US" sz="3200" b="1" smtClean="0">
                <a:solidFill>
                  <a:srgbClr val="0070C0"/>
                </a:solidFill>
                <a:cs typeface="Arial" charset="0"/>
              </a:rPr>
            </a:br>
            <a:r>
              <a:rPr lang="en-US" sz="3200" b="1" smtClean="0">
                <a:cs typeface="Arial" charset="0"/>
              </a:rPr>
              <a:t>Quasi-hyperbolic discounting</a:t>
            </a:r>
            <a:endParaRPr lang="en-US" sz="3200" smtClean="0">
              <a:cs typeface="Arial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Present gets full weight</a:t>
            </a:r>
          </a:p>
          <a:p>
            <a:pPr eaLnBrk="1" hangingPunct="1"/>
            <a:r>
              <a:rPr lang="en-US" sz="2800" smtClean="0"/>
              <a:t>Future gets weight </a:t>
            </a:r>
            <a:r>
              <a:rPr lang="el-GR" sz="2800" smtClean="0"/>
              <a:t>β</a:t>
            </a:r>
            <a:r>
              <a:rPr lang="en-US" sz="2800" smtClean="0"/>
              <a:t> ~ 1/2</a:t>
            </a:r>
          </a:p>
        </p:txBody>
      </p:sp>
      <p:sp>
        <p:nvSpPr>
          <p:cNvPr id="18435" name="TextBox 5"/>
          <p:cNvSpPr txBox="1">
            <a:spLocks noChangeArrowheads="1"/>
          </p:cNvSpPr>
          <p:nvPr/>
        </p:nvSpPr>
        <p:spPr bwMode="auto">
          <a:xfrm>
            <a:off x="600075" y="5791200"/>
            <a:ext cx="8467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Strotz (1957), Herrnstein (1966), Phelps and Pollak (1968), Laibson (1997)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70C0"/>
                </a:solidFill>
                <a:cs typeface="Arial" charset="0"/>
              </a:rPr>
              <a:t>Application:</a:t>
            </a:r>
            <a:r>
              <a:rPr lang="en-US" sz="3200" smtClean="0">
                <a:cs typeface="Arial" charset="0"/>
              </a:rPr>
              <a:t/>
            </a:r>
            <a:br>
              <a:rPr lang="en-US" sz="3200" smtClean="0">
                <a:cs typeface="Arial" charset="0"/>
              </a:rPr>
            </a:br>
            <a:r>
              <a:rPr lang="en-US" sz="3200" smtClean="0">
                <a:cs typeface="Arial" charset="0"/>
              </a:rPr>
              <a:t>Exercise 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305800" cy="4114800"/>
          </a:xfrm>
        </p:spPr>
        <p:txBody>
          <a:bodyPr/>
          <a:lstStyle/>
          <a:p>
            <a:pPr eaLnBrk="1" hangingPunct="1"/>
            <a:r>
              <a:rPr lang="en-US" sz="2400" smtClean="0"/>
              <a:t>Suppose exercise generates 6 units of immediate cost</a:t>
            </a:r>
          </a:p>
          <a:p>
            <a:pPr eaLnBrk="1" hangingPunct="1"/>
            <a:r>
              <a:rPr lang="en-US" sz="2400" smtClean="0"/>
              <a:t>Suppose exercise generates 8 units of delayed benefits</a:t>
            </a:r>
          </a:p>
          <a:p>
            <a:pPr eaLnBrk="1" hangingPunct="1"/>
            <a:r>
              <a:rPr lang="en-US" sz="2400" smtClean="0"/>
              <a:t>Will you exercise?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Exercise Today:           -6 + ½ [8] = -2</a:t>
            </a:r>
          </a:p>
          <a:p>
            <a:pPr eaLnBrk="1" hangingPunct="1"/>
            <a:r>
              <a:rPr lang="en-US" sz="2400" smtClean="0"/>
              <a:t>Exercise Tomorrow:      0 + ½ [-6 + 8] = +1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Agent would like to relax today and exercise tomorrow.</a:t>
            </a:r>
          </a:p>
          <a:p>
            <a:pPr eaLnBrk="1" hangingPunct="1"/>
            <a:r>
              <a:rPr lang="en-US" sz="2400" smtClean="0"/>
              <a:t>Agent won’t follow through without commitment.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z="3200" b="1" smtClean="0">
                <a:solidFill>
                  <a:srgbClr val="0070C0"/>
                </a:solidFill>
              </a:rPr>
              <a:t>Key ideas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r>
              <a:rPr lang="en-US" sz="2800" smtClean="0"/>
              <a:t>Immediate costs/benefits have disproportionate weight</a:t>
            </a:r>
          </a:p>
          <a:p>
            <a:r>
              <a:rPr lang="en-US" sz="2800" smtClean="0"/>
              <a:t>Consequently, people tend to avoid and/or delay investment behaviors</a:t>
            </a:r>
          </a:p>
          <a:p>
            <a:pPr lvl="1"/>
            <a:r>
              <a:rPr lang="en-US" sz="2400" smtClean="0"/>
              <a:t>Human capital formation (education)</a:t>
            </a:r>
          </a:p>
          <a:p>
            <a:pPr lvl="1"/>
            <a:r>
              <a:rPr lang="en-US" sz="2400" smtClean="0"/>
              <a:t>Exercise</a:t>
            </a:r>
          </a:p>
          <a:p>
            <a:pPr lvl="1"/>
            <a:r>
              <a:rPr lang="en-US" sz="2400" smtClean="0"/>
              <a:t>Diet</a:t>
            </a:r>
          </a:p>
          <a:p>
            <a:pPr lvl="1"/>
            <a:r>
              <a:rPr lang="en-US" sz="2400" smtClean="0"/>
              <a:t>Sexual abstinence</a:t>
            </a:r>
          </a:p>
          <a:p>
            <a:pPr lvl="1"/>
            <a:r>
              <a:rPr lang="en-US" sz="2400" smtClean="0"/>
              <a:t>Smoking abstinence</a:t>
            </a:r>
          </a:p>
          <a:p>
            <a:pPr lvl="1"/>
            <a:r>
              <a:rPr lang="en-US" sz="2400" smtClean="0"/>
              <a:t>Medical Adherence</a:t>
            </a:r>
          </a:p>
          <a:p>
            <a:pPr lvl="1"/>
            <a:r>
              <a:rPr lang="en-US" sz="2400" smtClean="0"/>
              <a:t>Saving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70C0"/>
                </a:solidFill>
                <a:cs typeface="Arial" charset="0"/>
              </a:rPr>
              <a:t>Three interventions in savings</a:t>
            </a:r>
            <a:br>
              <a:rPr lang="en-US" sz="3200" b="1" smtClean="0">
                <a:solidFill>
                  <a:srgbClr val="0070C0"/>
                </a:solidFill>
                <a:cs typeface="Arial" charset="0"/>
              </a:rPr>
            </a:br>
            <a:r>
              <a:rPr lang="en-US" sz="3200" b="1" smtClean="0">
                <a:solidFill>
                  <a:srgbClr val="0070C0"/>
                </a:solidFill>
                <a:cs typeface="Arial" charset="0"/>
              </a:rPr>
              <a:t/>
            </a:r>
            <a:br>
              <a:rPr lang="en-US" sz="3200" b="1" smtClean="0">
                <a:solidFill>
                  <a:srgbClr val="0070C0"/>
                </a:solidFill>
                <a:cs typeface="Arial" charset="0"/>
              </a:rPr>
            </a:br>
            <a:r>
              <a:rPr lang="en-US" sz="3200" b="1" smtClean="0">
                <a:solidFill>
                  <a:srgbClr val="0070C0"/>
                </a:solidFill>
                <a:cs typeface="Arial" charset="0"/>
              </a:rPr>
              <a:t>Pilot interventions in health</a:t>
            </a:r>
            <a:r>
              <a:rPr lang="en-US" sz="4000" b="1" smtClean="0">
                <a:solidFill>
                  <a:srgbClr val="0070C0"/>
                </a:solidFill>
                <a:cs typeface="Arial" charset="0"/>
              </a:rPr>
              <a:t/>
            </a:r>
            <a:br>
              <a:rPr lang="en-US" sz="4000" b="1" smtClean="0">
                <a:solidFill>
                  <a:srgbClr val="0070C0"/>
                </a:solidFill>
                <a:cs typeface="Arial" charset="0"/>
              </a:rPr>
            </a:br>
            <a:endParaRPr lang="en-US" sz="2800" smtClean="0">
              <a:solidFill>
                <a:srgbClr val="0070C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chemeClr val="folHlink"/>
                </a:solidFill>
                <a:cs typeface="Arial" charset="0"/>
              </a:rPr>
              <a:t>Automatic Enrollment</a:t>
            </a:r>
            <a:br>
              <a:rPr lang="en-US" sz="3200" smtClean="0">
                <a:solidFill>
                  <a:schemeClr val="folHlink"/>
                </a:solidFill>
                <a:cs typeface="Arial" charset="0"/>
              </a:rPr>
            </a:br>
            <a:endParaRPr lang="en-US" sz="2400" smtClean="0">
              <a:solidFill>
                <a:schemeClr val="folHlink"/>
              </a:solidFill>
              <a:cs typeface="Arial" charset="0"/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0" y="838200"/>
          <a:ext cx="9144000" cy="557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hart" r:id="rId4" imgW="9896551" imgH="5305349" progId="Excel.Sheet.8">
                  <p:embed/>
                </p:oleObj>
              </mc:Choice>
              <mc:Fallback>
                <p:oleObj name="Chart" r:id="rId4" imgW="9896551" imgH="5305349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38200"/>
                        <a:ext cx="9144000" cy="557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708775" y="2095500"/>
            <a:ext cx="16097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Automatic</a:t>
            </a:r>
          </a:p>
          <a:p>
            <a:r>
              <a:rPr lang="en-US" sz="2400">
                <a:solidFill>
                  <a:schemeClr val="folHlink"/>
                </a:solidFill>
              </a:rPr>
              <a:t>enrollment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6721475" y="3213100"/>
            <a:ext cx="16097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11C17A"/>
                </a:solidFill>
              </a:rPr>
              <a:t>Standard </a:t>
            </a:r>
          </a:p>
          <a:p>
            <a:r>
              <a:rPr lang="en-US" sz="2400">
                <a:solidFill>
                  <a:srgbClr val="11C17A"/>
                </a:solidFill>
              </a:rPr>
              <a:t>enrollment</a:t>
            </a:r>
          </a:p>
        </p:txBody>
      </p:sp>
      <p:sp>
        <p:nvSpPr>
          <p:cNvPr id="3079" name="TextBox 6"/>
          <p:cNvSpPr txBox="1">
            <a:spLocks noChangeArrowheads="1"/>
          </p:cNvSpPr>
          <p:nvPr/>
        </p:nvSpPr>
        <p:spPr bwMode="auto">
          <a:xfrm>
            <a:off x="2011363" y="6096000"/>
            <a:ext cx="6904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folHlink"/>
                </a:solidFill>
                <a:cs typeface="Arial" charset="0"/>
              </a:rPr>
              <a:t>Madrian and Shea (2001), Choi, Laibson, Madrian, Metrick (2004)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0" y="838200"/>
          <a:ext cx="8077200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Chart" r:id="rId4" imgW="8382000" imgH="5676900" progId="Excel.Sheet.8">
                  <p:embed followColorScheme="full"/>
                </p:oleObj>
              </mc:Choice>
              <mc:Fallback>
                <p:oleObj name="Chart" r:id="rId4" imgW="8382000" imgH="5676900" progId="Excel.Shee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38200"/>
                        <a:ext cx="8077200" cy="571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149850" y="1676400"/>
            <a:ext cx="33909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300" b="1">
                <a:solidFill>
                  <a:srgbClr val="FF0000"/>
                </a:solidFill>
              </a:rPr>
              <a:t>Active Decision Cohort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660900" y="2895600"/>
            <a:ext cx="3854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200" b="1">
                <a:solidFill>
                  <a:srgbClr val="000099"/>
                </a:solidFill>
              </a:rPr>
              <a:t>Standard enrollment cohort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57200" y="5943600"/>
            <a:ext cx="81534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6150" name="TextBox 5"/>
          <p:cNvSpPr txBox="1">
            <a:spLocks noChangeArrowheads="1"/>
          </p:cNvSpPr>
          <p:nvPr/>
        </p:nvSpPr>
        <p:spPr bwMode="auto">
          <a:xfrm>
            <a:off x="1752600" y="6107113"/>
            <a:ext cx="6872288" cy="369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>
                <a:cs typeface="Arial" charset="0"/>
              </a:rPr>
              <a:t>Carroll, Choi, Laibson, Madrian, Metrick (2004)</a:t>
            </a:r>
            <a:endParaRPr lang="en-US"/>
          </a:p>
        </p:txBody>
      </p:sp>
      <p:sp>
        <p:nvSpPr>
          <p:cNvPr id="6151" name="TextBox 6"/>
          <p:cNvSpPr txBox="1">
            <a:spLocks noChangeArrowheads="1"/>
          </p:cNvSpPr>
          <p:nvPr/>
        </p:nvSpPr>
        <p:spPr bwMode="auto">
          <a:xfrm>
            <a:off x="1524000" y="304800"/>
            <a:ext cx="6353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/>
              <a:t>Active Decisions and Deadlines</a:t>
            </a:r>
          </a:p>
        </p:txBody>
      </p:sp>
      <p:sp>
        <p:nvSpPr>
          <p:cNvPr id="6152" name="Rectangle 7"/>
          <p:cNvSpPr>
            <a:spLocks noChangeArrowheads="1"/>
          </p:cNvSpPr>
          <p:nvPr/>
        </p:nvSpPr>
        <p:spPr bwMode="auto">
          <a:xfrm>
            <a:off x="0" y="1600200"/>
            <a:ext cx="838200" cy="4191000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-228600" y="0"/>
          <a:ext cx="9070975" cy="5805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97668" name="Text Box 4"/>
          <p:cNvSpPr txBox="1">
            <a:spLocks noChangeArrowheads="1"/>
          </p:cNvSpPr>
          <p:nvPr/>
        </p:nvSpPr>
        <p:spPr bwMode="auto">
          <a:xfrm>
            <a:off x="2286000" y="2595563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2003</a:t>
            </a: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670300" y="1571625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2004</a:t>
            </a:r>
          </a:p>
        </p:txBody>
      </p:sp>
      <p:sp>
        <p:nvSpPr>
          <p:cNvPr id="497670" name="Text Box 6"/>
          <p:cNvSpPr txBox="1">
            <a:spLocks noChangeArrowheads="1"/>
          </p:cNvSpPr>
          <p:nvPr/>
        </p:nvSpPr>
        <p:spPr bwMode="auto">
          <a:xfrm>
            <a:off x="5562600" y="1103313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2005</a:t>
            </a:r>
          </a:p>
        </p:txBody>
      </p:sp>
      <p:sp>
        <p:nvSpPr>
          <p:cNvPr id="497671" name="Line 7"/>
          <p:cNvSpPr>
            <a:spLocks noChangeShapeType="1"/>
          </p:cNvSpPr>
          <p:nvPr/>
        </p:nvSpPr>
        <p:spPr bwMode="auto">
          <a:xfrm>
            <a:off x="6172200" y="1447800"/>
            <a:ext cx="304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7672" name="Line 8"/>
          <p:cNvSpPr>
            <a:spLocks noChangeShapeType="1"/>
          </p:cNvSpPr>
          <p:nvPr/>
        </p:nvSpPr>
        <p:spPr bwMode="auto">
          <a:xfrm>
            <a:off x="4162425" y="1981200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7673" name="Line 9"/>
          <p:cNvSpPr>
            <a:spLocks noChangeShapeType="1"/>
          </p:cNvSpPr>
          <p:nvPr/>
        </p:nvSpPr>
        <p:spPr bwMode="auto">
          <a:xfrm flipH="1">
            <a:off x="2378075" y="3019425"/>
            <a:ext cx="231775" cy="5619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152400" y="238125"/>
            <a:ext cx="89916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CC00"/>
                </a:solidFill>
                <a:cs typeface="Times New Roman" pitchFamily="18" charset="0"/>
              </a:rPr>
              <a:t>Simplified enrollment</a:t>
            </a:r>
          </a:p>
        </p:txBody>
      </p:sp>
      <p:sp>
        <p:nvSpPr>
          <p:cNvPr id="32779" name="TextBox 10"/>
          <p:cNvSpPr txBox="1">
            <a:spLocks noChangeArrowheads="1"/>
          </p:cNvSpPr>
          <p:nvPr/>
        </p:nvSpPr>
        <p:spPr bwMode="auto">
          <a:xfrm>
            <a:off x="4267200" y="6096000"/>
            <a:ext cx="4621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CC00"/>
                </a:solidFill>
                <a:cs typeface="Times New Roman" pitchFamily="18" charset="0"/>
              </a:rPr>
              <a:t>Beshears, Choi, Laibson, Madrian (2006)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Chart bld="series"/>
        </p:bldSub>
      </p:bldGraphic>
      <p:bldP spid="497668" grpId="0"/>
      <p:bldP spid="497669" grpId="0"/>
      <p:bldP spid="497670" grpId="0"/>
      <p:bldP spid="497671" grpId="0" animBg="1"/>
      <p:bldP spid="497672" grpId="0" animBg="1"/>
      <p:bldP spid="4976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733425" y="2293938"/>
            <a:ext cx="7794625" cy="944562"/>
          </a:xfrm>
        </p:spPr>
        <p:txBody>
          <a:bodyPr/>
          <a:lstStyle/>
          <a:p>
            <a:pPr algn="l" eaLnBrk="1" hangingPunct="1"/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495800"/>
          </a:xfrm>
        </p:spPr>
        <p:txBody>
          <a:bodyPr/>
          <a:lstStyle/>
          <a:p>
            <a:pPr eaLnBrk="1" hangingPunct="1"/>
            <a:r>
              <a:rPr lang="en-US" sz="2400" smtClean="0"/>
              <a:t>Default appointments (e.g. colonoscopy)</a:t>
            </a:r>
          </a:p>
          <a:p>
            <a:pPr eaLnBrk="1" hangingPunct="1"/>
            <a:r>
              <a:rPr lang="en-US" sz="2400" smtClean="0"/>
              <a:t>Default nutrition (e.g. workplace cafeteria, vending)</a:t>
            </a:r>
          </a:p>
          <a:p>
            <a:pPr eaLnBrk="1" hangingPunct="1"/>
            <a:r>
              <a:rPr lang="en-US" sz="2400" smtClean="0"/>
              <a:t>Default &amp; active decision immunization (e.g. flu shots)</a:t>
            </a:r>
          </a:p>
          <a:p>
            <a:pPr eaLnBrk="1" hangingPunct="1"/>
            <a:r>
              <a:rPr lang="en-US" sz="2400" smtClean="0"/>
              <a:t>Active decisions for good health behaviors (e.g. HD of chronic medications)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Default medical procedures (e.g. diabetics: stents vs. drugs)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538163" y="395288"/>
            <a:ext cx="82296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0070C0"/>
                </a:solidFill>
              </a:rPr>
              <a:t>Extensions to health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21937</TotalTime>
  <Words>345</Words>
  <Application>Microsoft Office PowerPoint</Application>
  <PresentationFormat>On-screen Show (4:3)</PresentationFormat>
  <Paragraphs>81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Blank Presentation</vt:lpstr>
      <vt:lpstr>Chart</vt:lpstr>
      <vt:lpstr>PowerPoint Presentation</vt:lpstr>
      <vt:lpstr>Basic model of time preferences: Quasi-hyperbolic discounting</vt:lpstr>
      <vt:lpstr>Application: Exercise </vt:lpstr>
      <vt:lpstr>Key ideas</vt:lpstr>
      <vt:lpstr>Three interventions in savings  Pilot interventions in health </vt:lpstr>
      <vt:lpstr>Automatic Enrollment </vt:lpstr>
      <vt:lpstr>PowerPoint Presentation</vt:lpstr>
      <vt:lpstr>PowerPoint Presentation</vt:lpstr>
      <vt:lpstr>  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McClure</dc:creator>
  <cp:lastModifiedBy>FASDSM</cp:lastModifiedBy>
  <cp:revision>354</cp:revision>
  <dcterms:created xsi:type="dcterms:W3CDTF">2004-05-07T00:40:40Z</dcterms:created>
  <dcterms:modified xsi:type="dcterms:W3CDTF">2012-01-18T18:18:41Z</dcterms:modified>
</cp:coreProperties>
</file>