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1.xml" ContentType="application/vnd.openxmlformats-officedocument.drawingml.chart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6"/>
  </p:notesMasterIdLst>
  <p:sldIdLst>
    <p:sldId id="418" r:id="rId2"/>
    <p:sldId id="374" r:id="rId3"/>
    <p:sldId id="375" r:id="rId4"/>
    <p:sldId id="376" r:id="rId5"/>
    <p:sldId id="377" r:id="rId6"/>
    <p:sldId id="378" r:id="rId7"/>
    <p:sldId id="379" r:id="rId8"/>
    <p:sldId id="433" r:id="rId9"/>
    <p:sldId id="421" r:id="rId10"/>
    <p:sldId id="420" r:id="rId11"/>
    <p:sldId id="381" r:id="rId12"/>
    <p:sldId id="382" r:id="rId13"/>
    <p:sldId id="426" r:id="rId14"/>
    <p:sldId id="383" r:id="rId15"/>
    <p:sldId id="384" r:id="rId16"/>
    <p:sldId id="385" r:id="rId17"/>
    <p:sldId id="517" r:id="rId18"/>
    <p:sldId id="518" r:id="rId19"/>
    <p:sldId id="386" r:id="rId20"/>
    <p:sldId id="570" r:id="rId21"/>
    <p:sldId id="571" r:id="rId22"/>
    <p:sldId id="387" r:id="rId23"/>
    <p:sldId id="388" r:id="rId24"/>
    <p:sldId id="567" r:id="rId25"/>
    <p:sldId id="389" r:id="rId26"/>
    <p:sldId id="390" r:id="rId27"/>
    <p:sldId id="391" r:id="rId28"/>
    <p:sldId id="561" r:id="rId29"/>
    <p:sldId id="552" r:id="rId30"/>
    <p:sldId id="553" r:id="rId31"/>
    <p:sldId id="554" r:id="rId32"/>
    <p:sldId id="555" r:id="rId33"/>
    <p:sldId id="556" r:id="rId34"/>
    <p:sldId id="557" r:id="rId35"/>
    <p:sldId id="542" r:id="rId36"/>
    <p:sldId id="543" r:id="rId37"/>
    <p:sldId id="544" r:id="rId38"/>
    <p:sldId id="545" r:id="rId39"/>
    <p:sldId id="546" r:id="rId40"/>
    <p:sldId id="547" r:id="rId41"/>
    <p:sldId id="550" r:id="rId42"/>
    <p:sldId id="562" r:id="rId43"/>
    <p:sldId id="519" r:id="rId44"/>
    <p:sldId id="392" r:id="rId45"/>
    <p:sldId id="393" r:id="rId46"/>
    <p:sldId id="520" r:id="rId47"/>
    <p:sldId id="521" r:id="rId48"/>
    <p:sldId id="416" r:id="rId49"/>
    <p:sldId id="414" r:id="rId50"/>
    <p:sldId id="395" r:id="rId51"/>
    <p:sldId id="399" r:id="rId52"/>
    <p:sldId id="423" r:id="rId53"/>
    <p:sldId id="424" r:id="rId54"/>
    <p:sldId id="425" r:id="rId55"/>
    <p:sldId id="409" r:id="rId56"/>
    <p:sldId id="327" r:id="rId57"/>
    <p:sldId id="354" r:id="rId58"/>
    <p:sldId id="365" r:id="rId59"/>
    <p:sldId id="355" r:id="rId60"/>
    <p:sldId id="427" r:id="rId61"/>
    <p:sldId id="364" r:id="rId62"/>
    <p:sldId id="371" r:id="rId63"/>
    <p:sldId id="368" r:id="rId64"/>
    <p:sldId id="372" r:id="rId65"/>
    <p:sldId id="432" r:id="rId66"/>
    <p:sldId id="429" r:id="rId67"/>
    <p:sldId id="430" r:id="rId68"/>
    <p:sldId id="522" r:id="rId69"/>
    <p:sldId id="523" r:id="rId70"/>
    <p:sldId id="541" r:id="rId71"/>
    <p:sldId id="524" r:id="rId72"/>
    <p:sldId id="525" r:id="rId73"/>
    <p:sldId id="526" r:id="rId74"/>
    <p:sldId id="527" r:id="rId75"/>
    <p:sldId id="528" r:id="rId76"/>
    <p:sldId id="529" r:id="rId77"/>
    <p:sldId id="530" r:id="rId78"/>
    <p:sldId id="531" r:id="rId79"/>
    <p:sldId id="532" r:id="rId80"/>
    <p:sldId id="533" r:id="rId81"/>
    <p:sldId id="534" r:id="rId82"/>
    <p:sldId id="535" r:id="rId83"/>
    <p:sldId id="568" r:id="rId84"/>
    <p:sldId id="569" r:id="rId85"/>
    <p:sldId id="417" r:id="rId86"/>
    <p:sldId id="413" r:id="rId87"/>
    <p:sldId id="572" r:id="rId88"/>
    <p:sldId id="506" r:id="rId89"/>
    <p:sldId id="507" r:id="rId90"/>
    <p:sldId id="508" r:id="rId91"/>
    <p:sldId id="509" r:id="rId92"/>
    <p:sldId id="510" r:id="rId93"/>
    <p:sldId id="576" r:id="rId94"/>
    <p:sldId id="511" r:id="rId95"/>
    <p:sldId id="515" r:id="rId96"/>
    <p:sldId id="574" r:id="rId97"/>
    <p:sldId id="575" r:id="rId98"/>
    <p:sldId id="512" r:id="rId99"/>
    <p:sldId id="577" r:id="rId100"/>
    <p:sldId id="536" r:id="rId101"/>
    <p:sldId id="565" r:id="rId102"/>
    <p:sldId id="563" r:id="rId103"/>
    <p:sldId id="564" r:id="rId104"/>
    <p:sldId id="516" r:id="rId10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CC"/>
    <a:srgbClr val="FF66FF"/>
    <a:srgbClr val="FF3399"/>
    <a:srgbClr val="6699FF"/>
    <a:srgbClr val="CC00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595" autoAdjust="0"/>
  </p:normalViewPr>
  <p:slideViewPr>
    <p:cSldViewPr>
      <p:cViewPr>
        <p:scale>
          <a:sx n="77" d="100"/>
          <a:sy n="77" d="100"/>
        </p:scale>
        <p:origin x="-249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id\Desktop\exhibits%20for%20commitment%20sav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0099"/>
            </a:solidFill>
          </c:spPr>
          <c:invertIfNegative val="1"/>
          <c:cat>
            <c:strRef>
              <c:f>Sheet1!$A$4:$C$4</c:f>
              <c:strCache>
                <c:ptCount val="3"/>
                <c:pt idx="0">
                  <c:v>No withdrawal</c:v>
                </c:pt>
                <c:pt idx="1">
                  <c:v>10% penalty</c:v>
                </c:pt>
                <c:pt idx="2">
                  <c:v>20% penalty</c:v>
                </c:pt>
              </c:strCache>
            </c:strRef>
          </c:cat>
          <c:val>
            <c:numRef>
              <c:f>Sheet1!$A$1:$C$1</c:f>
              <c:numCache>
                <c:formatCode>General</c:formatCode>
                <c:ptCount val="3"/>
                <c:pt idx="0">
                  <c:v>0.56100000000000005</c:v>
                </c:pt>
                <c:pt idx="1">
                  <c:v>0.27</c:v>
                </c:pt>
                <c:pt idx="2">
                  <c:v>0.42900000000000038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10240"/>
        <c:axId val="94411776"/>
      </c:barChart>
      <c:catAx>
        <c:axId val="94410240"/>
        <c:scaling>
          <c:orientation val="minMax"/>
        </c:scaling>
        <c:delete val="1"/>
        <c:axPos val="b"/>
        <c:majorTickMark val="cross"/>
        <c:minorTickMark val="cross"/>
        <c:tickLblPos val="nextTo"/>
        <c:crossAx val="94411776"/>
        <c:crosses val="autoZero"/>
        <c:auto val="1"/>
        <c:lblAlgn val="ctr"/>
        <c:lblOffset val="100"/>
        <c:noMultiLvlLbl val="1"/>
      </c:catAx>
      <c:valAx>
        <c:axId val="944117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crossAx val="94410240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D18C12-5AC6-4337-988B-BC4516BED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73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8FC83-189B-46E1-AD86-17F175921DE4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40FF3-5C9E-4322-BD81-1FB253710A1C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87C41-C4DF-4180-ABD5-E38D2AB8D316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31177-697D-4AFF-8C39-836718B53EE9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F1A3B-16BC-4AF8-9ACD-9FF06299F31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62BBF-984D-4A8A-BE68-9AAE4C7D983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ECB24-37B8-45D6-BCF1-9C25E2F943AA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9F8FF-29FB-43C9-9464-AF6E80C37BCB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63C06-984D-41AA-9EF2-9B435D6B9D3E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2FED8-4338-42CD-A5E8-C07E703BACC0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4099-3040-42C5-8E02-9573CD00BBA2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6FBD4-7C4C-46FD-BCC1-683425AF6A1C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6D494-E658-4486-A503-00C92C03EEE4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402CC-515A-4BCD-B95D-C0A073007C6E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F9E5C-9E82-4875-B415-F7F0D15F6E34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C6E8B-B4E6-4EA9-949C-55E90147464C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6EB4D-C45B-4EB7-8DF3-9702B7CC81F4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EAA9-D74D-442B-B541-2642A5444BB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D7499-CF06-4470-B9E6-88A13974B67B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6BD1D-B25A-4B51-AD32-0AD1147312D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Consider an employee working on a simple piece rate activity – like a repetitive task done many times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Many examples like this:  supermarket checkout / cashier, assembly line worker, delivery person, salesperson, data entry operator, just to name a few.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Compare 2 types of contracts the employee could be offered: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smtClean="0"/>
              <a:t>Give the employee wage </a:t>
            </a:r>
            <a:r>
              <a:rPr lang="en-US" dirty="0" err="1" smtClean="0"/>
              <a:t>w</a:t>
            </a:r>
            <a:r>
              <a:rPr lang="en-US" dirty="0" smtClean="0"/>
              <a:t> for every unit of work that she does (blue line on the graph)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smtClean="0"/>
              <a:t>Give the employee </a:t>
            </a:r>
            <a:r>
              <a:rPr lang="en-US" dirty="0" err="1" smtClean="0"/>
              <a:t>w</a:t>
            </a:r>
            <a:r>
              <a:rPr lang="en-US" dirty="0" smtClean="0"/>
              <a:t> if she meets some production target T, give her w/2 if she falls below target (red line on the graph)</a:t>
            </a:r>
          </a:p>
          <a:p>
            <a:pPr marL="228600" indent="-228600" eaLnBrk="1" hangingPunct="1">
              <a:defRPr/>
            </a:pPr>
            <a:r>
              <a:rPr lang="en-US" dirty="0" smtClean="0"/>
              <a:t>- Notice the employee can never earn more under the commitment contract, and may earn much less if she fails to meet target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65FC7-FE40-460A-BB6B-8A5E2C9A274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coefficient estimates from regressions with controls</a:t>
            </a:r>
          </a:p>
          <a:p>
            <a:pPr eaLnBrk="1" hangingPunct="1"/>
            <a:r>
              <a:rPr lang="en-US" smtClean="0"/>
              <a:t>Demand for commitment regression – evening/morning inference: </a:t>
            </a:r>
          </a:p>
          <a:p>
            <a:pPr lvl="1" eaLnBrk="1" hangingPunct="1"/>
            <a:r>
              <a:rPr lang="en-US" smtClean="0"/>
              <a:t>chose_commitment = const + </a:t>
            </a:r>
            <a:r>
              <a:rPr lang="en-US" b="1" smtClean="0"/>
              <a:t>eve_choice_dummy</a:t>
            </a:r>
            <a:r>
              <a:rPr lang="en-US" smtClean="0"/>
              <a:t> + lag_prodn + lag_prodn*eve_choice + {controls including FE for employees, day of week, week #}</a:t>
            </a:r>
          </a:p>
          <a:p>
            <a:pPr eaLnBrk="1" hangingPunct="1"/>
            <a:r>
              <a:rPr lang="en-US" smtClean="0"/>
              <a:t>Effect on production regression – effect on output:</a:t>
            </a:r>
          </a:p>
          <a:p>
            <a:pPr lvl="1" eaLnBrk="1" hangingPunct="1"/>
            <a:r>
              <a:rPr lang="en-US" smtClean="0"/>
              <a:t>production = const + </a:t>
            </a:r>
            <a:r>
              <a:rPr lang="en-US" b="1" smtClean="0"/>
              <a:t>choice_dummy</a:t>
            </a:r>
            <a:r>
              <a:rPr lang="en-US" smtClean="0"/>
              <a:t> + lag_prodn + lag_prodn*choice + {controls including FE for employees, day of week, week #}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Payday results: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Overall, there is not a huge difference in average demand for commitment contracts on paydays vs non-paydays.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However, there is a big difference in the likelihood of picking in the morning/evening on paydays vs. non-paydays.  Basically, on non-paydays, people are more likely to choose commitment in advance (i.e. the evening before).  However, the opposite is true on paydays – if people know Tuesday is their payday, they are much more likely to choose a commitment contract for Tuesday on Tuesday morning than on Monday evening. 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2C6DA-79C0-46AC-95A9-F2E1D5136422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FA299-46CC-4D90-B884-6637DED55A3B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469E7-1888-4739-B47A-930D8E0156FF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17EAB-4E87-45BA-BB37-D0F0DC517DF1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EC00F-290B-4A37-8D0B-CB8D7C25A377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41096-7FF4-4A44-99B1-75DBB2ADDA71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3212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7D903-0A79-476A-9125-CECA0C29D197}" type="slidenum">
              <a:rPr lang="en-US" smtClean="0">
                <a:latin typeface="Times" pitchFamily="-32" charset="0"/>
              </a:rPr>
              <a:pPr/>
              <a:t>46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32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EDAE5-2F43-4F20-8BA2-AC28337857C2}" type="slidenum">
              <a:rPr lang="en-US" smtClean="0">
                <a:latin typeface="Times" pitchFamily="-32" charset="0"/>
              </a:rPr>
              <a:pPr/>
              <a:t>47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32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74575-C279-4F45-9C91-38A9BF2A5241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54348-B9CE-4ED7-85BB-DD3F73BA501E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EB368-87F1-46AE-8A0F-FFA57A66DB6A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2D92B-08D1-44DC-84D7-D25C54F79CE7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1D2C1-56F2-4E5D-88F8-63117805239B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87339-4F79-487E-A281-977120D075A4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DB1B-EED3-4DF0-8364-BBC0B2C8CF6A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CA492-3377-48E0-A6B3-5637F1973E0E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BC011-F622-45B0-8253-FF745EA533E9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A8B42-7384-4E3C-89E3-7ACB7BA1080B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1F8EE-478B-4B3D-B840-62D7451A75C7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04898-CFF3-4513-A151-590D4EC6E91B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BA333-9CAC-4F1F-911A-D5B2216EBB9F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DF20F-0DFB-4B75-AF47-4D34897F085D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89086-65A2-4D69-B67C-26286850AF0D}" type="slidenum">
              <a:rPr lang="en-US" smtClean="0">
                <a:latin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E9F33-9B1A-4EAB-9C87-6F032FE96076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2E924-6D07-40E2-BACF-59FB5E7FEBCF}" type="slidenum">
              <a:rPr lang="en-US" smtClean="0">
                <a:latin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A2564-BFB3-4D78-AC18-53008342552E}" type="slidenum">
              <a:rPr lang="en-US" smtClean="0">
                <a:latin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6C7E9-833B-47A5-846D-47280E4EE96B}" type="slidenum">
              <a:rPr lang="en-US" smtClean="0">
                <a:latin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E2788-72D5-41E1-A5AB-F2C90F6A624D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8EE9A-B366-492D-9114-2F412F085F06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8AED7-3AF3-424B-9E22-3C8478BDC889}" type="slidenum">
              <a:rPr lang="en-US" smtClean="0">
                <a:latin typeface="Arial" pitchFamily="34" charset="0"/>
              </a:rPr>
              <a:pPr/>
              <a:t>67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37ABC-56DB-4201-8285-A8AEF3D94A04}" type="slidenum">
              <a:rPr lang="en-US" smtClean="0">
                <a:latin typeface="Times" pitchFamily="-32" charset="0"/>
              </a:rPr>
              <a:pPr/>
              <a:t>68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Subjects fast for 3 hours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Come and first rate health and taste for each food (counterballanced)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One reference item that is neutral on both scales is identified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Subjects shown the reference food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Then shown each food item again and must decide whether or not to eat what is currently on the screen or the reference item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One trial randomly selected and the choice implemented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07750-810A-486F-81D2-897D68E9FFAF}" type="slidenum">
              <a:rPr lang="en-US" smtClean="0">
                <a:latin typeface="Times" pitchFamily="-32" charset="0"/>
              </a:rPr>
              <a:pPr/>
              <a:t>69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On slide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7493D-1E52-43C3-86C3-AEC5732E36E7}" type="slidenum">
              <a:rPr lang="en-US" smtClean="0">
                <a:latin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3B174-0789-4611-8E6D-5B08961DBF2D}" type="slidenum">
              <a:rPr lang="en-US" smtClean="0">
                <a:latin typeface="Times" pitchFamily="-32" charset="0"/>
              </a:rPr>
              <a:pPr/>
              <a:t>71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Sc group 19 (14 female) mean age 26 ± 4 yrs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NSC group 18 (6 female) mean age 24 ± 5 yrs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6043A-C83C-4151-8174-6327860A5713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026D0-0EB5-4F0B-A8A0-C846F9C4ED89}" type="slidenum">
              <a:rPr lang="en-US" smtClean="0">
                <a:latin typeface="Times" pitchFamily="-32" charset="0"/>
              </a:rPr>
              <a:pPr/>
              <a:t>72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Walk through criteria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F0DF7-0805-40A7-A873-6D187D188258}" type="slidenum">
              <a:rPr lang="en-US" smtClean="0">
                <a:latin typeface="Times" pitchFamily="-32" charset="0"/>
              </a:rPr>
              <a:pPr/>
              <a:t>73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Walk through graphs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A9EA2-B425-4428-8F76-F6E5AD5094DD}" type="slidenum">
              <a:rPr lang="en-US" smtClean="0">
                <a:latin typeface="Times" pitchFamily="-32" charset="0"/>
              </a:rPr>
              <a:pPr/>
              <a:t>74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Non-control subjects choose based on taste only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E5C7E-9BFF-4126-B0B9-C4921F9E41E1}" type="slidenum">
              <a:rPr lang="en-US" smtClean="0">
                <a:latin typeface="Times" pitchFamily="-32" charset="0"/>
              </a:rPr>
              <a:pPr/>
              <a:t>75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In contrast SC group chooses based on both health and taste</a:t>
            </a:r>
          </a:p>
          <a:p>
            <a:pPr eaLnBrk="1" hangingPunct="1"/>
            <a:endParaRPr lang="en-US" smtClean="0">
              <a:latin typeface="Times" pitchFamily="-32" charset="0"/>
            </a:endParaRPr>
          </a:p>
          <a:p>
            <a:pPr eaLnBrk="1" hangingPunct="1"/>
            <a:r>
              <a:rPr lang="en-US" smtClean="0">
                <a:latin typeface="Times" pitchFamily="-32" charset="0"/>
              </a:rPr>
              <a:t>No significant difference for either disliked pair ( Liked-Unhealthy t=12.5, p=1e-13 ) (Liked-Healthy t=2.7, p=.013)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CF184-19E7-4525-B3FF-97E5AE314807}" type="slidenum">
              <a:rPr lang="en-US" smtClean="0">
                <a:latin typeface="Times" pitchFamily="-32" charset="0"/>
              </a:rPr>
              <a:pPr/>
              <a:t>76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Stark difference for liked but unhealthy items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E47A0-F343-4ABA-8B22-E766BB9B7B46}" type="slidenum">
              <a:rPr lang="en-US" smtClean="0">
                <a:latin typeface="Times" pitchFamily="-32" charset="0"/>
              </a:rPr>
              <a:pPr/>
              <a:t>77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On slide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D889A-F8FE-4D29-809F-AA3CD60C629E}" type="slidenum">
              <a:rPr lang="en-US" smtClean="0">
                <a:latin typeface="Times" pitchFamily="-32" charset="0"/>
              </a:rPr>
              <a:pPr/>
              <a:t>78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vmPFC regions are correlated with decision value or weight using the strong no, no, neut, yes, strong yes scale</a:t>
            </a:r>
          </a:p>
          <a:p>
            <a:pPr eaLnBrk="1" hangingPunct="1"/>
            <a:endParaRPr lang="en-US" smtClean="0">
              <a:latin typeface="Times" pitchFamily="-32" charset="0"/>
            </a:endParaRPr>
          </a:p>
          <a:p>
            <a:pPr eaLnBrk="1" hangingPunct="1"/>
            <a:r>
              <a:rPr lang="en-US" smtClean="0">
                <a:latin typeface="Times" pitchFamily="-32" charset="0"/>
              </a:rPr>
              <a:t>Model: R1= image onset, M1 = decision strength;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Contrast of M1 in Decision session - LR session 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Red = .005 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Yellow = .001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No MC correction applied to current image, but survives SVC based on Plassmann07 and Hare08 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01DE9-BA74-480E-B88C-BDD4947CBDB7}" type="slidenum">
              <a:rPr lang="en-US" smtClean="0">
                <a:latin typeface="Times" pitchFamily="-32" charset="0"/>
              </a:rPr>
              <a:pPr/>
              <a:t>79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At peak decision voxel, NSC group activity is correlated with taste only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SC group activity is correlated with both health and taste and those two combine to make up the decision value</a:t>
            </a:r>
          </a:p>
          <a:p>
            <a:pPr eaLnBrk="1" hangingPunct="1"/>
            <a:endParaRPr lang="en-US" smtClean="0">
              <a:latin typeface="Times" pitchFamily="-32" charset="0"/>
            </a:endParaRPr>
          </a:p>
          <a:p>
            <a:pPr eaLnBrk="1" hangingPunct="1"/>
            <a:r>
              <a:rPr lang="en-US" smtClean="0">
                <a:latin typeface="Times" pitchFamily="-32" charset="0"/>
              </a:rPr>
              <a:t>Parametric regressors for taste (liking) and health ratings at the peak decision voxel for each subject. 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Betas from model where R1= image onset, M1 = HR, M2=LR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Peaks selected from model where R1= image onset, M1 = decision strength; Contrast of M1 in Decision session - LR session 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Peaks drawn from the combination of ROIs for SCgroup, NSC group, and all subs for M1 in decision session - liking session.  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NSC taste = p=1.2819e-06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NSC health = p=.626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SC taste = p&lt;.004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SC health = p &lt;.0006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C4AED-B6C2-4984-B3A7-833A1A114ADA}" type="slidenum">
              <a:rPr lang="en-US" smtClean="0">
                <a:latin typeface="Times" pitchFamily="-32" charset="0"/>
              </a:rPr>
              <a:pPr/>
              <a:t>80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Strong correspondence between the weight for health ratings on neural activity and the variance in decisions explained by health ratings.</a:t>
            </a:r>
          </a:p>
          <a:p>
            <a:pPr eaLnBrk="1" hangingPunct="1"/>
            <a:endParaRPr lang="en-US" smtClean="0">
              <a:latin typeface="Times" pitchFamily="-32" charset="0"/>
            </a:endParaRPr>
          </a:p>
          <a:p>
            <a:pPr eaLnBrk="1" hangingPunct="1"/>
            <a:r>
              <a:rPr lang="en-US" smtClean="0">
                <a:latin typeface="Times" pitchFamily="-32" charset="0"/>
              </a:rPr>
              <a:t>When BOLD beta is used to explain the Decision beta robust regression coefficient = .847.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Robust regression done in R using rlm function with MM estimation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Pearson correlation is .512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BOLD beta from health rating taken from model where R1 = image onset, M1 = HR, M2 =LR (ie HR beta with full variance)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2ACCA-1588-4822-AB3E-8B3B4552AC6E}" type="slidenum">
              <a:rPr lang="en-US" smtClean="0">
                <a:latin typeface="Times" pitchFamily="-32" charset="0"/>
              </a:rPr>
              <a:pPr/>
              <a:t>81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2FA93-D360-4B37-8A7E-8BD8BF94FD8A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5F475-5618-43C2-B6D9-D924220F0E8D}" type="slidenum">
              <a:rPr lang="en-US" smtClean="0">
                <a:latin typeface="Times" pitchFamily="-32" charset="0"/>
              </a:rPr>
              <a:pPr/>
              <a:t>82</a:t>
            </a:fld>
            <a:endParaRPr lang="en-US" smtClean="0">
              <a:latin typeface="Times" pitchFamily="-32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32" charset="0"/>
              </a:rPr>
              <a:t>Model: R1 = SC trials, R2 = Non SC trials, R3 = Failed SC trials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Contrast: SC group R1 - NSC group R1 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Masked by Contrast of SC group R1+ FWE corrected to .05 -could also think of it as a conjunction (dlpfc only)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Current image MC corrected to P&lt; .05 at cluster level using CorrClus from Tom Nichols (21 voxels at p=.005)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Red = .005</a:t>
            </a:r>
          </a:p>
          <a:p>
            <a:pPr eaLnBrk="1" hangingPunct="1"/>
            <a:r>
              <a:rPr lang="en-US" smtClean="0">
                <a:latin typeface="Times" pitchFamily="-32" charset="0"/>
              </a:rPr>
              <a:t>Yellow = .001</a:t>
            </a:r>
          </a:p>
          <a:p>
            <a:pPr eaLnBrk="1" hangingPunct="1"/>
            <a:endParaRPr lang="en-US" smtClean="0">
              <a:latin typeface="Times" pitchFamily="-32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B5040-5432-4CFA-A111-E6A5A4C7B65D}" type="slidenum">
              <a:rPr lang="en-US" smtClean="0">
                <a:latin typeface="Arial" pitchFamily="34" charset="0"/>
              </a:rPr>
              <a:pPr/>
              <a:t>85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87BB9-B2DA-4D83-B689-AB80A682C5C4}" type="slidenum">
              <a:rPr lang="en-US" smtClean="0">
                <a:latin typeface="Arial" pitchFamily="34" charset="0"/>
              </a:rPr>
              <a:pPr/>
              <a:t>86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27404-C393-43BA-8E12-A5981DDBC168}" type="slidenum">
              <a:rPr lang="en-US" smtClean="0">
                <a:latin typeface="Arial" pitchFamily="34" charset="0"/>
              </a:rPr>
              <a:pPr/>
              <a:t>88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42AF5-FBB1-4B78-97C1-391C49F4E240}" type="slidenum">
              <a:rPr lang="en-US" smtClean="0">
                <a:latin typeface="Arial" pitchFamily="34" charset="0"/>
              </a:rPr>
              <a:pPr/>
              <a:t>89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804F5-C5BC-48ED-8809-3DF5EF8DEBA5}" type="slidenum">
              <a:rPr lang="en-US" smtClean="0">
                <a:latin typeface="Arial" pitchFamily="34" charset="0"/>
              </a:rPr>
              <a:pPr/>
              <a:t>90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11D4D-900F-41EF-8C18-BE584325C8D4}" type="slidenum">
              <a:rPr lang="en-US" smtClean="0">
                <a:latin typeface="Arial" pitchFamily="34" charset="0"/>
              </a:rPr>
              <a:pPr/>
              <a:t>91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0B3E9-3BF2-4BE7-A827-22F75FF09B85}" type="slidenum">
              <a:rPr lang="en-US" smtClean="0">
                <a:latin typeface="Arial" pitchFamily="34" charset="0"/>
              </a:rPr>
              <a:pPr/>
              <a:t>92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0A6F2-409B-455B-8A3C-96F6F37D3AFD}" type="slidenum">
              <a:rPr lang="en-US" smtClean="0">
                <a:latin typeface="Arial" pitchFamily="34" charset="0"/>
              </a:rPr>
              <a:pPr/>
              <a:t>94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DC74A-2D2C-4BD8-B2A7-BDBC405204CC}" type="slidenum">
              <a:rPr lang="en-US" smtClean="0">
                <a:latin typeface="Arial" pitchFamily="34" charset="0"/>
              </a:rPr>
              <a:pPr/>
              <a:t>95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7D8AF-4998-4E51-AC37-37F0FF5064E3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CE04F-533A-4523-A8C1-B77833DD89FA}" type="slidenum">
              <a:rPr lang="en-US" smtClean="0">
                <a:latin typeface="Arial" pitchFamily="34" charset="0"/>
              </a:rPr>
              <a:pPr/>
              <a:t>98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0686C-A855-4818-AD2B-256E11F8A597}" type="slidenum">
              <a:rPr lang="en-US" smtClean="0">
                <a:latin typeface="Arial" pitchFamily="34" charset="0"/>
              </a:rPr>
              <a:pPr/>
              <a:t>100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05FF7-0CD8-4CDE-8A2B-B1641E7DA2F1}" type="slidenum">
              <a:rPr lang="en-US" smtClean="0">
                <a:latin typeface="Arial" pitchFamily="34" charset="0"/>
              </a:rPr>
              <a:pPr/>
              <a:t>104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59888-8875-4D88-A9BE-7D3AB83DA7C8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8E6A-6DDB-4740-8A87-FC64E521B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6E1-F1B1-4569-A7DB-52B439D94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D52C-8C72-434A-9ADD-8E1E1FA2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12C6-9AD0-4982-8631-AB6F4B3A7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7B63-5254-4B9B-80DC-C32EC7C61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775A0-1746-4ED0-B262-C85C42CB1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6A41C-15E1-45B6-9AB1-B2BC40527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6B24-361E-4DE6-B9C6-5F54D35C9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0F322-A98A-45DF-81B1-32A91CF0F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111DE-1B47-4C86-A380-245103236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B731-EE02-47CF-B3C9-73CDE71D6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51D30-D452-4EE7-BDF4-2E15EDF56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D00C-E46F-400B-A627-6FD2C121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6F7D5E1-5DA4-4D42-826A-663E53D9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dardenne@Princeton.edu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mmcculre@Princeton.edu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4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5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6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7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46142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en-US" sz="800" b="1" dirty="0"/>
          </a:p>
          <a:p>
            <a:pPr algn="ctr" eaLnBrk="1" hangingPunct="1"/>
            <a:r>
              <a:rPr lang="en-US" sz="2800" b="1" dirty="0" smtClean="0"/>
              <a:t>Instant Gratification, Multiple Selves, &amp; Self-Control: </a:t>
            </a:r>
            <a:r>
              <a:rPr lang="en-US" sz="3200" b="1" dirty="0" smtClean="0"/>
              <a:t>How to Control Your Selves</a:t>
            </a:r>
            <a:endParaRPr lang="en-US" sz="3200" b="1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4924961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800" b="1" dirty="0"/>
          </a:p>
          <a:p>
            <a:pPr algn="ctr" eaLnBrk="1" hangingPunct="1"/>
            <a:r>
              <a:rPr lang="en-US" sz="2400" dirty="0">
                <a:latin typeface="Helvetica" charset="0"/>
              </a:rPr>
              <a:t>David Laibson</a:t>
            </a:r>
          </a:p>
          <a:p>
            <a:pPr algn="ctr" eaLnBrk="1" hangingPunct="1"/>
            <a:r>
              <a:rPr lang="en-US" sz="2000" dirty="0">
                <a:latin typeface="Helvetica" charset="0"/>
              </a:rPr>
              <a:t>Harvard </a:t>
            </a:r>
            <a:r>
              <a:rPr lang="en-US" sz="2000" dirty="0" smtClean="0">
                <a:latin typeface="Helvetica" charset="0"/>
              </a:rPr>
              <a:t>University</a:t>
            </a:r>
            <a:endParaRPr lang="en-US" sz="800" dirty="0">
              <a:latin typeface="Helvetica" charset="0"/>
            </a:endParaRPr>
          </a:p>
          <a:p>
            <a:pPr algn="ctr" eaLnBrk="1" hangingPunct="1"/>
            <a:r>
              <a:rPr lang="en-US" sz="2000" dirty="0" smtClean="0">
                <a:latin typeface="Helvetica" charset="0"/>
              </a:rPr>
              <a:t>November 2010</a:t>
            </a:r>
            <a:endParaRPr lang="en-US" sz="2000" dirty="0">
              <a:latin typeface="Helvetica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lum bright="24000" contrast="46000"/>
          </a:blip>
          <a:srcRect/>
          <a:stretch>
            <a:fillRect/>
          </a:stretch>
        </p:blipFill>
        <p:spPr bwMode="auto">
          <a:xfrm>
            <a:off x="2439988" y="1889125"/>
            <a:ext cx="441801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95985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>
              <a:latin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FF"/>
                </a:solidFill>
                <a:cs typeface="Arial" pitchFamily="34" charset="0"/>
              </a:rPr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Motivating experimental evidence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Theoretical framework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Empirical evidence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Neuroscience foundations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err="1" smtClean="0">
                <a:solidFill>
                  <a:srgbClr val="0000FF"/>
                </a:solidFill>
              </a:rPr>
              <a:t>Neuroimaging</a:t>
            </a:r>
            <a:r>
              <a:rPr lang="en-US" sz="2800" b="1" dirty="0" smtClean="0">
                <a:solidFill>
                  <a:srgbClr val="0000FF"/>
                </a:solidFill>
              </a:rPr>
              <a:t> evidence</a:t>
            </a:r>
          </a:p>
          <a:p>
            <a:pPr marL="457200" indent="-457200" eaLnBrk="1" hangingPunct="1"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6.  Policy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2293938"/>
            <a:ext cx="7794625" cy="944562"/>
          </a:xfrm>
        </p:spPr>
        <p:txBody>
          <a:bodyPr/>
          <a:lstStyle/>
          <a:p>
            <a:pPr algn="l"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1600200"/>
            <a:ext cx="76073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Use automaticity and deadlines to nudge people to make better health decisions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One early example: Home delivery of chronic meds (e.g. maintenance drugs for diabetes and CVD)</a:t>
            </a:r>
          </a:p>
          <a:p>
            <a:pPr eaLnBrk="1" hangingPunct="1"/>
            <a:r>
              <a:rPr lang="en-US" sz="2400" smtClean="0"/>
              <a:t>Pharmaceutical adherence is about 50%</a:t>
            </a:r>
          </a:p>
          <a:p>
            <a:pPr eaLnBrk="1" hangingPunct="1"/>
            <a:r>
              <a:rPr lang="en-US" sz="2400" smtClean="0"/>
              <a:t>One problem: need to pick up your meds </a:t>
            </a:r>
          </a:p>
          <a:p>
            <a:pPr eaLnBrk="1" hangingPunct="1"/>
            <a:r>
              <a:rPr lang="en-US" sz="2400" smtClean="0"/>
              <a:t>Idea: use active decision intervention to encourage workers on chronic meds to consider home delivery</a:t>
            </a:r>
          </a:p>
          <a:p>
            <a:pPr eaLnBrk="1" hangingPunct="1"/>
            <a:r>
              <a:rPr lang="en-US" sz="2400" smtClean="0"/>
              <a:t>Early results:  HD take up rises from 15% to 50%</a:t>
            </a:r>
          </a:p>
          <a:p>
            <a:pPr eaLnBrk="1" hangingPunct="1"/>
            <a:r>
              <a:rPr lang="en-US" sz="2400" smtClean="0"/>
              <a:t>Cost savings during first six months: $4 million</a:t>
            </a:r>
          </a:p>
          <a:p>
            <a:pPr eaLnBrk="1" hangingPunct="1"/>
            <a:r>
              <a:rPr lang="en-US" sz="2400" smtClean="0"/>
              <a:t>Long-run health improvement?</a:t>
            </a:r>
          </a:p>
          <a:p>
            <a:pPr eaLnBrk="1" hangingPunct="1"/>
            <a:endParaRPr lang="en-US" sz="2400" smtClean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8163" y="39528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Extensions to health domain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 of self-regulation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sz="2400" dirty="0" smtClean="0"/>
              <a:t>Can we design new methods for </a:t>
            </a:r>
            <a:r>
              <a:rPr lang="en-US" sz="2400" b="1" dirty="0" smtClean="0"/>
              <a:t>self</a:t>
            </a:r>
            <a:r>
              <a:rPr lang="en-US" sz="2400" dirty="0" smtClean="0"/>
              <a:t>-regulation?</a:t>
            </a:r>
          </a:p>
          <a:p>
            <a:r>
              <a:rPr lang="en-US" sz="2400" dirty="0" smtClean="0"/>
              <a:t>Can we improve the menu of options for </a:t>
            </a:r>
            <a:r>
              <a:rPr lang="en-US" sz="2400" b="1" dirty="0" smtClean="0"/>
              <a:t>commitment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kind of commitment do people want?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err="1" smtClean="0"/>
              <a:t>Beshears</a:t>
            </a:r>
            <a:r>
              <a:rPr lang="en-US" sz="2400" dirty="0" smtClean="0"/>
              <a:t>, </a:t>
            </a:r>
            <a:r>
              <a:rPr lang="en-US" sz="2400" dirty="0" err="1" smtClean="0"/>
              <a:t>Choi</a:t>
            </a:r>
            <a:r>
              <a:rPr lang="en-US" sz="2400" dirty="0" smtClean="0"/>
              <a:t>, </a:t>
            </a:r>
            <a:r>
              <a:rPr lang="en-US" sz="2400" dirty="0" err="1" smtClean="0"/>
              <a:t>Laibson</a:t>
            </a:r>
            <a:r>
              <a:rPr lang="en-US" sz="2400" dirty="0" smtClean="0"/>
              <a:t>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, </a:t>
            </a:r>
            <a:r>
              <a:rPr lang="en-US" sz="2400" dirty="0" err="1" smtClean="0"/>
              <a:t>Sakong</a:t>
            </a:r>
            <a:r>
              <a:rPr lang="en-US" sz="2400" dirty="0" smtClean="0"/>
              <a:t> (2010)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Give subjects a budget ($50, $100, or $500) and ask them to allocate between:</a:t>
            </a:r>
          </a:p>
          <a:p>
            <a:pPr lvl="1"/>
            <a:r>
              <a:rPr lang="en-US" dirty="0" smtClean="0"/>
              <a:t>Freedom account (22% interest)</a:t>
            </a:r>
          </a:p>
          <a:p>
            <a:pPr lvl="1"/>
            <a:r>
              <a:rPr lang="en-US" dirty="0" smtClean="0"/>
              <a:t>Commitment account (22% interest): restrictions on withdrawal before self-selected goal date, about 100 days in the future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Economically speaking, the Freedom account </a:t>
            </a:r>
            <a:r>
              <a:rPr lang="en-US" i="1" dirty="0" smtClean="0"/>
              <a:t>dominates</a:t>
            </a:r>
            <a:r>
              <a:rPr lang="en-US" dirty="0" smtClean="0"/>
              <a:t> the Commitment account (Freedom account has greater liquidity)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Proportion invested in commitment account</a:t>
            </a:r>
            <a:br>
              <a:rPr lang="en-US" sz="3600" dirty="0" smtClean="0"/>
            </a:br>
            <a:r>
              <a:rPr lang="en-US" sz="2400" dirty="0" err="1" smtClean="0"/>
              <a:t>Beshears</a:t>
            </a:r>
            <a:r>
              <a:rPr lang="en-US" sz="2400" dirty="0" smtClean="0"/>
              <a:t>, </a:t>
            </a:r>
            <a:r>
              <a:rPr lang="en-US" sz="2400" dirty="0" err="1" smtClean="0"/>
              <a:t>Choi</a:t>
            </a:r>
            <a:r>
              <a:rPr lang="en-US" sz="2400" dirty="0" smtClean="0"/>
              <a:t>, </a:t>
            </a:r>
            <a:r>
              <a:rPr lang="en-US" sz="2400" dirty="0" err="1" smtClean="0"/>
              <a:t>Laibson</a:t>
            </a:r>
            <a:r>
              <a:rPr lang="en-US" sz="2400" dirty="0" smtClean="0"/>
              <a:t>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, </a:t>
            </a:r>
            <a:r>
              <a:rPr lang="en-US" sz="2400" dirty="0" err="1" smtClean="0"/>
              <a:t>Sakong</a:t>
            </a:r>
            <a:r>
              <a:rPr lang="en-US" sz="2400" dirty="0" smtClean="0"/>
              <a:t> (2010)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096000" y="1752600"/>
            <a:ext cx="2514600" cy="381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95400" y="1828800"/>
            <a:ext cx="2362200" cy="3733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91000" y="1828800"/>
            <a:ext cx="1676400" cy="3733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cs typeface="Arial" pitchFamily="34" charset="0"/>
              </a:rPr>
              <a:t>Outline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Motivating experimental evidence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Theoretical framework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Field evidence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Neuroscience foundations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>
                <a:solidFill>
                  <a:srgbClr val="0000FF"/>
                </a:solidFill>
              </a:rPr>
              <a:t>Neuroimaging</a:t>
            </a:r>
            <a:r>
              <a:rPr lang="en-US" sz="2400" dirty="0" smtClean="0">
                <a:solidFill>
                  <a:srgbClr val="0000FF"/>
                </a:solidFill>
              </a:rPr>
              <a:t> evidence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2400" dirty="0" smtClean="0">
                <a:solidFill>
                  <a:srgbClr val="0000FF"/>
                </a:solidFill>
              </a:rPr>
              <a:t>Policy discussion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Defaults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Deadlines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Simplicity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New tools for self-regulation and commitment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A copy of these slides is available on my website.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  <a:cs typeface="Arial" pitchFamily="34" charset="0"/>
              </a:rPr>
              <a:t>2. Theoretical Framework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Classical functional form: exponential functions.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			    D(t) = </a:t>
            </a:r>
            <a:r>
              <a:rPr lang="en-US" sz="2400" smtClean="0">
                <a:latin typeface="Symbol" pitchFamily="18" charset="2"/>
              </a:rPr>
              <a:t>d</a:t>
            </a:r>
            <a:r>
              <a:rPr lang="en-US" sz="2400" baseline="30000" smtClean="0">
                <a:cs typeface="Arial" pitchFamily="34" charset="0"/>
              </a:rPr>
              <a:t>t</a:t>
            </a:r>
          </a:p>
          <a:p>
            <a:pPr algn="ctr" eaLnBrk="1" hangingPunct="1">
              <a:buFontTx/>
              <a:buNone/>
            </a:pPr>
            <a:r>
              <a:rPr lang="en-US" sz="2400" smtClean="0">
                <a:cs typeface="Arial" pitchFamily="34" charset="0"/>
              </a:rPr>
              <a:t>D(t) = 1,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d,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2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,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3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, ...</a:t>
            </a:r>
          </a:p>
          <a:p>
            <a:pPr algn="ctr" eaLnBrk="1" hangingPunct="1">
              <a:buFontTx/>
              <a:buNone/>
            </a:pP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= 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+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d 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t+1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2 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t+2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 +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3 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t+3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...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400" smtClean="0"/>
              <a:t>But exponential function does not show instant gratification effect.</a:t>
            </a:r>
          </a:p>
          <a:p>
            <a:pPr eaLnBrk="1" hangingPunct="1"/>
            <a:r>
              <a:rPr lang="en-US" sz="2400" smtClean="0"/>
              <a:t>Discount function declines at a </a:t>
            </a:r>
            <a:r>
              <a:rPr lang="en-US" sz="2400" i="1" smtClean="0"/>
              <a:t>constant</a:t>
            </a:r>
            <a:r>
              <a:rPr lang="en-US" sz="2400" smtClean="0"/>
              <a:t> rate.</a:t>
            </a:r>
          </a:p>
          <a:p>
            <a:pPr eaLnBrk="1" hangingPunct="1"/>
            <a:r>
              <a:rPr lang="en-US" sz="2400" smtClean="0"/>
              <a:t>Discount function does not decline more quickly in the short-run than in the long-run.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4950" y="195263"/>
          <a:ext cx="8726488" cy="681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5" imgW="3743249" imgH="2771851" progId="Excel.Sheet.8">
                  <p:embed/>
                </p:oleObj>
              </mc:Choice>
              <mc:Fallback>
                <p:oleObj name="Worksheet" r:id="rId5" imgW="3743249" imgH="27718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95263"/>
                        <a:ext cx="8726488" cy="681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90800" y="5943600"/>
            <a:ext cx="58674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4926013" y="1917700"/>
            <a:ext cx="365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Constant </a:t>
            </a:r>
            <a:r>
              <a:rPr lang="en-US" sz="2400" b="1" i="1"/>
              <a:t>rate</a:t>
            </a:r>
            <a:r>
              <a:rPr lang="en-US" sz="2400" b="1"/>
              <a:t> of decline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3200400" y="2133600"/>
            <a:ext cx="1371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 flipH="1">
            <a:off x="5105400" y="2514600"/>
            <a:ext cx="5334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H="1">
            <a:off x="6858000" y="2590800"/>
            <a:ext cx="1524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69925" y="6183313"/>
            <a:ext cx="599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-D</a:t>
            </a:r>
            <a:r>
              <a:rPr lang="en-US" sz="2000" b="1">
                <a:cs typeface="Arial" pitchFamily="34" charset="0"/>
              </a:rPr>
              <a:t>'</a:t>
            </a:r>
            <a:r>
              <a:rPr lang="en-US" sz="2000" b="1"/>
              <a:t>(t)/D(t) = </a:t>
            </a:r>
            <a:r>
              <a:rPr lang="en-US" sz="2000" b="1" i="1"/>
              <a:t>rate</a:t>
            </a:r>
            <a:r>
              <a:rPr lang="en-US" sz="2000" b="1"/>
              <a:t> of decline of a discount function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0" y="4876800"/>
            <a:ext cx="73152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8884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year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48884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years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4876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years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87845" y="4876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years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4876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years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4021" y="48884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49350" y="198438"/>
          <a:ext cx="7696200" cy="627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5" imgW="3743249" imgH="2771851" progId="Excel.Sheet.8">
                  <p:embed/>
                </p:oleObj>
              </mc:Choice>
              <mc:Fallback>
                <p:oleObj name="Chart" r:id="rId5" imgW="3743249" imgH="27718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198438"/>
                        <a:ext cx="7696200" cy="627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76200" y="1751013"/>
            <a:ext cx="145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6CC"/>
                </a:solidFill>
              </a:rPr>
              <a:t>Rapid rate</a:t>
            </a:r>
          </a:p>
          <a:p>
            <a:r>
              <a:rPr lang="en-US" b="1">
                <a:solidFill>
                  <a:srgbClr val="FF66CC"/>
                </a:solidFill>
              </a:rPr>
              <a:t>of decline </a:t>
            </a:r>
          </a:p>
          <a:p>
            <a:r>
              <a:rPr lang="en-US" b="1">
                <a:solidFill>
                  <a:srgbClr val="FF66CC"/>
                </a:solidFill>
              </a:rPr>
              <a:t>in short run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1301750" y="2209800"/>
            <a:ext cx="685800" cy="0"/>
          </a:xfrm>
          <a:prstGeom prst="line">
            <a:avLst/>
          </a:prstGeom>
          <a:noFill/>
          <a:ln w="127000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6756400" y="838200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6CC"/>
                </a:solidFill>
              </a:rPr>
              <a:t>Slow rate of decline </a:t>
            </a:r>
          </a:p>
          <a:p>
            <a:r>
              <a:rPr lang="en-US" b="1">
                <a:solidFill>
                  <a:srgbClr val="FF66CC"/>
                </a:solidFill>
              </a:rPr>
              <a:t>in long run</a:t>
            </a: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7321550" y="1447800"/>
            <a:ext cx="0" cy="1600200"/>
          </a:xfrm>
          <a:prstGeom prst="line">
            <a:avLst/>
          </a:prstGeom>
          <a:noFill/>
          <a:ln w="127000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4495800"/>
            <a:ext cx="73152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583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year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4583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years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572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years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11645" y="4572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years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4572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years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37821" y="4583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An exponential discounting paradox.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3820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Suppose people discount at least 1% between today and tomorrow.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Suppose their discount functions were exponential. 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Then 100 </a:t>
            </a:r>
            <a:r>
              <a:rPr lang="en-US" sz="2400" dirty="0" err="1" smtClean="0"/>
              <a:t>utils</a:t>
            </a:r>
            <a:r>
              <a:rPr lang="en-US" sz="2400" dirty="0" smtClean="0"/>
              <a:t> in t years are worth 100*e</a:t>
            </a:r>
            <a:r>
              <a:rPr lang="en-US" sz="2400" baseline="30000" dirty="0" smtClean="0"/>
              <a:t>(-0.01)*365*t</a:t>
            </a:r>
            <a:r>
              <a:rPr lang="en-US" sz="2400" dirty="0" smtClean="0"/>
              <a:t> </a:t>
            </a:r>
            <a:r>
              <a:rPr lang="en-US" sz="2400" dirty="0" err="1" smtClean="0"/>
              <a:t>utils</a:t>
            </a:r>
            <a:r>
              <a:rPr lang="en-US" sz="2400" dirty="0" smtClean="0"/>
              <a:t> today.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>
                <a:cs typeface="Arial" pitchFamily="34" charset="0"/>
              </a:rPr>
              <a:t>What is 100 today worth today?   		100.00</a:t>
            </a:r>
          </a:p>
          <a:p>
            <a:pPr eaLnBrk="1" hangingPunct="1"/>
            <a:r>
              <a:rPr lang="en-US" sz="2400" dirty="0" smtClean="0">
                <a:cs typeface="Arial" pitchFamily="34" charset="0"/>
              </a:rPr>
              <a:t>What is 100 in a year worth today?   		    2.55</a:t>
            </a:r>
          </a:p>
          <a:p>
            <a:pPr eaLnBrk="1" hangingPunct="1"/>
            <a:r>
              <a:rPr lang="en-US" sz="2400" dirty="0" smtClean="0">
                <a:cs typeface="Arial" pitchFamily="34" charset="0"/>
              </a:rPr>
              <a:t>What is 100 in two years worth today? 	    0.07</a:t>
            </a:r>
          </a:p>
          <a:p>
            <a:pPr eaLnBrk="1" hangingPunct="1"/>
            <a:r>
              <a:rPr lang="en-US" sz="2400" dirty="0" smtClean="0">
                <a:cs typeface="Arial" pitchFamily="34" charset="0"/>
              </a:rPr>
              <a:t>What is 100 in three years worth today?      	    0.00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An Alternative Functional Form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Quasi-hyperbolic discounting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(Phelps and </a:t>
            </a:r>
            <a:r>
              <a:rPr lang="en-US" sz="2400" dirty="0" err="1" smtClean="0"/>
              <a:t>Pollak</a:t>
            </a:r>
            <a:r>
              <a:rPr lang="en-US" sz="2400" dirty="0" smtClean="0"/>
              <a:t> 1968, Laibson 1997)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	</a:t>
            </a:r>
            <a:r>
              <a:rPr lang="en-US" sz="2400" dirty="0" err="1" smtClean="0">
                <a:cs typeface="Arial" pitchFamily="34" charset="0"/>
              </a:rPr>
              <a:t>U</a:t>
            </a:r>
            <a:r>
              <a:rPr lang="en-US" sz="2400" baseline="-25000" dirty="0" err="1" smtClean="0">
                <a:cs typeface="Arial" pitchFamily="34" charset="0"/>
              </a:rPr>
              <a:t>t</a:t>
            </a:r>
            <a:r>
              <a:rPr lang="en-US" sz="2400" dirty="0" smtClean="0">
                <a:cs typeface="Arial" pitchFamily="34" charset="0"/>
              </a:rPr>
              <a:t> = </a:t>
            </a:r>
            <a:r>
              <a:rPr lang="en-US" sz="2400" dirty="0" err="1" smtClean="0">
                <a:cs typeface="Arial" pitchFamily="34" charset="0"/>
              </a:rPr>
              <a:t>u</a:t>
            </a:r>
            <a:r>
              <a:rPr lang="en-US" sz="2400" baseline="-25000" dirty="0" err="1" smtClean="0">
                <a:cs typeface="Arial" pitchFamily="34" charset="0"/>
              </a:rPr>
              <a:t>t</a:t>
            </a:r>
            <a:r>
              <a:rPr lang="en-US" sz="2400" dirty="0" smtClean="0">
                <a:cs typeface="Arial" pitchFamily="34" charset="0"/>
              </a:rPr>
              <a:t> +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     d</a:t>
            </a:r>
            <a:r>
              <a:rPr lang="en-US" sz="2400" dirty="0" smtClean="0">
                <a:cs typeface="Arial" pitchFamily="34" charset="0"/>
              </a:rPr>
              <a:t>u</a:t>
            </a:r>
            <a:r>
              <a:rPr lang="en-US" sz="2400" baseline="-25000" dirty="0" smtClean="0">
                <a:cs typeface="Arial" pitchFamily="34" charset="0"/>
              </a:rPr>
              <a:t>t+1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 +   d</a:t>
            </a:r>
            <a:r>
              <a:rPr lang="en-US" sz="2400" baseline="30000" dirty="0" smtClean="0">
                <a:latin typeface="Symbol" pitchFamily="18" charset="2"/>
                <a:cs typeface="Arial" pitchFamily="34" charset="0"/>
              </a:rPr>
              <a:t>2</a:t>
            </a:r>
            <a:r>
              <a:rPr lang="en-US" sz="2400" dirty="0" smtClean="0">
                <a:cs typeface="Arial" pitchFamily="34" charset="0"/>
              </a:rPr>
              <a:t>u</a:t>
            </a:r>
            <a:r>
              <a:rPr lang="en-US" sz="2400" baseline="-25000" dirty="0" smtClean="0">
                <a:cs typeface="Arial" pitchFamily="34" charset="0"/>
              </a:rPr>
              <a:t>t+2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  +   d</a:t>
            </a:r>
            <a:r>
              <a:rPr lang="en-US" sz="2400" baseline="30000" dirty="0" smtClean="0">
                <a:latin typeface="Symbol" pitchFamily="18" charset="2"/>
                <a:cs typeface="Arial" pitchFamily="34" charset="0"/>
              </a:rPr>
              <a:t>3</a:t>
            </a:r>
            <a:r>
              <a:rPr lang="en-US" sz="2400" dirty="0" smtClean="0">
                <a:cs typeface="Arial" pitchFamily="34" charset="0"/>
              </a:rPr>
              <a:t>u</a:t>
            </a:r>
            <a:r>
              <a:rPr lang="en-US" sz="2400" baseline="-25000" dirty="0" smtClean="0">
                <a:cs typeface="Arial" pitchFamily="34" charset="0"/>
              </a:rPr>
              <a:t>t+3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 + ...     </a:t>
            </a:r>
            <a:r>
              <a:rPr lang="en-US" sz="2400" dirty="0" smtClean="0">
                <a:cs typeface="Arial" pitchFamily="34" charset="0"/>
              </a:rPr>
              <a:t>Exponential</a:t>
            </a:r>
            <a:endParaRPr lang="en-US" sz="2400" dirty="0" smtClean="0">
              <a:latin typeface="Symbol" pitchFamily="18" charset="2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</a:t>
            </a:r>
            <a:r>
              <a:rPr lang="en-US" sz="2400" dirty="0" err="1" smtClean="0">
                <a:cs typeface="Arial" pitchFamily="34" charset="0"/>
              </a:rPr>
              <a:t>U</a:t>
            </a:r>
            <a:r>
              <a:rPr lang="en-US" sz="2400" baseline="-25000" dirty="0" err="1" smtClean="0">
                <a:cs typeface="Arial" pitchFamily="34" charset="0"/>
              </a:rPr>
              <a:t>t</a:t>
            </a:r>
            <a:r>
              <a:rPr lang="en-US" sz="2400" dirty="0" smtClean="0">
                <a:cs typeface="Arial" pitchFamily="34" charset="0"/>
              </a:rPr>
              <a:t> = </a:t>
            </a:r>
            <a:r>
              <a:rPr lang="en-US" sz="2400" dirty="0" err="1" smtClean="0">
                <a:cs typeface="Arial" pitchFamily="34" charset="0"/>
              </a:rPr>
              <a:t>u</a:t>
            </a:r>
            <a:r>
              <a:rPr lang="en-US" sz="2400" baseline="-25000" dirty="0" err="1" smtClean="0">
                <a:cs typeface="Arial" pitchFamily="34" charset="0"/>
              </a:rPr>
              <a:t>t</a:t>
            </a:r>
            <a:r>
              <a:rPr lang="en-US" sz="2400" dirty="0" smtClean="0">
                <a:cs typeface="Arial" pitchFamily="34" charset="0"/>
              </a:rPr>
              <a:t> + 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b [d</a:t>
            </a:r>
            <a:r>
              <a:rPr lang="en-US" sz="2400" dirty="0" smtClean="0">
                <a:cs typeface="Arial" pitchFamily="34" charset="0"/>
              </a:rPr>
              <a:t>u</a:t>
            </a:r>
            <a:r>
              <a:rPr lang="en-US" sz="2400" baseline="-25000" dirty="0" smtClean="0">
                <a:cs typeface="Arial" pitchFamily="34" charset="0"/>
              </a:rPr>
              <a:t>t+1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 +   d</a:t>
            </a:r>
            <a:r>
              <a:rPr lang="en-US" sz="2400" baseline="30000" dirty="0" smtClean="0">
                <a:latin typeface="Symbol" pitchFamily="18" charset="2"/>
                <a:cs typeface="Arial" pitchFamily="34" charset="0"/>
              </a:rPr>
              <a:t>2</a:t>
            </a:r>
            <a:r>
              <a:rPr lang="en-US" sz="2400" dirty="0" smtClean="0">
                <a:cs typeface="Arial" pitchFamily="34" charset="0"/>
              </a:rPr>
              <a:t>u</a:t>
            </a:r>
            <a:r>
              <a:rPr lang="en-US" sz="2400" baseline="-25000" dirty="0" smtClean="0">
                <a:cs typeface="Arial" pitchFamily="34" charset="0"/>
              </a:rPr>
              <a:t>t+2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  +   d</a:t>
            </a:r>
            <a:r>
              <a:rPr lang="en-US" sz="2400" baseline="30000" dirty="0" smtClean="0">
                <a:latin typeface="Symbol" pitchFamily="18" charset="2"/>
                <a:cs typeface="Arial" pitchFamily="34" charset="0"/>
              </a:rPr>
              <a:t>3</a:t>
            </a:r>
            <a:r>
              <a:rPr lang="en-US" sz="2400" dirty="0" smtClean="0">
                <a:cs typeface="Arial" pitchFamily="34" charset="0"/>
              </a:rPr>
              <a:t>u</a:t>
            </a:r>
            <a:r>
              <a:rPr lang="en-US" sz="2400" baseline="-25000" dirty="0" smtClean="0">
                <a:cs typeface="Arial" pitchFamily="34" charset="0"/>
              </a:rPr>
              <a:t>t+3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 + ...]    </a:t>
            </a:r>
            <a:r>
              <a:rPr lang="en-US" sz="2400" dirty="0" smtClean="0">
                <a:latin typeface="+mj-lt"/>
                <a:cs typeface="Arial" pitchFamily="34" charset="0"/>
              </a:rPr>
              <a:t>Quasi-hyperbolic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Symbol" pitchFamily="18" charset="2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sz="2400" dirty="0" smtClean="0">
                <a:cs typeface="Arial" pitchFamily="34" charset="0"/>
              </a:rPr>
              <a:t>  evenly discounts all future periods.</a:t>
            </a:r>
          </a:p>
          <a:p>
            <a:pPr eaLnBrk="1" hangingPunct="1">
              <a:buFont typeface="Symbol" pitchFamily="18" charset="2"/>
              <a:buChar char="d"/>
            </a:pPr>
            <a:r>
              <a:rPr lang="en-US" sz="2400" dirty="0" smtClean="0">
                <a:cs typeface="Arial" pitchFamily="34" charset="0"/>
              </a:rPr>
              <a:t>exponentially discounts all future periods.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cs typeface="Arial" pitchFamily="34" charset="0"/>
              </a:rPr>
              <a:t>	For continuous time: see </a:t>
            </a:r>
            <a:r>
              <a:rPr lang="en-US" sz="2000" dirty="0" err="1" smtClean="0">
                <a:cs typeface="Arial" pitchFamily="34" charset="0"/>
              </a:rPr>
              <a:t>Barro</a:t>
            </a:r>
            <a:r>
              <a:rPr lang="en-US" sz="2000" dirty="0" smtClean="0">
                <a:cs typeface="Arial" pitchFamily="34" charset="0"/>
              </a:rPr>
              <a:t> (2001), </a:t>
            </a:r>
            <a:r>
              <a:rPr lang="en-US" sz="2000" dirty="0" err="1" smtClean="0">
                <a:cs typeface="Arial" pitchFamily="34" charset="0"/>
              </a:rPr>
              <a:t>Luttmer</a:t>
            </a:r>
            <a:r>
              <a:rPr lang="en-US" sz="2000" dirty="0" smtClean="0">
                <a:cs typeface="Arial" pitchFamily="34" charset="0"/>
              </a:rPr>
              <a:t> and </a:t>
            </a:r>
            <a:r>
              <a:rPr lang="en-US" sz="2000" dirty="0" err="1" smtClean="0">
                <a:cs typeface="Arial" pitchFamily="34" charset="0"/>
              </a:rPr>
              <a:t>Marriotti</a:t>
            </a:r>
            <a:r>
              <a:rPr lang="en-US" sz="2000" dirty="0" smtClean="0">
                <a:cs typeface="Arial" pitchFamily="34" charset="0"/>
              </a:rPr>
              <a:t> (2003), and Harris and Laibson (2009)</a:t>
            </a:r>
          </a:p>
          <a:p>
            <a:pPr algn="ctr" eaLnBrk="1" hangingPunct="1">
              <a:buFontTx/>
              <a:buNone/>
            </a:pPr>
            <a:endParaRPr lang="en-US" sz="2400" dirty="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Building intuition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To build intuition, assume that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 = ½ and </a:t>
            </a:r>
            <a:r>
              <a:rPr lang="en-US" sz="2400" smtClean="0">
                <a:latin typeface="Symbol" pitchFamily="18" charset="2"/>
              </a:rPr>
              <a:t>d </a:t>
            </a:r>
            <a:r>
              <a:rPr lang="en-US" sz="2400" smtClean="0"/>
              <a:t>= 1.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Arial" pitchFamily="34" charset="0"/>
              </a:rPr>
              <a:t>Discounted utility function becomes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= 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+ </a:t>
            </a:r>
            <a:r>
              <a:rPr lang="en-US" sz="2400" smtClean="0"/>
              <a:t>½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[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t+1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   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t+2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 +   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t+3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...]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Symbol" pitchFamily="18" charset="2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Arial" pitchFamily="34" charset="0"/>
              </a:rPr>
              <a:t>Discounted utility from the perspective of time t+1.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cs typeface="Arial" pitchFamily="34" charset="0"/>
              </a:rPr>
              <a:t>                  U</a:t>
            </a:r>
            <a:r>
              <a:rPr lang="en-US" sz="2400" baseline="-25000" smtClean="0">
                <a:cs typeface="Arial" pitchFamily="34" charset="0"/>
              </a:rPr>
              <a:t>t+1</a:t>
            </a:r>
            <a:r>
              <a:rPr lang="en-US" sz="2400" smtClean="0">
                <a:cs typeface="Arial" pitchFamily="34" charset="0"/>
              </a:rPr>
              <a:t> =            u</a:t>
            </a:r>
            <a:r>
              <a:rPr lang="en-US" sz="2400" baseline="-25000" smtClean="0">
                <a:cs typeface="Arial" pitchFamily="34" charset="0"/>
              </a:rPr>
              <a:t>t+1</a:t>
            </a:r>
            <a:r>
              <a:rPr lang="en-US" sz="2400" smtClean="0">
                <a:cs typeface="Arial" pitchFamily="34" charset="0"/>
              </a:rPr>
              <a:t> + </a:t>
            </a:r>
            <a:r>
              <a:rPr lang="en-US" sz="2400" smtClean="0"/>
              <a:t>½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[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t+2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 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t+3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...]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Symbol" pitchFamily="18" charset="2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Arial" pitchFamily="34" charset="0"/>
              </a:rPr>
              <a:t>Discount function reflects dynamic inconsistency: preferences held at date t do not agree with preferences held at date t+1.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Symbol" pitchFamily="18" charset="2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Application to massages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 = ½ and </a:t>
            </a:r>
            <a:r>
              <a:rPr lang="en-US" sz="2400" smtClean="0">
                <a:latin typeface="Symbol" pitchFamily="18" charset="2"/>
              </a:rPr>
              <a:t>d </a:t>
            </a:r>
            <a:r>
              <a:rPr lang="en-US" sz="2400" smtClean="0"/>
              <a:t>= 1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22325" y="255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76238" y="2762250"/>
            <a:ext cx="51165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   15 minutes now</a:t>
            </a:r>
          </a:p>
          <a:p>
            <a:r>
              <a:rPr lang="en-US" sz="2400"/>
              <a:t>B   20 minutes in 1 hour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C   15 minutes in 1 week</a:t>
            </a:r>
          </a:p>
          <a:p>
            <a:r>
              <a:rPr lang="en-US" sz="2400"/>
              <a:t>D   20 minutes in 1 week plus 1 hour</a:t>
            </a:r>
          </a:p>
        </p:txBody>
      </p:sp>
      <p:sp>
        <p:nvSpPr>
          <p:cNvPr id="533511" name="Text Box 7"/>
          <p:cNvSpPr txBox="1">
            <a:spLocks noChangeArrowheads="1"/>
          </p:cNvSpPr>
          <p:nvPr/>
        </p:nvSpPr>
        <p:spPr bwMode="auto">
          <a:xfrm>
            <a:off x="6324600" y="1600200"/>
            <a:ext cx="24050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NPV  in </a:t>
            </a:r>
          </a:p>
          <a:p>
            <a:pPr algn="ctr"/>
            <a:r>
              <a:rPr lang="en-US" sz="2400"/>
              <a:t>current minutes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15 minutes now</a:t>
            </a:r>
          </a:p>
          <a:p>
            <a:pPr algn="ctr"/>
            <a:r>
              <a:rPr lang="en-US" sz="2400"/>
              <a:t>10 minutes now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7.5 minutes now</a:t>
            </a:r>
          </a:p>
          <a:p>
            <a:pPr algn="ctr"/>
            <a:r>
              <a:rPr lang="en-US" sz="2400"/>
              <a:t>10 minutes now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Application to massages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 = ½ and </a:t>
            </a:r>
            <a:r>
              <a:rPr lang="en-US" sz="2400" smtClean="0">
                <a:latin typeface="Symbol" pitchFamily="18" charset="2"/>
              </a:rPr>
              <a:t>d </a:t>
            </a:r>
            <a:r>
              <a:rPr lang="en-US" sz="2400" smtClean="0"/>
              <a:t>= 1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22325" y="255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76238" y="2762250"/>
            <a:ext cx="51165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   15 minutes now</a:t>
            </a:r>
          </a:p>
          <a:p>
            <a:r>
              <a:rPr lang="en-US" sz="2400"/>
              <a:t>B   20 minutes in 1 hour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C   15 minutes in 1 week</a:t>
            </a:r>
          </a:p>
          <a:p>
            <a:r>
              <a:rPr lang="en-US" sz="2400">
                <a:solidFill>
                  <a:srgbClr val="FF0000"/>
                </a:solidFill>
              </a:rPr>
              <a:t>D   20 minutes in 1 week plus 1 hour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24600" y="1600200"/>
            <a:ext cx="24050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NPV  in </a:t>
            </a:r>
          </a:p>
          <a:p>
            <a:pPr algn="ctr"/>
            <a:r>
              <a:rPr lang="en-US" sz="2400"/>
              <a:t>current minutes</a:t>
            </a:r>
          </a:p>
          <a:p>
            <a:pPr algn="ctr"/>
            <a:endParaRPr lang="en-US" sz="2400"/>
          </a:p>
          <a:p>
            <a:pPr algn="ctr"/>
            <a:r>
              <a:rPr lang="en-US" sz="2400">
                <a:solidFill>
                  <a:srgbClr val="FF0000"/>
                </a:solidFill>
              </a:rPr>
              <a:t>15 minutes now</a:t>
            </a:r>
          </a:p>
          <a:p>
            <a:pPr algn="ctr"/>
            <a:r>
              <a:rPr lang="en-US" sz="2400"/>
              <a:t>10 minutes now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7.5 minutes now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10 minutes now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cs typeface="Arial" pitchFamily="34" charset="0"/>
              </a:rPr>
              <a:t>Exercise 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058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Assume that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= ½ and </a:t>
            </a:r>
            <a:r>
              <a:rPr lang="en-US" sz="2400" dirty="0" smtClean="0">
                <a:latin typeface="Symbol" pitchFamily="18" charset="2"/>
              </a:rPr>
              <a:t>d </a:t>
            </a:r>
            <a:r>
              <a:rPr lang="en-US" sz="2400" dirty="0" smtClean="0"/>
              <a:t>= 1.</a:t>
            </a:r>
          </a:p>
          <a:p>
            <a:pPr eaLnBrk="1" hangingPunct="1"/>
            <a:r>
              <a:rPr lang="en-US" sz="2400" dirty="0" smtClean="0"/>
              <a:t>Suppose exercise (current effort 6) generates delayed benefits (health improvement 8).  </a:t>
            </a:r>
          </a:p>
          <a:p>
            <a:pPr eaLnBrk="1" hangingPunct="1"/>
            <a:r>
              <a:rPr lang="en-US" sz="2400" dirty="0" smtClean="0"/>
              <a:t>Will you exercise?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Exercise Today:           -6 + ½ [8] = -2</a:t>
            </a:r>
          </a:p>
          <a:p>
            <a:pPr eaLnBrk="1" hangingPunct="1"/>
            <a:r>
              <a:rPr lang="en-US" sz="2400" dirty="0" smtClean="0"/>
              <a:t>Exercise Tomorrow:      0 + ½ [-6 + 8] = +1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Agent would like to relax today and exercise tomorrow.</a:t>
            </a:r>
          </a:p>
          <a:p>
            <a:pPr eaLnBrk="1" hangingPunct="1"/>
            <a:r>
              <a:rPr lang="en-US" sz="2400" dirty="0" smtClean="0"/>
              <a:t>Agent won’t follow through without commitment.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  <a:cs typeface="Arial" pitchFamily="34" charset="0"/>
              </a:rPr>
              <a:t>1. Motivating Experiments</a:t>
            </a:r>
            <a:r>
              <a:rPr lang="en-US" sz="5400" b="1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sz="5400" b="1" smtClean="0">
                <a:solidFill>
                  <a:schemeClr val="accent2"/>
                </a:solidFill>
                <a:cs typeface="Arial" pitchFamily="34" charset="0"/>
              </a:rPr>
            </a:br>
            <a:r>
              <a:rPr lang="en-US" sz="4000" smtClean="0">
                <a:cs typeface="Arial" pitchFamily="34" charset="0"/>
              </a:rPr>
              <a:t> </a:t>
            </a:r>
            <a:r>
              <a:rPr lang="en-US" sz="2800" smtClean="0">
                <a:cs typeface="Arial" pitchFamily="34" charset="0"/>
              </a:rPr>
              <a:t>A Thought Experiment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8382000" cy="1524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Would you like to have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lphaUcParenR"/>
            </a:pPr>
            <a:r>
              <a:rPr lang="en-US" sz="2400" smtClean="0"/>
              <a:t>15 minute massage </a:t>
            </a:r>
            <a:r>
              <a:rPr lang="en-US" sz="2400" smtClean="0">
                <a:solidFill>
                  <a:srgbClr val="0000FF"/>
                </a:solidFill>
              </a:rPr>
              <a:t>now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or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B)  20 minute massage </a:t>
            </a:r>
            <a:r>
              <a:rPr lang="en-US" sz="2400" smtClean="0">
                <a:solidFill>
                  <a:srgbClr val="0000FF"/>
                </a:solidFill>
              </a:rPr>
              <a:t>in an hour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marL="457200" indent="-457200" eaLnBrk="1" hangingPunct="1">
              <a:lnSpc>
                <a:spcPct val="80000"/>
              </a:lnSpc>
            </a:pPr>
            <a:endParaRPr lang="en-US" sz="2400" smtClean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Would you like to have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C) 15 minute massage </a:t>
            </a:r>
            <a:r>
              <a:rPr lang="en-US" sz="2400" smtClean="0">
                <a:solidFill>
                  <a:srgbClr val="0000FF"/>
                </a:solidFill>
              </a:rPr>
              <a:t>in a week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or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D) 20 minute massage </a:t>
            </a:r>
            <a:r>
              <a:rPr lang="en-US" sz="2400" smtClean="0">
                <a:solidFill>
                  <a:srgbClr val="0000FF"/>
                </a:solidFill>
              </a:rPr>
              <a:t>in a week and an hour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2400" smtClean="0">
              <a:solidFill>
                <a:srgbClr val="FF8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41148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400">
              <a:latin typeface="Helvetica" charset="0"/>
            </a:endParaRPr>
          </a:p>
          <a:p>
            <a:pPr marL="457200" indent="-457200"/>
            <a:endParaRPr lang="en-US" sz="240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Self-regulation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77200" cy="4114800"/>
          </a:xfrm>
        </p:spPr>
        <p:txBody>
          <a:bodyPr/>
          <a:lstStyle/>
          <a:p>
            <a:r>
              <a:rPr lang="en-US" sz="2400" dirty="0" smtClean="0"/>
              <a:t>Reduce cost of investment: -6 becomes -1</a:t>
            </a:r>
          </a:p>
          <a:p>
            <a:pPr lvl="1"/>
            <a:r>
              <a:rPr lang="en-US" sz="2000" dirty="0" smtClean="0"/>
              <a:t>walk to work</a:t>
            </a:r>
          </a:p>
          <a:p>
            <a:pPr lvl="1"/>
            <a:r>
              <a:rPr lang="en-US" sz="2000" dirty="0" smtClean="0"/>
              <a:t>stand instead of sitting at a seminar</a:t>
            </a:r>
          </a:p>
          <a:p>
            <a:pPr lvl="1"/>
            <a:r>
              <a:rPr lang="en-US" sz="2000" dirty="0" smtClean="0"/>
              <a:t>conduct walking office hours</a:t>
            </a:r>
          </a:p>
          <a:p>
            <a:r>
              <a:rPr lang="en-US" sz="2400" dirty="0" smtClean="0"/>
              <a:t>Mix in immediate pleasures: -6 becomes -6+5=-1</a:t>
            </a:r>
          </a:p>
          <a:p>
            <a:pPr lvl="1"/>
            <a:r>
              <a:rPr lang="en-US" sz="2000" dirty="0" smtClean="0"/>
              <a:t>watch low-brow movies on your treadmill</a:t>
            </a:r>
          </a:p>
          <a:p>
            <a:r>
              <a:rPr lang="en-US" sz="2400" dirty="0" smtClean="0"/>
              <a:t>Commitment: creating “binding” plans</a:t>
            </a:r>
          </a:p>
          <a:p>
            <a:pPr lvl="1"/>
            <a:r>
              <a:rPr lang="en-US" sz="2000" dirty="0" smtClean="0"/>
              <a:t>make a weight-loss bet with co-workers (</a:t>
            </a:r>
            <a:r>
              <a:rPr lang="en-US" sz="2000" dirty="0" err="1" smtClean="0"/>
              <a:t>cf</a:t>
            </a:r>
            <a:r>
              <a:rPr lang="en-US" sz="2000" dirty="0" smtClean="0"/>
              <a:t> AA, NA)</a:t>
            </a:r>
          </a:p>
          <a:p>
            <a:pPr lvl="1"/>
            <a:r>
              <a:rPr lang="en-US" sz="2000" dirty="0" smtClean="0"/>
              <a:t>remove unhealthy foods from house (</a:t>
            </a:r>
            <a:r>
              <a:rPr lang="en-US" sz="2000" dirty="0" err="1" smtClean="0"/>
              <a:t>icecream</a:t>
            </a:r>
            <a:r>
              <a:rPr lang="en-US" sz="2000" dirty="0" smtClean="0"/>
              <a:t>, cookies)</a:t>
            </a:r>
          </a:p>
          <a:p>
            <a:pPr lvl="1"/>
            <a:r>
              <a:rPr lang="en-US" sz="2000" dirty="0" smtClean="0"/>
              <a:t>get a personal trainer</a:t>
            </a:r>
          </a:p>
          <a:p>
            <a:pPr lvl="1"/>
            <a:r>
              <a:rPr lang="en-US" sz="2000" dirty="0" smtClean="0"/>
              <a:t>exercise with friends (see you at 8 AM on the courts) </a:t>
            </a:r>
          </a:p>
          <a:p>
            <a:pPr lvl="1"/>
            <a:r>
              <a:rPr lang="en-US" sz="2000" dirty="0" smtClean="0"/>
              <a:t>sign up for a regular exercise class </a:t>
            </a:r>
          </a:p>
          <a:p>
            <a:pPr lvl="1"/>
            <a:r>
              <a:rPr lang="en-US" sz="2000" dirty="0" smtClean="0"/>
              <a:t>form study groups (we’ll meet at 10 AM on Saturday morning)</a:t>
            </a:r>
          </a:p>
          <a:p>
            <a:pPr lvl="1"/>
            <a:r>
              <a:rPr lang="en-US" sz="2000" dirty="0" smtClean="0"/>
              <a:t>agree to give a paper that you haven’t finished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indshoes.new21.org/bbs/data/image/HerbertJamesDraper_Ulysses_and_the_Sirens_1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51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2286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Commitment is an old idea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14600" y="6474023"/>
            <a:ext cx="4009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“Ulysses </a:t>
            </a:r>
            <a:r>
              <a:rPr lang="en-US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 the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Sirens”, </a:t>
            </a:r>
            <a:r>
              <a:rPr lang="en-US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Herbert James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Draper</a:t>
            </a:r>
            <a:endParaRPr lang="en-US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057400" y="2514600"/>
            <a:ext cx="990600" cy="990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Wax-filled 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0" y="457200"/>
            <a:ext cx="3048000" cy="2971800"/>
          </a:xfrm>
          <a:prstGeom prst="ellipse">
            <a:avLst/>
          </a:prstGeom>
          <a:noFill/>
          <a:ln w="63500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19200" y="1066800"/>
            <a:ext cx="2057400" cy="1981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1093857"/>
            <a:ext cx="171072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Bound to mast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95400"/>
            <a:ext cx="67818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00FF"/>
                </a:solidFill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cs typeface="Arial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cs typeface="Arial" pitchFamily="34" charset="0"/>
              </a:rPr>
              <a:t>Evidence from the field</a:t>
            </a:r>
            <a:br>
              <a:rPr lang="en-US" sz="4000" b="1" dirty="0" smtClean="0">
                <a:solidFill>
                  <a:srgbClr val="0000FF"/>
                </a:solidFill>
                <a:cs typeface="Arial" pitchFamily="34" charset="0"/>
              </a:rPr>
            </a:br>
            <a:r>
              <a:rPr lang="en-US" sz="4000" b="1" dirty="0" smtClean="0">
                <a:cs typeface="Arial" pitchFamily="34" charset="0"/>
              </a:rPr>
              <a:t/>
            </a:r>
            <a:br>
              <a:rPr lang="en-US" sz="4000" b="1" dirty="0" smtClean="0">
                <a:cs typeface="Arial" pitchFamily="34" charset="0"/>
              </a:rPr>
            </a:br>
            <a:endParaRPr lang="en-US" sz="40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Choi, Laibson, Madrian, Metrick (2002)</a:t>
            </a:r>
            <a:br>
              <a:rPr lang="en-US" sz="3200" smtClean="0">
                <a:cs typeface="Arial" pitchFamily="34" charset="0"/>
              </a:rPr>
            </a:br>
            <a:r>
              <a:rPr lang="en-US" sz="3200" smtClean="0">
                <a:cs typeface="Arial" pitchFamily="34" charset="0"/>
              </a:rPr>
              <a:t>Self-reports about undersaving.</a:t>
            </a:r>
            <a:endParaRPr lang="en-US" sz="3200" b="1" smtClean="0">
              <a:cs typeface="Arial" pitchFamily="34" charset="0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81200"/>
            <a:ext cx="8750300" cy="4167188"/>
          </a:xfrm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Survey mailed to employees of US firm</a:t>
            </a:r>
          </a:p>
          <a:p>
            <a:pPr marL="177800" indent="-177800" eaLnBrk="1" hangingPunct="1"/>
            <a:r>
              <a:rPr lang="en-US" sz="2400" dirty="0" smtClean="0"/>
              <a:t>Matched to administrative data on actual savings behavior</a:t>
            </a:r>
          </a:p>
          <a:p>
            <a:pPr marL="457200" lvl="1" indent="-165100" eaLnBrk="1" hangingPunct="1"/>
            <a:endParaRPr lang="en-US" sz="2400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EF13384F-818D-4D34-B36A-6525B584025C}" type="slidenum">
              <a:rPr lang="en-US" smtClean="0">
                <a:latin typeface="Arial" charset="0"/>
                <a:cs typeface="Arial" charset="0"/>
              </a:rPr>
              <a:pPr algn="l"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445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Typical breakdown among 100 employees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3355975"/>
            <a:ext cx="7605712" cy="0"/>
          </a:xfrm>
          <a:prstGeom prst="line">
            <a:avLst/>
          </a:prstGeom>
          <a:noFill/>
          <a:ln w="31750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778125" y="3479800"/>
            <a:ext cx="5589588" cy="15875"/>
          </a:xfrm>
          <a:prstGeom prst="line">
            <a:avLst/>
          </a:prstGeom>
          <a:noFill/>
          <a:ln w="31750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6173788" y="3609975"/>
            <a:ext cx="2324100" cy="14288"/>
          </a:xfrm>
          <a:prstGeom prst="line">
            <a:avLst/>
          </a:prstGeom>
          <a:noFill/>
          <a:ln w="31750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661988" y="1881188"/>
            <a:ext cx="1627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Out of every 100 surveyed employees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965450" y="2073275"/>
            <a:ext cx="255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68 self-report saving too little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6467475" y="2312988"/>
            <a:ext cx="1863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24 plan to raise savings rate in next 2 months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1828800" y="6018213"/>
            <a:ext cx="6889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100" b="1" dirty="0">
                <a:solidFill>
                  <a:srgbClr val="FF0000"/>
                </a:solidFill>
              </a:rPr>
              <a:t>3 actually follow </a:t>
            </a:r>
            <a:r>
              <a:rPr lang="en-US" sz="2100" b="1" dirty="0" smtClean="0">
                <a:solidFill>
                  <a:srgbClr val="FF0000"/>
                </a:solidFill>
              </a:rPr>
              <a:t>through over the next four months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8378825" y="3733800"/>
            <a:ext cx="231775" cy="0"/>
          </a:xfrm>
          <a:prstGeom prst="line">
            <a:avLst/>
          </a:prstGeom>
          <a:noFill/>
          <a:ln w="3175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 flipV="1">
            <a:off x="8534400" y="53721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6" grpId="0"/>
      <p:bldP spid="448528" grpId="0"/>
      <p:bldP spid="448530" grpId="0"/>
      <p:bldP spid="448531" grpId="0" animBg="1"/>
      <p:bldP spid="4485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pitchFamily="34" charset="0"/>
              </a:rPr>
              <a:t>Laibson, </a:t>
            </a:r>
            <a:r>
              <a:rPr lang="en-US" sz="3200" dirty="0" err="1" smtClean="0">
                <a:cs typeface="Arial" pitchFamily="34" charset="0"/>
              </a:rPr>
              <a:t>Repetto</a:t>
            </a:r>
            <a:r>
              <a:rPr lang="en-US" sz="3200" dirty="0" smtClean="0">
                <a:cs typeface="Arial" pitchFamily="34" charset="0"/>
              </a:rPr>
              <a:t>, and </a:t>
            </a:r>
            <a:r>
              <a:rPr lang="en-US" sz="3200" dirty="0" err="1" smtClean="0">
                <a:cs typeface="Arial" pitchFamily="34" charset="0"/>
              </a:rPr>
              <a:t>Tobacman</a:t>
            </a:r>
            <a:r>
              <a:rPr lang="en-US" sz="3200" dirty="0" smtClean="0">
                <a:cs typeface="Arial" pitchFamily="34" charset="0"/>
              </a:rPr>
              <a:t> (2010)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Use MSM to estimate discounting parameters:</a:t>
            </a:r>
          </a:p>
          <a:p>
            <a:pPr lvl="1" eaLnBrk="1" hangingPunct="1"/>
            <a:r>
              <a:rPr lang="en-US" sz="2400" smtClean="0"/>
              <a:t>Substantial illiquid retirement wealth: W/Y = 3.9.</a:t>
            </a:r>
          </a:p>
          <a:p>
            <a:pPr lvl="1" eaLnBrk="1" hangingPunct="1"/>
            <a:r>
              <a:rPr lang="en-US" sz="2400" smtClean="0"/>
              <a:t>Extensive credit card borrowing:</a:t>
            </a:r>
          </a:p>
          <a:p>
            <a:pPr lvl="2" eaLnBrk="1" hangingPunct="1"/>
            <a:r>
              <a:rPr lang="en-US" smtClean="0"/>
              <a:t>68% didn’t pay their credit card in full last month</a:t>
            </a:r>
          </a:p>
          <a:p>
            <a:pPr lvl="2" eaLnBrk="1" hangingPunct="1"/>
            <a:r>
              <a:rPr lang="en-US" smtClean="0"/>
              <a:t>Average credit card interest rate is 14%</a:t>
            </a:r>
          </a:p>
          <a:p>
            <a:pPr lvl="2" eaLnBrk="1" hangingPunct="1"/>
            <a:r>
              <a:rPr lang="en-US" smtClean="0"/>
              <a:t>Credit card debt averages 13% of annual income</a:t>
            </a:r>
          </a:p>
          <a:p>
            <a:pPr lvl="1" eaLnBrk="1" hangingPunct="1"/>
            <a:r>
              <a:rPr lang="en-US" sz="2400" smtClean="0"/>
              <a:t>Consumption-income comovement: </a:t>
            </a:r>
          </a:p>
          <a:p>
            <a:pPr lvl="2" eaLnBrk="1" hangingPunct="1"/>
            <a:r>
              <a:rPr lang="en-US" smtClean="0"/>
              <a:t>Marginal Propensity to Consume = 0.23</a:t>
            </a:r>
          </a:p>
          <a:p>
            <a:pPr lvl="2" eaLnBrk="1" hangingPunct="1">
              <a:buFontTx/>
              <a:buNone/>
            </a:pPr>
            <a:r>
              <a:rPr lang="en-US" smtClean="0"/>
              <a:t>	(i.e. consumption tracks income)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LRT Simulation Model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pitchFamily="34" charset="0"/>
              </a:rPr>
              <a:t>LRT Results: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= 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+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b [d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t+1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 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2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t+2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 +  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3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t+3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...]</a:t>
            </a:r>
            <a:r>
              <a:rPr lang="en-US" sz="2400" smtClean="0"/>
              <a:t> </a:t>
            </a:r>
          </a:p>
          <a:p>
            <a:pPr algn="ctr" eaLnBrk="1" hangingPunct="1">
              <a:buFontTx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>
                <a:latin typeface="Symbol" pitchFamily="18" charset="2"/>
                <a:cs typeface="Arial" pitchFamily="34" charset="0"/>
              </a:rPr>
              <a:t> b</a:t>
            </a:r>
            <a:r>
              <a:rPr lang="en-US" sz="2400" smtClean="0"/>
              <a:t> = 0.70 (s.e. 0.11)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smtClean="0"/>
              <a:t> = 0.96 (s.e. 0.01)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Null hypothesis of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b</a:t>
            </a:r>
            <a:r>
              <a:rPr lang="en-US" sz="2400" smtClean="0"/>
              <a:t> = 1 rejected (t-stat of 3).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Specification test accepted.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Moments: 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371600" y="4267200"/>
            <a:ext cx="65357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</a:rPr>
              <a:t>	      Empirical       Simulated (Hyperbolic)</a:t>
            </a:r>
          </a:p>
          <a:p>
            <a:r>
              <a:rPr lang="en-US" sz="2400">
                <a:latin typeface="Helvetica" charset="0"/>
              </a:rPr>
              <a:t>%Visa:    	68%			63%</a:t>
            </a:r>
          </a:p>
          <a:p>
            <a:r>
              <a:rPr lang="en-US" sz="2400">
                <a:latin typeface="Helvetica" charset="0"/>
              </a:rPr>
              <a:t>Visa/Y:      	13%			17%</a:t>
            </a:r>
          </a:p>
          <a:p>
            <a:r>
              <a:rPr lang="en-US" sz="2400">
                <a:latin typeface="Helvetica" charset="0"/>
              </a:rPr>
              <a:t>MPC:        	23%			31%</a:t>
            </a:r>
          </a:p>
          <a:p>
            <a:r>
              <a:rPr lang="en-US" sz="2400">
                <a:latin typeface="Helvetica" charset="0"/>
              </a:rPr>
              <a:t>f(W/Y):  	2.6			2.7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LRT Intuition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Long run discount rate is –ln(</a:t>
            </a:r>
            <a:r>
              <a:rPr lang="en-US" smtClean="0">
                <a:latin typeface="Symbol" pitchFamily="18" charset="2"/>
                <a:cs typeface="Arial" charset="0"/>
              </a:rPr>
              <a:t>d</a:t>
            </a:r>
            <a:r>
              <a:rPr lang="en-US" smtClean="0"/>
              <a:t>) = 4%, so save in long-run (illiquid) assets.</a:t>
            </a:r>
          </a:p>
          <a:p>
            <a:r>
              <a:rPr lang="en-US" smtClean="0"/>
              <a:t>Short-run discount rate is –ln(</a:t>
            </a:r>
            <a:r>
              <a:rPr lang="en-US" smtClean="0">
                <a:latin typeface="Symbol" pitchFamily="18" charset="2"/>
                <a:cs typeface="Arial" charset="0"/>
              </a:rPr>
              <a:t>bd) = </a:t>
            </a:r>
            <a:r>
              <a:rPr lang="en-US" smtClean="0">
                <a:cs typeface="Arial" charset="0"/>
              </a:rPr>
              <a:t>40%,</a:t>
            </a:r>
            <a:r>
              <a:rPr lang="en-US" smtClean="0">
                <a:latin typeface="Symbol" pitchFamily="18" charset="2"/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so borrow on your credit card today.</a:t>
            </a:r>
          </a:p>
          <a:p>
            <a:r>
              <a:rPr lang="en-US" smtClean="0">
                <a:cs typeface="Arial" charset="0"/>
              </a:rPr>
              <a:t>Indeed, you might even borrow on your credit card so you can “afford” to save in your 401(k) account. </a:t>
            </a:r>
            <a:endParaRPr lang="en-US" smtClean="0">
              <a:latin typeface="Symbol" pitchFamily="18" charset="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Dellavigna</a:t>
            </a:r>
            <a:r>
              <a:rPr lang="en-US" sz="3200" dirty="0" smtClean="0"/>
              <a:t> and </a:t>
            </a:r>
            <a:r>
              <a:rPr lang="en-US" sz="3200" dirty="0" err="1" smtClean="0"/>
              <a:t>Malmendier</a:t>
            </a:r>
            <a:r>
              <a:rPr lang="en-US" sz="3200" dirty="0" smtClean="0"/>
              <a:t> (2004, 2006)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Average cost of gym membership: $75 per month</a:t>
            </a:r>
          </a:p>
          <a:p>
            <a:pPr eaLnBrk="1" hangingPunct="1"/>
            <a:r>
              <a:rPr lang="en-US" sz="2400" dirty="0" smtClean="0"/>
              <a:t>Average number of visits: 4 </a:t>
            </a:r>
          </a:p>
          <a:p>
            <a:pPr eaLnBrk="1" hangingPunct="1"/>
            <a:r>
              <a:rPr lang="en-US" sz="2400" dirty="0" smtClean="0"/>
              <a:t>Average cost per </a:t>
            </a:r>
            <a:r>
              <a:rPr lang="en-US" sz="2400" dirty="0" err="1" smtClean="0"/>
              <a:t>vist</a:t>
            </a:r>
            <a:r>
              <a:rPr lang="en-US" sz="2400" dirty="0" smtClean="0"/>
              <a:t>: $19</a:t>
            </a:r>
          </a:p>
          <a:p>
            <a:pPr eaLnBrk="1" hangingPunct="1"/>
            <a:r>
              <a:rPr lang="en-US" sz="2400" dirty="0" smtClean="0"/>
              <a:t>Cost of “pay per visit”: $10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Read and van Leeuwen (1998)</a:t>
            </a:r>
            <a:endParaRPr lang="en-US" sz="3200" smtClean="0"/>
          </a:p>
        </p:txBody>
      </p:sp>
      <p:pic>
        <p:nvPicPr>
          <p:cNvPr id="11267" name="Picture 3" descr="o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590800"/>
            <a:ext cx="1676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Choosing Today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00600" y="182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Eating Next Week</a:t>
            </a:r>
          </a:p>
        </p:txBody>
      </p:sp>
      <p:pic>
        <p:nvPicPr>
          <p:cNvPr id="11272" name="Picture 8" descr="lindt swiss premium mi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62000" y="3276600"/>
            <a:ext cx="2627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pitchFamily="34" charset="0"/>
              </a:rPr>
              <a:t>If you were 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deciding </a:t>
            </a:r>
            <a:r>
              <a:rPr lang="en-US" sz="2400">
                <a:solidFill>
                  <a:srgbClr val="FF0000"/>
                </a:solidFill>
                <a:cs typeface="Arial" pitchFamily="34" charset="0"/>
              </a:rPr>
              <a:t>today</a:t>
            </a:r>
            <a:r>
              <a:rPr lang="en-US" sz="2400">
                <a:cs typeface="Arial" pitchFamily="34" charset="0"/>
              </a:rPr>
              <a:t>,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would you choose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fruit or chocolate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for </a:t>
            </a:r>
            <a:r>
              <a:rPr lang="en-US" sz="2400">
                <a:solidFill>
                  <a:srgbClr val="FF0000"/>
                </a:solidFill>
                <a:cs typeface="Arial" pitchFamily="34" charset="0"/>
              </a:rPr>
              <a:t>next week</a:t>
            </a:r>
            <a:r>
              <a:rPr lang="en-US" sz="2400"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Shapiro (2005)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r>
              <a:rPr lang="en-US" sz="2400" dirty="0" smtClean="0"/>
              <a:t>For food stamp recipients, caloric intake declines by 10-15% over the food stamp month.</a:t>
            </a:r>
          </a:p>
          <a:p>
            <a:r>
              <a:rPr lang="en-US" sz="2400" dirty="0" smtClean="0"/>
              <a:t>To be resolved with exponential discounting, requires an annual discount rate of 77%</a:t>
            </a:r>
          </a:p>
          <a:p>
            <a:r>
              <a:rPr lang="en-US" sz="2400" dirty="0" smtClean="0"/>
              <a:t>Survey evidence reveals rising desperation over the course of the food stamp month, suggesting that costless </a:t>
            </a:r>
            <a:r>
              <a:rPr lang="en-US" sz="2400" dirty="0" err="1" smtClean="0"/>
              <a:t>intertemporal</a:t>
            </a:r>
            <a:r>
              <a:rPr lang="en-US" sz="2400" dirty="0" smtClean="0"/>
              <a:t> substitution is not a likely explanation </a:t>
            </a:r>
          </a:p>
          <a:p>
            <a:r>
              <a:rPr lang="en-US" sz="2400" dirty="0" smtClean="0"/>
              <a:t>Households with more short-run impatience (estimated from hypothetical </a:t>
            </a:r>
            <a:r>
              <a:rPr lang="en-US" sz="2400" dirty="0" err="1" smtClean="0"/>
              <a:t>intertemporal</a:t>
            </a:r>
            <a:r>
              <a:rPr lang="en-US" sz="2400" dirty="0" smtClean="0"/>
              <a:t> choices) are more likely to run out of food sometime during the month.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data can reject a number of alternative hypotheses.</a:t>
            </a:r>
            <a:endParaRPr lang="en-US" sz="36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400" dirty="0" smtClean="0"/>
              <a:t>Households that shop for food more frequently do not display a smaller decline in intake over the month, casting doubt on depreciation stories.</a:t>
            </a:r>
          </a:p>
          <a:p>
            <a:r>
              <a:rPr lang="en-US" sz="2400" dirty="0" smtClean="0"/>
              <a:t>Individuals in single-person households experience no less of a decline in caloric intake over the month than individuals in multi-person households.</a:t>
            </a:r>
          </a:p>
          <a:p>
            <a:r>
              <a:rPr lang="en-US" sz="2400" dirty="0" smtClean="0"/>
              <a:t>Survey respondents are not more likely to eat in another person’s home toward the end of the month.</a:t>
            </a:r>
          </a:p>
          <a:p>
            <a:r>
              <a:rPr lang="en-US" sz="2400" dirty="0" smtClean="0"/>
              <a:t>The data show no evidence of learning over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92575" y="152400"/>
            <a:ext cx="8951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Willingness to pick up HIV test results: </a:t>
            </a:r>
            <a:r>
              <a:rPr lang="en-US" sz="2800" dirty="0"/>
              <a:t>Thornton (</a:t>
            </a:r>
            <a:r>
              <a:rPr lang="en-US" sz="2800" dirty="0" smtClean="0"/>
              <a:t>2008)</a:t>
            </a:r>
            <a:endParaRPr lang="en-US" sz="2800" dirty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28600" y="6248400"/>
            <a:ext cx="8686800" cy="609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r>
              <a:rPr lang="en-US" dirty="0" smtClean="0"/>
              <a:t>Immediate dollar </a:t>
            </a:r>
            <a:r>
              <a:rPr lang="en-US" dirty="0"/>
              <a:t>reward for picking up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444625" y="238125"/>
            <a:ext cx="655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Small immediate costs: Thornton (2005)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933450"/>
            <a:ext cx="801846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2743200" y="617220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Randomized distance (miles) to pick up info</a:t>
            </a: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 rot="-5400000">
            <a:off x="-2140743" y="3144043"/>
            <a:ext cx="528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Fraction picking up info on HIV status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Other papers: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err="1" smtClean="0"/>
              <a:t>Oster</a:t>
            </a:r>
            <a:r>
              <a:rPr lang="en-US" dirty="0" smtClean="0"/>
              <a:t> and Scott-Morton (2004)</a:t>
            </a:r>
          </a:p>
          <a:p>
            <a:pPr lvl="1"/>
            <a:r>
              <a:rPr lang="en-US" sz="2000" i="1" dirty="0" smtClean="0"/>
              <a:t>People</a:t>
            </a:r>
            <a:r>
              <a:rPr lang="en-US" sz="2000" dirty="0" smtClean="0"/>
              <a:t> sold on the news stand at a high price relative to subscription</a:t>
            </a:r>
          </a:p>
          <a:p>
            <a:pPr lvl="1"/>
            <a:r>
              <a:rPr lang="en-US" sz="2000" i="1" dirty="0" smtClean="0"/>
              <a:t>Foreign Affairs</a:t>
            </a:r>
            <a:r>
              <a:rPr lang="en-US" sz="2000" dirty="0" smtClean="0"/>
              <a:t> sold on the news stand at a low price relative to subscription</a:t>
            </a:r>
          </a:p>
          <a:p>
            <a:pPr lvl="1"/>
            <a:r>
              <a:rPr lang="en-US" sz="2000" dirty="0" smtClean="0"/>
              <a:t>But </a:t>
            </a:r>
            <a:r>
              <a:rPr lang="en-US" sz="2000" i="1" dirty="0" smtClean="0"/>
              <a:t>People</a:t>
            </a:r>
            <a:r>
              <a:rPr lang="en-US" sz="2000" dirty="0" smtClean="0"/>
              <a:t> is sold disproportionately on the news stand and </a:t>
            </a:r>
            <a:r>
              <a:rPr lang="en-US" sz="2000" i="1" dirty="0" smtClean="0"/>
              <a:t>Foreign Affairs</a:t>
            </a:r>
            <a:r>
              <a:rPr lang="en-US" sz="2000" dirty="0" smtClean="0"/>
              <a:t> is sold disproportionately by subscription.</a:t>
            </a:r>
          </a:p>
          <a:p>
            <a:pPr lvl="1"/>
            <a:endParaRPr lang="en-US" sz="2000" dirty="0" smtClean="0"/>
          </a:p>
          <a:p>
            <a:r>
              <a:rPr lang="en-US" dirty="0" err="1" smtClean="0"/>
              <a:t>Wertenbroch</a:t>
            </a:r>
            <a:r>
              <a:rPr lang="en-US" dirty="0" smtClean="0"/>
              <a:t> (1998): consumers buy temptation goods in small packages, foregoing volume discounts.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Evidence for Commitment</a:t>
            </a:r>
            <a:r>
              <a:rPr lang="en-US" sz="4000" b="1" dirty="0" smtClean="0">
                <a:cs typeface="Arial" charset="0"/>
              </a:rPr>
              <a:t/>
            </a:r>
            <a:br>
              <a:rPr lang="en-US" sz="4000" b="1" dirty="0" smtClean="0">
                <a:cs typeface="Arial" charset="0"/>
              </a:rPr>
            </a:br>
            <a:endParaRPr lang="en-US" sz="28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dirty="0" err="1" smtClean="0"/>
              <a:t>Ariely</a:t>
            </a:r>
            <a:r>
              <a:rPr lang="en-US" sz="3200" dirty="0" smtClean="0"/>
              <a:t> and </a:t>
            </a:r>
            <a:r>
              <a:rPr lang="en-US" sz="3200" dirty="0" err="1" smtClean="0"/>
              <a:t>Wertenbroch</a:t>
            </a:r>
            <a:r>
              <a:rPr lang="en-US" sz="3200" dirty="0" smtClean="0"/>
              <a:t> (2002)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Several proofreading tasks: “Sexual identity is intrinsically impossible," says Foucault; however, according to de Selby[1], it is not so much sexual identity that is intrinsically impossible, but rather the dialectic, and some would say the </a:t>
            </a:r>
            <a:r>
              <a:rPr lang="en-US" sz="2000" dirty="0" err="1" smtClean="0"/>
              <a:t>satsis</a:t>
            </a:r>
            <a:r>
              <a:rPr lang="en-US" sz="2000" dirty="0" smtClean="0"/>
              <a:t>, of sexual identity. Thus, </a:t>
            </a:r>
            <a:r>
              <a:rPr lang="en-US" sz="2000" dirty="0" err="1" smtClean="0"/>
              <a:t>D'Erlette</a:t>
            </a:r>
            <a:r>
              <a:rPr lang="en-US" sz="2000" dirty="0" smtClean="0"/>
              <a:t>[2] holds that we have to choose between </a:t>
            </a:r>
            <a:r>
              <a:rPr lang="en-US" sz="2000" dirty="0" err="1" smtClean="0"/>
              <a:t>premodern</a:t>
            </a:r>
            <a:r>
              <a:rPr lang="en-US" sz="2000" dirty="0" smtClean="0"/>
              <a:t> dialectic theory and </a:t>
            </a:r>
            <a:r>
              <a:rPr lang="en-US" sz="2000" dirty="0" err="1" smtClean="0"/>
              <a:t>subcultural</a:t>
            </a:r>
            <a:r>
              <a:rPr lang="en-US" sz="2000" dirty="0" smtClean="0"/>
              <a:t> feminism imputing the role of the </a:t>
            </a:r>
            <a:r>
              <a:rPr lang="en-US" sz="2000" dirty="0" err="1" smtClean="0"/>
              <a:t>observor</a:t>
            </a:r>
            <a:r>
              <a:rPr lang="en-US" sz="2000" dirty="0" smtClean="0"/>
              <a:t> as poet.”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Three arms in study:</a:t>
            </a:r>
          </a:p>
          <a:p>
            <a:r>
              <a:rPr lang="en-US" sz="2400" dirty="0" smtClean="0"/>
              <a:t>Evenly spaced deadlines ($20)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Self-imposed deadlines ($13)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subjects in this condition could self-impose costly deadlines ($1 penalty for each day of delay) and 37/51 do so.</a:t>
            </a:r>
          </a:p>
          <a:p>
            <a:r>
              <a:rPr lang="en-US" sz="2400" dirty="0" smtClean="0"/>
              <a:t>End deadline ($5)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Kaur</a:t>
            </a:r>
            <a:r>
              <a:rPr lang="en-US" sz="3200" dirty="0" smtClean="0"/>
              <a:t>, Kremer, and </a:t>
            </a:r>
            <a:r>
              <a:rPr lang="en-US" sz="3200" dirty="0" err="1" smtClean="0"/>
              <a:t>Mullainathan</a:t>
            </a:r>
            <a:r>
              <a:rPr lang="en-US" sz="3200" dirty="0" smtClean="0"/>
              <a:t> (2010):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Compare two piece-rate contracts: 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000" dirty="0" smtClean="0"/>
              <a:t>Linear piece-rate contract (“Control contract”) 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sz="1800" dirty="0" smtClean="0"/>
              <a:t>Earn w per unit produced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000" dirty="0" smtClean="0"/>
              <a:t>Linear piece-rate contract with penalty if worker does not achieve production target T (“Commitment contract”)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sz="1800" dirty="0" smtClean="0"/>
              <a:t>Earn w/2 for each unit produced if production &lt; T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sz="1800" dirty="0" smtClean="0"/>
              <a:t>Jump up at T (jump is T*w/2)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sz="1800" dirty="0" smtClean="0"/>
              <a:t>Thereafter, earn w for each unit produced if production </a:t>
            </a:r>
            <a:r>
              <a:rPr lang="en-US" sz="1800" dirty="0" smtClean="0">
                <a:latin typeface="Calibri"/>
              </a:rPr>
              <a:t>≥ </a:t>
            </a:r>
            <a:r>
              <a:rPr lang="en-US" sz="1800" dirty="0" smtClean="0"/>
              <a:t>T, earn</a:t>
            </a:r>
          </a:p>
          <a:p>
            <a:pPr marL="1314450" lvl="2" indent="-514350" eaLnBrk="1" hangingPunct="1">
              <a:buFontTx/>
              <a:buNone/>
            </a:pPr>
            <a:endParaRPr lang="en-US" sz="2300" dirty="0" smtClean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58788" y="3810000"/>
            <a:ext cx="5330825" cy="2743200"/>
            <a:chOff x="458788" y="4114903"/>
            <a:chExt cx="5331618" cy="2743097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1447800" y="4276486"/>
              <a:ext cx="2896394" cy="2581514"/>
              <a:chOff x="456406" y="4343400"/>
              <a:chExt cx="2896394" cy="2581514"/>
            </a:xfrm>
          </p:grpSpPr>
          <p:grpSp>
            <p:nvGrpSpPr>
              <p:cNvPr id="4" name="Group 63"/>
              <p:cNvGrpSpPr>
                <a:grpSpLocks/>
              </p:cNvGrpSpPr>
              <p:nvPr/>
            </p:nvGrpSpPr>
            <p:grpSpPr bwMode="auto">
              <a:xfrm>
                <a:off x="456406" y="4343400"/>
                <a:ext cx="2896394" cy="2212182"/>
                <a:chOff x="456406" y="4343400"/>
                <a:chExt cx="2896394" cy="2212182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 rot="5400000" flipH="1" flipV="1">
                  <a:off x="-647511" y="5447800"/>
                  <a:ext cx="220971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458141" y="4343736"/>
                  <a:ext cx="2894443" cy="2211305"/>
                </a:xfrm>
                <a:prstGeom prst="line">
                  <a:avLst/>
                </a:prstGeom>
                <a:ln w="5715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458141" y="5867679"/>
                  <a:ext cx="1903695" cy="6873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1981645" y="5485899"/>
                  <a:ext cx="761971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2361837" y="4343736"/>
                  <a:ext cx="990747" cy="76197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V="1">
                  <a:off x="2288022" y="6478050"/>
                  <a:ext cx="152394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91" name="TextBox 62"/>
              <p:cNvSpPr txBox="1">
                <a:spLocks noChangeArrowheads="1"/>
              </p:cNvSpPr>
              <p:nvPr/>
            </p:nvSpPr>
            <p:spPr bwMode="auto">
              <a:xfrm>
                <a:off x="2209800" y="6555582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T</a:t>
                </a:r>
              </a:p>
            </p:txBody>
          </p:sp>
        </p:grpSp>
        <p:sp>
          <p:nvSpPr>
            <p:cNvPr id="20488" name="TextBox 66"/>
            <p:cNvSpPr txBox="1">
              <a:spLocks noChangeArrowheads="1"/>
            </p:cNvSpPr>
            <p:nvPr/>
          </p:nvSpPr>
          <p:spPr bwMode="auto">
            <a:xfrm>
              <a:off x="458788" y="4114903"/>
              <a:ext cx="9906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/>
                <a:t>Earnings</a:t>
              </a:r>
            </a:p>
          </p:txBody>
        </p:sp>
        <p:sp>
          <p:nvSpPr>
            <p:cNvPr id="20489" name="TextBox 68"/>
            <p:cNvSpPr txBox="1">
              <a:spLocks noChangeArrowheads="1"/>
            </p:cNvSpPr>
            <p:nvPr/>
          </p:nvSpPr>
          <p:spPr bwMode="auto">
            <a:xfrm>
              <a:off x="4572000" y="6325497"/>
              <a:ext cx="121840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/>
                <a:t>Production</a:t>
              </a:r>
            </a:p>
          </p:txBody>
        </p:sp>
      </p:grpSp>
      <p:sp>
        <p:nvSpPr>
          <p:cNvPr id="20485" name="TextBox 70"/>
          <p:cNvSpPr txBox="1">
            <a:spLocks noChangeArrowheads="1"/>
          </p:cNvSpPr>
          <p:nvPr/>
        </p:nvSpPr>
        <p:spPr bwMode="auto">
          <a:xfrm>
            <a:off x="5334000" y="4295775"/>
            <a:ext cx="2667000" cy="1154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Never earn more under commitment contract</a:t>
            </a:r>
          </a:p>
          <a:p>
            <a:endParaRPr lang="en-US" sz="1500"/>
          </a:p>
          <a:p>
            <a:r>
              <a:rPr lang="en-US"/>
              <a:t>May earn much less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449388" y="6183313"/>
            <a:ext cx="31226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Kaur</a:t>
            </a:r>
            <a:r>
              <a:rPr lang="en-US" sz="3200" dirty="0" smtClean="0"/>
              <a:t>, Kremer, and </a:t>
            </a:r>
            <a:r>
              <a:rPr lang="en-US" sz="3200" dirty="0" err="1" smtClean="0"/>
              <a:t>Mullainathan</a:t>
            </a:r>
            <a:r>
              <a:rPr lang="en-US" sz="3200" dirty="0" smtClean="0"/>
              <a:t> (2009):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Demand for Commitment (non-paydays)</a:t>
            </a:r>
          </a:p>
          <a:p>
            <a:pPr lvl="1" eaLnBrk="1" hangingPunct="1">
              <a:defRPr/>
            </a:pPr>
            <a:r>
              <a:rPr lang="en-US" dirty="0" smtClean="0"/>
              <a:t>Commitment contract (Target&gt;0) chosen 39% of the time</a:t>
            </a:r>
          </a:p>
          <a:p>
            <a:pPr lvl="1" eaLnBrk="1" hangingPunct="1">
              <a:defRPr/>
            </a:pPr>
            <a:r>
              <a:rPr lang="en-US" dirty="0" smtClean="0"/>
              <a:t>Workers are 11 percentage points more likely to choose commitment contract the evening before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Effect on Production (non-paydays)</a:t>
            </a:r>
          </a:p>
          <a:p>
            <a:pPr lvl="1" eaLnBrk="1" hangingPunct="1">
              <a:defRPr/>
            </a:pPr>
            <a:r>
              <a:rPr lang="en-US" dirty="0" smtClean="0"/>
              <a:t>Being offered contract choice increases average production by 5 percentage points relative to control</a:t>
            </a:r>
          </a:p>
          <a:p>
            <a:pPr lvl="1" eaLnBrk="1" hangingPunct="1">
              <a:defRPr/>
            </a:pPr>
            <a:r>
              <a:rPr lang="en-US" dirty="0" smtClean="0"/>
              <a:t>Implies 13 percentage point productivity increase for those that actually take up commitment contract</a:t>
            </a:r>
          </a:p>
          <a:p>
            <a:pPr lvl="1" eaLnBrk="1" hangingPunct="1">
              <a:defRPr/>
            </a:pPr>
            <a:r>
              <a:rPr lang="en-US" dirty="0" smtClean="0"/>
              <a:t>No effects on quality of output (accuracy)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Payday Effects (behavior on paydays)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Workers 21 percentage points more likely to choose commitment (Target&gt;0) morning of payday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Production is 5 percentage points higher on paydays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Ashraf</a:t>
            </a:r>
            <a:r>
              <a:rPr lang="en-US" sz="3200" dirty="0" smtClean="0"/>
              <a:t>, </a:t>
            </a:r>
            <a:r>
              <a:rPr lang="en-US" sz="3200" dirty="0" err="1" smtClean="0"/>
              <a:t>Karlan</a:t>
            </a:r>
            <a:r>
              <a:rPr lang="en-US" sz="3200" dirty="0" smtClean="0"/>
              <a:t>, and Yin (2006)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/>
              <a:t>Offered a commitment savings product to randomly chosen clients of a Philippine bank </a:t>
            </a:r>
          </a:p>
          <a:p>
            <a:r>
              <a:rPr lang="en-US" sz="2800" dirty="0" smtClean="0"/>
              <a:t>28.4% take-up rate of commitment product</a:t>
            </a:r>
          </a:p>
          <a:p>
            <a:r>
              <a:rPr lang="en-US" sz="2800" dirty="0" smtClean="0"/>
              <a:t>More hyperbolic subjects were more likely to take up the product</a:t>
            </a:r>
          </a:p>
          <a:p>
            <a:r>
              <a:rPr lang="en-US" sz="2800" dirty="0" smtClean="0"/>
              <a:t>After twelve months, average savings balances increased by 81% for those clients assigned to the treatment group relative to those assigned to the control group.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Patient choices for the future:</a:t>
            </a:r>
            <a:endParaRPr lang="en-US" sz="3200" smtClean="0"/>
          </a:p>
        </p:txBody>
      </p:sp>
      <p:pic>
        <p:nvPicPr>
          <p:cNvPr id="12291" name="Picture 3" descr="o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590800"/>
            <a:ext cx="1676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Choosing Today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724400" y="182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Eating Next Week</a:t>
            </a:r>
          </a:p>
        </p:txBody>
      </p:sp>
      <p:pic>
        <p:nvPicPr>
          <p:cNvPr id="203784" name="Picture 8" descr="lindt swiss premium mi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62000" y="2743200"/>
            <a:ext cx="2673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cs typeface="Arial" pitchFamily="34" charset="0"/>
              </a:rPr>
              <a:t>Today</a:t>
            </a:r>
            <a:r>
              <a:rPr lang="en-US" sz="2400">
                <a:cs typeface="Arial" pitchFamily="34" charset="0"/>
              </a:rPr>
              <a:t>, subjects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typically choose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fruit for </a:t>
            </a:r>
            <a:r>
              <a:rPr lang="en-US" sz="2400">
                <a:solidFill>
                  <a:srgbClr val="FF0000"/>
                </a:solidFill>
                <a:cs typeface="Arial" pitchFamily="34" charset="0"/>
              </a:rPr>
              <a:t>next week</a:t>
            </a:r>
            <a:r>
              <a:rPr lang="en-US" sz="2400">
                <a:cs typeface="Arial" pitchFamily="34" charset="0"/>
              </a:rPr>
              <a:t>.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4343400" y="2819400"/>
            <a:ext cx="116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pitchFamily="34" charset="0"/>
              </a:rPr>
              <a:t>74%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choose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93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 err="1" smtClean="0"/>
              <a:t>Gine</a:t>
            </a:r>
            <a:r>
              <a:rPr lang="en-US" sz="3200" dirty="0" smtClean="0"/>
              <a:t>, </a:t>
            </a:r>
            <a:r>
              <a:rPr lang="en-US" sz="3200" dirty="0" err="1" smtClean="0"/>
              <a:t>Karlan</a:t>
            </a:r>
            <a:r>
              <a:rPr lang="en-US" sz="3200" dirty="0" smtClean="0"/>
              <a:t>, </a:t>
            </a:r>
            <a:r>
              <a:rPr lang="en-US" sz="3200" dirty="0" err="1" smtClean="0"/>
              <a:t>Zinman</a:t>
            </a:r>
            <a:r>
              <a:rPr lang="en-US" sz="3200" dirty="0" smtClean="0"/>
              <a:t> (2009)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 dirty="0" smtClean="0"/>
              <a:t>Tested a voluntary commitment product (CARES) for smoking cessation.</a:t>
            </a:r>
          </a:p>
          <a:p>
            <a:r>
              <a:rPr lang="en-US" sz="2400" dirty="0" smtClean="0"/>
              <a:t>Smokers offered a savings account in which they deposit funds for six months, after which take urine tests for nicotine and </a:t>
            </a:r>
            <a:r>
              <a:rPr lang="en-US" sz="2400" dirty="0" err="1" smtClean="0"/>
              <a:t>cotinine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If they pass, money is returned; otherwise, forfeited</a:t>
            </a:r>
          </a:p>
          <a:p>
            <a:r>
              <a:rPr lang="en-US" sz="2400" dirty="0" smtClean="0"/>
              <a:t>11% of smokers offered CARES take it up, and smokers randomly offered CARES were 3 percentage points more likely to pass the 6-month test than the control group</a:t>
            </a:r>
          </a:p>
          <a:p>
            <a:r>
              <a:rPr lang="en-US" sz="2400" dirty="0" smtClean="0"/>
              <a:t>Effect persisted in surprise tests at 12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studies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915400" cy="4724400"/>
          </a:xfrm>
        </p:spPr>
        <p:txBody>
          <a:bodyPr/>
          <a:lstStyle/>
          <a:p>
            <a:pPr eaLnBrk="1" hangingPunct="1"/>
            <a:r>
              <a:rPr lang="en-US" sz="2000" smtClean="0"/>
              <a:t>Della Vigna and Paserman (2005): job search</a:t>
            </a:r>
          </a:p>
          <a:p>
            <a:pPr eaLnBrk="1" hangingPunct="1"/>
            <a:r>
              <a:rPr lang="en-US" sz="2000" smtClean="0"/>
              <a:t>Duflo (2009): immunization</a:t>
            </a:r>
          </a:p>
          <a:p>
            <a:pPr eaLnBrk="1" hangingPunct="1"/>
            <a:r>
              <a:rPr lang="en-US" sz="2000" smtClean="0"/>
              <a:t>Duflo, Kremer, Robinson (2009): commitment fertilizer</a:t>
            </a:r>
          </a:p>
          <a:p>
            <a:pPr eaLnBrk="1" hangingPunct="1"/>
            <a:r>
              <a:rPr lang="en-US" sz="2000" smtClean="0"/>
              <a:t>Meier and Sprenger (2010): correlation with credit card borrow</a:t>
            </a:r>
          </a:p>
          <a:p>
            <a:pPr eaLnBrk="1" hangingPunct="1"/>
            <a:r>
              <a:rPr lang="en-US" sz="2000" smtClean="0"/>
              <a:t>Milkman et al (2008): video rentals return sequencing</a:t>
            </a:r>
          </a:p>
          <a:p>
            <a:pPr eaLnBrk="1" hangingPunct="1"/>
            <a:r>
              <a:rPr lang="en-US" sz="2000" smtClean="0"/>
              <a:t>Oster and Scott-Morton (2005): magazine marketing/sales</a:t>
            </a:r>
          </a:p>
          <a:p>
            <a:pPr eaLnBrk="1" hangingPunct="1"/>
            <a:r>
              <a:rPr lang="en-US" sz="2000" smtClean="0"/>
              <a:t>Sapienza and Zingales (2008,2009): procrastination</a:t>
            </a:r>
          </a:p>
          <a:p>
            <a:pPr eaLnBrk="1" hangingPunct="1"/>
            <a:r>
              <a:rPr lang="en-US" sz="2000" smtClean="0"/>
              <a:t>Shui and Ausubel (2006): credit cards</a:t>
            </a:r>
          </a:p>
          <a:p>
            <a:pPr eaLnBrk="1" hangingPunct="1"/>
            <a:r>
              <a:rPr lang="en-US" sz="2000" smtClean="0"/>
              <a:t>Trope &amp; Fischbach (2000): commitment to medical adherence</a:t>
            </a:r>
          </a:p>
          <a:p>
            <a:pPr eaLnBrk="1" hangingPunct="1"/>
            <a:r>
              <a:rPr lang="en-US" sz="2000" smtClean="0"/>
              <a:t>Wertenbroch (1998): individual packaging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other field evidence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pPr eaLnBrk="1" hangingPunct="1"/>
            <a:r>
              <a:rPr lang="en-US" sz="2400" smtClean="0"/>
              <a:t>Ashraf and Karlan (2004): </a:t>
            </a:r>
            <a:r>
              <a:rPr lang="en-US" sz="2400" smtClean="0">
                <a:solidFill>
                  <a:srgbClr val="FF0000"/>
                </a:solidFill>
              </a:rPr>
              <a:t>commitment</a:t>
            </a:r>
            <a:r>
              <a:rPr lang="en-US" sz="2400" smtClean="0"/>
              <a:t> savings</a:t>
            </a:r>
          </a:p>
          <a:p>
            <a:pPr eaLnBrk="1" hangingPunct="1"/>
            <a:r>
              <a:rPr lang="en-US" sz="2400" smtClean="0"/>
              <a:t>Della Vigna and Paserman (2005): job search</a:t>
            </a:r>
          </a:p>
          <a:p>
            <a:pPr eaLnBrk="1" hangingPunct="1"/>
            <a:r>
              <a:rPr lang="en-US" sz="2400" smtClean="0"/>
              <a:t>Duflo (2009): immunization</a:t>
            </a:r>
          </a:p>
          <a:p>
            <a:pPr eaLnBrk="1" hangingPunct="1"/>
            <a:r>
              <a:rPr lang="en-US" sz="2400" smtClean="0"/>
              <a:t>Duflo, Kremer, Robinson (2009): </a:t>
            </a:r>
            <a:r>
              <a:rPr lang="en-US" sz="2400" smtClean="0">
                <a:solidFill>
                  <a:srgbClr val="FF0000"/>
                </a:solidFill>
              </a:rPr>
              <a:t>commitment</a:t>
            </a:r>
            <a:r>
              <a:rPr lang="en-US" sz="2400" smtClean="0"/>
              <a:t> fertilizer</a:t>
            </a:r>
          </a:p>
          <a:p>
            <a:pPr eaLnBrk="1" hangingPunct="1"/>
            <a:r>
              <a:rPr lang="en-US" sz="2400" smtClean="0"/>
              <a:t>Karlan and Zinman (2009): </a:t>
            </a:r>
            <a:r>
              <a:rPr lang="en-US" sz="2400" smtClean="0">
                <a:solidFill>
                  <a:srgbClr val="FF0000"/>
                </a:solidFill>
              </a:rPr>
              <a:t>commitment</a:t>
            </a:r>
            <a:r>
              <a:rPr lang="en-US" sz="2400" smtClean="0"/>
              <a:t> to stop smoking</a:t>
            </a:r>
          </a:p>
          <a:p>
            <a:pPr eaLnBrk="1" hangingPunct="1"/>
            <a:r>
              <a:rPr lang="en-US" sz="2400" smtClean="0"/>
              <a:t>Milkman et al (2008): video rentals return sequencing</a:t>
            </a:r>
          </a:p>
          <a:p>
            <a:pPr eaLnBrk="1" hangingPunct="1"/>
            <a:r>
              <a:rPr lang="en-US" sz="2400" smtClean="0"/>
              <a:t>Oster and Scott-Morton (2005): magazine marketing/sales</a:t>
            </a:r>
          </a:p>
          <a:p>
            <a:pPr eaLnBrk="1" hangingPunct="1"/>
            <a:r>
              <a:rPr lang="en-US" sz="2400" smtClean="0"/>
              <a:t>Sapienza and Zingales (2008,2009): procrastination</a:t>
            </a:r>
          </a:p>
          <a:p>
            <a:pPr eaLnBrk="1" hangingPunct="1"/>
            <a:r>
              <a:rPr lang="en-US" sz="2400" smtClean="0"/>
              <a:t>Thornton (2005): HIV testing</a:t>
            </a:r>
          </a:p>
          <a:p>
            <a:pPr eaLnBrk="1" hangingPunct="1"/>
            <a:r>
              <a:rPr lang="en-US" sz="2400" smtClean="0"/>
              <a:t>Trope &amp; Fischbach (2000): </a:t>
            </a:r>
            <a:r>
              <a:rPr lang="en-US" sz="2400" smtClean="0">
                <a:solidFill>
                  <a:srgbClr val="FF0000"/>
                </a:solidFill>
              </a:rPr>
              <a:t>commitment</a:t>
            </a:r>
            <a:r>
              <a:rPr lang="en-US" sz="2400" smtClean="0"/>
              <a:t> to medical adherence</a:t>
            </a:r>
          </a:p>
          <a:p>
            <a:pPr eaLnBrk="1" hangingPunct="1"/>
            <a:r>
              <a:rPr lang="en-US" sz="2400" smtClean="0"/>
              <a:t>Wertenbroch (1998): individual packaging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  <a:cs typeface="Arial" pitchFamily="34" charset="0"/>
              </a:rPr>
              <a:t>4. Neuroscience Foundations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Arial" pitchFamily="34" charset="0"/>
              </a:rPr>
              <a:t>What is the underlying mechanism?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Why are our preferences inconsistent?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Is it adaptive?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How should it be modeled?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Does it arise from a single time preference mechanism (e.g., Herrnstein’s reward per unit time)?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Or is it the resulting of multiple systems interacting (Shefrin and Thaler 1981, Bernheim and Rangel 2004, O’Donoghue and Loewenstein 2004, Fudenberg and Levine 2004)?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3200"/>
            <a:ext cx="8153400" cy="11684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Shiv and Fedorikhin (1999)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788" y="1676400"/>
            <a:ext cx="7481887" cy="1981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Cognitive burden/load is manipulated by having subjects keep a 2-digit or 7-digit number in mind as they walk from one room to another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On the way, subjects are given a choice between a piece of cake or a fruit-salad</a:t>
            </a:r>
          </a:p>
        </p:txBody>
      </p:sp>
      <p:graphicFrame>
        <p:nvGraphicFramePr>
          <p:cNvPr id="243716" name="Group 4"/>
          <p:cNvGraphicFramePr>
            <a:graphicFrameLocks noGrp="1"/>
          </p:cNvGraphicFramePr>
          <p:nvPr>
            <p:ph sz="half" idx="2"/>
          </p:nvPr>
        </p:nvGraphicFramePr>
        <p:xfrm>
          <a:off x="609600" y="4267200"/>
          <a:ext cx="7924800" cy="1847851"/>
        </p:xfrm>
        <a:graphic>
          <a:graphicData uri="http://schemas.openxmlformats.org/drawingml/2006/table">
            <a:tbl>
              <a:tblPr/>
              <a:tblGrid>
                <a:gridCol w="5029200"/>
                <a:gridCol w="2895600"/>
              </a:tblGrid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Processing burden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choosing cake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Low (remember only 2 digits)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High (remember 7 digits)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A Sys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17688"/>
            <a:ext cx="6477000" cy="50403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99043" name="Oval 3"/>
          <p:cNvSpPr>
            <a:spLocks noChangeArrowheads="1"/>
          </p:cNvSpPr>
          <p:nvPr/>
        </p:nvSpPr>
        <p:spPr bwMode="auto">
          <a:xfrm>
            <a:off x="3200400" y="3276600"/>
            <a:ext cx="2514600" cy="1752600"/>
          </a:xfrm>
          <a:prstGeom prst="ellipse">
            <a:avLst/>
          </a:prstGeom>
          <a:solidFill>
            <a:srgbClr val="FF0000">
              <a:alpha val="2784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1219200" y="5181600"/>
            <a:ext cx="34496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FF0000"/>
                </a:solidFill>
              </a:rPr>
              <a:t>Mesolimbic dopamine </a:t>
            </a:r>
          </a:p>
          <a:p>
            <a:pPr>
              <a:lnSpc>
                <a:spcPct val="85000"/>
              </a:lnSpc>
            </a:pPr>
            <a:r>
              <a:rPr lang="en-US" b="1">
                <a:solidFill>
                  <a:srgbClr val="FF0000"/>
                </a:solidFill>
              </a:rPr>
              <a:t>reward system</a:t>
            </a:r>
          </a:p>
        </p:txBody>
      </p:sp>
      <p:sp>
        <p:nvSpPr>
          <p:cNvPr id="599045" name="Oval 5"/>
          <p:cNvSpPr>
            <a:spLocks noChangeArrowheads="1"/>
          </p:cNvSpPr>
          <p:nvPr/>
        </p:nvSpPr>
        <p:spPr bwMode="auto">
          <a:xfrm rot="3480000">
            <a:off x="3123407" y="1659731"/>
            <a:ext cx="990600" cy="2576513"/>
          </a:xfrm>
          <a:prstGeom prst="ellipse">
            <a:avLst/>
          </a:prstGeom>
          <a:solidFill>
            <a:srgbClr val="0000FF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1143000" y="1339850"/>
            <a:ext cx="1216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0000FF"/>
                </a:solidFill>
              </a:rPr>
              <a:t>Frontal</a:t>
            </a:r>
          </a:p>
          <a:p>
            <a:pPr>
              <a:lnSpc>
                <a:spcPct val="85000"/>
              </a:lnSpc>
            </a:pPr>
            <a:r>
              <a:rPr lang="en-US" b="1">
                <a:solidFill>
                  <a:srgbClr val="0000FF"/>
                </a:solidFill>
              </a:rPr>
              <a:t>cortex</a:t>
            </a:r>
          </a:p>
        </p:txBody>
      </p:sp>
      <p:sp>
        <p:nvSpPr>
          <p:cNvPr id="599047" name="Oval 7"/>
          <p:cNvSpPr>
            <a:spLocks noChangeArrowheads="1"/>
          </p:cNvSpPr>
          <p:nvPr/>
        </p:nvSpPr>
        <p:spPr bwMode="auto">
          <a:xfrm rot="1500000">
            <a:off x="4632325" y="2303463"/>
            <a:ext cx="2420938" cy="1052512"/>
          </a:xfrm>
          <a:prstGeom prst="ellipse">
            <a:avLst/>
          </a:prstGeom>
          <a:solidFill>
            <a:srgbClr val="0000FF">
              <a:alpha val="25882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5943600" y="1430338"/>
            <a:ext cx="1285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Parietal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cortex</a:t>
            </a:r>
          </a:p>
        </p:txBody>
      </p:sp>
      <p:sp>
        <p:nvSpPr>
          <p:cNvPr id="599049" name="Line 9"/>
          <p:cNvSpPr>
            <a:spLocks noChangeShapeType="1"/>
          </p:cNvSpPr>
          <p:nvPr/>
        </p:nvSpPr>
        <p:spPr bwMode="auto">
          <a:xfrm>
            <a:off x="2133600" y="2057400"/>
            <a:ext cx="685800" cy="609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9050" name="Line 10"/>
          <p:cNvSpPr>
            <a:spLocks noChangeShapeType="1"/>
          </p:cNvSpPr>
          <p:nvPr/>
        </p:nvSpPr>
        <p:spPr bwMode="auto">
          <a:xfrm flipV="1">
            <a:off x="3657600" y="4419600"/>
            <a:ext cx="3810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9051" name="Line 11"/>
          <p:cNvSpPr>
            <a:spLocks noChangeShapeType="1"/>
          </p:cNvSpPr>
          <p:nvPr/>
        </p:nvSpPr>
        <p:spPr bwMode="auto">
          <a:xfrm flipH="1">
            <a:off x="5638800" y="1752600"/>
            <a:ext cx="304800" cy="3048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676400" y="152400"/>
            <a:ext cx="573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Affective</a:t>
            </a:r>
            <a:r>
              <a:rPr lang="en-US" sz="3200"/>
              <a:t> vs. </a:t>
            </a:r>
            <a:r>
              <a:rPr lang="en-US" sz="3200">
                <a:solidFill>
                  <a:srgbClr val="0000FF"/>
                </a:solidFill>
              </a:rPr>
              <a:t>Analytic</a:t>
            </a:r>
            <a:r>
              <a:rPr lang="en-US" sz="3200"/>
              <a:t> Cognition</a:t>
            </a:r>
          </a:p>
        </p:txBody>
      </p:sp>
      <p:sp>
        <p:nvSpPr>
          <p:cNvPr id="599053" name="Oval 13"/>
          <p:cNvSpPr>
            <a:spLocks noChangeArrowheads="1"/>
          </p:cNvSpPr>
          <p:nvPr/>
        </p:nvSpPr>
        <p:spPr bwMode="auto">
          <a:xfrm>
            <a:off x="2590800" y="3429000"/>
            <a:ext cx="914400" cy="914400"/>
          </a:xfrm>
          <a:prstGeom prst="ellipse">
            <a:avLst/>
          </a:prstGeom>
          <a:solidFill>
            <a:srgbClr val="99336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9054" name="Line 14"/>
          <p:cNvSpPr>
            <a:spLocks noChangeShapeType="1"/>
          </p:cNvSpPr>
          <p:nvPr/>
        </p:nvSpPr>
        <p:spPr bwMode="auto">
          <a:xfrm>
            <a:off x="1219200" y="3810000"/>
            <a:ext cx="1295400" cy="0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136525" y="3392488"/>
            <a:ext cx="1235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99"/>
                </a:solidFill>
              </a:rPr>
              <a:t>mPFC</a:t>
            </a:r>
          </a:p>
          <a:p>
            <a:r>
              <a:rPr lang="en-US" b="1">
                <a:solidFill>
                  <a:srgbClr val="990099"/>
                </a:solidFill>
              </a:rPr>
              <a:t>mOFC</a:t>
            </a:r>
          </a:p>
          <a:p>
            <a:r>
              <a:rPr lang="en-US" b="1">
                <a:solidFill>
                  <a:srgbClr val="990099"/>
                </a:solidFill>
              </a:rPr>
              <a:t>vmPFC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/>
      <p:bldP spid="599044" grpId="0"/>
      <p:bldP spid="599045" grpId="0" animBg="1"/>
      <p:bldP spid="599046" grpId="0"/>
      <p:bldP spid="599047" grpId="0" animBg="1"/>
      <p:bldP spid="599048" grpId="0"/>
      <p:bldP spid="599049" grpId="0" animBg="1"/>
      <p:bldP spid="599050" grpId="0" animBg="1"/>
      <p:bldP spid="599051" grpId="0" animBg="1"/>
      <p:bldP spid="599053" grpId="0" animBg="1"/>
      <p:bldP spid="599054" grpId="0" animBg="1"/>
      <p:bldP spid="5990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343400"/>
          </a:xfrm>
        </p:spPr>
        <p:txBody>
          <a:bodyPr/>
          <a:lstStyle/>
          <a:p>
            <a:pPr eaLnBrk="1" hangingPunct="1"/>
            <a:r>
              <a:rPr lang="en-US" sz="2400" smtClean="0"/>
              <a:t>Hypothesize that the fronto-parietal system is patient</a:t>
            </a:r>
          </a:p>
          <a:p>
            <a:pPr eaLnBrk="1" hangingPunct="1"/>
            <a:r>
              <a:rPr lang="en-US" sz="2400" smtClean="0"/>
              <a:t>Hypothesize that mesolimbic system is impatient.</a:t>
            </a:r>
          </a:p>
          <a:p>
            <a:pPr eaLnBrk="1" hangingPunct="1"/>
            <a:r>
              <a:rPr lang="en-US" sz="2400" smtClean="0"/>
              <a:t>Then integrated preferences are quasi-hyperbolic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>
                <a:cs typeface="Arial" pitchFamily="34" charset="0"/>
              </a:rPr>
              <a:t>        </a:t>
            </a:r>
            <a:endParaRPr lang="en-US" sz="2400" smtClean="0">
              <a:solidFill>
                <a:srgbClr val="6666FF"/>
              </a:solidFill>
              <a:latin typeface="Symbol" pitchFamily="18" charset="2"/>
              <a:cs typeface="Arial" pitchFamily="34" charset="0"/>
            </a:endParaRPr>
          </a:p>
          <a:p>
            <a:pPr eaLnBrk="1" hangingPunct="1"/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Relationship to quasi-hyperbolic model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581400"/>
          <a:ext cx="8762999" cy="304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/>
                <a:gridCol w="228600"/>
                <a:gridCol w="1088570"/>
                <a:gridCol w="1251857"/>
                <a:gridCol w="1251857"/>
                <a:gridCol w="1251857"/>
                <a:gridCol w="1251857"/>
              </a:tblGrid>
              <a:tr h="62752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now</a:t>
                      </a:r>
                      <a:endParaRPr lang="en-US" sz="28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t+1</a:t>
                      </a:r>
                      <a:endParaRPr lang="en-US" sz="28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t+2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t+3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5976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PFC</a:t>
                      </a:r>
                      <a:endParaRPr lang="en-US" sz="28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62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Mesolimbic</a:t>
                      </a:r>
                      <a:endParaRPr lang="en-US" sz="2800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76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5976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normed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Relationship to quasi-hyperbolic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343400"/>
          </a:xfrm>
        </p:spPr>
        <p:txBody>
          <a:bodyPr/>
          <a:lstStyle/>
          <a:p>
            <a:pPr eaLnBrk="1" hangingPunct="1"/>
            <a:r>
              <a:rPr lang="en-US" sz="2400" smtClean="0"/>
              <a:t>Hypothesize that the fronto-parietal system is patient</a:t>
            </a:r>
          </a:p>
          <a:p>
            <a:pPr eaLnBrk="1" hangingPunct="1"/>
            <a:r>
              <a:rPr lang="en-US" sz="2400" smtClean="0"/>
              <a:t>Hypothesize that mesolimbic system is impatient.</a:t>
            </a:r>
          </a:p>
          <a:p>
            <a:pPr eaLnBrk="1" hangingPunct="1"/>
            <a:r>
              <a:rPr lang="en-US" sz="2400" smtClean="0"/>
              <a:t>Then integrated preferences are quasi-hyperbolic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>
                <a:cs typeface="Arial" pitchFamily="34" charset="0"/>
              </a:rPr>
              <a:t>        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=                   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+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b [d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t+1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 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2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t+2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 +  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3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t+3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...]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pitchFamily="34" charset="0"/>
              </a:rPr>
              <a:t> (</a:t>
            </a:r>
            <a:r>
              <a:rPr lang="en-US" sz="2400" smtClean="0"/>
              <a:t>1/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>
                <a:cs typeface="Arial" pitchFamily="34" charset="0"/>
              </a:rPr>
              <a:t>)U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=              (</a:t>
            </a:r>
            <a:r>
              <a:rPr lang="en-US" sz="2400" smtClean="0"/>
              <a:t>1/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>
                <a:cs typeface="Arial" pitchFamily="34" charset="0"/>
              </a:rPr>
              <a:t>)u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+ 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t+1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 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2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t+2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 +   d</a:t>
            </a:r>
            <a:r>
              <a:rPr lang="en-US" sz="2400" baseline="30000" smtClean="0">
                <a:latin typeface="Symbol" pitchFamily="18" charset="2"/>
                <a:cs typeface="Arial" pitchFamily="34" charset="0"/>
              </a:rPr>
              <a:t>3</a:t>
            </a:r>
            <a:r>
              <a:rPr lang="en-US" sz="2400" smtClean="0">
                <a:cs typeface="Arial" pitchFamily="34" charset="0"/>
              </a:rPr>
              <a:t>u</a:t>
            </a:r>
            <a:r>
              <a:rPr lang="en-US" sz="2400" baseline="-25000" smtClean="0">
                <a:cs typeface="Arial" pitchFamily="34" charset="0"/>
              </a:rPr>
              <a:t>t+3 </a:t>
            </a:r>
            <a:r>
              <a:rPr lang="en-US" sz="2400" smtClean="0">
                <a:latin typeface="Symbol" pitchFamily="18" charset="2"/>
                <a:cs typeface="Arial" pitchFamily="34" charset="0"/>
              </a:rPr>
              <a:t> + ...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pitchFamily="34" charset="0"/>
              </a:rPr>
              <a:t> (</a:t>
            </a:r>
            <a:r>
              <a:rPr lang="en-US" sz="2400" smtClean="0"/>
              <a:t>1/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>
                <a:cs typeface="Arial" pitchFamily="34" charset="0"/>
              </a:rPr>
              <a:t>)U</a:t>
            </a:r>
            <a:r>
              <a:rPr lang="en-US" sz="2400" baseline="-25000" smtClean="0">
                <a:cs typeface="Arial" pitchFamily="34" charset="0"/>
              </a:rPr>
              <a:t>t</a:t>
            </a:r>
            <a:r>
              <a:rPr lang="en-US" sz="2400" smtClean="0">
                <a:cs typeface="Arial" pitchFamily="34" charset="0"/>
              </a:rPr>
              <a:t> =</a:t>
            </a:r>
            <a:r>
              <a:rPr lang="en-US" sz="2400" smtClean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en-US" sz="2400" smtClean="0">
                <a:solidFill>
                  <a:srgbClr val="FF0000"/>
                </a:solidFill>
              </a:rPr>
              <a:t>1/</a:t>
            </a:r>
            <a:r>
              <a:rPr lang="en-US" sz="2400" smtClean="0">
                <a:solidFill>
                  <a:srgbClr val="FF0000"/>
                </a:solidFill>
                <a:latin typeface="Symbol" pitchFamily="18" charset="2"/>
              </a:rPr>
              <a:t>b-1</a:t>
            </a:r>
            <a:r>
              <a:rPr lang="en-US" sz="2400" smtClean="0">
                <a:solidFill>
                  <a:srgbClr val="FF0000"/>
                </a:solidFill>
                <a:cs typeface="Arial" pitchFamily="34" charset="0"/>
              </a:rPr>
              <a:t>)u</a:t>
            </a:r>
            <a:r>
              <a:rPr lang="en-US" sz="2400" baseline="-2500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en-US" sz="2400" baseline="-25000" smtClean="0">
                <a:cs typeface="Arial" pitchFamily="34" charset="0"/>
              </a:rPr>
              <a:t> </a:t>
            </a:r>
            <a:r>
              <a:rPr lang="en-US" sz="2400" smtClean="0">
                <a:cs typeface="Arial" pitchFamily="34" charset="0"/>
              </a:rPr>
              <a:t>+ </a:t>
            </a:r>
            <a:r>
              <a:rPr lang="en-US" sz="2400" smtClean="0">
                <a:solidFill>
                  <a:srgbClr val="6666FF"/>
                </a:solidFill>
                <a:cs typeface="Arial" pitchFamily="34" charset="0"/>
              </a:rPr>
              <a:t>[</a:t>
            </a:r>
            <a:r>
              <a:rPr lang="en-US" sz="2400" smtClean="0">
                <a:solidFill>
                  <a:srgbClr val="6666FF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400" baseline="30000" smtClean="0">
                <a:solidFill>
                  <a:srgbClr val="6666FF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en-US" sz="2400" smtClean="0">
                <a:solidFill>
                  <a:srgbClr val="6666FF"/>
                </a:solidFill>
                <a:cs typeface="Arial" pitchFamily="34" charset="0"/>
              </a:rPr>
              <a:t>u</a:t>
            </a:r>
            <a:r>
              <a:rPr lang="en-US" sz="2400" baseline="-25000" smtClean="0">
                <a:solidFill>
                  <a:srgbClr val="6666FF"/>
                </a:solidFill>
                <a:cs typeface="Arial" pitchFamily="34" charset="0"/>
              </a:rPr>
              <a:t>t</a:t>
            </a:r>
            <a:r>
              <a:rPr lang="en-US" sz="2400" smtClean="0">
                <a:solidFill>
                  <a:srgbClr val="6666FF"/>
                </a:solidFill>
                <a:cs typeface="Arial" pitchFamily="34" charset="0"/>
              </a:rPr>
              <a:t> + </a:t>
            </a:r>
            <a:r>
              <a:rPr lang="en-US" sz="2400" smtClean="0">
                <a:solidFill>
                  <a:srgbClr val="6666FF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400" baseline="30000" smtClean="0">
                <a:solidFill>
                  <a:srgbClr val="6666FF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en-US" sz="2400" smtClean="0">
                <a:solidFill>
                  <a:srgbClr val="6666FF"/>
                </a:solidFill>
                <a:cs typeface="Arial" pitchFamily="34" charset="0"/>
              </a:rPr>
              <a:t>u</a:t>
            </a:r>
            <a:r>
              <a:rPr lang="en-US" sz="2400" baseline="-25000" smtClean="0">
                <a:solidFill>
                  <a:srgbClr val="6666FF"/>
                </a:solidFill>
                <a:cs typeface="Arial" pitchFamily="34" charset="0"/>
              </a:rPr>
              <a:t>t+1</a:t>
            </a:r>
            <a:r>
              <a:rPr lang="en-US" sz="2400" smtClean="0">
                <a:solidFill>
                  <a:srgbClr val="6666FF"/>
                </a:solidFill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6666FF"/>
                </a:solidFill>
                <a:latin typeface="Symbol" pitchFamily="18" charset="2"/>
                <a:cs typeface="Arial" pitchFamily="34" charset="0"/>
              </a:rPr>
              <a:t>+   d</a:t>
            </a:r>
            <a:r>
              <a:rPr lang="en-US" sz="2400" baseline="30000" smtClean="0">
                <a:solidFill>
                  <a:srgbClr val="6666FF"/>
                </a:solidFill>
                <a:latin typeface="Symbol" pitchFamily="18" charset="2"/>
                <a:cs typeface="Arial" pitchFamily="34" charset="0"/>
              </a:rPr>
              <a:t>2</a:t>
            </a:r>
            <a:r>
              <a:rPr lang="en-US" sz="2400" smtClean="0">
                <a:solidFill>
                  <a:srgbClr val="6666FF"/>
                </a:solidFill>
                <a:cs typeface="Arial" pitchFamily="34" charset="0"/>
              </a:rPr>
              <a:t>u</a:t>
            </a:r>
            <a:r>
              <a:rPr lang="en-US" sz="2400" baseline="-25000" smtClean="0">
                <a:solidFill>
                  <a:srgbClr val="6666FF"/>
                </a:solidFill>
                <a:cs typeface="Arial" pitchFamily="34" charset="0"/>
              </a:rPr>
              <a:t>t+2</a:t>
            </a:r>
            <a:r>
              <a:rPr lang="en-US" sz="2400" smtClean="0">
                <a:solidFill>
                  <a:srgbClr val="6666FF"/>
                </a:solidFill>
                <a:latin typeface="Symbol" pitchFamily="18" charset="2"/>
                <a:cs typeface="Arial" pitchFamily="34" charset="0"/>
              </a:rPr>
              <a:t>  +   d</a:t>
            </a:r>
            <a:r>
              <a:rPr lang="en-US" sz="2400" baseline="30000" smtClean="0">
                <a:solidFill>
                  <a:srgbClr val="6666FF"/>
                </a:solidFill>
                <a:latin typeface="Symbol" pitchFamily="18" charset="2"/>
                <a:cs typeface="Arial" pitchFamily="34" charset="0"/>
              </a:rPr>
              <a:t>3</a:t>
            </a:r>
            <a:r>
              <a:rPr lang="en-US" sz="2400" smtClean="0">
                <a:solidFill>
                  <a:srgbClr val="6666FF"/>
                </a:solidFill>
                <a:cs typeface="Arial" pitchFamily="34" charset="0"/>
              </a:rPr>
              <a:t>u</a:t>
            </a:r>
            <a:r>
              <a:rPr lang="en-US" sz="2400" baseline="-25000" smtClean="0">
                <a:solidFill>
                  <a:srgbClr val="6666FF"/>
                </a:solidFill>
                <a:cs typeface="Arial" pitchFamily="34" charset="0"/>
              </a:rPr>
              <a:t>t+3 </a:t>
            </a:r>
            <a:r>
              <a:rPr lang="en-US" sz="2400" smtClean="0">
                <a:solidFill>
                  <a:srgbClr val="6666FF"/>
                </a:solidFill>
                <a:latin typeface="Symbol" pitchFamily="18" charset="2"/>
                <a:cs typeface="Arial" pitchFamily="34" charset="0"/>
              </a:rPr>
              <a:t> + ...]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6666FF"/>
              </a:solidFill>
              <a:latin typeface="Symbol" pitchFamily="18" charset="2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latin typeface="Symbol" pitchFamily="18" charset="2"/>
                <a:cs typeface="Arial" pitchFamily="34" charset="0"/>
              </a:rPr>
              <a:t>                   </a:t>
            </a:r>
            <a:r>
              <a:rPr lang="en-US" sz="2400" smtClean="0">
                <a:solidFill>
                  <a:srgbClr val="FF0000"/>
                </a:solidFill>
                <a:cs typeface="Arial" pitchFamily="34" charset="0"/>
              </a:rPr>
              <a:t>limbic</a:t>
            </a:r>
            <a:r>
              <a:rPr lang="en-US" sz="2400" smtClean="0">
                <a:cs typeface="Arial" pitchFamily="34" charset="0"/>
              </a:rPr>
              <a:t>               </a:t>
            </a:r>
            <a:r>
              <a:rPr lang="en-US" sz="2400" smtClean="0">
                <a:solidFill>
                  <a:srgbClr val="6666FF"/>
                </a:solidFill>
                <a:cs typeface="Arial" pitchFamily="34" charset="0"/>
              </a:rPr>
              <a:t>fronto-parietal cortex</a:t>
            </a:r>
            <a:endParaRPr lang="en-US" sz="2400" smtClean="0">
              <a:solidFill>
                <a:srgbClr val="6666FF"/>
              </a:solidFill>
              <a:latin typeface="Symbol" pitchFamily="18" charset="2"/>
              <a:cs typeface="Arial" pitchFamily="34" charset="0"/>
            </a:endParaRPr>
          </a:p>
          <a:p>
            <a:pPr eaLnBrk="1" hangingPunct="1"/>
            <a:endParaRPr lang="en-US" sz="2400" smtClean="0"/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 rot="-5400000">
            <a:off x="2324100" y="47625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965" name="AutoShape 5"/>
          <p:cNvSpPr>
            <a:spLocks/>
          </p:cNvSpPr>
          <p:nvPr/>
        </p:nvSpPr>
        <p:spPr bwMode="auto">
          <a:xfrm rot="-5400000">
            <a:off x="5562600" y="3048000"/>
            <a:ext cx="304800" cy="4572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451225" y="204788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/>
              <a:t>Hypothesis: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574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Limbic system discounts reward at a higher rate than does the</a:t>
            </a:r>
          </a:p>
          <a:p>
            <a:pPr eaLnBrk="1" hangingPunct="1"/>
            <a:r>
              <a:rPr lang="en-US" sz="2400"/>
              <a:t>prefrontal cortex.</a:t>
            </a:r>
          </a:p>
        </p:txBody>
      </p:sp>
      <p:pic>
        <p:nvPicPr>
          <p:cNvPr id="41988" name="Picture 4" descr="image-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172200"/>
            <a:ext cx="2797175" cy="3111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447800" y="1995488"/>
            <a:ext cx="6188075" cy="4024312"/>
            <a:chOff x="912" y="1257"/>
            <a:chExt cx="3898" cy="2535"/>
          </a:xfrm>
        </p:grpSpPr>
        <p:sp>
          <p:nvSpPr>
            <p:cNvPr id="41990" name="Freeform 6"/>
            <p:cNvSpPr>
              <a:spLocks/>
            </p:cNvSpPr>
            <p:nvPr/>
          </p:nvSpPr>
          <p:spPr bwMode="auto">
            <a:xfrm>
              <a:off x="1263" y="1389"/>
              <a:ext cx="3320" cy="1355"/>
            </a:xfrm>
            <a:custGeom>
              <a:avLst/>
              <a:gdLst>
                <a:gd name="T0" fmla="*/ 0 w 3320"/>
                <a:gd name="T1" fmla="*/ 0 h 1355"/>
                <a:gd name="T2" fmla="*/ 162 w 3320"/>
                <a:gd name="T3" fmla="*/ 288 h 1355"/>
                <a:gd name="T4" fmla="*/ 386 w 3320"/>
                <a:gd name="T5" fmla="*/ 576 h 1355"/>
                <a:gd name="T6" fmla="*/ 611 w 3320"/>
                <a:gd name="T7" fmla="*/ 800 h 1355"/>
                <a:gd name="T8" fmla="*/ 786 w 3320"/>
                <a:gd name="T9" fmla="*/ 913 h 1355"/>
                <a:gd name="T10" fmla="*/ 1025 w 3320"/>
                <a:gd name="T11" fmla="*/ 1039 h 1355"/>
                <a:gd name="T12" fmla="*/ 1263 w 3320"/>
                <a:gd name="T13" fmla="*/ 1130 h 1355"/>
                <a:gd name="T14" fmla="*/ 1460 w 3320"/>
                <a:gd name="T15" fmla="*/ 1186 h 1355"/>
                <a:gd name="T16" fmla="*/ 1685 w 3320"/>
                <a:gd name="T17" fmla="*/ 1228 h 1355"/>
                <a:gd name="T18" fmla="*/ 2057 w 3320"/>
                <a:gd name="T19" fmla="*/ 1278 h 1355"/>
                <a:gd name="T20" fmla="*/ 2323 w 3320"/>
                <a:gd name="T21" fmla="*/ 1299 h 1355"/>
                <a:gd name="T22" fmla="*/ 2646 w 3320"/>
                <a:gd name="T23" fmla="*/ 1327 h 1355"/>
                <a:gd name="T24" fmla="*/ 2934 w 3320"/>
                <a:gd name="T25" fmla="*/ 1341 h 1355"/>
                <a:gd name="T26" fmla="*/ 3229 w 3320"/>
                <a:gd name="T27" fmla="*/ 1348 h 1355"/>
                <a:gd name="T28" fmla="*/ 3320 w 3320"/>
                <a:gd name="T29" fmla="*/ 1355 h 1355"/>
                <a:gd name="T30" fmla="*/ 7 w 3320"/>
                <a:gd name="T31" fmla="*/ 1278 h 13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0"/>
                <a:gd name="T49" fmla="*/ 0 h 1355"/>
                <a:gd name="T50" fmla="*/ 3320 w 3320"/>
                <a:gd name="T51" fmla="*/ 1355 h 13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0" h="1355">
                  <a:moveTo>
                    <a:pt x="0" y="0"/>
                  </a:moveTo>
                  <a:lnTo>
                    <a:pt x="162" y="288"/>
                  </a:lnTo>
                  <a:lnTo>
                    <a:pt x="386" y="576"/>
                  </a:lnTo>
                  <a:lnTo>
                    <a:pt x="611" y="800"/>
                  </a:lnTo>
                  <a:lnTo>
                    <a:pt x="786" y="913"/>
                  </a:lnTo>
                  <a:lnTo>
                    <a:pt x="1025" y="1039"/>
                  </a:lnTo>
                  <a:lnTo>
                    <a:pt x="1263" y="1130"/>
                  </a:lnTo>
                  <a:lnTo>
                    <a:pt x="1460" y="1186"/>
                  </a:lnTo>
                  <a:lnTo>
                    <a:pt x="1685" y="1228"/>
                  </a:lnTo>
                  <a:lnTo>
                    <a:pt x="2057" y="1278"/>
                  </a:lnTo>
                  <a:lnTo>
                    <a:pt x="2323" y="1299"/>
                  </a:lnTo>
                  <a:lnTo>
                    <a:pt x="2646" y="1327"/>
                  </a:lnTo>
                  <a:lnTo>
                    <a:pt x="2934" y="1341"/>
                  </a:lnTo>
                  <a:lnTo>
                    <a:pt x="3229" y="1348"/>
                  </a:lnTo>
                  <a:lnTo>
                    <a:pt x="3320" y="1355"/>
                  </a:lnTo>
                  <a:lnTo>
                    <a:pt x="7" y="1278"/>
                  </a:lnTo>
                </a:path>
              </a:pathLst>
            </a:custGeom>
            <a:solidFill>
              <a:srgbClr val="FF0000">
                <a:alpha val="34901"/>
              </a:srgbClr>
            </a:solidFill>
            <a:ln w="9525">
              <a:solidFill>
                <a:srgbClr val="FF0000">
                  <a:alpha val="34901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auto">
            <a:xfrm>
              <a:off x="1277" y="2674"/>
              <a:ext cx="3306" cy="849"/>
            </a:xfrm>
            <a:custGeom>
              <a:avLst/>
              <a:gdLst>
                <a:gd name="T0" fmla="*/ 0 w 3306"/>
                <a:gd name="T1" fmla="*/ 0 h 849"/>
                <a:gd name="T2" fmla="*/ 3306 w 3306"/>
                <a:gd name="T3" fmla="*/ 77 h 849"/>
                <a:gd name="T4" fmla="*/ 3306 w 3306"/>
                <a:gd name="T5" fmla="*/ 849 h 849"/>
                <a:gd name="T6" fmla="*/ 7 w 3306"/>
                <a:gd name="T7" fmla="*/ 849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06"/>
                <a:gd name="T13" fmla="*/ 0 h 849"/>
                <a:gd name="T14" fmla="*/ 3306 w 3306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06" h="849">
                  <a:moveTo>
                    <a:pt x="0" y="0"/>
                  </a:moveTo>
                  <a:lnTo>
                    <a:pt x="3306" y="77"/>
                  </a:lnTo>
                  <a:lnTo>
                    <a:pt x="3306" y="849"/>
                  </a:lnTo>
                  <a:lnTo>
                    <a:pt x="7" y="849"/>
                  </a:lnTo>
                </a:path>
              </a:pathLst>
            </a:custGeom>
            <a:solidFill>
              <a:srgbClr val="0000FF">
                <a:alpha val="34901"/>
              </a:srgbClr>
            </a:solidFill>
            <a:ln w="9525">
              <a:solidFill>
                <a:srgbClr val="0000FF">
                  <a:alpha val="34901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4289" y="3561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time</a:t>
              </a:r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 rot="-5400000">
              <a:off x="509" y="2342"/>
              <a:ext cx="10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discount value</a:t>
              </a:r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 flipH="1">
              <a:off x="2688" y="2256"/>
              <a:ext cx="720" cy="86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3168" y="1922"/>
              <a:ext cx="16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/>
                <a:t>prefrontal cortex</a:t>
              </a:r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H="1">
              <a:off x="1728" y="1728"/>
              <a:ext cx="966" cy="6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Text Box 13"/>
            <p:cNvSpPr txBox="1">
              <a:spLocks noChangeArrowheads="1"/>
            </p:cNvSpPr>
            <p:nvPr/>
          </p:nvSpPr>
          <p:spPr bwMode="auto">
            <a:xfrm>
              <a:off x="2476" y="1394"/>
              <a:ext cx="1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/>
                <a:t>mesolimbic system</a:t>
              </a: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964" y="3404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0.0</a:t>
              </a:r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952" y="125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1.0</a:t>
              </a:r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>
              <a:off x="1273" y="1388"/>
              <a:ext cx="1" cy="21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1254" y="3528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1254" y="3314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>
              <a:off x="1254" y="3100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254" y="2886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1254" y="2673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>
              <a:off x="1254" y="2458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254" y="2244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1254" y="2030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1254" y="1816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1254" y="1602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>
              <a:off x="1254" y="1388"/>
              <a:ext cx="1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>
              <a:off x="1273" y="3528"/>
              <a:ext cx="331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 flipV="1">
              <a:off x="1273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 flipV="1">
              <a:off x="1605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V="1">
              <a:off x="1936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 flipV="1">
              <a:off x="2268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 flipV="1">
              <a:off x="2599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 flipV="1">
              <a:off x="2931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V="1">
              <a:off x="3263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 flipV="1">
              <a:off x="3594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 flipV="1">
              <a:off x="3926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 flipV="1">
              <a:off x="4256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 flipV="1">
              <a:off x="4588" y="3528"/>
              <a:ext cx="1" cy="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Freeform 40"/>
            <p:cNvSpPr>
              <a:spLocks/>
            </p:cNvSpPr>
            <p:nvPr/>
          </p:nvSpPr>
          <p:spPr bwMode="auto">
            <a:xfrm>
              <a:off x="1273" y="1388"/>
              <a:ext cx="3315" cy="1359"/>
            </a:xfrm>
            <a:custGeom>
              <a:avLst/>
              <a:gdLst>
                <a:gd name="T0" fmla="*/ 33 w 3315"/>
                <a:gd name="T1" fmla="*/ 64 h 1359"/>
                <a:gd name="T2" fmla="*/ 67 w 3315"/>
                <a:gd name="T3" fmla="*/ 126 h 1359"/>
                <a:gd name="T4" fmla="*/ 133 w 3315"/>
                <a:gd name="T5" fmla="*/ 241 h 1359"/>
                <a:gd name="T6" fmla="*/ 199 w 3315"/>
                <a:gd name="T7" fmla="*/ 344 h 1359"/>
                <a:gd name="T8" fmla="*/ 266 w 3315"/>
                <a:gd name="T9" fmla="*/ 437 h 1359"/>
                <a:gd name="T10" fmla="*/ 332 w 3315"/>
                <a:gd name="T11" fmla="*/ 522 h 1359"/>
                <a:gd name="T12" fmla="*/ 399 w 3315"/>
                <a:gd name="T13" fmla="*/ 598 h 1359"/>
                <a:gd name="T14" fmla="*/ 464 w 3315"/>
                <a:gd name="T15" fmla="*/ 668 h 1359"/>
                <a:gd name="T16" fmla="*/ 530 w 3315"/>
                <a:gd name="T17" fmla="*/ 730 h 1359"/>
                <a:gd name="T18" fmla="*/ 597 w 3315"/>
                <a:gd name="T19" fmla="*/ 787 h 1359"/>
                <a:gd name="T20" fmla="*/ 663 w 3315"/>
                <a:gd name="T21" fmla="*/ 839 h 1359"/>
                <a:gd name="T22" fmla="*/ 729 w 3315"/>
                <a:gd name="T23" fmla="*/ 886 h 1359"/>
                <a:gd name="T24" fmla="*/ 796 w 3315"/>
                <a:gd name="T25" fmla="*/ 927 h 1359"/>
                <a:gd name="T26" fmla="*/ 929 w 3315"/>
                <a:gd name="T27" fmla="*/ 1000 h 1359"/>
                <a:gd name="T28" fmla="*/ 995 w 3315"/>
                <a:gd name="T29" fmla="*/ 1032 h 1359"/>
                <a:gd name="T30" fmla="*/ 1061 w 3315"/>
                <a:gd name="T31" fmla="*/ 1061 h 1359"/>
                <a:gd name="T32" fmla="*/ 1128 w 3315"/>
                <a:gd name="T33" fmla="*/ 1086 h 1359"/>
                <a:gd name="T34" fmla="*/ 1194 w 3315"/>
                <a:gd name="T35" fmla="*/ 1111 h 1359"/>
                <a:gd name="T36" fmla="*/ 1259 w 3315"/>
                <a:gd name="T37" fmla="*/ 1131 h 1359"/>
                <a:gd name="T38" fmla="*/ 1392 w 3315"/>
                <a:gd name="T39" fmla="*/ 1170 h 1359"/>
                <a:gd name="T40" fmla="*/ 1491 w 3315"/>
                <a:gd name="T41" fmla="*/ 1193 h 1359"/>
                <a:gd name="T42" fmla="*/ 1591 w 3315"/>
                <a:gd name="T43" fmla="*/ 1214 h 1359"/>
                <a:gd name="T44" fmla="*/ 1658 w 3315"/>
                <a:gd name="T45" fmla="*/ 1227 h 1359"/>
                <a:gd name="T46" fmla="*/ 1724 w 3315"/>
                <a:gd name="T47" fmla="*/ 1237 h 1359"/>
                <a:gd name="T48" fmla="*/ 1823 w 3315"/>
                <a:gd name="T49" fmla="*/ 1253 h 1359"/>
                <a:gd name="T50" fmla="*/ 1890 w 3315"/>
                <a:gd name="T51" fmla="*/ 1262 h 1359"/>
                <a:gd name="T52" fmla="*/ 1990 w 3315"/>
                <a:gd name="T53" fmla="*/ 1274 h 1359"/>
                <a:gd name="T54" fmla="*/ 2056 w 3315"/>
                <a:gd name="T55" fmla="*/ 1282 h 1359"/>
                <a:gd name="T56" fmla="*/ 2121 w 3315"/>
                <a:gd name="T57" fmla="*/ 1288 h 1359"/>
                <a:gd name="T58" fmla="*/ 2188 w 3315"/>
                <a:gd name="T59" fmla="*/ 1295 h 1359"/>
                <a:gd name="T60" fmla="*/ 2321 w 3315"/>
                <a:gd name="T61" fmla="*/ 1307 h 1359"/>
                <a:gd name="T62" fmla="*/ 2453 w 3315"/>
                <a:gd name="T63" fmla="*/ 1316 h 1359"/>
                <a:gd name="T64" fmla="*/ 2586 w 3315"/>
                <a:gd name="T65" fmla="*/ 1325 h 1359"/>
                <a:gd name="T66" fmla="*/ 2719 w 3315"/>
                <a:gd name="T67" fmla="*/ 1332 h 1359"/>
                <a:gd name="T68" fmla="*/ 2852 w 3315"/>
                <a:gd name="T69" fmla="*/ 1339 h 1359"/>
                <a:gd name="T70" fmla="*/ 2983 w 3315"/>
                <a:gd name="T71" fmla="*/ 1345 h 1359"/>
                <a:gd name="T72" fmla="*/ 3050 w 3315"/>
                <a:gd name="T73" fmla="*/ 1348 h 1359"/>
                <a:gd name="T74" fmla="*/ 3183 w 3315"/>
                <a:gd name="T75" fmla="*/ 1353 h 1359"/>
                <a:gd name="T76" fmla="*/ 3315 w 3315"/>
                <a:gd name="T77" fmla="*/ 1359 h 13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5"/>
                <a:gd name="T118" fmla="*/ 0 h 1359"/>
                <a:gd name="T119" fmla="*/ 3315 w 3315"/>
                <a:gd name="T120" fmla="*/ 1359 h 13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5" h="1359">
                  <a:moveTo>
                    <a:pt x="0" y="0"/>
                  </a:moveTo>
                  <a:lnTo>
                    <a:pt x="33" y="64"/>
                  </a:lnTo>
                  <a:lnTo>
                    <a:pt x="50" y="95"/>
                  </a:lnTo>
                  <a:lnTo>
                    <a:pt x="67" y="126"/>
                  </a:lnTo>
                  <a:lnTo>
                    <a:pt x="99" y="185"/>
                  </a:lnTo>
                  <a:lnTo>
                    <a:pt x="133" y="241"/>
                  </a:lnTo>
                  <a:lnTo>
                    <a:pt x="166" y="294"/>
                  </a:lnTo>
                  <a:lnTo>
                    <a:pt x="199" y="344"/>
                  </a:lnTo>
                  <a:lnTo>
                    <a:pt x="232" y="392"/>
                  </a:lnTo>
                  <a:lnTo>
                    <a:pt x="266" y="437"/>
                  </a:lnTo>
                  <a:lnTo>
                    <a:pt x="298" y="480"/>
                  </a:lnTo>
                  <a:lnTo>
                    <a:pt x="332" y="522"/>
                  </a:lnTo>
                  <a:lnTo>
                    <a:pt x="366" y="561"/>
                  </a:lnTo>
                  <a:lnTo>
                    <a:pt x="399" y="598"/>
                  </a:lnTo>
                  <a:lnTo>
                    <a:pt x="431" y="634"/>
                  </a:lnTo>
                  <a:lnTo>
                    <a:pt x="464" y="668"/>
                  </a:lnTo>
                  <a:lnTo>
                    <a:pt x="496" y="700"/>
                  </a:lnTo>
                  <a:lnTo>
                    <a:pt x="530" y="730"/>
                  </a:lnTo>
                  <a:lnTo>
                    <a:pt x="563" y="759"/>
                  </a:lnTo>
                  <a:lnTo>
                    <a:pt x="597" y="787"/>
                  </a:lnTo>
                  <a:lnTo>
                    <a:pt x="629" y="814"/>
                  </a:lnTo>
                  <a:lnTo>
                    <a:pt x="663" y="839"/>
                  </a:lnTo>
                  <a:lnTo>
                    <a:pt x="696" y="864"/>
                  </a:lnTo>
                  <a:lnTo>
                    <a:pt x="729" y="886"/>
                  </a:lnTo>
                  <a:lnTo>
                    <a:pt x="762" y="907"/>
                  </a:lnTo>
                  <a:lnTo>
                    <a:pt x="796" y="927"/>
                  </a:lnTo>
                  <a:lnTo>
                    <a:pt x="862" y="966"/>
                  </a:lnTo>
                  <a:lnTo>
                    <a:pt x="929" y="1000"/>
                  </a:lnTo>
                  <a:lnTo>
                    <a:pt x="961" y="1017"/>
                  </a:lnTo>
                  <a:lnTo>
                    <a:pt x="995" y="1032"/>
                  </a:lnTo>
                  <a:lnTo>
                    <a:pt x="1028" y="1047"/>
                  </a:lnTo>
                  <a:lnTo>
                    <a:pt x="1061" y="1061"/>
                  </a:lnTo>
                  <a:lnTo>
                    <a:pt x="1094" y="1074"/>
                  </a:lnTo>
                  <a:lnTo>
                    <a:pt x="1128" y="1086"/>
                  </a:lnTo>
                  <a:lnTo>
                    <a:pt x="1162" y="1099"/>
                  </a:lnTo>
                  <a:lnTo>
                    <a:pt x="1194" y="1111"/>
                  </a:lnTo>
                  <a:lnTo>
                    <a:pt x="1227" y="1121"/>
                  </a:lnTo>
                  <a:lnTo>
                    <a:pt x="1259" y="1131"/>
                  </a:lnTo>
                  <a:lnTo>
                    <a:pt x="1326" y="1151"/>
                  </a:lnTo>
                  <a:lnTo>
                    <a:pt x="1392" y="1170"/>
                  </a:lnTo>
                  <a:lnTo>
                    <a:pt x="1459" y="1186"/>
                  </a:lnTo>
                  <a:lnTo>
                    <a:pt x="1491" y="1193"/>
                  </a:lnTo>
                  <a:lnTo>
                    <a:pt x="1525" y="1200"/>
                  </a:lnTo>
                  <a:lnTo>
                    <a:pt x="1591" y="1214"/>
                  </a:lnTo>
                  <a:lnTo>
                    <a:pt x="1624" y="1221"/>
                  </a:lnTo>
                  <a:lnTo>
                    <a:pt x="1658" y="1227"/>
                  </a:lnTo>
                  <a:lnTo>
                    <a:pt x="1690" y="1232"/>
                  </a:lnTo>
                  <a:lnTo>
                    <a:pt x="1724" y="1237"/>
                  </a:lnTo>
                  <a:lnTo>
                    <a:pt x="1791" y="1247"/>
                  </a:lnTo>
                  <a:lnTo>
                    <a:pt x="1823" y="1253"/>
                  </a:lnTo>
                  <a:lnTo>
                    <a:pt x="1857" y="1258"/>
                  </a:lnTo>
                  <a:lnTo>
                    <a:pt x="1890" y="1262"/>
                  </a:lnTo>
                  <a:lnTo>
                    <a:pt x="1923" y="1266"/>
                  </a:lnTo>
                  <a:lnTo>
                    <a:pt x="1990" y="1274"/>
                  </a:lnTo>
                  <a:lnTo>
                    <a:pt x="2024" y="1279"/>
                  </a:lnTo>
                  <a:lnTo>
                    <a:pt x="2056" y="1282"/>
                  </a:lnTo>
                  <a:lnTo>
                    <a:pt x="2089" y="1286"/>
                  </a:lnTo>
                  <a:lnTo>
                    <a:pt x="2121" y="1288"/>
                  </a:lnTo>
                  <a:lnTo>
                    <a:pt x="2154" y="1291"/>
                  </a:lnTo>
                  <a:lnTo>
                    <a:pt x="2188" y="1295"/>
                  </a:lnTo>
                  <a:lnTo>
                    <a:pt x="2254" y="1301"/>
                  </a:lnTo>
                  <a:lnTo>
                    <a:pt x="2321" y="1307"/>
                  </a:lnTo>
                  <a:lnTo>
                    <a:pt x="2387" y="1311"/>
                  </a:lnTo>
                  <a:lnTo>
                    <a:pt x="2453" y="1316"/>
                  </a:lnTo>
                  <a:lnTo>
                    <a:pt x="2520" y="1320"/>
                  </a:lnTo>
                  <a:lnTo>
                    <a:pt x="2586" y="1325"/>
                  </a:lnTo>
                  <a:lnTo>
                    <a:pt x="2653" y="1329"/>
                  </a:lnTo>
                  <a:lnTo>
                    <a:pt x="2719" y="1332"/>
                  </a:lnTo>
                  <a:lnTo>
                    <a:pt x="2785" y="1336"/>
                  </a:lnTo>
                  <a:lnTo>
                    <a:pt x="2852" y="1339"/>
                  </a:lnTo>
                  <a:lnTo>
                    <a:pt x="2917" y="1342"/>
                  </a:lnTo>
                  <a:lnTo>
                    <a:pt x="2983" y="1345"/>
                  </a:lnTo>
                  <a:lnTo>
                    <a:pt x="3016" y="1346"/>
                  </a:lnTo>
                  <a:lnTo>
                    <a:pt x="3050" y="1348"/>
                  </a:lnTo>
                  <a:lnTo>
                    <a:pt x="3116" y="1351"/>
                  </a:lnTo>
                  <a:lnTo>
                    <a:pt x="3183" y="1353"/>
                  </a:lnTo>
                  <a:lnTo>
                    <a:pt x="3249" y="1355"/>
                  </a:lnTo>
                  <a:lnTo>
                    <a:pt x="3315" y="1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>
              <a:off x="1273" y="2673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42"/>
            <p:cNvSpPr>
              <a:spLocks noChangeShapeType="1"/>
            </p:cNvSpPr>
            <p:nvPr/>
          </p:nvSpPr>
          <p:spPr bwMode="auto">
            <a:xfrm>
              <a:off x="1340" y="2674"/>
              <a:ext cx="2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43"/>
            <p:cNvSpPr>
              <a:spLocks noChangeShapeType="1"/>
            </p:cNvSpPr>
            <p:nvPr/>
          </p:nvSpPr>
          <p:spPr bwMode="auto">
            <a:xfrm>
              <a:off x="1406" y="2676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Line 44"/>
            <p:cNvSpPr>
              <a:spLocks noChangeShapeType="1"/>
            </p:cNvSpPr>
            <p:nvPr/>
          </p:nvSpPr>
          <p:spPr bwMode="auto">
            <a:xfrm>
              <a:off x="1472" y="2677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Line 45"/>
            <p:cNvSpPr>
              <a:spLocks noChangeShapeType="1"/>
            </p:cNvSpPr>
            <p:nvPr/>
          </p:nvSpPr>
          <p:spPr bwMode="auto">
            <a:xfrm>
              <a:off x="1539" y="2679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>
              <a:off x="1605" y="2681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>
              <a:off x="1672" y="2682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>
              <a:off x="1737" y="2684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Line 49"/>
            <p:cNvSpPr>
              <a:spLocks noChangeShapeType="1"/>
            </p:cNvSpPr>
            <p:nvPr/>
          </p:nvSpPr>
          <p:spPr bwMode="auto">
            <a:xfrm>
              <a:off x="1803" y="2685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Line 50"/>
            <p:cNvSpPr>
              <a:spLocks noChangeShapeType="1"/>
            </p:cNvSpPr>
            <p:nvPr/>
          </p:nvSpPr>
          <p:spPr bwMode="auto">
            <a:xfrm>
              <a:off x="1870" y="2688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Line 51"/>
            <p:cNvSpPr>
              <a:spLocks noChangeShapeType="1"/>
            </p:cNvSpPr>
            <p:nvPr/>
          </p:nvSpPr>
          <p:spPr bwMode="auto">
            <a:xfrm>
              <a:off x="1936" y="2689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Line 52"/>
            <p:cNvSpPr>
              <a:spLocks noChangeShapeType="1"/>
            </p:cNvSpPr>
            <p:nvPr/>
          </p:nvSpPr>
          <p:spPr bwMode="auto">
            <a:xfrm>
              <a:off x="2002" y="2691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Line 53"/>
            <p:cNvSpPr>
              <a:spLocks noChangeShapeType="1"/>
            </p:cNvSpPr>
            <p:nvPr/>
          </p:nvSpPr>
          <p:spPr bwMode="auto">
            <a:xfrm>
              <a:off x="2069" y="2692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Line 54"/>
            <p:cNvSpPr>
              <a:spLocks noChangeShapeType="1"/>
            </p:cNvSpPr>
            <p:nvPr/>
          </p:nvSpPr>
          <p:spPr bwMode="auto">
            <a:xfrm>
              <a:off x="2135" y="2695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Line 55"/>
            <p:cNvSpPr>
              <a:spLocks noChangeShapeType="1"/>
            </p:cNvSpPr>
            <p:nvPr/>
          </p:nvSpPr>
          <p:spPr bwMode="auto">
            <a:xfrm>
              <a:off x="2202" y="2696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Line 56"/>
            <p:cNvSpPr>
              <a:spLocks noChangeShapeType="1"/>
            </p:cNvSpPr>
            <p:nvPr/>
          </p:nvSpPr>
          <p:spPr bwMode="auto">
            <a:xfrm>
              <a:off x="2268" y="2698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Line 57"/>
            <p:cNvSpPr>
              <a:spLocks noChangeShapeType="1"/>
            </p:cNvSpPr>
            <p:nvPr/>
          </p:nvSpPr>
          <p:spPr bwMode="auto">
            <a:xfrm>
              <a:off x="2334" y="2699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Line 58"/>
            <p:cNvSpPr>
              <a:spLocks noChangeShapeType="1"/>
            </p:cNvSpPr>
            <p:nvPr/>
          </p:nvSpPr>
          <p:spPr bwMode="auto">
            <a:xfrm>
              <a:off x="2401" y="2700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Line 59"/>
            <p:cNvSpPr>
              <a:spLocks noChangeShapeType="1"/>
            </p:cNvSpPr>
            <p:nvPr/>
          </p:nvSpPr>
          <p:spPr bwMode="auto">
            <a:xfrm>
              <a:off x="2467" y="2703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Line 60"/>
            <p:cNvSpPr>
              <a:spLocks noChangeShapeType="1"/>
            </p:cNvSpPr>
            <p:nvPr/>
          </p:nvSpPr>
          <p:spPr bwMode="auto">
            <a:xfrm>
              <a:off x="2532" y="2704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Line 61"/>
            <p:cNvSpPr>
              <a:spLocks noChangeShapeType="1"/>
            </p:cNvSpPr>
            <p:nvPr/>
          </p:nvSpPr>
          <p:spPr bwMode="auto">
            <a:xfrm>
              <a:off x="2599" y="2706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Line 62"/>
            <p:cNvSpPr>
              <a:spLocks noChangeShapeType="1"/>
            </p:cNvSpPr>
            <p:nvPr/>
          </p:nvSpPr>
          <p:spPr bwMode="auto">
            <a:xfrm>
              <a:off x="2665" y="2707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Line 63"/>
            <p:cNvSpPr>
              <a:spLocks noChangeShapeType="1"/>
            </p:cNvSpPr>
            <p:nvPr/>
          </p:nvSpPr>
          <p:spPr bwMode="auto">
            <a:xfrm>
              <a:off x="2732" y="2710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Line 64"/>
            <p:cNvSpPr>
              <a:spLocks noChangeShapeType="1"/>
            </p:cNvSpPr>
            <p:nvPr/>
          </p:nvSpPr>
          <p:spPr bwMode="auto">
            <a:xfrm>
              <a:off x="2798" y="2711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Line 65"/>
            <p:cNvSpPr>
              <a:spLocks noChangeShapeType="1"/>
            </p:cNvSpPr>
            <p:nvPr/>
          </p:nvSpPr>
          <p:spPr bwMode="auto">
            <a:xfrm>
              <a:off x="2864" y="2712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Line 66"/>
            <p:cNvSpPr>
              <a:spLocks noChangeShapeType="1"/>
            </p:cNvSpPr>
            <p:nvPr/>
          </p:nvSpPr>
          <p:spPr bwMode="auto">
            <a:xfrm>
              <a:off x="2931" y="2714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Line 67"/>
            <p:cNvSpPr>
              <a:spLocks noChangeShapeType="1"/>
            </p:cNvSpPr>
            <p:nvPr/>
          </p:nvSpPr>
          <p:spPr bwMode="auto">
            <a:xfrm>
              <a:off x="2997" y="2715"/>
              <a:ext cx="29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Line 68"/>
            <p:cNvSpPr>
              <a:spLocks noChangeShapeType="1"/>
            </p:cNvSpPr>
            <p:nvPr/>
          </p:nvSpPr>
          <p:spPr bwMode="auto">
            <a:xfrm>
              <a:off x="3064" y="2718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Line 69"/>
            <p:cNvSpPr>
              <a:spLocks noChangeShapeType="1"/>
            </p:cNvSpPr>
            <p:nvPr/>
          </p:nvSpPr>
          <p:spPr bwMode="auto">
            <a:xfrm>
              <a:off x="3130" y="2719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Line 70"/>
            <p:cNvSpPr>
              <a:spLocks noChangeShapeType="1"/>
            </p:cNvSpPr>
            <p:nvPr/>
          </p:nvSpPr>
          <p:spPr bwMode="auto">
            <a:xfrm>
              <a:off x="3196" y="2720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Line 71"/>
            <p:cNvSpPr>
              <a:spLocks noChangeShapeType="1"/>
            </p:cNvSpPr>
            <p:nvPr/>
          </p:nvSpPr>
          <p:spPr bwMode="auto">
            <a:xfrm>
              <a:off x="3263" y="2722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Line 72"/>
            <p:cNvSpPr>
              <a:spLocks noChangeShapeType="1"/>
            </p:cNvSpPr>
            <p:nvPr/>
          </p:nvSpPr>
          <p:spPr bwMode="auto">
            <a:xfrm>
              <a:off x="3329" y="2724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Line 73"/>
            <p:cNvSpPr>
              <a:spLocks noChangeShapeType="1"/>
            </p:cNvSpPr>
            <p:nvPr/>
          </p:nvSpPr>
          <p:spPr bwMode="auto">
            <a:xfrm>
              <a:off x="3394" y="2726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8" name="Line 74"/>
            <p:cNvSpPr>
              <a:spLocks noChangeShapeType="1"/>
            </p:cNvSpPr>
            <p:nvPr/>
          </p:nvSpPr>
          <p:spPr bwMode="auto">
            <a:xfrm>
              <a:off x="3461" y="2727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Line 75"/>
            <p:cNvSpPr>
              <a:spLocks noChangeShapeType="1"/>
            </p:cNvSpPr>
            <p:nvPr/>
          </p:nvSpPr>
          <p:spPr bwMode="auto">
            <a:xfrm>
              <a:off x="3527" y="2728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Line 76"/>
            <p:cNvSpPr>
              <a:spLocks noChangeShapeType="1"/>
            </p:cNvSpPr>
            <p:nvPr/>
          </p:nvSpPr>
          <p:spPr bwMode="auto">
            <a:xfrm>
              <a:off x="3594" y="2730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Line 77"/>
            <p:cNvSpPr>
              <a:spLocks noChangeShapeType="1"/>
            </p:cNvSpPr>
            <p:nvPr/>
          </p:nvSpPr>
          <p:spPr bwMode="auto">
            <a:xfrm>
              <a:off x="3660" y="2732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Line 78"/>
            <p:cNvSpPr>
              <a:spLocks noChangeShapeType="1"/>
            </p:cNvSpPr>
            <p:nvPr/>
          </p:nvSpPr>
          <p:spPr bwMode="auto">
            <a:xfrm>
              <a:off x="3726" y="2734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3" name="Line 79"/>
            <p:cNvSpPr>
              <a:spLocks noChangeShapeType="1"/>
            </p:cNvSpPr>
            <p:nvPr/>
          </p:nvSpPr>
          <p:spPr bwMode="auto">
            <a:xfrm>
              <a:off x="3793" y="2735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Line 80"/>
            <p:cNvSpPr>
              <a:spLocks noChangeShapeType="1"/>
            </p:cNvSpPr>
            <p:nvPr/>
          </p:nvSpPr>
          <p:spPr bwMode="auto">
            <a:xfrm>
              <a:off x="3859" y="2736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Line 81"/>
            <p:cNvSpPr>
              <a:spLocks noChangeShapeType="1"/>
            </p:cNvSpPr>
            <p:nvPr/>
          </p:nvSpPr>
          <p:spPr bwMode="auto">
            <a:xfrm>
              <a:off x="3926" y="2739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6" name="Line 82"/>
            <p:cNvSpPr>
              <a:spLocks noChangeShapeType="1"/>
            </p:cNvSpPr>
            <p:nvPr/>
          </p:nvSpPr>
          <p:spPr bwMode="auto">
            <a:xfrm>
              <a:off x="3992" y="2740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7" name="Line 83"/>
            <p:cNvSpPr>
              <a:spLocks noChangeShapeType="1"/>
            </p:cNvSpPr>
            <p:nvPr/>
          </p:nvSpPr>
          <p:spPr bwMode="auto">
            <a:xfrm>
              <a:off x="4058" y="2741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8" name="Line 84"/>
            <p:cNvSpPr>
              <a:spLocks noChangeShapeType="1"/>
            </p:cNvSpPr>
            <p:nvPr/>
          </p:nvSpPr>
          <p:spPr bwMode="auto">
            <a:xfrm>
              <a:off x="4125" y="2743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9" name="Line 85"/>
            <p:cNvSpPr>
              <a:spLocks noChangeShapeType="1"/>
            </p:cNvSpPr>
            <p:nvPr/>
          </p:nvSpPr>
          <p:spPr bwMode="auto">
            <a:xfrm>
              <a:off x="4190" y="2744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0" name="Line 86"/>
            <p:cNvSpPr>
              <a:spLocks noChangeShapeType="1"/>
            </p:cNvSpPr>
            <p:nvPr/>
          </p:nvSpPr>
          <p:spPr bwMode="auto">
            <a:xfrm>
              <a:off x="4256" y="2746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1" name="Line 87"/>
            <p:cNvSpPr>
              <a:spLocks noChangeShapeType="1"/>
            </p:cNvSpPr>
            <p:nvPr/>
          </p:nvSpPr>
          <p:spPr bwMode="auto">
            <a:xfrm>
              <a:off x="4323" y="2748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Line 88"/>
            <p:cNvSpPr>
              <a:spLocks noChangeShapeType="1"/>
            </p:cNvSpPr>
            <p:nvPr/>
          </p:nvSpPr>
          <p:spPr bwMode="auto">
            <a:xfrm>
              <a:off x="4389" y="2749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Line 89"/>
            <p:cNvSpPr>
              <a:spLocks noChangeShapeType="1"/>
            </p:cNvSpPr>
            <p:nvPr/>
          </p:nvSpPr>
          <p:spPr bwMode="auto">
            <a:xfrm>
              <a:off x="4456" y="2751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Line 90"/>
            <p:cNvSpPr>
              <a:spLocks noChangeShapeType="1"/>
            </p:cNvSpPr>
            <p:nvPr/>
          </p:nvSpPr>
          <p:spPr bwMode="auto">
            <a:xfrm>
              <a:off x="4522" y="2753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Rectangle 90"/>
          <p:cNvSpPr/>
          <p:nvPr/>
        </p:nvSpPr>
        <p:spPr bwMode="auto">
          <a:xfrm>
            <a:off x="2971800" y="6096000"/>
            <a:ext cx="33528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Impatient choices for today:</a:t>
            </a:r>
            <a:endParaRPr lang="en-US" sz="3200" smtClean="0"/>
          </a:p>
        </p:txBody>
      </p:sp>
      <p:pic>
        <p:nvPicPr>
          <p:cNvPr id="13315" name="Picture 3" descr="o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1676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19400" y="14478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cs typeface="Times New Roman" pitchFamily="18" charset="0"/>
              </a:rPr>
              <a:t>Choosing and Eating</a:t>
            </a:r>
          </a:p>
          <a:p>
            <a:pPr algn="ctr" eaLnBrk="1" hangingPunct="1"/>
            <a:r>
              <a:rPr lang="en-US" sz="2400">
                <a:cs typeface="Times New Roman" pitchFamily="18" charset="0"/>
              </a:rPr>
              <a:t>Simultaneously</a:t>
            </a:r>
          </a:p>
        </p:txBody>
      </p:sp>
      <p:pic>
        <p:nvPicPr>
          <p:cNvPr id="13319" name="Picture 7" descr="lindt swiss premium mi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3276600"/>
            <a:ext cx="2627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pitchFamily="34" charset="0"/>
              </a:rPr>
              <a:t>If you were 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deciding </a:t>
            </a:r>
            <a:r>
              <a:rPr lang="en-US" sz="2400">
                <a:solidFill>
                  <a:srgbClr val="FF0000"/>
                </a:solidFill>
                <a:cs typeface="Arial" pitchFamily="34" charset="0"/>
              </a:rPr>
              <a:t>today</a:t>
            </a:r>
            <a:r>
              <a:rPr lang="en-US" sz="2400">
                <a:cs typeface="Arial" pitchFamily="34" charset="0"/>
              </a:rPr>
              <a:t>,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would you choose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fruit or chocolate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for </a:t>
            </a:r>
            <a:r>
              <a:rPr lang="en-US" sz="2400">
                <a:solidFill>
                  <a:srgbClr val="FF0000"/>
                </a:solidFill>
                <a:cs typeface="Arial" pitchFamily="34" charset="0"/>
              </a:rPr>
              <a:t>today</a:t>
            </a:r>
            <a:r>
              <a:rPr lang="en-US" sz="2400"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cs typeface="Arial" pitchFamily="34" charset="0"/>
              </a:rPr>
              <a:t>5. </a:t>
            </a:r>
            <a:r>
              <a:rPr lang="en-US" sz="3200" b="1" dirty="0" err="1" smtClean="0">
                <a:solidFill>
                  <a:srgbClr val="0000FF"/>
                </a:solidFill>
                <a:cs typeface="Arial" pitchFamily="34" charset="0"/>
              </a:rPr>
              <a:t>Neuroimaging</a:t>
            </a:r>
            <a:r>
              <a:rPr lang="en-US" sz="3200" b="1" dirty="0" smtClean="0">
                <a:solidFill>
                  <a:srgbClr val="0000FF"/>
                </a:solidFill>
                <a:cs typeface="Arial" pitchFamily="34" charset="0"/>
              </a:rPr>
              <a:t> Evidence</a:t>
            </a:r>
            <a:r>
              <a:rPr lang="en-US" sz="3600" dirty="0" smtClean="0">
                <a:cs typeface="Arial" pitchFamily="34" charset="0"/>
              </a:rPr>
              <a:t/>
            </a:r>
            <a:br>
              <a:rPr lang="en-US" sz="36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McClure, Laibson, </a:t>
            </a:r>
            <a:r>
              <a:rPr lang="en-US" sz="2400" dirty="0" err="1" smtClean="0">
                <a:cs typeface="Arial" pitchFamily="34" charset="0"/>
              </a:rPr>
              <a:t>Loewenstein</a:t>
            </a:r>
            <a:r>
              <a:rPr lang="en-US" sz="2400" dirty="0" smtClean="0">
                <a:cs typeface="Arial" pitchFamily="34" charset="0"/>
              </a:rPr>
              <a:t>, and Cohen (2004)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534400" cy="4267200"/>
          </a:xfrm>
        </p:spPr>
        <p:txBody>
          <a:bodyPr/>
          <a:lstStyle/>
          <a:p>
            <a:pPr eaLnBrk="1" hangingPunct="1"/>
            <a:r>
              <a:rPr lang="en-US" sz="2400" smtClean="0"/>
              <a:t>Do agents think differently about immediate rewards and delayed rewards?</a:t>
            </a:r>
          </a:p>
          <a:p>
            <a:pPr eaLnBrk="1" hangingPunct="1"/>
            <a:r>
              <a:rPr lang="en-US" sz="2400" smtClean="0"/>
              <a:t>Does immediacy have a special emotional drive/reward component?</a:t>
            </a:r>
          </a:p>
          <a:p>
            <a:pPr eaLnBrk="1" hangingPunct="1"/>
            <a:r>
              <a:rPr lang="en-US" sz="2400" smtClean="0"/>
              <a:t>Does emotional (mesolimbic) brain discount delayed rewards more rapidly than the analytic (fronto-parietal cortex) brain?</a:t>
            </a:r>
          </a:p>
          <a:p>
            <a:pPr algn="ctr" eaLnBrk="1" hangingPunct="1">
              <a:buFontTx/>
              <a:buNone/>
            </a:pPr>
            <a:endParaRPr lang="en-US" sz="2400" smtClean="0">
              <a:latin typeface="Symbol" pitchFamily="18" charset="2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Choices involving Amazon gift certificates:</a:t>
            </a:r>
            <a:endParaRPr lang="en-US" sz="3200" smtClean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delay                             d&gt;0                  d’</a:t>
            </a:r>
          </a:p>
          <a:p>
            <a:pPr eaLnBrk="1" hangingPunct="1">
              <a:buFontTx/>
              <a:buNone/>
            </a:pPr>
            <a:r>
              <a:rPr lang="en-US" sz="2400" smtClean="0"/>
              <a:t>Reward                         R		       R’</a:t>
            </a:r>
          </a:p>
          <a:p>
            <a:pPr algn="ctr" eaLnBrk="1" hangingPunct="1">
              <a:buFontTx/>
              <a:buNone/>
            </a:pPr>
            <a:r>
              <a:rPr lang="en-US" sz="2400" b="1" smtClean="0"/>
              <a:t>Hypothesis:</a:t>
            </a:r>
            <a:r>
              <a:rPr lang="en-US" sz="2400" b="1" smtClean="0">
                <a:solidFill>
                  <a:srgbClr val="00FF00"/>
                </a:solidFill>
              </a:rPr>
              <a:t> </a:t>
            </a:r>
            <a:r>
              <a:rPr lang="en-US" sz="2400" b="1" smtClean="0">
                <a:solidFill>
                  <a:srgbClr val="6666FF"/>
                </a:solidFill>
              </a:rPr>
              <a:t>fronto-parietal cortex</a:t>
            </a:r>
            <a:r>
              <a:rPr lang="en-US" sz="2400" b="1" smtClean="0">
                <a:solidFill>
                  <a:srgbClr val="00FF00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00FF00"/>
              </a:solidFill>
            </a:endParaRP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00FF00"/>
              </a:solidFill>
            </a:endParaRP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delay 	       d=0                  d’</a:t>
            </a:r>
          </a:p>
          <a:p>
            <a:pPr eaLnBrk="1" hangingPunct="1">
              <a:buFontTx/>
              <a:buNone/>
            </a:pPr>
            <a:r>
              <a:rPr lang="en-US" sz="2400" smtClean="0"/>
              <a:t>Reward     R                      R’                     </a:t>
            </a:r>
          </a:p>
          <a:p>
            <a:pPr algn="ctr" eaLnBrk="1" hangingPunct="1">
              <a:buFontTx/>
              <a:buNone/>
            </a:pPr>
            <a:r>
              <a:rPr lang="en-US" sz="2400" b="1" smtClean="0"/>
              <a:t>Hypothesis:</a:t>
            </a:r>
            <a:r>
              <a:rPr lang="en-US" sz="2400" b="1" smtClean="0">
                <a:solidFill>
                  <a:srgbClr val="00FF00"/>
                </a:solidFill>
              </a:rPr>
              <a:t> </a:t>
            </a:r>
            <a:r>
              <a:rPr lang="en-US" sz="2400" b="1" smtClean="0">
                <a:solidFill>
                  <a:srgbClr val="6666FF"/>
                </a:solidFill>
              </a:rPr>
              <a:t>fronto-parietal cortex</a:t>
            </a:r>
            <a:r>
              <a:rPr lang="en-US" sz="2400" b="1" smtClean="0">
                <a:solidFill>
                  <a:srgbClr val="00FF00"/>
                </a:solidFill>
              </a:rPr>
              <a:t> </a:t>
            </a:r>
            <a:r>
              <a:rPr lang="en-US" sz="2400" b="1" smtClean="0"/>
              <a:t>and</a:t>
            </a:r>
            <a:r>
              <a:rPr lang="en-US" sz="2400" b="1" smtClean="0">
                <a:solidFill>
                  <a:srgbClr val="00FF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limbic</a:t>
            </a:r>
            <a:r>
              <a:rPr lang="en-US" sz="2400" b="1" smtClean="0">
                <a:solidFill>
                  <a:srgbClr val="FF8000"/>
                </a:solidFill>
              </a:rPr>
              <a:t>.</a:t>
            </a:r>
            <a:endParaRPr lang="en-US" sz="2400" b="1" smtClean="0">
              <a:solidFill>
                <a:srgbClr val="00FF00"/>
              </a:solidFill>
            </a:endParaRP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00FF00"/>
              </a:solidFill>
            </a:endParaRPr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>
            <a:off x="2286000" y="4495800"/>
            <a:ext cx="563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286000" y="1905000"/>
            <a:ext cx="556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315200" y="13716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</a:rPr>
              <a:t>Time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7391400" y="39624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nimBg="1"/>
      <p:bldP spid="25600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22325" y="1165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chemeClr val="bg1"/>
              </a:solidFill>
              <a:latin typeface="Times" pitchFamily="-32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31850" y="3314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chemeClr val="bg1"/>
              </a:solidFill>
              <a:latin typeface="Times" pitchFamily="-32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1004888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sz="2400" dirty="0">
                <a:solidFill>
                  <a:srgbClr val="FFFFFF"/>
                </a:solidFill>
                <a:latin typeface="Helvetica" charset="0"/>
              </a:rPr>
              <a:t>Emotional system responds only to immediate rewards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6616700" y="3865563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4962525" y="3865563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3297238" y="3865563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1620838" y="3865563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3398838" y="1701800"/>
            <a:ext cx="1444625" cy="1752600"/>
            <a:chOff x="1392" y="1392"/>
            <a:chExt cx="910" cy="1104"/>
          </a:xfrm>
        </p:grpSpPr>
        <p:pic>
          <p:nvPicPr>
            <p:cNvPr id="45684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2" y="1392"/>
              <a:ext cx="910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685" name="Text Box 11"/>
            <p:cNvSpPr txBox="1">
              <a:spLocks noChangeArrowheads="1"/>
            </p:cNvSpPr>
            <p:nvPr/>
          </p:nvSpPr>
          <p:spPr bwMode="auto">
            <a:xfrm>
              <a:off x="1589" y="2304"/>
              <a:ext cx="5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FFFF"/>
                  </a:solidFill>
                  <a:latin typeface="Times" pitchFamily="-32" charset="0"/>
                </a:rPr>
                <a:t>y = 8mm</a:t>
              </a:r>
              <a:endParaRPr lang="en-US" sz="2400">
                <a:solidFill>
                  <a:srgbClr val="FFFFFF"/>
                </a:solidFill>
                <a:latin typeface="Times" pitchFamily="-32" charset="0"/>
              </a:endParaRPr>
            </a:p>
          </p:txBody>
        </p:sp>
      </p:grpSp>
      <p:grpSp>
        <p:nvGrpSpPr>
          <p:cNvPr id="45066" name="Group 12"/>
          <p:cNvGrpSpPr>
            <a:grpSpLocks/>
          </p:cNvGrpSpPr>
          <p:nvPr/>
        </p:nvGrpSpPr>
        <p:grpSpPr bwMode="auto">
          <a:xfrm>
            <a:off x="1393825" y="1701800"/>
            <a:ext cx="1730375" cy="1752600"/>
            <a:chOff x="1968" y="576"/>
            <a:chExt cx="1090" cy="1104"/>
          </a:xfrm>
        </p:grpSpPr>
        <p:pic>
          <p:nvPicPr>
            <p:cNvPr id="45682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" y="576"/>
              <a:ext cx="1090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683" name="Text Box 14"/>
            <p:cNvSpPr txBox="1">
              <a:spLocks noChangeArrowheads="1"/>
            </p:cNvSpPr>
            <p:nvPr/>
          </p:nvSpPr>
          <p:spPr bwMode="auto">
            <a:xfrm>
              <a:off x="2236" y="1488"/>
              <a:ext cx="5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FFFF"/>
                  </a:solidFill>
                  <a:latin typeface="Times" pitchFamily="-32" charset="0"/>
                </a:rPr>
                <a:t>x = -4mm</a:t>
              </a:r>
              <a:endParaRPr lang="en-US" sz="2400">
                <a:solidFill>
                  <a:srgbClr val="FFFFFF"/>
                </a:solidFill>
                <a:latin typeface="Times" pitchFamily="-32" charset="0"/>
              </a:endParaRPr>
            </a:p>
          </p:txBody>
        </p:sp>
      </p:grpSp>
      <p:grpSp>
        <p:nvGrpSpPr>
          <p:cNvPr id="45067" name="Group 15"/>
          <p:cNvGrpSpPr>
            <a:grpSpLocks/>
          </p:cNvGrpSpPr>
          <p:nvPr/>
        </p:nvGrpSpPr>
        <p:grpSpPr bwMode="auto">
          <a:xfrm>
            <a:off x="5105400" y="1701800"/>
            <a:ext cx="1730375" cy="1752600"/>
            <a:chOff x="3614" y="1392"/>
            <a:chExt cx="1090" cy="1104"/>
          </a:xfrm>
        </p:grpSpPr>
        <p:pic>
          <p:nvPicPr>
            <p:cNvPr id="45680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14" y="1392"/>
              <a:ext cx="1090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681" name="Text Box 17"/>
            <p:cNvSpPr txBox="1">
              <a:spLocks noChangeArrowheads="1"/>
            </p:cNvSpPr>
            <p:nvPr/>
          </p:nvSpPr>
          <p:spPr bwMode="auto">
            <a:xfrm>
              <a:off x="3885" y="2304"/>
              <a:ext cx="5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FFFF"/>
                  </a:solidFill>
                  <a:latin typeface="Times" pitchFamily="-32" charset="0"/>
                </a:rPr>
                <a:t>z = -4mm</a:t>
              </a:r>
              <a:endParaRPr lang="en-US" sz="2400">
                <a:solidFill>
                  <a:srgbClr val="FFFFFF"/>
                </a:solidFill>
                <a:latin typeface="Times" pitchFamily="-32" charset="0"/>
              </a:endParaRPr>
            </a:p>
          </p:txBody>
        </p:sp>
      </p:grpSp>
      <p:pic>
        <p:nvPicPr>
          <p:cNvPr id="45068" name="Picture 18"/>
          <p:cNvPicPr>
            <a:picLocks noChangeArrowheads="1"/>
          </p:cNvPicPr>
          <p:nvPr/>
        </p:nvPicPr>
        <p:blipFill>
          <a:blip r:embed="rId6"/>
          <a:srcRect l="7744" t="10489" r="5621" b="6827"/>
          <a:stretch>
            <a:fillRect/>
          </a:stretch>
        </p:blipFill>
        <p:spPr bwMode="auto">
          <a:xfrm>
            <a:off x="6972300" y="1701800"/>
            <a:ext cx="1555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9" name="Text Box 19"/>
          <p:cNvSpPr txBox="1">
            <a:spLocks noChangeArrowheads="1"/>
          </p:cNvSpPr>
          <p:nvPr/>
        </p:nvSpPr>
        <p:spPr bwMode="auto">
          <a:xfrm>
            <a:off x="7108825" y="29416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" pitchFamily="-32" charset="0"/>
              </a:rPr>
              <a:t>0</a:t>
            </a:r>
          </a:p>
        </p:txBody>
      </p:sp>
      <p:sp>
        <p:nvSpPr>
          <p:cNvPr id="45070" name="Text Box 20"/>
          <p:cNvSpPr txBox="1">
            <a:spLocks noChangeArrowheads="1"/>
          </p:cNvSpPr>
          <p:nvPr/>
        </p:nvSpPr>
        <p:spPr bwMode="auto">
          <a:xfrm>
            <a:off x="7121525" y="16144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" pitchFamily="-32" charset="0"/>
              </a:rPr>
              <a:t>7</a:t>
            </a:r>
          </a:p>
        </p:txBody>
      </p:sp>
      <p:sp>
        <p:nvSpPr>
          <p:cNvPr id="45071" name="Text Box 21"/>
          <p:cNvSpPr txBox="1">
            <a:spLocks noChangeArrowheads="1"/>
          </p:cNvSpPr>
          <p:nvPr/>
        </p:nvSpPr>
        <p:spPr bwMode="auto">
          <a:xfrm>
            <a:off x="7219950" y="2235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Times" pitchFamily="-32" charset="0"/>
              </a:rPr>
              <a:t>T</a:t>
            </a:r>
            <a:r>
              <a:rPr lang="en-US" sz="2000" b="1" baseline="-25000">
                <a:solidFill>
                  <a:srgbClr val="FFFFFF"/>
                </a:solidFill>
                <a:latin typeface="Times" pitchFamily="-32" charset="0"/>
              </a:rPr>
              <a:t>13</a:t>
            </a:r>
            <a:endParaRPr lang="en-US" sz="2000" b="1">
              <a:solidFill>
                <a:srgbClr val="FFFFFF"/>
              </a:solidFill>
              <a:latin typeface="Times" pitchFamily="-32" charset="0"/>
            </a:endParaRPr>
          </a:p>
        </p:txBody>
      </p:sp>
      <p:grpSp>
        <p:nvGrpSpPr>
          <p:cNvPr id="45072" name="Group 22"/>
          <p:cNvGrpSpPr>
            <a:grpSpLocks/>
          </p:cNvGrpSpPr>
          <p:nvPr/>
        </p:nvGrpSpPr>
        <p:grpSpPr bwMode="auto">
          <a:xfrm>
            <a:off x="1422400" y="5600700"/>
            <a:ext cx="5095875" cy="457200"/>
            <a:chOff x="3984" y="3804"/>
            <a:chExt cx="3210" cy="288"/>
          </a:xfrm>
        </p:grpSpPr>
        <p:sp>
          <p:nvSpPr>
            <p:cNvPr id="45678" name="Line 23"/>
            <p:cNvSpPr>
              <a:spLocks noChangeShapeType="1"/>
            </p:cNvSpPr>
            <p:nvPr/>
          </p:nvSpPr>
          <p:spPr bwMode="auto">
            <a:xfrm>
              <a:off x="3984" y="3984"/>
              <a:ext cx="2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79" name="Text Box 24"/>
            <p:cNvSpPr txBox="1">
              <a:spLocks noChangeArrowheads="1"/>
            </p:cNvSpPr>
            <p:nvPr/>
          </p:nvSpPr>
          <p:spPr bwMode="auto">
            <a:xfrm>
              <a:off x="4272" y="3804"/>
              <a:ext cx="29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FF0000"/>
                  </a:solidFill>
                </a:rPr>
                <a:t>Earliest reward available today</a:t>
              </a:r>
            </a:p>
          </p:txBody>
        </p:sp>
      </p:grpSp>
      <p:grpSp>
        <p:nvGrpSpPr>
          <p:cNvPr id="45073" name="Group 25"/>
          <p:cNvGrpSpPr>
            <a:grpSpLocks/>
          </p:cNvGrpSpPr>
          <p:nvPr/>
        </p:nvGrpSpPr>
        <p:grpSpPr bwMode="auto">
          <a:xfrm>
            <a:off x="1430338" y="5962650"/>
            <a:ext cx="5805487" cy="457200"/>
            <a:chOff x="3984" y="3942"/>
            <a:chExt cx="3657" cy="288"/>
          </a:xfrm>
        </p:grpSpPr>
        <p:sp>
          <p:nvSpPr>
            <p:cNvPr id="45676" name="Line 26"/>
            <p:cNvSpPr>
              <a:spLocks noChangeShapeType="1"/>
            </p:cNvSpPr>
            <p:nvPr/>
          </p:nvSpPr>
          <p:spPr bwMode="auto">
            <a:xfrm>
              <a:off x="3984" y="4128"/>
              <a:ext cx="28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77" name="Text Box 27"/>
            <p:cNvSpPr txBox="1">
              <a:spLocks noChangeArrowheads="1"/>
            </p:cNvSpPr>
            <p:nvPr/>
          </p:nvSpPr>
          <p:spPr bwMode="auto">
            <a:xfrm>
              <a:off x="4271" y="3942"/>
              <a:ext cx="3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CC00"/>
                  </a:solidFill>
                </a:rPr>
                <a:t>Earliest reward available in 2 weeks</a:t>
              </a:r>
            </a:p>
          </p:txBody>
        </p:sp>
      </p:grpSp>
      <p:grpSp>
        <p:nvGrpSpPr>
          <p:cNvPr id="45074" name="Group 28"/>
          <p:cNvGrpSpPr>
            <a:grpSpLocks/>
          </p:cNvGrpSpPr>
          <p:nvPr/>
        </p:nvGrpSpPr>
        <p:grpSpPr bwMode="auto">
          <a:xfrm>
            <a:off x="1416050" y="6330950"/>
            <a:ext cx="5821363" cy="457200"/>
            <a:chOff x="3984" y="4086"/>
            <a:chExt cx="3667" cy="288"/>
          </a:xfrm>
        </p:grpSpPr>
        <p:sp>
          <p:nvSpPr>
            <p:cNvPr id="45674" name="Line 29"/>
            <p:cNvSpPr>
              <a:spLocks noChangeShapeType="1"/>
            </p:cNvSpPr>
            <p:nvPr/>
          </p:nvSpPr>
          <p:spPr bwMode="auto">
            <a:xfrm>
              <a:off x="3984" y="4272"/>
              <a:ext cx="288" cy="0"/>
            </a:xfrm>
            <a:prstGeom prst="line">
              <a:avLst/>
            </a:prstGeom>
            <a:noFill/>
            <a:ln w="5715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75" name="Text Box 30"/>
            <p:cNvSpPr txBox="1">
              <a:spLocks noChangeArrowheads="1"/>
            </p:cNvSpPr>
            <p:nvPr/>
          </p:nvSpPr>
          <p:spPr bwMode="auto">
            <a:xfrm>
              <a:off x="4272" y="4086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6699FF"/>
                  </a:solidFill>
                </a:rPr>
                <a:t>Earliest reward available in 1 month</a:t>
              </a:r>
            </a:p>
          </p:txBody>
        </p:sp>
      </p:grpSp>
      <p:sp>
        <p:nvSpPr>
          <p:cNvPr id="45075" name="Text Box 31"/>
          <p:cNvSpPr txBox="1">
            <a:spLocks noChangeArrowheads="1"/>
          </p:cNvSpPr>
          <p:nvPr/>
        </p:nvSpPr>
        <p:spPr bwMode="auto">
          <a:xfrm>
            <a:off x="7605713" y="62658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chemeClr val="bg1"/>
              </a:solidFill>
              <a:latin typeface="Times" pitchFamily="-32" charset="0"/>
            </a:endParaRPr>
          </a:p>
        </p:txBody>
      </p:sp>
      <p:grpSp>
        <p:nvGrpSpPr>
          <p:cNvPr id="45076" name="Group 32"/>
          <p:cNvGrpSpPr>
            <a:grpSpLocks/>
          </p:cNvGrpSpPr>
          <p:nvPr/>
        </p:nvGrpSpPr>
        <p:grpSpPr bwMode="auto">
          <a:xfrm>
            <a:off x="1157288" y="3516313"/>
            <a:ext cx="1600200" cy="1949450"/>
            <a:chOff x="881" y="1823"/>
            <a:chExt cx="1008" cy="1228"/>
          </a:xfrm>
        </p:grpSpPr>
        <p:grpSp>
          <p:nvGrpSpPr>
            <p:cNvPr id="45540" name="Group 33"/>
            <p:cNvGrpSpPr>
              <a:grpSpLocks/>
            </p:cNvGrpSpPr>
            <p:nvPr/>
          </p:nvGrpSpPr>
          <p:grpSpPr bwMode="auto">
            <a:xfrm>
              <a:off x="881" y="2043"/>
              <a:ext cx="1008" cy="1008"/>
              <a:chOff x="929" y="2043"/>
              <a:chExt cx="1166" cy="995"/>
            </a:xfrm>
          </p:grpSpPr>
          <p:sp>
            <p:nvSpPr>
              <p:cNvPr id="45542" name="Rectangle 34"/>
              <p:cNvSpPr>
                <a:spLocks noChangeArrowheads="1"/>
              </p:cNvSpPr>
              <p:nvPr/>
            </p:nvSpPr>
            <p:spPr bwMode="auto">
              <a:xfrm>
                <a:off x="933" y="2043"/>
                <a:ext cx="1158" cy="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3" name="Freeform 35"/>
              <p:cNvSpPr>
                <a:spLocks/>
              </p:cNvSpPr>
              <p:nvPr/>
            </p:nvSpPr>
            <p:spPr bwMode="auto">
              <a:xfrm>
                <a:off x="933" y="2043"/>
                <a:ext cx="1158" cy="994"/>
              </a:xfrm>
              <a:custGeom>
                <a:avLst/>
                <a:gdLst>
                  <a:gd name="T0" fmla="*/ 0 w 3295"/>
                  <a:gd name="T1" fmla="*/ 0 h 2215"/>
                  <a:gd name="T2" fmla="*/ 407 w 3295"/>
                  <a:gd name="T3" fmla="*/ 0 h 2215"/>
                  <a:gd name="T4" fmla="*/ 407 w 3295"/>
                  <a:gd name="T5" fmla="*/ 446 h 2215"/>
                  <a:gd name="T6" fmla="*/ 0 w 3295"/>
                  <a:gd name="T7" fmla="*/ 446 h 2215"/>
                  <a:gd name="T8" fmla="*/ 0 w 3295"/>
                  <a:gd name="T9" fmla="*/ 0 h 2215"/>
                  <a:gd name="T10" fmla="*/ 0 w 3295"/>
                  <a:gd name="T11" fmla="*/ 446 h 2215"/>
                  <a:gd name="T12" fmla="*/ 2 w 3295"/>
                  <a:gd name="T13" fmla="*/ 446 h 2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95"/>
                  <a:gd name="T22" fmla="*/ 0 h 2215"/>
                  <a:gd name="T23" fmla="*/ 3295 w 3295"/>
                  <a:gd name="T24" fmla="*/ 2215 h 2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95" h="2215">
                    <a:moveTo>
                      <a:pt x="0" y="0"/>
                    </a:moveTo>
                    <a:lnTo>
                      <a:pt x="3295" y="0"/>
                    </a:lnTo>
                    <a:lnTo>
                      <a:pt x="3295" y="2215"/>
                    </a:lnTo>
                    <a:lnTo>
                      <a:pt x="0" y="2215"/>
                    </a:lnTo>
                    <a:lnTo>
                      <a:pt x="0" y="0"/>
                    </a:lnTo>
                    <a:lnTo>
                      <a:pt x="0" y="2215"/>
                    </a:lnTo>
                    <a:lnTo>
                      <a:pt x="16" y="22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4" name="Line 36"/>
              <p:cNvSpPr>
                <a:spLocks noChangeShapeType="1"/>
              </p:cNvSpPr>
              <p:nvPr/>
            </p:nvSpPr>
            <p:spPr bwMode="auto">
              <a:xfrm>
                <a:off x="933" y="270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5" name="Line 37"/>
              <p:cNvSpPr>
                <a:spLocks noChangeShapeType="1"/>
              </p:cNvSpPr>
              <p:nvPr/>
            </p:nvSpPr>
            <p:spPr bwMode="auto">
              <a:xfrm>
                <a:off x="933" y="237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6" name="Line 38"/>
              <p:cNvSpPr>
                <a:spLocks noChangeShapeType="1"/>
              </p:cNvSpPr>
              <p:nvPr/>
            </p:nvSpPr>
            <p:spPr bwMode="auto">
              <a:xfrm>
                <a:off x="933" y="20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7" name="Line 39"/>
              <p:cNvSpPr>
                <a:spLocks noChangeShapeType="1"/>
              </p:cNvSpPr>
              <p:nvPr/>
            </p:nvSpPr>
            <p:spPr bwMode="auto">
              <a:xfrm>
                <a:off x="933" y="3037"/>
                <a:ext cx="115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8" name="Line 40"/>
              <p:cNvSpPr>
                <a:spLocks noChangeShapeType="1"/>
              </p:cNvSpPr>
              <p:nvPr/>
            </p:nvSpPr>
            <p:spPr bwMode="auto">
              <a:xfrm flipV="1">
                <a:off x="933" y="3029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549" name="Group 41"/>
              <p:cNvGrpSpPr>
                <a:grpSpLocks/>
              </p:cNvGrpSpPr>
              <p:nvPr/>
            </p:nvGrpSpPr>
            <p:grpSpPr bwMode="auto">
              <a:xfrm>
                <a:off x="1099" y="3014"/>
                <a:ext cx="827" cy="23"/>
                <a:chOff x="1099" y="3029"/>
                <a:chExt cx="827" cy="8"/>
              </a:xfrm>
            </p:grpSpPr>
            <p:sp>
              <p:nvSpPr>
                <p:cNvPr id="4566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09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6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264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7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42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7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59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7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760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73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92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550" name="Line 48"/>
              <p:cNvSpPr>
                <a:spLocks noChangeShapeType="1"/>
              </p:cNvSpPr>
              <p:nvPr/>
            </p:nvSpPr>
            <p:spPr bwMode="auto">
              <a:xfrm flipV="1">
                <a:off x="2091" y="3029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1" name="Freeform 49"/>
              <p:cNvSpPr>
                <a:spLocks/>
              </p:cNvSpPr>
              <p:nvPr/>
            </p:nvSpPr>
            <p:spPr bwMode="auto">
              <a:xfrm>
                <a:off x="933" y="2361"/>
                <a:ext cx="1158" cy="373"/>
              </a:xfrm>
              <a:custGeom>
                <a:avLst/>
                <a:gdLst>
                  <a:gd name="T0" fmla="*/ 0 w 3295"/>
                  <a:gd name="T1" fmla="*/ 167 h 833"/>
                  <a:gd name="T2" fmla="*/ 58 w 3295"/>
                  <a:gd name="T3" fmla="*/ 141 h 833"/>
                  <a:gd name="T4" fmla="*/ 116 w 3295"/>
                  <a:gd name="T5" fmla="*/ 114 h 833"/>
                  <a:gd name="T6" fmla="*/ 174 w 3295"/>
                  <a:gd name="T7" fmla="*/ 18 h 833"/>
                  <a:gd name="T8" fmla="*/ 233 w 3295"/>
                  <a:gd name="T9" fmla="*/ 0 h 833"/>
                  <a:gd name="T10" fmla="*/ 291 w 3295"/>
                  <a:gd name="T11" fmla="*/ 21 h 833"/>
                  <a:gd name="T12" fmla="*/ 349 w 3295"/>
                  <a:gd name="T13" fmla="*/ 69 h 833"/>
                  <a:gd name="T14" fmla="*/ 407 w 3295"/>
                  <a:gd name="T15" fmla="*/ 106 h 8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833"/>
                  <a:gd name="T26" fmla="*/ 3295 w 3295"/>
                  <a:gd name="T27" fmla="*/ 833 h 8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833">
                    <a:moveTo>
                      <a:pt x="0" y="833"/>
                    </a:moveTo>
                    <a:lnTo>
                      <a:pt x="471" y="704"/>
                    </a:lnTo>
                    <a:lnTo>
                      <a:pt x="941" y="567"/>
                    </a:lnTo>
                    <a:lnTo>
                      <a:pt x="1412" y="90"/>
                    </a:lnTo>
                    <a:lnTo>
                      <a:pt x="1883" y="0"/>
                    </a:lnTo>
                    <a:lnTo>
                      <a:pt x="2354" y="108"/>
                    </a:lnTo>
                    <a:lnTo>
                      <a:pt x="2824" y="345"/>
                    </a:lnTo>
                    <a:lnTo>
                      <a:pt x="3295" y="53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2" name="Line 50"/>
              <p:cNvSpPr>
                <a:spLocks noChangeShapeType="1"/>
              </p:cNvSpPr>
              <p:nvPr/>
            </p:nvSpPr>
            <p:spPr bwMode="auto">
              <a:xfrm flipV="1">
                <a:off x="933" y="2709"/>
                <a:ext cx="1" cy="2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3" name="Line 51"/>
              <p:cNvSpPr>
                <a:spLocks noChangeShapeType="1"/>
              </p:cNvSpPr>
              <p:nvPr/>
            </p:nvSpPr>
            <p:spPr bwMode="auto">
              <a:xfrm>
                <a:off x="929" y="270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4" name="Line 52"/>
              <p:cNvSpPr>
                <a:spLocks noChangeShapeType="1"/>
              </p:cNvSpPr>
              <p:nvPr/>
            </p:nvSpPr>
            <p:spPr bwMode="auto">
              <a:xfrm flipV="1">
                <a:off x="1099" y="2651"/>
                <a:ext cx="1" cy="2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5" name="Line 53"/>
              <p:cNvSpPr>
                <a:spLocks noChangeShapeType="1"/>
              </p:cNvSpPr>
              <p:nvPr/>
            </p:nvSpPr>
            <p:spPr bwMode="auto">
              <a:xfrm>
                <a:off x="1094" y="2651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6" name="Line 54"/>
              <p:cNvSpPr>
                <a:spLocks noChangeShapeType="1"/>
              </p:cNvSpPr>
              <p:nvPr/>
            </p:nvSpPr>
            <p:spPr bwMode="auto">
              <a:xfrm flipV="1">
                <a:off x="1264" y="2558"/>
                <a:ext cx="1" cy="5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7" name="Line 55"/>
              <p:cNvSpPr>
                <a:spLocks noChangeShapeType="1"/>
              </p:cNvSpPr>
              <p:nvPr/>
            </p:nvSpPr>
            <p:spPr bwMode="auto">
              <a:xfrm>
                <a:off x="1259" y="2558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8" name="Line 56"/>
              <p:cNvSpPr>
                <a:spLocks noChangeShapeType="1"/>
              </p:cNvSpPr>
              <p:nvPr/>
            </p:nvSpPr>
            <p:spPr bwMode="auto">
              <a:xfrm flipV="1">
                <a:off x="1429" y="2293"/>
                <a:ext cx="1" cy="10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9" name="Line 57"/>
              <p:cNvSpPr>
                <a:spLocks noChangeShapeType="1"/>
              </p:cNvSpPr>
              <p:nvPr/>
            </p:nvSpPr>
            <p:spPr bwMode="auto">
              <a:xfrm>
                <a:off x="1425" y="229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0" name="Line 58"/>
              <p:cNvSpPr>
                <a:spLocks noChangeShapeType="1"/>
              </p:cNvSpPr>
              <p:nvPr/>
            </p:nvSpPr>
            <p:spPr bwMode="auto">
              <a:xfrm flipV="1">
                <a:off x="1595" y="2226"/>
                <a:ext cx="1" cy="13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1" name="Line 59"/>
              <p:cNvSpPr>
                <a:spLocks noChangeShapeType="1"/>
              </p:cNvSpPr>
              <p:nvPr/>
            </p:nvSpPr>
            <p:spPr bwMode="auto">
              <a:xfrm>
                <a:off x="1590" y="2226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2" name="Line 60"/>
              <p:cNvSpPr>
                <a:spLocks noChangeShapeType="1"/>
              </p:cNvSpPr>
              <p:nvPr/>
            </p:nvSpPr>
            <p:spPr bwMode="auto">
              <a:xfrm flipV="1">
                <a:off x="1760" y="2296"/>
                <a:ext cx="1" cy="1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3" name="Line 61"/>
              <p:cNvSpPr>
                <a:spLocks noChangeShapeType="1"/>
              </p:cNvSpPr>
              <p:nvPr/>
            </p:nvSpPr>
            <p:spPr bwMode="auto">
              <a:xfrm>
                <a:off x="1755" y="229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4" name="Line 62"/>
              <p:cNvSpPr>
                <a:spLocks noChangeShapeType="1"/>
              </p:cNvSpPr>
              <p:nvPr/>
            </p:nvSpPr>
            <p:spPr bwMode="auto">
              <a:xfrm flipV="1">
                <a:off x="1925" y="2438"/>
                <a:ext cx="1" cy="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5" name="Line 63"/>
              <p:cNvSpPr>
                <a:spLocks noChangeShapeType="1"/>
              </p:cNvSpPr>
              <p:nvPr/>
            </p:nvSpPr>
            <p:spPr bwMode="auto">
              <a:xfrm>
                <a:off x="1921" y="243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6" name="Line 64"/>
              <p:cNvSpPr>
                <a:spLocks noChangeShapeType="1"/>
              </p:cNvSpPr>
              <p:nvPr/>
            </p:nvSpPr>
            <p:spPr bwMode="auto">
              <a:xfrm flipV="1">
                <a:off x="2091" y="2504"/>
                <a:ext cx="1" cy="9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7" name="Line 65"/>
              <p:cNvSpPr>
                <a:spLocks noChangeShapeType="1"/>
              </p:cNvSpPr>
              <p:nvPr/>
            </p:nvSpPr>
            <p:spPr bwMode="auto">
              <a:xfrm>
                <a:off x="2086" y="2504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8" name="Line 66"/>
              <p:cNvSpPr>
                <a:spLocks noChangeShapeType="1"/>
              </p:cNvSpPr>
              <p:nvPr/>
            </p:nvSpPr>
            <p:spPr bwMode="auto">
              <a:xfrm>
                <a:off x="933" y="2734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9" name="Line 67"/>
              <p:cNvSpPr>
                <a:spLocks noChangeShapeType="1"/>
              </p:cNvSpPr>
              <p:nvPr/>
            </p:nvSpPr>
            <p:spPr bwMode="auto">
              <a:xfrm>
                <a:off x="929" y="2760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0" name="Line 68"/>
              <p:cNvSpPr>
                <a:spLocks noChangeShapeType="1"/>
              </p:cNvSpPr>
              <p:nvPr/>
            </p:nvSpPr>
            <p:spPr bwMode="auto">
              <a:xfrm>
                <a:off x="1099" y="2676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1" name="Line 69"/>
              <p:cNvSpPr>
                <a:spLocks noChangeShapeType="1"/>
              </p:cNvSpPr>
              <p:nvPr/>
            </p:nvSpPr>
            <p:spPr bwMode="auto">
              <a:xfrm>
                <a:off x="1094" y="2702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2" name="Line 70"/>
              <p:cNvSpPr>
                <a:spLocks noChangeShapeType="1"/>
              </p:cNvSpPr>
              <p:nvPr/>
            </p:nvSpPr>
            <p:spPr bwMode="auto">
              <a:xfrm>
                <a:off x="1264" y="2615"/>
                <a:ext cx="1" cy="5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3" name="Line 71"/>
              <p:cNvSpPr>
                <a:spLocks noChangeShapeType="1"/>
              </p:cNvSpPr>
              <p:nvPr/>
            </p:nvSpPr>
            <p:spPr bwMode="auto">
              <a:xfrm>
                <a:off x="1259" y="2671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4" name="Line 72"/>
              <p:cNvSpPr>
                <a:spLocks noChangeShapeType="1"/>
              </p:cNvSpPr>
              <p:nvPr/>
            </p:nvSpPr>
            <p:spPr bwMode="auto">
              <a:xfrm>
                <a:off x="1429" y="2401"/>
                <a:ext cx="1" cy="10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5" name="Line 73"/>
              <p:cNvSpPr>
                <a:spLocks noChangeShapeType="1"/>
              </p:cNvSpPr>
              <p:nvPr/>
            </p:nvSpPr>
            <p:spPr bwMode="auto">
              <a:xfrm>
                <a:off x="1425" y="250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6" name="Line 74"/>
              <p:cNvSpPr>
                <a:spLocks noChangeShapeType="1"/>
              </p:cNvSpPr>
              <p:nvPr/>
            </p:nvSpPr>
            <p:spPr bwMode="auto">
              <a:xfrm>
                <a:off x="1595" y="2361"/>
                <a:ext cx="1" cy="13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7" name="Line 75"/>
              <p:cNvSpPr>
                <a:spLocks noChangeShapeType="1"/>
              </p:cNvSpPr>
              <p:nvPr/>
            </p:nvSpPr>
            <p:spPr bwMode="auto">
              <a:xfrm>
                <a:off x="1590" y="2496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8" name="Line 76"/>
              <p:cNvSpPr>
                <a:spLocks noChangeShapeType="1"/>
              </p:cNvSpPr>
              <p:nvPr/>
            </p:nvSpPr>
            <p:spPr bwMode="auto">
              <a:xfrm>
                <a:off x="1760" y="2409"/>
                <a:ext cx="1" cy="1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9" name="Line 77"/>
              <p:cNvSpPr>
                <a:spLocks noChangeShapeType="1"/>
              </p:cNvSpPr>
              <p:nvPr/>
            </p:nvSpPr>
            <p:spPr bwMode="auto">
              <a:xfrm>
                <a:off x="1755" y="2522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0" name="Line 78"/>
              <p:cNvSpPr>
                <a:spLocks noChangeShapeType="1"/>
              </p:cNvSpPr>
              <p:nvPr/>
            </p:nvSpPr>
            <p:spPr bwMode="auto">
              <a:xfrm>
                <a:off x="1925" y="2515"/>
                <a:ext cx="1" cy="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1" name="Line 79"/>
              <p:cNvSpPr>
                <a:spLocks noChangeShapeType="1"/>
              </p:cNvSpPr>
              <p:nvPr/>
            </p:nvSpPr>
            <p:spPr bwMode="auto">
              <a:xfrm>
                <a:off x="1921" y="2592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2" name="Line 80"/>
              <p:cNvSpPr>
                <a:spLocks noChangeShapeType="1"/>
              </p:cNvSpPr>
              <p:nvPr/>
            </p:nvSpPr>
            <p:spPr bwMode="auto">
              <a:xfrm>
                <a:off x="2091" y="2598"/>
                <a:ext cx="1" cy="9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3" name="Line 81"/>
              <p:cNvSpPr>
                <a:spLocks noChangeShapeType="1"/>
              </p:cNvSpPr>
              <p:nvPr/>
            </p:nvSpPr>
            <p:spPr bwMode="auto">
              <a:xfrm>
                <a:off x="2086" y="269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4" name="Freeform 82"/>
              <p:cNvSpPr>
                <a:spLocks/>
              </p:cNvSpPr>
              <p:nvPr/>
            </p:nvSpPr>
            <p:spPr bwMode="auto">
              <a:xfrm>
                <a:off x="933" y="2550"/>
                <a:ext cx="1158" cy="173"/>
              </a:xfrm>
              <a:custGeom>
                <a:avLst/>
                <a:gdLst>
                  <a:gd name="T0" fmla="*/ 0 w 3295"/>
                  <a:gd name="T1" fmla="*/ 78 h 386"/>
                  <a:gd name="T2" fmla="*/ 58 w 3295"/>
                  <a:gd name="T3" fmla="*/ 62 h 386"/>
                  <a:gd name="T4" fmla="*/ 116 w 3295"/>
                  <a:gd name="T5" fmla="*/ 65 h 386"/>
                  <a:gd name="T6" fmla="*/ 174 w 3295"/>
                  <a:gd name="T7" fmla="*/ 29 h 386"/>
                  <a:gd name="T8" fmla="*/ 233 w 3295"/>
                  <a:gd name="T9" fmla="*/ 0 h 386"/>
                  <a:gd name="T10" fmla="*/ 291 w 3295"/>
                  <a:gd name="T11" fmla="*/ 18 h 386"/>
                  <a:gd name="T12" fmla="*/ 349 w 3295"/>
                  <a:gd name="T13" fmla="*/ 56 h 386"/>
                  <a:gd name="T14" fmla="*/ 407 w 3295"/>
                  <a:gd name="T15" fmla="*/ 68 h 3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386"/>
                  <a:gd name="T26" fmla="*/ 3295 w 3295"/>
                  <a:gd name="T27" fmla="*/ 386 h 3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386">
                    <a:moveTo>
                      <a:pt x="0" y="386"/>
                    </a:moveTo>
                    <a:lnTo>
                      <a:pt x="471" y="308"/>
                    </a:lnTo>
                    <a:lnTo>
                      <a:pt x="941" y="325"/>
                    </a:lnTo>
                    <a:lnTo>
                      <a:pt x="1412" y="144"/>
                    </a:lnTo>
                    <a:lnTo>
                      <a:pt x="1883" y="0"/>
                    </a:lnTo>
                    <a:lnTo>
                      <a:pt x="2354" y="92"/>
                    </a:lnTo>
                    <a:lnTo>
                      <a:pt x="2824" y="278"/>
                    </a:lnTo>
                    <a:lnTo>
                      <a:pt x="3295" y="338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5" name="Line 83"/>
              <p:cNvSpPr>
                <a:spLocks noChangeShapeType="1"/>
              </p:cNvSpPr>
              <p:nvPr/>
            </p:nvSpPr>
            <p:spPr bwMode="auto">
              <a:xfrm flipV="1">
                <a:off x="933" y="2713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6" name="Line 84"/>
              <p:cNvSpPr>
                <a:spLocks noChangeShapeType="1"/>
              </p:cNvSpPr>
              <p:nvPr/>
            </p:nvSpPr>
            <p:spPr bwMode="auto">
              <a:xfrm>
                <a:off x="929" y="271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7" name="Line 85"/>
              <p:cNvSpPr>
                <a:spLocks noChangeShapeType="1"/>
              </p:cNvSpPr>
              <p:nvPr/>
            </p:nvSpPr>
            <p:spPr bwMode="auto">
              <a:xfrm flipV="1">
                <a:off x="1099" y="2678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8" name="Line 86"/>
              <p:cNvSpPr>
                <a:spLocks noChangeShapeType="1"/>
              </p:cNvSpPr>
              <p:nvPr/>
            </p:nvSpPr>
            <p:spPr bwMode="auto">
              <a:xfrm>
                <a:off x="1094" y="267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9" name="Line 87"/>
              <p:cNvSpPr>
                <a:spLocks noChangeShapeType="1"/>
              </p:cNvSpPr>
              <p:nvPr/>
            </p:nvSpPr>
            <p:spPr bwMode="auto">
              <a:xfrm flipV="1">
                <a:off x="1264" y="2658"/>
                <a:ext cx="1" cy="3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0" name="Line 88"/>
              <p:cNvSpPr>
                <a:spLocks noChangeShapeType="1"/>
              </p:cNvSpPr>
              <p:nvPr/>
            </p:nvSpPr>
            <p:spPr bwMode="auto">
              <a:xfrm>
                <a:off x="1259" y="2658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1" name="Line 89"/>
              <p:cNvSpPr>
                <a:spLocks noChangeShapeType="1"/>
              </p:cNvSpPr>
              <p:nvPr/>
            </p:nvSpPr>
            <p:spPr bwMode="auto">
              <a:xfrm flipV="1">
                <a:off x="1429" y="2543"/>
                <a:ext cx="1" cy="7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2" name="Line 90"/>
              <p:cNvSpPr>
                <a:spLocks noChangeShapeType="1"/>
              </p:cNvSpPr>
              <p:nvPr/>
            </p:nvSpPr>
            <p:spPr bwMode="auto">
              <a:xfrm>
                <a:off x="1425" y="254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3" name="Line 91"/>
              <p:cNvSpPr>
                <a:spLocks noChangeShapeType="1"/>
              </p:cNvSpPr>
              <p:nvPr/>
            </p:nvSpPr>
            <p:spPr bwMode="auto">
              <a:xfrm flipV="1">
                <a:off x="1595" y="2453"/>
                <a:ext cx="1" cy="9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4" name="Line 92"/>
              <p:cNvSpPr>
                <a:spLocks noChangeShapeType="1"/>
              </p:cNvSpPr>
              <p:nvPr/>
            </p:nvSpPr>
            <p:spPr bwMode="auto">
              <a:xfrm>
                <a:off x="1590" y="245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5" name="Line 93"/>
              <p:cNvSpPr>
                <a:spLocks noChangeShapeType="1"/>
              </p:cNvSpPr>
              <p:nvPr/>
            </p:nvSpPr>
            <p:spPr bwMode="auto">
              <a:xfrm flipV="1">
                <a:off x="1760" y="2494"/>
                <a:ext cx="1" cy="9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6" name="Line 94"/>
              <p:cNvSpPr>
                <a:spLocks noChangeShapeType="1"/>
              </p:cNvSpPr>
              <p:nvPr/>
            </p:nvSpPr>
            <p:spPr bwMode="auto">
              <a:xfrm>
                <a:off x="1755" y="2494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7" name="Line 95"/>
              <p:cNvSpPr>
                <a:spLocks noChangeShapeType="1"/>
              </p:cNvSpPr>
              <p:nvPr/>
            </p:nvSpPr>
            <p:spPr bwMode="auto">
              <a:xfrm flipV="1">
                <a:off x="1925" y="2614"/>
                <a:ext cx="1" cy="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8" name="Line 96"/>
              <p:cNvSpPr>
                <a:spLocks noChangeShapeType="1"/>
              </p:cNvSpPr>
              <p:nvPr/>
            </p:nvSpPr>
            <p:spPr bwMode="auto">
              <a:xfrm>
                <a:off x="1921" y="2614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9" name="Line 97"/>
              <p:cNvSpPr>
                <a:spLocks noChangeShapeType="1"/>
              </p:cNvSpPr>
              <p:nvPr/>
            </p:nvSpPr>
            <p:spPr bwMode="auto">
              <a:xfrm flipV="1">
                <a:off x="2091" y="2654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0" name="Line 98"/>
              <p:cNvSpPr>
                <a:spLocks noChangeShapeType="1"/>
              </p:cNvSpPr>
              <p:nvPr/>
            </p:nvSpPr>
            <p:spPr bwMode="auto">
              <a:xfrm>
                <a:off x="2086" y="2654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1" name="Line 99"/>
              <p:cNvSpPr>
                <a:spLocks noChangeShapeType="1"/>
              </p:cNvSpPr>
              <p:nvPr/>
            </p:nvSpPr>
            <p:spPr bwMode="auto">
              <a:xfrm>
                <a:off x="933" y="2723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2" name="Line 100"/>
              <p:cNvSpPr>
                <a:spLocks noChangeShapeType="1"/>
              </p:cNvSpPr>
              <p:nvPr/>
            </p:nvSpPr>
            <p:spPr bwMode="auto">
              <a:xfrm>
                <a:off x="929" y="273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3" name="Line 101"/>
              <p:cNvSpPr>
                <a:spLocks noChangeShapeType="1"/>
              </p:cNvSpPr>
              <p:nvPr/>
            </p:nvSpPr>
            <p:spPr bwMode="auto">
              <a:xfrm>
                <a:off x="1099" y="2688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4" name="Line 102"/>
              <p:cNvSpPr>
                <a:spLocks noChangeShapeType="1"/>
              </p:cNvSpPr>
              <p:nvPr/>
            </p:nvSpPr>
            <p:spPr bwMode="auto">
              <a:xfrm>
                <a:off x="1094" y="269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5" name="Line 103"/>
              <p:cNvSpPr>
                <a:spLocks noChangeShapeType="1"/>
              </p:cNvSpPr>
              <p:nvPr/>
            </p:nvSpPr>
            <p:spPr bwMode="auto">
              <a:xfrm>
                <a:off x="1264" y="269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6" name="Line 104"/>
              <p:cNvSpPr>
                <a:spLocks noChangeShapeType="1"/>
              </p:cNvSpPr>
              <p:nvPr/>
            </p:nvSpPr>
            <p:spPr bwMode="auto">
              <a:xfrm>
                <a:off x="1259" y="2733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7" name="Line 105"/>
              <p:cNvSpPr>
                <a:spLocks noChangeShapeType="1"/>
              </p:cNvSpPr>
              <p:nvPr/>
            </p:nvSpPr>
            <p:spPr bwMode="auto">
              <a:xfrm>
                <a:off x="1429" y="2614"/>
                <a:ext cx="1" cy="7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8" name="Line 106"/>
              <p:cNvSpPr>
                <a:spLocks noChangeShapeType="1"/>
              </p:cNvSpPr>
              <p:nvPr/>
            </p:nvSpPr>
            <p:spPr bwMode="auto">
              <a:xfrm>
                <a:off x="1425" y="268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9" name="Line 107"/>
              <p:cNvSpPr>
                <a:spLocks noChangeShapeType="1"/>
              </p:cNvSpPr>
              <p:nvPr/>
            </p:nvSpPr>
            <p:spPr bwMode="auto">
              <a:xfrm>
                <a:off x="1595" y="2550"/>
                <a:ext cx="1" cy="9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0" name="Line 108"/>
              <p:cNvSpPr>
                <a:spLocks noChangeShapeType="1"/>
              </p:cNvSpPr>
              <p:nvPr/>
            </p:nvSpPr>
            <p:spPr bwMode="auto">
              <a:xfrm>
                <a:off x="1590" y="264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1" name="Line 109"/>
              <p:cNvSpPr>
                <a:spLocks noChangeShapeType="1"/>
              </p:cNvSpPr>
              <p:nvPr/>
            </p:nvSpPr>
            <p:spPr bwMode="auto">
              <a:xfrm>
                <a:off x="1760" y="2591"/>
                <a:ext cx="1" cy="9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2" name="Line 110"/>
              <p:cNvSpPr>
                <a:spLocks noChangeShapeType="1"/>
              </p:cNvSpPr>
              <p:nvPr/>
            </p:nvSpPr>
            <p:spPr bwMode="auto">
              <a:xfrm>
                <a:off x="1755" y="2688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3" name="Line 111"/>
              <p:cNvSpPr>
                <a:spLocks noChangeShapeType="1"/>
              </p:cNvSpPr>
              <p:nvPr/>
            </p:nvSpPr>
            <p:spPr bwMode="auto">
              <a:xfrm>
                <a:off x="1925" y="2675"/>
                <a:ext cx="1" cy="6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4" name="Line 112"/>
              <p:cNvSpPr>
                <a:spLocks noChangeShapeType="1"/>
              </p:cNvSpPr>
              <p:nvPr/>
            </p:nvSpPr>
            <p:spPr bwMode="auto">
              <a:xfrm>
                <a:off x="1921" y="273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5" name="Line 113"/>
              <p:cNvSpPr>
                <a:spLocks noChangeShapeType="1"/>
              </p:cNvSpPr>
              <p:nvPr/>
            </p:nvSpPr>
            <p:spPr bwMode="auto">
              <a:xfrm>
                <a:off x="2091" y="2702"/>
                <a:ext cx="1" cy="4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6" name="Line 114"/>
              <p:cNvSpPr>
                <a:spLocks noChangeShapeType="1"/>
              </p:cNvSpPr>
              <p:nvPr/>
            </p:nvSpPr>
            <p:spPr bwMode="auto">
              <a:xfrm>
                <a:off x="2086" y="274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7" name="Freeform 115"/>
              <p:cNvSpPr>
                <a:spLocks/>
              </p:cNvSpPr>
              <p:nvPr/>
            </p:nvSpPr>
            <p:spPr bwMode="auto">
              <a:xfrm>
                <a:off x="933" y="2538"/>
                <a:ext cx="1158" cy="194"/>
              </a:xfrm>
              <a:custGeom>
                <a:avLst/>
                <a:gdLst>
                  <a:gd name="T0" fmla="*/ 0 w 3295"/>
                  <a:gd name="T1" fmla="*/ 79 h 433"/>
                  <a:gd name="T2" fmla="*/ 58 w 3295"/>
                  <a:gd name="T3" fmla="*/ 70 h 433"/>
                  <a:gd name="T4" fmla="*/ 116 w 3295"/>
                  <a:gd name="T5" fmla="*/ 29 h 433"/>
                  <a:gd name="T6" fmla="*/ 174 w 3295"/>
                  <a:gd name="T7" fmla="*/ 0 h 433"/>
                  <a:gd name="T8" fmla="*/ 233 w 3295"/>
                  <a:gd name="T9" fmla="*/ 13 h 433"/>
                  <a:gd name="T10" fmla="*/ 291 w 3295"/>
                  <a:gd name="T11" fmla="*/ 59 h 433"/>
                  <a:gd name="T12" fmla="*/ 349 w 3295"/>
                  <a:gd name="T13" fmla="*/ 73 h 433"/>
                  <a:gd name="T14" fmla="*/ 407 w 3295"/>
                  <a:gd name="T15" fmla="*/ 87 h 4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433"/>
                  <a:gd name="T26" fmla="*/ 3295 w 3295"/>
                  <a:gd name="T27" fmla="*/ 433 h 4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433">
                    <a:moveTo>
                      <a:pt x="0" y="396"/>
                    </a:moveTo>
                    <a:lnTo>
                      <a:pt x="471" y="349"/>
                    </a:lnTo>
                    <a:lnTo>
                      <a:pt x="941" y="145"/>
                    </a:lnTo>
                    <a:lnTo>
                      <a:pt x="1412" y="0"/>
                    </a:lnTo>
                    <a:lnTo>
                      <a:pt x="1883" y="64"/>
                    </a:lnTo>
                    <a:lnTo>
                      <a:pt x="2354" y="292"/>
                    </a:lnTo>
                    <a:lnTo>
                      <a:pt x="2824" y="364"/>
                    </a:lnTo>
                    <a:lnTo>
                      <a:pt x="3295" y="433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8" name="Line 116"/>
              <p:cNvSpPr>
                <a:spLocks noChangeShapeType="1"/>
              </p:cNvSpPr>
              <p:nvPr/>
            </p:nvSpPr>
            <p:spPr bwMode="auto">
              <a:xfrm flipV="1">
                <a:off x="933" y="2706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9" name="Line 117"/>
              <p:cNvSpPr>
                <a:spLocks noChangeShapeType="1"/>
              </p:cNvSpPr>
              <p:nvPr/>
            </p:nvSpPr>
            <p:spPr bwMode="auto">
              <a:xfrm flipV="1">
                <a:off x="1099" y="2685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0" name="Line 118"/>
              <p:cNvSpPr>
                <a:spLocks noChangeShapeType="1"/>
              </p:cNvSpPr>
              <p:nvPr/>
            </p:nvSpPr>
            <p:spPr bwMode="auto">
              <a:xfrm flipV="1">
                <a:off x="1264" y="2569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1" name="Line 119"/>
              <p:cNvSpPr>
                <a:spLocks noChangeShapeType="1"/>
              </p:cNvSpPr>
              <p:nvPr/>
            </p:nvSpPr>
            <p:spPr bwMode="auto">
              <a:xfrm flipV="1">
                <a:off x="1429" y="2483"/>
                <a:ext cx="1" cy="5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2" name="Line 120"/>
              <p:cNvSpPr>
                <a:spLocks noChangeShapeType="1"/>
              </p:cNvSpPr>
              <p:nvPr/>
            </p:nvSpPr>
            <p:spPr bwMode="auto">
              <a:xfrm flipV="1">
                <a:off x="1595" y="2511"/>
                <a:ext cx="1" cy="56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3" name="Line 121"/>
              <p:cNvSpPr>
                <a:spLocks noChangeShapeType="1"/>
              </p:cNvSpPr>
              <p:nvPr/>
            </p:nvSpPr>
            <p:spPr bwMode="auto">
              <a:xfrm flipV="1">
                <a:off x="1760" y="2619"/>
                <a:ext cx="1" cy="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4" name="Line 122"/>
              <p:cNvSpPr>
                <a:spLocks noChangeShapeType="1"/>
              </p:cNvSpPr>
              <p:nvPr/>
            </p:nvSpPr>
            <p:spPr bwMode="auto">
              <a:xfrm flipV="1">
                <a:off x="1925" y="2675"/>
                <a:ext cx="1" cy="2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5" name="Line 123"/>
              <p:cNvSpPr>
                <a:spLocks noChangeShapeType="1"/>
              </p:cNvSpPr>
              <p:nvPr/>
            </p:nvSpPr>
            <p:spPr bwMode="auto">
              <a:xfrm flipV="1">
                <a:off x="2091" y="2705"/>
                <a:ext cx="1" cy="2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6" name="Line 124"/>
              <p:cNvSpPr>
                <a:spLocks noChangeShapeType="1"/>
              </p:cNvSpPr>
              <p:nvPr/>
            </p:nvSpPr>
            <p:spPr bwMode="auto">
              <a:xfrm>
                <a:off x="933" y="2716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7" name="Line 125"/>
              <p:cNvSpPr>
                <a:spLocks noChangeShapeType="1"/>
              </p:cNvSpPr>
              <p:nvPr/>
            </p:nvSpPr>
            <p:spPr bwMode="auto">
              <a:xfrm>
                <a:off x="1099" y="2695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8" name="Line 126"/>
              <p:cNvSpPr>
                <a:spLocks noChangeShapeType="1"/>
              </p:cNvSpPr>
              <p:nvPr/>
            </p:nvSpPr>
            <p:spPr bwMode="auto">
              <a:xfrm>
                <a:off x="1264" y="2603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9" name="Line 127"/>
              <p:cNvSpPr>
                <a:spLocks noChangeShapeType="1"/>
              </p:cNvSpPr>
              <p:nvPr/>
            </p:nvSpPr>
            <p:spPr bwMode="auto">
              <a:xfrm>
                <a:off x="1429" y="2538"/>
                <a:ext cx="1" cy="56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0" name="Line 128"/>
              <p:cNvSpPr>
                <a:spLocks noChangeShapeType="1"/>
              </p:cNvSpPr>
              <p:nvPr/>
            </p:nvSpPr>
            <p:spPr bwMode="auto">
              <a:xfrm>
                <a:off x="1595" y="2567"/>
                <a:ext cx="1" cy="56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1" name="Line 129"/>
              <p:cNvSpPr>
                <a:spLocks noChangeShapeType="1"/>
              </p:cNvSpPr>
              <p:nvPr/>
            </p:nvSpPr>
            <p:spPr bwMode="auto">
              <a:xfrm>
                <a:off x="1760" y="2669"/>
                <a:ext cx="1" cy="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2" name="Line 130"/>
              <p:cNvSpPr>
                <a:spLocks noChangeShapeType="1"/>
              </p:cNvSpPr>
              <p:nvPr/>
            </p:nvSpPr>
            <p:spPr bwMode="auto">
              <a:xfrm>
                <a:off x="1925" y="2702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3" name="Line 131"/>
              <p:cNvSpPr>
                <a:spLocks noChangeShapeType="1"/>
              </p:cNvSpPr>
              <p:nvPr/>
            </p:nvSpPr>
            <p:spPr bwMode="auto">
              <a:xfrm>
                <a:off x="2091" y="2732"/>
                <a:ext cx="1" cy="29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4" name="Oval 132"/>
              <p:cNvSpPr>
                <a:spLocks noChangeArrowheads="1"/>
              </p:cNvSpPr>
              <p:nvPr/>
            </p:nvSpPr>
            <p:spPr bwMode="auto">
              <a:xfrm>
                <a:off x="929" y="2728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5" name="Oval 133"/>
              <p:cNvSpPr>
                <a:spLocks noChangeArrowheads="1"/>
              </p:cNvSpPr>
              <p:nvPr/>
            </p:nvSpPr>
            <p:spPr bwMode="auto">
              <a:xfrm>
                <a:off x="1094" y="2671"/>
                <a:ext cx="9" cy="1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6" name="Oval 134"/>
              <p:cNvSpPr>
                <a:spLocks noChangeArrowheads="1"/>
              </p:cNvSpPr>
              <p:nvPr/>
            </p:nvSpPr>
            <p:spPr bwMode="auto">
              <a:xfrm>
                <a:off x="1259" y="2609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7" name="Oval 135"/>
              <p:cNvSpPr>
                <a:spLocks noChangeArrowheads="1"/>
              </p:cNvSpPr>
              <p:nvPr/>
            </p:nvSpPr>
            <p:spPr bwMode="auto">
              <a:xfrm>
                <a:off x="1425" y="2395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8" name="Oval 136"/>
              <p:cNvSpPr>
                <a:spLocks noChangeArrowheads="1"/>
              </p:cNvSpPr>
              <p:nvPr/>
            </p:nvSpPr>
            <p:spPr bwMode="auto">
              <a:xfrm>
                <a:off x="1590" y="2355"/>
                <a:ext cx="9" cy="1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9" name="Oval 137"/>
              <p:cNvSpPr>
                <a:spLocks noChangeArrowheads="1"/>
              </p:cNvSpPr>
              <p:nvPr/>
            </p:nvSpPr>
            <p:spPr bwMode="auto">
              <a:xfrm>
                <a:off x="1755" y="2403"/>
                <a:ext cx="10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0" name="Oval 138"/>
              <p:cNvSpPr>
                <a:spLocks noChangeArrowheads="1"/>
              </p:cNvSpPr>
              <p:nvPr/>
            </p:nvSpPr>
            <p:spPr bwMode="auto">
              <a:xfrm>
                <a:off x="1921" y="2509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1" name="Oval 139"/>
              <p:cNvSpPr>
                <a:spLocks noChangeArrowheads="1"/>
              </p:cNvSpPr>
              <p:nvPr/>
            </p:nvSpPr>
            <p:spPr bwMode="auto">
              <a:xfrm>
                <a:off x="2086" y="2592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2" name="Oval 140"/>
              <p:cNvSpPr>
                <a:spLocks noChangeArrowheads="1"/>
              </p:cNvSpPr>
              <p:nvPr/>
            </p:nvSpPr>
            <p:spPr bwMode="auto">
              <a:xfrm>
                <a:off x="929" y="2717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3" name="Oval 141"/>
              <p:cNvSpPr>
                <a:spLocks noChangeArrowheads="1"/>
              </p:cNvSpPr>
              <p:nvPr/>
            </p:nvSpPr>
            <p:spPr bwMode="auto">
              <a:xfrm>
                <a:off x="1094" y="2682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4" name="Oval 142"/>
              <p:cNvSpPr>
                <a:spLocks noChangeArrowheads="1"/>
              </p:cNvSpPr>
              <p:nvPr/>
            </p:nvSpPr>
            <p:spPr bwMode="auto">
              <a:xfrm>
                <a:off x="1259" y="2690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5" name="Oval 143"/>
              <p:cNvSpPr>
                <a:spLocks noChangeArrowheads="1"/>
              </p:cNvSpPr>
              <p:nvPr/>
            </p:nvSpPr>
            <p:spPr bwMode="auto">
              <a:xfrm>
                <a:off x="1425" y="2609"/>
                <a:ext cx="9" cy="11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6" name="Oval 144"/>
              <p:cNvSpPr>
                <a:spLocks noChangeArrowheads="1"/>
              </p:cNvSpPr>
              <p:nvPr/>
            </p:nvSpPr>
            <p:spPr bwMode="auto">
              <a:xfrm>
                <a:off x="1590" y="2544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7" name="Oval 145"/>
              <p:cNvSpPr>
                <a:spLocks noChangeArrowheads="1"/>
              </p:cNvSpPr>
              <p:nvPr/>
            </p:nvSpPr>
            <p:spPr bwMode="auto">
              <a:xfrm>
                <a:off x="1755" y="2585"/>
                <a:ext cx="10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8" name="Oval 146"/>
              <p:cNvSpPr>
                <a:spLocks noChangeArrowheads="1"/>
              </p:cNvSpPr>
              <p:nvPr/>
            </p:nvSpPr>
            <p:spPr bwMode="auto">
              <a:xfrm>
                <a:off x="1921" y="2669"/>
                <a:ext cx="9" cy="11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9" name="Oval 147"/>
              <p:cNvSpPr>
                <a:spLocks noChangeArrowheads="1"/>
              </p:cNvSpPr>
              <p:nvPr/>
            </p:nvSpPr>
            <p:spPr bwMode="auto">
              <a:xfrm>
                <a:off x="2086" y="2696"/>
                <a:ext cx="9" cy="11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0" name="Oval 148"/>
              <p:cNvSpPr>
                <a:spLocks noChangeArrowheads="1"/>
              </p:cNvSpPr>
              <p:nvPr/>
            </p:nvSpPr>
            <p:spPr bwMode="auto">
              <a:xfrm>
                <a:off x="929" y="2710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1" name="Oval 149"/>
              <p:cNvSpPr>
                <a:spLocks noChangeArrowheads="1"/>
              </p:cNvSpPr>
              <p:nvPr/>
            </p:nvSpPr>
            <p:spPr bwMode="auto">
              <a:xfrm>
                <a:off x="1094" y="2689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2" name="Oval 150"/>
              <p:cNvSpPr>
                <a:spLocks noChangeArrowheads="1"/>
              </p:cNvSpPr>
              <p:nvPr/>
            </p:nvSpPr>
            <p:spPr bwMode="auto">
              <a:xfrm>
                <a:off x="1259" y="2597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3" name="Oval 151"/>
              <p:cNvSpPr>
                <a:spLocks noChangeArrowheads="1"/>
              </p:cNvSpPr>
              <p:nvPr/>
            </p:nvSpPr>
            <p:spPr bwMode="auto">
              <a:xfrm>
                <a:off x="1425" y="2532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4" name="Oval 152"/>
              <p:cNvSpPr>
                <a:spLocks noChangeArrowheads="1"/>
              </p:cNvSpPr>
              <p:nvPr/>
            </p:nvSpPr>
            <p:spPr bwMode="auto">
              <a:xfrm>
                <a:off x="1590" y="2561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5" name="Oval 153"/>
              <p:cNvSpPr>
                <a:spLocks noChangeArrowheads="1"/>
              </p:cNvSpPr>
              <p:nvPr/>
            </p:nvSpPr>
            <p:spPr bwMode="auto">
              <a:xfrm>
                <a:off x="1755" y="2663"/>
                <a:ext cx="10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6" name="Oval 154"/>
              <p:cNvSpPr>
                <a:spLocks noChangeArrowheads="1"/>
              </p:cNvSpPr>
              <p:nvPr/>
            </p:nvSpPr>
            <p:spPr bwMode="auto">
              <a:xfrm>
                <a:off x="1921" y="2696"/>
                <a:ext cx="9" cy="11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7" name="Oval 155"/>
              <p:cNvSpPr>
                <a:spLocks noChangeArrowheads="1"/>
              </p:cNvSpPr>
              <p:nvPr/>
            </p:nvSpPr>
            <p:spPr bwMode="auto">
              <a:xfrm>
                <a:off x="2086" y="2727"/>
                <a:ext cx="9" cy="11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658" name="Group 156"/>
              <p:cNvGrpSpPr>
                <a:grpSpLocks/>
              </p:cNvGrpSpPr>
              <p:nvPr/>
            </p:nvGrpSpPr>
            <p:grpSpPr bwMode="auto">
              <a:xfrm>
                <a:off x="2074" y="2373"/>
                <a:ext cx="17" cy="334"/>
                <a:chOff x="899" y="2373"/>
                <a:chExt cx="6" cy="334"/>
              </a:xfrm>
            </p:grpSpPr>
            <p:sp>
              <p:nvSpPr>
                <p:cNvPr id="45666" name="Line 157"/>
                <p:cNvSpPr>
                  <a:spLocks noChangeShapeType="1"/>
                </p:cNvSpPr>
                <p:nvPr/>
              </p:nvSpPr>
              <p:spPr bwMode="auto">
                <a:xfrm>
                  <a:off x="899" y="2706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67" name="Line 158"/>
                <p:cNvSpPr>
                  <a:spLocks noChangeShapeType="1"/>
                </p:cNvSpPr>
                <p:nvPr/>
              </p:nvSpPr>
              <p:spPr bwMode="auto">
                <a:xfrm>
                  <a:off x="899" y="2373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659" name="Group 159"/>
              <p:cNvGrpSpPr>
                <a:grpSpLocks/>
              </p:cNvGrpSpPr>
              <p:nvPr/>
            </p:nvGrpSpPr>
            <p:grpSpPr bwMode="auto">
              <a:xfrm>
                <a:off x="1100" y="2044"/>
                <a:ext cx="827" cy="23"/>
                <a:chOff x="1099" y="3029"/>
                <a:chExt cx="827" cy="8"/>
              </a:xfrm>
            </p:grpSpPr>
            <p:sp>
              <p:nvSpPr>
                <p:cNvPr id="45660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09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61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264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62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42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63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59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64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1760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6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92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5541" name="Text Box 166"/>
            <p:cNvSpPr txBox="1">
              <a:spLocks noChangeArrowheads="1"/>
            </p:cNvSpPr>
            <p:nvPr/>
          </p:nvSpPr>
          <p:spPr bwMode="auto">
            <a:xfrm>
              <a:off x="1191" y="1823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</a:rPr>
                <a:t>VStr</a:t>
              </a:r>
            </a:p>
          </p:txBody>
        </p:sp>
      </p:grpSp>
      <p:grpSp>
        <p:nvGrpSpPr>
          <p:cNvPr id="45077" name="Group 167"/>
          <p:cNvGrpSpPr>
            <a:grpSpLocks/>
          </p:cNvGrpSpPr>
          <p:nvPr/>
        </p:nvGrpSpPr>
        <p:grpSpPr bwMode="auto">
          <a:xfrm>
            <a:off x="2820988" y="3517900"/>
            <a:ext cx="1606550" cy="1947863"/>
            <a:chOff x="1913" y="1824"/>
            <a:chExt cx="1012" cy="1227"/>
          </a:xfrm>
        </p:grpSpPr>
        <p:grpSp>
          <p:nvGrpSpPr>
            <p:cNvPr id="45387" name="Group 168"/>
            <p:cNvGrpSpPr>
              <a:grpSpLocks/>
            </p:cNvGrpSpPr>
            <p:nvPr/>
          </p:nvGrpSpPr>
          <p:grpSpPr bwMode="auto">
            <a:xfrm>
              <a:off x="1923" y="2043"/>
              <a:ext cx="1002" cy="1008"/>
              <a:chOff x="1923" y="2043"/>
              <a:chExt cx="1002" cy="1008"/>
            </a:xfrm>
          </p:grpSpPr>
          <p:sp>
            <p:nvSpPr>
              <p:cNvPr id="45514" name="Rectangle 169"/>
              <p:cNvSpPr>
                <a:spLocks noChangeArrowheads="1"/>
              </p:cNvSpPr>
              <p:nvPr/>
            </p:nvSpPr>
            <p:spPr bwMode="auto">
              <a:xfrm>
                <a:off x="1923" y="2043"/>
                <a:ext cx="1002" cy="1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5" name="Freeform 170"/>
              <p:cNvSpPr>
                <a:spLocks/>
              </p:cNvSpPr>
              <p:nvPr/>
            </p:nvSpPr>
            <p:spPr bwMode="auto">
              <a:xfrm>
                <a:off x="1923" y="2043"/>
                <a:ext cx="1002" cy="1007"/>
              </a:xfrm>
              <a:custGeom>
                <a:avLst/>
                <a:gdLst>
                  <a:gd name="T0" fmla="*/ 0 w 3295"/>
                  <a:gd name="T1" fmla="*/ 0 h 2215"/>
                  <a:gd name="T2" fmla="*/ 305 w 3295"/>
                  <a:gd name="T3" fmla="*/ 0 h 2215"/>
                  <a:gd name="T4" fmla="*/ 305 w 3295"/>
                  <a:gd name="T5" fmla="*/ 458 h 2215"/>
                  <a:gd name="T6" fmla="*/ 0 w 3295"/>
                  <a:gd name="T7" fmla="*/ 458 h 2215"/>
                  <a:gd name="T8" fmla="*/ 0 w 3295"/>
                  <a:gd name="T9" fmla="*/ 0 h 2215"/>
                  <a:gd name="T10" fmla="*/ 0 w 3295"/>
                  <a:gd name="T11" fmla="*/ 458 h 2215"/>
                  <a:gd name="T12" fmla="*/ 2 w 3295"/>
                  <a:gd name="T13" fmla="*/ 458 h 2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95"/>
                  <a:gd name="T22" fmla="*/ 0 h 2215"/>
                  <a:gd name="T23" fmla="*/ 3295 w 3295"/>
                  <a:gd name="T24" fmla="*/ 2215 h 2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95" h="2215">
                    <a:moveTo>
                      <a:pt x="0" y="0"/>
                    </a:moveTo>
                    <a:lnTo>
                      <a:pt x="3295" y="0"/>
                    </a:lnTo>
                    <a:lnTo>
                      <a:pt x="3295" y="2215"/>
                    </a:lnTo>
                    <a:lnTo>
                      <a:pt x="0" y="2215"/>
                    </a:lnTo>
                    <a:lnTo>
                      <a:pt x="0" y="0"/>
                    </a:lnTo>
                    <a:lnTo>
                      <a:pt x="0" y="2215"/>
                    </a:lnTo>
                    <a:lnTo>
                      <a:pt x="16" y="22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6" name="Line 171"/>
              <p:cNvSpPr>
                <a:spLocks noChangeShapeType="1"/>
              </p:cNvSpPr>
              <p:nvPr/>
            </p:nvSpPr>
            <p:spPr bwMode="auto">
              <a:xfrm>
                <a:off x="1923" y="2715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7" name="Line 172"/>
              <p:cNvSpPr>
                <a:spLocks noChangeShapeType="1"/>
              </p:cNvSpPr>
              <p:nvPr/>
            </p:nvSpPr>
            <p:spPr bwMode="auto">
              <a:xfrm>
                <a:off x="1923" y="2378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8" name="Line 173"/>
              <p:cNvSpPr>
                <a:spLocks noChangeShapeType="1"/>
              </p:cNvSpPr>
              <p:nvPr/>
            </p:nvSpPr>
            <p:spPr bwMode="auto">
              <a:xfrm>
                <a:off x="1923" y="20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9" name="Line 174"/>
              <p:cNvSpPr>
                <a:spLocks noChangeShapeType="1"/>
              </p:cNvSpPr>
              <p:nvPr/>
            </p:nvSpPr>
            <p:spPr bwMode="auto">
              <a:xfrm>
                <a:off x="1923" y="3050"/>
                <a:ext cx="100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0" name="Line 175"/>
              <p:cNvSpPr>
                <a:spLocks noChangeShapeType="1"/>
              </p:cNvSpPr>
              <p:nvPr/>
            </p:nvSpPr>
            <p:spPr bwMode="auto">
              <a:xfrm flipV="1">
                <a:off x="1923" y="3042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521" name="Group 176"/>
              <p:cNvGrpSpPr>
                <a:grpSpLocks/>
              </p:cNvGrpSpPr>
              <p:nvPr/>
            </p:nvGrpSpPr>
            <p:grpSpPr bwMode="auto">
              <a:xfrm>
                <a:off x="2067" y="3027"/>
                <a:ext cx="715" cy="23"/>
                <a:chOff x="1099" y="3029"/>
                <a:chExt cx="827" cy="8"/>
              </a:xfrm>
            </p:grpSpPr>
            <p:sp>
              <p:nvSpPr>
                <p:cNvPr id="45534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09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35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264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36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142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37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159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38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1760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39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192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522" name="Line 183"/>
              <p:cNvSpPr>
                <a:spLocks noChangeShapeType="1"/>
              </p:cNvSpPr>
              <p:nvPr/>
            </p:nvSpPr>
            <p:spPr bwMode="auto">
              <a:xfrm flipV="1">
                <a:off x="2925" y="3042"/>
                <a:ext cx="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3" name="Line 184"/>
              <p:cNvSpPr>
                <a:spLocks noChangeShapeType="1"/>
              </p:cNvSpPr>
              <p:nvPr/>
            </p:nvSpPr>
            <p:spPr bwMode="auto">
              <a:xfrm flipV="1">
                <a:off x="2925" y="2714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524" name="Group 185"/>
              <p:cNvGrpSpPr>
                <a:grpSpLocks/>
              </p:cNvGrpSpPr>
              <p:nvPr/>
            </p:nvGrpSpPr>
            <p:grpSpPr bwMode="auto">
              <a:xfrm>
                <a:off x="2910" y="2377"/>
                <a:ext cx="15" cy="339"/>
                <a:chOff x="899" y="2373"/>
                <a:chExt cx="6" cy="334"/>
              </a:xfrm>
            </p:grpSpPr>
            <p:sp>
              <p:nvSpPr>
                <p:cNvPr id="45532" name="Line 186"/>
                <p:cNvSpPr>
                  <a:spLocks noChangeShapeType="1"/>
                </p:cNvSpPr>
                <p:nvPr/>
              </p:nvSpPr>
              <p:spPr bwMode="auto">
                <a:xfrm>
                  <a:off x="899" y="2706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33" name="Line 187"/>
                <p:cNvSpPr>
                  <a:spLocks noChangeShapeType="1"/>
                </p:cNvSpPr>
                <p:nvPr/>
              </p:nvSpPr>
              <p:spPr bwMode="auto">
                <a:xfrm>
                  <a:off x="899" y="2373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525" name="Group 188"/>
              <p:cNvGrpSpPr>
                <a:grpSpLocks/>
              </p:cNvGrpSpPr>
              <p:nvPr/>
            </p:nvGrpSpPr>
            <p:grpSpPr bwMode="auto">
              <a:xfrm>
                <a:off x="2068" y="2044"/>
                <a:ext cx="715" cy="23"/>
                <a:chOff x="1099" y="3029"/>
                <a:chExt cx="827" cy="8"/>
              </a:xfrm>
            </p:grpSpPr>
            <p:sp>
              <p:nvSpPr>
                <p:cNvPr id="45526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09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27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1264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28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42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29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59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30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1760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31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192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5388" name="Text Box 195"/>
            <p:cNvSpPr txBox="1">
              <a:spLocks noChangeArrowheads="1"/>
            </p:cNvSpPr>
            <p:nvPr/>
          </p:nvSpPr>
          <p:spPr bwMode="auto">
            <a:xfrm>
              <a:off x="2155" y="1824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</a:rPr>
                <a:t>MOFC</a:t>
              </a:r>
            </a:p>
          </p:txBody>
        </p:sp>
        <p:grpSp>
          <p:nvGrpSpPr>
            <p:cNvPr id="45389" name="Group 196"/>
            <p:cNvGrpSpPr>
              <a:grpSpLocks/>
            </p:cNvGrpSpPr>
            <p:nvPr/>
          </p:nvGrpSpPr>
          <p:grpSpPr bwMode="auto">
            <a:xfrm>
              <a:off x="1913" y="2466"/>
              <a:ext cx="1008" cy="456"/>
              <a:chOff x="5328" y="2535"/>
              <a:chExt cx="1008" cy="456"/>
            </a:xfrm>
          </p:grpSpPr>
          <p:sp>
            <p:nvSpPr>
              <p:cNvPr id="45390" name="Line 197"/>
              <p:cNvSpPr>
                <a:spLocks noChangeShapeType="1"/>
              </p:cNvSpPr>
              <p:nvPr/>
            </p:nvSpPr>
            <p:spPr bwMode="auto">
              <a:xfrm>
                <a:off x="5333" y="2783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1" name="Freeform 198"/>
              <p:cNvSpPr>
                <a:spLocks/>
              </p:cNvSpPr>
              <p:nvPr/>
            </p:nvSpPr>
            <p:spPr bwMode="auto">
              <a:xfrm>
                <a:off x="5333" y="2637"/>
                <a:ext cx="998" cy="246"/>
              </a:xfrm>
              <a:custGeom>
                <a:avLst/>
                <a:gdLst>
                  <a:gd name="T0" fmla="*/ 0 w 3295"/>
                  <a:gd name="T1" fmla="*/ 63 h 544"/>
                  <a:gd name="T2" fmla="*/ 43 w 3295"/>
                  <a:gd name="T3" fmla="*/ 69 h 544"/>
                  <a:gd name="T4" fmla="*/ 86 w 3295"/>
                  <a:gd name="T5" fmla="*/ 70 h 544"/>
                  <a:gd name="T6" fmla="*/ 130 w 3295"/>
                  <a:gd name="T7" fmla="*/ 17 h 544"/>
                  <a:gd name="T8" fmla="*/ 173 w 3295"/>
                  <a:gd name="T9" fmla="*/ 0 h 544"/>
                  <a:gd name="T10" fmla="*/ 216 w 3295"/>
                  <a:gd name="T11" fmla="*/ 28 h 544"/>
                  <a:gd name="T12" fmla="*/ 259 w 3295"/>
                  <a:gd name="T13" fmla="*/ 103 h 544"/>
                  <a:gd name="T14" fmla="*/ 302 w 3295"/>
                  <a:gd name="T15" fmla="*/ 111 h 5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544"/>
                  <a:gd name="T26" fmla="*/ 3295 w 3295"/>
                  <a:gd name="T27" fmla="*/ 544 h 5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544">
                    <a:moveTo>
                      <a:pt x="0" y="309"/>
                    </a:moveTo>
                    <a:lnTo>
                      <a:pt x="471" y="338"/>
                    </a:lnTo>
                    <a:lnTo>
                      <a:pt x="941" y="340"/>
                    </a:lnTo>
                    <a:lnTo>
                      <a:pt x="1412" y="83"/>
                    </a:lnTo>
                    <a:lnTo>
                      <a:pt x="1883" y="0"/>
                    </a:lnTo>
                    <a:lnTo>
                      <a:pt x="2354" y="134"/>
                    </a:lnTo>
                    <a:lnTo>
                      <a:pt x="2824" y="502"/>
                    </a:lnTo>
                    <a:lnTo>
                      <a:pt x="3295" y="54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2" name="Line 199"/>
              <p:cNvSpPr>
                <a:spLocks noChangeShapeType="1"/>
              </p:cNvSpPr>
              <p:nvPr/>
            </p:nvSpPr>
            <p:spPr bwMode="auto">
              <a:xfrm flipV="1">
                <a:off x="5333" y="2753"/>
                <a:ext cx="1" cy="2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3" name="Line 200"/>
              <p:cNvSpPr>
                <a:spLocks noChangeShapeType="1"/>
              </p:cNvSpPr>
              <p:nvPr/>
            </p:nvSpPr>
            <p:spPr bwMode="auto">
              <a:xfrm>
                <a:off x="5328" y="2753"/>
                <a:ext cx="9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4" name="Line 201"/>
              <p:cNvSpPr>
                <a:spLocks noChangeShapeType="1"/>
              </p:cNvSpPr>
              <p:nvPr/>
            </p:nvSpPr>
            <p:spPr bwMode="auto">
              <a:xfrm flipV="1">
                <a:off x="5476" y="276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5" name="Line 202"/>
              <p:cNvSpPr>
                <a:spLocks noChangeShapeType="1"/>
              </p:cNvSpPr>
              <p:nvPr/>
            </p:nvSpPr>
            <p:spPr bwMode="auto">
              <a:xfrm>
                <a:off x="5472" y="2766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6" name="Line 203"/>
              <p:cNvSpPr>
                <a:spLocks noChangeShapeType="1"/>
              </p:cNvSpPr>
              <p:nvPr/>
            </p:nvSpPr>
            <p:spPr bwMode="auto">
              <a:xfrm flipV="1">
                <a:off x="5617" y="2733"/>
                <a:ext cx="1" cy="5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7" name="Line 204"/>
              <p:cNvSpPr>
                <a:spLocks noChangeShapeType="1"/>
              </p:cNvSpPr>
              <p:nvPr/>
            </p:nvSpPr>
            <p:spPr bwMode="auto">
              <a:xfrm>
                <a:off x="5614" y="2733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8" name="Line 205"/>
              <p:cNvSpPr>
                <a:spLocks noChangeShapeType="1"/>
              </p:cNvSpPr>
              <p:nvPr/>
            </p:nvSpPr>
            <p:spPr bwMode="auto">
              <a:xfrm flipV="1">
                <a:off x="5760" y="2605"/>
                <a:ext cx="1" cy="6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9" name="Line 206"/>
              <p:cNvSpPr>
                <a:spLocks noChangeShapeType="1"/>
              </p:cNvSpPr>
              <p:nvPr/>
            </p:nvSpPr>
            <p:spPr bwMode="auto">
              <a:xfrm>
                <a:off x="5757" y="2605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0" name="Line 207"/>
              <p:cNvSpPr>
                <a:spLocks noChangeShapeType="1"/>
              </p:cNvSpPr>
              <p:nvPr/>
            </p:nvSpPr>
            <p:spPr bwMode="auto">
              <a:xfrm flipV="1">
                <a:off x="5903" y="2535"/>
                <a:ext cx="1" cy="10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1" name="Line 208"/>
              <p:cNvSpPr>
                <a:spLocks noChangeShapeType="1"/>
              </p:cNvSpPr>
              <p:nvPr/>
            </p:nvSpPr>
            <p:spPr bwMode="auto">
              <a:xfrm>
                <a:off x="5900" y="2535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2" name="Line 209"/>
              <p:cNvSpPr>
                <a:spLocks noChangeShapeType="1"/>
              </p:cNvSpPr>
              <p:nvPr/>
            </p:nvSpPr>
            <p:spPr bwMode="auto">
              <a:xfrm flipV="1">
                <a:off x="6046" y="2631"/>
                <a:ext cx="1" cy="6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3" name="Line 210"/>
              <p:cNvSpPr>
                <a:spLocks noChangeShapeType="1"/>
              </p:cNvSpPr>
              <p:nvPr/>
            </p:nvSpPr>
            <p:spPr bwMode="auto">
              <a:xfrm>
                <a:off x="6042" y="2631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4" name="Line 211"/>
              <p:cNvSpPr>
                <a:spLocks noChangeShapeType="1"/>
              </p:cNvSpPr>
              <p:nvPr/>
            </p:nvSpPr>
            <p:spPr bwMode="auto">
              <a:xfrm flipV="1">
                <a:off x="6188" y="2772"/>
                <a:ext cx="1" cy="9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5" name="Line 212"/>
              <p:cNvSpPr>
                <a:spLocks noChangeShapeType="1"/>
              </p:cNvSpPr>
              <p:nvPr/>
            </p:nvSpPr>
            <p:spPr bwMode="auto">
              <a:xfrm>
                <a:off x="6184" y="2772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6" name="Line 213"/>
              <p:cNvSpPr>
                <a:spLocks noChangeShapeType="1"/>
              </p:cNvSpPr>
              <p:nvPr/>
            </p:nvSpPr>
            <p:spPr bwMode="auto">
              <a:xfrm flipV="1">
                <a:off x="6331" y="2795"/>
                <a:ext cx="1" cy="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7" name="Line 214"/>
              <p:cNvSpPr>
                <a:spLocks noChangeShapeType="1"/>
              </p:cNvSpPr>
              <p:nvPr/>
            </p:nvSpPr>
            <p:spPr bwMode="auto">
              <a:xfrm>
                <a:off x="6327" y="279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8" name="Line 215"/>
              <p:cNvSpPr>
                <a:spLocks noChangeShapeType="1"/>
              </p:cNvSpPr>
              <p:nvPr/>
            </p:nvSpPr>
            <p:spPr bwMode="auto">
              <a:xfrm>
                <a:off x="5333" y="2777"/>
                <a:ext cx="1" cy="2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9" name="Line 216"/>
              <p:cNvSpPr>
                <a:spLocks noChangeShapeType="1"/>
              </p:cNvSpPr>
              <p:nvPr/>
            </p:nvSpPr>
            <p:spPr bwMode="auto">
              <a:xfrm>
                <a:off x="5328" y="2801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0" name="Line 217"/>
              <p:cNvSpPr>
                <a:spLocks noChangeShapeType="1"/>
              </p:cNvSpPr>
              <p:nvPr/>
            </p:nvSpPr>
            <p:spPr bwMode="auto">
              <a:xfrm>
                <a:off x="5476" y="2789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1" name="Line 218"/>
              <p:cNvSpPr>
                <a:spLocks noChangeShapeType="1"/>
              </p:cNvSpPr>
              <p:nvPr/>
            </p:nvSpPr>
            <p:spPr bwMode="auto">
              <a:xfrm>
                <a:off x="5472" y="2815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2" name="Line 219"/>
              <p:cNvSpPr>
                <a:spLocks noChangeShapeType="1"/>
              </p:cNvSpPr>
              <p:nvPr/>
            </p:nvSpPr>
            <p:spPr bwMode="auto">
              <a:xfrm>
                <a:off x="5617" y="2790"/>
                <a:ext cx="1" cy="5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3" name="Line 220"/>
              <p:cNvSpPr>
                <a:spLocks noChangeShapeType="1"/>
              </p:cNvSpPr>
              <p:nvPr/>
            </p:nvSpPr>
            <p:spPr bwMode="auto">
              <a:xfrm>
                <a:off x="5614" y="2848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4" name="Line 221"/>
              <p:cNvSpPr>
                <a:spLocks noChangeShapeType="1"/>
              </p:cNvSpPr>
              <p:nvPr/>
            </p:nvSpPr>
            <p:spPr bwMode="auto">
              <a:xfrm>
                <a:off x="5760" y="2673"/>
                <a:ext cx="1" cy="7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5" name="Line 222"/>
              <p:cNvSpPr>
                <a:spLocks noChangeShapeType="1"/>
              </p:cNvSpPr>
              <p:nvPr/>
            </p:nvSpPr>
            <p:spPr bwMode="auto">
              <a:xfrm>
                <a:off x="5757" y="2743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6" name="Line 223"/>
              <p:cNvSpPr>
                <a:spLocks noChangeShapeType="1"/>
              </p:cNvSpPr>
              <p:nvPr/>
            </p:nvSpPr>
            <p:spPr bwMode="auto">
              <a:xfrm>
                <a:off x="5903" y="2637"/>
                <a:ext cx="1" cy="10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7" name="Line 224"/>
              <p:cNvSpPr>
                <a:spLocks noChangeShapeType="1"/>
              </p:cNvSpPr>
              <p:nvPr/>
            </p:nvSpPr>
            <p:spPr bwMode="auto">
              <a:xfrm>
                <a:off x="5900" y="2737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8" name="Line 225"/>
              <p:cNvSpPr>
                <a:spLocks noChangeShapeType="1"/>
              </p:cNvSpPr>
              <p:nvPr/>
            </p:nvSpPr>
            <p:spPr bwMode="auto">
              <a:xfrm>
                <a:off x="6046" y="2698"/>
                <a:ext cx="1" cy="6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9" name="Line 226"/>
              <p:cNvSpPr>
                <a:spLocks noChangeShapeType="1"/>
              </p:cNvSpPr>
              <p:nvPr/>
            </p:nvSpPr>
            <p:spPr bwMode="auto">
              <a:xfrm>
                <a:off x="6042" y="2763"/>
                <a:ext cx="8" cy="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0" name="Line 227"/>
              <p:cNvSpPr>
                <a:spLocks noChangeShapeType="1"/>
              </p:cNvSpPr>
              <p:nvPr/>
            </p:nvSpPr>
            <p:spPr bwMode="auto">
              <a:xfrm>
                <a:off x="6188" y="2865"/>
                <a:ext cx="1" cy="9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1" name="Line 228"/>
              <p:cNvSpPr>
                <a:spLocks noChangeShapeType="1"/>
              </p:cNvSpPr>
              <p:nvPr/>
            </p:nvSpPr>
            <p:spPr bwMode="auto">
              <a:xfrm>
                <a:off x="6184" y="2956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2" name="Line 229"/>
              <p:cNvSpPr>
                <a:spLocks noChangeShapeType="1"/>
              </p:cNvSpPr>
              <p:nvPr/>
            </p:nvSpPr>
            <p:spPr bwMode="auto">
              <a:xfrm>
                <a:off x="6331" y="2883"/>
                <a:ext cx="1" cy="9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3" name="Line 230"/>
              <p:cNvSpPr>
                <a:spLocks noChangeShapeType="1"/>
              </p:cNvSpPr>
              <p:nvPr/>
            </p:nvSpPr>
            <p:spPr bwMode="auto">
              <a:xfrm>
                <a:off x="6327" y="297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4" name="Freeform 231"/>
              <p:cNvSpPr>
                <a:spLocks/>
              </p:cNvSpPr>
              <p:nvPr/>
            </p:nvSpPr>
            <p:spPr bwMode="auto">
              <a:xfrm>
                <a:off x="5333" y="2771"/>
                <a:ext cx="998" cy="162"/>
              </a:xfrm>
              <a:custGeom>
                <a:avLst/>
                <a:gdLst>
                  <a:gd name="T0" fmla="*/ 0 w 3295"/>
                  <a:gd name="T1" fmla="*/ 11 h 353"/>
                  <a:gd name="T2" fmla="*/ 43 w 3295"/>
                  <a:gd name="T3" fmla="*/ 0 h 353"/>
                  <a:gd name="T4" fmla="*/ 86 w 3295"/>
                  <a:gd name="T5" fmla="*/ 28 h 353"/>
                  <a:gd name="T6" fmla="*/ 130 w 3295"/>
                  <a:gd name="T7" fmla="*/ 74 h 353"/>
                  <a:gd name="T8" fmla="*/ 173 w 3295"/>
                  <a:gd name="T9" fmla="*/ 58 h 353"/>
                  <a:gd name="T10" fmla="*/ 216 w 3295"/>
                  <a:gd name="T11" fmla="*/ 29 h 353"/>
                  <a:gd name="T12" fmla="*/ 259 w 3295"/>
                  <a:gd name="T13" fmla="*/ 32 h 353"/>
                  <a:gd name="T14" fmla="*/ 302 w 3295"/>
                  <a:gd name="T15" fmla="*/ 11 h 3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353"/>
                  <a:gd name="T26" fmla="*/ 3295 w 3295"/>
                  <a:gd name="T27" fmla="*/ 353 h 3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353">
                    <a:moveTo>
                      <a:pt x="0" y="50"/>
                    </a:moveTo>
                    <a:lnTo>
                      <a:pt x="471" y="0"/>
                    </a:lnTo>
                    <a:lnTo>
                      <a:pt x="941" y="131"/>
                    </a:lnTo>
                    <a:lnTo>
                      <a:pt x="1412" y="353"/>
                    </a:lnTo>
                    <a:lnTo>
                      <a:pt x="1883" y="275"/>
                    </a:lnTo>
                    <a:lnTo>
                      <a:pt x="2354" y="138"/>
                    </a:lnTo>
                    <a:lnTo>
                      <a:pt x="2824" y="150"/>
                    </a:lnTo>
                    <a:lnTo>
                      <a:pt x="3295" y="54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5" name="Line 232"/>
              <p:cNvSpPr>
                <a:spLocks noChangeShapeType="1"/>
              </p:cNvSpPr>
              <p:nvPr/>
            </p:nvSpPr>
            <p:spPr bwMode="auto">
              <a:xfrm flipV="1">
                <a:off x="5333" y="2782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6" name="Line 233"/>
              <p:cNvSpPr>
                <a:spLocks noChangeShapeType="1"/>
              </p:cNvSpPr>
              <p:nvPr/>
            </p:nvSpPr>
            <p:spPr bwMode="auto">
              <a:xfrm>
                <a:off x="5328" y="2782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7" name="Line 234"/>
              <p:cNvSpPr>
                <a:spLocks noChangeShapeType="1"/>
              </p:cNvSpPr>
              <p:nvPr/>
            </p:nvSpPr>
            <p:spPr bwMode="auto">
              <a:xfrm flipV="1">
                <a:off x="5476" y="2760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8" name="Line 235"/>
              <p:cNvSpPr>
                <a:spLocks noChangeShapeType="1"/>
              </p:cNvSpPr>
              <p:nvPr/>
            </p:nvSpPr>
            <p:spPr bwMode="auto">
              <a:xfrm>
                <a:off x="5472" y="2760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9" name="Line 236"/>
              <p:cNvSpPr>
                <a:spLocks noChangeShapeType="1"/>
              </p:cNvSpPr>
              <p:nvPr/>
            </p:nvSpPr>
            <p:spPr bwMode="auto">
              <a:xfrm flipV="1">
                <a:off x="5617" y="2798"/>
                <a:ext cx="1" cy="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0" name="Line 237"/>
              <p:cNvSpPr>
                <a:spLocks noChangeShapeType="1"/>
              </p:cNvSpPr>
              <p:nvPr/>
            </p:nvSpPr>
            <p:spPr bwMode="auto">
              <a:xfrm>
                <a:off x="5614" y="2798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1" name="Line 238"/>
              <p:cNvSpPr>
                <a:spLocks noChangeShapeType="1"/>
              </p:cNvSpPr>
              <p:nvPr/>
            </p:nvSpPr>
            <p:spPr bwMode="auto">
              <a:xfrm flipV="1">
                <a:off x="5760" y="2875"/>
                <a:ext cx="1" cy="5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2" name="Line 239"/>
              <p:cNvSpPr>
                <a:spLocks noChangeShapeType="1"/>
              </p:cNvSpPr>
              <p:nvPr/>
            </p:nvSpPr>
            <p:spPr bwMode="auto">
              <a:xfrm>
                <a:off x="5757" y="2875"/>
                <a:ext cx="7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3" name="Line 240"/>
              <p:cNvSpPr>
                <a:spLocks noChangeShapeType="1"/>
              </p:cNvSpPr>
              <p:nvPr/>
            </p:nvSpPr>
            <p:spPr bwMode="auto">
              <a:xfrm flipV="1">
                <a:off x="5903" y="2817"/>
                <a:ext cx="1" cy="8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4" name="Line 241"/>
              <p:cNvSpPr>
                <a:spLocks noChangeShapeType="1"/>
              </p:cNvSpPr>
              <p:nvPr/>
            </p:nvSpPr>
            <p:spPr bwMode="auto">
              <a:xfrm>
                <a:off x="5900" y="2817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5" name="Line 242"/>
              <p:cNvSpPr>
                <a:spLocks noChangeShapeType="1"/>
              </p:cNvSpPr>
              <p:nvPr/>
            </p:nvSpPr>
            <p:spPr bwMode="auto">
              <a:xfrm flipV="1">
                <a:off x="6046" y="2745"/>
                <a:ext cx="1" cy="9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6" name="Line 243"/>
              <p:cNvSpPr>
                <a:spLocks noChangeShapeType="1"/>
              </p:cNvSpPr>
              <p:nvPr/>
            </p:nvSpPr>
            <p:spPr bwMode="auto">
              <a:xfrm>
                <a:off x="6042" y="2745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7" name="Line 244"/>
              <p:cNvSpPr>
                <a:spLocks noChangeShapeType="1"/>
              </p:cNvSpPr>
              <p:nvPr/>
            </p:nvSpPr>
            <p:spPr bwMode="auto">
              <a:xfrm flipV="1">
                <a:off x="6188" y="2793"/>
                <a:ext cx="1" cy="4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8" name="Line 245"/>
              <p:cNvSpPr>
                <a:spLocks noChangeShapeType="1"/>
              </p:cNvSpPr>
              <p:nvPr/>
            </p:nvSpPr>
            <p:spPr bwMode="auto">
              <a:xfrm>
                <a:off x="6184" y="2793"/>
                <a:ext cx="8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9" name="Line 246"/>
              <p:cNvSpPr>
                <a:spLocks noChangeShapeType="1"/>
              </p:cNvSpPr>
              <p:nvPr/>
            </p:nvSpPr>
            <p:spPr bwMode="auto">
              <a:xfrm flipV="1">
                <a:off x="6331" y="2755"/>
                <a:ext cx="1" cy="4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0" name="Line 247"/>
              <p:cNvSpPr>
                <a:spLocks noChangeShapeType="1"/>
              </p:cNvSpPr>
              <p:nvPr/>
            </p:nvSpPr>
            <p:spPr bwMode="auto">
              <a:xfrm>
                <a:off x="6327" y="275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1" name="Line 248"/>
              <p:cNvSpPr>
                <a:spLocks noChangeShapeType="1"/>
              </p:cNvSpPr>
              <p:nvPr/>
            </p:nvSpPr>
            <p:spPr bwMode="auto">
              <a:xfrm>
                <a:off x="5333" y="2795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2" name="Line 249"/>
              <p:cNvSpPr>
                <a:spLocks noChangeShapeType="1"/>
              </p:cNvSpPr>
              <p:nvPr/>
            </p:nvSpPr>
            <p:spPr bwMode="auto">
              <a:xfrm>
                <a:off x="5328" y="2806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3" name="Line 250"/>
              <p:cNvSpPr>
                <a:spLocks noChangeShapeType="1"/>
              </p:cNvSpPr>
              <p:nvPr/>
            </p:nvSpPr>
            <p:spPr bwMode="auto">
              <a:xfrm>
                <a:off x="5476" y="277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4" name="Line 251"/>
              <p:cNvSpPr>
                <a:spLocks noChangeShapeType="1"/>
              </p:cNvSpPr>
              <p:nvPr/>
            </p:nvSpPr>
            <p:spPr bwMode="auto">
              <a:xfrm>
                <a:off x="5472" y="2784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5" name="Line 252"/>
              <p:cNvSpPr>
                <a:spLocks noChangeShapeType="1"/>
              </p:cNvSpPr>
              <p:nvPr/>
            </p:nvSpPr>
            <p:spPr bwMode="auto">
              <a:xfrm>
                <a:off x="5617" y="2831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6" name="Line 253"/>
              <p:cNvSpPr>
                <a:spLocks noChangeShapeType="1"/>
              </p:cNvSpPr>
              <p:nvPr/>
            </p:nvSpPr>
            <p:spPr bwMode="auto">
              <a:xfrm>
                <a:off x="5614" y="2865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7" name="Line 254"/>
              <p:cNvSpPr>
                <a:spLocks noChangeShapeType="1"/>
              </p:cNvSpPr>
              <p:nvPr/>
            </p:nvSpPr>
            <p:spPr bwMode="auto">
              <a:xfrm>
                <a:off x="5760" y="2933"/>
                <a:ext cx="1" cy="5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8" name="Line 255"/>
              <p:cNvSpPr>
                <a:spLocks noChangeShapeType="1"/>
              </p:cNvSpPr>
              <p:nvPr/>
            </p:nvSpPr>
            <p:spPr bwMode="auto">
              <a:xfrm>
                <a:off x="5757" y="2990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9" name="Line 256"/>
              <p:cNvSpPr>
                <a:spLocks noChangeShapeType="1"/>
              </p:cNvSpPr>
              <p:nvPr/>
            </p:nvSpPr>
            <p:spPr bwMode="auto">
              <a:xfrm>
                <a:off x="5903" y="2897"/>
                <a:ext cx="1" cy="8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0" name="Line 257"/>
              <p:cNvSpPr>
                <a:spLocks noChangeShapeType="1"/>
              </p:cNvSpPr>
              <p:nvPr/>
            </p:nvSpPr>
            <p:spPr bwMode="auto">
              <a:xfrm>
                <a:off x="5900" y="2977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1" name="Line 258"/>
              <p:cNvSpPr>
                <a:spLocks noChangeShapeType="1"/>
              </p:cNvSpPr>
              <p:nvPr/>
            </p:nvSpPr>
            <p:spPr bwMode="auto">
              <a:xfrm>
                <a:off x="6046" y="2835"/>
                <a:ext cx="1" cy="8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2" name="Line 259"/>
              <p:cNvSpPr>
                <a:spLocks noChangeShapeType="1"/>
              </p:cNvSpPr>
              <p:nvPr/>
            </p:nvSpPr>
            <p:spPr bwMode="auto">
              <a:xfrm>
                <a:off x="6042" y="2923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3" name="Line 260"/>
              <p:cNvSpPr>
                <a:spLocks noChangeShapeType="1"/>
              </p:cNvSpPr>
              <p:nvPr/>
            </p:nvSpPr>
            <p:spPr bwMode="auto">
              <a:xfrm>
                <a:off x="6188" y="2840"/>
                <a:ext cx="1" cy="4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4" name="Line 261"/>
              <p:cNvSpPr>
                <a:spLocks noChangeShapeType="1"/>
              </p:cNvSpPr>
              <p:nvPr/>
            </p:nvSpPr>
            <p:spPr bwMode="auto">
              <a:xfrm>
                <a:off x="6184" y="2887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5" name="Line 262"/>
              <p:cNvSpPr>
                <a:spLocks noChangeShapeType="1"/>
              </p:cNvSpPr>
              <p:nvPr/>
            </p:nvSpPr>
            <p:spPr bwMode="auto">
              <a:xfrm>
                <a:off x="6331" y="2796"/>
                <a:ext cx="1" cy="4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6" name="Line 263"/>
              <p:cNvSpPr>
                <a:spLocks noChangeShapeType="1"/>
              </p:cNvSpPr>
              <p:nvPr/>
            </p:nvSpPr>
            <p:spPr bwMode="auto">
              <a:xfrm>
                <a:off x="6327" y="283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7" name="Freeform 264"/>
              <p:cNvSpPr>
                <a:spLocks/>
              </p:cNvSpPr>
              <p:nvPr/>
            </p:nvSpPr>
            <p:spPr bwMode="auto">
              <a:xfrm>
                <a:off x="5333" y="2749"/>
                <a:ext cx="998" cy="164"/>
              </a:xfrm>
              <a:custGeom>
                <a:avLst/>
                <a:gdLst>
                  <a:gd name="T0" fmla="*/ 0 w 3295"/>
                  <a:gd name="T1" fmla="*/ 0 h 360"/>
                  <a:gd name="T2" fmla="*/ 43 w 3295"/>
                  <a:gd name="T3" fmla="*/ 31 h 360"/>
                  <a:gd name="T4" fmla="*/ 86 w 3295"/>
                  <a:gd name="T5" fmla="*/ 41 h 360"/>
                  <a:gd name="T6" fmla="*/ 130 w 3295"/>
                  <a:gd name="T7" fmla="*/ 16 h 360"/>
                  <a:gd name="T8" fmla="*/ 173 w 3295"/>
                  <a:gd name="T9" fmla="*/ 59 h 360"/>
                  <a:gd name="T10" fmla="*/ 216 w 3295"/>
                  <a:gd name="T11" fmla="*/ 75 h 360"/>
                  <a:gd name="T12" fmla="*/ 259 w 3295"/>
                  <a:gd name="T13" fmla="*/ 40 h 360"/>
                  <a:gd name="T14" fmla="*/ 302 w 3295"/>
                  <a:gd name="T15" fmla="*/ 35 h 3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360"/>
                  <a:gd name="T26" fmla="*/ 3295 w 3295"/>
                  <a:gd name="T27" fmla="*/ 360 h 3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360">
                    <a:moveTo>
                      <a:pt x="0" y="0"/>
                    </a:moveTo>
                    <a:lnTo>
                      <a:pt x="471" y="148"/>
                    </a:lnTo>
                    <a:lnTo>
                      <a:pt x="941" y="200"/>
                    </a:lnTo>
                    <a:lnTo>
                      <a:pt x="1412" y="77"/>
                    </a:lnTo>
                    <a:lnTo>
                      <a:pt x="1883" y="283"/>
                    </a:lnTo>
                    <a:lnTo>
                      <a:pt x="2354" y="360"/>
                    </a:lnTo>
                    <a:lnTo>
                      <a:pt x="2824" y="192"/>
                    </a:lnTo>
                    <a:lnTo>
                      <a:pt x="3295" y="169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8" name="Line 265"/>
              <p:cNvSpPr>
                <a:spLocks noChangeShapeType="1"/>
              </p:cNvSpPr>
              <p:nvPr/>
            </p:nvSpPr>
            <p:spPr bwMode="auto">
              <a:xfrm flipV="1">
                <a:off x="5333" y="2739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9" name="Line 266"/>
              <p:cNvSpPr>
                <a:spLocks noChangeShapeType="1"/>
              </p:cNvSpPr>
              <p:nvPr/>
            </p:nvSpPr>
            <p:spPr bwMode="auto">
              <a:xfrm>
                <a:off x="5328" y="273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0" name="Line 267"/>
              <p:cNvSpPr>
                <a:spLocks noChangeShapeType="1"/>
              </p:cNvSpPr>
              <p:nvPr/>
            </p:nvSpPr>
            <p:spPr bwMode="auto">
              <a:xfrm flipV="1">
                <a:off x="5476" y="2805"/>
                <a:ext cx="1" cy="1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1" name="Line 268"/>
              <p:cNvSpPr>
                <a:spLocks noChangeShapeType="1"/>
              </p:cNvSpPr>
              <p:nvPr/>
            </p:nvSpPr>
            <p:spPr bwMode="auto">
              <a:xfrm>
                <a:off x="5472" y="2805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2" name="Line 269"/>
              <p:cNvSpPr>
                <a:spLocks noChangeShapeType="1"/>
              </p:cNvSpPr>
              <p:nvPr/>
            </p:nvSpPr>
            <p:spPr bwMode="auto">
              <a:xfrm flipV="1">
                <a:off x="5617" y="2795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3" name="Line 270"/>
              <p:cNvSpPr>
                <a:spLocks noChangeShapeType="1"/>
              </p:cNvSpPr>
              <p:nvPr/>
            </p:nvSpPr>
            <p:spPr bwMode="auto">
              <a:xfrm>
                <a:off x="5614" y="2795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4" name="Line 271"/>
              <p:cNvSpPr>
                <a:spLocks noChangeShapeType="1"/>
              </p:cNvSpPr>
              <p:nvPr/>
            </p:nvSpPr>
            <p:spPr bwMode="auto">
              <a:xfrm flipV="1">
                <a:off x="5760" y="2700"/>
                <a:ext cx="1" cy="8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5" name="Line 272"/>
              <p:cNvSpPr>
                <a:spLocks noChangeShapeType="1"/>
              </p:cNvSpPr>
              <p:nvPr/>
            </p:nvSpPr>
            <p:spPr bwMode="auto">
              <a:xfrm>
                <a:off x="5757" y="2700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6" name="Line 273"/>
              <p:cNvSpPr>
                <a:spLocks noChangeShapeType="1"/>
              </p:cNvSpPr>
              <p:nvPr/>
            </p:nvSpPr>
            <p:spPr bwMode="auto">
              <a:xfrm flipV="1">
                <a:off x="5903" y="2816"/>
                <a:ext cx="1" cy="6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7" name="Line 274"/>
              <p:cNvSpPr>
                <a:spLocks noChangeShapeType="1"/>
              </p:cNvSpPr>
              <p:nvPr/>
            </p:nvSpPr>
            <p:spPr bwMode="auto">
              <a:xfrm>
                <a:off x="5900" y="2816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8" name="Line 275"/>
              <p:cNvSpPr>
                <a:spLocks noChangeShapeType="1"/>
              </p:cNvSpPr>
              <p:nvPr/>
            </p:nvSpPr>
            <p:spPr bwMode="auto">
              <a:xfrm flipV="1">
                <a:off x="6046" y="2843"/>
                <a:ext cx="1" cy="7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9" name="Line 276"/>
              <p:cNvSpPr>
                <a:spLocks noChangeShapeType="1"/>
              </p:cNvSpPr>
              <p:nvPr/>
            </p:nvSpPr>
            <p:spPr bwMode="auto">
              <a:xfrm>
                <a:off x="6042" y="2843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0" name="Line 277"/>
              <p:cNvSpPr>
                <a:spLocks noChangeShapeType="1"/>
              </p:cNvSpPr>
              <p:nvPr/>
            </p:nvSpPr>
            <p:spPr bwMode="auto">
              <a:xfrm flipV="1">
                <a:off x="6188" y="2788"/>
                <a:ext cx="1" cy="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1" name="Line 278"/>
              <p:cNvSpPr>
                <a:spLocks noChangeShapeType="1"/>
              </p:cNvSpPr>
              <p:nvPr/>
            </p:nvSpPr>
            <p:spPr bwMode="auto">
              <a:xfrm>
                <a:off x="6184" y="2788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2" name="Line 279"/>
              <p:cNvSpPr>
                <a:spLocks noChangeShapeType="1"/>
              </p:cNvSpPr>
              <p:nvPr/>
            </p:nvSpPr>
            <p:spPr bwMode="auto">
              <a:xfrm flipV="1">
                <a:off x="6331" y="2777"/>
                <a:ext cx="1" cy="49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3" name="Line 280"/>
              <p:cNvSpPr>
                <a:spLocks noChangeShapeType="1"/>
              </p:cNvSpPr>
              <p:nvPr/>
            </p:nvSpPr>
            <p:spPr bwMode="auto">
              <a:xfrm>
                <a:off x="6327" y="277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4" name="Line 281"/>
              <p:cNvSpPr>
                <a:spLocks noChangeShapeType="1"/>
              </p:cNvSpPr>
              <p:nvPr/>
            </p:nvSpPr>
            <p:spPr bwMode="auto">
              <a:xfrm>
                <a:off x="5333" y="2749"/>
                <a:ext cx="1" cy="1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5" name="Line 282"/>
              <p:cNvSpPr>
                <a:spLocks noChangeShapeType="1"/>
              </p:cNvSpPr>
              <p:nvPr/>
            </p:nvSpPr>
            <p:spPr bwMode="auto">
              <a:xfrm>
                <a:off x="5328" y="2761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6" name="Line 283"/>
              <p:cNvSpPr>
                <a:spLocks noChangeShapeType="1"/>
              </p:cNvSpPr>
              <p:nvPr/>
            </p:nvSpPr>
            <p:spPr bwMode="auto">
              <a:xfrm>
                <a:off x="5476" y="2817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7" name="Line 284"/>
              <p:cNvSpPr>
                <a:spLocks noChangeShapeType="1"/>
              </p:cNvSpPr>
              <p:nvPr/>
            </p:nvSpPr>
            <p:spPr bwMode="auto">
              <a:xfrm>
                <a:off x="5472" y="2828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8" name="Line 285"/>
              <p:cNvSpPr>
                <a:spLocks noChangeShapeType="1"/>
              </p:cNvSpPr>
              <p:nvPr/>
            </p:nvSpPr>
            <p:spPr bwMode="auto">
              <a:xfrm>
                <a:off x="5617" y="2840"/>
                <a:ext cx="1" cy="4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9" name="Line 286"/>
              <p:cNvSpPr>
                <a:spLocks noChangeShapeType="1"/>
              </p:cNvSpPr>
              <p:nvPr/>
            </p:nvSpPr>
            <p:spPr bwMode="auto">
              <a:xfrm>
                <a:off x="5614" y="2887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0" name="Line 287"/>
              <p:cNvSpPr>
                <a:spLocks noChangeShapeType="1"/>
              </p:cNvSpPr>
              <p:nvPr/>
            </p:nvSpPr>
            <p:spPr bwMode="auto">
              <a:xfrm>
                <a:off x="5760" y="2784"/>
                <a:ext cx="1" cy="8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1" name="Line 288"/>
              <p:cNvSpPr>
                <a:spLocks noChangeShapeType="1"/>
              </p:cNvSpPr>
              <p:nvPr/>
            </p:nvSpPr>
            <p:spPr bwMode="auto">
              <a:xfrm>
                <a:off x="5757" y="2868"/>
                <a:ext cx="7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2" name="Line 289"/>
              <p:cNvSpPr>
                <a:spLocks noChangeShapeType="1"/>
              </p:cNvSpPr>
              <p:nvPr/>
            </p:nvSpPr>
            <p:spPr bwMode="auto">
              <a:xfrm>
                <a:off x="5903" y="2878"/>
                <a:ext cx="1" cy="6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3" name="Line 290"/>
              <p:cNvSpPr>
                <a:spLocks noChangeShapeType="1"/>
              </p:cNvSpPr>
              <p:nvPr/>
            </p:nvSpPr>
            <p:spPr bwMode="auto">
              <a:xfrm>
                <a:off x="5900" y="2941"/>
                <a:ext cx="7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4" name="Line 291"/>
              <p:cNvSpPr>
                <a:spLocks noChangeShapeType="1"/>
              </p:cNvSpPr>
              <p:nvPr/>
            </p:nvSpPr>
            <p:spPr bwMode="auto">
              <a:xfrm>
                <a:off x="6046" y="2913"/>
                <a:ext cx="1" cy="7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5" name="Line 292"/>
              <p:cNvSpPr>
                <a:spLocks noChangeShapeType="1"/>
              </p:cNvSpPr>
              <p:nvPr/>
            </p:nvSpPr>
            <p:spPr bwMode="auto">
              <a:xfrm>
                <a:off x="6042" y="2984"/>
                <a:ext cx="8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6" name="Line 293"/>
              <p:cNvSpPr>
                <a:spLocks noChangeShapeType="1"/>
              </p:cNvSpPr>
              <p:nvPr/>
            </p:nvSpPr>
            <p:spPr bwMode="auto">
              <a:xfrm>
                <a:off x="6188" y="2838"/>
                <a:ext cx="1" cy="4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7" name="Line 294"/>
              <p:cNvSpPr>
                <a:spLocks noChangeShapeType="1"/>
              </p:cNvSpPr>
              <p:nvPr/>
            </p:nvSpPr>
            <p:spPr bwMode="auto">
              <a:xfrm>
                <a:off x="6184" y="2885"/>
                <a:ext cx="8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8" name="Line 295"/>
              <p:cNvSpPr>
                <a:spLocks noChangeShapeType="1"/>
              </p:cNvSpPr>
              <p:nvPr/>
            </p:nvSpPr>
            <p:spPr bwMode="auto">
              <a:xfrm>
                <a:off x="6331" y="2826"/>
                <a:ext cx="1" cy="5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9" name="Line 296"/>
              <p:cNvSpPr>
                <a:spLocks noChangeShapeType="1"/>
              </p:cNvSpPr>
              <p:nvPr/>
            </p:nvSpPr>
            <p:spPr bwMode="auto">
              <a:xfrm>
                <a:off x="6327" y="287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0" name="Oval 297"/>
              <p:cNvSpPr>
                <a:spLocks noChangeArrowheads="1"/>
              </p:cNvSpPr>
              <p:nvPr/>
            </p:nvSpPr>
            <p:spPr bwMode="auto">
              <a:xfrm>
                <a:off x="5328" y="2770"/>
                <a:ext cx="9" cy="13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1" name="Oval 298"/>
              <p:cNvSpPr>
                <a:spLocks noChangeArrowheads="1"/>
              </p:cNvSpPr>
              <p:nvPr/>
            </p:nvSpPr>
            <p:spPr bwMode="auto">
              <a:xfrm>
                <a:off x="5472" y="2784"/>
                <a:ext cx="7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2" name="Oval 299"/>
              <p:cNvSpPr>
                <a:spLocks noChangeArrowheads="1"/>
              </p:cNvSpPr>
              <p:nvPr/>
            </p:nvSpPr>
            <p:spPr bwMode="auto">
              <a:xfrm>
                <a:off x="5614" y="2784"/>
                <a:ext cx="8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3" name="Oval 300"/>
              <p:cNvSpPr>
                <a:spLocks noChangeArrowheads="1"/>
              </p:cNvSpPr>
              <p:nvPr/>
            </p:nvSpPr>
            <p:spPr bwMode="auto">
              <a:xfrm>
                <a:off x="5757" y="2667"/>
                <a:ext cx="7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4" name="Oval 301"/>
              <p:cNvSpPr>
                <a:spLocks noChangeArrowheads="1"/>
              </p:cNvSpPr>
              <p:nvPr/>
            </p:nvSpPr>
            <p:spPr bwMode="auto">
              <a:xfrm>
                <a:off x="5900" y="2630"/>
                <a:ext cx="7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5" name="Oval 302"/>
              <p:cNvSpPr>
                <a:spLocks noChangeArrowheads="1"/>
              </p:cNvSpPr>
              <p:nvPr/>
            </p:nvSpPr>
            <p:spPr bwMode="auto">
              <a:xfrm>
                <a:off x="6042" y="2690"/>
                <a:ext cx="8" cy="13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6" name="Oval 303"/>
              <p:cNvSpPr>
                <a:spLocks noChangeArrowheads="1"/>
              </p:cNvSpPr>
              <p:nvPr/>
            </p:nvSpPr>
            <p:spPr bwMode="auto">
              <a:xfrm>
                <a:off x="6184" y="2858"/>
                <a:ext cx="8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7" name="Oval 304"/>
              <p:cNvSpPr>
                <a:spLocks noChangeArrowheads="1"/>
              </p:cNvSpPr>
              <p:nvPr/>
            </p:nvSpPr>
            <p:spPr bwMode="auto">
              <a:xfrm>
                <a:off x="6327" y="2878"/>
                <a:ext cx="8" cy="1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8" name="Oval 305"/>
              <p:cNvSpPr>
                <a:spLocks noChangeArrowheads="1"/>
              </p:cNvSpPr>
              <p:nvPr/>
            </p:nvSpPr>
            <p:spPr bwMode="auto">
              <a:xfrm>
                <a:off x="5328" y="2788"/>
                <a:ext cx="9" cy="13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9" name="Oval 306"/>
              <p:cNvSpPr>
                <a:spLocks noChangeArrowheads="1"/>
              </p:cNvSpPr>
              <p:nvPr/>
            </p:nvSpPr>
            <p:spPr bwMode="auto">
              <a:xfrm>
                <a:off x="5472" y="2766"/>
                <a:ext cx="7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0" name="Oval 307"/>
              <p:cNvSpPr>
                <a:spLocks noChangeArrowheads="1"/>
              </p:cNvSpPr>
              <p:nvPr/>
            </p:nvSpPr>
            <p:spPr bwMode="auto">
              <a:xfrm>
                <a:off x="5614" y="2826"/>
                <a:ext cx="8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1" name="Oval 308"/>
              <p:cNvSpPr>
                <a:spLocks noChangeArrowheads="1"/>
              </p:cNvSpPr>
              <p:nvPr/>
            </p:nvSpPr>
            <p:spPr bwMode="auto">
              <a:xfrm>
                <a:off x="5757" y="2927"/>
                <a:ext cx="7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2" name="Oval 309"/>
              <p:cNvSpPr>
                <a:spLocks noChangeArrowheads="1"/>
              </p:cNvSpPr>
              <p:nvPr/>
            </p:nvSpPr>
            <p:spPr bwMode="auto">
              <a:xfrm>
                <a:off x="5900" y="2890"/>
                <a:ext cx="7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3" name="Oval 310"/>
              <p:cNvSpPr>
                <a:spLocks noChangeArrowheads="1"/>
              </p:cNvSpPr>
              <p:nvPr/>
            </p:nvSpPr>
            <p:spPr bwMode="auto">
              <a:xfrm>
                <a:off x="6042" y="2828"/>
                <a:ext cx="8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4" name="Oval 311"/>
              <p:cNvSpPr>
                <a:spLocks noChangeArrowheads="1"/>
              </p:cNvSpPr>
              <p:nvPr/>
            </p:nvSpPr>
            <p:spPr bwMode="auto">
              <a:xfrm>
                <a:off x="6184" y="2834"/>
                <a:ext cx="8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5" name="Oval 312"/>
              <p:cNvSpPr>
                <a:spLocks noChangeArrowheads="1"/>
              </p:cNvSpPr>
              <p:nvPr/>
            </p:nvSpPr>
            <p:spPr bwMode="auto">
              <a:xfrm>
                <a:off x="6327" y="2790"/>
                <a:ext cx="8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6" name="Oval 313"/>
              <p:cNvSpPr>
                <a:spLocks noChangeArrowheads="1"/>
              </p:cNvSpPr>
              <p:nvPr/>
            </p:nvSpPr>
            <p:spPr bwMode="auto">
              <a:xfrm>
                <a:off x="5328" y="2744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7" name="Oval 314"/>
              <p:cNvSpPr>
                <a:spLocks noChangeArrowheads="1"/>
              </p:cNvSpPr>
              <p:nvPr/>
            </p:nvSpPr>
            <p:spPr bwMode="auto">
              <a:xfrm>
                <a:off x="5472" y="2811"/>
                <a:ext cx="7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8" name="Oval 315"/>
              <p:cNvSpPr>
                <a:spLocks noChangeArrowheads="1"/>
              </p:cNvSpPr>
              <p:nvPr/>
            </p:nvSpPr>
            <p:spPr bwMode="auto">
              <a:xfrm>
                <a:off x="5614" y="2835"/>
                <a:ext cx="8" cy="11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9" name="Oval 316"/>
              <p:cNvSpPr>
                <a:spLocks noChangeArrowheads="1"/>
              </p:cNvSpPr>
              <p:nvPr/>
            </p:nvSpPr>
            <p:spPr bwMode="auto">
              <a:xfrm>
                <a:off x="5757" y="2779"/>
                <a:ext cx="7" cy="11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0" name="Oval 317"/>
              <p:cNvSpPr>
                <a:spLocks noChangeArrowheads="1"/>
              </p:cNvSpPr>
              <p:nvPr/>
            </p:nvSpPr>
            <p:spPr bwMode="auto">
              <a:xfrm>
                <a:off x="5900" y="2872"/>
                <a:ext cx="7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1" name="Oval 318"/>
              <p:cNvSpPr>
                <a:spLocks noChangeArrowheads="1"/>
              </p:cNvSpPr>
              <p:nvPr/>
            </p:nvSpPr>
            <p:spPr bwMode="auto">
              <a:xfrm>
                <a:off x="6042" y="2907"/>
                <a:ext cx="8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2" name="Oval 319"/>
              <p:cNvSpPr>
                <a:spLocks noChangeArrowheads="1"/>
              </p:cNvSpPr>
              <p:nvPr/>
            </p:nvSpPr>
            <p:spPr bwMode="auto">
              <a:xfrm>
                <a:off x="6184" y="2831"/>
                <a:ext cx="8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3" name="Oval 320"/>
              <p:cNvSpPr>
                <a:spLocks noChangeArrowheads="1"/>
              </p:cNvSpPr>
              <p:nvPr/>
            </p:nvSpPr>
            <p:spPr bwMode="auto">
              <a:xfrm>
                <a:off x="6327" y="2821"/>
                <a:ext cx="8" cy="11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078" name="Group 321"/>
          <p:cNvGrpSpPr>
            <a:grpSpLocks/>
          </p:cNvGrpSpPr>
          <p:nvPr/>
        </p:nvGrpSpPr>
        <p:grpSpPr bwMode="auto">
          <a:xfrm>
            <a:off x="4492625" y="3517900"/>
            <a:ext cx="1601788" cy="1947863"/>
            <a:chOff x="2976" y="1824"/>
            <a:chExt cx="1009" cy="1227"/>
          </a:xfrm>
        </p:grpSpPr>
        <p:sp>
          <p:nvSpPr>
            <p:cNvPr id="45234" name="Text Box 322"/>
            <p:cNvSpPr txBox="1">
              <a:spLocks noChangeArrowheads="1"/>
            </p:cNvSpPr>
            <p:nvPr/>
          </p:nvSpPr>
          <p:spPr bwMode="auto">
            <a:xfrm>
              <a:off x="3216" y="1824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</a:rPr>
                <a:t>MPFC</a:t>
              </a:r>
            </a:p>
          </p:txBody>
        </p:sp>
        <p:grpSp>
          <p:nvGrpSpPr>
            <p:cNvPr id="45235" name="Group 323"/>
            <p:cNvGrpSpPr>
              <a:grpSpLocks/>
            </p:cNvGrpSpPr>
            <p:nvPr/>
          </p:nvGrpSpPr>
          <p:grpSpPr bwMode="auto">
            <a:xfrm>
              <a:off x="2983" y="2043"/>
              <a:ext cx="1002" cy="1008"/>
              <a:chOff x="1923" y="2043"/>
              <a:chExt cx="1002" cy="1008"/>
            </a:xfrm>
          </p:grpSpPr>
          <p:sp>
            <p:nvSpPr>
              <p:cNvPr id="45361" name="Rectangle 324"/>
              <p:cNvSpPr>
                <a:spLocks noChangeArrowheads="1"/>
              </p:cNvSpPr>
              <p:nvPr/>
            </p:nvSpPr>
            <p:spPr bwMode="auto">
              <a:xfrm>
                <a:off x="1923" y="2043"/>
                <a:ext cx="1002" cy="1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2" name="Freeform 325"/>
              <p:cNvSpPr>
                <a:spLocks/>
              </p:cNvSpPr>
              <p:nvPr/>
            </p:nvSpPr>
            <p:spPr bwMode="auto">
              <a:xfrm>
                <a:off x="1923" y="2043"/>
                <a:ext cx="1002" cy="1007"/>
              </a:xfrm>
              <a:custGeom>
                <a:avLst/>
                <a:gdLst>
                  <a:gd name="T0" fmla="*/ 0 w 3295"/>
                  <a:gd name="T1" fmla="*/ 0 h 2215"/>
                  <a:gd name="T2" fmla="*/ 305 w 3295"/>
                  <a:gd name="T3" fmla="*/ 0 h 2215"/>
                  <a:gd name="T4" fmla="*/ 305 w 3295"/>
                  <a:gd name="T5" fmla="*/ 458 h 2215"/>
                  <a:gd name="T6" fmla="*/ 0 w 3295"/>
                  <a:gd name="T7" fmla="*/ 458 h 2215"/>
                  <a:gd name="T8" fmla="*/ 0 w 3295"/>
                  <a:gd name="T9" fmla="*/ 0 h 2215"/>
                  <a:gd name="T10" fmla="*/ 0 w 3295"/>
                  <a:gd name="T11" fmla="*/ 458 h 2215"/>
                  <a:gd name="T12" fmla="*/ 2 w 3295"/>
                  <a:gd name="T13" fmla="*/ 458 h 2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95"/>
                  <a:gd name="T22" fmla="*/ 0 h 2215"/>
                  <a:gd name="T23" fmla="*/ 3295 w 3295"/>
                  <a:gd name="T24" fmla="*/ 2215 h 2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95" h="2215">
                    <a:moveTo>
                      <a:pt x="0" y="0"/>
                    </a:moveTo>
                    <a:lnTo>
                      <a:pt x="3295" y="0"/>
                    </a:lnTo>
                    <a:lnTo>
                      <a:pt x="3295" y="2215"/>
                    </a:lnTo>
                    <a:lnTo>
                      <a:pt x="0" y="2215"/>
                    </a:lnTo>
                    <a:lnTo>
                      <a:pt x="0" y="0"/>
                    </a:lnTo>
                    <a:lnTo>
                      <a:pt x="0" y="2215"/>
                    </a:lnTo>
                    <a:lnTo>
                      <a:pt x="16" y="22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3" name="Line 326"/>
              <p:cNvSpPr>
                <a:spLocks noChangeShapeType="1"/>
              </p:cNvSpPr>
              <p:nvPr/>
            </p:nvSpPr>
            <p:spPr bwMode="auto">
              <a:xfrm>
                <a:off x="1923" y="2715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4" name="Line 327"/>
              <p:cNvSpPr>
                <a:spLocks noChangeShapeType="1"/>
              </p:cNvSpPr>
              <p:nvPr/>
            </p:nvSpPr>
            <p:spPr bwMode="auto">
              <a:xfrm>
                <a:off x="1923" y="2378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5" name="Line 328"/>
              <p:cNvSpPr>
                <a:spLocks noChangeShapeType="1"/>
              </p:cNvSpPr>
              <p:nvPr/>
            </p:nvSpPr>
            <p:spPr bwMode="auto">
              <a:xfrm>
                <a:off x="1923" y="20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6" name="Line 329"/>
              <p:cNvSpPr>
                <a:spLocks noChangeShapeType="1"/>
              </p:cNvSpPr>
              <p:nvPr/>
            </p:nvSpPr>
            <p:spPr bwMode="auto">
              <a:xfrm>
                <a:off x="1923" y="3050"/>
                <a:ext cx="100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7" name="Line 330"/>
              <p:cNvSpPr>
                <a:spLocks noChangeShapeType="1"/>
              </p:cNvSpPr>
              <p:nvPr/>
            </p:nvSpPr>
            <p:spPr bwMode="auto">
              <a:xfrm flipV="1">
                <a:off x="1923" y="3042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368" name="Group 331"/>
              <p:cNvGrpSpPr>
                <a:grpSpLocks/>
              </p:cNvGrpSpPr>
              <p:nvPr/>
            </p:nvGrpSpPr>
            <p:grpSpPr bwMode="auto">
              <a:xfrm>
                <a:off x="2067" y="3027"/>
                <a:ext cx="715" cy="23"/>
                <a:chOff x="1099" y="3029"/>
                <a:chExt cx="827" cy="8"/>
              </a:xfrm>
            </p:grpSpPr>
            <p:sp>
              <p:nvSpPr>
                <p:cNvPr id="45381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109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82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1264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83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142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84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159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85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760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86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192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369" name="Line 338"/>
              <p:cNvSpPr>
                <a:spLocks noChangeShapeType="1"/>
              </p:cNvSpPr>
              <p:nvPr/>
            </p:nvSpPr>
            <p:spPr bwMode="auto">
              <a:xfrm flipV="1">
                <a:off x="2925" y="3042"/>
                <a:ext cx="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70" name="Line 339"/>
              <p:cNvSpPr>
                <a:spLocks noChangeShapeType="1"/>
              </p:cNvSpPr>
              <p:nvPr/>
            </p:nvSpPr>
            <p:spPr bwMode="auto">
              <a:xfrm flipV="1">
                <a:off x="2925" y="2714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371" name="Group 340"/>
              <p:cNvGrpSpPr>
                <a:grpSpLocks/>
              </p:cNvGrpSpPr>
              <p:nvPr/>
            </p:nvGrpSpPr>
            <p:grpSpPr bwMode="auto">
              <a:xfrm>
                <a:off x="2910" y="2377"/>
                <a:ext cx="15" cy="339"/>
                <a:chOff x="899" y="2373"/>
                <a:chExt cx="6" cy="334"/>
              </a:xfrm>
            </p:grpSpPr>
            <p:sp>
              <p:nvSpPr>
                <p:cNvPr id="45379" name="Line 341"/>
                <p:cNvSpPr>
                  <a:spLocks noChangeShapeType="1"/>
                </p:cNvSpPr>
                <p:nvPr/>
              </p:nvSpPr>
              <p:spPr bwMode="auto">
                <a:xfrm>
                  <a:off x="899" y="2706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80" name="Line 342"/>
                <p:cNvSpPr>
                  <a:spLocks noChangeShapeType="1"/>
                </p:cNvSpPr>
                <p:nvPr/>
              </p:nvSpPr>
              <p:spPr bwMode="auto">
                <a:xfrm>
                  <a:off x="899" y="2373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372" name="Group 343"/>
              <p:cNvGrpSpPr>
                <a:grpSpLocks/>
              </p:cNvGrpSpPr>
              <p:nvPr/>
            </p:nvGrpSpPr>
            <p:grpSpPr bwMode="auto">
              <a:xfrm>
                <a:off x="2068" y="2044"/>
                <a:ext cx="715" cy="23"/>
                <a:chOff x="1099" y="3029"/>
                <a:chExt cx="827" cy="8"/>
              </a:xfrm>
            </p:grpSpPr>
            <p:sp>
              <p:nvSpPr>
                <p:cNvPr id="45373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109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74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1264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75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42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76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159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77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760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78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92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36" name="Group 350"/>
            <p:cNvGrpSpPr>
              <a:grpSpLocks/>
            </p:cNvGrpSpPr>
            <p:nvPr/>
          </p:nvGrpSpPr>
          <p:grpSpPr bwMode="auto">
            <a:xfrm>
              <a:off x="2976" y="2344"/>
              <a:ext cx="1008" cy="486"/>
              <a:chOff x="5296" y="3253"/>
              <a:chExt cx="1164" cy="482"/>
            </a:xfrm>
          </p:grpSpPr>
          <p:sp>
            <p:nvSpPr>
              <p:cNvPr id="45237" name="Line 351"/>
              <p:cNvSpPr>
                <a:spLocks noChangeShapeType="1"/>
              </p:cNvSpPr>
              <p:nvPr/>
            </p:nvSpPr>
            <p:spPr bwMode="auto">
              <a:xfrm>
                <a:off x="5301" y="36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8" name="Freeform 352"/>
              <p:cNvSpPr>
                <a:spLocks/>
              </p:cNvSpPr>
              <p:nvPr/>
            </p:nvSpPr>
            <p:spPr bwMode="auto">
              <a:xfrm>
                <a:off x="5301" y="3337"/>
                <a:ext cx="1154" cy="292"/>
              </a:xfrm>
              <a:custGeom>
                <a:avLst/>
                <a:gdLst>
                  <a:gd name="T0" fmla="*/ 0 w 3295"/>
                  <a:gd name="T1" fmla="*/ 127 h 649"/>
                  <a:gd name="T2" fmla="*/ 58 w 3295"/>
                  <a:gd name="T3" fmla="*/ 128 h 649"/>
                  <a:gd name="T4" fmla="*/ 116 w 3295"/>
                  <a:gd name="T5" fmla="*/ 126 h 649"/>
                  <a:gd name="T6" fmla="*/ 173 w 3295"/>
                  <a:gd name="T7" fmla="*/ 131 h 649"/>
                  <a:gd name="T8" fmla="*/ 231 w 3295"/>
                  <a:gd name="T9" fmla="*/ 66 h 649"/>
                  <a:gd name="T10" fmla="*/ 289 w 3295"/>
                  <a:gd name="T11" fmla="*/ 16 h 649"/>
                  <a:gd name="T12" fmla="*/ 346 w 3295"/>
                  <a:gd name="T13" fmla="*/ 0 h 649"/>
                  <a:gd name="T14" fmla="*/ 404 w 3295"/>
                  <a:gd name="T15" fmla="*/ 54 h 6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649"/>
                  <a:gd name="T26" fmla="*/ 3295 w 3295"/>
                  <a:gd name="T27" fmla="*/ 649 h 6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649">
                    <a:moveTo>
                      <a:pt x="0" y="626"/>
                    </a:moveTo>
                    <a:lnTo>
                      <a:pt x="471" y="631"/>
                    </a:lnTo>
                    <a:lnTo>
                      <a:pt x="941" y="621"/>
                    </a:lnTo>
                    <a:lnTo>
                      <a:pt x="1412" y="649"/>
                    </a:lnTo>
                    <a:lnTo>
                      <a:pt x="1883" y="327"/>
                    </a:lnTo>
                    <a:lnTo>
                      <a:pt x="2354" y="80"/>
                    </a:lnTo>
                    <a:lnTo>
                      <a:pt x="2824" y="0"/>
                    </a:lnTo>
                    <a:lnTo>
                      <a:pt x="3295" y="267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9" name="Line 353"/>
              <p:cNvSpPr>
                <a:spLocks noChangeShapeType="1"/>
              </p:cNvSpPr>
              <p:nvPr/>
            </p:nvSpPr>
            <p:spPr bwMode="auto">
              <a:xfrm flipV="1">
                <a:off x="5301" y="359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0" name="Line 354"/>
              <p:cNvSpPr>
                <a:spLocks noChangeShapeType="1"/>
              </p:cNvSpPr>
              <p:nvPr/>
            </p:nvSpPr>
            <p:spPr bwMode="auto">
              <a:xfrm>
                <a:off x="5296" y="359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1" name="Line 355"/>
              <p:cNvSpPr>
                <a:spLocks noChangeShapeType="1"/>
              </p:cNvSpPr>
              <p:nvPr/>
            </p:nvSpPr>
            <p:spPr bwMode="auto">
              <a:xfrm flipV="1">
                <a:off x="5466" y="3599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2" name="Line 356"/>
              <p:cNvSpPr>
                <a:spLocks noChangeShapeType="1"/>
              </p:cNvSpPr>
              <p:nvPr/>
            </p:nvSpPr>
            <p:spPr bwMode="auto">
              <a:xfrm>
                <a:off x="5461" y="3599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3" name="Line 357"/>
              <p:cNvSpPr>
                <a:spLocks noChangeShapeType="1"/>
              </p:cNvSpPr>
              <p:nvPr/>
            </p:nvSpPr>
            <p:spPr bwMode="auto">
              <a:xfrm flipV="1">
                <a:off x="5630" y="3566"/>
                <a:ext cx="1" cy="5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4" name="Line 358"/>
              <p:cNvSpPr>
                <a:spLocks noChangeShapeType="1"/>
              </p:cNvSpPr>
              <p:nvPr/>
            </p:nvSpPr>
            <p:spPr bwMode="auto">
              <a:xfrm>
                <a:off x="5626" y="3566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5" name="Line 359"/>
              <p:cNvSpPr>
                <a:spLocks noChangeShapeType="1"/>
              </p:cNvSpPr>
              <p:nvPr/>
            </p:nvSpPr>
            <p:spPr bwMode="auto">
              <a:xfrm flipV="1">
                <a:off x="5795" y="3558"/>
                <a:ext cx="1" cy="7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6" name="Line 360"/>
              <p:cNvSpPr>
                <a:spLocks noChangeShapeType="1"/>
              </p:cNvSpPr>
              <p:nvPr/>
            </p:nvSpPr>
            <p:spPr bwMode="auto">
              <a:xfrm>
                <a:off x="5791" y="355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7" name="Line 361"/>
              <p:cNvSpPr>
                <a:spLocks noChangeShapeType="1"/>
              </p:cNvSpPr>
              <p:nvPr/>
            </p:nvSpPr>
            <p:spPr bwMode="auto">
              <a:xfrm flipV="1">
                <a:off x="5960" y="3370"/>
                <a:ext cx="1" cy="11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8" name="Line 362"/>
              <p:cNvSpPr>
                <a:spLocks noChangeShapeType="1"/>
              </p:cNvSpPr>
              <p:nvPr/>
            </p:nvSpPr>
            <p:spPr bwMode="auto">
              <a:xfrm>
                <a:off x="5956" y="3370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9" name="Line 363"/>
              <p:cNvSpPr>
                <a:spLocks noChangeShapeType="1"/>
              </p:cNvSpPr>
              <p:nvPr/>
            </p:nvSpPr>
            <p:spPr bwMode="auto">
              <a:xfrm flipV="1">
                <a:off x="6125" y="3279"/>
                <a:ext cx="1" cy="9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0" name="Line 364"/>
              <p:cNvSpPr>
                <a:spLocks noChangeShapeType="1"/>
              </p:cNvSpPr>
              <p:nvPr/>
            </p:nvSpPr>
            <p:spPr bwMode="auto">
              <a:xfrm>
                <a:off x="6121" y="327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1" name="Line 365"/>
              <p:cNvSpPr>
                <a:spLocks noChangeShapeType="1"/>
              </p:cNvSpPr>
              <p:nvPr/>
            </p:nvSpPr>
            <p:spPr bwMode="auto">
              <a:xfrm flipV="1">
                <a:off x="6290" y="3253"/>
                <a:ext cx="1" cy="8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2" name="Line 366"/>
              <p:cNvSpPr>
                <a:spLocks noChangeShapeType="1"/>
              </p:cNvSpPr>
              <p:nvPr/>
            </p:nvSpPr>
            <p:spPr bwMode="auto">
              <a:xfrm>
                <a:off x="6285" y="3253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3" name="Line 367"/>
              <p:cNvSpPr>
                <a:spLocks noChangeShapeType="1"/>
              </p:cNvSpPr>
              <p:nvPr/>
            </p:nvSpPr>
            <p:spPr bwMode="auto">
              <a:xfrm flipV="1">
                <a:off x="6455" y="3388"/>
                <a:ext cx="1" cy="6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4" name="Line 368"/>
              <p:cNvSpPr>
                <a:spLocks noChangeShapeType="1"/>
              </p:cNvSpPr>
              <p:nvPr/>
            </p:nvSpPr>
            <p:spPr bwMode="auto">
              <a:xfrm>
                <a:off x="6450" y="3388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5" name="Line 369"/>
              <p:cNvSpPr>
                <a:spLocks noChangeShapeType="1"/>
              </p:cNvSpPr>
              <p:nvPr/>
            </p:nvSpPr>
            <p:spPr bwMode="auto">
              <a:xfrm>
                <a:off x="5301" y="3619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6" name="Line 370"/>
              <p:cNvSpPr>
                <a:spLocks noChangeShapeType="1"/>
              </p:cNvSpPr>
              <p:nvPr/>
            </p:nvSpPr>
            <p:spPr bwMode="auto">
              <a:xfrm>
                <a:off x="5296" y="3641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7" name="Line 371"/>
              <p:cNvSpPr>
                <a:spLocks noChangeShapeType="1"/>
              </p:cNvSpPr>
              <p:nvPr/>
            </p:nvSpPr>
            <p:spPr bwMode="auto">
              <a:xfrm>
                <a:off x="5466" y="3621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8" name="Line 372"/>
              <p:cNvSpPr>
                <a:spLocks noChangeShapeType="1"/>
              </p:cNvSpPr>
              <p:nvPr/>
            </p:nvSpPr>
            <p:spPr bwMode="auto">
              <a:xfrm>
                <a:off x="5461" y="3644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9" name="Line 373"/>
              <p:cNvSpPr>
                <a:spLocks noChangeShapeType="1"/>
              </p:cNvSpPr>
              <p:nvPr/>
            </p:nvSpPr>
            <p:spPr bwMode="auto">
              <a:xfrm>
                <a:off x="5630" y="3617"/>
                <a:ext cx="1" cy="5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0" name="Line 374"/>
              <p:cNvSpPr>
                <a:spLocks noChangeShapeType="1"/>
              </p:cNvSpPr>
              <p:nvPr/>
            </p:nvSpPr>
            <p:spPr bwMode="auto">
              <a:xfrm>
                <a:off x="5626" y="366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1" name="Line 375"/>
              <p:cNvSpPr>
                <a:spLocks noChangeShapeType="1"/>
              </p:cNvSpPr>
              <p:nvPr/>
            </p:nvSpPr>
            <p:spPr bwMode="auto">
              <a:xfrm>
                <a:off x="5795" y="3629"/>
                <a:ext cx="1" cy="7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2" name="Line 376"/>
              <p:cNvSpPr>
                <a:spLocks noChangeShapeType="1"/>
              </p:cNvSpPr>
              <p:nvPr/>
            </p:nvSpPr>
            <p:spPr bwMode="auto">
              <a:xfrm>
                <a:off x="5791" y="3701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3" name="Line 377"/>
              <p:cNvSpPr>
                <a:spLocks noChangeShapeType="1"/>
              </p:cNvSpPr>
              <p:nvPr/>
            </p:nvSpPr>
            <p:spPr bwMode="auto">
              <a:xfrm>
                <a:off x="5960" y="3484"/>
                <a:ext cx="1" cy="11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4" name="Line 378"/>
              <p:cNvSpPr>
                <a:spLocks noChangeShapeType="1"/>
              </p:cNvSpPr>
              <p:nvPr/>
            </p:nvSpPr>
            <p:spPr bwMode="auto">
              <a:xfrm>
                <a:off x="5956" y="359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5" name="Line 379"/>
              <p:cNvSpPr>
                <a:spLocks noChangeShapeType="1"/>
              </p:cNvSpPr>
              <p:nvPr/>
            </p:nvSpPr>
            <p:spPr bwMode="auto">
              <a:xfrm>
                <a:off x="6125" y="3373"/>
                <a:ext cx="1" cy="9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6" name="Line 380"/>
              <p:cNvSpPr>
                <a:spLocks noChangeShapeType="1"/>
              </p:cNvSpPr>
              <p:nvPr/>
            </p:nvSpPr>
            <p:spPr bwMode="auto">
              <a:xfrm>
                <a:off x="6121" y="3466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7" name="Line 381"/>
              <p:cNvSpPr>
                <a:spLocks noChangeShapeType="1"/>
              </p:cNvSpPr>
              <p:nvPr/>
            </p:nvSpPr>
            <p:spPr bwMode="auto">
              <a:xfrm>
                <a:off x="6290" y="3337"/>
                <a:ext cx="1" cy="8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8" name="Line 382"/>
              <p:cNvSpPr>
                <a:spLocks noChangeShapeType="1"/>
              </p:cNvSpPr>
              <p:nvPr/>
            </p:nvSpPr>
            <p:spPr bwMode="auto">
              <a:xfrm>
                <a:off x="6285" y="3421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9" name="Line 383"/>
              <p:cNvSpPr>
                <a:spLocks noChangeShapeType="1"/>
              </p:cNvSpPr>
              <p:nvPr/>
            </p:nvSpPr>
            <p:spPr bwMode="auto">
              <a:xfrm>
                <a:off x="6455" y="3457"/>
                <a:ext cx="1" cy="6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0" name="Line 384"/>
              <p:cNvSpPr>
                <a:spLocks noChangeShapeType="1"/>
              </p:cNvSpPr>
              <p:nvPr/>
            </p:nvSpPr>
            <p:spPr bwMode="auto">
              <a:xfrm>
                <a:off x="6450" y="352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1" name="Freeform 385"/>
              <p:cNvSpPr>
                <a:spLocks/>
              </p:cNvSpPr>
              <p:nvPr/>
            </p:nvSpPr>
            <p:spPr bwMode="auto">
              <a:xfrm>
                <a:off x="5301" y="3470"/>
                <a:ext cx="1154" cy="204"/>
              </a:xfrm>
              <a:custGeom>
                <a:avLst/>
                <a:gdLst>
                  <a:gd name="T0" fmla="*/ 0 w 3295"/>
                  <a:gd name="T1" fmla="*/ 71 h 452"/>
                  <a:gd name="T2" fmla="*/ 58 w 3295"/>
                  <a:gd name="T3" fmla="*/ 64 h 452"/>
                  <a:gd name="T4" fmla="*/ 116 w 3295"/>
                  <a:gd name="T5" fmla="*/ 79 h 452"/>
                  <a:gd name="T6" fmla="*/ 173 w 3295"/>
                  <a:gd name="T7" fmla="*/ 92 h 452"/>
                  <a:gd name="T8" fmla="*/ 231 w 3295"/>
                  <a:gd name="T9" fmla="*/ 41 h 452"/>
                  <a:gd name="T10" fmla="*/ 289 w 3295"/>
                  <a:gd name="T11" fmla="*/ 0 h 452"/>
                  <a:gd name="T12" fmla="*/ 346 w 3295"/>
                  <a:gd name="T13" fmla="*/ 52 h 452"/>
                  <a:gd name="T14" fmla="*/ 404 w 3295"/>
                  <a:gd name="T15" fmla="*/ 57 h 4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452"/>
                  <a:gd name="T26" fmla="*/ 3295 w 3295"/>
                  <a:gd name="T27" fmla="*/ 452 h 4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452">
                    <a:moveTo>
                      <a:pt x="0" y="351"/>
                    </a:moveTo>
                    <a:lnTo>
                      <a:pt x="471" y="315"/>
                    </a:lnTo>
                    <a:lnTo>
                      <a:pt x="941" y="387"/>
                    </a:lnTo>
                    <a:lnTo>
                      <a:pt x="1412" y="452"/>
                    </a:lnTo>
                    <a:lnTo>
                      <a:pt x="1883" y="199"/>
                    </a:lnTo>
                    <a:lnTo>
                      <a:pt x="2354" y="0"/>
                    </a:lnTo>
                    <a:lnTo>
                      <a:pt x="2824" y="254"/>
                    </a:lnTo>
                    <a:lnTo>
                      <a:pt x="3295" y="282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2" name="Line 386"/>
              <p:cNvSpPr>
                <a:spLocks noChangeShapeType="1"/>
              </p:cNvSpPr>
              <p:nvPr/>
            </p:nvSpPr>
            <p:spPr bwMode="auto">
              <a:xfrm flipV="1">
                <a:off x="5301" y="3619"/>
                <a:ext cx="1" cy="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3" name="Line 387"/>
              <p:cNvSpPr>
                <a:spLocks noChangeShapeType="1"/>
              </p:cNvSpPr>
              <p:nvPr/>
            </p:nvSpPr>
            <p:spPr bwMode="auto">
              <a:xfrm>
                <a:off x="5296" y="3619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4" name="Line 388"/>
              <p:cNvSpPr>
                <a:spLocks noChangeShapeType="1"/>
              </p:cNvSpPr>
              <p:nvPr/>
            </p:nvSpPr>
            <p:spPr bwMode="auto">
              <a:xfrm flipV="1">
                <a:off x="5466" y="3602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5" name="Line 389"/>
              <p:cNvSpPr>
                <a:spLocks noChangeShapeType="1"/>
              </p:cNvSpPr>
              <p:nvPr/>
            </p:nvSpPr>
            <p:spPr bwMode="auto">
              <a:xfrm>
                <a:off x="5461" y="3602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6" name="Line 390"/>
              <p:cNvSpPr>
                <a:spLocks noChangeShapeType="1"/>
              </p:cNvSpPr>
              <p:nvPr/>
            </p:nvSpPr>
            <p:spPr bwMode="auto">
              <a:xfrm flipV="1">
                <a:off x="5630" y="3619"/>
                <a:ext cx="1" cy="2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7" name="Line 391"/>
              <p:cNvSpPr>
                <a:spLocks noChangeShapeType="1"/>
              </p:cNvSpPr>
              <p:nvPr/>
            </p:nvSpPr>
            <p:spPr bwMode="auto">
              <a:xfrm>
                <a:off x="5626" y="361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8" name="Line 392"/>
              <p:cNvSpPr>
                <a:spLocks noChangeShapeType="1"/>
              </p:cNvSpPr>
              <p:nvPr/>
            </p:nvSpPr>
            <p:spPr bwMode="auto">
              <a:xfrm flipV="1">
                <a:off x="5795" y="3613"/>
                <a:ext cx="1" cy="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9" name="Line 393"/>
              <p:cNvSpPr>
                <a:spLocks noChangeShapeType="1"/>
              </p:cNvSpPr>
              <p:nvPr/>
            </p:nvSpPr>
            <p:spPr bwMode="auto">
              <a:xfrm>
                <a:off x="5791" y="361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0" name="Line 394"/>
              <p:cNvSpPr>
                <a:spLocks noChangeShapeType="1"/>
              </p:cNvSpPr>
              <p:nvPr/>
            </p:nvSpPr>
            <p:spPr bwMode="auto">
              <a:xfrm flipV="1">
                <a:off x="5960" y="3475"/>
                <a:ext cx="1" cy="8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1" name="Line 395"/>
              <p:cNvSpPr>
                <a:spLocks noChangeShapeType="1"/>
              </p:cNvSpPr>
              <p:nvPr/>
            </p:nvSpPr>
            <p:spPr bwMode="auto">
              <a:xfrm>
                <a:off x="5956" y="347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2" name="Line 396"/>
              <p:cNvSpPr>
                <a:spLocks noChangeShapeType="1"/>
              </p:cNvSpPr>
              <p:nvPr/>
            </p:nvSpPr>
            <p:spPr bwMode="auto">
              <a:xfrm flipV="1">
                <a:off x="6125" y="3371"/>
                <a:ext cx="1" cy="9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3" name="Line 397"/>
              <p:cNvSpPr>
                <a:spLocks noChangeShapeType="1"/>
              </p:cNvSpPr>
              <p:nvPr/>
            </p:nvSpPr>
            <p:spPr bwMode="auto">
              <a:xfrm>
                <a:off x="6121" y="3371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4" name="Line 398"/>
              <p:cNvSpPr>
                <a:spLocks noChangeShapeType="1"/>
              </p:cNvSpPr>
              <p:nvPr/>
            </p:nvSpPr>
            <p:spPr bwMode="auto">
              <a:xfrm flipV="1">
                <a:off x="6290" y="3533"/>
                <a:ext cx="1" cy="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5" name="Line 399"/>
              <p:cNvSpPr>
                <a:spLocks noChangeShapeType="1"/>
              </p:cNvSpPr>
              <p:nvPr/>
            </p:nvSpPr>
            <p:spPr bwMode="auto">
              <a:xfrm>
                <a:off x="6285" y="3533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6" name="Line 400"/>
              <p:cNvSpPr>
                <a:spLocks noChangeShapeType="1"/>
              </p:cNvSpPr>
              <p:nvPr/>
            </p:nvSpPr>
            <p:spPr bwMode="auto">
              <a:xfrm flipV="1">
                <a:off x="6455" y="3564"/>
                <a:ext cx="1" cy="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7" name="Line 401"/>
              <p:cNvSpPr>
                <a:spLocks noChangeShapeType="1"/>
              </p:cNvSpPr>
              <p:nvPr/>
            </p:nvSpPr>
            <p:spPr bwMode="auto">
              <a:xfrm>
                <a:off x="6450" y="3564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8" name="Line 402"/>
              <p:cNvSpPr>
                <a:spLocks noChangeShapeType="1"/>
              </p:cNvSpPr>
              <p:nvPr/>
            </p:nvSpPr>
            <p:spPr bwMode="auto">
              <a:xfrm>
                <a:off x="5301" y="3628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9" name="Line 403"/>
              <p:cNvSpPr>
                <a:spLocks noChangeShapeType="1"/>
              </p:cNvSpPr>
              <p:nvPr/>
            </p:nvSpPr>
            <p:spPr bwMode="auto">
              <a:xfrm>
                <a:off x="5296" y="3638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0" name="Line 404"/>
              <p:cNvSpPr>
                <a:spLocks noChangeShapeType="1"/>
              </p:cNvSpPr>
              <p:nvPr/>
            </p:nvSpPr>
            <p:spPr bwMode="auto">
              <a:xfrm>
                <a:off x="5466" y="3612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1" name="Line 405"/>
              <p:cNvSpPr>
                <a:spLocks noChangeShapeType="1"/>
              </p:cNvSpPr>
              <p:nvPr/>
            </p:nvSpPr>
            <p:spPr bwMode="auto">
              <a:xfrm>
                <a:off x="5461" y="3622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2" name="Line 406"/>
              <p:cNvSpPr>
                <a:spLocks noChangeShapeType="1"/>
              </p:cNvSpPr>
              <p:nvPr/>
            </p:nvSpPr>
            <p:spPr bwMode="auto">
              <a:xfrm>
                <a:off x="5630" y="3644"/>
                <a:ext cx="1" cy="2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3" name="Line 407"/>
              <p:cNvSpPr>
                <a:spLocks noChangeShapeType="1"/>
              </p:cNvSpPr>
              <p:nvPr/>
            </p:nvSpPr>
            <p:spPr bwMode="auto">
              <a:xfrm>
                <a:off x="5626" y="3671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4" name="Line 408"/>
              <p:cNvSpPr>
                <a:spLocks noChangeShapeType="1"/>
              </p:cNvSpPr>
              <p:nvPr/>
            </p:nvSpPr>
            <p:spPr bwMode="auto">
              <a:xfrm>
                <a:off x="5795" y="3674"/>
                <a:ext cx="1" cy="6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5" name="Line 409"/>
              <p:cNvSpPr>
                <a:spLocks noChangeShapeType="1"/>
              </p:cNvSpPr>
              <p:nvPr/>
            </p:nvSpPr>
            <p:spPr bwMode="auto">
              <a:xfrm>
                <a:off x="5791" y="3734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6" name="Line 410"/>
              <p:cNvSpPr>
                <a:spLocks noChangeShapeType="1"/>
              </p:cNvSpPr>
              <p:nvPr/>
            </p:nvSpPr>
            <p:spPr bwMode="auto">
              <a:xfrm>
                <a:off x="5960" y="3560"/>
                <a:ext cx="1" cy="8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7" name="Line 411"/>
              <p:cNvSpPr>
                <a:spLocks noChangeShapeType="1"/>
              </p:cNvSpPr>
              <p:nvPr/>
            </p:nvSpPr>
            <p:spPr bwMode="auto">
              <a:xfrm>
                <a:off x="5956" y="364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8" name="Line 412"/>
              <p:cNvSpPr>
                <a:spLocks noChangeShapeType="1"/>
              </p:cNvSpPr>
              <p:nvPr/>
            </p:nvSpPr>
            <p:spPr bwMode="auto">
              <a:xfrm>
                <a:off x="6125" y="3470"/>
                <a:ext cx="1" cy="9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9" name="Line 413"/>
              <p:cNvSpPr>
                <a:spLocks noChangeShapeType="1"/>
              </p:cNvSpPr>
              <p:nvPr/>
            </p:nvSpPr>
            <p:spPr bwMode="auto">
              <a:xfrm>
                <a:off x="6121" y="356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0" name="Line 414"/>
              <p:cNvSpPr>
                <a:spLocks noChangeShapeType="1"/>
              </p:cNvSpPr>
              <p:nvPr/>
            </p:nvSpPr>
            <p:spPr bwMode="auto">
              <a:xfrm>
                <a:off x="6290" y="3585"/>
                <a:ext cx="1" cy="5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1" name="Line 415"/>
              <p:cNvSpPr>
                <a:spLocks noChangeShapeType="1"/>
              </p:cNvSpPr>
              <p:nvPr/>
            </p:nvSpPr>
            <p:spPr bwMode="auto">
              <a:xfrm>
                <a:off x="6285" y="363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2" name="Line 416"/>
              <p:cNvSpPr>
                <a:spLocks noChangeShapeType="1"/>
              </p:cNvSpPr>
              <p:nvPr/>
            </p:nvSpPr>
            <p:spPr bwMode="auto">
              <a:xfrm>
                <a:off x="6455" y="3597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3" name="Line 417"/>
              <p:cNvSpPr>
                <a:spLocks noChangeShapeType="1"/>
              </p:cNvSpPr>
              <p:nvPr/>
            </p:nvSpPr>
            <p:spPr bwMode="auto">
              <a:xfrm>
                <a:off x="6450" y="3631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4" name="Freeform 418"/>
              <p:cNvSpPr>
                <a:spLocks/>
              </p:cNvSpPr>
              <p:nvPr/>
            </p:nvSpPr>
            <p:spPr bwMode="auto">
              <a:xfrm>
                <a:off x="5301" y="3522"/>
                <a:ext cx="1154" cy="118"/>
              </a:xfrm>
              <a:custGeom>
                <a:avLst/>
                <a:gdLst>
                  <a:gd name="T0" fmla="*/ 0 w 3295"/>
                  <a:gd name="T1" fmla="*/ 35 h 262"/>
                  <a:gd name="T2" fmla="*/ 58 w 3295"/>
                  <a:gd name="T3" fmla="*/ 53 h 262"/>
                  <a:gd name="T4" fmla="*/ 116 w 3295"/>
                  <a:gd name="T5" fmla="*/ 37 h 262"/>
                  <a:gd name="T6" fmla="*/ 173 w 3295"/>
                  <a:gd name="T7" fmla="*/ 0 h 262"/>
                  <a:gd name="T8" fmla="*/ 231 w 3295"/>
                  <a:gd name="T9" fmla="*/ 4 h 262"/>
                  <a:gd name="T10" fmla="*/ 289 w 3295"/>
                  <a:gd name="T11" fmla="*/ 32 h 262"/>
                  <a:gd name="T12" fmla="*/ 346 w 3295"/>
                  <a:gd name="T13" fmla="*/ 25 h 262"/>
                  <a:gd name="T14" fmla="*/ 404 w 3295"/>
                  <a:gd name="T15" fmla="*/ 52 h 2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262"/>
                  <a:gd name="T26" fmla="*/ 3295 w 3295"/>
                  <a:gd name="T27" fmla="*/ 262 h 2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262">
                    <a:moveTo>
                      <a:pt x="0" y="174"/>
                    </a:moveTo>
                    <a:lnTo>
                      <a:pt x="471" y="262"/>
                    </a:lnTo>
                    <a:lnTo>
                      <a:pt x="941" y="184"/>
                    </a:lnTo>
                    <a:lnTo>
                      <a:pt x="1412" y="0"/>
                    </a:lnTo>
                    <a:lnTo>
                      <a:pt x="1883" y="20"/>
                    </a:lnTo>
                    <a:lnTo>
                      <a:pt x="2354" y="160"/>
                    </a:lnTo>
                    <a:lnTo>
                      <a:pt x="2824" y="123"/>
                    </a:lnTo>
                    <a:lnTo>
                      <a:pt x="3295" y="25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5" name="Line 419"/>
              <p:cNvSpPr>
                <a:spLocks noChangeShapeType="1"/>
              </p:cNvSpPr>
              <p:nvPr/>
            </p:nvSpPr>
            <p:spPr bwMode="auto">
              <a:xfrm flipV="1">
                <a:off x="5301" y="3590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6" name="Line 420"/>
              <p:cNvSpPr>
                <a:spLocks noChangeShapeType="1"/>
              </p:cNvSpPr>
              <p:nvPr/>
            </p:nvSpPr>
            <p:spPr bwMode="auto">
              <a:xfrm>
                <a:off x="5296" y="3590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7" name="Line 421"/>
              <p:cNvSpPr>
                <a:spLocks noChangeShapeType="1"/>
              </p:cNvSpPr>
              <p:nvPr/>
            </p:nvSpPr>
            <p:spPr bwMode="auto">
              <a:xfrm flipV="1">
                <a:off x="5466" y="3629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8" name="Line 422"/>
              <p:cNvSpPr>
                <a:spLocks noChangeShapeType="1"/>
              </p:cNvSpPr>
              <p:nvPr/>
            </p:nvSpPr>
            <p:spPr bwMode="auto">
              <a:xfrm>
                <a:off x="5461" y="3629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9" name="Line 423"/>
              <p:cNvSpPr>
                <a:spLocks noChangeShapeType="1"/>
              </p:cNvSpPr>
              <p:nvPr/>
            </p:nvSpPr>
            <p:spPr bwMode="auto">
              <a:xfrm flipV="1">
                <a:off x="5630" y="3562"/>
                <a:ext cx="1" cy="4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0" name="Line 424"/>
              <p:cNvSpPr>
                <a:spLocks noChangeShapeType="1"/>
              </p:cNvSpPr>
              <p:nvPr/>
            </p:nvSpPr>
            <p:spPr bwMode="auto">
              <a:xfrm>
                <a:off x="5626" y="3562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1" name="Line 425"/>
              <p:cNvSpPr>
                <a:spLocks noChangeShapeType="1"/>
              </p:cNvSpPr>
              <p:nvPr/>
            </p:nvSpPr>
            <p:spPr bwMode="auto">
              <a:xfrm flipV="1">
                <a:off x="5795" y="3436"/>
                <a:ext cx="1" cy="86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2" name="Line 426"/>
              <p:cNvSpPr>
                <a:spLocks noChangeShapeType="1"/>
              </p:cNvSpPr>
              <p:nvPr/>
            </p:nvSpPr>
            <p:spPr bwMode="auto">
              <a:xfrm>
                <a:off x="5791" y="3436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3" name="Line 427"/>
              <p:cNvSpPr>
                <a:spLocks noChangeShapeType="1"/>
              </p:cNvSpPr>
              <p:nvPr/>
            </p:nvSpPr>
            <p:spPr bwMode="auto">
              <a:xfrm flipV="1">
                <a:off x="5960" y="3449"/>
                <a:ext cx="1" cy="8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4" name="Line 428"/>
              <p:cNvSpPr>
                <a:spLocks noChangeShapeType="1"/>
              </p:cNvSpPr>
              <p:nvPr/>
            </p:nvSpPr>
            <p:spPr bwMode="auto">
              <a:xfrm>
                <a:off x="5956" y="344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5" name="Line 429"/>
              <p:cNvSpPr>
                <a:spLocks noChangeShapeType="1"/>
              </p:cNvSpPr>
              <p:nvPr/>
            </p:nvSpPr>
            <p:spPr bwMode="auto">
              <a:xfrm flipV="1">
                <a:off x="6125" y="3523"/>
                <a:ext cx="1" cy="7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6" name="Line 430"/>
              <p:cNvSpPr>
                <a:spLocks noChangeShapeType="1"/>
              </p:cNvSpPr>
              <p:nvPr/>
            </p:nvSpPr>
            <p:spPr bwMode="auto">
              <a:xfrm>
                <a:off x="6121" y="352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7" name="Line 431"/>
              <p:cNvSpPr>
                <a:spLocks noChangeShapeType="1"/>
              </p:cNvSpPr>
              <p:nvPr/>
            </p:nvSpPr>
            <p:spPr bwMode="auto">
              <a:xfrm flipV="1">
                <a:off x="6290" y="3522"/>
                <a:ext cx="1" cy="5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8" name="Line 432"/>
              <p:cNvSpPr>
                <a:spLocks noChangeShapeType="1"/>
              </p:cNvSpPr>
              <p:nvPr/>
            </p:nvSpPr>
            <p:spPr bwMode="auto">
              <a:xfrm>
                <a:off x="6285" y="3522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9" name="Line 433"/>
              <p:cNvSpPr>
                <a:spLocks noChangeShapeType="1"/>
              </p:cNvSpPr>
              <p:nvPr/>
            </p:nvSpPr>
            <p:spPr bwMode="auto">
              <a:xfrm flipV="1">
                <a:off x="6455" y="3581"/>
                <a:ext cx="1" cy="5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0" name="Line 434"/>
              <p:cNvSpPr>
                <a:spLocks noChangeShapeType="1"/>
              </p:cNvSpPr>
              <p:nvPr/>
            </p:nvSpPr>
            <p:spPr bwMode="auto">
              <a:xfrm>
                <a:off x="6450" y="3581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1" name="Line 435"/>
              <p:cNvSpPr>
                <a:spLocks noChangeShapeType="1"/>
              </p:cNvSpPr>
              <p:nvPr/>
            </p:nvSpPr>
            <p:spPr bwMode="auto">
              <a:xfrm>
                <a:off x="5301" y="3600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2" name="Line 436"/>
              <p:cNvSpPr>
                <a:spLocks noChangeShapeType="1"/>
              </p:cNvSpPr>
              <p:nvPr/>
            </p:nvSpPr>
            <p:spPr bwMode="auto">
              <a:xfrm>
                <a:off x="5296" y="3611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3" name="Line 437"/>
              <p:cNvSpPr>
                <a:spLocks noChangeShapeType="1"/>
              </p:cNvSpPr>
              <p:nvPr/>
            </p:nvSpPr>
            <p:spPr bwMode="auto">
              <a:xfrm>
                <a:off x="5466" y="3640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4" name="Line 438"/>
              <p:cNvSpPr>
                <a:spLocks noChangeShapeType="1"/>
              </p:cNvSpPr>
              <p:nvPr/>
            </p:nvSpPr>
            <p:spPr bwMode="auto">
              <a:xfrm>
                <a:off x="5461" y="3651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5" name="Line 439"/>
              <p:cNvSpPr>
                <a:spLocks noChangeShapeType="1"/>
              </p:cNvSpPr>
              <p:nvPr/>
            </p:nvSpPr>
            <p:spPr bwMode="auto">
              <a:xfrm>
                <a:off x="5630" y="3605"/>
                <a:ext cx="1" cy="4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6" name="Line 440"/>
              <p:cNvSpPr>
                <a:spLocks noChangeShapeType="1"/>
              </p:cNvSpPr>
              <p:nvPr/>
            </p:nvSpPr>
            <p:spPr bwMode="auto">
              <a:xfrm>
                <a:off x="5626" y="364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7" name="Line 441"/>
              <p:cNvSpPr>
                <a:spLocks noChangeShapeType="1"/>
              </p:cNvSpPr>
              <p:nvPr/>
            </p:nvSpPr>
            <p:spPr bwMode="auto">
              <a:xfrm>
                <a:off x="5795" y="3522"/>
                <a:ext cx="1" cy="86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8" name="Line 442"/>
              <p:cNvSpPr>
                <a:spLocks noChangeShapeType="1"/>
              </p:cNvSpPr>
              <p:nvPr/>
            </p:nvSpPr>
            <p:spPr bwMode="auto">
              <a:xfrm>
                <a:off x="5791" y="360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9" name="Line 443"/>
              <p:cNvSpPr>
                <a:spLocks noChangeShapeType="1"/>
              </p:cNvSpPr>
              <p:nvPr/>
            </p:nvSpPr>
            <p:spPr bwMode="auto">
              <a:xfrm>
                <a:off x="5960" y="3531"/>
                <a:ext cx="1" cy="8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0" name="Line 444"/>
              <p:cNvSpPr>
                <a:spLocks noChangeShapeType="1"/>
              </p:cNvSpPr>
              <p:nvPr/>
            </p:nvSpPr>
            <p:spPr bwMode="auto">
              <a:xfrm>
                <a:off x="5956" y="3612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1" name="Line 445"/>
              <p:cNvSpPr>
                <a:spLocks noChangeShapeType="1"/>
              </p:cNvSpPr>
              <p:nvPr/>
            </p:nvSpPr>
            <p:spPr bwMode="auto">
              <a:xfrm>
                <a:off x="6125" y="3594"/>
                <a:ext cx="1" cy="7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2" name="Line 446"/>
              <p:cNvSpPr>
                <a:spLocks noChangeShapeType="1"/>
              </p:cNvSpPr>
              <p:nvPr/>
            </p:nvSpPr>
            <p:spPr bwMode="auto">
              <a:xfrm>
                <a:off x="6121" y="366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3" name="Line 447"/>
              <p:cNvSpPr>
                <a:spLocks noChangeShapeType="1"/>
              </p:cNvSpPr>
              <p:nvPr/>
            </p:nvSpPr>
            <p:spPr bwMode="auto">
              <a:xfrm>
                <a:off x="6290" y="3577"/>
                <a:ext cx="1" cy="5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4" name="Line 448"/>
              <p:cNvSpPr>
                <a:spLocks noChangeShapeType="1"/>
              </p:cNvSpPr>
              <p:nvPr/>
            </p:nvSpPr>
            <p:spPr bwMode="auto">
              <a:xfrm>
                <a:off x="6285" y="3634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5" name="Line 449"/>
              <p:cNvSpPr>
                <a:spLocks noChangeShapeType="1"/>
              </p:cNvSpPr>
              <p:nvPr/>
            </p:nvSpPr>
            <p:spPr bwMode="auto">
              <a:xfrm>
                <a:off x="6455" y="3638"/>
                <a:ext cx="1" cy="5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6" name="Line 450"/>
              <p:cNvSpPr>
                <a:spLocks noChangeShapeType="1"/>
              </p:cNvSpPr>
              <p:nvPr/>
            </p:nvSpPr>
            <p:spPr bwMode="auto">
              <a:xfrm>
                <a:off x="6450" y="3695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7" name="Oval 451"/>
              <p:cNvSpPr>
                <a:spLocks noChangeArrowheads="1"/>
              </p:cNvSpPr>
              <p:nvPr/>
            </p:nvSpPr>
            <p:spPr bwMode="auto">
              <a:xfrm>
                <a:off x="5296" y="3613"/>
                <a:ext cx="10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8" name="Oval 452"/>
              <p:cNvSpPr>
                <a:spLocks noChangeArrowheads="1"/>
              </p:cNvSpPr>
              <p:nvPr/>
            </p:nvSpPr>
            <p:spPr bwMode="auto">
              <a:xfrm>
                <a:off x="5461" y="3615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9" name="Oval 453"/>
              <p:cNvSpPr>
                <a:spLocks noChangeArrowheads="1"/>
              </p:cNvSpPr>
              <p:nvPr/>
            </p:nvSpPr>
            <p:spPr bwMode="auto">
              <a:xfrm>
                <a:off x="5626" y="3611"/>
                <a:ext cx="9" cy="1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0" name="Oval 454"/>
              <p:cNvSpPr>
                <a:spLocks noChangeArrowheads="1"/>
              </p:cNvSpPr>
              <p:nvPr/>
            </p:nvSpPr>
            <p:spPr bwMode="auto">
              <a:xfrm>
                <a:off x="5791" y="3623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1" name="Oval 455"/>
              <p:cNvSpPr>
                <a:spLocks noChangeArrowheads="1"/>
              </p:cNvSpPr>
              <p:nvPr/>
            </p:nvSpPr>
            <p:spPr bwMode="auto">
              <a:xfrm>
                <a:off x="5956" y="3478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2" name="Oval 456"/>
              <p:cNvSpPr>
                <a:spLocks noChangeArrowheads="1"/>
              </p:cNvSpPr>
              <p:nvPr/>
            </p:nvSpPr>
            <p:spPr bwMode="auto">
              <a:xfrm>
                <a:off x="6121" y="3367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3" name="Oval 457"/>
              <p:cNvSpPr>
                <a:spLocks noChangeArrowheads="1"/>
              </p:cNvSpPr>
              <p:nvPr/>
            </p:nvSpPr>
            <p:spPr bwMode="auto">
              <a:xfrm>
                <a:off x="6285" y="3331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4" name="Oval 458"/>
              <p:cNvSpPr>
                <a:spLocks noChangeArrowheads="1"/>
              </p:cNvSpPr>
              <p:nvPr/>
            </p:nvSpPr>
            <p:spPr bwMode="auto">
              <a:xfrm>
                <a:off x="6450" y="3451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5" name="Oval 459"/>
              <p:cNvSpPr>
                <a:spLocks noChangeArrowheads="1"/>
              </p:cNvSpPr>
              <p:nvPr/>
            </p:nvSpPr>
            <p:spPr bwMode="auto">
              <a:xfrm>
                <a:off x="5296" y="3622"/>
                <a:ext cx="10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6" name="Oval 460"/>
              <p:cNvSpPr>
                <a:spLocks noChangeArrowheads="1"/>
              </p:cNvSpPr>
              <p:nvPr/>
            </p:nvSpPr>
            <p:spPr bwMode="auto">
              <a:xfrm>
                <a:off x="5461" y="3606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7" name="Oval 461"/>
              <p:cNvSpPr>
                <a:spLocks noChangeArrowheads="1"/>
              </p:cNvSpPr>
              <p:nvPr/>
            </p:nvSpPr>
            <p:spPr bwMode="auto">
              <a:xfrm>
                <a:off x="5626" y="3639"/>
                <a:ext cx="9" cy="11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8" name="Oval 462"/>
              <p:cNvSpPr>
                <a:spLocks noChangeArrowheads="1"/>
              </p:cNvSpPr>
              <p:nvPr/>
            </p:nvSpPr>
            <p:spPr bwMode="auto">
              <a:xfrm>
                <a:off x="5791" y="3668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9" name="Oval 463"/>
              <p:cNvSpPr>
                <a:spLocks noChangeArrowheads="1"/>
              </p:cNvSpPr>
              <p:nvPr/>
            </p:nvSpPr>
            <p:spPr bwMode="auto">
              <a:xfrm>
                <a:off x="5956" y="3554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0" name="Oval 464"/>
              <p:cNvSpPr>
                <a:spLocks noChangeArrowheads="1"/>
              </p:cNvSpPr>
              <p:nvPr/>
            </p:nvSpPr>
            <p:spPr bwMode="auto">
              <a:xfrm>
                <a:off x="6121" y="3464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1" name="Oval 465"/>
              <p:cNvSpPr>
                <a:spLocks noChangeArrowheads="1"/>
              </p:cNvSpPr>
              <p:nvPr/>
            </p:nvSpPr>
            <p:spPr bwMode="auto">
              <a:xfrm>
                <a:off x="6285" y="3579"/>
                <a:ext cx="9" cy="11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2" name="Oval 466"/>
              <p:cNvSpPr>
                <a:spLocks noChangeArrowheads="1"/>
              </p:cNvSpPr>
              <p:nvPr/>
            </p:nvSpPr>
            <p:spPr bwMode="auto">
              <a:xfrm>
                <a:off x="6450" y="3591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3" name="Oval 467"/>
              <p:cNvSpPr>
                <a:spLocks noChangeArrowheads="1"/>
              </p:cNvSpPr>
              <p:nvPr/>
            </p:nvSpPr>
            <p:spPr bwMode="auto">
              <a:xfrm>
                <a:off x="5296" y="3595"/>
                <a:ext cx="10" cy="11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4" name="Oval 468"/>
              <p:cNvSpPr>
                <a:spLocks noChangeArrowheads="1"/>
              </p:cNvSpPr>
              <p:nvPr/>
            </p:nvSpPr>
            <p:spPr bwMode="auto">
              <a:xfrm>
                <a:off x="5461" y="3634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5" name="Oval 469"/>
              <p:cNvSpPr>
                <a:spLocks noChangeArrowheads="1"/>
              </p:cNvSpPr>
              <p:nvPr/>
            </p:nvSpPr>
            <p:spPr bwMode="auto">
              <a:xfrm>
                <a:off x="5626" y="3599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6" name="Oval 470"/>
              <p:cNvSpPr>
                <a:spLocks noChangeArrowheads="1"/>
              </p:cNvSpPr>
              <p:nvPr/>
            </p:nvSpPr>
            <p:spPr bwMode="auto">
              <a:xfrm>
                <a:off x="5791" y="3516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7" name="Oval 471"/>
              <p:cNvSpPr>
                <a:spLocks noChangeArrowheads="1"/>
              </p:cNvSpPr>
              <p:nvPr/>
            </p:nvSpPr>
            <p:spPr bwMode="auto">
              <a:xfrm>
                <a:off x="5956" y="3525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8" name="Oval 472"/>
              <p:cNvSpPr>
                <a:spLocks noChangeArrowheads="1"/>
              </p:cNvSpPr>
              <p:nvPr/>
            </p:nvSpPr>
            <p:spPr bwMode="auto">
              <a:xfrm>
                <a:off x="6121" y="3588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9" name="Oval 473"/>
              <p:cNvSpPr>
                <a:spLocks noChangeArrowheads="1"/>
              </p:cNvSpPr>
              <p:nvPr/>
            </p:nvSpPr>
            <p:spPr bwMode="auto">
              <a:xfrm>
                <a:off x="6285" y="3572"/>
                <a:ext cx="9" cy="11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0" name="Oval 474"/>
              <p:cNvSpPr>
                <a:spLocks noChangeArrowheads="1"/>
              </p:cNvSpPr>
              <p:nvPr/>
            </p:nvSpPr>
            <p:spPr bwMode="auto">
              <a:xfrm>
                <a:off x="6450" y="3632"/>
                <a:ext cx="9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079" name="Group 475"/>
          <p:cNvGrpSpPr>
            <a:grpSpLocks/>
          </p:cNvGrpSpPr>
          <p:nvPr/>
        </p:nvGrpSpPr>
        <p:grpSpPr bwMode="auto">
          <a:xfrm>
            <a:off x="6159500" y="3506788"/>
            <a:ext cx="1600200" cy="1958975"/>
            <a:chOff x="4032" y="1817"/>
            <a:chExt cx="1008" cy="1234"/>
          </a:xfrm>
        </p:grpSpPr>
        <p:sp>
          <p:nvSpPr>
            <p:cNvPr id="45089" name="Text Box 476"/>
            <p:cNvSpPr txBox="1">
              <a:spLocks noChangeArrowheads="1"/>
            </p:cNvSpPr>
            <p:nvPr/>
          </p:nvSpPr>
          <p:spPr bwMode="auto">
            <a:xfrm>
              <a:off x="4329" y="1817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</a:rPr>
                <a:t>PCC</a:t>
              </a:r>
            </a:p>
          </p:txBody>
        </p:sp>
        <p:grpSp>
          <p:nvGrpSpPr>
            <p:cNvPr id="45090" name="Group 477"/>
            <p:cNvGrpSpPr>
              <a:grpSpLocks/>
            </p:cNvGrpSpPr>
            <p:nvPr/>
          </p:nvGrpSpPr>
          <p:grpSpPr bwMode="auto">
            <a:xfrm>
              <a:off x="4032" y="2043"/>
              <a:ext cx="1002" cy="1008"/>
              <a:chOff x="1923" y="2043"/>
              <a:chExt cx="1002" cy="1008"/>
            </a:xfrm>
          </p:grpSpPr>
          <p:sp>
            <p:nvSpPr>
              <p:cNvPr id="45208" name="Rectangle 478"/>
              <p:cNvSpPr>
                <a:spLocks noChangeArrowheads="1"/>
              </p:cNvSpPr>
              <p:nvPr/>
            </p:nvSpPr>
            <p:spPr bwMode="auto">
              <a:xfrm>
                <a:off x="1923" y="2043"/>
                <a:ext cx="1002" cy="1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9" name="Freeform 479"/>
              <p:cNvSpPr>
                <a:spLocks/>
              </p:cNvSpPr>
              <p:nvPr/>
            </p:nvSpPr>
            <p:spPr bwMode="auto">
              <a:xfrm>
                <a:off x="1923" y="2043"/>
                <a:ext cx="1002" cy="1007"/>
              </a:xfrm>
              <a:custGeom>
                <a:avLst/>
                <a:gdLst>
                  <a:gd name="T0" fmla="*/ 0 w 3295"/>
                  <a:gd name="T1" fmla="*/ 0 h 2215"/>
                  <a:gd name="T2" fmla="*/ 305 w 3295"/>
                  <a:gd name="T3" fmla="*/ 0 h 2215"/>
                  <a:gd name="T4" fmla="*/ 305 w 3295"/>
                  <a:gd name="T5" fmla="*/ 458 h 2215"/>
                  <a:gd name="T6" fmla="*/ 0 w 3295"/>
                  <a:gd name="T7" fmla="*/ 458 h 2215"/>
                  <a:gd name="T8" fmla="*/ 0 w 3295"/>
                  <a:gd name="T9" fmla="*/ 0 h 2215"/>
                  <a:gd name="T10" fmla="*/ 0 w 3295"/>
                  <a:gd name="T11" fmla="*/ 458 h 2215"/>
                  <a:gd name="T12" fmla="*/ 2 w 3295"/>
                  <a:gd name="T13" fmla="*/ 458 h 2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95"/>
                  <a:gd name="T22" fmla="*/ 0 h 2215"/>
                  <a:gd name="T23" fmla="*/ 3295 w 3295"/>
                  <a:gd name="T24" fmla="*/ 2215 h 2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95" h="2215">
                    <a:moveTo>
                      <a:pt x="0" y="0"/>
                    </a:moveTo>
                    <a:lnTo>
                      <a:pt x="3295" y="0"/>
                    </a:lnTo>
                    <a:lnTo>
                      <a:pt x="3295" y="2215"/>
                    </a:lnTo>
                    <a:lnTo>
                      <a:pt x="0" y="2215"/>
                    </a:lnTo>
                    <a:lnTo>
                      <a:pt x="0" y="0"/>
                    </a:lnTo>
                    <a:lnTo>
                      <a:pt x="0" y="2215"/>
                    </a:lnTo>
                    <a:lnTo>
                      <a:pt x="16" y="22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0" name="Line 480"/>
              <p:cNvSpPr>
                <a:spLocks noChangeShapeType="1"/>
              </p:cNvSpPr>
              <p:nvPr/>
            </p:nvSpPr>
            <p:spPr bwMode="auto">
              <a:xfrm>
                <a:off x="1923" y="2715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1" name="Line 481"/>
              <p:cNvSpPr>
                <a:spLocks noChangeShapeType="1"/>
              </p:cNvSpPr>
              <p:nvPr/>
            </p:nvSpPr>
            <p:spPr bwMode="auto">
              <a:xfrm>
                <a:off x="1923" y="2378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2" name="Line 482"/>
              <p:cNvSpPr>
                <a:spLocks noChangeShapeType="1"/>
              </p:cNvSpPr>
              <p:nvPr/>
            </p:nvSpPr>
            <p:spPr bwMode="auto">
              <a:xfrm>
                <a:off x="1923" y="20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3" name="Line 483"/>
              <p:cNvSpPr>
                <a:spLocks noChangeShapeType="1"/>
              </p:cNvSpPr>
              <p:nvPr/>
            </p:nvSpPr>
            <p:spPr bwMode="auto">
              <a:xfrm>
                <a:off x="1923" y="3050"/>
                <a:ext cx="100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4" name="Line 484"/>
              <p:cNvSpPr>
                <a:spLocks noChangeShapeType="1"/>
              </p:cNvSpPr>
              <p:nvPr/>
            </p:nvSpPr>
            <p:spPr bwMode="auto">
              <a:xfrm flipV="1">
                <a:off x="1923" y="3042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215" name="Group 485"/>
              <p:cNvGrpSpPr>
                <a:grpSpLocks/>
              </p:cNvGrpSpPr>
              <p:nvPr/>
            </p:nvGrpSpPr>
            <p:grpSpPr bwMode="auto">
              <a:xfrm>
                <a:off x="2067" y="3027"/>
                <a:ext cx="715" cy="23"/>
                <a:chOff x="1099" y="3029"/>
                <a:chExt cx="827" cy="8"/>
              </a:xfrm>
            </p:grpSpPr>
            <p:sp>
              <p:nvSpPr>
                <p:cNvPr id="45228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09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29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1264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30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142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31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159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32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1760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33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192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216" name="Line 492"/>
              <p:cNvSpPr>
                <a:spLocks noChangeShapeType="1"/>
              </p:cNvSpPr>
              <p:nvPr/>
            </p:nvSpPr>
            <p:spPr bwMode="auto">
              <a:xfrm flipV="1">
                <a:off x="2925" y="3042"/>
                <a:ext cx="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7" name="Line 493"/>
              <p:cNvSpPr>
                <a:spLocks noChangeShapeType="1"/>
              </p:cNvSpPr>
              <p:nvPr/>
            </p:nvSpPr>
            <p:spPr bwMode="auto">
              <a:xfrm flipV="1">
                <a:off x="2925" y="2714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218" name="Group 494"/>
              <p:cNvGrpSpPr>
                <a:grpSpLocks/>
              </p:cNvGrpSpPr>
              <p:nvPr/>
            </p:nvGrpSpPr>
            <p:grpSpPr bwMode="auto">
              <a:xfrm>
                <a:off x="2910" y="2377"/>
                <a:ext cx="15" cy="339"/>
                <a:chOff x="899" y="2373"/>
                <a:chExt cx="6" cy="334"/>
              </a:xfrm>
            </p:grpSpPr>
            <p:sp>
              <p:nvSpPr>
                <p:cNvPr id="45226" name="Line 495"/>
                <p:cNvSpPr>
                  <a:spLocks noChangeShapeType="1"/>
                </p:cNvSpPr>
                <p:nvPr/>
              </p:nvSpPr>
              <p:spPr bwMode="auto">
                <a:xfrm>
                  <a:off x="899" y="2706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27" name="Line 496"/>
                <p:cNvSpPr>
                  <a:spLocks noChangeShapeType="1"/>
                </p:cNvSpPr>
                <p:nvPr/>
              </p:nvSpPr>
              <p:spPr bwMode="auto">
                <a:xfrm>
                  <a:off x="899" y="2373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219" name="Group 497"/>
              <p:cNvGrpSpPr>
                <a:grpSpLocks/>
              </p:cNvGrpSpPr>
              <p:nvPr/>
            </p:nvGrpSpPr>
            <p:grpSpPr bwMode="auto">
              <a:xfrm>
                <a:off x="2068" y="2044"/>
                <a:ext cx="715" cy="23"/>
                <a:chOff x="1099" y="3029"/>
                <a:chExt cx="827" cy="8"/>
              </a:xfrm>
            </p:grpSpPr>
            <p:sp>
              <p:nvSpPr>
                <p:cNvPr id="4522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109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21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1264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22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429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23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159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24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1760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25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1925" y="3029"/>
                  <a:ext cx="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91" name="Group 504"/>
            <p:cNvGrpSpPr>
              <a:grpSpLocks/>
            </p:cNvGrpSpPr>
            <p:nvPr/>
          </p:nvGrpSpPr>
          <p:grpSpPr bwMode="auto">
            <a:xfrm>
              <a:off x="4032" y="2137"/>
              <a:ext cx="1008" cy="619"/>
              <a:chOff x="5440" y="2625"/>
              <a:chExt cx="1164" cy="671"/>
            </a:xfrm>
          </p:grpSpPr>
          <p:sp>
            <p:nvSpPr>
              <p:cNvPr id="45092" name="Line 505"/>
              <p:cNvSpPr>
                <a:spLocks noChangeShapeType="1"/>
              </p:cNvSpPr>
              <p:nvPr/>
            </p:nvSpPr>
            <p:spPr bwMode="auto">
              <a:xfrm>
                <a:off x="5445" y="325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3" name="Freeform 506"/>
              <p:cNvSpPr>
                <a:spLocks/>
              </p:cNvSpPr>
              <p:nvPr/>
            </p:nvSpPr>
            <p:spPr bwMode="auto">
              <a:xfrm>
                <a:off x="5445" y="2752"/>
                <a:ext cx="1154" cy="504"/>
              </a:xfrm>
              <a:custGeom>
                <a:avLst/>
                <a:gdLst>
                  <a:gd name="T0" fmla="*/ 0 w 3295"/>
                  <a:gd name="T1" fmla="*/ 248 h 1026"/>
                  <a:gd name="T2" fmla="*/ 58 w 3295"/>
                  <a:gd name="T3" fmla="*/ 243 h 1026"/>
                  <a:gd name="T4" fmla="*/ 116 w 3295"/>
                  <a:gd name="T5" fmla="*/ 182 h 1026"/>
                  <a:gd name="T6" fmla="*/ 173 w 3295"/>
                  <a:gd name="T7" fmla="*/ 96 h 1026"/>
                  <a:gd name="T8" fmla="*/ 231 w 3295"/>
                  <a:gd name="T9" fmla="*/ 4 h 1026"/>
                  <a:gd name="T10" fmla="*/ 289 w 3295"/>
                  <a:gd name="T11" fmla="*/ 0 h 1026"/>
                  <a:gd name="T12" fmla="*/ 346 w 3295"/>
                  <a:gd name="T13" fmla="*/ 84 h 1026"/>
                  <a:gd name="T14" fmla="*/ 404 w 3295"/>
                  <a:gd name="T15" fmla="*/ 174 h 10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1026"/>
                  <a:gd name="T26" fmla="*/ 3295 w 3295"/>
                  <a:gd name="T27" fmla="*/ 1026 h 10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1026">
                    <a:moveTo>
                      <a:pt x="0" y="1026"/>
                    </a:moveTo>
                    <a:lnTo>
                      <a:pt x="471" y="1008"/>
                    </a:lnTo>
                    <a:lnTo>
                      <a:pt x="941" y="756"/>
                    </a:lnTo>
                    <a:lnTo>
                      <a:pt x="1412" y="398"/>
                    </a:lnTo>
                    <a:lnTo>
                      <a:pt x="1883" y="19"/>
                    </a:lnTo>
                    <a:lnTo>
                      <a:pt x="2354" y="0"/>
                    </a:lnTo>
                    <a:lnTo>
                      <a:pt x="2824" y="347"/>
                    </a:lnTo>
                    <a:lnTo>
                      <a:pt x="3295" y="72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4" name="Line 507"/>
              <p:cNvSpPr>
                <a:spLocks noChangeShapeType="1"/>
              </p:cNvSpPr>
              <p:nvPr/>
            </p:nvSpPr>
            <p:spPr bwMode="auto">
              <a:xfrm flipV="1">
                <a:off x="5445" y="3242"/>
                <a:ext cx="1" cy="1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5" name="Line 508"/>
              <p:cNvSpPr>
                <a:spLocks noChangeShapeType="1"/>
              </p:cNvSpPr>
              <p:nvPr/>
            </p:nvSpPr>
            <p:spPr bwMode="auto">
              <a:xfrm>
                <a:off x="5440" y="3242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6" name="Line 509"/>
              <p:cNvSpPr>
                <a:spLocks noChangeShapeType="1"/>
              </p:cNvSpPr>
              <p:nvPr/>
            </p:nvSpPr>
            <p:spPr bwMode="auto">
              <a:xfrm flipV="1">
                <a:off x="5610" y="3234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7" name="Line 510"/>
              <p:cNvSpPr>
                <a:spLocks noChangeShapeType="1"/>
              </p:cNvSpPr>
              <p:nvPr/>
            </p:nvSpPr>
            <p:spPr bwMode="auto">
              <a:xfrm>
                <a:off x="5605" y="3234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8" name="Line 511"/>
              <p:cNvSpPr>
                <a:spLocks noChangeShapeType="1"/>
              </p:cNvSpPr>
              <p:nvPr/>
            </p:nvSpPr>
            <p:spPr bwMode="auto">
              <a:xfrm flipV="1">
                <a:off x="5774" y="3068"/>
                <a:ext cx="1" cy="5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9" name="Line 512"/>
              <p:cNvSpPr>
                <a:spLocks noChangeShapeType="1"/>
              </p:cNvSpPr>
              <p:nvPr/>
            </p:nvSpPr>
            <p:spPr bwMode="auto">
              <a:xfrm>
                <a:off x="5770" y="306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0" name="Line 513"/>
              <p:cNvSpPr>
                <a:spLocks noChangeShapeType="1"/>
              </p:cNvSpPr>
              <p:nvPr/>
            </p:nvSpPr>
            <p:spPr bwMode="auto">
              <a:xfrm flipV="1">
                <a:off x="5939" y="2853"/>
                <a:ext cx="1" cy="9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1" name="Line 514"/>
              <p:cNvSpPr>
                <a:spLocks noChangeShapeType="1"/>
              </p:cNvSpPr>
              <p:nvPr/>
            </p:nvSpPr>
            <p:spPr bwMode="auto">
              <a:xfrm>
                <a:off x="5935" y="285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2" name="Line 515"/>
              <p:cNvSpPr>
                <a:spLocks noChangeShapeType="1"/>
              </p:cNvSpPr>
              <p:nvPr/>
            </p:nvSpPr>
            <p:spPr bwMode="auto">
              <a:xfrm flipV="1">
                <a:off x="6104" y="2625"/>
                <a:ext cx="1" cy="13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3" name="Line 516"/>
              <p:cNvSpPr>
                <a:spLocks noChangeShapeType="1"/>
              </p:cNvSpPr>
              <p:nvPr/>
            </p:nvSpPr>
            <p:spPr bwMode="auto">
              <a:xfrm>
                <a:off x="6100" y="262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4" name="Line 517"/>
              <p:cNvSpPr>
                <a:spLocks noChangeShapeType="1"/>
              </p:cNvSpPr>
              <p:nvPr/>
            </p:nvSpPr>
            <p:spPr bwMode="auto">
              <a:xfrm flipV="1">
                <a:off x="6269" y="2640"/>
                <a:ext cx="1" cy="11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5" name="Line 518"/>
              <p:cNvSpPr>
                <a:spLocks noChangeShapeType="1"/>
              </p:cNvSpPr>
              <p:nvPr/>
            </p:nvSpPr>
            <p:spPr bwMode="auto">
              <a:xfrm>
                <a:off x="6265" y="2640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6" name="Line 519"/>
              <p:cNvSpPr>
                <a:spLocks noChangeShapeType="1"/>
              </p:cNvSpPr>
              <p:nvPr/>
            </p:nvSpPr>
            <p:spPr bwMode="auto">
              <a:xfrm flipV="1">
                <a:off x="6434" y="2844"/>
                <a:ext cx="1" cy="7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7" name="Line 520"/>
              <p:cNvSpPr>
                <a:spLocks noChangeShapeType="1"/>
              </p:cNvSpPr>
              <p:nvPr/>
            </p:nvSpPr>
            <p:spPr bwMode="auto">
              <a:xfrm>
                <a:off x="6429" y="2844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8" name="Line 521"/>
              <p:cNvSpPr>
                <a:spLocks noChangeShapeType="1"/>
              </p:cNvSpPr>
              <p:nvPr/>
            </p:nvSpPr>
            <p:spPr bwMode="auto">
              <a:xfrm flipV="1">
                <a:off x="6599" y="3028"/>
                <a:ext cx="1" cy="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9" name="Line 522"/>
              <p:cNvSpPr>
                <a:spLocks noChangeShapeType="1"/>
              </p:cNvSpPr>
              <p:nvPr/>
            </p:nvSpPr>
            <p:spPr bwMode="auto">
              <a:xfrm>
                <a:off x="6594" y="3028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0" name="Line 523"/>
              <p:cNvSpPr>
                <a:spLocks noChangeShapeType="1"/>
              </p:cNvSpPr>
              <p:nvPr/>
            </p:nvSpPr>
            <p:spPr bwMode="auto">
              <a:xfrm>
                <a:off x="5445" y="3256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1" name="Line 524"/>
              <p:cNvSpPr>
                <a:spLocks noChangeShapeType="1"/>
              </p:cNvSpPr>
              <p:nvPr/>
            </p:nvSpPr>
            <p:spPr bwMode="auto">
              <a:xfrm>
                <a:off x="5610" y="3247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2" name="Line 525"/>
              <p:cNvSpPr>
                <a:spLocks noChangeShapeType="1"/>
              </p:cNvSpPr>
              <p:nvPr/>
            </p:nvSpPr>
            <p:spPr bwMode="auto">
              <a:xfrm>
                <a:off x="5774" y="3123"/>
                <a:ext cx="1" cy="5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3" name="Line 526"/>
              <p:cNvSpPr>
                <a:spLocks noChangeShapeType="1"/>
              </p:cNvSpPr>
              <p:nvPr/>
            </p:nvSpPr>
            <p:spPr bwMode="auto">
              <a:xfrm>
                <a:off x="5939" y="2947"/>
                <a:ext cx="1" cy="9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4" name="Line 527"/>
              <p:cNvSpPr>
                <a:spLocks noChangeShapeType="1"/>
              </p:cNvSpPr>
              <p:nvPr/>
            </p:nvSpPr>
            <p:spPr bwMode="auto">
              <a:xfrm>
                <a:off x="6104" y="2761"/>
                <a:ext cx="1" cy="13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5" name="Line 528"/>
              <p:cNvSpPr>
                <a:spLocks noChangeShapeType="1"/>
              </p:cNvSpPr>
              <p:nvPr/>
            </p:nvSpPr>
            <p:spPr bwMode="auto">
              <a:xfrm>
                <a:off x="6269" y="2752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6" name="Line 529"/>
              <p:cNvSpPr>
                <a:spLocks noChangeShapeType="1"/>
              </p:cNvSpPr>
              <p:nvPr/>
            </p:nvSpPr>
            <p:spPr bwMode="auto">
              <a:xfrm>
                <a:off x="6434" y="2922"/>
                <a:ext cx="1" cy="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7" name="Line 530"/>
              <p:cNvSpPr>
                <a:spLocks noChangeShapeType="1"/>
              </p:cNvSpPr>
              <p:nvPr/>
            </p:nvSpPr>
            <p:spPr bwMode="auto">
              <a:xfrm>
                <a:off x="6599" y="3105"/>
                <a:ext cx="1" cy="7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8" name="Freeform 531"/>
              <p:cNvSpPr>
                <a:spLocks/>
              </p:cNvSpPr>
              <p:nvPr/>
            </p:nvSpPr>
            <p:spPr bwMode="auto">
              <a:xfrm>
                <a:off x="5445" y="2996"/>
                <a:ext cx="1154" cy="265"/>
              </a:xfrm>
              <a:custGeom>
                <a:avLst/>
                <a:gdLst>
                  <a:gd name="T0" fmla="*/ 0 w 3295"/>
                  <a:gd name="T1" fmla="*/ 130 h 539"/>
                  <a:gd name="T2" fmla="*/ 58 w 3295"/>
                  <a:gd name="T3" fmla="*/ 120 h 539"/>
                  <a:gd name="T4" fmla="*/ 116 w 3295"/>
                  <a:gd name="T5" fmla="*/ 103 h 539"/>
                  <a:gd name="T6" fmla="*/ 173 w 3295"/>
                  <a:gd name="T7" fmla="*/ 59 h 539"/>
                  <a:gd name="T8" fmla="*/ 231 w 3295"/>
                  <a:gd name="T9" fmla="*/ 0 h 539"/>
                  <a:gd name="T10" fmla="*/ 289 w 3295"/>
                  <a:gd name="T11" fmla="*/ 2 h 539"/>
                  <a:gd name="T12" fmla="*/ 346 w 3295"/>
                  <a:gd name="T13" fmla="*/ 68 h 539"/>
                  <a:gd name="T14" fmla="*/ 404 w 3295"/>
                  <a:gd name="T15" fmla="*/ 96 h 5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539"/>
                  <a:gd name="T26" fmla="*/ 3295 w 3295"/>
                  <a:gd name="T27" fmla="*/ 539 h 5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539">
                    <a:moveTo>
                      <a:pt x="0" y="539"/>
                    </a:moveTo>
                    <a:lnTo>
                      <a:pt x="471" y="498"/>
                    </a:lnTo>
                    <a:lnTo>
                      <a:pt x="941" y="428"/>
                    </a:lnTo>
                    <a:lnTo>
                      <a:pt x="1412" y="243"/>
                    </a:lnTo>
                    <a:lnTo>
                      <a:pt x="1883" y="0"/>
                    </a:lnTo>
                    <a:lnTo>
                      <a:pt x="2354" y="10"/>
                    </a:lnTo>
                    <a:lnTo>
                      <a:pt x="2824" y="282"/>
                    </a:lnTo>
                    <a:lnTo>
                      <a:pt x="3295" y="399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9" name="Line 532"/>
              <p:cNvSpPr>
                <a:spLocks noChangeShapeType="1"/>
              </p:cNvSpPr>
              <p:nvPr/>
            </p:nvSpPr>
            <p:spPr bwMode="auto">
              <a:xfrm flipV="1">
                <a:off x="5445" y="3256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0" name="Line 533"/>
              <p:cNvSpPr>
                <a:spLocks noChangeShapeType="1"/>
              </p:cNvSpPr>
              <p:nvPr/>
            </p:nvSpPr>
            <p:spPr bwMode="auto">
              <a:xfrm>
                <a:off x="5440" y="325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1" name="Line 534"/>
              <p:cNvSpPr>
                <a:spLocks noChangeShapeType="1"/>
              </p:cNvSpPr>
              <p:nvPr/>
            </p:nvSpPr>
            <p:spPr bwMode="auto">
              <a:xfrm flipV="1">
                <a:off x="5610" y="3236"/>
                <a:ext cx="1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2" name="Line 535"/>
              <p:cNvSpPr>
                <a:spLocks noChangeShapeType="1"/>
              </p:cNvSpPr>
              <p:nvPr/>
            </p:nvSpPr>
            <p:spPr bwMode="auto">
              <a:xfrm>
                <a:off x="5605" y="323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3" name="Line 536"/>
              <p:cNvSpPr>
                <a:spLocks noChangeShapeType="1"/>
              </p:cNvSpPr>
              <p:nvPr/>
            </p:nvSpPr>
            <p:spPr bwMode="auto">
              <a:xfrm flipV="1">
                <a:off x="5774" y="3178"/>
                <a:ext cx="1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4" name="Line 537"/>
              <p:cNvSpPr>
                <a:spLocks noChangeShapeType="1"/>
              </p:cNvSpPr>
              <p:nvPr/>
            </p:nvSpPr>
            <p:spPr bwMode="auto">
              <a:xfrm>
                <a:off x="5770" y="317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5" name="Line 538"/>
              <p:cNvSpPr>
                <a:spLocks noChangeShapeType="1"/>
              </p:cNvSpPr>
              <p:nvPr/>
            </p:nvSpPr>
            <p:spPr bwMode="auto">
              <a:xfrm flipV="1">
                <a:off x="5939" y="3048"/>
                <a:ext cx="1" cy="6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6" name="Line 539"/>
              <p:cNvSpPr>
                <a:spLocks noChangeShapeType="1"/>
              </p:cNvSpPr>
              <p:nvPr/>
            </p:nvSpPr>
            <p:spPr bwMode="auto">
              <a:xfrm>
                <a:off x="5935" y="3048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7" name="Line 540"/>
              <p:cNvSpPr>
                <a:spLocks noChangeShapeType="1"/>
              </p:cNvSpPr>
              <p:nvPr/>
            </p:nvSpPr>
            <p:spPr bwMode="auto">
              <a:xfrm flipV="1">
                <a:off x="6104" y="2893"/>
                <a:ext cx="1" cy="10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8" name="Line 541"/>
              <p:cNvSpPr>
                <a:spLocks noChangeShapeType="1"/>
              </p:cNvSpPr>
              <p:nvPr/>
            </p:nvSpPr>
            <p:spPr bwMode="auto">
              <a:xfrm>
                <a:off x="6100" y="289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9" name="Line 542"/>
              <p:cNvSpPr>
                <a:spLocks noChangeShapeType="1"/>
              </p:cNvSpPr>
              <p:nvPr/>
            </p:nvSpPr>
            <p:spPr bwMode="auto">
              <a:xfrm flipV="1">
                <a:off x="6269" y="2894"/>
                <a:ext cx="1" cy="10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0" name="Line 543"/>
              <p:cNvSpPr>
                <a:spLocks noChangeShapeType="1"/>
              </p:cNvSpPr>
              <p:nvPr/>
            </p:nvSpPr>
            <p:spPr bwMode="auto">
              <a:xfrm>
                <a:off x="6265" y="2894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1" name="Line 544"/>
              <p:cNvSpPr>
                <a:spLocks noChangeShapeType="1"/>
              </p:cNvSpPr>
              <p:nvPr/>
            </p:nvSpPr>
            <p:spPr bwMode="auto">
              <a:xfrm flipV="1">
                <a:off x="6434" y="3070"/>
                <a:ext cx="1" cy="6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2" name="Line 545"/>
              <p:cNvSpPr>
                <a:spLocks noChangeShapeType="1"/>
              </p:cNvSpPr>
              <p:nvPr/>
            </p:nvSpPr>
            <p:spPr bwMode="auto">
              <a:xfrm>
                <a:off x="6429" y="3070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3" name="Line 546"/>
              <p:cNvSpPr>
                <a:spLocks noChangeShapeType="1"/>
              </p:cNvSpPr>
              <p:nvPr/>
            </p:nvSpPr>
            <p:spPr bwMode="auto">
              <a:xfrm flipV="1">
                <a:off x="6599" y="3119"/>
                <a:ext cx="1" cy="7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4" name="Line 547"/>
              <p:cNvSpPr>
                <a:spLocks noChangeShapeType="1"/>
              </p:cNvSpPr>
              <p:nvPr/>
            </p:nvSpPr>
            <p:spPr bwMode="auto">
              <a:xfrm>
                <a:off x="6594" y="3119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5" name="Line 548"/>
              <p:cNvSpPr>
                <a:spLocks noChangeShapeType="1"/>
              </p:cNvSpPr>
              <p:nvPr/>
            </p:nvSpPr>
            <p:spPr bwMode="auto">
              <a:xfrm>
                <a:off x="5445" y="3261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6" name="Line 549"/>
              <p:cNvSpPr>
                <a:spLocks noChangeShapeType="1"/>
              </p:cNvSpPr>
              <p:nvPr/>
            </p:nvSpPr>
            <p:spPr bwMode="auto">
              <a:xfrm>
                <a:off x="5440" y="3267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7" name="Line 550"/>
              <p:cNvSpPr>
                <a:spLocks noChangeShapeType="1"/>
              </p:cNvSpPr>
              <p:nvPr/>
            </p:nvSpPr>
            <p:spPr bwMode="auto">
              <a:xfrm>
                <a:off x="5610" y="3241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8" name="Line 551"/>
              <p:cNvSpPr>
                <a:spLocks noChangeShapeType="1"/>
              </p:cNvSpPr>
              <p:nvPr/>
            </p:nvSpPr>
            <p:spPr bwMode="auto">
              <a:xfrm>
                <a:off x="5605" y="3247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9" name="Line 552"/>
              <p:cNvSpPr>
                <a:spLocks noChangeShapeType="1"/>
              </p:cNvSpPr>
              <p:nvPr/>
            </p:nvSpPr>
            <p:spPr bwMode="auto">
              <a:xfrm>
                <a:off x="5774" y="3207"/>
                <a:ext cx="1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0" name="Line 553"/>
              <p:cNvSpPr>
                <a:spLocks noChangeShapeType="1"/>
              </p:cNvSpPr>
              <p:nvPr/>
            </p:nvSpPr>
            <p:spPr bwMode="auto">
              <a:xfrm>
                <a:off x="5770" y="3236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1" name="Line 554"/>
              <p:cNvSpPr>
                <a:spLocks noChangeShapeType="1"/>
              </p:cNvSpPr>
              <p:nvPr/>
            </p:nvSpPr>
            <p:spPr bwMode="auto">
              <a:xfrm>
                <a:off x="5939" y="3116"/>
                <a:ext cx="1" cy="6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2" name="Line 555"/>
              <p:cNvSpPr>
                <a:spLocks noChangeShapeType="1"/>
              </p:cNvSpPr>
              <p:nvPr/>
            </p:nvSpPr>
            <p:spPr bwMode="auto">
              <a:xfrm>
                <a:off x="5935" y="3184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3" name="Line 556"/>
              <p:cNvSpPr>
                <a:spLocks noChangeShapeType="1"/>
              </p:cNvSpPr>
              <p:nvPr/>
            </p:nvSpPr>
            <p:spPr bwMode="auto">
              <a:xfrm>
                <a:off x="6104" y="2996"/>
                <a:ext cx="1" cy="10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4" name="Line 557"/>
              <p:cNvSpPr>
                <a:spLocks noChangeShapeType="1"/>
              </p:cNvSpPr>
              <p:nvPr/>
            </p:nvSpPr>
            <p:spPr bwMode="auto">
              <a:xfrm>
                <a:off x="6100" y="309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5" name="Line 558"/>
              <p:cNvSpPr>
                <a:spLocks noChangeShapeType="1"/>
              </p:cNvSpPr>
              <p:nvPr/>
            </p:nvSpPr>
            <p:spPr bwMode="auto">
              <a:xfrm>
                <a:off x="6269" y="3001"/>
                <a:ext cx="1" cy="10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6" name="Line 559"/>
              <p:cNvSpPr>
                <a:spLocks noChangeShapeType="1"/>
              </p:cNvSpPr>
              <p:nvPr/>
            </p:nvSpPr>
            <p:spPr bwMode="auto">
              <a:xfrm>
                <a:off x="6265" y="310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7" name="Line 560"/>
              <p:cNvSpPr>
                <a:spLocks noChangeShapeType="1"/>
              </p:cNvSpPr>
              <p:nvPr/>
            </p:nvSpPr>
            <p:spPr bwMode="auto">
              <a:xfrm>
                <a:off x="6434" y="3135"/>
                <a:ext cx="1" cy="6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8" name="Line 561"/>
              <p:cNvSpPr>
                <a:spLocks noChangeShapeType="1"/>
              </p:cNvSpPr>
              <p:nvPr/>
            </p:nvSpPr>
            <p:spPr bwMode="auto">
              <a:xfrm>
                <a:off x="6429" y="3200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9" name="Line 562"/>
              <p:cNvSpPr>
                <a:spLocks noChangeShapeType="1"/>
              </p:cNvSpPr>
              <p:nvPr/>
            </p:nvSpPr>
            <p:spPr bwMode="auto">
              <a:xfrm>
                <a:off x="6599" y="3192"/>
                <a:ext cx="1" cy="7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0" name="Line 563"/>
              <p:cNvSpPr>
                <a:spLocks noChangeShapeType="1"/>
              </p:cNvSpPr>
              <p:nvPr/>
            </p:nvSpPr>
            <p:spPr bwMode="auto">
              <a:xfrm>
                <a:off x="6594" y="326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1" name="Freeform 564"/>
              <p:cNvSpPr>
                <a:spLocks/>
              </p:cNvSpPr>
              <p:nvPr/>
            </p:nvSpPr>
            <p:spPr bwMode="auto">
              <a:xfrm>
                <a:off x="5445" y="3057"/>
                <a:ext cx="1154" cy="204"/>
              </a:xfrm>
              <a:custGeom>
                <a:avLst/>
                <a:gdLst>
                  <a:gd name="T0" fmla="*/ 0 w 3295"/>
                  <a:gd name="T1" fmla="*/ 91 h 415"/>
                  <a:gd name="T2" fmla="*/ 58 w 3295"/>
                  <a:gd name="T3" fmla="*/ 100 h 415"/>
                  <a:gd name="T4" fmla="*/ 116 w 3295"/>
                  <a:gd name="T5" fmla="*/ 78 h 415"/>
                  <a:gd name="T6" fmla="*/ 173 w 3295"/>
                  <a:gd name="T7" fmla="*/ 28 h 415"/>
                  <a:gd name="T8" fmla="*/ 231 w 3295"/>
                  <a:gd name="T9" fmla="*/ 0 h 415"/>
                  <a:gd name="T10" fmla="*/ 289 w 3295"/>
                  <a:gd name="T11" fmla="*/ 18 h 415"/>
                  <a:gd name="T12" fmla="*/ 346 w 3295"/>
                  <a:gd name="T13" fmla="*/ 66 h 415"/>
                  <a:gd name="T14" fmla="*/ 404 w 3295"/>
                  <a:gd name="T15" fmla="*/ 94 h 4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95"/>
                  <a:gd name="T25" fmla="*/ 0 h 415"/>
                  <a:gd name="T26" fmla="*/ 3295 w 3295"/>
                  <a:gd name="T27" fmla="*/ 415 h 4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95" h="415">
                    <a:moveTo>
                      <a:pt x="0" y="377"/>
                    </a:moveTo>
                    <a:lnTo>
                      <a:pt x="471" y="415"/>
                    </a:lnTo>
                    <a:lnTo>
                      <a:pt x="941" y="323"/>
                    </a:lnTo>
                    <a:lnTo>
                      <a:pt x="1412" y="114"/>
                    </a:lnTo>
                    <a:lnTo>
                      <a:pt x="1883" y="0"/>
                    </a:lnTo>
                    <a:lnTo>
                      <a:pt x="2354" y="75"/>
                    </a:lnTo>
                    <a:lnTo>
                      <a:pt x="2824" y="274"/>
                    </a:lnTo>
                    <a:lnTo>
                      <a:pt x="3295" y="39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2" name="Line 565"/>
              <p:cNvSpPr>
                <a:spLocks noChangeShapeType="1"/>
              </p:cNvSpPr>
              <p:nvPr/>
            </p:nvSpPr>
            <p:spPr bwMode="auto">
              <a:xfrm flipV="1">
                <a:off x="5445" y="3222"/>
                <a:ext cx="1" cy="2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3" name="Line 566"/>
              <p:cNvSpPr>
                <a:spLocks noChangeShapeType="1"/>
              </p:cNvSpPr>
              <p:nvPr/>
            </p:nvSpPr>
            <p:spPr bwMode="auto">
              <a:xfrm>
                <a:off x="5440" y="3222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4" name="Line 567"/>
              <p:cNvSpPr>
                <a:spLocks noChangeShapeType="1"/>
              </p:cNvSpPr>
              <p:nvPr/>
            </p:nvSpPr>
            <p:spPr bwMode="auto">
              <a:xfrm flipV="1">
                <a:off x="5610" y="3241"/>
                <a:ext cx="1" cy="2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5" name="Line 568"/>
              <p:cNvSpPr>
                <a:spLocks noChangeShapeType="1"/>
              </p:cNvSpPr>
              <p:nvPr/>
            </p:nvSpPr>
            <p:spPr bwMode="auto">
              <a:xfrm>
                <a:off x="5605" y="3241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6" name="Line 569"/>
              <p:cNvSpPr>
                <a:spLocks noChangeShapeType="1"/>
              </p:cNvSpPr>
              <p:nvPr/>
            </p:nvSpPr>
            <p:spPr bwMode="auto">
              <a:xfrm flipV="1">
                <a:off x="5774" y="3190"/>
                <a:ext cx="1" cy="2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7" name="Line 570"/>
              <p:cNvSpPr>
                <a:spLocks noChangeShapeType="1"/>
              </p:cNvSpPr>
              <p:nvPr/>
            </p:nvSpPr>
            <p:spPr bwMode="auto">
              <a:xfrm>
                <a:off x="5770" y="3190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8" name="Line 571"/>
              <p:cNvSpPr>
                <a:spLocks noChangeShapeType="1"/>
              </p:cNvSpPr>
              <p:nvPr/>
            </p:nvSpPr>
            <p:spPr bwMode="auto">
              <a:xfrm flipV="1">
                <a:off x="5939" y="3073"/>
                <a:ext cx="1" cy="4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9" name="Line 572"/>
              <p:cNvSpPr>
                <a:spLocks noChangeShapeType="1"/>
              </p:cNvSpPr>
              <p:nvPr/>
            </p:nvSpPr>
            <p:spPr bwMode="auto">
              <a:xfrm>
                <a:off x="5935" y="307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0" name="Line 573"/>
              <p:cNvSpPr>
                <a:spLocks noChangeShapeType="1"/>
              </p:cNvSpPr>
              <p:nvPr/>
            </p:nvSpPr>
            <p:spPr bwMode="auto">
              <a:xfrm flipV="1">
                <a:off x="6104" y="3003"/>
                <a:ext cx="1" cy="5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1" name="Line 574"/>
              <p:cNvSpPr>
                <a:spLocks noChangeShapeType="1"/>
              </p:cNvSpPr>
              <p:nvPr/>
            </p:nvSpPr>
            <p:spPr bwMode="auto">
              <a:xfrm>
                <a:off x="6100" y="300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2" name="Line 575"/>
              <p:cNvSpPr>
                <a:spLocks noChangeShapeType="1"/>
              </p:cNvSpPr>
              <p:nvPr/>
            </p:nvSpPr>
            <p:spPr bwMode="auto">
              <a:xfrm flipV="1">
                <a:off x="6269" y="3043"/>
                <a:ext cx="1" cy="5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" name="Line 576"/>
              <p:cNvSpPr>
                <a:spLocks noChangeShapeType="1"/>
              </p:cNvSpPr>
              <p:nvPr/>
            </p:nvSpPr>
            <p:spPr bwMode="auto">
              <a:xfrm>
                <a:off x="6265" y="3043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" name="Line 577"/>
              <p:cNvSpPr>
                <a:spLocks noChangeShapeType="1"/>
              </p:cNvSpPr>
              <p:nvPr/>
            </p:nvSpPr>
            <p:spPr bwMode="auto">
              <a:xfrm flipV="1">
                <a:off x="6434" y="3154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" name="Line 578"/>
              <p:cNvSpPr>
                <a:spLocks noChangeShapeType="1"/>
              </p:cNvSpPr>
              <p:nvPr/>
            </p:nvSpPr>
            <p:spPr bwMode="auto">
              <a:xfrm>
                <a:off x="6429" y="3154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6" name="Line 579"/>
              <p:cNvSpPr>
                <a:spLocks noChangeShapeType="1"/>
              </p:cNvSpPr>
              <p:nvPr/>
            </p:nvSpPr>
            <p:spPr bwMode="auto">
              <a:xfrm flipV="1">
                <a:off x="6599" y="3203"/>
                <a:ext cx="1" cy="46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7" name="Line 580"/>
              <p:cNvSpPr>
                <a:spLocks noChangeShapeType="1"/>
              </p:cNvSpPr>
              <p:nvPr/>
            </p:nvSpPr>
            <p:spPr bwMode="auto">
              <a:xfrm>
                <a:off x="6594" y="3203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8" name="Line 581"/>
              <p:cNvSpPr>
                <a:spLocks noChangeShapeType="1"/>
              </p:cNvSpPr>
              <p:nvPr/>
            </p:nvSpPr>
            <p:spPr bwMode="auto">
              <a:xfrm>
                <a:off x="5445" y="3242"/>
                <a:ext cx="1" cy="2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9" name="Line 582"/>
              <p:cNvSpPr>
                <a:spLocks noChangeShapeType="1"/>
              </p:cNvSpPr>
              <p:nvPr/>
            </p:nvSpPr>
            <p:spPr bwMode="auto">
              <a:xfrm>
                <a:off x="5440" y="3262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0" name="Line 583"/>
              <p:cNvSpPr>
                <a:spLocks noChangeShapeType="1"/>
              </p:cNvSpPr>
              <p:nvPr/>
            </p:nvSpPr>
            <p:spPr bwMode="auto">
              <a:xfrm>
                <a:off x="5610" y="3261"/>
                <a:ext cx="1" cy="19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1" name="Line 584"/>
              <p:cNvSpPr>
                <a:spLocks noChangeShapeType="1"/>
              </p:cNvSpPr>
              <p:nvPr/>
            </p:nvSpPr>
            <p:spPr bwMode="auto">
              <a:xfrm>
                <a:off x="5605" y="3280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2" name="Line 585"/>
              <p:cNvSpPr>
                <a:spLocks noChangeShapeType="1"/>
              </p:cNvSpPr>
              <p:nvPr/>
            </p:nvSpPr>
            <p:spPr bwMode="auto">
              <a:xfrm>
                <a:off x="5774" y="3215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3" name="Line 586"/>
              <p:cNvSpPr>
                <a:spLocks noChangeShapeType="1"/>
              </p:cNvSpPr>
              <p:nvPr/>
            </p:nvSpPr>
            <p:spPr bwMode="auto">
              <a:xfrm>
                <a:off x="5770" y="3241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4" name="Line 587"/>
              <p:cNvSpPr>
                <a:spLocks noChangeShapeType="1"/>
              </p:cNvSpPr>
              <p:nvPr/>
            </p:nvSpPr>
            <p:spPr bwMode="auto">
              <a:xfrm>
                <a:off x="5939" y="3113"/>
                <a:ext cx="1" cy="39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5" name="Line 588"/>
              <p:cNvSpPr>
                <a:spLocks noChangeShapeType="1"/>
              </p:cNvSpPr>
              <p:nvPr/>
            </p:nvSpPr>
            <p:spPr bwMode="auto">
              <a:xfrm>
                <a:off x="5935" y="3152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6" name="Line 589"/>
              <p:cNvSpPr>
                <a:spLocks noChangeShapeType="1"/>
              </p:cNvSpPr>
              <p:nvPr/>
            </p:nvSpPr>
            <p:spPr bwMode="auto">
              <a:xfrm>
                <a:off x="6104" y="3057"/>
                <a:ext cx="1" cy="5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7" name="Line 590"/>
              <p:cNvSpPr>
                <a:spLocks noChangeShapeType="1"/>
              </p:cNvSpPr>
              <p:nvPr/>
            </p:nvSpPr>
            <p:spPr bwMode="auto">
              <a:xfrm>
                <a:off x="6100" y="3110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8" name="Line 591"/>
              <p:cNvSpPr>
                <a:spLocks noChangeShapeType="1"/>
              </p:cNvSpPr>
              <p:nvPr/>
            </p:nvSpPr>
            <p:spPr bwMode="auto">
              <a:xfrm>
                <a:off x="6269" y="3094"/>
                <a:ext cx="1" cy="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9" name="Line 592"/>
              <p:cNvSpPr>
                <a:spLocks noChangeShapeType="1"/>
              </p:cNvSpPr>
              <p:nvPr/>
            </p:nvSpPr>
            <p:spPr bwMode="auto">
              <a:xfrm>
                <a:off x="6265" y="3144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0" name="Line 593"/>
              <p:cNvSpPr>
                <a:spLocks noChangeShapeType="1"/>
              </p:cNvSpPr>
              <p:nvPr/>
            </p:nvSpPr>
            <p:spPr bwMode="auto">
              <a:xfrm>
                <a:off x="6434" y="3191"/>
                <a:ext cx="1" cy="39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1" name="Line 594"/>
              <p:cNvSpPr>
                <a:spLocks noChangeShapeType="1"/>
              </p:cNvSpPr>
              <p:nvPr/>
            </p:nvSpPr>
            <p:spPr bwMode="auto">
              <a:xfrm>
                <a:off x="6429" y="3230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2" name="Line 595"/>
              <p:cNvSpPr>
                <a:spLocks noChangeShapeType="1"/>
              </p:cNvSpPr>
              <p:nvPr/>
            </p:nvSpPr>
            <p:spPr bwMode="auto">
              <a:xfrm>
                <a:off x="6599" y="3249"/>
                <a:ext cx="1" cy="46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3" name="Line 596"/>
              <p:cNvSpPr>
                <a:spLocks noChangeShapeType="1"/>
              </p:cNvSpPr>
              <p:nvPr/>
            </p:nvSpPr>
            <p:spPr bwMode="auto">
              <a:xfrm>
                <a:off x="6594" y="3295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4" name="Oval 597"/>
              <p:cNvSpPr>
                <a:spLocks noChangeArrowheads="1"/>
              </p:cNvSpPr>
              <p:nvPr/>
            </p:nvSpPr>
            <p:spPr bwMode="auto">
              <a:xfrm>
                <a:off x="5440" y="3249"/>
                <a:ext cx="10" cy="13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5" name="Oval 598"/>
              <p:cNvSpPr>
                <a:spLocks noChangeArrowheads="1"/>
              </p:cNvSpPr>
              <p:nvPr/>
            </p:nvSpPr>
            <p:spPr bwMode="auto">
              <a:xfrm>
                <a:off x="5605" y="3241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6" name="Oval 599"/>
              <p:cNvSpPr>
                <a:spLocks noChangeArrowheads="1"/>
              </p:cNvSpPr>
              <p:nvPr/>
            </p:nvSpPr>
            <p:spPr bwMode="auto">
              <a:xfrm>
                <a:off x="5770" y="3117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7" name="Oval 600"/>
              <p:cNvSpPr>
                <a:spLocks noChangeArrowheads="1"/>
              </p:cNvSpPr>
              <p:nvPr/>
            </p:nvSpPr>
            <p:spPr bwMode="auto">
              <a:xfrm>
                <a:off x="5935" y="2941"/>
                <a:ext cx="9" cy="13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8" name="Oval 601"/>
              <p:cNvSpPr>
                <a:spLocks noChangeArrowheads="1"/>
              </p:cNvSpPr>
              <p:nvPr/>
            </p:nvSpPr>
            <p:spPr bwMode="auto">
              <a:xfrm>
                <a:off x="6100" y="2754"/>
                <a:ext cx="9" cy="13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9" name="Oval 602"/>
              <p:cNvSpPr>
                <a:spLocks noChangeArrowheads="1"/>
              </p:cNvSpPr>
              <p:nvPr/>
            </p:nvSpPr>
            <p:spPr bwMode="auto">
              <a:xfrm>
                <a:off x="6265" y="2745"/>
                <a:ext cx="9" cy="13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0" name="Oval 603"/>
              <p:cNvSpPr>
                <a:spLocks noChangeArrowheads="1"/>
              </p:cNvSpPr>
              <p:nvPr/>
            </p:nvSpPr>
            <p:spPr bwMode="auto">
              <a:xfrm>
                <a:off x="6429" y="2916"/>
                <a:ext cx="9" cy="1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1" name="Oval 604"/>
              <p:cNvSpPr>
                <a:spLocks noChangeArrowheads="1"/>
              </p:cNvSpPr>
              <p:nvPr/>
            </p:nvSpPr>
            <p:spPr bwMode="auto">
              <a:xfrm>
                <a:off x="6594" y="3099"/>
                <a:ext cx="9" cy="13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2" name="Oval 605"/>
              <p:cNvSpPr>
                <a:spLocks noChangeArrowheads="1"/>
              </p:cNvSpPr>
              <p:nvPr/>
            </p:nvSpPr>
            <p:spPr bwMode="auto">
              <a:xfrm>
                <a:off x="5440" y="3255"/>
                <a:ext cx="10" cy="13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3" name="Oval 606"/>
              <p:cNvSpPr>
                <a:spLocks noChangeArrowheads="1"/>
              </p:cNvSpPr>
              <p:nvPr/>
            </p:nvSpPr>
            <p:spPr bwMode="auto">
              <a:xfrm>
                <a:off x="5605" y="3235"/>
                <a:ext cx="9" cy="1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4" name="Oval 607"/>
              <p:cNvSpPr>
                <a:spLocks noChangeArrowheads="1"/>
              </p:cNvSpPr>
              <p:nvPr/>
            </p:nvSpPr>
            <p:spPr bwMode="auto">
              <a:xfrm>
                <a:off x="5770" y="3200"/>
                <a:ext cx="9" cy="13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5" name="Oval 608"/>
              <p:cNvSpPr>
                <a:spLocks noChangeArrowheads="1"/>
              </p:cNvSpPr>
              <p:nvPr/>
            </p:nvSpPr>
            <p:spPr bwMode="auto">
              <a:xfrm>
                <a:off x="5935" y="3109"/>
                <a:ext cx="9" cy="13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6" name="Oval 609"/>
              <p:cNvSpPr>
                <a:spLocks noChangeArrowheads="1"/>
              </p:cNvSpPr>
              <p:nvPr/>
            </p:nvSpPr>
            <p:spPr bwMode="auto">
              <a:xfrm>
                <a:off x="6100" y="2990"/>
                <a:ext cx="9" cy="13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7" name="Oval 610"/>
              <p:cNvSpPr>
                <a:spLocks noChangeArrowheads="1"/>
              </p:cNvSpPr>
              <p:nvPr/>
            </p:nvSpPr>
            <p:spPr bwMode="auto">
              <a:xfrm>
                <a:off x="6265" y="2995"/>
                <a:ext cx="9" cy="13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8" name="Oval 611"/>
              <p:cNvSpPr>
                <a:spLocks noChangeArrowheads="1"/>
              </p:cNvSpPr>
              <p:nvPr/>
            </p:nvSpPr>
            <p:spPr bwMode="auto">
              <a:xfrm>
                <a:off x="6429" y="3128"/>
                <a:ext cx="9" cy="13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9" name="Oval 612"/>
              <p:cNvSpPr>
                <a:spLocks noChangeArrowheads="1"/>
              </p:cNvSpPr>
              <p:nvPr/>
            </p:nvSpPr>
            <p:spPr bwMode="auto">
              <a:xfrm>
                <a:off x="6594" y="3186"/>
                <a:ext cx="9" cy="13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0" name="Oval 613"/>
              <p:cNvSpPr>
                <a:spLocks noChangeArrowheads="1"/>
              </p:cNvSpPr>
              <p:nvPr/>
            </p:nvSpPr>
            <p:spPr bwMode="auto">
              <a:xfrm>
                <a:off x="5440" y="3236"/>
                <a:ext cx="10" cy="1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1" name="Oval 614"/>
              <p:cNvSpPr>
                <a:spLocks noChangeArrowheads="1"/>
              </p:cNvSpPr>
              <p:nvPr/>
            </p:nvSpPr>
            <p:spPr bwMode="auto">
              <a:xfrm>
                <a:off x="5605" y="3254"/>
                <a:ext cx="9" cy="13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2" name="Oval 615"/>
              <p:cNvSpPr>
                <a:spLocks noChangeArrowheads="1"/>
              </p:cNvSpPr>
              <p:nvPr/>
            </p:nvSpPr>
            <p:spPr bwMode="auto">
              <a:xfrm>
                <a:off x="5770" y="3209"/>
                <a:ext cx="9" cy="13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3" name="Oval 616"/>
              <p:cNvSpPr>
                <a:spLocks noChangeArrowheads="1"/>
              </p:cNvSpPr>
              <p:nvPr/>
            </p:nvSpPr>
            <p:spPr bwMode="auto">
              <a:xfrm>
                <a:off x="5935" y="3106"/>
                <a:ext cx="9" cy="13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4" name="Oval 617"/>
              <p:cNvSpPr>
                <a:spLocks noChangeArrowheads="1"/>
              </p:cNvSpPr>
              <p:nvPr/>
            </p:nvSpPr>
            <p:spPr bwMode="auto">
              <a:xfrm>
                <a:off x="6100" y="3050"/>
                <a:ext cx="9" cy="13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5" name="Oval 618"/>
              <p:cNvSpPr>
                <a:spLocks noChangeArrowheads="1"/>
              </p:cNvSpPr>
              <p:nvPr/>
            </p:nvSpPr>
            <p:spPr bwMode="auto">
              <a:xfrm>
                <a:off x="6265" y="3087"/>
                <a:ext cx="9" cy="13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6" name="Oval 619"/>
              <p:cNvSpPr>
                <a:spLocks noChangeArrowheads="1"/>
              </p:cNvSpPr>
              <p:nvPr/>
            </p:nvSpPr>
            <p:spPr bwMode="auto">
              <a:xfrm>
                <a:off x="6429" y="3185"/>
                <a:ext cx="9" cy="13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Oval 620"/>
              <p:cNvSpPr>
                <a:spLocks noChangeArrowheads="1"/>
              </p:cNvSpPr>
              <p:nvPr/>
            </p:nvSpPr>
            <p:spPr bwMode="auto">
              <a:xfrm>
                <a:off x="6594" y="3242"/>
                <a:ext cx="9" cy="13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080" name="Text Box 621"/>
          <p:cNvSpPr txBox="1">
            <a:spLocks noChangeArrowheads="1"/>
          </p:cNvSpPr>
          <p:nvPr/>
        </p:nvSpPr>
        <p:spPr bwMode="auto">
          <a:xfrm rot="-5400000">
            <a:off x="59532" y="4404518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Neural activity</a:t>
            </a:r>
          </a:p>
        </p:txBody>
      </p:sp>
      <p:sp>
        <p:nvSpPr>
          <p:cNvPr id="45081" name="Text Box 622"/>
          <p:cNvSpPr txBox="1">
            <a:spLocks noChangeArrowheads="1"/>
          </p:cNvSpPr>
          <p:nvPr/>
        </p:nvSpPr>
        <p:spPr bwMode="auto">
          <a:xfrm>
            <a:off x="7689850" y="52197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itchFamily="18" charset="0"/>
              </a:rPr>
              <a:t>Seconds</a:t>
            </a:r>
          </a:p>
        </p:txBody>
      </p:sp>
      <p:sp>
        <p:nvSpPr>
          <p:cNvPr id="45082" name="Rectangle 623"/>
          <p:cNvSpPr>
            <a:spLocks noChangeArrowheads="1"/>
          </p:cNvSpPr>
          <p:nvPr/>
        </p:nvSpPr>
        <p:spPr bwMode="auto">
          <a:xfrm>
            <a:off x="76200" y="224135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Helvetica" charset="0"/>
              </a:rPr>
              <a:t>McClure, Laibson, </a:t>
            </a:r>
            <a:r>
              <a:rPr lang="en-US" sz="2400" b="1" dirty="0" err="1">
                <a:solidFill>
                  <a:schemeClr val="bg1"/>
                </a:solidFill>
                <a:latin typeface="Helvetica" charset="0"/>
              </a:rPr>
              <a:t>Loewenstein</a:t>
            </a:r>
            <a:r>
              <a:rPr lang="en-US" sz="2400" b="1" dirty="0">
                <a:solidFill>
                  <a:schemeClr val="bg1"/>
                </a:solidFill>
                <a:latin typeface="Helvetica" charset="0"/>
              </a:rPr>
              <a:t>, and Cohen </a:t>
            </a:r>
            <a:r>
              <a:rPr lang="en-US" sz="2400" b="1" dirty="0" smtClean="0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Helvetica" charset="0"/>
              </a:rPr>
              <a:t>2004)</a:t>
            </a:r>
          </a:p>
        </p:txBody>
      </p:sp>
      <p:grpSp>
        <p:nvGrpSpPr>
          <p:cNvPr id="45083" name="Group 624"/>
          <p:cNvGrpSpPr>
            <a:grpSpLocks/>
          </p:cNvGrpSpPr>
          <p:nvPr/>
        </p:nvGrpSpPr>
        <p:grpSpPr bwMode="auto">
          <a:xfrm>
            <a:off x="8012113" y="5921375"/>
            <a:ext cx="700087" cy="695325"/>
            <a:chOff x="5079" y="2634"/>
            <a:chExt cx="441" cy="438"/>
          </a:xfrm>
        </p:grpSpPr>
        <p:grpSp>
          <p:nvGrpSpPr>
            <p:cNvPr id="45084" name="Group 625"/>
            <p:cNvGrpSpPr>
              <a:grpSpLocks/>
            </p:cNvGrpSpPr>
            <p:nvPr/>
          </p:nvGrpSpPr>
          <p:grpSpPr bwMode="auto">
            <a:xfrm>
              <a:off x="5360" y="2634"/>
              <a:ext cx="144" cy="294"/>
              <a:chOff x="4848" y="3262"/>
              <a:chExt cx="144" cy="338"/>
            </a:xfrm>
          </p:grpSpPr>
          <p:sp>
            <p:nvSpPr>
              <p:cNvPr id="45087" name="Line 626"/>
              <p:cNvSpPr>
                <a:spLocks noChangeShapeType="1"/>
              </p:cNvSpPr>
              <p:nvPr/>
            </p:nvSpPr>
            <p:spPr bwMode="auto">
              <a:xfrm>
                <a:off x="4848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8" name="Line 627"/>
              <p:cNvSpPr>
                <a:spLocks noChangeShapeType="1"/>
              </p:cNvSpPr>
              <p:nvPr/>
            </p:nvSpPr>
            <p:spPr bwMode="auto">
              <a:xfrm flipV="1">
                <a:off x="4848" y="3262"/>
                <a:ext cx="0" cy="33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85" name="Text Box 628"/>
            <p:cNvSpPr txBox="1">
              <a:spLocks noChangeArrowheads="1"/>
            </p:cNvSpPr>
            <p:nvPr/>
          </p:nvSpPr>
          <p:spPr bwMode="auto">
            <a:xfrm>
              <a:off x="5079" y="2637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  <a:latin typeface="Times" pitchFamily="-32" charset="0"/>
                </a:rPr>
                <a:t>0.4%</a:t>
              </a:r>
            </a:p>
          </p:txBody>
        </p:sp>
        <p:sp>
          <p:nvSpPr>
            <p:cNvPr id="45086" name="Text Box 629"/>
            <p:cNvSpPr txBox="1">
              <a:spLocks noChangeArrowheads="1"/>
            </p:cNvSpPr>
            <p:nvPr/>
          </p:nvSpPr>
          <p:spPr bwMode="auto">
            <a:xfrm>
              <a:off x="5319" y="2899"/>
              <a:ext cx="2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" pitchFamily="-32" charset="0"/>
                </a:rPr>
                <a:t>2s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4708525" y="1735138"/>
            <a:ext cx="1600200" cy="1398587"/>
            <a:chOff x="1824" y="3551"/>
            <a:chExt cx="1008" cy="849"/>
          </a:xfrm>
        </p:grpSpPr>
        <p:sp>
          <p:nvSpPr>
            <p:cNvPr id="46933" name="Line 3"/>
            <p:cNvSpPr>
              <a:spLocks noChangeShapeType="1"/>
            </p:cNvSpPr>
            <p:nvPr/>
          </p:nvSpPr>
          <p:spPr bwMode="auto">
            <a:xfrm>
              <a:off x="1828" y="4288"/>
              <a:ext cx="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4" name="Line 4"/>
            <p:cNvSpPr>
              <a:spLocks noChangeShapeType="1"/>
            </p:cNvSpPr>
            <p:nvPr/>
          </p:nvSpPr>
          <p:spPr bwMode="auto">
            <a:xfrm>
              <a:off x="1828" y="4148"/>
              <a:ext cx="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5" name="Line 5"/>
            <p:cNvSpPr>
              <a:spLocks noChangeShapeType="1"/>
            </p:cNvSpPr>
            <p:nvPr/>
          </p:nvSpPr>
          <p:spPr bwMode="auto">
            <a:xfrm>
              <a:off x="1828" y="4010"/>
              <a:ext cx="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6" name="Line 6"/>
            <p:cNvSpPr>
              <a:spLocks noChangeShapeType="1"/>
            </p:cNvSpPr>
            <p:nvPr/>
          </p:nvSpPr>
          <p:spPr bwMode="auto">
            <a:xfrm>
              <a:off x="1828" y="3871"/>
              <a:ext cx="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7" name="Line 7"/>
            <p:cNvSpPr>
              <a:spLocks noChangeShapeType="1"/>
            </p:cNvSpPr>
            <p:nvPr/>
          </p:nvSpPr>
          <p:spPr bwMode="auto">
            <a:xfrm>
              <a:off x="1828" y="3733"/>
              <a:ext cx="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8" name="Line 8"/>
            <p:cNvSpPr>
              <a:spLocks noChangeShapeType="1"/>
            </p:cNvSpPr>
            <p:nvPr/>
          </p:nvSpPr>
          <p:spPr bwMode="auto">
            <a:xfrm>
              <a:off x="1828" y="3595"/>
              <a:ext cx="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9" name="Freeform 9"/>
            <p:cNvSpPr>
              <a:spLocks/>
            </p:cNvSpPr>
            <p:nvPr/>
          </p:nvSpPr>
          <p:spPr bwMode="auto">
            <a:xfrm>
              <a:off x="1828" y="3742"/>
              <a:ext cx="1000" cy="569"/>
            </a:xfrm>
            <a:custGeom>
              <a:avLst/>
              <a:gdLst>
                <a:gd name="T0" fmla="*/ 0 w 3295"/>
                <a:gd name="T1" fmla="*/ 249 h 1300"/>
                <a:gd name="T2" fmla="*/ 43 w 3295"/>
                <a:gd name="T3" fmla="*/ 228 h 1300"/>
                <a:gd name="T4" fmla="*/ 87 w 3295"/>
                <a:gd name="T5" fmla="*/ 161 h 1300"/>
                <a:gd name="T6" fmla="*/ 130 w 3295"/>
                <a:gd name="T7" fmla="*/ 65 h 1300"/>
                <a:gd name="T8" fmla="*/ 173 w 3295"/>
                <a:gd name="T9" fmla="*/ 0 h 1300"/>
                <a:gd name="T10" fmla="*/ 217 w 3295"/>
                <a:gd name="T11" fmla="*/ 59 h 1300"/>
                <a:gd name="T12" fmla="*/ 260 w 3295"/>
                <a:gd name="T13" fmla="*/ 165 h 1300"/>
                <a:gd name="T14" fmla="*/ 303 w 3295"/>
                <a:gd name="T15" fmla="*/ 233 h 1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300"/>
                <a:gd name="T26" fmla="*/ 3295 w 3295"/>
                <a:gd name="T27" fmla="*/ 1300 h 1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300">
                  <a:moveTo>
                    <a:pt x="0" y="1300"/>
                  </a:moveTo>
                  <a:lnTo>
                    <a:pt x="471" y="1193"/>
                  </a:lnTo>
                  <a:lnTo>
                    <a:pt x="941" y="840"/>
                  </a:lnTo>
                  <a:lnTo>
                    <a:pt x="1412" y="340"/>
                  </a:lnTo>
                  <a:lnTo>
                    <a:pt x="1883" y="0"/>
                  </a:lnTo>
                  <a:lnTo>
                    <a:pt x="2354" y="308"/>
                  </a:lnTo>
                  <a:lnTo>
                    <a:pt x="2824" y="862"/>
                  </a:lnTo>
                  <a:lnTo>
                    <a:pt x="3295" y="121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0" name="Line 10"/>
            <p:cNvSpPr>
              <a:spLocks noChangeShapeType="1"/>
            </p:cNvSpPr>
            <p:nvPr/>
          </p:nvSpPr>
          <p:spPr bwMode="auto">
            <a:xfrm flipV="1">
              <a:off x="1828" y="4301"/>
              <a:ext cx="1" cy="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1" name="Line 11"/>
            <p:cNvSpPr>
              <a:spLocks noChangeShapeType="1"/>
            </p:cNvSpPr>
            <p:nvPr/>
          </p:nvSpPr>
          <p:spPr bwMode="auto">
            <a:xfrm flipV="1">
              <a:off x="1971" y="4254"/>
              <a:ext cx="1" cy="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2" name="Line 12"/>
            <p:cNvSpPr>
              <a:spLocks noChangeShapeType="1"/>
            </p:cNvSpPr>
            <p:nvPr/>
          </p:nvSpPr>
          <p:spPr bwMode="auto">
            <a:xfrm flipV="1">
              <a:off x="2113" y="4078"/>
              <a:ext cx="1" cy="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3" name="Line 13"/>
            <p:cNvSpPr>
              <a:spLocks noChangeShapeType="1"/>
            </p:cNvSpPr>
            <p:nvPr/>
          </p:nvSpPr>
          <p:spPr bwMode="auto">
            <a:xfrm flipV="1">
              <a:off x="2257" y="3836"/>
              <a:ext cx="1" cy="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4" name="Line 14"/>
            <p:cNvSpPr>
              <a:spLocks noChangeShapeType="1"/>
            </p:cNvSpPr>
            <p:nvPr/>
          </p:nvSpPr>
          <p:spPr bwMode="auto">
            <a:xfrm flipV="1">
              <a:off x="2399" y="3661"/>
              <a:ext cx="1" cy="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5" name="Line 15"/>
            <p:cNvSpPr>
              <a:spLocks noChangeShapeType="1"/>
            </p:cNvSpPr>
            <p:nvPr/>
          </p:nvSpPr>
          <p:spPr bwMode="auto">
            <a:xfrm flipV="1">
              <a:off x="2542" y="3806"/>
              <a:ext cx="1" cy="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6" name="Line 16"/>
            <p:cNvSpPr>
              <a:spLocks noChangeShapeType="1"/>
            </p:cNvSpPr>
            <p:nvPr/>
          </p:nvSpPr>
          <p:spPr bwMode="auto">
            <a:xfrm flipV="1">
              <a:off x="2684" y="4071"/>
              <a:ext cx="1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7" name="Line 17"/>
            <p:cNvSpPr>
              <a:spLocks noChangeShapeType="1"/>
            </p:cNvSpPr>
            <p:nvPr/>
          </p:nvSpPr>
          <p:spPr bwMode="auto">
            <a:xfrm flipV="1">
              <a:off x="2828" y="4233"/>
              <a:ext cx="1" cy="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8" name="Line 18"/>
            <p:cNvSpPr>
              <a:spLocks noChangeShapeType="1"/>
            </p:cNvSpPr>
            <p:nvPr/>
          </p:nvSpPr>
          <p:spPr bwMode="auto">
            <a:xfrm>
              <a:off x="1828" y="4311"/>
              <a:ext cx="1" cy="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9" name="Line 19"/>
            <p:cNvSpPr>
              <a:spLocks noChangeShapeType="1"/>
            </p:cNvSpPr>
            <p:nvPr/>
          </p:nvSpPr>
          <p:spPr bwMode="auto">
            <a:xfrm>
              <a:off x="1824" y="4321"/>
              <a:ext cx="9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0" name="Line 20"/>
            <p:cNvSpPr>
              <a:spLocks noChangeShapeType="1"/>
            </p:cNvSpPr>
            <p:nvPr/>
          </p:nvSpPr>
          <p:spPr bwMode="auto">
            <a:xfrm>
              <a:off x="1971" y="4264"/>
              <a:ext cx="1" cy="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1" name="Line 21"/>
            <p:cNvSpPr>
              <a:spLocks noChangeShapeType="1"/>
            </p:cNvSpPr>
            <p:nvPr/>
          </p:nvSpPr>
          <p:spPr bwMode="auto">
            <a:xfrm>
              <a:off x="1968" y="4274"/>
              <a:ext cx="7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2" name="Line 22"/>
            <p:cNvSpPr>
              <a:spLocks noChangeShapeType="1"/>
            </p:cNvSpPr>
            <p:nvPr/>
          </p:nvSpPr>
          <p:spPr bwMode="auto">
            <a:xfrm>
              <a:off x="2113" y="4110"/>
              <a:ext cx="1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3" name="Line 23"/>
            <p:cNvSpPr>
              <a:spLocks noChangeShapeType="1"/>
            </p:cNvSpPr>
            <p:nvPr/>
          </p:nvSpPr>
          <p:spPr bwMode="auto">
            <a:xfrm>
              <a:off x="2110" y="4140"/>
              <a:ext cx="8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4" name="Line 24"/>
            <p:cNvSpPr>
              <a:spLocks noChangeShapeType="1"/>
            </p:cNvSpPr>
            <p:nvPr/>
          </p:nvSpPr>
          <p:spPr bwMode="auto">
            <a:xfrm>
              <a:off x="2257" y="3890"/>
              <a:ext cx="1" cy="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5" name="Line 25"/>
            <p:cNvSpPr>
              <a:spLocks noChangeShapeType="1"/>
            </p:cNvSpPr>
            <p:nvPr/>
          </p:nvSpPr>
          <p:spPr bwMode="auto">
            <a:xfrm>
              <a:off x="2252" y="3945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6" name="Line 26"/>
            <p:cNvSpPr>
              <a:spLocks noChangeShapeType="1"/>
            </p:cNvSpPr>
            <p:nvPr/>
          </p:nvSpPr>
          <p:spPr bwMode="auto">
            <a:xfrm>
              <a:off x="2399" y="3742"/>
              <a:ext cx="1" cy="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7" name="Line 27"/>
            <p:cNvSpPr>
              <a:spLocks noChangeShapeType="1"/>
            </p:cNvSpPr>
            <p:nvPr/>
          </p:nvSpPr>
          <p:spPr bwMode="auto">
            <a:xfrm>
              <a:off x="2395" y="3823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8" name="Line 28"/>
            <p:cNvSpPr>
              <a:spLocks noChangeShapeType="1"/>
            </p:cNvSpPr>
            <p:nvPr/>
          </p:nvSpPr>
          <p:spPr bwMode="auto">
            <a:xfrm>
              <a:off x="2542" y="3877"/>
              <a:ext cx="1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9" name="Line 29"/>
            <p:cNvSpPr>
              <a:spLocks noChangeShapeType="1"/>
            </p:cNvSpPr>
            <p:nvPr/>
          </p:nvSpPr>
          <p:spPr bwMode="auto">
            <a:xfrm>
              <a:off x="2538" y="3947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0" name="Line 30"/>
            <p:cNvSpPr>
              <a:spLocks noChangeShapeType="1"/>
            </p:cNvSpPr>
            <p:nvPr/>
          </p:nvSpPr>
          <p:spPr bwMode="auto">
            <a:xfrm>
              <a:off x="2684" y="4119"/>
              <a:ext cx="1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1" name="Line 31"/>
            <p:cNvSpPr>
              <a:spLocks noChangeShapeType="1"/>
            </p:cNvSpPr>
            <p:nvPr/>
          </p:nvSpPr>
          <p:spPr bwMode="auto">
            <a:xfrm>
              <a:off x="2681" y="4166"/>
              <a:ext cx="7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2" name="Line 32"/>
            <p:cNvSpPr>
              <a:spLocks noChangeShapeType="1"/>
            </p:cNvSpPr>
            <p:nvPr/>
          </p:nvSpPr>
          <p:spPr bwMode="auto">
            <a:xfrm>
              <a:off x="2828" y="4274"/>
              <a:ext cx="1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3" name="Line 33"/>
            <p:cNvSpPr>
              <a:spLocks noChangeShapeType="1"/>
            </p:cNvSpPr>
            <p:nvPr/>
          </p:nvSpPr>
          <p:spPr bwMode="auto">
            <a:xfrm>
              <a:off x="2823" y="4314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4" name="Freeform 34"/>
            <p:cNvSpPr>
              <a:spLocks/>
            </p:cNvSpPr>
            <p:nvPr/>
          </p:nvSpPr>
          <p:spPr bwMode="auto">
            <a:xfrm>
              <a:off x="1828" y="3636"/>
              <a:ext cx="1000" cy="670"/>
            </a:xfrm>
            <a:custGeom>
              <a:avLst/>
              <a:gdLst>
                <a:gd name="T0" fmla="*/ 0 w 3295"/>
                <a:gd name="T1" fmla="*/ 294 h 1528"/>
                <a:gd name="T2" fmla="*/ 43 w 3295"/>
                <a:gd name="T3" fmla="*/ 278 h 1528"/>
                <a:gd name="T4" fmla="*/ 87 w 3295"/>
                <a:gd name="T5" fmla="*/ 215 h 1528"/>
                <a:gd name="T6" fmla="*/ 130 w 3295"/>
                <a:gd name="T7" fmla="*/ 92 h 1528"/>
                <a:gd name="T8" fmla="*/ 173 w 3295"/>
                <a:gd name="T9" fmla="*/ 0 h 1528"/>
                <a:gd name="T10" fmla="*/ 217 w 3295"/>
                <a:gd name="T11" fmla="*/ 39 h 1528"/>
                <a:gd name="T12" fmla="*/ 260 w 3295"/>
                <a:gd name="T13" fmla="*/ 205 h 1528"/>
                <a:gd name="T14" fmla="*/ 303 w 3295"/>
                <a:gd name="T15" fmla="*/ 271 h 15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528"/>
                <a:gd name="T26" fmla="*/ 3295 w 3295"/>
                <a:gd name="T27" fmla="*/ 1528 h 15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528">
                  <a:moveTo>
                    <a:pt x="0" y="1528"/>
                  </a:moveTo>
                  <a:lnTo>
                    <a:pt x="471" y="1448"/>
                  </a:lnTo>
                  <a:lnTo>
                    <a:pt x="941" y="1119"/>
                  </a:lnTo>
                  <a:lnTo>
                    <a:pt x="1412" y="479"/>
                  </a:lnTo>
                  <a:lnTo>
                    <a:pt x="1883" y="0"/>
                  </a:lnTo>
                  <a:lnTo>
                    <a:pt x="2354" y="203"/>
                  </a:lnTo>
                  <a:lnTo>
                    <a:pt x="2824" y="1067"/>
                  </a:lnTo>
                  <a:lnTo>
                    <a:pt x="3295" y="1409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5" name="Line 35"/>
            <p:cNvSpPr>
              <a:spLocks noChangeShapeType="1"/>
            </p:cNvSpPr>
            <p:nvPr/>
          </p:nvSpPr>
          <p:spPr bwMode="auto">
            <a:xfrm flipV="1">
              <a:off x="1828" y="4295"/>
              <a:ext cx="1" cy="1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6" name="Line 36"/>
            <p:cNvSpPr>
              <a:spLocks noChangeShapeType="1"/>
            </p:cNvSpPr>
            <p:nvPr/>
          </p:nvSpPr>
          <p:spPr bwMode="auto">
            <a:xfrm>
              <a:off x="1824" y="4295"/>
              <a:ext cx="9" cy="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7" name="Line 37"/>
            <p:cNvSpPr>
              <a:spLocks noChangeShapeType="1"/>
            </p:cNvSpPr>
            <p:nvPr/>
          </p:nvSpPr>
          <p:spPr bwMode="auto">
            <a:xfrm flipV="1">
              <a:off x="1971" y="4260"/>
              <a:ext cx="1" cy="1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8" name="Line 38"/>
            <p:cNvSpPr>
              <a:spLocks noChangeShapeType="1"/>
            </p:cNvSpPr>
            <p:nvPr/>
          </p:nvSpPr>
          <p:spPr bwMode="auto">
            <a:xfrm>
              <a:off x="1968" y="4260"/>
              <a:ext cx="7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9" name="Line 39"/>
            <p:cNvSpPr>
              <a:spLocks noChangeShapeType="1"/>
            </p:cNvSpPr>
            <p:nvPr/>
          </p:nvSpPr>
          <p:spPr bwMode="auto">
            <a:xfrm flipV="1">
              <a:off x="2113" y="4096"/>
              <a:ext cx="1" cy="3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0" name="Line 40"/>
            <p:cNvSpPr>
              <a:spLocks noChangeShapeType="1"/>
            </p:cNvSpPr>
            <p:nvPr/>
          </p:nvSpPr>
          <p:spPr bwMode="auto">
            <a:xfrm>
              <a:off x="2110" y="4096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1" name="Line 41"/>
            <p:cNvSpPr>
              <a:spLocks noChangeShapeType="1"/>
            </p:cNvSpPr>
            <p:nvPr/>
          </p:nvSpPr>
          <p:spPr bwMode="auto">
            <a:xfrm flipV="1">
              <a:off x="2257" y="3783"/>
              <a:ext cx="1" cy="6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2" name="Line 42"/>
            <p:cNvSpPr>
              <a:spLocks noChangeShapeType="1"/>
            </p:cNvSpPr>
            <p:nvPr/>
          </p:nvSpPr>
          <p:spPr bwMode="auto">
            <a:xfrm>
              <a:off x="2252" y="3783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3" name="Line 43"/>
            <p:cNvSpPr>
              <a:spLocks noChangeShapeType="1"/>
            </p:cNvSpPr>
            <p:nvPr/>
          </p:nvSpPr>
          <p:spPr bwMode="auto">
            <a:xfrm flipV="1">
              <a:off x="2399" y="3551"/>
              <a:ext cx="1" cy="8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4" name="Line 44"/>
            <p:cNvSpPr>
              <a:spLocks noChangeShapeType="1"/>
            </p:cNvSpPr>
            <p:nvPr/>
          </p:nvSpPr>
          <p:spPr bwMode="auto">
            <a:xfrm>
              <a:off x="2395" y="3551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5" name="Line 45"/>
            <p:cNvSpPr>
              <a:spLocks noChangeShapeType="1"/>
            </p:cNvSpPr>
            <p:nvPr/>
          </p:nvSpPr>
          <p:spPr bwMode="auto">
            <a:xfrm flipV="1">
              <a:off x="2542" y="3623"/>
              <a:ext cx="1" cy="10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6" name="Line 46"/>
            <p:cNvSpPr>
              <a:spLocks noChangeShapeType="1"/>
            </p:cNvSpPr>
            <p:nvPr/>
          </p:nvSpPr>
          <p:spPr bwMode="auto">
            <a:xfrm>
              <a:off x="2538" y="3623"/>
              <a:ext cx="8" cy="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7" name="Line 47"/>
            <p:cNvSpPr>
              <a:spLocks noChangeShapeType="1"/>
            </p:cNvSpPr>
            <p:nvPr/>
          </p:nvSpPr>
          <p:spPr bwMode="auto">
            <a:xfrm flipV="1">
              <a:off x="2684" y="4028"/>
              <a:ext cx="1" cy="7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8" name="Line 48"/>
            <p:cNvSpPr>
              <a:spLocks noChangeShapeType="1"/>
            </p:cNvSpPr>
            <p:nvPr/>
          </p:nvSpPr>
          <p:spPr bwMode="auto">
            <a:xfrm>
              <a:off x="2681" y="4028"/>
              <a:ext cx="7" cy="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9" name="Line 49"/>
            <p:cNvSpPr>
              <a:spLocks noChangeShapeType="1"/>
            </p:cNvSpPr>
            <p:nvPr/>
          </p:nvSpPr>
          <p:spPr bwMode="auto">
            <a:xfrm flipV="1">
              <a:off x="2828" y="4182"/>
              <a:ext cx="1" cy="7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0" name="Line 50"/>
            <p:cNvSpPr>
              <a:spLocks noChangeShapeType="1"/>
            </p:cNvSpPr>
            <p:nvPr/>
          </p:nvSpPr>
          <p:spPr bwMode="auto">
            <a:xfrm>
              <a:off x="2823" y="4182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1" name="Line 51"/>
            <p:cNvSpPr>
              <a:spLocks noChangeShapeType="1"/>
            </p:cNvSpPr>
            <p:nvPr/>
          </p:nvSpPr>
          <p:spPr bwMode="auto">
            <a:xfrm>
              <a:off x="1828" y="430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2" name="Line 52"/>
            <p:cNvSpPr>
              <a:spLocks noChangeShapeType="1"/>
            </p:cNvSpPr>
            <p:nvPr/>
          </p:nvSpPr>
          <p:spPr bwMode="auto">
            <a:xfrm>
              <a:off x="1824" y="431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3" name="Line 53"/>
            <p:cNvSpPr>
              <a:spLocks noChangeShapeType="1"/>
            </p:cNvSpPr>
            <p:nvPr/>
          </p:nvSpPr>
          <p:spPr bwMode="auto">
            <a:xfrm>
              <a:off x="1971" y="4271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4" name="Line 54"/>
            <p:cNvSpPr>
              <a:spLocks noChangeShapeType="1"/>
            </p:cNvSpPr>
            <p:nvPr/>
          </p:nvSpPr>
          <p:spPr bwMode="auto">
            <a:xfrm>
              <a:off x="1968" y="4280"/>
              <a:ext cx="7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5" name="Line 55"/>
            <p:cNvSpPr>
              <a:spLocks noChangeShapeType="1"/>
            </p:cNvSpPr>
            <p:nvPr/>
          </p:nvSpPr>
          <p:spPr bwMode="auto">
            <a:xfrm>
              <a:off x="2113" y="4126"/>
              <a:ext cx="1" cy="3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6" name="Line 56"/>
            <p:cNvSpPr>
              <a:spLocks noChangeShapeType="1"/>
            </p:cNvSpPr>
            <p:nvPr/>
          </p:nvSpPr>
          <p:spPr bwMode="auto">
            <a:xfrm>
              <a:off x="2110" y="4156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7" name="Line 57"/>
            <p:cNvSpPr>
              <a:spLocks noChangeShapeType="1"/>
            </p:cNvSpPr>
            <p:nvPr/>
          </p:nvSpPr>
          <p:spPr bwMode="auto">
            <a:xfrm>
              <a:off x="2257" y="3846"/>
              <a:ext cx="1" cy="6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8" name="Line 58"/>
            <p:cNvSpPr>
              <a:spLocks noChangeShapeType="1"/>
            </p:cNvSpPr>
            <p:nvPr/>
          </p:nvSpPr>
          <p:spPr bwMode="auto">
            <a:xfrm>
              <a:off x="2252" y="3909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9" name="Line 59"/>
            <p:cNvSpPr>
              <a:spLocks noChangeShapeType="1"/>
            </p:cNvSpPr>
            <p:nvPr/>
          </p:nvSpPr>
          <p:spPr bwMode="auto">
            <a:xfrm>
              <a:off x="2399" y="3636"/>
              <a:ext cx="1" cy="8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0" name="Line 60"/>
            <p:cNvSpPr>
              <a:spLocks noChangeShapeType="1"/>
            </p:cNvSpPr>
            <p:nvPr/>
          </p:nvSpPr>
          <p:spPr bwMode="auto">
            <a:xfrm>
              <a:off x="2395" y="3722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1" name="Line 61"/>
            <p:cNvSpPr>
              <a:spLocks noChangeShapeType="1"/>
            </p:cNvSpPr>
            <p:nvPr/>
          </p:nvSpPr>
          <p:spPr bwMode="auto">
            <a:xfrm>
              <a:off x="2542" y="3725"/>
              <a:ext cx="1" cy="10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2" name="Line 62"/>
            <p:cNvSpPr>
              <a:spLocks noChangeShapeType="1"/>
            </p:cNvSpPr>
            <p:nvPr/>
          </p:nvSpPr>
          <p:spPr bwMode="auto">
            <a:xfrm>
              <a:off x="2538" y="3826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3" name="Line 63"/>
            <p:cNvSpPr>
              <a:spLocks noChangeShapeType="1"/>
            </p:cNvSpPr>
            <p:nvPr/>
          </p:nvSpPr>
          <p:spPr bwMode="auto">
            <a:xfrm>
              <a:off x="2684" y="4103"/>
              <a:ext cx="1" cy="7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4" name="Line 64"/>
            <p:cNvSpPr>
              <a:spLocks noChangeShapeType="1"/>
            </p:cNvSpPr>
            <p:nvPr/>
          </p:nvSpPr>
          <p:spPr bwMode="auto">
            <a:xfrm>
              <a:off x="2681" y="4178"/>
              <a:ext cx="7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5" name="Line 65"/>
            <p:cNvSpPr>
              <a:spLocks noChangeShapeType="1"/>
            </p:cNvSpPr>
            <p:nvPr/>
          </p:nvSpPr>
          <p:spPr bwMode="auto">
            <a:xfrm>
              <a:off x="2828" y="4254"/>
              <a:ext cx="1" cy="7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6" name="Line 66"/>
            <p:cNvSpPr>
              <a:spLocks noChangeShapeType="1"/>
            </p:cNvSpPr>
            <p:nvPr/>
          </p:nvSpPr>
          <p:spPr bwMode="auto">
            <a:xfrm>
              <a:off x="2823" y="432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7" name="Freeform 67"/>
            <p:cNvSpPr>
              <a:spLocks/>
            </p:cNvSpPr>
            <p:nvPr/>
          </p:nvSpPr>
          <p:spPr bwMode="auto">
            <a:xfrm>
              <a:off x="1828" y="3714"/>
              <a:ext cx="1000" cy="680"/>
            </a:xfrm>
            <a:custGeom>
              <a:avLst/>
              <a:gdLst>
                <a:gd name="T0" fmla="*/ 0 w 3295"/>
                <a:gd name="T1" fmla="*/ 259 h 1552"/>
                <a:gd name="T2" fmla="*/ 43 w 3295"/>
                <a:gd name="T3" fmla="*/ 244 h 1552"/>
                <a:gd name="T4" fmla="*/ 87 w 3295"/>
                <a:gd name="T5" fmla="*/ 173 h 1552"/>
                <a:gd name="T6" fmla="*/ 130 w 3295"/>
                <a:gd name="T7" fmla="*/ 69 h 1552"/>
                <a:gd name="T8" fmla="*/ 173 w 3295"/>
                <a:gd name="T9" fmla="*/ 0 h 1552"/>
                <a:gd name="T10" fmla="*/ 217 w 3295"/>
                <a:gd name="T11" fmla="*/ 94 h 1552"/>
                <a:gd name="T12" fmla="*/ 260 w 3295"/>
                <a:gd name="T13" fmla="*/ 224 h 1552"/>
                <a:gd name="T14" fmla="*/ 303 w 3295"/>
                <a:gd name="T15" fmla="*/ 298 h 15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552"/>
                <a:gd name="T26" fmla="*/ 3295 w 3295"/>
                <a:gd name="T27" fmla="*/ 1552 h 15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552">
                  <a:moveTo>
                    <a:pt x="0" y="1347"/>
                  </a:moveTo>
                  <a:lnTo>
                    <a:pt x="471" y="1272"/>
                  </a:lnTo>
                  <a:lnTo>
                    <a:pt x="941" y="901"/>
                  </a:lnTo>
                  <a:lnTo>
                    <a:pt x="1412" y="358"/>
                  </a:lnTo>
                  <a:lnTo>
                    <a:pt x="1883" y="0"/>
                  </a:lnTo>
                  <a:lnTo>
                    <a:pt x="2354" y="489"/>
                  </a:lnTo>
                  <a:lnTo>
                    <a:pt x="2824" y="1166"/>
                  </a:lnTo>
                  <a:lnTo>
                    <a:pt x="3295" y="1552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8" name="Line 68"/>
            <p:cNvSpPr>
              <a:spLocks noChangeShapeType="1"/>
            </p:cNvSpPr>
            <p:nvPr/>
          </p:nvSpPr>
          <p:spPr bwMode="auto">
            <a:xfrm flipV="1">
              <a:off x="1828" y="4285"/>
              <a:ext cx="1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9" name="Line 69"/>
            <p:cNvSpPr>
              <a:spLocks noChangeShapeType="1"/>
            </p:cNvSpPr>
            <p:nvPr/>
          </p:nvSpPr>
          <p:spPr bwMode="auto">
            <a:xfrm>
              <a:off x="1824" y="4285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0" name="Line 70"/>
            <p:cNvSpPr>
              <a:spLocks noChangeShapeType="1"/>
            </p:cNvSpPr>
            <p:nvPr/>
          </p:nvSpPr>
          <p:spPr bwMode="auto">
            <a:xfrm flipV="1">
              <a:off x="1971" y="4252"/>
              <a:ext cx="1" cy="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1" name="Line 71"/>
            <p:cNvSpPr>
              <a:spLocks noChangeShapeType="1"/>
            </p:cNvSpPr>
            <p:nvPr/>
          </p:nvSpPr>
          <p:spPr bwMode="auto">
            <a:xfrm>
              <a:off x="1968" y="4252"/>
              <a:ext cx="7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2" name="Line 72"/>
            <p:cNvSpPr>
              <a:spLocks noChangeShapeType="1"/>
            </p:cNvSpPr>
            <p:nvPr/>
          </p:nvSpPr>
          <p:spPr bwMode="auto">
            <a:xfrm flipV="1">
              <a:off x="2113" y="4071"/>
              <a:ext cx="1" cy="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3" name="Line 73"/>
            <p:cNvSpPr>
              <a:spLocks noChangeShapeType="1"/>
            </p:cNvSpPr>
            <p:nvPr/>
          </p:nvSpPr>
          <p:spPr bwMode="auto">
            <a:xfrm>
              <a:off x="2110" y="4071"/>
              <a:ext cx="8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4" name="Line 74"/>
            <p:cNvSpPr>
              <a:spLocks noChangeShapeType="1"/>
            </p:cNvSpPr>
            <p:nvPr/>
          </p:nvSpPr>
          <p:spPr bwMode="auto">
            <a:xfrm flipV="1">
              <a:off x="2257" y="3809"/>
              <a:ext cx="1" cy="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5" name="Line 75"/>
            <p:cNvSpPr>
              <a:spLocks noChangeShapeType="1"/>
            </p:cNvSpPr>
            <p:nvPr/>
          </p:nvSpPr>
          <p:spPr bwMode="auto">
            <a:xfrm>
              <a:off x="2252" y="3809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6" name="Line 76"/>
            <p:cNvSpPr>
              <a:spLocks noChangeShapeType="1"/>
            </p:cNvSpPr>
            <p:nvPr/>
          </p:nvSpPr>
          <p:spPr bwMode="auto">
            <a:xfrm flipV="1">
              <a:off x="2399" y="3640"/>
              <a:ext cx="1" cy="7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7" name="Line 77"/>
            <p:cNvSpPr>
              <a:spLocks noChangeShapeType="1"/>
            </p:cNvSpPr>
            <p:nvPr/>
          </p:nvSpPr>
          <p:spPr bwMode="auto">
            <a:xfrm>
              <a:off x="2395" y="3640"/>
              <a:ext cx="9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8" name="Line 78"/>
            <p:cNvSpPr>
              <a:spLocks noChangeShapeType="1"/>
            </p:cNvSpPr>
            <p:nvPr/>
          </p:nvSpPr>
          <p:spPr bwMode="auto">
            <a:xfrm flipV="1">
              <a:off x="2542" y="3864"/>
              <a:ext cx="1" cy="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9" name="Line 79"/>
            <p:cNvSpPr>
              <a:spLocks noChangeShapeType="1"/>
            </p:cNvSpPr>
            <p:nvPr/>
          </p:nvSpPr>
          <p:spPr bwMode="auto">
            <a:xfrm>
              <a:off x="2538" y="3864"/>
              <a:ext cx="8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0" name="Line 80"/>
            <p:cNvSpPr>
              <a:spLocks noChangeShapeType="1"/>
            </p:cNvSpPr>
            <p:nvPr/>
          </p:nvSpPr>
          <p:spPr bwMode="auto">
            <a:xfrm flipV="1">
              <a:off x="2684" y="4172"/>
              <a:ext cx="1" cy="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1" name="Line 81"/>
            <p:cNvSpPr>
              <a:spLocks noChangeShapeType="1"/>
            </p:cNvSpPr>
            <p:nvPr/>
          </p:nvSpPr>
          <p:spPr bwMode="auto">
            <a:xfrm>
              <a:off x="2681" y="4172"/>
              <a:ext cx="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2" name="Line 82"/>
            <p:cNvSpPr>
              <a:spLocks noChangeShapeType="1"/>
            </p:cNvSpPr>
            <p:nvPr/>
          </p:nvSpPr>
          <p:spPr bwMode="auto">
            <a:xfrm flipV="1">
              <a:off x="2828" y="4325"/>
              <a:ext cx="1" cy="6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3" name="Line 83"/>
            <p:cNvSpPr>
              <a:spLocks noChangeShapeType="1"/>
            </p:cNvSpPr>
            <p:nvPr/>
          </p:nvSpPr>
          <p:spPr bwMode="auto">
            <a:xfrm>
              <a:off x="2823" y="4325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4" name="Line 84"/>
            <p:cNvSpPr>
              <a:spLocks noChangeShapeType="1"/>
            </p:cNvSpPr>
            <p:nvPr/>
          </p:nvSpPr>
          <p:spPr bwMode="auto">
            <a:xfrm>
              <a:off x="1828" y="4303"/>
              <a:ext cx="1" cy="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5" name="Line 85"/>
            <p:cNvSpPr>
              <a:spLocks noChangeShapeType="1"/>
            </p:cNvSpPr>
            <p:nvPr/>
          </p:nvSpPr>
          <p:spPr bwMode="auto">
            <a:xfrm>
              <a:off x="1824" y="4323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6" name="Line 86"/>
            <p:cNvSpPr>
              <a:spLocks noChangeShapeType="1"/>
            </p:cNvSpPr>
            <p:nvPr/>
          </p:nvSpPr>
          <p:spPr bwMode="auto">
            <a:xfrm>
              <a:off x="1971" y="4271"/>
              <a:ext cx="1" cy="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7" name="Line 87"/>
            <p:cNvSpPr>
              <a:spLocks noChangeShapeType="1"/>
            </p:cNvSpPr>
            <p:nvPr/>
          </p:nvSpPr>
          <p:spPr bwMode="auto">
            <a:xfrm>
              <a:off x="1968" y="4290"/>
              <a:ext cx="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8" name="Line 88"/>
            <p:cNvSpPr>
              <a:spLocks noChangeShapeType="1"/>
            </p:cNvSpPr>
            <p:nvPr/>
          </p:nvSpPr>
          <p:spPr bwMode="auto">
            <a:xfrm>
              <a:off x="2113" y="4109"/>
              <a:ext cx="1" cy="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9" name="Line 89"/>
            <p:cNvSpPr>
              <a:spLocks noChangeShapeType="1"/>
            </p:cNvSpPr>
            <p:nvPr/>
          </p:nvSpPr>
          <p:spPr bwMode="auto">
            <a:xfrm>
              <a:off x="2110" y="4145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0" name="Line 90"/>
            <p:cNvSpPr>
              <a:spLocks noChangeShapeType="1"/>
            </p:cNvSpPr>
            <p:nvPr/>
          </p:nvSpPr>
          <p:spPr bwMode="auto">
            <a:xfrm>
              <a:off x="2257" y="3871"/>
              <a:ext cx="1" cy="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1" name="Line 91"/>
            <p:cNvSpPr>
              <a:spLocks noChangeShapeType="1"/>
            </p:cNvSpPr>
            <p:nvPr/>
          </p:nvSpPr>
          <p:spPr bwMode="auto">
            <a:xfrm>
              <a:off x="2252" y="3933"/>
              <a:ext cx="9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2" name="Line 92"/>
            <p:cNvSpPr>
              <a:spLocks noChangeShapeType="1"/>
            </p:cNvSpPr>
            <p:nvPr/>
          </p:nvSpPr>
          <p:spPr bwMode="auto">
            <a:xfrm>
              <a:off x="2399" y="3714"/>
              <a:ext cx="1" cy="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3" name="Line 93"/>
            <p:cNvSpPr>
              <a:spLocks noChangeShapeType="1"/>
            </p:cNvSpPr>
            <p:nvPr/>
          </p:nvSpPr>
          <p:spPr bwMode="auto">
            <a:xfrm>
              <a:off x="2395" y="3787"/>
              <a:ext cx="9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4" name="Line 94"/>
            <p:cNvSpPr>
              <a:spLocks noChangeShapeType="1"/>
            </p:cNvSpPr>
            <p:nvPr/>
          </p:nvSpPr>
          <p:spPr bwMode="auto">
            <a:xfrm>
              <a:off x="2542" y="3928"/>
              <a:ext cx="1" cy="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5" name="Line 95"/>
            <p:cNvSpPr>
              <a:spLocks noChangeShapeType="1"/>
            </p:cNvSpPr>
            <p:nvPr/>
          </p:nvSpPr>
          <p:spPr bwMode="auto">
            <a:xfrm>
              <a:off x="2538" y="3992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6" name="Line 96"/>
            <p:cNvSpPr>
              <a:spLocks noChangeShapeType="1"/>
            </p:cNvSpPr>
            <p:nvPr/>
          </p:nvSpPr>
          <p:spPr bwMode="auto">
            <a:xfrm>
              <a:off x="2684" y="4224"/>
              <a:ext cx="1" cy="5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7" name="Line 97"/>
            <p:cNvSpPr>
              <a:spLocks noChangeShapeType="1"/>
            </p:cNvSpPr>
            <p:nvPr/>
          </p:nvSpPr>
          <p:spPr bwMode="auto">
            <a:xfrm>
              <a:off x="2681" y="4278"/>
              <a:ext cx="7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8" name="Oval 98"/>
            <p:cNvSpPr>
              <a:spLocks noChangeArrowheads="1"/>
            </p:cNvSpPr>
            <p:nvPr/>
          </p:nvSpPr>
          <p:spPr bwMode="auto">
            <a:xfrm>
              <a:off x="1824" y="4306"/>
              <a:ext cx="9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9" name="Oval 99"/>
            <p:cNvSpPr>
              <a:spLocks noChangeArrowheads="1"/>
            </p:cNvSpPr>
            <p:nvPr/>
          </p:nvSpPr>
          <p:spPr bwMode="auto">
            <a:xfrm>
              <a:off x="1968" y="4258"/>
              <a:ext cx="7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0" name="Oval 100"/>
            <p:cNvSpPr>
              <a:spLocks noChangeArrowheads="1"/>
            </p:cNvSpPr>
            <p:nvPr/>
          </p:nvSpPr>
          <p:spPr bwMode="auto">
            <a:xfrm>
              <a:off x="2110" y="4104"/>
              <a:ext cx="8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1" name="Oval 101"/>
            <p:cNvSpPr>
              <a:spLocks noChangeArrowheads="1"/>
            </p:cNvSpPr>
            <p:nvPr/>
          </p:nvSpPr>
          <p:spPr bwMode="auto">
            <a:xfrm>
              <a:off x="2252" y="3885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2" name="Oval 102"/>
            <p:cNvSpPr>
              <a:spLocks noChangeArrowheads="1"/>
            </p:cNvSpPr>
            <p:nvPr/>
          </p:nvSpPr>
          <p:spPr bwMode="auto">
            <a:xfrm>
              <a:off x="2395" y="3737"/>
              <a:ext cx="9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3" name="Oval 103"/>
            <p:cNvSpPr>
              <a:spLocks noChangeArrowheads="1"/>
            </p:cNvSpPr>
            <p:nvPr/>
          </p:nvSpPr>
          <p:spPr bwMode="auto">
            <a:xfrm>
              <a:off x="2538" y="3871"/>
              <a:ext cx="8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4" name="Oval 104"/>
            <p:cNvSpPr>
              <a:spLocks noChangeArrowheads="1"/>
            </p:cNvSpPr>
            <p:nvPr/>
          </p:nvSpPr>
          <p:spPr bwMode="auto">
            <a:xfrm>
              <a:off x="2681" y="4113"/>
              <a:ext cx="7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5" name="Oval 105"/>
            <p:cNvSpPr>
              <a:spLocks noChangeArrowheads="1"/>
            </p:cNvSpPr>
            <p:nvPr/>
          </p:nvSpPr>
          <p:spPr bwMode="auto">
            <a:xfrm>
              <a:off x="2823" y="4268"/>
              <a:ext cx="9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6" name="Oval 106"/>
            <p:cNvSpPr>
              <a:spLocks noChangeArrowheads="1"/>
            </p:cNvSpPr>
            <p:nvPr/>
          </p:nvSpPr>
          <p:spPr bwMode="auto">
            <a:xfrm>
              <a:off x="1824" y="4300"/>
              <a:ext cx="9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7" name="Oval 107"/>
            <p:cNvSpPr>
              <a:spLocks noChangeArrowheads="1"/>
            </p:cNvSpPr>
            <p:nvPr/>
          </p:nvSpPr>
          <p:spPr bwMode="auto">
            <a:xfrm>
              <a:off x="1968" y="4265"/>
              <a:ext cx="7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8" name="Oval 108"/>
            <p:cNvSpPr>
              <a:spLocks noChangeArrowheads="1"/>
            </p:cNvSpPr>
            <p:nvPr/>
          </p:nvSpPr>
          <p:spPr bwMode="auto">
            <a:xfrm>
              <a:off x="2110" y="4120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9" name="Oval 109"/>
            <p:cNvSpPr>
              <a:spLocks noChangeArrowheads="1"/>
            </p:cNvSpPr>
            <p:nvPr/>
          </p:nvSpPr>
          <p:spPr bwMode="auto">
            <a:xfrm>
              <a:off x="2252" y="3841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0" name="Oval 110"/>
            <p:cNvSpPr>
              <a:spLocks noChangeArrowheads="1"/>
            </p:cNvSpPr>
            <p:nvPr/>
          </p:nvSpPr>
          <p:spPr bwMode="auto">
            <a:xfrm>
              <a:off x="2395" y="3630"/>
              <a:ext cx="9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1" name="Oval 111"/>
            <p:cNvSpPr>
              <a:spLocks noChangeArrowheads="1"/>
            </p:cNvSpPr>
            <p:nvPr/>
          </p:nvSpPr>
          <p:spPr bwMode="auto">
            <a:xfrm>
              <a:off x="2538" y="3720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2" name="Oval 112"/>
            <p:cNvSpPr>
              <a:spLocks noChangeArrowheads="1"/>
            </p:cNvSpPr>
            <p:nvPr/>
          </p:nvSpPr>
          <p:spPr bwMode="auto">
            <a:xfrm>
              <a:off x="2681" y="4097"/>
              <a:ext cx="7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3" name="Oval 113"/>
            <p:cNvSpPr>
              <a:spLocks noChangeArrowheads="1"/>
            </p:cNvSpPr>
            <p:nvPr/>
          </p:nvSpPr>
          <p:spPr bwMode="auto">
            <a:xfrm>
              <a:off x="2823" y="4248"/>
              <a:ext cx="9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4" name="Oval 114"/>
            <p:cNvSpPr>
              <a:spLocks noChangeArrowheads="1"/>
            </p:cNvSpPr>
            <p:nvPr/>
          </p:nvSpPr>
          <p:spPr bwMode="auto">
            <a:xfrm>
              <a:off x="1824" y="4298"/>
              <a:ext cx="9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5" name="Oval 115"/>
            <p:cNvSpPr>
              <a:spLocks noChangeArrowheads="1"/>
            </p:cNvSpPr>
            <p:nvPr/>
          </p:nvSpPr>
          <p:spPr bwMode="auto">
            <a:xfrm>
              <a:off x="1968" y="4265"/>
              <a:ext cx="7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6" name="Oval 116"/>
            <p:cNvSpPr>
              <a:spLocks noChangeArrowheads="1"/>
            </p:cNvSpPr>
            <p:nvPr/>
          </p:nvSpPr>
          <p:spPr bwMode="auto">
            <a:xfrm>
              <a:off x="2110" y="4103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7" name="Oval 117"/>
            <p:cNvSpPr>
              <a:spLocks noChangeArrowheads="1"/>
            </p:cNvSpPr>
            <p:nvPr/>
          </p:nvSpPr>
          <p:spPr bwMode="auto">
            <a:xfrm>
              <a:off x="2252" y="3866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8" name="Oval 118"/>
            <p:cNvSpPr>
              <a:spLocks noChangeArrowheads="1"/>
            </p:cNvSpPr>
            <p:nvPr/>
          </p:nvSpPr>
          <p:spPr bwMode="auto">
            <a:xfrm>
              <a:off x="2395" y="3708"/>
              <a:ext cx="9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9" name="Oval 119"/>
            <p:cNvSpPr>
              <a:spLocks noChangeArrowheads="1"/>
            </p:cNvSpPr>
            <p:nvPr/>
          </p:nvSpPr>
          <p:spPr bwMode="auto">
            <a:xfrm>
              <a:off x="2538" y="3922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0" name="Oval 120"/>
            <p:cNvSpPr>
              <a:spLocks noChangeArrowheads="1"/>
            </p:cNvSpPr>
            <p:nvPr/>
          </p:nvSpPr>
          <p:spPr bwMode="auto">
            <a:xfrm>
              <a:off x="2681" y="4219"/>
              <a:ext cx="7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1" name="Oval 121"/>
            <p:cNvSpPr>
              <a:spLocks noChangeArrowheads="1"/>
            </p:cNvSpPr>
            <p:nvPr/>
          </p:nvSpPr>
          <p:spPr bwMode="auto">
            <a:xfrm>
              <a:off x="2823" y="4388"/>
              <a:ext cx="9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3" name="Line 122"/>
          <p:cNvSpPr>
            <a:spLocks noChangeShapeType="1"/>
          </p:cNvSpPr>
          <p:nvPr/>
        </p:nvSpPr>
        <p:spPr bwMode="auto">
          <a:xfrm flipV="1">
            <a:off x="6846888" y="3635375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Line 123"/>
          <p:cNvSpPr>
            <a:spLocks noChangeShapeType="1"/>
          </p:cNvSpPr>
          <p:nvPr/>
        </p:nvSpPr>
        <p:spPr bwMode="auto">
          <a:xfrm flipV="1">
            <a:off x="5167313" y="3635375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Line 124"/>
          <p:cNvSpPr>
            <a:spLocks noChangeShapeType="1"/>
          </p:cNvSpPr>
          <p:nvPr/>
        </p:nvSpPr>
        <p:spPr bwMode="auto">
          <a:xfrm flipV="1">
            <a:off x="3497263" y="3635375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Line 125"/>
          <p:cNvSpPr>
            <a:spLocks noChangeShapeType="1"/>
          </p:cNvSpPr>
          <p:nvPr/>
        </p:nvSpPr>
        <p:spPr bwMode="auto">
          <a:xfrm flipV="1">
            <a:off x="6843713" y="1577975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Line 126"/>
          <p:cNvSpPr>
            <a:spLocks noChangeShapeType="1"/>
          </p:cNvSpPr>
          <p:nvPr/>
        </p:nvSpPr>
        <p:spPr bwMode="auto">
          <a:xfrm flipV="1">
            <a:off x="5168900" y="1577975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127"/>
          <p:cNvSpPr>
            <a:spLocks noChangeShapeType="1"/>
          </p:cNvSpPr>
          <p:nvPr/>
        </p:nvSpPr>
        <p:spPr bwMode="auto">
          <a:xfrm flipV="1">
            <a:off x="3495675" y="1579563"/>
            <a:ext cx="0" cy="160020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Text Box 128"/>
          <p:cNvSpPr txBox="1">
            <a:spLocks noChangeArrowheads="1"/>
          </p:cNvSpPr>
          <p:nvPr/>
        </p:nvSpPr>
        <p:spPr bwMode="auto">
          <a:xfrm>
            <a:off x="1203325" y="3048000"/>
            <a:ext cx="908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Times" pitchFamily="-32" charset="0"/>
              </a:rPr>
              <a:t>x = 44mm</a:t>
            </a:r>
            <a:endParaRPr lang="en-US" sz="2400">
              <a:latin typeface="Times" pitchFamily="-32" charset="0"/>
            </a:endParaRPr>
          </a:p>
        </p:txBody>
      </p:sp>
      <p:sp>
        <p:nvSpPr>
          <p:cNvPr id="46090" name="Text Box 129"/>
          <p:cNvSpPr txBox="1">
            <a:spLocks noChangeArrowheads="1"/>
          </p:cNvSpPr>
          <p:nvPr/>
        </p:nvSpPr>
        <p:spPr bwMode="auto">
          <a:xfrm>
            <a:off x="1247775" y="4953000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Times" pitchFamily="-32" charset="0"/>
              </a:rPr>
              <a:t>x = 0mm</a:t>
            </a:r>
            <a:endParaRPr lang="en-US" sz="2400">
              <a:latin typeface="Times" pitchFamily="-32" charset="0"/>
            </a:endParaRPr>
          </a:p>
        </p:txBody>
      </p:sp>
      <p:pic>
        <p:nvPicPr>
          <p:cNvPr id="46091" name="Picture 130"/>
          <p:cNvPicPr>
            <a:picLocks noChangeAspect="1" noChangeArrowheads="1"/>
          </p:cNvPicPr>
          <p:nvPr/>
        </p:nvPicPr>
        <p:blipFill>
          <a:blip r:embed="rId3"/>
          <a:srcRect l="6827" t="7744" r="10489" b="5621"/>
          <a:stretch>
            <a:fillRect/>
          </a:stretch>
        </p:blipFill>
        <p:spPr bwMode="auto">
          <a:xfrm>
            <a:off x="944563" y="5334000"/>
            <a:ext cx="1447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92" name="Text Box 131"/>
          <p:cNvSpPr txBox="1">
            <a:spLocks noChangeArrowheads="1"/>
          </p:cNvSpPr>
          <p:nvPr/>
        </p:nvSpPr>
        <p:spPr bwMode="auto">
          <a:xfrm>
            <a:off x="747713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" pitchFamily="-32" charset="0"/>
            </a:endParaRPr>
          </a:p>
        </p:txBody>
      </p:sp>
      <p:sp>
        <p:nvSpPr>
          <p:cNvPr id="46093" name="Text Box 132"/>
          <p:cNvSpPr txBox="1">
            <a:spLocks noChangeArrowheads="1"/>
          </p:cNvSpPr>
          <p:nvPr/>
        </p:nvSpPr>
        <p:spPr bwMode="auto">
          <a:xfrm>
            <a:off x="825500" y="54435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" pitchFamily="-32" charset="0"/>
              </a:rPr>
              <a:t>0</a:t>
            </a:r>
          </a:p>
        </p:txBody>
      </p:sp>
      <p:sp>
        <p:nvSpPr>
          <p:cNvPr id="46094" name="Text Box 133"/>
          <p:cNvSpPr txBox="1">
            <a:spLocks noChangeArrowheads="1"/>
          </p:cNvSpPr>
          <p:nvPr/>
        </p:nvSpPr>
        <p:spPr bwMode="auto">
          <a:xfrm>
            <a:off x="2141538" y="54324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" pitchFamily="-32" charset="0"/>
              </a:rPr>
              <a:t>15</a:t>
            </a:r>
          </a:p>
        </p:txBody>
      </p:sp>
      <p:sp>
        <p:nvSpPr>
          <p:cNvPr id="46095" name="Text Box 134"/>
          <p:cNvSpPr txBox="1">
            <a:spLocks noChangeArrowheads="1"/>
          </p:cNvSpPr>
          <p:nvPr/>
        </p:nvSpPr>
        <p:spPr bwMode="auto">
          <a:xfrm>
            <a:off x="1423988" y="5470525"/>
            <a:ext cx="51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Times" pitchFamily="-32" charset="0"/>
              </a:rPr>
              <a:t>T</a:t>
            </a:r>
            <a:r>
              <a:rPr lang="en-US" sz="2000" baseline="-25000">
                <a:solidFill>
                  <a:srgbClr val="FFFFFF"/>
                </a:solidFill>
                <a:latin typeface="Times" pitchFamily="-32" charset="0"/>
              </a:rPr>
              <a:t>13</a:t>
            </a:r>
            <a:endParaRPr lang="en-US" sz="2000">
              <a:solidFill>
                <a:srgbClr val="FFFFFF"/>
              </a:solidFill>
              <a:latin typeface="Times" pitchFamily="-32" charset="0"/>
            </a:endParaRPr>
          </a:p>
        </p:txBody>
      </p:sp>
      <p:pic>
        <p:nvPicPr>
          <p:cNvPr id="46096" name="Picture 135" descr="sag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1600200"/>
            <a:ext cx="1727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36" descr="sag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163" y="3505200"/>
            <a:ext cx="1727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8" name="Text Box 137"/>
          <p:cNvSpPr txBox="1">
            <a:spLocks noChangeArrowheads="1"/>
          </p:cNvSpPr>
          <p:nvPr/>
        </p:nvSpPr>
        <p:spPr bwMode="auto">
          <a:xfrm>
            <a:off x="3482975" y="12192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VCtx</a:t>
            </a:r>
          </a:p>
        </p:txBody>
      </p:sp>
      <p:grpSp>
        <p:nvGrpSpPr>
          <p:cNvPr id="46099" name="Group 138"/>
          <p:cNvGrpSpPr>
            <a:grpSpLocks/>
          </p:cNvGrpSpPr>
          <p:nvPr/>
        </p:nvGrpSpPr>
        <p:grpSpPr bwMode="auto">
          <a:xfrm>
            <a:off x="3035300" y="1579563"/>
            <a:ext cx="1600200" cy="1598612"/>
            <a:chOff x="3420" y="1892"/>
            <a:chExt cx="1008" cy="1007"/>
          </a:xfrm>
        </p:grpSpPr>
        <p:sp>
          <p:nvSpPr>
            <p:cNvPr id="46822" name="Rectangle 139"/>
            <p:cNvSpPr>
              <a:spLocks noChangeArrowheads="1"/>
            </p:cNvSpPr>
            <p:nvPr/>
          </p:nvSpPr>
          <p:spPr bwMode="auto">
            <a:xfrm>
              <a:off x="3425" y="1892"/>
              <a:ext cx="998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3" name="Line 140"/>
            <p:cNvSpPr>
              <a:spLocks noChangeShapeType="1"/>
            </p:cNvSpPr>
            <p:nvPr/>
          </p:nvSpPr>
          <p:spPr bwMode="auto">
            <a:xfrm>
              <a:off x="3425" y="189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4" name="Line 141"/>
            <p:cNvSpPr>
              <a:spLocks noChangeShapeType="1"/>
            </p:cNvSpPr>
            <p:nvPr/>
          </p:nvSpPr>
          <p:spPr bwMode="auto">
            <a:xfrm flipV="1">
              <a:off x="3425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5" name="Line 142"/>
            <p:cNvSpPr>
              <a:spLocks noChangeShapeType="1"/>
            </p:cNvSpPr>
            <p:nvPr/>
          </p:nvSpPr>
          <p:spPr bwMode="auto">
            <a:xfrm flipV="1">
              <a:off x="4423" y="2892"/>
              <a:ext cx="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6" name="Freeform 143"/>
            <p:cNvSpPr>
              <a:spLocks/>
            </p:cNvSpPr>
            <p:nvPr/>
          </p:nvSpPr>
          <p:spPr bwMode="auto">
            <a:xfrm>
              <a:off x="3425" y="2105"/>
              <a:ext cx="998" cy="664"/>
            </a:xfrm>
            <a:custGeom>
              <a:avLst/>
              <a:gdLst>
                <a:gd name="T0" fmla="*/ 0 w 3295"/>
                <a:gd name="T1" fmla="*/ 302 h 1459"/>
                <a:gd name="T2" fmla="*/ 43 w 3295"/>
                <a:gd name="T3" fmla="*/ 289 h 1459"/>
                <a:gd name="T4" fmla="*/ 86 w 3295"/>
                <a:gd name="T5" fmla="*/ 219 h 1459"/>
                <a:gd name="T6" fmla="*/ 130 w 3295"/>
                <a:gd name="T7" fmla="*/ 101 h 1459"/>
                <a:gd name="T8" fmla="*/ 173 w 3295"/>
                <a:gd name="T9" fmla="*/ 0 h 1459"/>
                <a:gd name="T10" fmla="*/ 216 w 3295"/>
                <a:gd name="T11" fmla="*/ 11 h 1459"/>
                <a:gd name="T12" fmla="*/ 259 w 3295"/>
                <a:gd name="T13" fmla="*/ 117 h 1459"/>
                <a:gd name="T14" fmla="*/ 302 w 3295"/>
                <a:gd name="T15" fmla="*/ 235 h 1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459"/>
                <a:gd name="T26" fmla="*/ 3295 w 3295"/>
                <a:gd name="T27" fmla="*/ 1459 h 1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459">
                  <a:moveTo>
                    <a:pt x="0" y="1459"/>
                  </a:moveTo>
                  <a:lnTo>
                    <a:pt x="471" y="1398"/>
                  </a:lnTo>
                  <a:lnTo>
                    <a:pt x="941" y="1060"/>
                  </a:lnTo>
                  <a:lnTo>
                    <a:pt x="1412" y="491"/>
                  </a:lnTo>
                  <a:lnTo>
                    <a:pt x="1883" y="0"/>
                  </a:lnTo>
                  <a:lnTo>
                    <a:pt x="2354" y="56"/>
                  </a:lnTo>
                  <a:lnTo>
                    <a:pt x="2824" y="563"/>
                  </a:lnTo>
                  <a:lnTo>
                    <a:pt x="3295" y="113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7" name="Line 144"/>
            <p:cNvSpPr>
              <a:spLocks noChangeShapeType="1"/>
            </p:cNvSpPr>
            <p:nvPr/>
          </p:nvSpPr>
          <p:spPr bwMode="auto">
            <a:xfrm flipV="1">
              <a:off x="3425" y="2758"/>
              <a:ext cx="1" cy="1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8" name="Line 145"/>
            <p:cNvSpPr>
              <a:spLocks noChangeShapeType="1"/>
            </p:cNvSpPr>
            <p:nvPr/>
          </p:nvSpPr>
          <p:spPr bwMode="auto">
            <a:xfrm flipV="1">
              <a:off x="3567" y="2730"/>
              <a:ext cx="1" cy="1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9" name="Line 146"/>
            <p:cNvSpPr>
              <a:spLocks noChangeShapeType="1"/>
            </p:cNvSpPr>
            <p:nvPr/>
          </p:nvSpPr>
          <p:spPr bwMode="auto">
            <a:xfrm flipV="1">
              <a:off x="3710" y="2557"/>
              <a:ext cx="1" cy="3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0" name="Line 147"/>
            <p:cNvSpPr>
              <a:spLocks noChangeShapeType="1"/>
            </p:cNvSpPr>
            <p:nvPr/>
          </p:nvSpPr>
          <p:spPr bwMode="auto">
            <a:xfrm flipV="1">
              <a:off x="3852" y="2279"/>
              <a:ext cx="1" cy="50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1" name="Line 148"/>
            <p:cNvSpPr>
              <a:spLocks noChangeShapeType="1"/>
            </p:cNvSpPr>
            <p:nvPr/>
          </p:nvSpPr>
          <p:spPr bwMode="auto">
            <a:xfrm flipV="1">
              <a:off x="3995" y="2040"/>
              <a:ext cx="1" cy="65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2" name="Line 149"/>
            <p:cNvSpPr>
              <a:spLocks noChangeShapeType="1"/>
            </p:cNvSpPr>
            <p:nvPr/>
          </p:nvSpPr>
          <p:spPr bwMode="auto">
            <a:xfrm flipV="1">
              <a:off x="4138" y="2068"/>
              <a:ext cx="2" cy="63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3" name="Line 150"/>
            <p:cNvSpPr>
              <a:spLocks noChangeShapeType="1"/>
            </p:cNvSpPr>
            <p:nvPr/>
          </p:nvSpPr>
          <p:spPr bwMode="auto">
            <a:xfrm flipV="1">
              <a:off x="4281" y="2322"/>
              <a:ext cx="1" cy="39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4" name="Line 151"/>
            <p:cNvSpPr>
              <a:spLocks noChangeShapeType="1"/>
            </p:cNvSpPr>
            <p:nvPr/>
          </p:nvSpPr>
          <p:spPr bwMode="auto">
            <a:xfrm flipV="1">
              <a:off x="4423" y="2588"/>
              <a:ext cx="2" cy="33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5" name="Line 152"/>
            <p:cNvSpPr>
              <a:spLocks noChangeShapeType="1"/>
            </p:cNvSpPr>
            <p:nvPr/>
          </p:nvSpPr>
          <p:spPr bwMode="auto">
            <a:xfrm>
              <a:off x="3425" y="2769"/>
              <a:ext cx="1" cy="1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6" name="Line 153"/>
            <p:cNvSpPr>
              <a:spLocks noChangeShapeType="1"/>
            </p:cNvSpPr>
            <p:nvPr/>
          </p:nvSpPr>
          <p:spPr bwMode="auto">
            <a:xfrm>
              <a:off x="3567" y="2741"/>
              <a:ext cx="1" cy="1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7" name="Line 154"/>
            <p:cNvSpPr>
              <a:spLocks noChangeShapeType="1"/>
            </p:cNvSpPr>
            <p:nvPr/>
          </p:nvSpPr>
          <p:spPr bwMode="auto">
            <a:xfrm>
              <a:off x="3710" y="2588"/>
              <a:ext cx="1" cy="30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8" name="Line 155"/>
            <p:cNvSpPr>
              <a:spLocks noChangeShapeType="1"/>
            </p:cNvSpPr>
            <p:nvPr/>
          </p:nvSpPr>
          <p:spPr bwMode="auto">
            <a:xfrm>
              <a:off x="3852" y="2329"/>
              <a:ext cx="1" cy="48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9" name="Line 156"/>
            <p:cNvSpPr>
              <a:spLocks noChangeShapeType="1"/>
            </p:cNvSpPr>
            <p:nvPr/>
          </p:nvSpPr>
          <p:spPr bwMode="auto">
            <a:xfrm>
              <a:off x="3995" y="2105"/>
              <a:ext cx="1" cy="66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0" name="Line 157"/>
            <p:cNvSpPr>
              <a:spLocks noChangeShapeType="1"/>
            </p:cNvSpPr>
            <p:nvPr/>
          </p:nvSpPr>
          <p:spPr bwMode="auto">
            <a:xfrm>
              <a:off x="4138" y="2131"/>
              <a:ext cx="2" cy="64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1" name="Line 158"/>
            <p:cNvSpPr>
              <a:spLocks noChangeShapeType="1"/>
            </p:cNvSpPr>
            <p:nvPr/>
          </p:nvSpPr>
          <p:spPr bwMode="auto">
            <a:xfrm>
              <a:off x="4281" y="2361"/>
              <a:ext cx="1" cy="40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2" name="Line 159"/>
            <p:cNvSpPr>
              <a:spLocks noChangeShapeType="1"/>
            </p:cNvSpPr>
            <p:nvPr/>
          </p:nvSpPr>
          <p:spPr bwMode="auto">
            <a:xfrm>
              <a:off x="4423" y="2621"/>
              <a:ext cx="2" cy="33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3" name="Freeform 160"/>
            <p:cNvSpPr>
              <a:spLocks/>
            </p:cNvSpPr>
            <p:nvPr/>
          </p:nvSpPr>
          <p:spPr bwMode="auto">
            <a:xfrm>
              <a:off x="3425" y="2072"/>
              <a:ext cx="998" cy="730"/>
            </a:xfrm>
            <a:custGeom>
              <a:avLst/>
              <a:gdLst>
                <a:gd name="T0" fmla="*/ 0 w 3295"/>
                <a:gd name="T1" fmla="*/ 332 h 1604"/>
                <a:gd name="T2" fmla="*/ 43 w 3295"/>
                <a:gd name="T3" fmla="*/ 290 h 1604"/>
                <a:gd name="T4" fmla="*/ 86 w 3295"/>
                <a:gd name="T5" fmla="*/ 221 h 1604"/>
                <a:gd name="T6" fmla="*/ 130 w 3295"/>
                <a:gd name="T7" fmla="*/ 101 h 1604"/>
                <a:gd name="T8" fmla="*/ 173 w 3295"/>
                <a:gd name="T9" fmla="*/ 0 h 1604"/>
                <a:gd name="T10" fmla="*/ 216 w 3295"/>
                <a:gd name="T11" fmla="*/ 6 h 1604"/>
                <a:gd name="T12" fmla="*/ 259 w 3295"/>
                <a:gd name="T13" fmla="*/ 134 h 1604"/>
                <a:gd name="T14" fmla="*/ 302 w 3295"/>
                <a:gd name="T15" fmla="*/ 279 h 1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604"/>
                <a:gd name="T26" fmla="*/ 3295 w 3295"/>
                <a:gd name="T27" fmla="*/ 1604 h 1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604">
                  <a:moveTo>
                    <a:pt x="0" y="1604"/>
                  </a:moveTo>
                  <a:lnTo>
                    <a:pt x="471" y="1399"/>
                  </a:lnTo>
                  <a:lnTo>
                    <a:pt x="941" y="1065"/>
                  </a:lnTo>
                  <a:lnTo>
                    <a:pt x="1412" y="491"/>
                  </a:lnTo>
                  <a:lnTo>
                    <a:pt x="1883" y="0"/>
                  </a:lnTo>
                  <a:lnTo>
                    <a:pt x="2354" y="28"/>
                  </a:lnTo>
                  <a:lnTo>
                    <a:pt x="2824" y="647"/>
                  </a:lnTo>
                  <a:lnTo>
                    <a:pt x="3295" y="135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4" name="Line 161"/>
            <p:cNvSpPr>
              <a:spLocks noChangeShapeType="1"/>
            </p:cNvSpPr>
            <p:nvPr/>
          </p:nvSpPr>
          <p:spPr bwMode="auto">
            <a:xfrm flipV="1">
              <a:off x="3425" y="2785"/>
              <a:ext cx="1" cy="17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5" name="Line 162"/>
            <p:cNvSpPr>
              <a:spLocks noChangeShapeType="1"/>
            </p:cNvSpPr>
            <p:nvPr/>
          </p:nvSpPr>
          <p:spPr bwMode="auto">
            <a:xfrm>
              <a:off x="3420" y="2785"/>
              <a:ext cx="9" cy="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6" name="Line 163"/>
            <p:cNvSpPr>
              <a:spLocks noChangeShapeType="1"/>
            </p:cNvSpPr>
            <p:nvPr/>
          </p:nvSpPr>
          <p:spPr bwMode="auto">
            <a:xfrm flipV="1">
              <a:off x="3567" y="2693"/>
              <a:ext cx="1" cy="15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7" name="Line 164"/>
            <p:cNvSpPr>
              <a:spLocks noChangeShapeType="1"/>
            </p:cNvSpPr>
            <p:nvPr/>
          </p:nvSpPr>
          <p:spPr bwMode="auto">
            <a:xfrm>
              <a:off x="3564" y="2693"/>
              <a:ext cx="8" cy="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8" name="Line 165"/>
            <p:cNvSpPr>
              <a:spLocks noChangeShapeType="1"/>
            </p:cNvSpPr>
            <p:nvPr/>
          </p:nvSpPr>
          <p:spPr bwMode="auto">
            <a:xfrm flipV="1">
              <a:off x="3710" y="2528"/>
              <a:ext cx="1" cy="28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9" name="Line 166"/>
            <p:cNvSpPr>
              <a:spLocks noChangeShapeType="1"/>
            </p:cNvSpPr>
            <p:nvPr/>
          </p:nvSpPr>
          <p:spPr bwMode="auto">
            <a:xfrm>
              <a:off x="3706" y="2528"/>
              <a:ext cx="8" cy="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0" name="Line 167"/>
            <p:cNvSpPr>
              <a:spLocks noChangeShapeType="1"/>
            </p:cNvSpPr>
            <p:nvPr/>
          </p:nvSpPr>
          <p:spPr bwMode="auto">
            <a:xfrm flipV="1">
              <a:off x="3852" y="2253"/>
              <a:ext cx="1" cy="4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1" name="Line 168"/>
            <p:cNvSpPr>
              <a:spLocks noChangeShapeType="1"/>
            </p:cNvSpPr>
            <p:nvPr/>
          </p:nvSpPr>
          <p:spPr bwMode="auto">
            <a:xfrm>
              <a:off x="3849" y="2253"/>
              <a:ext cx="8" cy="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2" name="Line 169"/>
            <p:cNvSpPr>
              <a:spLocks noChangeShapeType="1"/>
            </p:cNvSpPr>
            <p:nvPr/>
          </p:nvSpPr>
          <p:spPr bwMode="auto">
            <a:xfrm flipV="1">
              <a:off x="3995" y="2015"/>
              <a:ext cx="1" cy="57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3" name="Line 170"/>
            <p:cNvSpPr>
              <a:spLocks noChangeShapeType="1"/>
            </p:cNvSpPr>
            <p:nvPr/>
          </p:nvSpPr>
          <p:spPr bwMode="auto">
            <a:xfrm>
              <a:off x="3991" y="2015"/>
              <a:ext cx="8" cy="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4" name="Line 171"/>
            <p:cNvSpPr>
              <a:spLocks noChangeShapeType="1"/>
            </p:cNvSpPr>
            <p:nvPr/>
          </p:nvSpPr>
          <p:spPr bwMode="auto">
            <a:xfrm flipV="1">
              <a:off x="4138" y="2023"/>
              <a:ext cx="2" cy="6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5" name="Line 172"/>
            <p:cNvSpPr>
              <a:spLocks noChangeShapeType="1"/>
            </p:cNvSpPr>
            <p:nvPr/>
          </p:nvSpPr>
          <p:spPr bwMode="auto">
            <a:xfrm>
              <a:off x="4134" y="2023"/>
              <a:ext cx="8" cy="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6" name="Line 173"/>
            <p:cNvSpPr>
              <a:spLocks noChangeShapeType="1"/>
            </p:cNvSpPr>
            <p:nvPr/>
          </p:nvSpPr>
          <p:spPr bwMode="auto">
            <a:xfrm flipV="1">
              <a:off x="4281" y="2304"/>
              <a:ext cx="1" cy="6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7" name="Line 174"/>
            <p:cNvSpPr>
              <a:spLocks noChangeShapeType="1"/>
            </p:cNvSpPr>
            <p:nvPr/>
          </p:nvSpPr>
          <p:spPr bwMode="auto">
            <a:xfrm>
              <a:off x="4276" y="2304"/>
              <a:ext cx="8" cy="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8" name="Line 175"/>
            <p:cNvSpPr>
              <a:spLocks noChangeShapeType="1"/>
            </p:cNvSpPr>
            <p:nvPr/>
          </p:nvSpPr>
          <p:spPr bwMode="auto">
            <a:xfrm flipV="1">
              <a:off x="4423" y="2629"/>
              <a:ext cx="2" cy="57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9" name="Line 176"/>
            <p:cNvSpPr>
              <a:spLocks noChangeShapeType="1"/>
            </p:cNvSpPr>
            <p:nvPr/>
          </p:nvSpPr>
          <p:spPr bwMode="auto">
            <a:xfrm>
              <a:off x="4419" y="2629"/>
              <a:ext cx="9" cy="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0" name="Line 177"/>
            <p:cNvSpPr>
              <a:spLocks noChangeShapeType="1"/>
            </p:cNvSpPr>
            <p:nvPr/>
          </p:nvSpPr>
          <p:spPr bwMode="auto">
            <a:xfrm>
              <a:off x="3425" y="2802"/>
              <a:ext cx="1" cy="15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1" name="Line 178"/>
            <p:cNvSpPr>
              <a:spLocks noChangeShapeType="1"/>
            </p:cNvSpPr>
            <p:nvPr/>
          </p:nvSpPr>
          <p:spPr bwMode="auto">
            <a:xfrm>
              <a:off x="3420" y="2817"/>
              <a:ext cx="9" cy="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2" name="Line 179"/>
            <p:cNvSpPr>
              <a:spLocks noChangeShapeType="1"/>
            </p:cNvSpPr>
            <p:nvPr/>
          </p:nvSpPr>
          <p:spPr bwMode="auto">
            <a:xfrm>
              <a:off x="3567" y="2708"/>
              <a:ext cx="1" cy="16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3" name="Line 180"/>
            <p:cNvSpPr>
              <a:spLocks noChangeShapeType="1"/>
            </p:cNvSpPr>
            <p:nvPr/>
          </p:nvSpPr>
          <p:spPr bwMode="auto">
            <a:xfrm>
              <a:off x="3564" y="2724"/>
              <a:ext cx="8" cy="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4" name="Line 181"/>
            <p:cNvSpPr>
              <a:spLocks noChangeShapeType="1"/>
            </p:cNvSpPr>
            <p:nvPr/>
          </p:nvSpPr>
          <p:spPr bwMode="auto">
            <a:xfrm>
              <a:off x="3710" y="2556"/>
              <a:ext cx="1" cy="29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5" name="Line 182"/>
            <p:cNvSpPr>
              <a:spLocks noChangeShapeType="1"/>
            </p:cNvSpPr>
            <p:nvPr/>
          </p:nvSpPr>
          <p:spPr bwMode="auto">
            <a:xfrm>
              <a:off x="3706" y="2585"/>
              <a:ext cx="8" cy="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6" name="Line 183"/>
            <p:cNvSpPr>
              <a:spLocks noChangeShapeType="1"/>
            </p:cNvSpPr>
            <p:nvPr/>
          </p:nvSpPr>
          <p:spPr bwMode="auto">
            <a:xfrm>
              <a:off x="3852" y="2296"/>
              <a:ext cx="1" cy="41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7" name="Line 184"/>
            <p:cNvSpPr>
              <a:spLocks noChangeShapeType="1"/>
            </p:cNvSpPr>
            <p:nvPr/>
          </p:nvSpPr>
          <p:spPr bwMode="auto">
            <a:xfrm>
              <a:off x="3849" y="2337"/>
              <a:ext cx="8" cy="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8" name="Line 185"/>
            <p:cNvSpPr>
              <a:spLocks noChangeShapeType="1"/>
            </p:cNvSpPr>
            <p:nvPr/>
          </p:nvSpPr>
          <p:spPr bwMode="auto">
            <a:xfrm>
              <a:off x="3995" y="2072"/>
              <a:ext cx="1" cy="56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9" name="Line 186"/>
            <p:cNvSpPr>
              <a:spLocks noChangeShapeType="1"/>
            </p:cNvSpPr>
            <p:nvPr/>
          </p:nvSpPr>
          <p:spPr bwMode="auto">
            <a:xfrm>
              <a:off x="3991" y="2128"/>
              <a:ext cx="8" cy="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0" name="Line 187"/>
            <p:cNvSpPr>
              <a:spLocks noChangeShapeType="1"/>
            </p:cNvSpPr>
            <p:nvPr/>
          </p:nvSpPr>
          <p:spPr bwMode="auto">
            <a:xfrm>
              <a:off x="4138" y="2084"/>
              <a:ext cx="2" cy="6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1" name="Line 188"/>
            <p:cNvSpPr>
              <a:spLocks noChangeShapeType="1"/>
            </p:cNvSpPr>
            <p:nvPr/>
          </p:nvSpPr>
          <p:spPr bwMode="auto">
            <a:xfrm>
              <a:off x="4134" y="2146"/>
              <a:ext cx="8" cy="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2" name="Line 189"/>
            <p:cNvSpPr>
              <a:spLocks noChangeShapeType="1"/>
            </p:cNvSpPr>
            <p:nvPr/>
          </p:nvSpPr>
          <p:spPr bwMode="auto">
            <a:xfrm>
              <a:off x="4281" y="2366"/>
              <a:ext cx="1" cy="6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3" name="Line 190"/>
            <p:cNvSpPr>
              <a:spLocks noChangeShapeType="1"/>
            </p:cNvSpPr>
            <p:nvPr/>
          </p:nvSpPr>
          <p:spPr bwMode="auto">
            <a:xfrm>
              <a:off x="4276" y="2428"/>
              <a:ext cx="8" cy="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4" name="Line 191"/>
            <p:cNvSpPr>
              <a:spLocks noChangeShapeType="1"/>
            </p:cNvSpPr>
            <p:nvPr/>
          </p:nvSpPr>
          <p:spPr bwMode="auto">
            <a:xfrm>
              <a:off x="4423" y="2686"/>
              <a:ext cx="2" cy="56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5" name="Line 192"/>
            <p:cNvSpPr>
              <a:spLocks noChangeShapeType="1"/>
            </p:cNvSpPr>
            <p:nvPr/>
          </p:nvSpPr>
          <p:spPr bwMode="auto">
            <a:xfrm>
              <a:off x="4419" y="2742"/>
              <a:ext cx="9" cy="2"/>
            </a:xfrm>
            <a:prstGeom prst="line">
              <a:avLst/>
            </a:prstGeom>
            <a:noFill/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6" name="Freeform 193"/>
            <p:cNvSpPr>
              <a:spLocks/>
            </p:cNvSpPr>
            <p:nvPr/>
          </p:nvSpPr>
          <p:spPr bwMode="auto">
            <a:xfrm>
              <a:off x="3425" y="1974"/>
              <a:ext cx="998" cy="796"/>
            </a:xfrm>
            <a:custGeom>
              <a:avLst/>
              <a:gdLst>
                <a:gd name="T0" fmla="*/ 0 w 3295"/>
                <a:gd name="T1" fmla="*/ 362 h 1752"/>
                <a:gd name="T2" fmla="*/ 43 w 3295"/>
                <a:gd name="T3" fmla="*/ 348 h 1752"/>
                <a:gd name="T4" fmla="*/ 86 w 3295"/>
                <a:gd name="T5" fmla="*/ 223 h 1752"/>
                <a:gd name="T6" fmla="*/ 130 w 3295"/>
                <a:gd name="T7" fmla="*/ 103 h 1752"/>
                <a:gd name="T8" fmla="*/ 173 w 3295"/>
                <a:gd name="T9" fmla="*/ 0 h 1752"/>
                <a:gd name="T10" fmla="*/ 216 w 3295"/>
                <a:gd name="T11" fmla="*/ 23 h 1752"/>
                <a:gd name="T12" fmla="*/ 259 w 3295"/>
                <a:gd name="T13" fmla="*/ 165 h 1752"/>
                <a:gd name="T14" fmla="*/ 302 w 3295"/>
                <a:gd name="T15" fmla="*/ 304 h 17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752"/>
                <a:gd name="T26" fmla="*/ 3295 w 3295"/>
                <a:gd name="T27" fmla="*/ 1752 h 17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752">
                  <a:moveTo>
                    <a:pt x="0" y="1752"/>
                  </a:moveTo>
                  <a:lnTo>
                    <a:pt x="471" y="1687"/>
                  </a:lnTo>
                  <a:lnTo>
                    <a:pt x="941" y="1078"/>
                  </a:lnTo>
                  <a:lnTo>
                    <a:pt x="1412" y="498"/>
                  </a:lnTo>
                  <a:lnTo>
                    <a:pt x="1883" y="0"/>
                  </a:lnTo>
                  <a:lnTo>
                    <a:pt x="2354" y="109"/>
                  </a:lnTo>
                  <a:lnTo>
                    <a:pt x="2824" y="799"/>
                  </a:lnTo>
                  <a:lnTo>
                    <a:pt x="3295" y="1472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7" name="Line 194"/>
            <p:cNvSpPr>
              <a:spLocks noChangeShapeType="1"/>
            </p:cNvSpPr>
            <p:nvPr/>
          </p:nvSpPr>
          <p:spPr bwMode="auto">
            <a:xfrm flipV="1">
              <a:off x="3425" y="2749"/>
              <a:ext cx="1" cy="2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8" name="Line 195"/>
            <p:cNvSpPr>
              <a:spLocks noChangeShapeType="1"/>
            </p:cNvSpPr>
            <p:nvPr/>
          </p:nvSpPr>
          <p:spPr bwMode="auto">
            <a:xfrm>
              <a:off x="3420" y="2749"/>
              <a:ext cx="9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9" name="Line 196"/>
            <p:cNvSpPr>
              <a:spLocks noChangeShapeType="1"/>
            </p:cNvSpPr>
            <p:nvPr/>
          </p:nvSpPr>
          <p:spPr bwMode="auto">
            <a:xfrm flipV="1">
              <a:off x="3567" y="2720"/>
              <a:ext cx="1" cy="20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0" name="Line 197"/>
            <p:cNvSpPr>
              <a:spLocks noChangeShapeType="1"/>
            </p:cNvSpPr>
            <p:nvPr/>
          </p:nvSpPr>
          <p:spPr bwMode="auto">
            <a:xfrm>
              <a:off x="3564" y="2720"/>
              <a:ext cx="8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1" name="Line 198"/>
            <p:cNvSpPr>
              <a:spLocks noChangeShapeType="1"/>
            </p:cNvSpPr>
            <p:nvPr/>
          </p:nvSpPr>
          <p:spPr bwMode="auto">
            <a:xfrm flipV="1">
              <a:off x="3710" y="2422"/>
              <a:ext cx="1" cy="4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2" name="Line 199"/>
            <p:cNvSpPr>
              <a:spLocks noChangeShapeType="1"/>
            </p:cNvSpPr>
            <p:nvPr/>
          </p:nvSpPr>
          <p:spPr bwMode="auto">
            <a:xfrm>
              <a:off x="3706" y="2422"/>
              <a:ext cx="8" cy="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3" name="Line 200"/>
            <p:cNvSpPr>
              <a:spLocks noChangeShapeType="1"/>
            </p:cNvSpPr>
            <p:nvPr/>
          </p:nvSpPr>
          <p:spPr bwMode="auto">
            <a:xfrm flipV="1">
              <a:off x="3852" y="2149"/>
              <a:ext cx="1" cy="50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4" name="Line 201"/>
            <p:cNvSpPr>
              <a:spLocks noChangeShapeType="1"/>
            </p:cNvSpPr>
            <p:nvPr/>
          </p:nvSpPr>
          <p:spPr bwMode="auto">
            <a:xfrm>
              <a:off x="3849" y="2149"/>
              <a:ext cx="8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5" name="Line 202"/>
            <p:cNvSpPr>
              <a:spLocks noChangeShapeType="1"/>
            </p:cNvSpPr>
            <p:nvPr/>
          </p:nvSpPr>
          <p:spPr bwMode="auto">
            <a:xfrm flipV="1">
              <a:off x="3995" y="1918"/>
              <a:ext cx="1" cy="56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6" name="Line 203"/>
            <p:cNvSpPr>
              <a:spLocks noChangeShapeType="1"/>
            </p:cNvSpPr>
            <p:nvPr/>
          </p:nvSpPr>
          <p:spPr bwMode="auto">
            <a:xfrm>
              <a:off x="3991" y="1918"/>
              <a:ext cx="8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7" name="Line 204"/>
            <p:cNvSpPr>
              <a:spLocks noChangeShapeType="1"/>
            </p:cNvSpPr>
            <p:nvPr/>
          </p:nvSpPr>
          <p:spPr bwMode="auto">
            <a:xfrm flipV="1">
              <a:off x="4138" y="1976"/>
              <a:ext cx="2" cy="46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8" name="Line 205"/>
            <p:cNvSpPr>
              <a:spLocks noChangeShapeType="1"/>
            </p:cNvSpPr>
            <p:nvPr/>
          </p:nvSpPr>
          <p:spPr bwMode="auto">
            <a:xfrm>
              <a:off x="4134" y="1976"/>
              <a:ext cx="8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9" name="Line 206"/>
            <p:cNvSpPr>
              <a:spLocks noChangeShapeType="1"/>
            </p:cNvSpPr>
            <p:nvPr/>
          </p:nvSpPr>
          <p:spPr bwMode="auto">
            <a:xfrm flipV="1">
              <a:off x="4281" y="2297"/>
              <a:ext cx="1" cy="39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0" name="Line 207"/>
            <p:cNvSpPr>
              <a:spLocks noChangeShapeType="1"/>
            </p:cNvSpPr>
            <p:nvPr/>
          </p:nvSpPr>
          <p:spPr bwMode="auto">
            <a:xfrm>
              <a:off x="4276" y="2297"/>
              <a:ext cx="8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1" name="Line 208"/>
            <p:cNvSpPr>
              <a:spLocks noChangeShapeType="1"/>
            </p:cNvSpPr>
            <p:nvPr/>
          </p:nvSpPr>
          <p:spPr bwMode="auto">
            <a:xfrm flipV="1">
              <a:off x="4423" y="2597"/>
              <a:ext cx="2" cy="46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2" name="Line 209"/>
            <p:cNvSpPr>
              <a:spLocks noChangeShapeType="1"/>
            </p:cNvSpPr>
            <p:nvPr/>
          </p:nvSpPr>
          <p:spPr bwMode="auto">
            <a:xfrm>
              <a:off x="4419" y="2597"/>
              <a:ext cx="9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3" name="Line 210"/>
            <p:cNvSpPr>
              <a:spLocks noChangeShapeType="1"/>
            </p:cNvSpPr>
            <p:nvPr/>
          </p:nvSpPr>
          <p:spPr bwMode="auto">
            <a:xfrm>
              <a:off x="3425" y="2770"/>
              <a:ext cx="1" cy="19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4" name="Line 211"/>
            <p:cNvSpPr>
              <a:spLocks noChangeShapeType="1"/>
            </p:cNvSpPr>
            <p:nvPr/>
          </p:nvSpPr>
          <p:spPr bwMode="auto">
            <a:xfrm>
              <a:off x="3420" y="2789"/>
              <a:ext cx="9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5" name="Line 212"/>
            <p:cNvSpPr>
              <a:spLocks noChangeShapeType="1"/>
            </p:cNvSpPr>
            <p:nvPr/>
          </p:nvSpPr>
          <p:spPr bwMode="auto">
            <a:xfrm>
              <a:off x="3567" y="2740"/>
              <a:ext cx="1" cy="20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6" name="Line 213"/>
            <p:cNvSpPr>
              <a:spLocks noChangeShapeType="1"/>
            </p:cNvSpPr>
            <p:nvPr/>
          </p:nvSpPr>
          <p:spPr bwMode="auto">
            <a:xfrm>
              <a:off x="3564" y="2760"/>
              <a:ext cx="8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7" name="Line 214"/>
            <p:cNvSpPr>
              <a:spLocks noChangeShapeType="1"/>
            </p:cNvSpPr>
            <p:nvPr/>
          </p:nvSpPr>
          <p:spPr bwMode="auto">
            <a:xfrm>
              <a:off x="3710" y="2463"/>
              <a:ext cx="1" cy="40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8" name="Line 215"/>
            <p:cNvSpPr>
              <a:spLocks noChangeShapeType="1"/>
            </p:cNvSpPr>
            <p:nvPr/>
          </p:nvSpPr>
          <p:spPr bwMode="auto">
            <a:xfrm>
              <a:off x="3706" y="2503"/>
              <a:ext cx="8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9" name="Line 216"/>
            <p:cNvSpPr>
              <a:spLocks noChangeShapeType="1"/>
            </p:cNvSpPr>
            <p:nvPr/>
          </p:nvSpPr>
          <p:spPr bwMode="auto">
            <a:xfrm>
              <a:off x="3852" y="2199"/>
              <a:ext cx="1" cy="5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0" name="Line 217"/>
            <p:cNvSpPr>
              <a:spLocks noChangeShapeType="1"/>
            </p:cNvSpPr>
            <p:nvPr/>
          </p:nvSpPr>
          <p:spPr bwMode="auto">
            <a:xfrm>
              <a:off x="3849" y="2250"/>
              <a:ext cx="8" cy="2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1" name="Line 218"/>
            <p:cNvSpPr>
              <a:spLocks noChangeShapeType="1"/>
            </p:cNvSpPr>
            <p:nvPr/>
          </p:nvSpPr>
          <p:spPr bwMode="auto">
            <a:xfrm>
              <a:off x="3995" y="1974"/>
              <a:ext cx="1" cy="55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2" name="Line 219"/>
            <p:cNvSpPr>
              <a:spLocks noChangeShapeType="1"/>
            </p:cNvSpPr>
            <p:nvPr/>
          </p:nvSpPr>
          <p:spPr bwMode="auto">
            <a:xfrm>
              <a:off x="3991" y="2029"/>
              <a:ext cx="8" cy="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3" name="Line 220"/>
            <p:cNvSpPr>
              <a:spLocks noChangeShapeType="1"/>
            </p:cNvSpPr>
            <p:nvPr/>
          </p:nvSpPr>
          <p:spPr bwMode="auto">
            <a:xfrm>
              <a:off x="4138" y="2022"/>
              <a:ext cx="2" cy="47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4" name="Line 221"/>
            <p:cNvSpPr>
              <a:spLocks noChangeShapeType="1"/>
            </p:cNvSpPr>
            <p:nvPr/>
          </p:nvSpPr>
          <p:spPr bwMode="auto">
            <a:xfrm>
              <a:off x="4134" y="2069"/>
              <a:ext cx="8" cy="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5" name="Line 222"/>
            <p:cNvSpPr>
              <a:spLocks noChangeShapeType="1"/>
            </p:cNvSpPr>
            <p:nvPr/>
          </p:nvSpPr>
          <p:spPr bwMode="auto">
            <a:xfrm>
              <a:off x="4281" y="2336"/>
              <a:ext cx="1" cy="40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6" name="Line 223"/>
            <p:cNvSpPr>
              <a:spLocks noChangeShapeType="1"/>
            </p:cNvSpPr>
            <p:nvPr/>
          </p:nvSpPr>
          <p:spPr bwMode="auto">
            <a:xfrm>
              <a:off x="4276" y="2376"/>
              <a:ext cx="8" cy="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7" name="Line 224"/>
            <p:cNvSpPr>
              <a:spLocks noChangeShapeType="1"/>
            </p:cNvSpPr>
            <p:nvPr/>
          </p:nvSpPr>
          <p:spPr bwMode="auto">
            <a:xfrm>
              <a:off x="4423" y="2643"/>
              <a:ext cx="2" cy="44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8" name="Line 225"/>
            <p:cNvSpPr>
              <a:spLocks noChangeShapeType="1"/>
            </p:cNvSpPr>
            <p:nvPr/>
          </p:nvSpPr>
          <p:spPr bwMode="auto">
            <a:xfrm>
              <a:off x="4419" y="2687"/>
              <a:ext cx="9" cy="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9" name="Oval 226"/>
            <p:cNvSpPr>
              <a:spLocks noChangeArrowheads="1"/>
            </p:cNvSpPr>
            <p:nvPr/>
          </p:nvSpPr>
          <p:spPr bwMode="auto">
            <a:xfrm>
              <a:off x="3420" y="2763"/>
              <a:ext cx="8" cy="11"/>
            </a:xfrm>
            <a:prstGeom prst="ellipse">
              <a:avLst/>
            </a:pr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0" name="Oval 227"/>
            <p:cNvSpPr>
              <a:spLocks noChangeArrowheads="1"/>
            </p:cNvSpPr>
            <p:nvPr/>
          </p:nvSpPr>
          <p:spPr bwMode="auto">
            <a:xfrm>
              <a:off x="3564" y="2735"/>
              <a:ext cx="8" cy="12"/>
            </a:xfrm>
            <a:prstGeom prst="ellipse">
              <a:avLst/>
            </a:pr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1" name="Oval 228"/>
            <p:cNvSpPr>
              <a:spLocks noChangeArrowheads="1"/>
            </p:cNvSpPr>
            <p:nvPr/>
          </p:nvSpPr>
          <p:spPr bwMode="auto">
            <a:xfrm>
              <a:off x="3706" y="2581"/>
              <a:ext cx="8" cy="12"/>
            </a:xfrm>
            <a:prstGeom prst="ellipse">
              <a:avLst/>
            </a:pr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2" name="Oval 229"/>
            <p:cNvSpPr>
              <a:spLocks noChangeArrowheads="1"/>
            </p:cNvSpPr>
            <p:nvPr/>
          </p:nvSpPr>
          <p:spPr bwMode="auto">
            <a:xfrm>
              <a:off x="3849" y="2322"/>
              <a:ext cx="8" cy="12"/>
            </a:xfrm>
            <a:prstGeom prst="ellipse">
              <a:avLst/>
            </a:pr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3" name="Oval 230"/>
            <p:cNvSpPr>
              <a:spLocks noChangeArrowheads="1"/>
            </p:cNvSpPr>
            <p:nvPr/>
          </p:nvSpPr>
          <p:spPr bwMode="auto">
            <a:xfrm>
              <a:off x="3991" y="2099"/>
              <a:ext cx="8" cy="1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4" name="Oval 231"/>
            <p:cNvSpPr>
              <a:spLocks noChangeArrowheads="1"/>
            </p:cNvSpPr>
            <p:nvPr/>
          </p:nvSpPr>
          <p:spPr bwMode="auto">
            <a:xfrm>
              <a:off x="4134" y="2124"/>
              <a:ext cx="8" cy="13"/>
            </a:xfrm>
            <a:prstGeom prst="ellipse">
              <a:avLst/>
            </a:pr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5" name="Oval 232"/>
            <p:cNvSpPr>
              <a:spLocks noChangeArrowheads="1"/>
            </p:cNvSpPr>
            <p:nvPr/>
          </p:nvSpPr>
          <p:spPr bwMode="auto">
            <a:xfrm>
              <a:off x="4276" y="2355"/>
              <a:ext cx="8" cy="13"/>
            </a:xfrm>
            <a:prstGeom prst="ellipse">
              <a:avLst/>
            </a:pr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6" name="Oval 233"/>
            <p:cNvSpPr>
              <a:spLocks noChangeArrowheads="1"/>
            </p:cNvSpPr>
            <p:nvPr/>
          </p:nvSpPr>
          <p:spPr bwMode="auto">
            <a:xfrm>
              <a:off x="4419" y="2615"/>
              <a:ext cx="8" cy="11"/>
            </a:xfrm>
            <a:prstGeom prst="ellipse">
              <a:avLst/>
            </a:pr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7" name="Oval 234"/>
            <p:cNvSpPr>
              <a:spLocks noChangeArrowheads="1"/>
            </p:cNvSpPr>
            <p:nvPr/>
          </p:nvSpPr>
          <p:spPr bwMode="auto">
            <a:xfrm>
              <a:off x="3420" y="2795"/>
              <a:ext cx="8" cy="12"/>
            </a:xfrm>
            <a:prstGeom prst="ellipse">
              <a:avLst/>
            </a:prstGeom>
            <a:solidFill>
              <a:srgbClr val="00FF00"/>
            </a:solidFill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8" name="Oval 235"/>
            <p:cNvSpPr>
              <a:spLocks noChangeArrowheads="1"/>
            </p:cNvSpPr>
            <p:nvPr/>
          </p:nvSpPr>
          <p:spPr bwMode="auto">
            <a:xfrm>
              <a:off x="3564" y="2702"/>
              <a:ext cx="8" cy="11"/>
            </a:xfrm>
            <a:prstGeom prst="ellipse">
              <a:avLst/>
            </a:prstGeom>
            <a:solidFill>
              <a:srgbClr val="00FF00"/>
            </a:solidFill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9" name="Oval 236"/>
            <p:cNvSpPr>
              <a:spLocks noChangeArrowheads="1"/>
            </p:cNvSpPr>
            <p:nvPr/>
          </p:nvSpPr>
          <p:spPr bwMode="auto">
            <a:xfrm>
              <a:off x="3706" y="2550"/>
              <a:ext cx="8" cy="13"/>
            </a:xfrm>
            <a:prstGeom prst="ellipse">
              <a:avLst/>
            </a:prstGeom>
            <a:solidFill>
              <a:srgbClr val="00FF00"/>
            </a:solidFill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0" name="Oval 237"/>
            <p:cNvSpPr>
              <a:spLocks noChangeArrowheads="1"/>
            </p:cNvSpPr>
            <p:nvPr/>
          </p:nvSpPr>
          <p:spPr bwMode="auto">
            <a:xfrm>
              <a:off x="3849" y="2289"/>
              <a:ext cx="8" cy="12"/>
            </a:xfrm>
            <a:prstGeom prst="ellipse">
              <a:avLst/>
            </a:prstGeom>
            <a:solidFill>
              <a:srgbClr val="00FF00"/>
            </a:solidFill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1" name="Oval 238"/>
            <p:cNvSpPr>
              <a:spLocks noChangeArrowheads="1"/>
            </p:cNvSpPr>
            <p:nvPr/>
          </p:nvSpPr>
          <p:spPr bwMode="auto">
            <a:xfrm>
              <a:off x="3991" y="2066"/>
              <a:ext cx="8" cy="13"/>
            </a:xfrm>
            <a:prstGeom prst="ellipse">
              <a:avLst/>
            </a:prstGeom>
            <a:solidFill>
              <a:srgbClr val="00FF00"/>
            </a:solidFill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2" name="Oval 239"/>
            <p:cNvSpPr>
              <a:spLocks noChangeArrowheads="1"/>
            </p:cNvSpPr>
            <p:nvPr/>
          </p:nvSpPr>
          <p:spPr bwMode="auto">
            <a:xfrm>
              <a:off x="4134" y="2079"/>
              <a:ext cx="8" cy="12"/>
            </a:xfrm>
            <a:prstGeom prst="ellipse">
              <a:avLst/>
            </a:prstGeom>
            <a:solidFill>
              <a:srgbClr val="00FF00"/>
            </a:solidFill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3" name="Oval 240"/>
            <p:cNvSpPr>
              <a:spLocks noChangeArrowheads="1"/>
            </p:cNvSpPr>
            <p:nvPr/>
          </p:nvSpPr>
          <p:spPr bwMode="auto">
            <a:xfrm>
              <a:off x="4276" y="2361"/>
              <a:ext cx="8" cy="11"/>
            </a:xfrm>
            <a:prstGeom prst="ellipse">
              <a:avLst/>
            </a:prstGeom>
            <a:solidFill>
              <a:srgbClr val="00FF00"/>
            </a:solidFill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4" name="Oval 241"/>
            <p:cNvSpPr>
              <a:spLocks noChangeArrowheads="1"/>
            </p:cNvSpPr>
            <p:nvPr/>
          </p:nvSpPr>
          <p:spPr bwMode="auto">
            <a:xfrm>
              <a:off x="4419" y="2680"/>
              <a:ext cx="8" cy="11"/>
            </a:xfrm>
            <a:prstGeom prst="ellipse">
              <a:avLst/>
            </a:prstGeom>
            <a:solidFill>
              <a:srgbClr val="00FF00"/>
            </a:solidFill>
            <a:ln w="158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5" name="Oval 242"/>
            <p:cNvSpPr>
              <a:spLocks noChangeArrowheads="1"/>
            </p:cNvSpPr>
            <p:nvPr/>
          </p:nvSpPr>
          <p:spPr bwMode="auto">
            <a:xfrm>
              <a:off x="3420" y="2763"/>
              <a:ext cx="8" cy="13"/>
            </a:xfrm>
            <a:prstGeom prst="ellipse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6" name="Oval 243"/>
            <p:cNvSpPr>
              <a:spLocks noChangeArrowheads="1"/>
            </p:cNvSpPr>
            <p:nvPr/>
          </p:nvSpPr>
          <p:spPr bwMode="auto">
            <a:xfrm>
              <a:off x="3564" y="2734"/>
              <a:ext cx="8" cy="11"/>
            </a:xfrm>
            <a:prstGeom prst="ellipse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7" name="Oval 244"/>
            <p:cNvSpPr>
              <a:spLocks noChangeArrowheads="1"/>
            </p:cNvSpPr>
            <p:nvPr/>
          </p:nvSpPr>
          <p:spPr bwMode="auto">
            <a:xfrm>
              <a:off x="3706" y="2458"/>
              <a:ext cx="8" cy="11"/>
            </a:xfrm>
            <a:prstGeom prst="ellipse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8" name="Oval 245"/>
            <p:cNvSpPr>
              <a:spLocks noChangeArrowheads="1"/>
            </p:cNvSpPr>
            <p:nvPr/>
          </p:nvSpPr>
          <p:spPr bwMode="auto">
            <a:xfrm>
              <a:off x="3849" y="2193"/>
              <a:ext cx="8" cy="13"/>
            </a:xfrm>
            <a:prstGeom prst="ellipse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9" name="Oval 246"/>
            <p:cNvSpPr>
              <a:spLocks noChangeArrowheads="1"/>
            </p:cNvSpPr>
            <p:nvPr/>
          </p:nvSpPr>
          <p:spPr bwMode="auto">
            <a:xfrm>
              <a:off x="3991" y="1967"/>
              <a:ext cx="8" cy="12"/>
            </a:xfrm>
            <a:prstGeom prst="ellipse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0" name="Oval 247"/>
            <p:cNvSpPr>
              <a:spLocks noChangeArrowheads="1"/>
            </p:cNvSpPr>
            <p:nvPr/>
          </p:nvSpPr>
          <p:spPr bwMode="auto">
            <a:xfrm>
              <a:off x="4134" y="2016"/>
              <a:ext cx="8" cy="13"/>
            </a:xfrm>
            <a:prstGeom prst="ellipse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1" name="Oval 248"/>
            <p:cNvSpPr>
              <a:spLocks noChangeArrowheads="1"/>
            </p:cNvSpPr>
            <p:nvPr/>
          </p:nvSpPr>
          <p:spPr bwMode="auto">
            <a:xfrm>
              <a:off x="4276" y="2330"/>
              <a:ext cx="8" cy="13"/>
            </a:xfrm>
            <a:prstGeom prst="ellipse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2" name="Oval 249"/>
            <p:cNvSpPr>
              <a:spLocks noChangeArrowheads="1"/>
            </p:cNvSpPr>
            <p:nvPr/>
          </p:nvSpPr>
          <p:spPr bwMode="auto">
            <a:xfrm>
              <a:off x="4419" y="2636"/>
              <a:ext cx="8" cy="12"/>
            </a:xfrm>
            <a:prstGeom prst="ellipse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0" name="Group 250"/>
          <p:cNvGrpSpPr>
            <a:grpSpLocks/>
          </p:cNvGrpSpPr>
          <p:nvPr/>
        </p:nvGrpSpPr>
        <p:grpSpPr bwMode="auto">
          <a:xfrm>
            <a:off x="3043238" y="1579563"/>
            <a:ext cx="1584325" cy="1600200"/>
            <a:chOff x="3425" y="1892"/>
            <a:chExt cx="998" cy="1008"/>
          </a:xfrm>
        </p:grpSpPr>
        <p:sp>
          <p:nvSpPr>
            <p:cNvPr id="46792" name="Freeform 251"/>
            <p:cNvSpPr>
              <a:spLocks/>
            </p:cNvSpPr>
            <p:nvPr/>
          </p:nvSpPr>
          <p:spPr bwMode="auto">
            <a:xfrm>
              <a:off x="3425" y="1892"/>
              <a:ext cx="998" cy="1007"/>
            </a:xfrm>
            <a:custGeom>
              <a:avLst/>
              <a:gdLst>
                <a:gd name="T0" fmla="*/ 0 w 3295"/>
                <a:gd name="T1" fmla="*/ 0 h 2215"/>
                <a:gd name="T2" fmla="*/ 302 w 3295"/>
                <a:gd name="T3" fmla="*/ 0 h 2215"/>
                <a:gd name="T4" fmla="*/ 302 w 3295"/>
                <a:gd name="T5" fmla="*/ 458 h 2215"/>
                <a:gd name="T6" fmla="*/ 0 w 3295"/>
                <a:gd name="T7" fmla="*/ 458 h 2215"/>
                <a:gd name="T8" fmla="*/ 0 w 3295"/>
                <a:gd name="T9" fmla="*/ 0 h 2215"/>
                <a:gd name="T10" fmla="*/ 0 w 3295"/>
                <a:gd name="T11" fmla="*/ 458 h 2215"/>
                <a:gd name="T12" fmla="*/ 2 w 3295"/>
                <a:gd name="T13" fmla="*/ 458 h 22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95"/>
                <a:gd name="T22" fmla="*/ 0 h 2215"/>
                <a:gd name="T23" fmla="*/ 3295 w 3295"/>
                <a:gd name="T24" fmla="*/ 2215 h 22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95" h="2215">
                  <a:moveTo>
                    <a:pt x="0" y="0"/>
                  </a:moveTo>
                  <a:lnTo>
                    <a:pt x="3295" y="0"/>
                  </a:lnTo>
                  <a:lnTo>
                    <a:pt x="3295" y="2215"/>
                  </a:lnTo>
                  <a:lnTo>
                    <a:pt x="0" y="2215"/>
                  </a:lnTo>
                  <a:lnTo>
                    <a:pt x="0" y="0"/>
                  </a:lnTo>
                  <a:lnTo>
                    <a:pt x="0" y="2215"/>
                  </a:lnTo>
                  <a:lnTo>
                    <a:pt x="16" y="2215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793" name="Group 252"/>
            <p:cNvGrpSpPr>
              <a:grpSpLocks/>
            </p:cNvGrpSpPr>
            <p:nvPr/>
          </p:nvGrpSpPr>
          <p:grpSpPr bwMode="auto">
            <a:xfrm>
              <a:off x="3430" y="2036"/>
              <a:ext cx="12" cy="720"/>
              <a:chOff x="3024" y="2036"/>
              <a:chExt cx="12" cy="720"/>
            </a:xfrm>
          </p:grpSpPr>
          <p:sp>
            <p:nvSpPr>
              <p:cNvPr id="46816" name="Line 253"/>
              <p:cNvSpPr>
                <a:spLocks noChangeShapeType="1"/>
              </p:cNvSpPr>
              <p:nvPr/>
            </p:nvSpPr>
            <p:spPr bwMode="auto">
              <a:xfrm>
                <a:off x="3024" y="275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7" name="Line 254"/>
              <p:cNvSpPr>
                <a:spLocks noChangeShapeType="1"/>
              </p:cNvSpPr>
              <p:nvPr/>
            </p:nvSpPr>
            <p:spPr bwMode="auto">
              <a:xfrm>
                <a:off x="3024" y="261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8" name="Line 255"/>
              <p:cNvSpPr>
                <a:spLocks noChangeShapeType="1"/>
              </p:cNvSpPr>
              <p:nvPr/>
            </p:nvSpPr>
            <p:spPr bwMode="auto">
              <a:xfrm>
                <a:off x="3024" y="2467"/>
                <a:ext cx="12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9" name="Line 256"/>
              <p:cNvSpPr>
                <a:spLocks noChangeShapeType="1"/>
              </p:cNvSpPr>
              <p:nvPr/>
            </p:nvSpPr>
            <p:spPr bwMode="auto">
              <a:xfrm>
                <a:off x="3024" y="2323"/>
                <a:ext cx="12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20" name="Line 257"/>
              <p:cNvSpPr>
                <a:spLocks noChangeShapeType="1"/>
              </p:cNvSpPr>
              <p:nvPr/>
            </p:nvSpPr>
            <p:spPr bwMode="auto">
              <a:xfrm>
                <a:off x="3024" y="218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21" name="Line 258"/>
              <p:cNvSpPr>
                <a:spLocks noChangeShapeType="1"/>
              </p:cNvSpPr>
              <p:nvPr/>
            </p:nvSpPr>
            <p:spPr bwMode="auto">
              <a:xfrm>
                <a:off x="3024" y="203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794" name="Line 259"/>
            <p:cNvSpPr>
              <a:spLocks noChangeShapeType="1"/>
            </p:cNvSpPr>
            <p:nvPr/>
          </p:nvSpPr>
          <p:spPr bwMode="auto">
            <a:xfrm>
              <a:off x="3425" y="2899"/>
              <a:ext cx="99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795" name="Group 260"/>
            <p:cNvGrpSpPr>
              <a:grpSpLocks/>
            </p:cNvGrpSpPr>
            <p:nvPr/>
          </p:nvGrpSpPr>
          <p:grpSpPr bwMode="auto">
            <a:xfrm>
              <a:off x="3567" y="2878"/>
              <a:ext cx="715" cy="17"/>
              <a:chOff x="3567" y="2892"/>
              <a:chExt cx="715" cy="7"/>
            </a:xfrm>
          </p:grpSpPr>
          <p:sp>
            <p:nvSpPr>
              <p:cNvPr id="46810" name="Line 261"/>
              <p:cNvSpPr>
                <a:spLocks noChangeShapeType="1"/>
              </p:cNvSpPr>
              <p:nvPr/>
            </p:nvSpPr>
            <p:spPr bwMode="auto">
              <a:xfrm flipV="1">
                <a:off x="3567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1" name="Line 262"/>
              <p:cNvSpPr>
                <a:spLocks noChangeShapeType="1"/>
              </p:cNvSpPr>
              <p:nvPr/>
            </p:nvSpPr>
            <p:spPr bwMode="auto">
              <a:xfrm flipV="1">
                <a:off x="3710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2" name="Line 263"/>
              <p:cNvSpPr>
                <a:spLocks noChangeShapeType="1"/>
              </p:cNvSpPr>
              <p:nvPr/>
            </p:nvSpPr>
            <p:spPr bwMode="auto">
              <a:xfrm flipV="1">
                <a:off x="3852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3" name="Line 264"/>
              <p:cNvSpPr>
                <a:spLocks noChangeShapeType="1"/>
              </p:cNvSpPr>
              <p:nvPr/>
            </p:nvSpPr>
            <p:spPr bwMode="auto">
              <a:xfrm flipV="1">
                <a:off x="3995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4" name="Line 265"/>
              <p:cNvSpPr>
                <a:spLocks noChangeShapeType="1"/>
              </p:cNvSpPr>
              <p:nvPr/>
            </p:nvSpPr>
            <p:spPr bwMode="auto">
              <a:xfrm flipV="1">
                <a:off x="4138" y="2892"/>
                <a:ext cx="2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5" name="Line 266"/>
              <p:cNvSpPr>
                <a:spLocks noChangeShapeType="1"/>
              </p:cNvSpPr>
              <p:nvPr/>
            </p:nvSpPr>
            <p:spPr bwMode="auto">
              <a:xfrm flipV="1">
                <a:off x="4281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796" name="Group 267"/>
            <p:cNvGrpSpPr>
              <a:grpSpLocks/>
            </p:cNvGrpSpPr>
            <p:nvPr/>
          </p:nvGrpSpPr>
          <p:grpSpPr bwMode="auto">
            <a:xfrm>
              <a:off x="4411" y="2037"/>
              <a:ext cx="12" cy="720"/>
              <a:chOff x="3024" y="2036"/>
              <a:chExt cx="12" cy="720"/>
            </a:xfrm>
          </p:grpSpPr>
          <p:sp>
            <p:nvSpPr>
              <p:cNvPr id="46804" name="Line 268"/>
              <p:cNvSpPr>
                <a:spLocks noChangeShapeType="1"/>
              </p:cNvSpPr>
              <p:nvPr/>
            </p:nvSpPr>
            <p:spPr bwMode="auto">
              <a:xfrm>
                <a:off x="3024" y="275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5" name="Line 269"/>
              <p:cNvSpPr>
                <a:spLocks noChangeShapeType="1"/>
              </p:cNvSpPr>
              <p:nvPr/>
            </p:nvSpPr>
            <p:spPr bwMode="auto">
              <a:xfrm>
                <a:off x="3024" y="261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6" name="Line 270"/>
              <p:cNvSpPr>
                <a:spLocks noChangeShapeType="1"/>
              </p:cNvSpPr>
              <p:nvPr/>
            </p:nvSpPr>
            <p:spPr bwMode="auto">
              <a:xfrm>
                <a:off x="3024" y="2467"/>
                <a:ext cx="12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7" name="Line 271"/>
              <p:cNvSpPr>
                <a:spLocks noChangeShapeType="1"/>
              </p:cNvSpPr>
              <p:nvPr/>
            </p:nvSpPr>
            <p:spPr bwMode="auto">
              <a:xfrm>
                <a:off x="3024" y="2323"/>
                <a:ext cx="12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8" name="Line 272"/>
              <p:cNvSpPr>
                <a:spLocks noChangeShapeType="1"/>
              </p:cNvSpPr>
              <p:nvPr/>
            </p:nvSpPr>
            <p:spPr bwMode="auto">
              <a:xfrm>
                <a:off x="3024" y="218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9" name="Line 273"/>
              <p:cNvSpPr>
                <a:spLocks noChangeShapeType="1"/>
              </p:cNvSpPr>
              <p:nvPr/>
            </p:nvSpPr>
            <p:spPr bwMode="auto">
              <a:xfrm>
                <a:off x="3024" y="203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797" name="Group 274"/>
            <p:cNvGrpSpPr>
              <a:grpSpLocks/>
            </p:cNvGrpSpPr>
            <p:nvPr/>
          </p:nvGrpSpPr>
          <p:grpSpPr bwMode="auto">
            <a:xfrm>
              <a:off x="3566" y="1893"/>
              <a:ext cx="715" cy="17"/>
              <a:chOff x="3567" y="2892"/>
              <a:chExt cx="715" cy="7"/>
            </a:xfrm>
          </p:grpSpPr>
          <p:sp>
            <p:nvSpPr>
              <p:cNvPr id="46798" name="Line 275"/>
              <p:cNvSpPr>
                <a:spLocks noChangeShapeType="1"/>
              </p:cNvSpPr>
              <p:nvPr/>
            </p:nvSpPr>
            <p:spPr bwMode="auto">
              <a:xfrm flipV="1">
                <a:off x="3567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99" name="Line 276"/>
              <p:cNvSpPr>
                <a:spLocks noChangeShapeType="1"/>
              </p:cNvSpPr>
              <p:nvPr/>
            </p:nvSpPr>
            <p:spPr bwMode="auto">
              <a:xfrm flipV="1">
                <a:off x="3710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0" name="Line 277"/>
              <p:cNvSpPr>
                <a:spLocks noChangeShapeType="1"/>
              </p:cNvSpPr>
              <p:nvPr/>
            </p:nvSpPr>
            <p:spPr bwMode="auto">
              <a:xfrm flipV="1">
                <a:off x="3852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1" name="Line 278"/>
              <p:cNvSpPr>
                <a:spLocks noChangeShapeType="1"/>
              </p:cNvSpPr>
              <p:nvPr/>
            </p:nvSpPr>
            <p:spPr bwMode="auto">
              <a:xfrm flipV="1">
                <a:off x="3995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2" name="Line 279"/>
              <p:cNvSpPr>
                <a:spLocks noChangeShapeType="1"/>
              </p:cNvSpPr>
              <p:nvPr/>
            </p:nvSpPr>
            <p:spPr bwMode="auto">
              <a:xfrm flipV="1">
                <a:off x="4138" y="2892"/>
                <a:ext cx="2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3" name="Line 280"/>
              <p:cNvSpPr>
                <a:spLocks noChangeShapeType="1"/>
              </p:cNvSpPr>
              <p:nvPr/>
            </p:nvSpPr>
            <p:spPr bwMode="auto">
              <a:xfrm flipV="1">
                <a:off x="4281" y="2892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101" name="Group 281"/>
          <p:cNvGrpSpPr>
            <a:grpSpLocks/>
          </p:cNvGrpSpPr>
          <p:nvPr/>
        </p:nvGrpSpPr>
        <p:grpSpPr bwMode="auto">
          <a:xfrm>
            <a:off x="8062913" y="4486275"/>
            <a:ext cx="700087" cy="695325"/>
            <a:chOff x="5079" y="2634"/>
            <a:chExt cx="441" cy="438"/>
          </a:xfrm>
        </p:grpSpPr>
        <p:grpSp>
          <p:nvGrpSpPr>
            <p:cNvPr id="46787" name="Group 282"/>
            <p:cNvGrpSpPr>
              <a:grpSpLocks/>
            </p:cNvGrpSpPr>
            <p:nvPr/>
          </p:nvGrpSpPr>
          <p:grpSpPr bwMode="auto">
            <a:xfrm>
              <a:off x="5360" y="2634"/>
              <a:ext cx="144" cy="294"/>
              <a:chOff x="4848" y="3262"/>
              <a:chExt cx="144" cy="338"/>
            </a:xfrm>
          </p:grpSpPr>
          <p:sp>
            <p:nvSpPr>
              <p:cNvPr id="46790" name="Line 283"/>
              <p:cNvSpPr>
                <a:spLocks noChangeShapeType="1"/>
              </p:cNvSpPr>
              <p:nvPr/>
            </p:nvSpPr>
            <p:spPr bwMode="auto">
              <a:xfrm>
                <a:off x="4848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91" name="Line 284"/>
              <p:cNvSpPr>
                <a:spLocks noChangeShapeType="1"/>
              </p:cNvSpPr>
              <p:nvPr/>
            </p:nvSpPr>
            <p:spPr bwMode="auto">
              <a:xfrm flipV="1">
                <a:off x="4848" y="3262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788" name="Text Box 285"/>
            <p:cNvSpPr txBox="1">
              <a:spLocks noChangeArrowheads="1"/>
            </p:cNvSpPr>
            <p:nvPr/>
          </p:nvSpPr>
          <p:spPr bwMode="auto">
            <a:xfrm>
              <a:off x="5079" y="2637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solidFill>
                    <a:srgbClr val="FFFFFF"/>
                  </a:solidFill>
                  <a:latin typeface="Times" pitchFamily="-32" charset="0"/>
                </a:rPr>
                <a:t>0.4%</a:t>
              </a:r>
            </a:p>
          </p:txBody>
        </p:sp>
        <p:sp>
          <p:nvSpPr>
            <p:cNvPr id="46789" name="Text Box 286"/>
            <p:cNvSpPr txBox="1">
              <a:spLocks noChangeArrowheads="1"/>
            </p:cNvSpPr>
            <p:nvPr/>
          </p:nvSpPr>
          <p:spPr bwMode="auto">
            <a:xfrm>
              <a:off x="5319" y="2899"/>
              <a:ext cx="2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" pitchFamily="-32" charset="0"/>
                </a:rPr>
                <a:t>2s</a:t>
              </a:r>
            </a:p>
          </p:txBody>
        </p:sp>
      </p:grpSp>
      <p:sp>
        <p:nvSpPr>
          <p:cNvPr id="46102" name="Rectangle 287"/>
          <p:cNvSpPr>
            <a:spLocks noChangeArrowheads="1"/>
          </p:cNvSpPr>
          <p:nvPr/>
        </p:nvSpPr>
        <p:spPr bwMode="auto">
          <a:xfrm>
            <a:off x="4716463" y="1577975"/>
            <a:ext cx="15843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3" name="Line 288"/>
          <p:cNvSpPr>
            <a:spLocks noChangeShapeType="1"/>
          </p:cNvSpPr>
          <p:nvPr/>
        </p:nvSpPr>
        <p:spPr bwMode="auto">
          <a:xfrm>
            <a:off x="4716463" y="15779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4" name="Line 289"/>
          <p:cNvSpPr>
            <a:spLocks noChangeShapeType="1"/>
          </p:cNvSpPr>
          <p:nvPr/>
        </p:nvSpPr>
        <p:spPr bwMode="auto">
          <a:xfrm flipV="1">
            <a:off x="4716463" y="3165475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5" name="Line 290"/>
          <p:cNvSpPr>
            <a:spLocks noChangeShapeType="1"/>
          </p:cNvSpPr>
          <p:nvPr/>
        </p:nvSpPr>
        <p:spPr bwMode="auto">
          <a:xfrm flipV="1">
            <a:off x="6300788" y="3165475"/>
            <a:ext cx="3175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6" name="Freeform 291"/>
          <p:cNvSpPr>
            <a:spLocks/>
          </p:cNvSpPr>
          <p:nvPr/>
        </p:nvSpPr>
        <p:spPr bwMode="auto">
          <a:xfrm>
            <a:off x="4716463" y="1577975"/>
            <a:ext cx="1584325" cy="1598613"/>
          </a:xfrm>
          <a:custGeom>
            <a:avLst/>
            <a:gdLst>
              <a:gd name="T0" fmla="*/ 0 w 3295"/>
              <a:gd name="T1" fmla="*/ 0 h 2215"/>
              <a:gd name="T2" fmla="*/ 761786268 w 3295"/>
              <a:gd name="T3" fmla="*/ 0 h 2215"/>
              <a:gd name="T4" fmla="*/ 761786268 w 3295"/>
              <a:gd name="T5" fmla="*/ 1153753136 h 2215"/>
              <a:gd name="T6" fmla="*/ 0 w 3295"/>
              <a:gd name="T7" fmla="*/ 1153753136 h 2215"/>
              <a:gd name="T8" fmla="*/ 0 w 3295"/>
              <a:gd name="T9" fmla="*/ 0 h 2215"/>
              <a:gd name="T10" fmla="*/ 0 w 3295"/>
              <a:gd name="T11" fmla="*/ 1153753136 h 2215"/>
              <a:gd name="T12" fmla="*/ 3699002 w 3295"/>
              <a:gd name="T13" fmla="*/ 1153753136 h 2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95"/>
              <a:gd name="T22" fmla="*/ 0 h 2215"/>
              <a:gd name="T23" fmla="*/ 3295 w 3295"/>
              <a:gd name="T24" fmla="*/ 2215 h 2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95" h="2215">
                <a:moveTo>
                  <a:pt x="0" y="0"/>
                </a:moveTo>
                <a:lnTo>
                  <a:pt x="3295" y="0"/>
                </a:lnTo>
                <a:lnTo>
                  <a:pt x="3295" y="2215"/>
                </a:lnTo>
                <a:lnTo>
                  <a:pt x="0" y="2215"/>
                </a:lnTo>
                <a:lnTo>
                  <a:pt x="0" y="0"/>
                </a:lnTo>
                <a:lnTo>
                  <a:pt x="0" y="2215"/>
                </a:lnTo>
                <a:lnTo>
                  <a:pt x="16" y="2215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07" name="Group 292"/>
          <p:cNvGrpSpPr>
            <a:grpSpLocks/>
          </p:cNvGrpSpPr>
          <p:nvPr/>
        </p:nvGrpSpPr>
        <p:grpSpPr bwMode="auto">
          <a:xfrm>
            <a:off x="4724400" y="1806575"/>
            <a:ext cx="19050" cy="1143000"/>
            <a:chOff x="3024" y="2036"/>
            <a:chExt cx="12" cy="720"/>
          </a:xfrm>
        </p:grpSpPr>
        <p:sp>
          <p:nvSpPr>
            <p:cNvPr id="46781" name="Line 293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2" name="Line 294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3" name="Line 295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4" name="Line 296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5" name="Line 297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6" name="Line 298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8" name="Line 299"/>
          <p:cNvSpPr>
            <a:spLocks noChangeShapeType="1"/>
          </p:cNvSpPr>
          <p:nvPr/>
        </p:nvSpPr>
        <p:spPr bwMode="auto">
          <a:xfrm>
            <a:off x="4716463" y="3176588"/>
            <a:ext cx="1584325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09" name="Group 300"/>
          <p:cNvGrpSpPr>
            <a:grpSpLocks/>
          </p:cNvGrpSpPr>
          <p:nvPr/>
        </p:nvGrpSpPr>
        <p:grpSpPr bwMode="auto">
          <a:xfrm>
            <a:off x="4941888" y="3143250"/>
            <a:ext cx="1135062" cy="26988"/>
            <a:chOff x="3567" y="2892"/>
            <a:chExt cx="715" cy="7"/>
          </a:xfrm>
        </p:grpSpPr>
        <p:sp>
          <p:nvSpPr>
            <p:cNvPr id="46775" name="Line 301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6" name="Line 302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7" name="Line 303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8" name="Line 304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9" name="Line 305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0" name="Line 306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10" name="Group 307"/>
          <p:cNvGrpSpPr>
            <a:grpSpLocks/>
          </p:cNvGrpSpPr>
          <p:nvPr/>
        </p:nvGrpSpPr>
        <p:grpSpPr bwMode="auto">
          <a:xfrm>
            <a:off x="6281738" y="1808163"/>
            <a:ext cx="19050" cy="1143000"/>
            <a:chOff x="3024" y="2036"/>
            <a:chExt cx="12" cy="720"/>
          </a:xfrm>
        </p:grpSpPr>
        <p:sp>
          <p:nvSpPr>
            <p:cNvPr id="46769" name="Line 308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0" name="Line 309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1" name="Line 310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2" name="Line 311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3" name="Line 312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4" name="Line 313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11" name="Group 314"/>
          <p:cNvGrpSpPr>
            <a:grpSpLocks/>
          </p:cNvGrpSpPr>
          <p:nvPr/>
        </p:nvGrpSpPr>
        <p:grpSpPr bwMode="auto">
          <a:xfrm>
            <a:off x="4940300" y="1579563"/>
            <a:ext cx="1135063" cy="26987"/>
            <a:chOff x="3567" y="2892"/>
            <a:chExt cx="715" cy="7"/>
          </a:xfrm>
        </p:grpSpPr>
        <p:sp>
          <p:nvSpPr>
            <p:cNvPr id="46763" name="Line 315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4" name="Line 316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5" name="Line 317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6" name="Line 318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7" name="Line 319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8" name="Line 320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12" name="Text Box 321"/>
          <p:cNvSpPr txBox="1">
            <a:spLocks noChangeArrowheads="1"/>
          </p:cNvSpPr>
          <p:nvPr/>
        </p:nvSpPr>
        <p:spPr bwMode="auto">
          <a:xfrm>
            <a:off x="6831013" y="12192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RPar</a:t>
            </a:r>
          </a:p>
        </p:txBody>
      </p:sp>
      <p:sp>
        <p:nvSpPr>
          <p:cNvPr id="46113" name="Rectangle 322"/>
          <p:cNvSpPr>
            <a:spLocks noChangeArrowheads="1"/>
          </p:cNvSpPr>
          <p:nvPr/>
        </p:nvSpPr>
        <p:spPr bwMode="auto">
          <a:xfrm>
            <a:off x="6389688" y="1577975"/>
            <a:ext cx="159226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4" name="Line 323"/>
          <p:cNvSpPr>
            <a:spLocks noChangeShapeType="1"/>
          </p:cNvSpPr>
          <p:nvPr/>
        </p:nvSpPr>
        <p:spPr bwMode="auto">
          <a:xfrm>
            <a:off x="6389688" y="15779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5" name="Line 324"/>
          <p:cNvSpPr>
            <a:spLocks noChangeShapeType="1"/>
          </p:cNvSpPr>
          <p:nvPr/>
        </p:nvSpPr>
        <p:spPr bwMode="auto">
          <a:xfrm flipV="1">
            <a:off x="6389688" y="3165475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6" name="Line 325"/>
          <p:cNvSpPr>
            <a:spLocks noChangeShapeType="1"/>
          </p:cNvSpPr>
          <p:nvPr/>
        </p:nvSpPr>
        <p:spPr bwMode="auto">
          <a:xfrm flipV="1">
            <a:off x="7981950" y="3165475"/>
            <a:ext cx="3175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7" name="Line 326"/>
          <p:cNvSpPr>
            <a:spLocks noChangeShapeType="1"/>
          </p:cNvSpPr>
          <p:nvPr/>
        </p:nvSpPr>
        <p:spPr bwMode="auto">
          <a:xfrm>
            <a:off x="7975600" y="2927350"/>
            <a:ext cx="14288" cy="3175"/>
          </a:xfrm>
          <a:prstGeom prst="line">
            <a:avLst/>
          </a:prstGeom>
          <a:noFill/>
          <a:ln w="15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8" name="Freeform 327"/>
          <p:cNvSpPr>
            <a:spLocks/>
          </p:cNvSpPr>
          <p:nvPr/>
        </p:nvSpPr>
        <p:spPr bwMode="auto">
          <a:xfrm>
            <a:off x="6389688" y="1577975"/>
            <a:ext cx="1592262" cy="1598613"/>
          </a:xfrm>
          <a:custGeom>
            <a:avLst/>
            <a:gdLst>
              <a:gd name="T0" fmla="*/ 0 w 3295"/>
              <a:gd name="T1" fmla="*/ 0 h 2215"/>
              <a:gd name="T2" fmla="*/ 769438034 w 3295"/>
              <a:gd name="T3" fmla="*/ 0 h 2215"/>
              <a:gd name="T4" fmla="*/ 769438034 w 3295"/>
              <a:gd name="T5" fmla="*/ 1153753136 h 2215"/>
              <a:gd name="T6" fmla="*/ 0 w 3295"/>
              <a:gd name="T7" fmla="*/ 1153753136 h 2215"/>
              <a:gd name="T8" fmla="*/ 0 w 3295"/>
              <a:gd name="T9" fmla="*/ 0 h 2215"/>
              <a:gd name="T10" fmla="*/ 0 w 3295"/>
              <a:gd name="T11" fmla="*/ 1153753136 h 2215"/>
              <a:gd name="T12" fmla="*/ 3736379 w 3295"/>
              <a:gd name="T13" fmla="*/ 1153753136 h 2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95"/>
              <a:gd name="T22" fmla="*/ 0 h 2215"/>
              <a:gd name="T23" fmla="*/ 3295 w 3295"/>
              <a:gd name="T24" fmla="*/ 2215 h 2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95" h="2215">
                <a:moveTo>
                  <a:pt x="0" y="0"/>
                </a:moveTo>
                <a:lnTo>
                  <a:pt x="3295" y="0"/>
                </a:lnTo>
                <a:lnTo>
                  <a:pt x="3295" y="2215"/>
                </a:lnTo>
                <a:lnTo>
                  <a:pt x="0" y="2215"/>
                </a:lnTo>
                <a:lnTo>
                  <a:pt x="0" y="0"/>
                </a:lnTo>
                <a:lnTo>
                  <a:pt x="0" y="2215"/>
                </a:lnTo>
                <a:lnTo>
                  <a:pt x="16" y="2215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19" name="Group 328"/>
          <p:cNvGrpSpPr>
            <a:grpSpLocks/>
          </p:cNvGrpSpPr>
          <p:nvPr/>
        </p:nvGrpSpPr>
        <p:grpSpPr bwMode="auto">
          <a:xfrm>
            <a:off x="6397625" y="1806575"/>
            <a:ext cx="19050" cy="1143000"/>
            <a:chOff x="3024" y="2036"/>
            <a:chExt cx="12" cy="720"/>
          </a:xfrm>
        </p:grpSpPr>
        <p:sp>
          <p:nvSpPr>
            <p:cNvPr id="46757" name="Line 329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8" name="Line 330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9" name="Line 331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0" name="Line 332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1" name="Line 333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2" name="Line 334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0" name="Line 335"/>
          <p:cNvSpPr>
            <a:spLocks noChangeShapeType="1"/>
          </p:cNvSpPr>
          <p:nvPr/>
        </p:nvSpPr>
        <p:spPr bwMode="auto">
          <a:xfrm>
            <a:off x="6389688" y="3176588"/>
            <a:ext cx="1592262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21" name="Group 336"/>
          <p:cNvGrpSpPr>
            <a:grpSpLocks/>
          </p:cNvGrpSpPr>
          <p:nvPr/>
        </p:nvGrpSpPr>
        <p:grpSpPr bwMode="auto">
          <a:xfrm>
            <a:off x="6616700" y="3143250"/>
            <a:ext cx="1139825" cy="26988"/>
            <a:chOff x="3567" y="2892"/>
            <a:chExt cx="715" cy="7"/>
          </a:xfrm>
        </p:grpSpPr>
        <p:sp>
          <p:nvSpPr>
            <p:cNvPr id="46751" name="Line 337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2" name="Line 338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3" name="Line 339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4" name="Line 340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5" name="Line 341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6" name="Line 342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2" name="Group 343"/>
          <p:cNvGrpSpPr>
            <a:grpSpLocks/>
          </p:cNvGrpSpPr>
          <p:nvPr/>
        </p:nvGrpSpPr>
        <p:grpSpPr bwMode="auto">
          <a:xfrm>
            <a:off x="7962900" y="1808163"/>
            <a:ext cx="19050" cy="1143000"/>
            <a:chOff x="3024" y="2036"/>
            <a:chExt cx="12" cy="720"/>
          </a:xfrm>
        </p:grpSpPr>
        <p:sp>
          <p:nvSpPr>
            <p:cNvPr id="46745" name="Line 344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6" name="Line 345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7" name="Line 346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8" name="Line 347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9" name="Line 348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0" name="Line 349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3" name="Group 350"/>
          <p:cNvGrpSpPr>
            <a:grpSpLocks/>
          </p:cNvGrpSpPr>
          <p:nvPr/>
        </p:nvGrpSpPr>
        <p:grpSpPr bwMode="auto">
          <a:xfrm>
            <a:off x="6615113" y="1579563"/>
            <a:ext cx="1139825" cy="26987"/>
            <a:chOff x="3567" y="2892"/>
            <a:chExt cx="715" cy="7"/>
          </a:xfrm>
        </p:grpSpPr>
        <p:sp>
          <p:nvSpPr>
            <p:cNvPr id="46739" name="Line 351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0" name="Line 352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1" name="Line 353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2" name="Line 354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3" name="Line 355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4" name="Line 356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4" name="Group 357"/>
          <p:cNvGrpSpPr>
            <a:grpSpLocks/>
          </p:cNvGrpSpPr>
          <p:nvPr/>
        </p:nvGrpSpPr>
        <p:grpSpPr bwMode="auto">
          <a:xfrm>
            <a:off x="6381750" y="2001838"/>
            <a:ext cx="1600200" cy="984250"/>
            <a:chOff x="1935" y="3736"/>
            <a:chExt cx="1026" cy="589"/>
          </a:xfrm>
        </p:grpSpPr>
        <p:sp>
          <p:nvSpPr>
            <p:cNvPr id="46611" name="Line 358"/>
            <p:cNvSpPr>
              <a:spLocks noChangeShapeType="1"/>
            </p:cNvSpPr>
            <p:nvPr/>
          </p:nvSpPr>
          <p:spPr bwMode="auto">
            <a:xfrm>
              <a:off x="1939" y="4302"/>
              <a:ext cx="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2" name="Line 359"/>
            <p:cNvSpPr>
              <a:spLocks noChangeShapeType="1"/>
            </p:cNvSpPr>
            <p:nvPr/>
          </p:nvSpPr>
          <p:spPr bwMode="auto">
            <a:xfrm>
              <a:off x="1939" y="4165"/>
              <a:ext cx="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3" name="Line 360"/>
            <p:cNvSpPr>
              <a:spLocks noChangeShapeType="1"/>
            </p:cNvSpPr>
            <p:nvPr/>
          </p:nvSpPr>
          <p:spPr bwMode="auto">
            <a:xfrm>
              <a:off x="1939" y="4029"/>
              <a:ext cx="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4" name="Line 361"/>
            <p:cNvSpPr>
              <a:spLocks noChangeShapeType="1"/>
            </p:cNvSpPr>
            <p:nvPr/>
          </p:nvSpPr>
          <p:spPr bwMode="auto">
            <a:xfrm>
              <a:off x="1939" y="3892"/>
              <a:ext cx="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5" name="Line 362"/>
            <p:cNvSpPr>
              <a:spLocks noChangeShapeType="1"/>
            </p:cNvSpPr>
            <p:nvPr/>
          </p:nvSpPr>
          <p:spPr bwMode="auto">
            <a:xfrm>
              <a:off x="1939" y="3755"/>
              <a:ext cx="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6" name="Freeform 363"/>
            <p:cNvSpPr>
              <a:spLocks/>
            </p:cNvSpPr>
            <p:nvPr/>
          </p:nvSpPr>
          <p:spPr bwMode="auto">
            <a:xfrm>
              <a:off x="1939" y="3855"/>
              <a:ext cx="1018" cy="450"/>
            </a:xfrm>
            <a:custGeom>
              <a:avLst/>
              <a:gdLst>
                <a:gd name="T0" fmla="*/ 0 w 3295"/>
                <a:gd name="T1" fmla="*/ 194 h 1042"/>
                <a:gd name="T2" fmla="*/ 45 w 3295"/>
                <a:gd name="T3" fmla="*/ 192 h 1042"/>
                <a:gd name="T4" fmla="*/ 90 w 3295"/>
                <a:gd name="T5" fmla="*/ 158 h 1042"/>
                <a:gd name="T6" fmla="*/ 135 w 3295"/>
                <a:gd name="T7" fmla="*/ 75 h 1042"/>
                <a:gd name="T8" fmla="*/ 180 w 3295"/>
                <a:gd name="T9" fmla="*/ 2 h 1042"/>
                <a:gd name="T10" fmla="*/ 225 w 3295"/>
                <a:gd name="T11" fmla="*/ 0 h 1042"/>
                <a:gd name="T12" fmla="*/ 269 w 3295"/>
                <a:gd name="T13" fmla="*/ 70 h 1042"/>
                <a:gd name="T14" fmla="*/ 315 w 3295"/>
                <a:gd name="T15" fmla="*/ 143 h 1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042"/>
                <a:gd name="T26" fmla="*/ 3295 w 3295"/>
                <a:gd name="T27" fmla="*/ 1042 h 1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042">
                  <a:moveTo>
                    <a:pt x="0" y="1042"/>
                  </a:moveTo>
                  <a:lnTo>
                    <a:pt x="471" y="1029"/>
                  </a:lnTo>
                  <a:lnTo>
                    <a:pt x="941" y="848"/>
                  </a:lnTo>
                  <a:lnTo>
                    <a:pt x="1412" y="403"/>
                  </a:lnTo>
                  <a:lnTo>
                    <a:pt x="1883" y="9"/>
                  </a:lnTo>
                  <a:lnTo>
                    <a:pt x="2354" y="0"/>
                  </a:lnTo>
                  <a:lnTo>
                    <a:pt x="2824" y="373"/>
                  </a:lnTo>
                  <a:lnTo>
                    <a:pt x="3295" y="7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7" name="Line 364"/>
            <p:cNvSpPr>
              <a:spLocks noChangeShapeType="1"/>
            </p:cNvSpPr>
            <p:nvPr/>
          </p:nvSpPr>
          <p:spPr bwMode="auto">
            <a:xfrm flipV="1">
              <a:off x="1939" y="4299"/>
              <a:ext cx="1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8" name="Line 365"/>
            <p:cNvSpPr>
              <a:spLocks noChangeShapeType="1"/>
            </p:cNvSpPr>
            <p:nvPr/>
          </p:nvSpPr>
          <p:spPr bwMode="auto">
            <a:xfrm>
              <a:off x="1935" y="4299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9" name="Line 366"/>
            <p:cNvSpPr>
              <a:spLocks noChangeShapeType="1"/>
            </p:cNvSpPr>
            <p:nvPr/>
          </p:nvSpPr>
          <p:spPr bwMode="auto">
            <a:xfrm flipV="1">
              <a:off x="2084" y="4293"/>
              <a:ext cx="1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0" name="Line 367"/>
            <p:cNvSpPr>
              <a:spLocks noChangeShapeType="1"/>
            </p:cNvSpPr>
            <p:nvPr/>
          </p:nvSpPr>
          <p:spPr bwMode="auto">
            <a:xfrm>
              <a:off x="2080" y="4293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1" name="Line 368"/>
            <p:cNvSpPr>
              <a:spLocks noChangeShapeType="1"/>
            </p:cNvSpPr>
            <p:nvPr/>
          </p:nvSpPr>
          <p:spPr bwMode="auto">
            <a:xfrm flipV="1">
              <a:off x="2229" y="4191"/>
              <a:ext cx="1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2" name="Line 369"/>
            <p:cNvSpPr>
              <a:spLocks noChangeShapeType="1"/>
            </p:cNvSpPr>
            <p:nvPr/>
          </p:nvSpPr>
          <p:spPr bwMode="auto">
            <a:xfrm>
              <a:off x="2225" y="4191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3" name="Line 370"/>
            <p:cNvSpPr>
              <a:spLocks noChangeShapeType="1"/>
            </p:cNvSpPr>
            <p:nvPr/>
          </p:nvSpPr>
          <p:spPr bwMode="auto">
            <a:xfrm flipV="1">
              <a:off x="2375" y="3982"/>
              <a:ext cx="1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4" name="Line 371"/>
            <p:cNvSpPr>
              <a:spLocks noChangeShapeType="1"/>
            </p:cNvSpPr>
            <p:nvPr/>
          </p:nvSpPr>
          <p:spPr bwMode="auto">
            <a:xfrm>
              <a:off x="2371" y="3982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5" name="Line 372"/>
            <p:cNvSpPr>
              <a:spLocks noChangeShapeType="1"/>
            </p:cNvSpPr>
            <p:nvPr/>
          </p:nvSpPr>
          <p:spPr bwMode="auto">
            <a:xfrm flipV="1">
              <a:off x="2521" y="3799"/>
              <a:ext cx="1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6" name="Line 373"/>
            <p:cNvSpPr>
              <a:spLocks noChangeShapeType="1"/>
            </p:cNvSpPr>
            <p:nvPr/>
          </p:nvSpPr>
          <p:spPr bwMode="auto">
            <a:xfrm>
              <a:off x="2517" y="3799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7" name="Line 374"/>
            <p:cNvSpPr>
              <a:spLocks noChangeShapeType="1"/>
            </p:cNvSpPr>
            <p:nvPr/>
          </p:nvSpPr>
          <p:spPr bwMode="auto">
            <a:xfrm flipV="1">
              <a:off x="2666" y="3797"/>
              <a:ext cx="1" cy="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8" name="Line 375"/>
            <p:cNvSpPr>
              <a:spLocks noChangeShapeType="1"/>
            </p:cNvSpPr>
            <p:nvPr/>
          </p:nvSpPr>
          <p:spPr bwMode="auto">
            <a:xfrm>
              <a:off x="2662" y="3797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9" name="Line 376"/>
            <p:cNvSpPr>
              <a:spLocks noChangeShapeType="1"/>
            </p:cNvSpPr>
            <p:nvPr/>
          </p:nvSpPr>
          <p:spPr bwMode="auto">
            <a:xfrm flipV="1">
              <a:off x="2812" y="3982"/>
              <a:ext cx="1" cy="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0" name="Line 377"/>
            <p:cNvSpPr>
              <a:spLocks noChangeShapeType="1"/>
            </p:cNvSpPr>
            <p:nvPr/>
          </p:nvSpPr>
          <p:spPr bwMode="auto">
            <a:xfrm>
              <a:off x="2808" y="3982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1" name="Line 378"/>
            <p:cNvSpPr>
              <a:spLocks noChangeShapeType="1"/>
            </p:cNvSpPr>
            <p:nvPr/>
          </p:nvSpPr>
          <p:spPr bwMode="auto">
            <a:xfrm flipV="1">
              <a:off x="2957" y="4163"/>
              <a:ext cx="1" cy="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2" name="Line 379"/>
            <p:cNvSpPr>
              <a:spLocks noChangeShapeType="1"/>
            </p:cNvSpPr>
            <p:nvPr/>
          </p:nvSpPr>
          <p:spPr bwMode="auto">
            <a:xfrm>
              <a:off x="2953" y="4163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3" name="Line 380"/>
            <p:cNvSpPr>
              <a:spLocks noChangeShapeType="1"/>
            </p:cNvSpPr>
            <p:nvPr/>
          </p:nvSpPr>
          <p:spPr bwMode="auto">
            <a:xfrm>
              <a:off x="1939" y="4305"/>
              <a:ext cx="1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4" name="Line 381"/>
            <p:cNvSpPr>
              <a:spLocks noChangeShapeType="1"/>
            </p:cNvSpPr>
            <p:nvPr/>
          </p:nvSpPr>
          <p:spPr bwMode="auto">
            <a:xfrm>
              <a:off x="1935" y="4311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5" name="Line 382"/>
            <p:cNvSpPr>
              <a:spLocks noChangeShapeType="1"/>
            </p:cNvSpPr>
            <p:nvPr/>
          </p:nvSpPr>
          <p:spPr bwMode="auto">
            <a:xfrm>
              <a:off x="2084" y="4299"/>
              <a:ext cx="1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6" name="Line 383"/>
            <p:cNvSpPr>
              <a:spLocks noChangeShapeType="1"/>
            </p:cNvSpPr>
            <p:nvPr/>
          </p:nvSpPr>
          <p:spPr bwMode="auto">
            <a:xfrm>
              <a:off x="2080" y="4305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7" name="Line 384"/>
            <p:cNvSpPr>
              <a:spLocks noChangeShapeType="1"/>
            </p:cNvSpPr>
            <p:nvPr/>
          </p:nvSpPr>
          <p:spPr bwMode="auto">
            <a:xfrm>
              <a:off x="2229" y="4221"/>
              <a:ext cx="1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8" name="Line 385"/>
            <p:cNvSpPr>
              <a:spLocks noChangeShapeType="1"/>
            </p:cNvSpPr>
            <p:nvPr/>
          </p:nvSpPr>
          <p:spPr bwMode="auto">
            <a:xfrm>
              <a:off x="2225" y="4251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9" name="Line 386"/>
            <p:cNvSpPr>
              <a:spLocks noChangeShapeType="1"/>
            </p:cNvSpPr>
            <p:nvPr/>
          </p:nvSpPr>
          <p:spPr bwMode="auto">
            <a:xfrm>
              <a:off x="2375" y="4029"/>
              <a:ext cx="1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0" name="Line 387"/>
            <p:cNvSpPr>
              <a:spLocks noChangeShapeType="1"/>
            </p:cNvSpPr>
            <p:nvPr/>
          </p:nvSpPr>
          <p:spPr bwMode="auto">
            <a:xfrm>
              <a:off x="2371" y="4076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1" name="Line 388"/>
            <p:cNvSpPr>
              <a:spLocks noChangeShapeType="1"/>
            </p:cNvSpPr>
            <p:nvPr/>
          </p:nvSpPr>
          <p:spPr bwMode="auto">
            <a:xfrm>
              <a:off x="2521" y="3859"/>
              <a:ext cx="1" cy="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2" name="Line 389"/>
            <p:cNvSpPr>
              <a:spLocks noChangeShapeType="1"/>
            </p:cNvSpPr>
            <p:nvPr/>
          </p:nvSpPr>
          <p:spPr bwMode="auto">
            <a:xfrm>
              <a:off x="2517" y="3918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3" name="Line 390"/>
            <p:cNvSpPr>
              <a:spLocks noChangeShapeType="1"/>
            </p:cNvSpPr>
            <p:nvPr/>
          </p:nvSpPr>
          <p:spPr bwMode="auto">
            <a:xfrm>
              <a:off x="2666" y="3855"/>
              <a:ext cx="1" cy="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4" name="Line 391"/>
            <p:cNvSpPr>
              <a:spLocks noChangeShapeType="1"/>
            </p:cNvSpPr>
            <p:nvPr/>
          </p:nvSpPr>
          <p:spPr bwMode="auto">
            <a:xfrm>
              <a:off x="2662" y="3913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5" name="Line 392"/>
            <p:cNvSpPr>
              <a:spLocks noChangeShapeType="1"/>
            </p:cNvSpPr>
            <p:nvPr/>
          </p:nvSpPr>
          <p:spPr bwMode="auto">
            <a:xfrm>
              <a:off x="2812" y="4016"/>
              <a:ext cx="1" cy="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6" name="Line 393"/>
            <p:cNvSpPr>
              <a:spLocks noChangeShapeType="1"/>
            </p:cNvSpPr>
            <p:nvPr/>
          </p:nvSpPr>
          <p:spPr bwMode="auto">
            <a:xfrm>
              <a:off x="2808" y="4050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7" name="Line 394"/>
            <p:cNvSpPr>
              <a:spLocks noChangeShapeType="1"/>
            </p:cNvSpPr>
            <p:nvPr/>
          </p:nvSpPr>
          <p:spPr bwMode="auto">
            <a:xfrm>
              <a:off x="2957" y="4186"/>
              <a:ext cx="1" cy="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8" name="Line 395"/>
            <p:cNvSpPr>
              <a:spLocks noChangeShapeType="1"/>
            </p:cNvSpPr>
            <p:nvPr/>
          </p:nvSpPr>
          <p:spPr bwMode="auto">
            <a:xfrm>
              <a:off x="2953" y="4211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9" name="Freeform 396"/>
            <p:cNvSpPr>
              <a:spLocks/>
            </p:cNvSpPr>
            <p:nvPr/>
          </p:nvSpPr>
          <p:spPr bwMode="auto">
            <a:xfrm>
              <a:off x="1939" y="3797"/>
              <a:ext cx="1018" cy="517"/>
            </a:xfrm>
            <a:custGeom>
              <a:avLst/>
              <a:gdLst>
                <a:gd name="T0" fmla="*/ 0 w 3295"/>
                <a:gd name="T1" fmla="*/ 223 h 1196"/>
                <a:gd name="T2" fmla="*/ 45 w 3295"/>
                <a:gd name="T3" fmla="*/ 213 h 1196"/>
                <a:gd name="T4" fmla="*/ 90 w 3295"/>
                <a:gd name="T5" fmla="*/ 176 h 1196"/>
                <a:gd name="T6" fmla="*/ 135 w 3295"/>
                <a:gd name="T7" fmla="*/ 103 h 1196"/>
                <a:gd name="T8" fmla="*/ 180 w 3295"/>
                <a:gd name="T9" fmla="*/ 12 h 1196"/>
                <a:gd name="T10" fmla="*/ 225 w 3295"/>
                <a:gd name="T11" fmla="*/ 0 h 1196"/>
                <a:gd name="T12" fmla="*/ 269 w 3295"/>
                <a:gd name="T13" fmla="*/ 93 h 1196"/>
                <a:gd name="T14" fmla="*/ 315 w 3295"/>
                <a:gd name="T15" fmla="*/ 188 h 1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196"/>
                <a:gd name="T26" fmla="*/ 3295 w 3295"/>
                <a:gd name="T27" fmla="*/ 1196 h 11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196">
                  <a:moveTo>
                    <a:pt x="0" y="1196"/>
                  </a:moveTo>
                  <a:lnTo>
                    <a:pt x="471" y="1141"/>
                  </a:lnTo>
                  <a:lnTo>
                    <a:pt x="941" y="939"/>
                  </a:lnTo>
                  <a:lnTo>
                    <a:pt x="1412" y="550"/>
                  </a:lnTo>
                  <a:lnTo>
                    <a:pt x="1883" y="65"/>
                  </a:lnTo>
                  <a:lnTo>
                    <a:pt x="2354" y="0"/>
                  </a:lnTo>
                  <a:lnTo>
                    <a:pt x="2824" y="495"/>
                  </a:lnTo>
                  <a:lnTo>
                    <a:pt x="3295" y="1004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0" name="Line 397"/>
            <p:cNvSpPr>
              <a:spLocks noChangeShapeType="1"/>
            </p:cNvSpPr>
            <p:nvPr/>
          </p:nvSpPr>
          <p:spPr bwMode="auto">
            <a:xfrm flipV="1">
              <a:off x="1939" y="4303"/>
              <a:ext cx="1" cy="1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1" name="Line 398"/>
            <p:cNvSpPr>
              <a:spLocks noChangeShapeType="1"/>
            </p:cNvSpPr>
            <p:nvPr/>
          </p:nvSpPr>
          <p:spPr bwMode="auto">
            <a:xfrm>
              <a:off x="1935" y="4303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2" name="Line 399"/>
            <p:cNvSpPr>
              <a:spLocks noChangeShapeType="1"/>
            </p:cNvSpPr>
            <p:nvPr/>
          </p:nvSpPr>
          <p:spPr bwMode="auto">
            <a:xfrm flipV="1">
              <a:off x="2084" y="4280"/>
              <a:ext cx="1" cy="1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3" name="Line 400"/>
            <p:cNvSpPr>
              <a:spLocks noChangeShapeType="1"/>
            </p:cNvSpPr>
            <p:nvPr/>
          </p:nvSpPr>
          <p:spPr bwMode="auto">
            <a:xfrm>
              <a:off x="2080" y="4280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4" name="Line 401"/>
            <p:cNvSpPr>
              <a:spLocks noChangeShapeType="1"/>
            </p:cNvSpPr>
            <p:nvPr/>
          </p:nvSpPr>
          <p:spPr bwMode="auto">
            <a:xfrm flipV="1">
              <a:off x="2229" y="4176"/>
              <a:ext cx="1" cy="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5" name="Line 402"/>
            <p:cNvSpPr>
              <a:spLocks noChangeShapeType="1"/>
            </p:cNvSpPr>
            <p:nvPr/>
          </p:nvSpPr>
          <p:spPr bwMode="auto">
            <a:xfrm>
              <a:off x="2225" y="417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6" name="Line 403"/>
            <p:cNvSpPr>
              <a:spLocks noChangeShapeType="1"/>
            </p:cNvSpPr>
            <p:nvPr/>
          </p:nvSpPr>
          <p:spPr bwMode="auto">
            <a:xfrm flipV="1">
              <a:off x="2375" y="3993"/>
              <a:ext cx="1" cy="4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7" name="Line 404"/>
            <p:cNvSpPr>
              <a:spLocks noChangeShapeType="1"/>
            </p:cNvSpPr>
            <p:nvPr/>
          </p:nvSpPr>
          <p:spPr bwMode="auto">
            <a:xfrm>
              <a:off x="2371" y="3993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8" name="Line 405"/>
            <p:cNvSpPr>
              <a:spLocks noChangeShapeType="1"/>
            </p:cNvSpPr>
            <p:nvPr/>
          </p:nvSpPr>
          <p:spPr bwMode="auto">
            <a:xfrm flipV="1">
              <a:off x="2521" y="3774"/>
              <a:ext cx="1" cy="5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9" name="Line 406"/>
            <p:cNvSpPr>
              <a:spLocks noChangeShapeType="1"/>
            </p:cNvSpPr>
            <p:nvPr/>
          </p:nvSpPr>
          <p:spPr bwMode="auto">
            <a:xfrm>
              <a:off x="2517" y="3774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0" name="Line 407"/>
            <p:cNvSpPr>
              <a:spLocks noChangeShapeType="1"/>
            </p:cNvSpPr>
            <p:nvPr/>
          </p:nvSpPr>
          <p:spPr bwMode="auto">
            <a:xfrm flipV="1">
              <a:off x="2666" y="3736"/>
              <a:ext cx="1" cy="6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1" name="Line 408"/>
            <p:cNvSpPr>
              <a:spLocks noChangeShapeType="1"/>
            </p:cNvSpPr>
            <p:nvPr/>
          </p:nvSpPr>
          <p:spPr bwMode="auto">
            <a:xfrm>
              <a:off x="2662" y="373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2" name="Line 409"/>
            <p:cNvSpPr>
              <a:spLocks noChangeShapeType="1"/>
            </p:cNvSpPr>
            <p:nvPr/>
          </p:nvSpPr>
          <p:spPr bwMode="auto">
            <a:xfrm flipV="1">
              <a:off x="2812" y="3956"/>
              <a:ext cx="1" cy="5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3" name="Line 410"/>
            <p:cNvSpPr>
              <a:spLocks noChangeShapeType="1"/>
            </p:cNvSpPr>
            <p:nvPr/>
          </p:nvSpPr>
          <p:spPr bwMode="auto">
            <a:xfrm>
              <a:off x="2808" y="3956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4" name="Line 411"/>
            <p:cNvSpPr>
              <a:spLocks noChangeShapeType="1"/>
            </p:cNvSpPr>
            <p:nvPr/>
          </p:nvSpPr>
          <p:spPr bwMode="auto">
            <a:xfrm flipV="1">
              <a:off x="2957" y="4183"/>
              <a:ext cx="1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5" name="Line 412"/>
            <p:cNvSpPr>
              <a:spLocks noChangeShapeType="1"/>
            </p:cNvSpPr>
            <p:nvPr/>
          </p:nvSpPr>
          <p:spPr bwMode="auto">
            <a:xfrm>
              <a:off x="2953" y="4183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6" name="Line 413"/>
            <p:cNvSpPr>
              <a:spLocks noChangeShapeType="1"/>
            </p:cNvSpPr>
            <p:nvPr/>
          </p:nvSpPr>
          <p:spPr bwMode="auto">
            <a:xfrm>
              <a:off x="1939" y="4314"/>
              <a:ext cx="1" cy="1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7" name="Line 414"/>
            <p:cNvSpPr>
              <a:spLocks noChangeShapeType="1"/>
            </p:cNvSpPr>
            <p:nvPr/>
          </p:nvSpPr>
          <p:spPr bwMode="auto">
            <a:xfrm>
              <a:off x="1935" y="4324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8" name="Line 415"/>
            <p:cNvSpPr>
              <a:spLocks noChangeShapeType="1"/>
            </p:cNvSpPr>
            <p:nvPr/>
          </p:nvSpPr>
          <p:spPr bwMode="auto">
            <a:xfrm>
              <a:off x="2084" y="4290"/>
              <a:ext cx="1" cy="1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9" name="Line 416"/>
            <p:cNvSpPr>
              <a:spLocks noChangeShapeType="1"/>
            </p:cNvSpPr>
            <p:nvPr/>
          </p:nvSpPr>
          <p:spPr bwMode="auto">
            <a:xfrm>
              <a:off x="2080" y="4300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0" name="Line 417"/>
            <p:cNvSpPr>
              <a:spLocks noChangeShapeType="1"/>
            </p:cNvSpPr>
            <p:nvPr/>
          </p:nvSpPr>
          <p:spPr bwMode="auto">
            <a:xfrm>
              <a:off x="2229" y="4203"/>
              <a:ext cx="1" cy="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1" name="Line 418"/>
            <p:cNvSpPr>
              <a:spLocks noChangeShapeType="1"/>
            </p:cNvSpPr>
            <p:nvPr/>
          </p:nvSpPr>
          <p:spPr bwMode="auto">
            <a:xfrm>
              <a:off x="2225" y="4230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2" name="Line 419"/>
            <p:cNvSpPr>
              <a:spLocks noChangeShapeType="1"/>
            </p:cNvSpPr>
            <p:nvPr/>
          </p:nvSpPr>
          <p:spPr bwMode="auto">
            <a:xfrm>
              <a:off x="2375" y="4035"/>
              <a:ext cx="1" cy="4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3" name="Line 420"/>
            <p:cNvSpPr>
              <a:spLocks noChangeShapeType="1"/>
            </p:cNvSpPr>
            <p:nvPr/>
          </p:nvSpPr>
          <p:spPr bwMode="auto">
            <a:xfrm>
              <a:off x="2371" y="4077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4" name="Line 421"/>
            <p:cNvSpPr>
              <a:spLocks noChangeShapeType="1"/>
            </p:cNvSpPr>
            <p:nvPr/>
          </p:nvSpPr>
          <p:spPr bwMode="auto">
            <a:xfrm>
              <a:off x="2521" y="3825"/>
              <a:ext cx="1" cy="5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5" name="Line 422"/>
            <p:cNvSpPr>
              <a:spLocks noChangeShapeType="1"/>
            </p:cNvSpPr>
            <p:nvPr/>
          </p:nvSpPr>
          <p:spPr bwMode="auto">
            <a:xfrm>
              <a:off x="2517" y="3877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6" name="Line 423"/>
            <p:cNvSpPr>
              <a:spLocks noChangeShapeType="1"/>
            </p:cNvSpPr>
            <p:nvPr/>
          </p:nvSpPr>
          <p:spPr bwMode="auto">
            <a:xfrm>
              <a:off x="2666" y="3797"/>
              <a:ext cx="1" cy="6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7" name="Line 424"/>
            <p:cNvSpPr>
              <a:spLocks noChangeShapeType="1"/>
            </p:cNvSpPr>
            <p:nvPr/>
          </p:nvSpPr>
          <p:spPr bwMode="auto">
            <a:xfrm>
              <a:off x="2662" y="3859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8" name="Line 425"/>
            <p:cNvSpPr>
              <a:spLocks noChangeShapeType="1"/>
            </p:cNvSpPr>
            <p:nvPr/>
          </p:nvSpPr>
          <p:spPr bwMode="auto">
            <a:xfrm>
              <a:off x="2812" y="4011"/>
              <a:ext cx="1" cy="5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9" name="Line 426"/>
            <p:cNvSpPr>
              <a:spLocks noChangeShapeType="1"/>
            </p:cNvSpPr>
            <p:nvPr/>
          </p:nvSpPr>
          <p:spPr bwMode="auto">
            <a:xfrm>
              <a:off x="2808" y="4066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0" name="Line 427"/>
            <p:cNvSpPr>
              <a:spLocks noChangeShapeType="1"/>
            </p:cNvSpPr>
            <p:nvPr/>
          </p:nvSpPr>
          <p:spPr bwMode="auto">
            <a:xfrm>
              <a:off x="2957" y="4231"/>
              <a:ext cx="1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1" name="Line 428"/>
            <p:cNvSpPr>
              <a:spLocks noChangeShapeType="1"/>
            </p:cNvSpPr>
            <p:nvPr/>
          </p:nvSpPr>
          <p:spPr bwMode="auto">
            <a:xfrm>
              <a:off x="2953" y="4279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2" name="Freeform 429"/>
            <p:cNvSpPr>
              <a:spLocks/>
            </p:cNvSpPr>
            <p:nvPr/>
          </p:nvSpPr>
          <p:spPr bwMode="auto">
            <a:xfrm>
              <a:off x="1939" y="3808"/>
              <a:ext cx="1018" cy="495"/>
            </a:xfrm>
            <a:custGeom>
              <a:avLst/>
              <a:gdLst>
                <a:gd name="T0" fmla="*/ 0 w 3295"/>
                <a:gd name="T1" fmla="*/ 214 h 1147"/>
                <a:gd name="T2" fmla="*/ 45 w 3295"/>
                <a:gd name="T3" fmla="*/ 213 h 1147"/>
                <a:gd name="T4" fmla="*/ 90 w 3295"/>
                <a:gd name="T5" fmla="*/ 158 h 1147"/>
                <a:gd name="T6" fmla="*/ 135 w 3295"/>
                <a:gd name="T7" fmla="*/ 65 h 1147"/>
                <a:gd name="T8" fmla="*/ 180 w 3295"/>
                <a:gd name="T9" fmla="*/ 0 h 1147"/>
                <a:gd name="T10" fmla="*/ 225 w 3295"/>
                <a:gd name="T11" fmla="*/ 11 h 1147"/>
                <a:gd name="T12" fmla="*/ 269 w 3295"/>
                <a:gd name="T13" fmla="*/ 92 h 1147"/>
                <a:gd name="T14" fmla="*/ 315 w 3295"/>
                <a:gd name="T15" fmla="*/ 170 h 1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147"/>
                <a:gd name="T26" fmla="*/ 3295 w 3295"/>
                <a:gd name="T27" fmla="*/ 1147 h 11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147">
                  <a:moveTo>
                    <a:pt x="0" y="1147"/>
                  </a:moveTo>
                  <a:lnTo>
                    <a:pt x="471" y="1142"/>
                  </a:lnTo>
                  <a:lnTo>
                    <a:pt x="941" y="846"/>
                  </a:lnTo>
                  <a:lnTo>
                    <a:pt x="1412" y="351"/>
                  </a:lnTo>
                  <a:lnTo>
                    <a:pt x="1883" y="0"/>
                  </a:lnTo>
                  <a:lnTo>
                    <a:pt x="2354" y="58"/>
                  </a:lnTo>
                  <a:lnTo>
                    <a:pt x="2824" y="495"/>
                  </a:lnTo>
                  <a:lnTo>
                    <a:pt x="3295" y="91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3" name="Line 430"/>
            <p:cNvSpPr>
              <a:spLocks noChangeShapeType="1"/>
            </p:cNvSpPr>
            <p:nvPr/>
          </p:nvSpPr>
          <p:spPr bwMode="auto">
            <a:xfrm flipV="1">
              <a:off x="1939" y="4288"/>
              <a:ext cx="1" cy="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4" name="Line 431"/>
            <p:cNvSpPr>
              <a:spLocks noChangeShapeType="1"/>
            </p:cNvSpPr>
            <p:nvPr/>
          </p:nvSpPr>
          <p:spPr bwMode="auto">
            <a:xfrm>
              <a:off x="1935" y="4288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5" name="Line 432"/>
            <p:cNvSpPr>
              <a:spLocks noChangeShapeType="1"/>
            </p:cNvSpPr>
            <p:nvPr/>
          </p:nvSpPr>
          <p:spPr bwMode="auto">
            <a:xfrm flipV="1">
              <a:off x="2084" y="4285"/>
              <a:ext cx="1" cy="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6" name="Line 433"/>
            <p:cNvSpPr>
              <a:spLocks noChangeShapeType="1"/>
            </p:cNvSpPr>
            <p:nvPr/>
          </p:nvSpPr>
          <p:spPr bwMode="auto">
            <a:xfrm>
              <a:off x="2080" y="4285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7" name="Line 434"/>
            <p:cNvSpPr>
              <a:spLocks noChangeShapeType="1"/>
            </p:cNvSpPr>
            <p:nvPr/>
          </p:nvSpPr>
          <p:spPr bwMode="auto">
            <a:xfrm flipV="1">
              <a:off x="2229" y="4145"/>
              <a:ext cx="1" cy="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8" name="Line 435"/>
            <p:cNvSpPr>
              <a:spLocks noChangeShapeType="1"/>
            </p:cNvSpPr>
            <p:nvPr/>
          </p:nvSpPr>
          <p:spPr bwMode="auto">
            <a:xfrm>
              <a:off x="2225" y="4145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9" name="Line 436"/>
            <p:cNvSpPr>
              <a:spLocks noChangeShapeType="1"/>
            </p:cNvSpPr>
            <p:nvPr/>
          </p:nvSpPr>
          <p:spPr bwMode="auto">
            <a:xfrm flipV="1">
              <a:off x="2375" y="3919"/>
              <a:ext cx="1" cy="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0" name="Line 437"/>
            <p:cNvSpPr>
              <a:spLocks noChangeShapeType="1"/>
            </p:cNvSpPr>
            <p:nvPr/>
          </p:nvSpPr>
          <p:spPr bwMode="auto">
            <a:xfrm>
              <a:off x="2371" y="3919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1" name="Line 438"/>
            <p:cNvSpPr>
              <a:spLocks noChangeShapeType="1"/>
            </p:cNvSpPr>
            <p:nvPr/>
          </p:nvSpPr>
          <p:spPr bwMode="auto">
            <a:xfrm flipV="1">
              <a:off x="2521" y="3769"/>
              <a:ext cx="1" cy="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2" name="Line 439"/>
            <p:cNvSpPr>
              <a:spLocks noChangeShapeType="1"/>
            </p:cNvSpPr>
            <p:nvPr/>
          </p:nvSpPr>
          <p:spPr bwMode="auto">
            <a:xfrm>
              <a:off x="2517" y="3769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3" name="Line 440"/>
            <p:cNvSpPr>
              <a:spLocks noChangeShapeType="1"/>
            </p:cNvSpPr>
            <p:nvPr/>
          </p:nvSpPr>
          <p:spPr bwMode="auto">
            <a:xfrm flipV="1">
              <a:off x="2666" y="3800"/>
              <a:ext cx="1" cy="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4" name="Line 441"/>
            <p:cNvSpPr>
              <a:spLocks noChangeShapeType="1"/>
            </p:cNvSpPr>
            <p:nvPr/>
          </p:nvSpPr>
          <p:spPr bwMode="auto">
            <a:xfrm>
              <a:off x="2662" y="3800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" name="Line 442"/>
            <p:cNvSpPr>
              <a:spLocks noChangeShapeType="1"/>
            </p:cNvSpPr>
            <p:nvPr/>
          </p:nvSpPr>
          <p:spPr bwMode="auto">
            <a:xfrm flipV="1">
              <a:off x="2812" y="3983"/>
              <a:ext cx="1" cy="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" name="Line 443"/>
            <p:cNvSpPr>
              <a:spLocks noChangeShapeType="1"/>
            </p:cNvSpPr>
            <p:nvPr/>
          </p:nvSpPr>
          <p:spPr bwMode="auto">
            <a:xfrm>
              <a:off x="2808" y="3983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7" name="Line 444"/>
            <p:cNvSpPr>
              <a:spLocks noChangeShapeType="1"/>
            </p:cNvSpPr>
            <p:nvPr/>
          </p:nvSpPr>
          <p:spPr bwMode="auto">
            <a:xfrm flipV="1">
              <a:off x="2957" y="4165"/>
              <a:ext cx="1" cy="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8" name="Line 445"/>
            <p:cNvSpPr>
              <a:spLocks noChangeShapeType="1"/>
            </p:cNvSpPr>
            <p:nvPr/>
          </p:nvSpPr>
          <p:spPr bwMode="auto">
            <a:xfrm>
              <a:off x="2953" y="4165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9" name="Line 446"/>
            <p:cNvSpPr>
              <a:spLocks noChangeShapeType="1"/>
            </p:cNvSpPr>
            <p:nvPr/>
          </p:nvSpPr>
          <p:spPr bwMode="auto">
            <a:xfrm>
              <a:off x="1939" y="4303"/>
              <a:ext cx="1" cy="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0" name="Line 447"/>
            <p:cNvSpPr>
              <a:spLocks noChangeShapeType="1"/>
            </p:cNvSpPr>
            <p:nvPr/>
          </p:nvSpPr>
          <p:spPr bwMode="auto">
            <a:xfrm>
              <a:off x="1935" y="4319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1" name="Line 448"/>
            <p:cNvSpPr>
              <a:spLocks noChangeShapeType="1"/>
            </p:cNvSpPr>
            <p:nvPr/>
          </p:nvSpPr>
          <p:spPr bwMode="auto">
            <a:xfrm>
              <a:off x="2084" y="4301"/>
              <a:ext cx="1" cy="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2" name="Line 449"/>
            <p:cNvSpPr>
              <a:spLocks noChangeShapeType="1"/>
            </p:cNvSpPr>
            <p:nvPr/>
          </p:nvSpPr>
          <p:spPr bwMode="auto">
            <a:xfrm>
              <a:off x="2080" y="4316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3" name="Line 450"/>
            <p:cNvSpPr>
              <a:spLocks noChangeShapeType="1"/>
            </p:cNvSpPr>
            <p:nvPr/>
          </p:nvSpPr>
          <p:spPr bwMode="auto">
            <a:xfrm>
              <a:off x="2229" y="4173"/>
              <a:ext cx="1" cy="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4" name="Line 451"/>
            <p:cNvSpPr>
              <a:spLocks noChangeShapeType="1"/>
            </p:cNvSpPr>
            <p:nvPr/>
          </p:nvSpPr>
          <p:spPr bwMode="auto">
            <a:xfrm>
              <a:off x="2225" y="4202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5" name="Line 452"/>
            <p:cNvSpPr>
              <a:spLocks noChangeShapeType="1"/>
            </p:cNvSpPr>
            <p:nvPr/>
          </p:nvSpPr>
          <p:spPr bwMode="auto">
            <a:xfrm>
              <a:off x="2375" y="3959"/>
              <a:ext cx="1" cy="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6" name="Line 453"/>
            <p:cNvSpPr>
              <a:spLocks noChangeShapeType="1"/>
            </p:cNvSpPr>
            <p:nvPr/>
          </p:nvSpPr>
          <p:spPr bwMode="auto">
            <a:xfrm>
              <a:off x="2371" y="3999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7" name="Line 454"/>
            <p:cNvSpPr>
              <a:spLocks noChangeShapeType="1"/>
            </p:cNvSpPr>
            <p:nvPr/>
          </p:nvSpPr>
          <p:spPr bwMode="auto">
            <a:xfrm>
              <a:off x="2521" y="3808"/>
              <a:ext cx="1" cy="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8" name="Line 455"/>
            <p:cNvSpPr>
              <a:spLocks noChangeShapeType="1"/>
            </p:cNvSpPr>
            <p:nvPr/>
          </p:nvSpPr>
          <p:spPr bwMode="auto">
            <a:xfrm>
              <a:off x="2517" y="3846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9" name="Line 456"/>
            <p:cNvSpPr>
              <a:spLocks noChangeShapeType="1"/>
            </p:cNvSpPr>
            <p:nvPr/>
          </p:nvSpPr>
          <p:spPr bwMode="auto">
            <a:xfrm>
              <a:off x="2666" y="3833"/>
              <a:ext cx="1" cy="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0" name="Line 457"/>
            <p:cNvSpPr>
              <a:spLocks noChangeShapeType="1"/>
            </p:cNvSpPr>
            <p:nvPr/>
          </p:nvSpPr>
          <p:spPr bwMode="auto">
            <a:xfrm>
              <a:off x="2662" y="3866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1" name="Line 458"/>
            <p:cNvSpPr>
              <a:spLocks noChangeShapeType="1"/>
            </p:cNvSpPr>
            <p:nvPr/>
          </p:nvSpPr>
          <p:spPr bwMode="auto">
            <a:xfrm>
              <a:off x="2812" y="4021"/>
              <a:ext cx="1" cy="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2" name="Line 459"/>
            <p:cNvSpPr>
              <a:spLocks noChangeShapeType="1"/>
            </p:cNvSpPr>
            <p:nvPr/>
          </p:nvSpPr>
          <p:spPr bwMode="auto">
            <a:xfrm>
              <a:off x="2808" y="4059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3" name="Line 460"/>
            <p:cNvSpPr>
              <a:spLocks noChangeShapeType="1"/>
            </p:cNvSpPr>
            <p:nvPr/>
          </p:nvSpPr>
          <p:spPr bwMode="auto">
            <a:xfrm>
              <a:off x="2957" y="4202"/>
              <a:ext cx="1" cy="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4" name="Line 461"/>
            <p:cNvSpPr>
              <a:spLocks noChangeShapeType="1"/>
            </p:cNvSpPr>
            <p:nvPr/>
          </p:nvSpPr>
          <p:spPr bwMode="auto">
            <a:xfrm>
              <a:off x="2953" y="4240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5" name="Oval 462"/>
            <p:cNvSpPr>
              <a:spLocks noChangeArrowheads="1"/>
            </p:cNvSpPr>
            <p:nvPr/>
          </p:nvSpPr>
          <p:spPr bwMode="auto">
            <a:xfrm>
              <a:off x="1935" y="4299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6" name="Oval 463"/>
            <p:cNvSpPr>
              <a:spLocks noChangeArrowheads="1"/>
            </p:cNvSpPr>
            <p:nvPr/>
          </p:nvSpPr>
          <p:spPr bwMode="auto">
            <a:xfrm>
              <a:off x="2080" y="4294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7" name="Oval 464"/>
            <p:cNvSpPr>
              <a:spLocks noChangeArrowheads="1"/>
            </p:cNvSpPr>
            <p:nvPr/>
          </p:nvSpPr>
          <p:spPr bwMode="auto">
            <a:xfrm>
              <a:off x="2225" y="4215"/>
              <a:ext cx="8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8" name="Oval 465"/>
            <p:cNvSpPr>
              <a:spLocks noChangeArrowheads="1"/>
            </p:cNvSpPr>
            <p:nvPr/>
          </p:nvSpPr>
          <p:spPr bwMode="auto">
            <a:xfrm>
              <a:off x="2371" y="4023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9" name="Oval 466"/>
            <p:cNvSpPr>
              <a:spLocks noChangeArrowheads="1"/>
            </p:cNvSpPr>
            <p:nvPr/>
          </p:nvSpPr>
          <p:spPr bwMode="auto">
            <a:xfrm>
              <a:off x="2517" y="3853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0" name="Oval 467"/>
            <p:cNvSpPr>
              <a:spLocks noChangeArrowheads="1"/>
            </p:cNvSpPr>
            <p:nvPr/>
          </p:nvSpPr>
          <p:spPr bwMode="auto">
            <a:xfrm>
              <a:off x="2662" y="3849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1" name="Oval 468"/>
            <p:cNvSpPr>
              <a:spLocks noChangeArrowheads="1"/>
            </p:cNvSpPr>
            <p:nvPr/>
          </p:nvSpPr>
          <p:spPr bwMode="auto">
            <a:xfrm>
              <a:off x="2808" y="4010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2" name="Oval 469"/>
            <p:cNvSpPr>
              <a:spLocks noChangeArrowheads="1"/>
            </p:cNvSpPr>
            <p:nvPr/>
          </p:nvSpPr>
          <p:spPr bwMode="auto">
            <a:xfrm>
              <a:off x="2953" y="4181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3" name="Oval 470"/>
            <p:cNvSpPr>
              <a:spLocks noChangeArrowheads="1"/>
            </p:cNvSpPr>
            <p:nvPr/>
          </p:nvSpPr>
          <p:spPr bwMode="auto">
            <a:xfrm>
              <a:off x="1935" y="4308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4" name="Oval 471"/>
            <p:cNvSpPr>
              <a:spLocks noChangeArrowheads="1"/>
            </p:cNvSpPr>
            <p:nvPr/>
          </p:nvSpPr>
          <p:spPr bwMode="auto">
            <a:xfrm>
              <a:off x="2080" y="4284"/>
              <a:ext cx="8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5" name="Oval 472"/>
            <p:cNvSpPr>
              <a:spLocks noChangeArrowheads="1"/>
            </p:cNvSpPr>
            <p:nvPr/>
          </p:nvSpPr>
          <p:spPr bwMode="auto">
            <a:xfrm>
              <a:off x="2225" y="4197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6" name="Oval 473"/>
            <p:cNvSpPr>
              <a:spLocks noChangeArrowheads="1"/>
            </p:cNvSpPr>
            <p:nvPr/>
          </p:nvSpPr>
          <p:spPr bwMode="auto">
            <a:xfrm>
              <a:off x="2371" y="4029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7" name="Oval 474"/>
            <p:cNvSpPr>
              <a:spLocks noChangeArrowheads="1"/>
            </p:cNvSpPr>
            <p:nvPr/>
          </p:nvSpPr>
          <p:spPr bwMode="auto">
            <a:xfrm>
              <a:off x="2517" y="3820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8" name="Oval 475"/>
            <p:cNvSpPr>
              <a:spLocks noChangeArrowheads="1"/>
            </p:cNvSpPr>
            <p:nvPr/>
          </p:nvSpPr>
          <p:spPr bwMode="auto">
            <a:xfrm>
              <a:off x="2662" y="3792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9" name="Oval 476"/>
            <p:cNvSpPr>
              <a:spLocks noChangeArrowheads="1"/>
            </p:cNvSpPr>
            <p:nvPr/>
          </p:nvSpPr>
          <p:spPr bwMode="auto">
            <a:xfrm>
              <a:off x="2808" y="4005"/>
              <a:ext cx="8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0" name="Oval 477"/>
            <p:cNvSpPr>
              <a:spLocks noChangeArrowheads="1"/>
            </p:cNvSpPr>
            <p:nvPr/>
          </p:nvSpPr>
          <p:spPr bwMode="auto">
            <a:xfrm>
              <a:off x="2953" y="4225"/>
              <a:ext cx="8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1" name="Oval 478"/>
            <p:cNvSpPr>
              <a:spLocks noChangeArrowheads="1"/>
            </p:cNvSpPr>
            <p:nvPr/>
          </p:nvSpPr>
          <p:spPr bwMode="auto">
            <a:xfrm>
              <a:off x="1935" y="4297"/>
              <a:ext cx="8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2" name="Oval 479"/>
            <p:cNvSpPr>
              <a:spLocks noChangeArrowheads="1"/>
            </p:cNvSpPr>
            <p:nvPr/>
          </p:nvSpPr>
          <p:spPr bwMode="auto">
            <a:xfrm>
              <a:off x="2080" y="4295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3" name="Oval 480"/>
            <p:cNvSpPr>
              <a:spLocks noChangeArrowheads="1"/>
            </p:cNvSpPr>
            <p:nvPr/>
          </p:nvSpPr>
          <p:spPr bwMode="auto">
            <a:xfrm>
              <a:off x="2225" y="4167"/>
              <a:ext cx="8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4" name="Oval 481"/>
            <p:cNvSpPr>
              <a:spLocks noChangeArrowheads="1"/>
            </p:cNvSpPr>
            <p:nvPr/>
          </p:nvSpPr>
          <p:spPr bwMode="auto">
            <a:xfrm>
              <a:off x="2371" y="3954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5" name="Oval 482"/>
            <p:cNvSpPr>
              <a:spLocks noChangeArrowheads="1"/>
            </p:cNvSpPr>
            <p:nvPr/>
          </p:nvSpPr>
          <p:spPr bwMode="auto">
            <a:xfrm>
              <a:off x="2517" y="3802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6" name="Oval 483"/>
            <p:cNvSpPr>
              <a:spLocks noChangeArrowheads="1"/>
            </p:cNvSpPr>
            <p:nvPr/>
          </p:nvSpPr>
          <p:spPr bwMode="auto">
            <a:xfrm>
              <a:off x="2662" y="3827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7" name="Oval 484"/>
            <p:cNvSpPr>
              <a:spLocks noChangeArrowheads="1"/>
            </p:cNvSpPr>
            <p:nvPr/>
          </p:nvSpPr>
          <p:spPr bwMode="auto">
            <a:xfrm>
              <a:off x="2808" y="4016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8" name="Oval 485"/>
            <p:cNvSpPr>
              <a:spLocks noChangeArrowheads="1"/>
            </p:cNvSpPr>
            <p:nvPr/>
          </p:nvSpPr>
          <p:spPr bwMode="auto">
            <a:xfrm>
              <a:off x="2953" y="4197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5" name="Text Box 486"/>
          <p:cNvSpPr txBox="1">
            <a:spLocks noChangeArrowheads="1"/>
          </p:cNvSpPr>
          <p:nvPr/>
        </p:nvSpPr>
        <p:spPr bwMode="auto">
          <a:xfrm>
            <a:off x="3370263" y="32766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DLPFC</a:t>
            </a:r>
          </a:p>
        </p:txBody>
      </p:sp>
      <p:sp>
        <p:nvSpPr>
          <p:cNvPr id="46126" name="Rectangle 487"/>
          <p:cNvSpPr>
            <a:spLocks noChangeArrowheads="1"/>
          </p:cNvSpPr>
          <p:nvPr/>
        </p:nvSpPr>
        <p:spPr bwMode="auto">
          <a:xfrm>
            <a:off x="3044825" y="3635375"/>
            <a:ext cx="15843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7" name="Line 488"/>
          <p:cNvSpPr>
            <a:spLocks noChangeShapeType="1"/>
          </p:cNvSpPr>
          <p:nvPr/>
        </p:nvSpPr>
        <p:spPr bwMode="auto">
          <a:xfrm>
            <a:off x="3044825" y="36353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8" name="Line 489"/>
          <p:cNvSpPr>
            <a:spLocks noChangeShapeType="1"/>
          </p:cNvSpPr>
          <p:nvPr/>
        </p:nvSpPr>
        <p:spPr bwMode="auto">
          <a:xfrm flipV="1">
            <a:off x="3043238" y="5375275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9" name="Line 490"/>
          <p:cNvSpPr>
            <a:spLocks noChangeShapeType="1"/>
          </p:cNvSpPr>
          <p:nvPr/>
        </p:nvSpPr>
        <p:spPr bwMode="auto">
          <a:xfrm flipV="1">
            <a:off x="4627563" y="5375275"/>
            <a:ext cx="3175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30" name="Line 491"/>
          <p:cNvSpPr>
            <a:spLocks noChangeShapeType="1"/>
          </p:cNvSpPr>
          <p:nvPr/>
        </p:nvSpPr>
        <p:spPr bwMode="auto">
          <a:xfrm>
            <a:off x="4629150" y="4895850"/>
            <a:ext cx="3175" cy="88900"/>
          </a:xfrm>
          <a:prstGeom prst="line">
            <a:avLst/>
          </a:prstGeom>
          <a:noFill/>
          <a:ln w="15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31" name="Line 492"/>
          <p:cNvSpPr>
            <a:spLocks noChangeShapeType="1"/>
          </p:cNvSpPr>
          <p:nvPr/>
        </p:nvSpPr>
        <p:spPr bwMode="auto">
          <a:xfrm>
            <a:off x="4621213" y="5137150"/>
            <a:ext cx="14287" cy="3175"/>
          </a:xfrm>
          <a:prstGeom prst="line">
            <a:avLst/>
          </a:prstGeom>
          <a:noFill/>
          <a:ln w="15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32" name="Freeform 493"/>
          <p:cNvSpPr>
            <a:spLocks/>
          </p:cNvSpPr>
          <p:nvPr/>
        </p:nvSpPr>
        <p:spPr bwMode="auto">
          <a:xfrm>
            <a:off x="3044825" y="3635375"/>
            <a:ext cx="1584325" cy="1598613"/>
          </a:xfrm>
          <a:custGeom>
            <a:avLst/>
            <a:gdLst>
              <a:gd name="T0" fmla="*/ 0 w 3295"/>
              <a:gd name="T1" fmla="*/ 0 h 2215"/>
              <a:gd name="T2" fmla="*/ 761786268 w 3295"/>
              <a:gd name="T3" fmla="*/ 0 h 2215"/>
              <a:gd name="T4" fmla="*/ 761786268 w 3295"/>
              <a:gd name="T5" fmla="*/ 1153753136 h 2215"/>
              <a:gd name="T6" fmla="*/ 0 w 3295"/>
              <a:gd name="T7" fmla="*/ 1153753136 h 2215"/>
              <a:gd name="T8" fmla="*/ 0 w 3295"/>
              <a:gd name="T9" fmla="*/ 0 h 2215"/>
              <a:gd name="T10" fmla="*/ 0 w 3295"/>
              <a:gd name="T11" fmla="*/ 1153753136 h 2215"/>
              <a:gd name="T12" fmla="*/ 3699002 w 3295"/>
              <a:gd name="T13" fmla="*/ 1153753136 h 2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95"/>
              <a:gd name="T22" fmla="*/ 0 h 2215"/>
              <a:gd name="T23" fmla="*/ 3295 w 3295"/>
              <a:gd name="T24" fmla="*/ 2215 h 2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95" h="2215">
                <a:moveTo>
                  <a:pt x="0" y="0"/>
                </a:moveTo>
                <a:lnTo>
                  <a:pt x="3295" y="0"/>
                </a:lnTo>
                <a:lnTo>
                  <a:pt x="3295" y="2215"/>
                </a:lnTo>
                <a:lnTo>
                  <a:pt x="0" y="2215"/>
                </a:lnTo>
                <a:lnTo>
                  <a:pt x="0" y="0"/>
                </a:lnTo>
                <a:lnTo>
                  <a:pt x="0" y="2215"/>
                </a:lnTo>
                <a:lnTo>
                  <a:pt x="16" y="2215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33" name="Group 494"/>
          <p:cNvGrpSpPr>
            <a:grpSpLocks/>
          </p:cNvGrpSpPr>
          <p:nvPr/>
        </p:nvGrpSpPr>
        <p:grpSpPr bwMode="auto">
          <a:xfrm>
            <a:off x="3052763" y="3863975"/>
            <a:ext cx="19050" cy="1143000"/>
            <a:chOff x="3024" y="2036"/>
            <a:chExt cx="12" cy="720"/>
          </a:xfrm>
        </p:grpSpPr>
        <p:sp>
          <p:nvSpPr>
            <p:cNvPr id="46605" name="Line 495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6" name="Line 496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7" name="Line 497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8" name="Line 498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9" name="Line 499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0" name="Line 500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4" name="Group 501"/>
          <p:cNvGrpSpPr>
            <a:grpSpLocks/>
          </p:cNvGrpSpPr>
          <p:nvPr/>
        </p:nvGrpSpPr>
        <p:grpSpPr bwMode="auto">
          <a:xfrm>
            <a:off x="3268663" y="5353050"/>
            <a:ext cx="1135062" cy="26988"/>
            <a:chOff x="3567" y="2892"/>
            <a:chExt cx="715" cy="7"/>
          </a:xfrm>
        </p:grpSpPr>
        <p:sp>
          <p:nvSpPr>
            <p:cNvPr id="46599" name="Line 502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0" name="Line 503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1" name="Line 504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2" name="Line 505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3" name="Line 506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4" name="Line 507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5" name="Group 508"/>
          <p:cNvGrpSpPr>
            <a:grpSpLocks/>
          </p:cNvGrpSpPr>
          <p:nvPr/>
        </p:nvGrpSpPr>
        <p:grpSpPr bwMode="auto">
          <a:xfrm>
            <a:off x="4610100" y="3865563"/>
            <a:ext cx="19050" cy="1143000"/>
            <a:chOff x="3024" y="2036"/>
            <a:chExt cx="12" cy="720"/>
          </a:xfrm>
        </p:grpSpPr>
        <p:sp>
          <p:nvSpPr>
            <p:cNvPr id="46593" name="Line 509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4" name="Line 510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5" name="Line 511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6" name="Line 512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7" name="Line 513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8" name="Line 514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6" name="Group 515"/>
          <p:cNvGrpSpPr>
            <a:grpSpLocks/>
          </p:cNvGrpSpPr>
          <p:nvPr/>
        </p:nvGrpSpPr>
        <p:grpSpPr bwMode="auto">
          <a:xfrm>
            <a:off x="3268663" y="3636963"/>
            <a:ext cx="1135062" cy="26987"/>
            <a:chOff x="3567" y="2892"/>
            <a:chExt cx="715" cy="7"/>
          </a:xfrm>
        </p:grpSpPr>
        <p:sp>
          <p:nvSpPr>
            <p:cNvPr id="46587" name="Line 516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8" name="Line 517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9" name="Line 518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0" name="Line 519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1" name="Line 520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2" name="Line 521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7" name="Group 522"/>
          <p:cNvGrpSpPr>
            <a:grpSpLocks/>
          </p:cNvGrpSpPr>
          <p:nvPr/>
        </p:nvGrpSpPr>
        <p:grpSpPr bwMode="auto">
          <a:xfrm>
            <a:off x="3033713" y="4171950"/>
            <a:ext cx="1600200" cy="873125"/>
            <a:chOff x="1504" y="3791"/>
            <a:chExt cx="1120" cy="577"/>
          </a:xfrm>
        </p:grpSpPr>
        <p:sp>
          <p:nvSpPr>
            <p:cNvPr id="46463" name="Line 523"/>
            <p:cNvSpPr>
              <a:spLocks noChangeShapeType="1"/>
            </p:cNvSpPr>
            <p:nvPr/>
          </p:nvSpPr>
          <p:spPr bwMode="auto">
            <a:xfrm>
              <a:off x="1508" y="4341"/>
              <a:ext cx="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4" name="Freeform 524"/>
            <p:cNvSpPr>
              <a:spLocks/>
            </p:cNvSpPr>
            <p:nvPr/>
          </p:nvSpPr>
          <p:spPr bwMode="auto">
            <a:xfrm>
              <a:off x="1508" y="3890"/>
              <a:ext cx="1111" cy="457"/>
            </a:xfrm>
            <a:custGeom>
              <a:avLst/>
              <a:gdLst>
                <a:gd name="T0" fmla="*/ 0 w 3295"/>
                <a:gd name="T1" fmla="*/ 213 h 958"/>
                <a:gd name="T2" fmla="*/ 54 w 3295"/>
                <a:gd name="T3" fmla="*/ 218 h 958"/>
                <a:gd name="T4" fmla="*/ 107 w 3295"/>
                <a:gd name="T5" fmla="*/ 174 h 958"/>
                <a:gd name="T6" fmla="*/ 160 w 3295"/>
                <a:gd name="T7" fmla="*/ 99 h 958"/>
                <a:gd name="T8" fmla="*/ 214 w 3295"/>
                <a:gd name="T9" fmla="*/ 20 h 958"/>
                <a:gd name="T10" fmla="*/ 268 w 3295"/>
                <a:gd name="T11" fmla="*/ 0 h 958"/>
                <a:gd name="T12" fmla="*/ 321 w 3295"/>
                <a:gd name="T13" fmla="*/ 47 h 958"/>
                <a:gd name="T14" fmla="*/ 375 w 3295"/>
                <a:gd name="T15" fmla="*/ 129 h 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958"/>
                <a:gd name="T26" fmla="*/ 3295 w 3295"/>
                <a:gd name="T27" fmla="*/ 958 h 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958">
                  <a:moveTo>
                    <a:pt x="0" y="935"/>
                  </a:moveTo>
                  <a:lnTo>
                    <a:pt x="471" y="958"/>
                  </a:lnTo>
                  <a:lnTo>
                    <a:pt x="941" y="765"/>
                  </a:lnTo>
                  <a:lnTo>
                    <a:pt x="1412" y="436"/>
                  </a:lnTo>
                  <a:lnTo>
                    <a:pt x="1883" y="86"/>
                  </a:lnTo>
                  <a:lnTo>
                    <a:pt x="2354" y="0"/>
                  </a:lnTo>
                  <a:lnTo>
                    <a:pt x="2824" y="208"/>
                  </a:lnTo>
                  <a:lnTo>
                    <a:pt x="3295" y="569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5" name="Line 525"/>
            <p:cNvSpPr>
              <a:spLocks noChangeShapeType="1"/>
            </p:cNvSpPr>
            <p:nvPr/>
          </p:nvSpPr>
          <p:spPr bwMode="auto">
            <a:xfrm flipV="1">
              <a:off x="1508" y="4327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6" name="Line 526"/>
            <p:cNvSpPr>
              <a:spLocks noChangeShapeType="1"/>
            </p:cNvSpPr>
            <p:nvPr/>
          </p:nvSpPr>
          <p:spPr bwMode="auto">
            <a:xfrm>
              <a:off x="1504" y="4327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7" name="Line 527"/>
            <p:cNvSpPr>
              <a:spLocks noChangeShapeType="1"/>
            </p:cNvSpPr>
            <p:nvPr/>
          </p:nvSpPr>
          <p:spPr bwMode="auto">
            <a:xfrm flipV="1">
              <a:off x="1667" y="4338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8" name="Line 528"/>
            <p:cNvSpPr>
              <a:spLocks noChangeShapeType="1"/>
            </p:cNvSpPr>
            <p:nvPr/>
          </p:nvSpPr>
          <p:spPr bwMode="auto">
            <a:xfrm>
              <a:off x="1663" y="4338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9" name="Line 529"/>
            <p:cNvSpPr>
              <a:spLocks noChangeShapeType="1"/>
            </p:cNvSpPr>
            <p:nvPr/>
          </p:nvSpPr>
          <p:spPr bwMode="auto">
            <a:xfrm flipV="1">
              <a:off x="1826" y="4226"/>
              <a:ext cx="1" cy="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0" name="Line 530"/>
            <p:cNvSpPr>
              <a:spLocks noChangeShapeType="1"/>
            </p:cNvSpPr>
            <p:nvPr/>
          </p:nvSpPr>
          <p:spPr bwMode="auto">
            <a:xfrm>
              <a:off x="1821" y="4226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1" name="Line 531"/>
            <p:cNvSpPr>
              <a:spLocks noChangeShapeType="1"/>
            </p:cNvSpPr>
            <p:nvPr/>
          </p:nvSpPr>
          <p:spPr bwMode="auto">
            <a:xfrm flipV="1">
              <a:off x="1984" y="4054"/>
              <a:ext cx="1" cy="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2" name="Line 532"/>
            <p:cNvSpPr>
              <a:spLocks noChangeShapeType="1"/>
            </p:cNvSpPr>
            <p:nvPr/>
          </p:nvSpPr>
          <p:spPr bwMode="auto">
            <a:xfrm>
              <a:off x="1980" y="4054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3" name="Line 533"/>
            <p:cNvSpPr>
              <a:spLocks noChangeShapeType="1"/>
            </p:cNvSpPr>
            <p:nvPr/>
          </p:nvSpPr>
          <p:spPr bwMode="auto">
            <a:xfrm flipV="1">
              <a:off x="2143" y="3876"/>
              <a:ext cx="1" cy="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4" name="Line 534"/>
            <p:cNvSpPr>
              <a:spLocks noChangeShapeType="1"/>
            </p:cNvSpPr>
            <p:nvPr/>
          </p:nvSpPr>
          <p:spPr bwMode="auto">
            <a:xfrm>
              <a:off x="2139" y="3876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5" name="Line 535"/>
            <p:cNvSpPr>
              <a:spLocks noChangeShapeType="1"/>
            </p:cNvSpPr>
            <p:nvPr/>
          </p:nvSpPr>
          <p:spPr bwMode="auto">
            <a:xfrm flipV="1">
              <a:off x="2302" y="3847"/>
              <a:ext cx="1" cy="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6" name="Line 536"/>
            <p:cNvSpPr>
              <a:spLocks noChangeShapeType="1"/>
            </p:cNvSpPr>
            <p:nvPr/>
          </p:nvSpPr>
          <p:spPr bwMode="auto">
            <a:xfrm>
              <a:off x="2298" y="3847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7" name="Line 537"/>
            <p:cNvSpPr>
              <a:spLocks noChangeShapeType="1"/>
            </p:cNvSpPr>
            <p:nvPr/>
          </p:nvSpPr>
          <p:spPr bwMode="auto">
            <a:xfrm flipV="1">
              <a:off x="2461" y="3945"/>
              <a:ext cx="1" cy="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8" name="Line 538"/>
            <p:cNvSpPr>
              <a:spLocks noChangeShapeType="1"/>
            </p:cNvSpPr>
            <p:nvPr/>
          </p:nvSpPr>
          <p:spPr bwMode="auto">
            <a:xfrm>
              <a:off x="2456" y="3945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9" name="Line 539"/>
            <p:cNvSpPr>
              <a:spLocks noChangeShapeType="1"/>
            </p:cNvSpPr>
            <p:nvPr/>
          </p:nvSpPr>
          <p:spPr bwMode="auto">
            <a:xfrm flipV="1">
              <a:off x="2619" y="4120"/>
              <a:ext cx="1" cy="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0" name="Line 540"/>
            <p:cNvSpPr>
              <a:spLocks noChangeShapeType="1"/>
            </p:cNvSpPr>
            <p:nvPr/>
          </p:nvSpPr>
          <p:spPr bwMode="auto">
            <a:xfrm>
              <a:off x="2615" y="4120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1" name="Line 541"/>
            <p:cNvSpPr>
              <a:spLocks noChangeShapeType="1"/>
            </p:cNvSpPr>
            <p:nvPr/>
          </p:nvSpPr>
          <p:spPr bwMode="auto">
            <a:xfrm>
              <a:off x="1508" y="4336"/>
              <a:ext cx="1" cy="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2" name="Line 542"/>
            <p:cNvSpPr>
              <a:spLocks noChangeShapeType="1"/>
            </p:cNvSpPr>
            <p:nvPr/>
          </p:nvSpPr>
          <p:spPr bwMode="auto">
            <a:xfrm>
              <a:off x="1504" y="4344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3" name="Line 543"/>
            <p:cNvSpPr>
              <a:spLocks noChangeShapeType="1"/>
            </p:cNvSpPr>
            <p:nvPr/>
          </p:nvSpPr>
          <p:spPr bwMode="auto">
            <a:xfrm>
              <a:off x="1667" y="4347"/>
              <a:ext cx="1" cy="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4" name="Line 544"/>
            <p:cNvSpPr>
              <a:spLocks noChangeShapeType="1"/>
            </p:cNvSpPr>
            <p:nvPr/>
          </p:nvSpPr>
          <p:spPr bwMode="auto">
            <a:xfrm>
              <a:off x="1663" y="4355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5" name="Line 545"/>
            <p:cNvSpPr>
              <a:spLocks noChangeShapeType="1"/>
            </p:cNvSpPr>
            <p:nvPr/>
          </p:nvSpPr>
          <p:spPr bwMode="auto">
            <a:xfrm>
              <a:off x="1826" y="4255"/>
              <a:ext cx="1" cy="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6" name="Line 546"/>
            <p:cNvSpPr>
              <a:spLocks noChangeShapeType="1"/>
            </p:cNvSpPr>
            <p:nvPr/>
          </p:nvSpPr>
          <p:spPr bwMode="auto">
            <a:xfrm>
              <a:off x="1821" y="4284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7" name="Line 547"/>
            <p:cNvSpPr>
              <a:spLocks noChangeShapeType="1"/>
            </p:cNvSpPr>
            <p:nvPr/>
          </p:nvSpPr>
          <p:spPr bwMode="auto">
            <a:xfrm>
              <a:off x="1984" y="4098"/>
              <a:ext cx="1" cy="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8" name="Line 548"/>
            <p:cNvSpPr>
              <a:spLocks noChangeShapeType="1"/>
            </p:cNvSpPr>
            <p:nvPr/>
          </p:nvSpPr>
          <p:spPr bwMode="auto">
            <a:xfrm>
              <a:off x="1980" y="4142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9" name="Line 549"/>
            <p:cNvSpPr>
              <a:spLocks noChangeShapeType="1"/>
            </p:cNvSpPr>
            <p:nvPr/>
          </p:nvSpPr>
          <p:spPr bwMode="auto">
            <a:xfrm>
              <a:off x="2143" y="3931"/>
              <a:ext cx="1" cy="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0" name="Line 550"/>
            <p:cNvSpPr>
              <a:spLocks noChangeShapeType="1"/>
            </p:cNvSpPr>
            <p:nvPr/>
          </p:nvSpPr>
          <p:spPr bwMode="auto">
            <a:xfrm>
              <a:off x="2139" y="3986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1" name="Line 551"/>
            <p:cNvSpPr>
              <a:spLocks noChangeShapeType="1"/>
            </p:cNvSpPr>
            <p:nvPr/>
          </p:nvSpPr>
          <p:spPr bwMode="auto">
            <a:xfrm>
              <a:off x="2302" y="3890"/>
              <a:ext cx="1" cy="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2" name="Line 552"/>
            <p:cNvSpPr>
              <a:spLocks noChangeShapeType="1"/>
            </p:cNvSpPr>
            <p:nvPr/>
          </p:nvSpPr>
          <p:spPr bwMode="auto">
            <a:xfrm>
              <a:off x="2298" y="3934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3" name="Line 553"/>
            <p:cNvSpPr>
              <a:spLocks noChangeShapeType="1"/>
            </p:cNvSpPr>
            <p:nvPr/>
          </p:nvSpPr>
          <p:spPr bwMode="auto">
            <a:xfrm>
              <a:off x="2461" y="3989"/>
              <a:ext cx="1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4" name="Line 554"/>
            <p:cNvSpPr>
              <a:spLocks noChangeShapeType="1"/>
            </p:cNvSpPr>
            <p:nvPr/>
          </p:nvSpPr>
          <p:spPr bwMode="auto">
            <a:xfrm>
              <a:off x="2456" y="4034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5" name="Line 555"/>
            <p:cNvSpPr>
              <a:spLocks noChangeShapeType="1"/>
            </p:cNvSpPr>
            <p:nvPr/>
          </p:nvSpPr>
          <p:spPr bwMode="auto">
            <a:xfrm>
              <a:off x="2619" y="4161"/>
              <a:ext cx="1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6" name="Line 556"/>
            <p:cNvSpPr>
              <a:spLocks noChangeShapeType="1"/>
            </p:cNvSpPr>
            <p:nvPr/>
          </p:nvSpPr>
          <p:spPr bwMode="auto">
            <a:xfrm>
              <a:off x="2615" y="4203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7" name="Freeform 557"/>
            <p:cNvSpPr>
              <a:spLocks/>
            </p:cNvSpPr>
            <p:nvPr/>
          </p:nvSpPr>
          <p:spPr bwMode="auto">
            <a:xfrm>
              <a:off x="1508" y="3856"/>
              <a:ext cx="1111" cy="501"/>
            </a:xfrm>
            <a:custGeom>
              <a:avLst/>
              <a:gdLst>
                <a:gd name="T0" fmla="*/ 0 w 3295"/>
                <a:gd name="T1" fmla="*/ 239 h 1052"/>
                <a:gd name="T2" fmla="*/ 54 w 3295"/>
                <a:gd name="T3" fmla="*/ 223 h 1052"/>
                <a:gd name="T4" fmla="*/ 107 w 3295"/>
                <a:gd name="T5" fmla="*/ 204 h 1052"/>
                <a:gd name="T6" fmla="*/ 160 w 3295"/>
                <a:gd name="T7" fmla="*/ 135 h 1052"/>
                <a:gd name="T8" fmla="*/ 214 w 3295"/>
                <a:gd name="T9" fmla="*/ 38 h 1052"/>
                <a:gd name="T10" fmla="*/ 268 w 3295"/>
                <a:gd name="T11" fmla="*/ 0 h 1052"/>
                <a:gd name="T12" fmla="*/ 321 w 3295"/>
                <a:gd name="T13" fmla="*/ 101 h 1052"/>
                <a:gd name="T14" fmla="*/ 375 w 3295"/>
                <a:gd name="T15" fmla="*/ 179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052"/>
                <a:gd name="T26" fmla="*/ 3295 w 3295"/>
                <a:gd name="T27" fmla="*/ 1052 h 10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052">
                  <a:moveTo>
                    <a:pt x="0" y="1052"/>
                  </a:moveTo>
                  <a:lnTo>
                    <a:pt x="471" y="985"/>
                  </a:lnTo>
                  <a:lnTo>
                    <a:pt x="941" y="899"/>
                  </a:lnTo>
                  <a:lnTo>
                    <a:pt x="1412" y="596"/>
                  </a:lnTo>
                  <a:lnTo>
                    <a:pt x="1883" y="169"/>
                  </a:lnTo>
                  <a:lnTo>
                    <a:pt x="2354" y="0"/>
                  </a:lnTo>
                  <a:lnTo>
                    <a:pt x="2824" y="445"/>
                  </a:lnTo>
                  <a:lnTo>
                    <a:pt x="3295" y="789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8" name="Line 558"/>
            <p:cNvSpPr>
              <a:spLocks noChangeShapeType="1"/>
            </p:cNvSpPr>
            <p:nvPr/>
          </p:nvSpPr>
          <p:spPr bwMode="auto">
            <a:xfrm flipV="1">
              <a:off x="1508" y="4348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9" name="Line 559"/>
            <p:cNvSpPr>
              <a:spLocks noChangeShapeType="1"/>
            </p:cNvSpPr>
            <p:nvPr/>
          </p:nvSpPr>
          <p:spPr bwMode="auto">
            <a:xfrm>
              <a:off x="1504" y="4348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0" name="Line 560"/>
            <p:cNvSpPr>
              <a:spLocks noChangeShapeType="1"/>
            </p:cNvSpPr>
            <p:nvPr/>
          </p:nvSpPr>
          <p:spPr bwMode="auto">
            <a:xfrm flipV="1">
              <a:off x="1667" y="431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1" name="Line 561"/>
            <p:cNvSpPr>
              <a:spLocks noChangeShapeType="1"/>
            </p:cNvSpPr>
            <p:nvPr/>
          </p:nvSpPr>
          <p:spPr bwMode="auto">
            <a:xfrm>
              <a:off x="1663" y="431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2" name="Line 562"/>
            <p:cNvSpPr>
              <a:spLocks noChangeShapeType="1"/>
            </p:cNvSpPr>
            <p:nvPr/>
          </p:nvSpPr>
          <p:spPr bwMode="auto">
            <a:xfrm flipV="1">
              <a:off x="1826" y="4254"/>
              <a:ext cx="1" cy="3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3" name="Line 563"/>
            <p:cNvSpPr>
              <a:spLocks noChangeShapeType="1"/>
            </p:cNvSpPr>
            <p:nvPr/>
          </p:nvSpPr>
          <p:spPr bwMode="auto">
            <a:xfrm>
              <a:off x="1821" y="425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4" name="Line 564"/>
            <p:cNvSpPr>
              <a:spLocks noChangeShapeType="1"/>
            </p:cNvSpPr>
            <p:nvPr/>
          </p:nvSpPr>
          <p:spPr bwMode="auto">
            <a:xfrm flipV="1">
              <a:off x="1984" y="4089"/>
              <a:ext cx="1" cy="5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5" name="Line 565"/>
            <p:cNvSpPr>
              <a:spLocks noChangeShapeType="1"/>
            </p:cNvSpPr>
            <p:nvPr/>
          </p:nvSpPr>
          <p:spPr bwMode="auto">
            <a:xfrm>
              <a:off x="1980" y="4089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6" name="Line 566"/>
            <p:cNvSpPr>
              <a:spLocks noChangeShapeType="1"/>
            </p:cNvSpPr>
            <p:nvPr/>
          </p:nvSpPr>
          <p:spPr bwMode="auto">
            <a:xfrm flipV="1">
              <a:off x="2143" y="3880"/>
              <a:ext cx="1" cy="5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7" name="Line 567"/>
            <p:cNvSpPr>
              <a:spLocks noChangeShapeType="1"/>
            </p:cNvSpPr>
            <p:nvPr/>
          </p:nvSpPr>
          <p:spPr bwMode="auto">
            <a:xfrm>
              <a:off x="2139" y="3880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8" name="Line 568"/>
            <p:cNvSpPr>
              <a:spLocks noChangeShapeType="1"/>
            </p:cNvSpPr>
            <p:nvPr/>
          </p:nvSpPr>
          <p:spPr bwMode="auto">
            <a:xfrm flipV="1">
              <a:off x="2302" y="3791"/>
              <a:ext cx="1" cy="6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9" name="Line 569"/>
            <p:cNvSpPr>
              <a:spLocks noChangeShapeType="1"/>
            </p:cNvSpPr>
            <p:nvPr/>
          </p:nvSpPr>
          <p:spPr bwMode="auto">
            <a:xfrm>
              <a:off x="2298" y="3791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0" name="Line 570"/>
            <p:cNvSpPr>
              <a:spLocks noChangeShapeType="1"/>
            </p:cNvSpPr>
            <p:nvPr/>
          </p:nvSpPr>
          <p:spPr bwMode="auto">
            <a:xfrm flipV="1">
              <a:off x="2461" y="4021"/>
              <a:ext cx="1" cy="4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1" name="Line 571"/>
            <p:cNvSpPr>
              <a:spLocks noChangeShapeType="1"/>
            </p:cNvSpPr>
            <p:nvPr/>
          </p:nvSpPr>
          <p:spPr bwMode="auto">
            <a:xfrm>
              <a:off x="2456" y="4021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2" name="Line 572"/>
            <p:cNvSpPr>
              <a:spLocks noChangeShapeType="1"/>
            </p:cNvSpPr>
            <p:nvPr/>
          </p:nvSpPr>
          <p:spPr bwMode="auto">
            <a:xfrm flipV="1">
              <a:off x="2619" y="4184"/>
              <a:ext cx="1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3" name="Line 573"/>
            <p:cNvSpPr>
              <a:spLocks noChangeShapeType="1"/>
            </p:cNvSpPr>
            <p:nvPr/>
          </p:nvSpPr>
          <p:spPr bwMode="auto">
            <a:xfrm>
              <a:off x="2615" y="418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4" name="Line 574"/>
            <p:cNvSpPr>
              <a:spLocks noChangeShapeType="1"/>
            </p:cNvSpPr>
            <p:nvPr/>
          </p:nvSpPr>
          <p:spPr bwMode="auto">
            <a:xfrm>
              <a:off x="1508" y="4357"/>
              <a:ext cx="1" cy="1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5" name="Line 575"/>
            <p:cNvSpPr>
              <a:spLocks noChangeShapeType="1"/>
            </p:cNvSpPr>
            <p:nvPr/>
          </p:nvSpPr>
          <p:spPr bwMode="auto">
            <a:xfrm>
              <a:off x="1504" y="4367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6" name="Line 576"/>
            <p:cNvSpPr>
              <a:spLocks noChangeShapeType="1"/>
            </p:cNvSpPr>
            <p:nvPr/>
          </p:nvSpPr>
          <p:spPr bwMode="auto">
            <a:xfrm>
              <a:off x="1667" y="4325"/>
              <a:ext cx="1" cy="1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7" name="Line 577"/>
            <p:cNvSpPr>
              <a:spLocks noChangeShapeType="1"/>
            </p:cNvSpPr>
            <p:nvPr/>
          </p:nvSpPr>
          <p:spPr bwMode="auto">
            <a:xfrm>
              <a:off x="1663" y="433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8" name="Line 578"/>
            <p:cNvSpPr>
              <a:spLocks noChangeShapeType="1"/>
            </p:cNvSpPr>
            <p:nvPr/>
          </p:nvSpPr>
          <p:spPr bwMode="auto">
            <a:xfrm>
              <a:off x="1826" y="4284"/>
              <a:ext cx="1" cy="3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9" name="Line 579"/>
            <p:cNvSpPr>
              <a:spLocks noChangeShapeType="1"/>
            </p:cNvSpPr>
            <p:nvPr/>
          </p:nvSpPr>
          <p:spPr bwMode="auto">
            <a:xfrm>
              <a:off x="1821" y="431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0" name="Line 580"/>
            <p:cNvSpPr>
              <a:spLocks noChangeShapeType="1"/>
            </p:cNvSpPr>
            <p:nvPr/>
          </p:nvSpPr>
          <p:spPr bwMode="auto">
            <a:xfrm>
              <a:off x="1984" y="4140"/>
              <a:ext cx="1" cy="5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1" name="Line 581"/>
            <p:cNvSpPr>
              <a:spLocks noChangeShapeType="1"/>
            </p:cNvSpPr>
            <p:nvPr/>
          </p:nvSpPr>
          <p:spPr bwMode="auto">
            <a:xfrm>
              <a:off x="1980" y="4190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2" name="Line 582"/>
            <p:cNvSpPr>
              <a:spLocks noChangeShapeType="1"/>
            </p:cNvSpPr>
            <p:nvPr/>
          </p:nvSpPr>
          <p:spPr bwMode="auto">
            <a:xfrm>
              <a:off x="2143" y="3936"/>
              <a:ext cx="1" cy="5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3" name="Line 583"/>
            <p:cNvSpPr>
              <a:spLocks noChangeShapeType="1"/>
            </p:cNvSpPr>
            <p:nvPr/>
          </p:nvSpPr>
          <p:spPr bwMode="auto">
            <a:xfrm>
              <a:off x="2139" y="3993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4" name="Line 584"/>
            <p:cNvSpPr>
              <a:spLocks noChangeShapeType="1"/>
            </p:cNvSpPr>
            <p:nvPr/>
          </p:nvSpPr>
          <p:spPr bwMode="auto">
            <a:xfrm>
              <a:off x="2302" y="3856"/>
              <a:ext cx="1" cy="6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5" name="Line 585"/>
            <p:cNvSpPr>
              <a:spLocks noChangeShapeType="1"/>
            </p:cNvSpPr>
            <p:nvPr/>
          </p:nvSpPr>
          <p:spPr bwMode="auto">
            <a:xfrm>
              <a:off x="2298" y="3921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6" name="Line 586"/>
            <p:cNvSpPr>
              <a:spLocks noChangeShapeType="1"/>
            </p:cNvSpPr>
            <p:nvPr/>
          </p:nvSpPr>
          <p:spPr bwMode="auto">
            <a:xfrm>
              <a:off x="2461" y="4068"/>
              <a:ext cx="1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7" name="Line 587"/>
            <p:cNvSpPr>
              <a:spLocks noChangeShapeType="1"/>
            </p:cNvSpPr>
            <p:nvPr/>
          </p:nvSpPr>
          <p:spPr bwMode="auto">
            <a:xfrm>
              <a:off x="2456" y="411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8" name="Line 588"/>
            <p:cNvSpPr>
              <a:spLocks noChangeShapeType="1"/>
            </p:cNvSpPr>
            <p:nvPr/>
          </p:nvSpPr>
          <p:spPr bwMode="auto">
            <a:xfrm>
              <a:off x="2619" y="4232"/>
              <a:ext cx="1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9" name="Line 589"/>
            <p:cNvSpPr>
              <a:spLocks noChangeShapeType="1"/>
            </p:cNvSpPr>
            <p:nvPr/>
          </p:nvSpPr>
          <p:spPr bwMode="auto">
            <a:xfrm>
              <a:off x="2615" y="4280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0" name="Freeform 590"/>
            <p:cNvSpPr>
              <a:spLocks/>
            </p:cNvSpPr>
            <p:nvPr/>
          </p:nvSpPr>
          <p:spPr bwMode="auto">
            <a:xfrm>
              <a:off x="1508" y="3862"/>
              <a:ext cx="1111" cy="490"/>
            </a:xfrm>
            <a:custGeom>
              <a:avLst/>
              <a:gdLst>
                <a:gd name="T0" fmla="*/ 0 w 3295"/>
                <a:gd name="T1" fmla="*/ 223 h 1029"/>
                <a:gd name="T2" fmla="*/ 54 w 3295"/>
                <a:gd name="T3" fmla="*/ 233 h 1029"/>
                <a:gd name="T4" fmla="*/ 107 w 3295"/>
                <a:gd name="T5" fmla="*/ 177 h 1029"/>
                <a:gd name="T6" fmla="*/ 160 w 3295"/>
                <a:gd name="T7" fmla="*/ 85 h 1029"/>
                <a:gd name="T8" fmla="*/ 214 w 3295"/>
                <a:gd name="T9" fmla="*/ 0 h 1029"/>
                <a:gd name="T10" fmla="*/ 268 w 3295"/>
                <a:gd name="T11" fmla="*/ 14 h 1029"/>
                <a:gd name="T12" fmla="*/ 321 w 3295"/>
                <a:gd name="T13" fmla="*/ 88 h 1029"/>
                <a:gd name="T14" fmla="*/ 375 w 3295"/>
                <a:gd name="T15" fmla="*/ 190 h 10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029"/>
                <a:gd name="T26" fmla="*/ 3295 w 3295"/>
                <a:gd name="T27" fmla="*/ 1029 h 10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029">
                  <a:moveTo>
                    <a:pt x="0" y="982"/>
                  </a:moveTo>
                  <a:lnTo>
                    <a:pt x="471" y="1029"/>
                  </a:lnTo>
                  <a:lnTo>
                    <a:pt x="941" y="782"/>
                  </a:lnTo>
                  <a:lnTo>
                    <a:pt x="1412" y="375"/>
                  </a:lnTo>
                  <a:lnTo>
                    <a:pt x="1883" y="0"/>
                  </a:lnTo>
                  <a:lnTo>
                    <a:pt x="2354" y="62"/>
                  </a:lnTo>
                  <a:lnTo>
                    <a:pt x="2824" y="388"/>
                  </a:lnTo>
                  <a:lnTo>
                    <a:pt x="3295" y="837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1" name="Line 591"/>
            <p:cNvSpPr>
              <a:spLocks noChangeShapeType="1"/>
            </p:cNvSpPr>
            <p:nvPr/>
          </p:nvSpPr>
          <p:spPr bwMode="auto">
            <a:xfrm flipV="1">
              <a:off x="1508" y="4320"/>
              <a:ext cx="1" cy="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2" name="Line 592"/>
            <p:cNvSpPr>
              <a:spLocks noChangeShapeType="1"/>
            </p:cNvSpPr>
            <p:nvPr/>
          </p:nvSpPr>
          <p:spPr bwMode="auto">
            <a:xfrm>
              <a:off x="1504" y="4320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3" name="Line 593"/>
            <p:cNvSpPr>
              <a:spLocks noChangeShapeType="1"/>
            </p:cNvSpPr>
            <p:nvPr/>
          </p:nvSpPr>
          <p:spPr bwMode="auto">
            <a:xfrm flipV="1">
              <a:off x="1667" y="4343"/>
              <a:ext cx="1" cy="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4" name="Line 594"/>
            <p:cNvSpPr>
              <a:spLocks noChangeShapeType="1"/>
            </p:cNvSpPr>
            <p:nvPr/>
          </p:nvSpPr>
          <p:spPr bwMode="auto">
            <a:xfrm>
              <a:off x="1663" y="4343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5" name="Line 595"/>
            <p:cNvSpPr>
              <a:spLocks noChangeShapeType="1"/>
            </p:cNvSpPr>
            <p:nvPr/>
          </p:nvSpPr>
          <p:spPr bwMode="auto">
            <a:xfrm flipV="1">
              <a:off x="1826" y="4202"/>
              <a:ext cx="1" cy="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6" name="Line 596"/>
            <p:cNvSpPr>
              <a:spLocks noChangeShapeType="1"/>
            </p:cNvSpPr>
            <p:nvPr/>
          </p:nvSpPr>
          <p:spPr bwMode="auto">
            <a:xfrm>
              <a:off x="1821" y="4202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7" name="Line 597"/>
            <p:cNvSpPr>
              <a:spLocks noChangeShapeType="1"/>
            </p:cNvSpPr>
            <p:nvPr/>
          </p:nvSpPr>
          <p:spPr bwMode="auto">
            <a:xfrm flipV="1">
              <a:off x="1984" y="3985"/>
              <a:ext cx="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8" name="Line 598"/>
            <p:cNvSpPr>
              <a:spLocks noChangeShapeType="1"/>
            </p:cNvSpPr>
            <p:nvPr/>
          </p:nvSpPr>
          <p:spPr bwMode="auto">
            <a:xfrm>
              <a:off x="1980" y="3985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9" name="Line 599"/>
            <p:cNvSpPr>
              <a:spLocks noChangeShapeType="1"/>
            </p:cNvSpPr>
            <p:nvPr/>
          </p:nvSpPr>
          <p:spPr bwMode="auto">
            <a:xfrm flipV="1">
              <a:off x="2143" y="3795"/>
              <a:ext cx="1" cy="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0" name="Line 600"/>
            <p:cNvSpPr>
              <a:spLocks noChangeShapeType="1"/>
            </p:cNvSpPr>
            <p:nvPr/>
          </p:nvSpPr>
          <p:spPr bwMode="auto">
            <a:xfrm>
              <a:off x="2139" y="3795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1" name="Line 601"/>
            <p:cNvSpPr>
              <a:spLocks noChangeShapeType="1"/>
            </p:cNvSpPr>
            <p:nvPr/>
          </p:nvSpPr>
          <p:spPr bwMode="auto">
            <a:xfrm flipV="1">
              <a:off x="2302" y="3856"/>
              <a:ext cx="1" cy="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2" name="Line 602"/>
            <p:cNvSpPr>
              <a:spLocks noChangeShapeType="1"/>
            </p:cNvSpPr>
            <p:nvPr/>
          </p:nvSpPr>
          <p:spPr bwMode="auto">
            <a:xfrm>
              <a:off x="2298" y="3856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3" name="Line 603"/>
            <p:cNvSpPr>
              <a:spLocks noChangeShapeType="1"/>
            </p:cNvSpPr>
            <p:nvPr/>
          </p:nvSpPr>
          <p:spPr bwMode="auto">
            <a:xfrm flipV="1">
              <a:off x="2461" y="4015"/>
              <a:ext cx="1" cy="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4" name="Line 604"/>
            <p:cNvSpPr>
              <a:spLocks noChangeShapeType="1"/>
            </p:cNvSpPr>
            <p:nvPr/>
          </p:nvSpPr>
          <p:spPr bwMode="auto">
            <a:xfrm>
              <a:off x="2456" y="4015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5" name="Line 605"/>
            <p:cNvSpPr>
              <a:spLocks noChangeShapeType="1"/>
            </p:cNvSpPr>
            <p:nvPr/>
          </p:nvSpPr>
          <p:spPr bwMode="auto">
            <a:xfrm flipV="1">
              <a:off x="2619" y="4227"/>
              <a:ext cx="1" cy="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6" name="Line 606"/>
            <p:cNvSpPr>
              <a:spLocks noChangeShapeType="1"/>
            </p:cNvSpPr>
            <p:nvPr/>
          </p:nvSpPr>
          <p:spPr bwMode="auto">
            <a:xfrm>
              <a:off x="2615" y="4227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7" name="Line 607"/>
            <p:cNvSpPr>
              <a:spLocks noChangeShapeType="1"/>
            </p:cNvSpPr>
            <p:nvPr/>
          </p:nvSpPr>
          <p:spPr bwMode="auto">
            <a:xfrm>
              <a:off x="1508" y="4330"/>
              <a:ext cx="1" cy="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8" name="Line 608"/>
            <p:cNvSpPr>
              <a:spLocks noChangeShapeType="1"/>
            </p:cNvSpPr>
            <p:nvPr/>
          </p:nvSpPr>
          <p:spPr bwMode="auto">
            <a:xfrm>
              <a:off x="1504" y="4339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9" name="Line 609"/>
            <p:cNvSpPr>
              <a:spLocks noChangeShapeType="1"/>
            </p:cNvSpPr>
            <p:nvPr/>
          </p:nvSpPr>
          <p:spPr bwMode="auto">
            <a:xfrm>
              <a:off x="1667" y="4352"/>
              <a:ext cx="1" cy="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0" name="Line 610"/>
            <p:cNvSpPr>
              <a:spLocks noChangeShapeType="1"/>
            </p:cNvSpPr>
            <p:nvPr/>
          </p:nvSpPr>
          <p:spPr bwMode="auto">
            <a:xfrm>
              <a:off x="1663" y="4362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1" name="Line 611"/>
            <p:cNvSpPr>
              <a:spLocks noChangeShapeType="1"/>
            </p:cNvSpPr>
            <p:nvPr/>
          </p:nvSpPr>
          <p:spPr bwMode="auto">
            <a:xfrm>
              <a:off x="1826" y="4235"/>
              <a:ext cx="1" cy="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2" name="Line 612"/>
            <p:cNvSpPr>
              <a:spLocks noChangeShapeType="1"/>
            </p:cNvSpPr>
            <p:nvPr/>
          </p:nvSpPr>
          <p:spPr bwMode="auto">
            <a:xfrm>
              <a:off x="1821" y="4268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3" name="Line 613"/>
            <p:cNvSpPr>
              <a:spLocks noChangeShapeType="1"/>
            </p:cNvSpPr>
            <p:nvPr/>
          </p:nvSpPr>
          <p:spPr bwMode="auto">
            <a:xfrm>
              <a:off x="1984" y="4041"/>
              <a:ext cx="1" cy="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4" name="Line 614"/>
            <p:cNvSpPr>
              <a:spLocks noChangeShapeType="1"/>
            </p:cNvSpPr>
            <p:nvPr/>
          </p:nvSpPr>
          <p:spPr bwMode="auto">
            <a:xfrm>
              <a:off x="1980" y="4096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5" name="Line 615"/>
            <p:cNvSpPr>
              <a:spLocks noChangeShapeType="1"/>
            </p:cNvSpPr>
            <p:nvPr/>
          </p:nvSpPr>
          <p:spPr bwMode="auto">
            <a:xfrm>
              <a:off x="2143" y="3862"/>
              <a:ext cx="1" cy="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6" name="Line 616"/>
            <p:cNvSpPr>
              <a:spLocks noChangeShapeType="1"/>
            </p:cNvSpPr>
            <p:nvPr/>
          </p:nvSpPr>
          <p:spPr bwMode="auto">
            <a:xfrm>
              <a:off x="2139" y="3929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7" name="Line 617"/>
            <p:cNvSpPr>
              <a:spLocks noChangeShapeType="1"/>
            </p:cNvSpPr>
            <p:nvPr/>
          </p:nvSpPr>
          <p:spPr bwMode="auto">
            <a:xfrm>
              <a:off x="2302" y="3892"/>
              <a:ext cx="1" cy="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8" name="Line 618"/>
            <p:cNvSpPr>
              <a:spLocks noChangeShapeType="1"/>
            </p:cNvSpPr>
            <p:nvPr/>
          </p:nvSpPr>
          <p:spPr bwMode="auto">
            <a:xfrm>
              <a:off x="2298" y="3928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9" name="Line 619"/>
            <p:cNvSpPr>
              <a:spLocks noChangeShapeType="1"/>
            </p:cNvSpPr>
            <p:nvPr/>
          </p:nvSpPr>
          <p:spPr bwMode="auto">
            <a:xfrm>
              <a:off x="2461" y="4047"/>
              <a:ext cx="1" cy="3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0" name="Line 620"/>
            <p:cNvSpPr>
              <a:spLocks noChangeShapeType="1"/>
            </p:cNvSpPr>
            <p:nvPr/>
          </p:nvSpPr>
          <p:spPr bwMode="auto">
            <a:xfrm>
              <a:off x="2456" y="4078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1" name="Line 621"/>
            <p:cNvSpPr>
              <a:spLocks noChangeShapeType="1"/>
            </p:cNvSpPr>
            <p:nvPr/>
          </p:nvSpPr>
          <p:spPr bwMode="auto">
            <a:xfrm>
              <a:off x="2619" y="4261"/>
              <a:ext cx="1" cy="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2" name="Line 622"/>
            <p:cNvSpPr>
              <a:spLocks noChangeShapeType="1"/>
            </p:cNvSpPr>
            <p:nvPr/>
          </p:nvSpPr>
          <p:spPr bwMode="auto">
            <a:xfrm>
              <a:off x="2615" y="4295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3" name="Oval 623"/>
            <p:cNvSpPr>
              <a:spLocks noChangeArrowheads="1"/>
            </p:cNvSpPr>
            <p:nvPr/>
          </p:nvSpPr>
          <p:spPr bwMode="auto">
            <a:xfrm>
              <a:off x="1504" y="4329"/>
              <a:ext cx="9" cy="1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4" name="Oval 624"/>
            <p:cNvSpPr>
              <a:spLocks noChangeArrowheads="1"/>
            </p:cNvSpPr>
            <p:nvPr/>
          </p:nvSpPr>
          <p:spPr bwMode="auto">
            <a:xfrm>
              <a:off x="1663" y="4340"/>
              <a:ext cx="8" cy="1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5" name="Oval 625"/>
            <p:cNvSpPr>
              <a:spLocks noChangeArrowheads="1"/>
            </p:cNvSpPr>
            <p:nvPr/>
          </p:nvSpPr>
          <p:spPr bwMode="auto">
            <a:xfrm>
              <a:off x="1821" y="4248"/>
              <a:ext cx="9" cy="1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6" name="Oval 626"/>
            <p:cNvSpPr>
              <a:spLocks noChangeArrowheads="1"/>
            </p:cNvSpPr>
            <p:nvPr/>
          </p:nvSpPr>
          <p:spPr bwMode="auto">
            <a:xfrm>
              <a:off x="1980" y="4092"/>
              <a:ext cx="9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7" name="Oval 627"/>
            <p:cNvSpPr>
              <a:spLocks noChangeArrowheads="1"/>
            </p:cNvSpPr>
            <p:nvPr/>
          </p:nvSpPr>
          <p:spPr bwMode="auto">
            <a:xfrm>
              <a:off x="2139" y="3925"/>
              <a:ext cx="9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8" name="Oval 628"/>
            <p:cNvSpPr>
              <a:spLocks noChangeArrowheads="1"/>
            </p:cNvSpPr>
            <p:nvPr/>
          </p:nvSpPr>
          <p:spPr bwMode="auto">
            <a:xfrm>
              <a:off x="2298" y="3884"/>
              <a:ext cx="8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9" name="Oval 629"/>
            <p:cNvSpPr>
              <a:spLocks noChangeArrowheads="1"/>
            </p:cNvSpPr>
            <p:nvPr/>
          </p:nvSpPr>
          <p:spPr bwMode="auto">
            <a:xfrm>
              <a:off x="2456" y="3983"/>
              <a:ext cx="9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0" name="Oval 630"/>
            <p:cNvSpPr>
              <a:spLocks noChangeArrowheads="1"/>
            </p:cNvSpPr>
            <p:nvPr/>
          </p:nvSpPr>
          <p:spPr bwMode="auto">
            <a:xfrm>
              <a:off x="2615" y="4155"/>
              <a:ext cx="9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1" name="Oval 631"/>
            <p:cNvSpPr>
              <a:spLocks noChangeArrowheads="1"/>
            </p:cNvSpPr>
            <p:nvPr/>
          </p:nvSpPr>
          <p:spPr bwMode="auto">
            <a:xfrm>
              <a:off x="1504" y="4351"/>
              <a:ext cx="9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2" name="Oval 632"/>
            <p:cNvSpPr>
              <a:spLocks noChangeArrowheads="1"/>
            </p:cNvSpPr>
            <p:nvPr/>
          </p:nvSpPr>
          <p:spPr bwMode="auto">
            <a:xfrm>
              <a:off x="1663" y="4319"/>
              <a:ext cx="8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3" name="Oval 633"/>
            <p:cNvSpPr>
              <a:spLocks noChangeArrowheads="1"/>
            </p:cNvSpPr>
            <p:nvPr/>
          </p:nvSpPr>
          <p:spPr bwMode="auto">
            <a:xfrm>
              <a:off x="1821" y="4278"/>
              <a:ext cx="9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4" name="Oval 634"/>
            <p:cNvSpPr>
              <a:spLocks noChangeArrowheads="1"/>
            </p:cNvSpPr>
            <p:nvPr/>
          </p:nvSpPr>
          <p:spPr bwMode="auto">
            <a:xfrm>
              <a:off x="1980" y="4134"/>
              <a:ext cx="9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5" name="Oval 635"/>
            <p:cNvSpPr>
              <a:spLocks noChangeArrowheads="1"/>
            </p:cNvSpPr>
            <p:nvPr/>
          </p:nvSpPr>
          <p:spPr bwMode="auto">
            <a:xfrm>
              <a:off x="2139" y="3930"/>
              <a:ext cx="9" cy="13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6" name="Oval 636"/>
            <p:cNvSpPr>
              <a:spLocks noChangeArrowheads="1"/>
            </p:cNvSpPr>
            <p:nvPr/>
          </p:nvSpPr>
          <p:spPr bwMode="auto">
            <a:xfrm>
              <a:off x="2298" y="3850"/>
              <a:ext cx="8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7" name="Oval 637"/>
            <p:cNvSpPr>
              <a:spLocks noChangeArrowheads="1"/>
            </p:cNvSpPr>
            <p:nvPr/>
          </p:nvSpPr>
          <p:spPr bwMode="auto">
            <a:xfrm>
              <a:off x="2456" y="4062"/>
              <a:ext cx="9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8" name="Oval 638"/>
            <p:cNvSpPr>
              <a:spLocks noChangeArrowheads="1"/>
            </p:cNvSpPr>
            <p:nvPr/>
          </p:nvSpPr>
          <p:spPr bwMode="auto">
            <a:xfrm>
              <a:off x="2615" y="4226"/>
              <a:ext cx="9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9" name="Oval 639"/>
            <p:cNvSpPr>
              <a:spLocks noChangeArrowheads="1"/>
            </p:cNvSpPr>
            <p:nvPr/>
          </p:nvSpPr>
          <p:spPr bwMode="auto">
            <a:xfrm>
              <a:off x="1504" y="4324"/>
              <a:ext cx="9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0" name="Oval 640"/>
            <p:cNvSpPr>
              <a:spLocks noChangeArrowheads="1"/>
            </p:cNvSpPr>
            <p:nvPr/>
          </p:nvSpPr>
          <p:spPr bwMode="auto">
            <a:xfrm>
              <a:off x="1663" y="4346"/>
              <a:ext cx="8" cy="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1" name="Oval 641"/>
            <p:cNvSpPr>
              <a:spLocks noChangeArrowheads="1"/>
            </p:cNvSpPr>
            <p:nvPr/>
          </p:nvSpPr>
          <p:spPr bwMode="auto">
            <a:xfrm>
              <a:off x="1821" y="4228"/>
              <a:ext cx="9" cy="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2" name="Oval 642"/>
            <p:cNvSpPr>
              <a:spLocks noChangeArrowheads="1"/>
            </p:cNvSpPr>
            <p:nvPr/>
          </p:nvSpPr>
          <p:spPr bwMode="auto">
            <a:xfrm>
              <a:off x="1980" y="4035"/>
              <a:ext cx="9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3" name="Oval 643"/>
            <p:cNvSpPr>
              <a:spLocks noChangeArrowheads="1"/>
            </p:cNvSpPr>
            <p:nvPr/>
          </p:nvSpPr>
          <p:spPr bwMode="auto">
            <a:xfrm>
              <a:off x="2139" y="3856"/>
              <a:ext cx="9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4" name="Oval 644"/>
            <p:cNvSpPr>
              <a:spLocks noChangeArrowheads="1"/>
            </p:cNvSpPr>
            <p:nvPr/>
          </p:nvSpPr>
          <p:spPr bwMode="auto">
            <a:xfrm>
              <a:off x="2298" y="3885"/>
              <a:ext cx="8" cy="1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5" name="Oval 645"/>
            <p:cNvSpPr>
              <a:spLocks noChangeArrowheads="1"/>
            </p:cNvSpPr>
            <p:nvPr/>
          </p:nvSpPr>
          <p:spPr bwMode="auto">
            <a:xfrm>
              <a:off x="2456" y="4041"/>
              <a:ext cx="9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6" name="Oval 646"/>
            <p:cNvSpPr>
              <a:spLocks noChangeArrowheads="1"/>
            </p:cNvSpPr>
            <p:nvPr/>
          </p:nvSpPr>
          <p:spPr bwMode="auto">
            <a:xfrm>
              <a:off x="2615" y="4255"/>
              <a:ext cx="9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8" name="Text Box 647"/>
          <p:cNvSpPr txBox="1">
            <a:spLocks noChangeArrowheads="1"/>
          </p:cNvSpPr>
          <p:nvPr/>
        </p:nvSpPr>
        <p:spPr bwMode="auto">
          <a:xfrm>
            <a:off x="5046663" y="32766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VLPFC</a:t>
            </a:r>
          </a:p>
        </p:txBody>
      </p:sp>
      <p:sp>
        <p:nvSpPr>
          <p:cNvPr id="46139" name="Rectangle 648"/>
          <p:cNvSpPr>
            <a:spLocks noChangeArrowheads="1"/>
          </p:cNvSpPr>
          <p:nvPr/>
        </p:nvSpPr>
        <p:spPr bwMode="auto">
          <a:xfrm>
            <a:off x="4714875" y="3635375"/>
            <a:ext cx="15843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0" name="Line 649"/>
          <p:cNvSpPr>
            <a:spLocks noChangeShapeType="1"/>
          </p:cNvSpPr>
          <p:nvPr/>
        </p:nvSpPr>
        <p:spPr bwMode="auto">
          <a:xfrm>
            <a:off x="4714875" y="36353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1" name="Line 650"/>
          <p:cNvSpPr>
            <a:spLocks noChangeShapeType="1"/>
          </p:cNvSpPr>
          <p:nvPr/>
        </p:nvSpPr>
        <p:spPr bwMode="auto">
          <a:xfrm flipV="1">
            <a:off x="4713288" y="5375275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2" name="Line 651"/>
          <p:cNvSpPr>
            <a:spLocks noChangeShapeType="1"/>
          </p:cNvSpPr>
          <p:nvPr/>
        </p:nvSpPr>
        <p:spPr bwMode="auto">
          <a:xfrm flipV="1">
            <a:off x="6299200" y="5222875"/>
            <a:ext cx="3175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3" name="Line 652"/>
          <p:cNvSpPr>
            <a:spLocks noChangeShapeType="1"/>
          </p:cNvSpPr>
          <p:nvPr/>
        </p:nvSpPr>
        <p:spPr bwMode="auto">
          <a:xfrm>
            <a:off x="6299200" y="4895850"/>
            <a:ext cx="3175" cy="88900"/>
          </a:xfrm>
          <a:prstGeom prst="line">
            <a:avLst/>
          </a:prstGeom>
          <a:noFill/>
          <a:ln w="15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4" name="Line 653"/>
          <p:cNvSpPr>
            <a:spLocks noChangeShapeType="1"/>
          </p:cNvSpPr>
          <p:nvPr/>
        </p:nvSpPr>
        <p:spPr bwMode="auto">
          <a:xfrm>
            <a:off x="6292850" y="4984750"/>
            <a:ext cx="14288" cy="3175"/>
          </a:xfrm>
          <a:prstGeom prst="line">
            <a:avLst/>
          </a:prstGeom>
          <a:noFill/>
          <a:ln w="15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5" name="Freeform 654"/>
          <p:cNvSpPr>
            <a:spLocks/>
          </p:cNvSpPr>
          <p:nvPr/>
        </p:nvSpPr>
        <p:spPr bwMode="auto">
          <a:xfrm>
            <a:off x="4714875" y="3635375"/>
            <a:ext cx="1584325" cy="1598613"/>
          </a:xfrm>
          <a:custGeom>
            <a:avLst/>
            <a:gdLst>
              <a:gd name="T0" fmla="*/ 0 w 3295"/>
              <a:gd name="T1" fmla="*/ 0 h 2215"/>
              <a:gd name="T2" fmla="*/ 761786268 w 3295"/>
              <a:gd name="T3" fmla="*/ 0 h 2215"/>
              <a:gd name="T4" fmla="*/ 761786268 w 3295"/>
              <a:gd name="T5" fmla="*/ 1153753136 h 2215"/>
              <a:gd name="T6" fmla="*/ 0 w 3295"/>
              <a:gd name="T7" fmla="*/ 1153753136 h 2215"/>
              <a:gd name="T8" fmla="*/ 0 w 3295"/>
              <a:gd name="T9" fmla="*/ 0 h 2215"/>
              <a:gd name="T10" fmla="*/ 0 w 3295"/>
              <a:gd name="T11" fmla="*/ 1153753136 h 2215"/>
              <a:gd name="T12" fmla="*/ 3699002 w 3295"/>
              <a:gd name="T13" fmla="*/ 1153753136 h 2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95"/>
              <a:gd name="T22" fmla="*/ 0 h 2215"/>
              <a:gd name="T23" fmla="*/ 3295 w 3295"/>
              <a:gd name="T24" fmla="*/ 2215 h 2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95" h="2215">
                <a:moveTo>
                  <a:pt x="0" y="0"/>
                </a:moveTo>
                <a:lnTo>
                  <a:pt x="3295" y="0"/>
                </a:lnTo>
                <a:lnTo>
                  <a:pt x="3295" y="2215"/>
                </a:lnTo>
                <a:lnTo>
                  <a:pt x="0" y="2215"/>
                </a:lnTo>
                <a:lnTo>
                  <a:pt x="0" y="0"/>
                </a:lnTo>
                <a:lnTo>
                  <a:pt x="0" y="2215"/>
                </a:lnTo>
                <a:lnTo>
                  <a:pt x="16" y="2215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46" name="Group 655"/>
          <p:cNvGrpSpPr>
            <a:grpSpLocks/>
          </p:cNvGrpSpPr>
          <p:nvPr/>
        </p:nvGrpSpPr>
        <p:grpSpPr bwMode="auto">
          <a:xfrm>
            <a:off x="4722813" y="3863975"/>
            <a:ext cx="19050" cy="1143000"/>
            <a:chOff x="3024" y="2036"/>
            <a:chExt cx="12" cy="720"/>
          </a:xfrm>
        </p:grpSpPr>
        <p:sp>
          <p:nvSpPr>
            <p:cNvPr id="46457" name="Line 656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8" name="Line 657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9" name="Line 658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0" name="Line 659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1" name="Line 660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2" name="Line 661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47" name="Line 662"/>
          <p:cNvSpPr>
            <a:spLocks noChangeShapeType="1"/>
          </p:cNvSpPr>
          <p:nvPr/>
        </p:nvSpPr>
        <p:spPr bwMode="auto">
          <a:xfrm>
            <a:off x="4714875" y="5233988"/>
            <a:ext cx="1584325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48" name="Group 663"/>
          <p:cNvGrpSpPr>
            <a:grpSpLocks/>
          </p:cNvGrpSpPr>
          <p:nvPr/>
        </p:nvGrpSpPr>
        <p:grpSpPr bwMode="auto">
          <a:xfrm>
            <a:off x="4940300" y="5200650"/>
            <a:ext cx="1135063" cy="26988"/>
            <a:chOff x="3567" y="2892"/>
            <a:chExt cx="715" cy="7"/>
          </a:xfrm>
        </p:grpSpPr>
        <p:sp>
          <p:nvSpPr>
            <p:cNvPr id="46451" name="Line 664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2" name="Line 665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3" name="Line 666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4" name="Line 667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5" name="Line 668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6" name="Line 669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9" name="Group 670"/>
          <p:cNvGrpSpPr>
            <a:grpSpLocks/>
          </p:cNvGrpSpPr>
          <p:nvPr/>
        </p:nvGrpSpPr>
        <p:grpSpPr bwMode="auto">
          <a:xfrm>
            <a:off x="6280150" y="3865563"/>
            <a:ext cx="19050" cy="1143000"/>
            <a:chOff x="3024" y="2036"/>
            <a:chExt cx="12" cy="720"/>
          </a:xfrm>
        </p:grpSpPr>
        <p:sp>
          <p:nvSpPr>
            <p:cNvPr id="46445" name="Line 671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6" name="Line 672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7" name="Line 673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8" name="Line 674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9" name="Line 675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0" name="Line 676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0" name="Group 677"/>
          <p:cNvGrpSpPr>
            <a:grpSpLocks/>
          </p:cNvGrpSpPr>
          <p:nvPr/>
        </p:nvGrpSpPr>
        <p:grpSpPr bwMode="auto">
          <a:xfrm>
            <a:off x="4938713" y="3636963"/>
            <a:ext cx="1135062" cy="26987"/>
            <a:chOff x="3567" y="2892"/>
            <a:chExt cx="715" cy="7"/>
          </a:xfrm>
        </p:grpSpPr>
        <p:sp>
          <p:nvSpPr>
            <p:cNvPr id="46439" name="Line 678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0" name="Line 679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1" name="Line 680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2" name="Line 681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3" name="Line 682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4" name="Line 683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1" name="Group 684"/>
          <p:cNvGrpSpPr>
            <a:grpSpLocks/>
          </p:cNvGrpSpPr>
          <p:nvPr/>
        </p:nvGrpSpPr>
        <p:grpSpPr bwMode="auto">
          <a:xfrm>
            <a:off x="4706938" y="4149725"/>
            <a:ext cx="1600200" cy="903288"/>
            <a:chOff x="1550" y="3837"/>
            <a:chExt cx="980" cy="538"/>
          </a:xfrm>
        </p:grpSpPr>
        <p:sp>
          <p:nvSpPr>
            <p:cNvPr id="46323" name="Line 685"/>
            <p:cNvSpPr>
              <a:spLocks noChangeShapeType="1"/>
            </p:cNvSpPr>
            <p:nvPr/>
          </p:nvSpPr>
          <p:spPr bwMode="auto">
            <a:xfrm>
              <a:off x="1554" y="4347"/>
              <a:ext cx="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4" name="Freeform 686"/>
            <p:cNvSpPr>
              <a:spLocks/>
            </p:cNvSpPr>
            <p:nvPr/>
          </p:nvSpPr>
          <p:spPr bwMode="auto">
            <a:xfrm>
              <a:off x="1554" y="3972"/>
              <a:ext cx="972" cy="382"/>
            </a:xfrm>
            <a:custGeom>
              <a:avLst/>
              <a:gdLst>
                <a:gd name="T0" fmla="*/ 0 w 3295"/>
                <a:gd name="T1" fmla="*/ 164 h 888"/>
                <a:gd name="T2" fmla="*/ 41 w 3295"/>
                <a:gd name="T3" fmla="*/ 158 h 888"/>
                <a:gd name="T4" fmla="*/ 82 w 3295"/>
                <a:gd name="T5" fmla="*/ 131 h 888"/>
                <a:gd name="T6" fmla="*/ 123 w 3295"/>
                <a:gd name="T7" fmla="*/ 60 h 888"/>
                <a:gd name="T8" fmla="*/ 164 w 3295"/>
                <a:gd name="T9" fmla="*/ 0 h 888"/>
                <a:gd name="T10" fmla="*/ 205 w 3295"/>
                <a:gd name="T11" fmla="*/ 6 h 888"/>
                <a:gd name="T12" fmla="*/ 246 w 3295"/>
                <a:gd name="T13" fmla="*/ 65 h 888"/>
                <a:gd name="T14" fmla="*/ 287 w 3295"/>
                <a:gd name="T15" fmla="*/ 127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888"/>
                <a:gd name="T26" fmla="*/ 3295 w 3295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888">
                  <a:moveTo>
                    <a:pt x="0" y="888"/>
                  </a:moveTo>
                  <a:lnTo>
                    <a:pt x="471" y="853"/>
                  </a:lnTo>
                  <a:lnTo>
                    <a:pt x="941" y="707"/>
                  </a:lnTo>
                  <a:lnTo>
                    <a:pt x="1412" y="324"/>
                  </a:lnTo>
                  <a:lnTo>
                    <a:pt x="1883" y="0"/>
                  </a:lnTo>
                  <a:lnTo>
                    <a:pt x="2354" y="32"/>
                  </a:lnTo>
                  <a:lnTo>
                    <a:pt x="2824" y="353"/>
                  </a:lnTo>
                  <a:lnTo>
                    <a:pt x="3295" y="68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5" name="Line 687"/>
            <p:cNvSpPr>
              <a:spLocks noChangeShapeType="1"/>
            </p:cNvSpPr>
            <p:nvPr/>
          </p:nvSpPr>
          <p:spPr bwMode="auto">
            <a:xfrm flipV="1">
              <a:off x="1554" y="4345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6" name="Line 688"/>
            <p:cNvSpPr>
              <a:spLocks noChangeShapeType="1"/>
            </p:cNvSpPr>
            <p:nvPr/>
          </p:nvSpPr>
          <p:spPr bwMode="auto">
            <a:xfrm>
              <a:off x="1550" y="4345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7" name="Line 689"/>
            <p:cNvSpPr>
              <a:spLocks noChangeShapeType="1"/>
            </p:cNvSpPr>
            <p:nvPr/>
          </p:nvSpPr>
          <p:spPr bwMode="auto">
            <a:xfrm flipV="1">
              <a:off x="1693" y="4330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8" name="Line 690"/>
            <p:cNvSpPr>
              <a:spLocks noChangeShapeType="1"/>
            </p:cNvSpPr>
            <p:nvPr/>
          </p:nvSpPr>
          <p:spPr bwMode="auto">
            <a:xfrm>
              <a:off x="1689" y="4330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9" name="Line 691"/>
            <p:cNvSpPr>
              <a:spLocks noChangeShapeType="1"/>
            </p:cNvSpPr>
            <p:nvPr/>
          </p:nvSpPr>
          <p:spPr bwMode="auto">
            <a:xfrm flipV="1">
              <a:off x="1831" y="4252"/>
              <a:ext cx="1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0" name="Line 692"/>
            <p:cNvSpPr>
              <a:spLocks noChangeShapeType="1"/>
            </p:cNvSpPr>
            <p:nvPr/>
          </p:nvSpPr>
          <p:spPr bwMode="auto">
            <a:xfrm>
              <a:off x="1828" y="4252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1" name="Line 693"/>
            <p:cNvSpPr>
              <a:spLocks noChangeShapeType="1"/>
            </p:cNvSpPr>
            <p:nvPr/>
          </p:nvSpPr>
          <p:spPr bwMode="auto">
            <a:xfrm flipV="1">
              <a:off x="1970" y="4071"/>
              <a:ext cx="1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2" name="Line 694"/>
            <p:cNvSpPr>
              <a:spLocks noChangeShapeType="1"/>
            </p:cNvSpPr>
            <p:nvPr/>
          </p:nvSpPr>
          <p:spPr bwMode="auto">
            <a:xfrm>
              <a:off x="1967" y="4071"/>
              <a:ext cx="7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3" name="Line 695"/>
            <p:cNvSpPr>
              <a:spLocks noChangeShapeType="1"/>
            </p:cNvSpPr>
            <p:nvPr/>
          </p:nvSpPr>
          <p:spPr bwMode="auto">
            <a:xfrm flipV="1">
              <a:off x="2109" y="3913"/>
              <a:ext cx="1" cy="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4" name="Line 696"/>
            <p:cNvSpPr>
              <a:spLocks noChangeShapeType="1"/>
            </p:cNvSpPr>
            <p:nvPr/>
          </p:nvSpPr>
          <p:spPr bwMode="auto">
            <a:xfrm>
              <a:off x="2106" y="3913"/>
              <a:ext cx="7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5" name="Line 697"/>
            <p:cNvSpPr>
              <a:spLocks noChangeShapeType="1"/>
            </p:cNvSpPr>
            <p:nvPr/>
          </p:nvSpPr>
          <p:spPr bwMode="auto">
            <a:xfrm flipV="1">
              <a:off x="2248" y="3941"/>
              <a:ext cx="1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6" name="Line 698"/>
            <p:cNvSpPr>
              <a:spLocks noChangeShapeType="1"/>
            </p:cNvSpPr>
            <p:nvPr/>
          </p:nvSpPr>
          <p:spPr bwMode="auto">
            <a:xfrm>
              <a:off x="2244" y="3941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7" name="Line 699"/>
            <p:cNvSpPr>
              <a:spLocks noChangeShapeType="1"/>
            </p:cNvSpPr>
            <p:nvPr/>
          </p:nvSpPr>
          <p:spPr bwMode="auto">
            <a:xfrm flipV="1">
              <a:off x="2387" y="4090"/>
              <a:ext cx="1" cy="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8" name="Line 700"/>
            <p:cNvSpPr>
              <a:spLocks noChangeShapeType="1"/>
            </p:cNvSpPr>
            <p:nvPr/>
          </p:nvSpPr>
          <p:spPr bwMode="auto">
            <a:xfrm>
              <a:off x="2383" y="4090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9" name="Line 701"/>
            <p:cNvSpPr>
              <a:spLocks noChangeShapeType="1"/>
            </p:cNvSpPr>
            <p:nvPr/>
          </p:nvSpPr>
          <p:spPr bwMode="auto">
            <a:xfrm flipV="1">
              <a:off x="2526" y="4236"/>
              <a:ext cx="1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0" name="Line 702"/>
            <p:cNvSpPr>
              <a:spLocks noChangeShapeType="1"/>
            </p:cNvSpPr>
            <p:nvPr/>
          </p:nvSpPr>
          <p:spPr bwMode="auto">
            <a:xfrm>
              <a:off x="2522" y="4236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1" name="Line 703"/>
            <p:cNvSpPr>
              <a:spLocks noChangeShapeType="1"/>
            </p:cNvSpPr>
            <p:nvPr/>
          </p:nvSpPr>
          <p:spPr bwMode="auto">
            <a:xfrm>
              <a:off x="1554" y="4354"/>
              <a:ext cx="1" cy="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2" name="Line 704"/>
            <p:cNvSpPr>
              <a:spLocks noChangeShapeType="1"/>
            </p:cNvSpPr>
            <p:nvPr/>
          </p:nvSpPr>
          <p:spPr bwMode="auto">
            <a:xfrm>
              <a:off x="1550" y="4364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3" name="Line 705"/>
            <p:cNvSpPr>
              <a:spLocks noChangeShapeType="1"/>
            </p:cNvSpPr>
            <p:nvPr/>
          </p:nvSpPr>
          <p:spPr bwMode="auto">
            <a:xfrm>
              <a:off x="1693" y="4339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4" name="Line 706"/>
            <p:cNvSpPr>
              <a:spLocks noChangeShapeType="1"/>
            </p:cNvSpPr>
            <p:nvPr/>
          </p:nvSpPr>
          <p:spPr bwMode="auto">
            <a:xfrm>
              <a:off x="1689" y="4348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5" name="Line 707"/>
            <p:cNvSpPr>
              <a:spLocks noChangeShapeType="1"/>
            </p:cNvSpPr>
            <p:nvPr/>
          </p:nvSpPr>
          <p:spPr bwMode="auto">
            <a:xfrm>
              <a:off x="1831" y="4276"/>
              <a:ext cx="1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6" name="Line 708"/>
            <p:cNvSpPr>
              <a:spLocks noChangeShapeType="1"/>
            </p:cNvSpPr>
            <p:nvPr/>
          </p:nvSpPr>
          <p:spPr bwMode="auto">
            <a:xfrm>
              <a:off x="1828" y="4300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7" name="Line 709"/>
            <p:cNvSpPr>
              <a:spLocks noChangeShapeType="1"/>
            </p:cNvSpPr>
            <p:nvPr/>
          </p:nvSpPr>
          <p:spPr bwMode="auto">
            <a:xfrm>
              <a:off x="1970" y="4111"/>
              <a:ext cx="1" cy="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8" name="Line 710"/>
            <p:cNvSpPr>
              <a:spLocks noChangeShapeType="1"/>
            </p:cNvSpPr>
            <p:nvPr/>
          </p:nvSpPr>
          <p:spPr bwMode="auto">
            <a:xfrm>
              <a:off x="1967" y="4152"/>
              <a:ext cx="7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9" name="Line 711"/>
            <p:cNvSpPr>
              <a:spLocks noChangeShapeType="1"/>
            </p:cNvSpPr>
            <p:nvPr/>
          </p:nvSpPr>
          <p:spPr bwMode="auto">
            <a:xfrm>
              <a:off x="2109" y="3972"/>
              <a:ext cx="1" cy="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0" name="Line 712"/>
            <p:cNvSpPr>
              <a:spLocks noChangeShapeType="1"/>
            </p:cNvSpPr>
            <p:nvPr/>
          </p:nvSpPr>
          <p:spPr bwMode="auto">
            <a:xfrm>
              <a:off x="2106" y="4031"/>
              <a:ext cx="7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1" name="Line 713"/>
            <p:cNvSpPr>
              <a:spLocks noChangeShapeType="1"/>
            </p:cNvSpPr>
            <p:nvPr/>
          </p:nvSpPr>
          <p:spPr bwMode="auto">
            <a:xfrm>
              <a:off x="2248" y="3986"/>
              <a:ext cx="1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2" name="Line 714"/>
            <p:cNvSpPr>
              <a:spLocks noChangeShapeType="1"/>
            </p:cNvSpPr>
            <p:nvPr/>
          </p:nvSpPr>
          <p:spPr bwMode="auto">
            <a:xfrm>
              <a:off x="2244" y="4031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3" name="Line 715"/>
            <p:cNvSpPr>
              <a:spLocks noChangeShapeType="1"/>
            </p:cNvSpPr>
            <p:nvPr/>
          </p:nvSpPr>
          <p:spPr bwMode="auto">
            <a:xfrm>
              <a:off x="2387" y="4124"/>
              <a:ext cx="1" cy="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4" name="Line 716"/>
            <p:cNvSpPr>
              <a:spLocks noChangeShapeType="1"/>
            </p:cNvSpPr>
            <p:nvPr/>
          </p:nvSpPr>
          <p:spPr bwMode="auto">
            <a:xfrm>
              <a:off x="2383" y="4158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5" name="Line 717"/>
            <p:cNvSpPr>
              <a:spLocks noChangeShapeType="1"/>
            </p:cNvSpPr>
            <p:nvPr/>
          </p:nvSpPr>
          <p:spPr bwMode="auto">
            <a:xfrm>
              <a:off x="2526" y="4267"/>
              <a:ext cx="1" cy="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6" name="Line 718"/>
            <p:cNvSpPr>
              <a:spLocks noChangeShapeType="1"/>
            </p:cNvSpPr>
            <p:nvPr/>
          </p:nvSpPr>
          <p:spPr bwMode="auto">
            <a:xfrm>
              <a:off x="2522" y="4299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7" name="Freeform 719"/>
            <p:cNvSpPr>
              <a:spLocks/>
            </p:cNvSpPr>
            <p:nvPr/>
          </p:nvSpPr>
          <p:spPr bwMode="auto">
            <a:xfrm>
              <a:off x="1554" y="3929"/>
              <a:ext cx="972" cy="438"/>
            </a:xfrm>
            <a:custGeom>
              <a:avLst/>
              <a:gdLst>
                <a:gd name="T0" fmla="*/ 0 w 3295"/>
                <a:gd name="T1" fmla="*/ 189 h 1017"/>
                <a:gd name="T2" fmla="*/ 41 w 3295"/>
                <a:gd name="T3" fmla="*/ 171 h 1017"/>
                <a:gd name="T4" fmla="*/ 82 w 3295"/>
                <a:gd name="T5" fmla="*/ 145 h 1017"/>
                <a:gd name="T6" fmla="*/ 123 w 3295"/>
                <a:gd name="T7" fmla="*/ 75 h 1017"/>
                <a:gd name="T8" fmla="*/ 164 w 3295"/>
                <a:gd name="T9" fmla="*/ 0 h 1017"/>
                <a:gd name="T10" fmla="*/ 205 w 3295"/>
                <a:gd name="T11" fmla="*/ 10 h 1017"/>
                <a:gd name="T12" fmla="*/ 246 w 3295"/>
                <a:gd name="T13" fmla="*/ 95 h 1017"/>
                <a:gd name="T14" fmla="*/ 287 w 3295"/>
                <a:gd name="T15" fmla="*/ 154 h 10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017"/>
                <a:gd name="T26" fmla="*/ 3295 w 3295"/>
                <a:gd name="T27" fmla="*/ 1017 h 10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017">
                  <a:moveTo>
                    <a:pt x="0" y="1017"/>
                  </a:moveTo>
                  <a:lnTo>
                    <a:pt x="471" y="922"/>
                  </a:lnTo>
                  <a:lnTo>
                    <a:pt x="941" y="782"/>
                  </a:lnTo>
                  <a:lnTo>
                    <a:pt x="1412" y="404"/>
                  </a:lnTo>
                  <a:lnTo>
                    <a:pt x="1883" y="0"/>
                  </a:lnTo>
                  <a:lnTo>
                    <a:pt x="2354" y="54"/>
                  </a:lnTo>
                  <a:lnTo>
                    <a:pt x="2824" y="513"/>
                  </a:lnTo>
                  <a:lnTo>
                    <a:pt x="3295" y="831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8" name="Line 720"/>
            <p:cNvSpPr>
              <a:spLocks noChangeShapeType="1"/>
            </p:cNvSpPr>
            <p:nvPr/>
          </p:nvSpPr>
          <p:spPr bwMode="auto">
            <a:xfrm flipV="1">
              <a:off x="1554" y="4358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9" name="Line 721"/>
            <p:cNvSpPr>
              <a:spLocks noChangeShapeType="1"/>
            </p:cNvSpPr>
            <p:nvPr/>
          </p:nvSpPr>
          <p:spPr bwMode="auto">
            <a:xfrm>
              <a:off x="1550" y="4358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0" name="Line 722"/>
            <p:cNvSpPr>
              <a:spLocks noChangeShapeType="1"/>
            </p:cNvSpPr>
            <p:nvPr/>
          </p:nvSpPr>
          <p:spPr bwMode="auto">
            <a:xfrm flipV="1">
              <a:off x="1693" y="4318"/>
              <a:ext cx="1" cy="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1" name="Line 723"/>
            <p:cNvSpPr>
              <a:spLocks noChangeShapeType="1"/>
            </p:cNvSpPr>
            <p:nvPr/>
          </p:nvSpPr>
          <p:spPr bwMode="auto">
            <a:xfrm>
              <a:off x="1689" y="4318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2" name="Line 724"/>
            <p:cNvSpPr>
              <a:spLocks noChangeShapeType="1"/>
            </p:cNvSpPr>
            <p:nvPr/>
          </p:nvSpPr>
          <p:spPr bwMode="auto">
            <a:xfrm flipV="1">
              <a:off x="1831" y="4242"/>
              <a:ext cx="1" cy="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3" name="Line 725"/>
            <p:cNvSpPr>
              <a:spLocks noChangeShapeType="1"/>
            </p:cNvSpPr>
            <p:nvPr/>
          </p:nvSpPr>
          <p:spPr bwMode="auto">
            <a:xfrm>
              <a:off x="1828" y="4242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4" name="Line 726"/>
            <p:cNvSpPr>
              <a:spLocks noChangeShapeType="1"/>
            </p:cNvSpPr>
            <p:nvPr/>
          </p:nvSpPr>
          <p:spPr bwMode="auto">
            <a:xfrm flipV="1">
              <a:off x="1970" y="4065"/>
              <a:ext cx="1" cy="3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5" name="Line 727"/>
            <p:cNvSpPr>
              <a:spLocks noChangeShapeType="1"/>
            </p:cNvSpPr>
            <p:nvPr/>
          </p:nvSpPr>
          <p:spPr bwMode="auto">
            <a:xfrm>
              <a:off x="1967" y="4065"/>
              <a:ext cx="7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6" name="Line 728"/>
            <p:cNvSpPr>
              <a:spLocks noChangeShapeType="1"/>
            </p:cNvSpPr>
            <p:nvPr/>
          </p:nvSpPr>
          <p:spPr bwMode="auto">
            <a:xfrm flipV="1">
              <a:off x="2109" y="3880"/>
              <a:ext cx="1" cy="4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7" name="Line 729"/>
            <p:cNvSpPr>
              <a:spLocks noChangeShapeType="1"/>
            </p:cNvSpPr>
            <p:nvPr/>
          </p:nvSpPr>
          <p:spPr bwMode="auto">
            <a:xfrm>
              <a:off x="2106" y="3880"/>
              <a:ext cx="7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8" name="Line 730"/>
            <p:cNvSpPr>
              <a:spLocks noChangeShapeType="1"/>
            </p:cNvSpPr>
            <p:nvPr/>
          </p:nvSpPr>
          <p:spPr bwMode="auto">
            <a:xfrm flipV="1">
              <a:off x="2248" y="3896"/>
              <a:ext cx="1" cy="5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9" name="Line 731"/>
            <p:cNvSpPr>
              <a:spLocks noChangeShapeType="1"/>
            </p:cNvSpPr>
            <p:nvPr/>
          </p:nvSpPr>
          <p:spPr bwMode="auto">
            <a:xfrm>
              <a:off x="2244" y="3896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0" name="Line 732"/>
            <p:cNvSpPr>
              <a:spLocks noChangeShapeType="1"/>
            </p:cNvSpPr>
            <p:nvPr/>
          </p:nvSpPr>
          <p:spPr bwMode="auto">
            <a:xfrm flipV="1">
              <a:off x="2387" y="4113"/>
              <a:ext cx="1" cy="3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1" name="Line 733"/>
            <p:cNvSpPr>
              <a:spLocks noChangeShapeType="1"/>
            </p:cNvSpPr>
            <p:nvPr/>
          </p:nvSpPr>
          <p:spPr bwMode="auto">
            <a:xfrm>
              <a:off x="2383" y="4113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2" name="Line 734"/>
            <p:cNvSpPr>
              <a:spLocks noChangeShapeType="1"/>
            </p:cNvSpPr>
            <p:nvPr/>
          </p:nvSpPr>
          <p:spPr bwMode="auto">
            <a:xfrm flipV="1">
              <a:off x="2526" y="4247"/>
              <a:ext cx="1" cy="4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3" name="Line 735"/>
            <p:cNvSpPr>
              <a:spLocks noChangeShapeType="1"/>
            </p:cNvSpPr>
            <p:nvPr/>
          </p:nvSpPr>
          <p:spPr bwMode="auto">
            <a:xfrm>
              <a:off x="2522" y="4247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4" name="Line 736"/>
            <p:cNvSpPr>
              <a:spLocks noChangeShapeType="1"/>
            </p:cNvSpPr>
            <p:nvPr/>
          </p:nvSpPr>
          <p:spPr bwMode="auto">
            <a:xfrm>
              <a:off x="1554" y="4367"/>
              <a:ext cx="1" cy="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5" name="Line 737"/>
            <p:cNvSpPr>
              <a:spLocks noChangeShapeType="1"/>
            </p:cNvSpPr>
            <p:nvPr/>
          </p:nvSpPr>
          <p:spPr bwMode="auto">
            <a:xfrm>
              <a:off x="1693" y="432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6" name="Line 738"/>
            <p:cNvSpPr>
              <a:spLocks noChangeShapeType="1"/>
            </p:cNvSpPr>
            <p:nvPr/>
          </p:nvSpPr>
          <p:spPr bwMode="auto">
            <a:xfrm>
              <a:off x="1831" y="4266"/>
              <a:ext cx="1" cy="2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7" name="Line 739"/>
            <p:cNvSpPr>
              <a:spLocks noChangeShapeType="1"/>
            </p:cNvSpPr>
            <p:nvPr/>
          </p:nvSpPr>
          <p:spPr bwMode="auto">
            <a:xfrm>
              <a:off x="1970" y="4103"/>
              <a:ext cx="1" cy="3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8" name="Line 740"/>
            <p:cNvSpPr>
              <a:spLocks noChangeShapeType="1"/>
            </p:cNvSpPr>
            <p:nvPr/>
          </p:nvSpPr>
          <p:spPr bwMode="auto">
            <a:xfrm>
              <a:off x="2109" y="3929"/>
              <a:ext cx="1" cy="5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9" name="Line 741"/>
            <p:cNvSpPr>
              <a:spLocks noChangeShapeType="1"/>
            </p:cNvSpPr>
            <p:nvPr/>
          </p:nvSpPr>
          <p:spPr bwMode="auto">
            <a:xfrm>
              <a:off x="2248" y="3953"/>
              <a:ext cx="1" cy="5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0" name="Line 742"/>
            <p:cNvSpPr>
              <a:spLocks noChangeShapeType="1"/>
            </p:cNvSpPr>
            <p:nvPr/>
          </p:nvSpPr>
          <p:spPr bwMode="auto">
            <a:xfrm>
              <a:off x="2387" y="4150"/>
              <a:ext cx="1" cy="3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1" name="Line 743"/>
            <p:cNvSpPr>
              <a:spLocks noChangeShapeType="1"/>
            </p:cNvSpPr>
            <p:nvPr/>
          </p:nvSpPr>
          <p:spPr bwMode="auto">
            <a:xfrm>
              <a:off x="2526" y="4287"/>
              <a:ext cx="1" cy="4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2" name="Freeform 744"/>
            <p:cNvSpPr>
              <a:spLocks/>
            </p:cNvSpPr>
            <p:nvPr/>
          </p:nvSpPr>
          <p:spPr bwMode="auto">
            <a:xfrm>
              <a:off x="1554" y="3890"/>
              <a:ext cx="972" cy="470"/>
            </a:xfrm>
            <a:custGeom>
              <a:avLst/>
              <a:gdLst>
                <a:gd name="T0" fmla="*/ 0 w 3295"/>
                <a:gd name="T1" fmla="*/ 202 h 1092"/>
                <a:gd name="T2" fmla="*/ 41 w 3295"/>
                <a:gd name="T3" fmla="*/ 191 h 1092"/>
                <a:gd name="T4" fmla="*/ 82 w 3295"/>
                <a:gd name="T5" fmla="*/ 130 h 1092"/>
                <a:gd name="T6" fmla="*/ 123 w 3295"/>
                <a:gd name="T7" fmla="*/ 40 h 1092"/>
                <a:gd name="T8" fmla="*/ 164 w 3295"/>
                <a:gd name="T9" fmla="*/ 0 h 1092"/>
                <a:gd name="T10" fmla="*/ 205 w 3295"/>
                <a:gd name="T11" fmla="*/ 37 h 1092"/>
                <a:gd name="T12" fmla="*/ 246 w 3295"/>
                <a:gd name="T13" fmla="*/ 100 h 1092"/>
                <a:gd name="T14" fmla="*/ 287 w 3295"/>
                <a:gd name="T15" fmla="*/ 171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1092"/>
                <a:gd name="T26" fmla="*/ 3295 w 3295"/>
                <a:gd name="T27" fmla="*/ 1092 h 10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1092">
                  <a:moveTo>
                    <a:pt x="0" y="1092"/>
                  </a:moveTo>
                  <a:lnTo>
                    <a:pt x="471" y="1031"/>
                  </a:lnTo>
                  <a:lnTo>
                    <a:pt x="941" y="700"/>
                  </a:lnTo>
                  <a:lnTo>
                    <a:pt x="1412" y="218"/>
                  </a:lnTo>
                  <a:lnTo>
                    <a:pt x="1883" y="0"/>
                  </a:lnTo>
                  <a:lnTo>
                    <a:pt x="2354" y="198"/>
                  </a:lnTo>
                  <a:lnTo>
                    <a:pt x="2824" y="540"/>
                  </a:lnTo>
                  <a:lnTo>
                    <a:pt x="3295" y="923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3" name="Line 745"/>
            <p:cNvSpPr>
              <a:spLocks noChangeShapeType="1"/>
            </p:cNvSpPr>
            <p:nvPr/>
          </p:nvSpPr>
          <p:spPr bwMode="auto">
            <a:xfrm flipV="1">
              <a:off x="1554" y="4349"/>
              <a:ext cx="1" cy="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4" name="Line 746"/>
            <p:cNvSpPr>
              <a:spLocks noChangeShapeType="1"/>
            </p:cNvSpPr>
            <p:nvPr/>
          </p:nvSpPr>
          <p:spPr bwMode="auto">
            <a:xfrm>
              <a:off x="1550" y="4349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5" name="Line 747"/>
            <p:cNvSpPr>
              <a:spLocks noChangeShapeType="1"/>
            </p:cNvSpPr>
            <p:nvPr/>
          </p:nvSpPr>
          <p:spPr bwMode="auto">
            <a:xfrm flipV="1">
              <a:off x="1693" y="4323"/>
              <a:ext cx="1" cy="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6" name="Line 748"/>
            <p:cNvSpPr>
              <a:spLocks noChangeShapeType="1"/>
            </p:cNvSpPr>
            <p:nvPr/>
          </p:nvSpPr>
          <p:spPr bwMode="auto">
            <a:xfrm>
              <a:off x="1689" y="4323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7" name="Line 749"/>
            <p:cNvSpPr>
              <a:spLocks noChangeShapeType="1"/>
            </p:cNvSpPr>
            <p:nvPr/>
          </p:nvSpPr>
          <p:spPr bwMode="auto">
            <a:xfrm flipV="1">
              <a:off x="1831" y="4152"/>
              <a:ext cx="1" cy="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8" name="Line 750"/>
            <p:cNvSpPr>
              <a:spLocks noChangeShapeType="1"/>
            </p:cNvSpPr>
            <p:nvPr/>
          </p:nvSpPr>
          <p:spPr bwMode="auto">
            <a:xfrm>
              <a:off x="1828" y="4152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" name="Line 751"/>
            <p:cNvSpPr>
              <a:spLocks noChangeShapeType="1"/>
            </p:cNvSpPr>
            <p:nvPr/>
          </p:nvSpPr>
          <p:spPr bwMode="auto">
            <a:xfrm flipV="1">
              <a:off x="1970" y="3919"/>
              <a:ext cx="1" cy="6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" name="Line 752"/>
            <p:cNvSpPr>
              <a:spLocks noChangeShapeType="1"/>
            </p:cNvSpPr>
            <p:nvPr/>
          </p:nvSpPr>
          <p:spPr bwMode="auto">
            <a:xfrm>
              <a:off x="1967" y="3919"/>
              <a:ext cx="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1" name="Line 753"/>
            <p:cNvSpPr>
              <a:spLocks noChangeShapeType="1"/>
            </p:cNvSpPr>
            <p:nvPr/>
          </p:nvSpPr>
          <p:spPr bwMode="auto">
            <a:xfrm flipV="1">
              <a:off x="2109" y="3837"/>
              <a:ext cx="1" cy="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2" name="Line 754"/>
            <p:cNvSpPr>
              <a:spLocks noChangeShapeType="1"/>
            </p:cNvSpPr>
            <p:nvPr/>
          </p:nvSpPr>
          <p:spPr bwMode="auto">
            <a:xfrm>
              <a:off x="2106" y="3837"/>
              <a:ext cx="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3" name="Line 755"/>
            <p:cNvSpPr>
              <a:spLocks noChangeShapeType="1"/>
            </p:cNvSpPr>
            <p:nvPr/>
          </p:nvSpPr>
          <p:spPr bwMode="auto">
            <a:xfrm flipV="1">
              <a:off x="2248" y="3919"/>
              <a:ext cx="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4" name="Line 756"/>
            <p:cNvSpPr>
              <a:spLocks noChangeShapeType="1"/>
            </p:cNvSpPr>
            <p:nvPr/>
          </p:nvSpPr>
          <p:spPr bwMode="auto">
            <a:xfrm>
              <a:off x="2244" y="3919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5" name="Line 757"/>
            <p:cNvSpPr>
              <a:spLocks noChangeShapeType="1"/>
            </p:cNvSpPr>
            <p:nvPr/>
          </p:nvSpPr>
          <p:spPr bwMode="auto">
            <a:xfrm flipV="1">
              <a:off x="2387" y="4087"/>
              <a:ext cx="1" cy="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6" name="Line 758"/>
            <p:cNvSpPr>
              <a:spLocks noChangeShapeType="1"/>
            </p:cNvSpPr>
            <p:nvPr/>
          </p:nvSpPr>
          <p:spPr bwMode="auto">
            <a:xfrm>
              <a:off x="2383" y="4087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7" name="Line 759"/>
            <p:cNvSpPr>
              <a:spLocks noChangeShapeType="1"/>
            </p:cNvSpPr>
            <p:nvPr/>
          </p:nvSpPr>
          <p:spPr bwMode="auto">
            <a:xfrm flipV="1">
              <a:off x="2526" y="4253"/>
              <a:ext cx="1" cy="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8" name="Line 760"/>
            <p:cNvSpPr>
              <a:spLocks noChangeShapeType="1"/>
            </p:cNvSpPr>
            <p:nvPr/>
          </p:nvSpPr>
          <p:spPr bwMode="auto">
            <a:xfrm>
              <a:off x="2522" y="4253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9" name="Line 761"/>
            <p:cNvSpPr>
              <a:spLocks noChangeShapeType="1"/>
            </p:cNvSpPr>
            <p:nvPr/>
          </p:nvSpPr>
          <p:spPr bwMode="auto">
            <a:xfrm>
              <a:off x="1554" y="4360"/>
              <a:ext cx="1" cy="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0" name="Line 762"/>
            <p:cNvSpPr>
              <a:spLocks noChangeShapeType="1"/>
            </p:cNvSpPr>
            <p:nvPr/>
          </p:nvSpPr>
          <p:spPr bwMode="auto">
            <a:xfrm>
              <a:off x="1550" y="4370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1" name="Line 763"/>
            <p:cNvSpPr>
              <a:spLocks noChangeShapeType="1"/>
            </p:cNvSpPr>
            <p:nvPr/>
          </p:nvSpPr>
          <p:spPr bwMode="auto">
            <a:xfrm>
              <a:off x="1693" y="4333"/>
              <a:ext cx="1" cy="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2" name="Line 764"/>
            <p:cNvSpPr>
              <a:spLocks noChangeShapeType="1"/>
            </p:cNvSpPr>
            <p:nvPr/>
          </p:nvSpPr>
          <p:spPr bwMode="auto">
            <a:xfrm>
              <a:off x="1689" y="4344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3" name="Line 765"/>
            <p:cNvSpPr>
              <a:spLocks noChangeShapeType="1"/>
            </p:cNvSpPr>
            <p:nvPr/>
          </p:nvSpPr>
          <p:spPr bwMode="auto">
            <a:xfrm>
              <a:off x="1831" y="4191"/>
              <a:ext cx="1" cy="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4" name="Line 766"/>
            <p:cNvSpPr>
              <a:spLocks noChangeShapeType="1"/>
            </p:cNvSpPr>
            <p:nvPr/>
          </p:nvSpPr>
          <p:spPr bwMode="auto">
            <a:xfrm>
              <a:off x="1828" y="4230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5" name="Line 767"/>
            <p:cNvSpPr>
              <a:spLocks noChangeShapeType="1"/>
            </p:cNvSpPr>
            <p:nvPr/>
          </p:nvSpPr>
          <p:spPr bwMode="auto">
            <a:xfrm>
              <a:off x="1970" y="3984"/>
              <a:ext cx="1" cy="6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6" name="Line 768"/>
            <p:cNvSpPr>
              <a:spLocks noChangeShapeType="1"/>
            </p:cNvSpPr>
            <p:nvPr/>
          </p:nvSpPr>
          <p:spPr bwMode="auto">
            <a:xfrm>
              <a:off x="1967" y="4049"/>
              <a:ext cx="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7" name="Line 769"/>
            <p:cNvSpPr>
              <a:spLocks noChangeShapeType="1"/>
            </p:cNvSpPr>
            <p:nvPr/>
          </p:nvSpPr>
          <p:spPr bwMode="auto">
            <a:xfrm>
              <a:off x="2109" y="3890"/>
              <a:ext cx="1" cy="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8" name="Line 770"/>
            <p:cNvSpPr>
              <a:spLocks noChangeShapeType="1"/>
            </p:cNvSpPr>
            <p:nvPr/>
          </p:nvSpPr>
          <p:spPr bwMode="auto">
            <a:xfrm>
              <a:off x="2106" y="3942"/>
              <a:ext cx="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9" name="Line 771"/>
            <p:cNvSpPr>
              <a:spLocks noChangeShapeType="1"/>
            </p:cNvSpPr>
            <p:nvPr/>
          </p:nvSpPr>
          <p:spPr bwMode="auto">
            <a:xfrm>
              <a:off x="2248" y="3975"/>
              <a:ext cx="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0" name="Line 772"/>
            <p:cNvSpPr>
              <a:spLocks noChangeShapeType="1"/>
            </p:cNvSpPr>
            <p:nvPr/>
          </p:nvSpPr>
          <p:spPr bwMode="auto">
            <a:xfrm>
              <a:off x="2244" y="4031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1" name="Line 773"/>
            <p:cNvSpPr>
              <a:spLocks noChangeShapeType="1"/>
            </p:cNvSpPr>
            <p:nvPr/>
          </p:nvSpPr>
          <p:spPr bwMode="auto">
            <a:xfrm>
              <a:off x="2387" y="4122"/>
              <a:ext cx="1" cy="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2" name="Line 774"/>
            <p:cNvSpPr>
              <a:spLocks noChangeShapeType="1"/>
            </p:cNvSpPr>
            <p:nvPr/>
          </p:nvSpPr>
          <p:spPr bwMode="auto">
            <a:xfrm>
              <a:off x="2383" y="4157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3" name="Line 775"/>
            <p:cNvSpPr>
              <a:spLocks noChangeShapeType="1"/>
            </p:cNvSpPr>
            <p:nvPr/>
          </p:nvSpPr>
          <p:spPr bwMode="auto">
            <a:xfrm>
              <a:off x="2526" y="4287"/>
              <a:ext cx="1" cy="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4" name="Line 776"/>
            <p:cNvSpPr>
              <a:spLocks noChangeShapeType="1"/>
            </p:cNvSpPr>
            <p:nvPr/>
          </p:nvSpPr>
          <p:spPr bwMode="auto">
            <a:xfrm>
              <a:off x="2522" y="4321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5" name="Oval 777"/>
            <p:cNvSpPr>
              <a:spLocks noChangeArrowheads="1"/>
            </p:cNvSpPr>
            <p:nvPr/>
          </p:nvSpPr>
          <p:spPr bwMode="auto">
            <a:xfrm>
              <a:off x="1550" y="4349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6" name="Oval 778"/>
            <p:cNvSpPr>
              <a:spLocks noChangeArrowheads="1"/>
            </p:cNvSpPr>
            <p:nvPr/>
          </p:nvSpPr>
          <p:spPr bwMode="auto">
            <a:xfrm>
              <a:off x="1689" y="4333"/>
              <a:ext cx="8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7" name="Oval 779"/>
            <p:cNvSpPr>
              <a:spLocks noChangeArrowheads="1"/>
            </p:cNvSpPr>
            <p:nvPr/>
          </p:nvSpPr>
          <p:spPr bwMode="auto">
            <a:xfrm>
              <a:off x="1828" y="4271"/>
              <a:ext cx="7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8" name="Oval 780"/>
            <p:cNvSpPr>
              <a:spLocks noChangeArrowheads="1"/>
            </p:cNvSpPr>
            <p:nvPr/>
          </p:nvSpPr>
          <p:spPr bwMode="auto">
            <a:xfrm>
              <a:off x="1967" y="4106"/>
              <a:ext cx="7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9" name="Oval 781"/>
            <p:cNvSpPr>
              <a:spLocks noChangeArrowheads="1"/>
            </p:cNvSpPr>
            <p:nvPr/>
          </p:nvSpPr>
          <p:spPr bwMode="auto">
            <a:xfrm>
              <a:off x="2106" y="3966"/>
              <a:ext cx="7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0" name="Oval 782"/>
            <p:cNvSpPr>
              <a:spLocks noChangeArrowheads="1"/>
            </p:cNvSpPr>
            <p:nvPr/>
          </p:nvSpPr>
          <p:spPr bwMode="auto">
            <a:xfrm>
              <a:off x="2244" y="3980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1" name="Oval 783"/>
            <p:cNvSpPr>
              <a:spLocks noChangeArrowheads="1"/>
            </p:cNvSpPr>
            <p:nvPr/>
          </p:nvSpPr>
          <p:spPr bwMode="auto">
            <a:xfrm>
              <a:off x="2383" y="4118"/>
              <a:ext cx="8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2" name="Oval 784"/>
            <p:cNvSpPr>
              <a:spLocks noChangeArrowheads="1"/>
            </p:cNvSpPr>
            <p:nvPr/>
          </p:nvSpPr>
          <p:spPr bwMode="auto">
            <a:xfrm>
              <a:off x="2522" y="4262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3" name="Oval 785"/>
            <p:cNvSpPr>
              <a:spLocks noChangeArrowheads="1"/>
            </p:cNvSpPr>
            <p:nvPr/>
          </p:nvSpPr>
          <p:spPr bwMode="auto">
            <a:xfrm>
              <a:off x="1550" y="4361"/>
              <a:ext cx="8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4" name="Oval 786"/>
            <p:cNvSpPr>
              <a:spLocks noChangeArrowheads="1"/>
            </p:cNvSpPr>
            <p:nvPr/>
          </p:nvSpPr>
          <p:spPr bwMode="auto">
            <a:xfrm>
              <a:off x="1689" y="4321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5" name="Oval 787"/>
            <p:cNvSpPr>
              <a:spLocks noChangeArrowheads="1"/>
            </p:cNvSpPr>
            <p:nvPr/>
          </p:nvSpPr>
          <p:spPr bwMode="auto">
            <a:xfrm>
              <a:off x="1828" y="4260"/>
              <a:ext cx="7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6" name="Oval 788"/>
            <p:cNvSpPr>
              <a:spLocks noChangeArrowheads="1"/>
            </p:cNvSpPr>
            <p:nvPr/>
          </p:nvSpPr>
          <p:spPr bwMode="auto">
            <a:xfrm>
              <a:off x="1967" y="4098"/>
              <a:ext cx="7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7" name="Oval 789"/>
            <p:cNvSpPr>
              <a:spLocks noChangeArrowheads="1"/>
            </p:cNvSpPr>
            <p:nvPr/>
          </p:nvSpPr>
          <p:spPr bwMode="auto">
            <a:xfrm>
              <a:off x="2106" y="3924"/>
              <a:ext cx="7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8" name="Oval 790"/>
            <p:cNvSpPr>
              <a:spLocks noChangeArrowheads="1"/>
            </p:cNvSpPr>
            <p:nvPr/>
          </p:nvSpPr>
          <p:spPr bwMode="auto">
            <a:xfrm>
              <a:off x="2244" y="3947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9" name="Oval 791"/>
            <p:cNvSpPr>
              <a:spLocks noChangeArrowheads="1"/>
            </p:cNvSpPr>
            <p:nvPr/>
          </p:nvSpPr>
          <p:spPr bwMode="auto">
            <a:xfrm>
              <a:off x="2383" y="4145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0" name="Oval 792"/>
            <p:cNvSpPr>
              <a:spLocks noChangeArrowheads="1"/>
            </p:cNvSpPr>
            <p:nvPr/>
          </p:nvSpPr>
          <p:spPr bwMode="auto">
            <a:xfrm>
              <a:off x="2522" y="4281"/>
              <a:ext cx="8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1" name="Oval 793"/>
            <p:cNvSpPr>
              <a:spLocks noChangeArrowheads="1"/>
            </p:cNvSpPr>
            <p:nvPr/>
          </p:nvSpPr>
          <p:spPr bwMode="auto">
            <a:xfrm>
              <a:off x="1550" y="4354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2" name="Oval 794"/>
            <p:cNvSpPr>
              <a:spLocks noChangeArrowheads="1"/>
            </p:cNvSpPr>
            <p:nvPr/>
          </p:nvSpPr>
          <p:spPr bwMode="auto">
            <a:xfrm>
              <a:off x="1689" y="4328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3" name="Oval 795"/>
            <p:cNvSpPr>
              <a:spLocks noChangeArrowheads="1"/>
            </p:cNvSpPr>
            <p:nvPr/>
          </p:nvSpPr>
          <p:spPr bwMode="auto">
            <a:xfrm>
              <a:off x="1828" y="4185"/>
              <a:ext cx="7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4" name="Oval 796"/>
            <p:cNvSpPr>
              <a:spLocks noChangeArrowheads="1"/>
            </p:cNvSpPr>
            <p:nvPr/>
          </p:nvSpPr>
          <p:spPr bwMode="auto">
            <a:xfrm>
              <a:off x="1967" y="3978"/>
              <a:ext cx="7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5" name="Oval 797"/>
            <p:cNvSpPr>
              <a:spLocks noChangeArrowheads="1"/>
            </p:cNvSpPr>
            <p:nvPr/>
          </p:nvSpPr>
          <p:spPr bwMode="auto">
            <a:xfrm>
              <a:off x="2106" y="3884"/>
              <a:ext cx="7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6" name="Oval 798"/>
            <p:cNvSpPr>
              <a:spLocks noChangeArrowheads="1"/>
            </p:cNvSpPr>
            <p:nvPr/>
          </p:nvSpPr>
          <p:spPr bwMode="auto">
            <a:xfrm>
              <a:off x="2244" y="3970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7" name="Oval 799"/>
            <p:cNvSpPr>
              <a:spLocks noChangeArrowheads="1"/>
            </p:cNvSpPr>
            <p:nvPr/>
          </p:nvSpPr>
          <p:spPr bwMode="auto">
            <a:xfrm>
              <a:off x="2383" y="4117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8" name="Oval 800"/>
            <p:cNvSpPr>
              <a:spLocks noChangeArrowheads="1"/>
            </p:cNvSpPr>
            <p:nvPr/>
          </p:nvSpPr>
          <p:spPr bwMode="auto">
            <a:xfrm>
              <a:off x="2522" y="4281"/>
              <a:ext cx="8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52" name="Text Box 801"/>
          <p:cNvSpPr txBox="1">
            <a:spLocks noChangeArrowheads="1"/>
          </p:cNvSpPr>
          <p:nvPr/>
        </p:nvSpPr>
        <p:spPr bwMode="auto">
          <a:xfrm>
            <a:off x="6792913" y="3276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LOFC</a:t>
            </a:r>
          </a:p>
        </p:txBody>
      </p:sp>
      <p:sp>
        <p:nvSpPr>
          <p:cNvPr id="46153" name="Rectangle 802"/>
          <p:cNvSpPr>
            <a:spLocks noChangeArrowheads="1"/>
          </p:cNvSpPr>
          <p:nvPr/>
        </p:nvSpPr>
        <p:spPr bwMode="auto">
          <a:xfrm>
            <a:off x="6392863" y="3635375"/>
            <a:ext cx="159226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4" name="Line 803"/>
          <p:cNvSpPr>
            <a:spLocks noChangeShapeType="1"/>
          </p:cNvSpPr>
          <p:nvPr/>
        </p:nvSpPr>
        <p:spPr bwMode="auto">
          <a:xfrm>
            <a:off x="6392863" y="36353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5" name="Line 804"/>
          <p:cNvSpPr>
            <a:spLocks noChangeShapeType="1"/>
          </p:cNvSpPr>
          <p:nvPr/>
        </p:nvSpPr>
        <p:spPr bwMode="auto">
          <a:xfrm flipV="1">
            <a:off x="6392863" y="5222875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6" name="Line 805"/>
          <p:cNvSpPr>
            <a:spLocks noChangeShapeType="1"/>
          </p:cNvSpPr>
          <p:nvPr/>
        </p:nvSpPr>
        <p:spPr bwMode="auto">
          <a:xfrm flipV="1">
            <a:off x="7985125" y="5222875"/>
            <a:ext cx="3175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7" name="Freeform 806"/>
          <p:cNvSpPr>
            <a:spLocks/>
          </p:cNvSpPr>
          <p:nvPr/>
        </p:nvSpPr>
        <p:spPr bwMode="auto">
          <a:xfrm>
            <a:off x="6392863" y="3635375"/>
            <a:ext cx="1592262" cy="1598613"/>
          </a:xfrm>
          <a:custGeom>
            <a:avLst/>
            <a:gdLst>
              <a:gd name="T0" fmla="*/ 0 w 3295"/>
              <a:gd name="T1" fmla="*/ 0 h 2215"/>
              <a:gd name="T2" fmla="*/ 769438034 w 3295"/>
              <a:gd name="T3" fmla="*/ 0 h 2215"/>
              <a:gd name="T4" fmla="*/ 769438034 w 3295"/>
              <a:gd name="T5" fmla="*/ 1153753136 h 2215"/>
              <a:gd name="T6" fmla="*/ 0 w 3295"/>
              <a:gd name="T7" fmla="*/ 1153753136 h 2215"/>
              <a:gd name="T8" fmla="*/ 0 w 3295"/>
              <a:gd name="T9" fmla="*/ 0 h 2215"/>
              <a:gd name="T10" fmla="*/ 0 w 3295"/>
              <a:gd name="T11" fmla="*/ 1153753136 h 2215"/>
              <a:gd name="T12" fmla="*/ 3736379 w 3295"/>
              <a:gd name="T13" fmla="*/ 1153753136 h 2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95"/>
              <a:gd name="T22" fmla="*/ 0 h 2215"/>
              <a:gd name="T23" fmla="*/ 3295 w 3295"/>
              <a:gd name="T24" fmla="*/ 2215 h 2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95" h="2215">
                <a:moveTo>
                  <a:pt x="0" y="0"/>
                </a:moveTo>
                <a:lnTo>
                  <a:pt x="3295" y="0"/>
                </a:lnTo>
                <a:lnTo>
                  <a:pt x="3295" y="2215"/>
                </a:lnTo>
                <a:lnTo>
                  <a:pt x="0" y="2215"/>
                </a:lnTo>
                <a:lnTo>
                  <a:pt x="0" y="0"/>
                </a:lnTo>
                <a:lnTo>
                  <a:pt x="0" y="2215"/>
                </a:lnTo>
                <a:lnTo>
                  <a:pt x="16" y="2215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58" name="Group 807"/>
          <p:cNvGrpSpPr>
            <a:grpSpLocks/>
          </p:cNvGrpSpPr>
          <p:nvPr/>
        </p:nvGrpSpPr>
        <p:grpSpPr bwMode="auto">
          <a:xfrm>
            <a:off x="6400800" y="3863975"/>
            <a:ext cx="19050" cy="1143000"/>
            <a:chOff x="3024" y="2036"/>
            <a:chExt cx="12" cy="720"/>
          </a:xfrm>
        </p:grpSpPr>
        <p:sp>
          <p:nvSpPr>
            <p:cNvPr id="46317" name="Line 808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8" name="Line 809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9" name="Line 810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0" name="Line 811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1" name="Line 812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2" name="Line 813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59" name="Line 814"/>
          <p:cNvSpPr>
            <a:spLocks noChangeShapeType="1"/>
          </p:cNvSpPr>
          <p:nvPr/>
        </p:nvSpPr>
        <p:spPr bwMode="auto">
          <a:xfrm>
            <a:off x="6392863" y="5233988"/>
            <a:ext cx="1592262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60" name="Group 815"/>
          <p:cNvGrpSpPr>
            <a:grpSpLocks/>
          </p:cNvGrpSpPr>
          <p:nvPr/>
        </p:nvGrpSpPr>
        <p:grpSpPr bwMode="auto">
          <a:xfrm>
            <a:off x="6619875" y="5200650"/>
            <a:ext cx="1139825" cy="26988"/>
            <a:chOff x="3567" y="2892"/>
            <a:chExt cx="715" cy="7"/>
          </a:xfrm>
        </p:grpSpPr>
        <p:sp>
          <p:nvSpPr>
            <p:cNvPr id="46311" name="Line 816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2" name="Line 817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3" name="Line 818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4" name="Line 819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5" name="Line 820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6" name="Line 821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1" name="Group 822"/>
          <p:cNvGrpSpPr>
            <a:grpSpLocks/>
          </p:cNvGrpSpPr>
          <p:nvPr/>
        </p:nvGrpSpPr>
        <p:grpSpPr bwMode="auto">
          <a:xfrm>
            <a:off x="7966075" y="3865563"/>
            <a:ext cx="19050" cy="1143000"/>
            <a:chOff x="3024" y="2036"/>
            <a:chExt cx="12" cy="720"/>
          </a:xfrm>
        </p:grpSpPr>
        <p:sp>
          <p:nvSpPr>
            <p:cNvPr id="46305" name="Line 823"/>
            <p:cNvSpPr>
              <a:spLocks noChangeShapeType="1"/>
            </p:cNvSpPr>
            <p:nvPr/>
          </p:nvSpPr>
          <p:spPr bwMode="auto">
            <a:xfrm>
              <a:off x="3024" y="275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" name="Line 824"/>
            <p:cNvSpPr>
              <a:spLocks noChangeShapeType="1"/>
            </p:cNvSpPr>
            <p:nvPr/>
          </p:nvSpPr>
          <p:spPr bwMode="auto">
            <a:xfrm>
              <a:off x="3024" y="26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" name="Line 825"/>
            <p:cNvSpPr>
              <a:spLocks noChangeShapeType="1"/>
            </p:cNvSpPr>
            <p:nvPr/>
          </p:nvSpPr>
          <p:spPr bwMode="auto">
            <a:xfrm>
              <a:off x="3024" y="2467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" name="Line 826"/>
            <p:cNvSpPr>
              <a:spLocks noChangeShapeType="1"/>
            </p:cNvSpPr>
            <p:nvPr/>
          </p:nvSpPr>
          <p:spPr bwMode="auto">
            <a:xfrm>
              <a:off x="3024" y="2323"/>
              <a:ext cx="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9" name="Line 827"/>
            <p:cNvSpPr>
              <a:spLocks noChangeShapeType="1"/>
            </p:cNvSpPr>
            <p:nvPr/>
          </p:nvSpPr>
          <p:spPr bwMode="auto">
            <a:xfrm>
              <a:off x="3024" y="2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0" name="Line 828"/>
            <p:cNvSpPr>
              <a:spLocks noChangeShapeType="1"/>
            </p:cNvSpPr>
            <p:nvPr/>
          </p:nvSpPr>
          <p:spPr bwMode="auto">
            <a:xfrm>
              <a:off x="3024" y="20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2" name="Group 829"/>
          <p:cNvGrpSpPr>
            <a:grpSpLocks/>
          </p:cNvGrpSpPr>
          <p:nvPr/>
        </p:nvGrpSpPr>
        <p:grpSpPr bwMode="auto">
          <a:xfrm>
            <a:off x="6618288" y="3636963"/>
            <a:ext cx="1139825" cy="26987"/>
            <a:chOff x="3567" y="2892"/>
            <a:chExt cx="715" cy="7"/>
          </a:xfrm>
        </p:grpSpPr>
        <p:sp>
          <p:nvSpPr>
            <p:cNvPr id="46299" name="Line 830"/>
            <p:cNvSpPr>
              <a:spLocks noChangeShapeType="1"/>
            </p:cNvSpPr>
            <p:nvPr/>
          </p:nvSpPr>
          <p:spPr bwMode="auto">
            <a:xfrm flipV="1">
              <a:off x="3567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0" name="Line 831"/>
            <p:cNvSpPr>
              <a:spLocks noChangeShapeType="1"/>
            </p:cNvSpPr>
            <p:nvPr/>
          </p:nvSpPr>
          <p:spPr bwMode="auto">
            <a:xfrm flipV="1">
              <a:off x="3710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" name="Line 832"/>
            <p:cNvSpPr>
              <a:spLocks noChangeShapeType="1"/>
            </p:cNvSpPr>
            <p:nvPr/>
          </p:nvSpPr>
          <p:spPr bwMode="auto">
            <a:xfrm flipV="1">
              <a:off x="3852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" name="Line 833"/>
            <p:cNvSpPr>
              <a:spLocks noChangeShapeType="1"/>
            </p:cNvSpPr>
            <p:nvPr/>
          </p:nvSpPr>
          <p:spPr bwMode="auto">
            <a:xfrm flipV="1">
              <a:off x="3995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3" name="Line 834"/>
            <p:cNvSpPr>
              <a:spLocks noChangeShapeType="1"/>
            </p:cNvSpPr>
            <p:nvPr/>
          </p:nvSpPr>
          <p:spPr bwMode="auto">
            <a:xfrm flipV="1">
              <a:off x="4138" y="2892"/>
              <a:ext cx="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" name="Line 835"/>
            <p:cNvSpPr>
              <a:spLocks noChangeShapeType="1"/>
            </p:cNvSpPr>
            <p:nvPr/>
          </p:nvSpPr>
          <p:spPr bwMode="auto">
            <a:xfrm flipV="1">
              <a:off x="4281" y="289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3" name="Group 836"/>
          <p:cNvGrpSpPr>
            <a:grpSpLocks/>
          </p:cNvGrpSpPr>
          <p:nvPr/>
        </p:nvGrpSpPr>
        <p:grpSpPr bwMode="auto">
          <a:xfrm>
            <a:off x="6381750" y="4189413"/>
            <a:ext cx="1600200" cy="957262"/>
            <a:chOff x="2079" y="3864"/>
            <a:chExt cx="1070" cy="577"/>
          </a:xfrm>
        </p:grpSpPr>
        <p:sp>
          <p:nvSpPr>
            <p:cNvPr id="46176" name="Line 837"/>
            <p:cNvSpPr>
              <a:spLocks noChangeShapeType="1"/>
            </p:cNvSpPr>
            <p:nvPr/>
          </p:nvSpPr>
          <p:spPr bwMode="auto">
            <a:xfrm>
              <a:off x="2083" y="4357"/>
              <a:ext cx="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Freeform 838"/>
            <p:cNvSpPr>
              <a:spLocks/>
            </p:cNvSpPr>
            <p:nvPr/>
          </p:nvSpPr>
          <p:spPr bwMode="auto">
            <a:xfrm>
              <a:off x="2083" y="4030"/>
              <a:ext cx="1061" cy="388"/>
            </a:xfrm>
            <a:custGeom>
              <a:avLst/>
              <a:gdLst>
                <a:gd name="T0" fmla="*/ 0 w 3295"/>
                <a:gd name="T1" fmla="*/ 116 h 891"/>
                <a:gd name="T2" fmla="*/ 49 w 3295"/>
                <a:gd name="T3" fmla="*/ 169 h 891"/>
                <a:gd name="T4" fmla="*/ 98 w 3295"/>
                <a:gd name="T5" fmla="*/ 142 h 891"/>
                <a:gd name="T6" fmla="*/ 147 w 3295"/>
                <a:gd name="T7" fmla="*/ 48 h 891"/>
                <a:gd name="T8" fmla="*/ 195 w 3295"/>
                <a:gd name="T9" fmla="*/ 12 h 891"/>
                <a:gd name="T10" fmla="*/ 244 w 3295"/>
                <a:gd name="T11" fmla="*/ 0 h 891"/>
                <a:gd name="T12" fmla="*/ 293 w 3295"/>
                <a:gd name="T13" fmla="*/ 38 h 891"/>
                <a:gd name="T14" fmla="*/ 342 w 3295"/>
                <a:gd name="T15" fmla="*/ 74 h 8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891"/>
                <a:gd name="T26" fmla="*/ 3295 w 3295"/>
                <a:gd name="T27" fmla="*/ 891 h 8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891">
                  <a:moveTo>
                    <a:pt x="0" y="610"/>
                  </a:moveTo>
                  <a:lnTo>
                    <a:pt x="471" y="891"/>
                  </a:lnTo>
                  <a:lnTo>
                    <a:pt x="941" y="748"/>
                  </a:lnTo>
                  <a:lnTo>
                    <a:pt x="1412" y="256"/>
                  </a:lnTo>
                  <a:lnTo>
                    <a:pt x="1883" y="65"/>
                  </a:lnTo>
                  <a:lnTo>
                    <a:pt x="2354" y="0"/>
                  </a:lnTo>
                  <a:lnTo>
                    <a:pt x="2824" y="199"/>
                  </a:lnTo>
                  <a:lnTo>
                    <a:pt x="3295" y="39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Line 839"/>
            <p:cNvSpPr>
              <a:spLocks noChangeShapeType="1"/>
            </p:cNvSpPr>
            <p:nvPr/>
          </p:nvSpPr>
          <p:spPr bwMode="auto">
            <a:xfrm flipV="1">
              <a:off x="2083" y="4273"/>
              <a:ext cx="1" cy="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Line 840"/>
            <p:cNvSpPr>
              <a:spLocks noChangeShapeType="1"/>
            </p:cNvSpPr>
            <p:nvPr/>
          </p:nvSpPr>
          <p:spPr bwMode="auto">
            <a:xfrm flipV="1">
              <a:off x="2235" y="4396"/>
              <a:ext cx="1" cy="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Line 841"/>
            <p:cNvSpPr>
              <a:spLocks noChangeShapeType="1"/>
            </p:cNvSpPr>
            <p:nvPr/>
          </p:nvSpPr>
          <p:spPr bwMode="auto">
            <a:xfrm>
              <a:off x="2231" y="4396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Line 842"/>
            <p:cNvSpPr>
              <a:spLocks noChangeShapeType="1"/>
            </p:cNvSpPr>
            <p:nvPr/>
          </p:nvSpPr>
          <p:spPr bwMode="auto">
            <a:xfrm flipV="1">
              <a:off x="2386" y="4279"/>
              <a:ext cx="1" cy="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Line 843"/>
            <p:cNvSpPr>
              <a:spLocks noChangeShapeType="1"/>
            </p:cNvSpPr>
            <p:nvPr/>
          </p:nvSpPr>
          <p:spPr bwMode="auto">
            <a:xfrm>
              <a:off x="2382" y="4279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Line 844"/>
            <p:cNvSpPr>
              <a:spLocks noChangeShapeType="1"/>
            </p:cNvSpPr>
            <p:nvPr/>
          </p:nvSpPr>
          <p:spPr bwMode="auto">
            <a:xfrm flipV="1">
              <a:off x="2538" y="4076"/>
              <a:ext cx="1" cy="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Line 845"/>
            <p:cNvSpPr>
              <a:spLocks noChangeShapeType="1"/>
            </p:cNvSpPr>
            <p:nvPr/>
          </p:nvSpPr>
          <p:spPr bwMode="auto">
            <a:xfrm>
              <a:off x="2534" y="4076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Line 846"/>
            <p:cNvSpPr>
              <a:spLocks noChangeShapeType="1"/>
            </p:cNvSpPr>
            <p:nvPr/>
          </p:nvSpPr>
          <p:spPr bwMode="auto">
            <a:xfrm flipV="1">
              <a:off x="2690" y="3992"/>
              <a:ext cx="1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Line 847"/>
            <p:cNvSpPr>
              <a:spLocks noChangeShapeType="1"/>
            </p:cNvSpPr>
            <p:nvPr/>
          </p:nvSpPr>
          <p:spPr bwMode="auto">
            <a:xfrm>
              <a:off x="2685" y="3992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Line 848"/>
            <p:cNvSpPr>
              <a:spLocks noChangeShapeType="1"/>
            </p:cNvSpPr>
            <p:nvPr/>
          </p:nvSpPr>
          <p:spPr bwMode="auto">
            <a:xfrm flipV="1">
              <a:off x="2841" y="3960"/>
              <a:ext cx="1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Line 849"/>
            <p:cNvSpPr>
              <a:spLocks noChangeShapeType="1"/>
            </p:cNvSpPr>
            <p:nvPr/>
          </p:nvSpPr>
          <p:spPr bwMode="auto">
            <a:xfrm>
              <a:off x="2837" y="3960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Line 850"/>
            <p:cNvSpPr>
              <a:spLocks noChangeShapeType="1"/>
            </p:cNvSpPr>
            <p:nvPr/>
          </p:nvSpPr>
          <p:spPr bwMode="auto">
            <a:xfrm flipV="1">
              <a:off x="2993" y="4047"/>
              <a:ext cx="1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Line 851"/>
            <p:cNvSpPr>
              <a:spLocks noChangeShapeType="1"/>
            </p:cNvSpPr>
            <p:nvPr/>
          </p:nvSpPr>
          <p:spPr bwMode="auto">
            <a:xfrm>
              <a:off x="2989" y="4047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Line 852"/>
            <p:cNvSpPr>
              <a:spLocks noChangeShapeType="1"/>
            </p:cNvSpPr>
            <p:nvPr/>
          </p:nvSpPr>
          <p:spPr bwMode="auto">
            <a:xfrm flipV="1">
              <a:off x="3144" y="4152"/>
              <a:ext cx="1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Line 853"/>
            <p:cNvSpPr>
              <a:spLocks noChangeShapeType="1"/>
            </p:cNvSpPr>
            <p:nvPr/>
          </p:nvSpPr>
          <p:spPr bwMode="auto">
            <a:xfrm>
              <a:off x="3140" y="4152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Line 854"/>
            <p:cNvSpPr>
              <a:spLocks noChangeShapeType="1"/>
            </p:cNvSpPr>
            <p:nvPr/>
          </p:nvSpPr>
          <p:spPr bwMode="auto">
            <a:xfrm>
              <a:off x="2083" y="4295"/>
              <a:ext cx="1" cy="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Line 855"/>
            <p:cNvSpPr>
              <a:spLocks noChangeShapeType="1"/>
            </p:cNvSpPr>
            <p:nvPr/>
          </p:nvSpPr>
          <p:spPr bwMode="auto">
            <a:xfrm>
              <a:off x="2079" y="4318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Line 856"/>
            <p:cNvSpPr>
              <a:spLocks noChangeShapeType="1"/>
            </p:cNvSpPr>
            <p:nvPr/>
          </p:nvSpPr>
          <p:spPr bwMode="auto">
            <a:xfrm>
              <a:off x="2235" y="4418"/>
              <a:ext cx="1" cy="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6" name="Line 857"/>
            <p:cNvSpPr>
              <a:spLocks noChangeShapeType="1"/>
            </p:cNvSpPr>
            <p:nvPr/>
          </p:nvSpPr>
          <p:spPr bwMode="auto">
            <a:xfrm>
              <a:off x="2231" y="4440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Line 858"/>
            <p:cNvSpPr>
              <a:spLocks noChangeShapeType="1"/>
            </p:cNvSpPr>
            <p:nvPr/>
          </p:nvSpPr>
          <p:spPr bwMode="auto">
            <a:xfrm>
              <a:off x="2386" y="4356"/>
              <a:ext cx="1" cy="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Line 859"/>
            <p:cNvSpPr>
              <a:spLocks noChangeShapeType="1"/>
            </p:cNvSpPr>
            <p:nvPr/>
          </p:nvSpPr>
          <p:spPr bwMode="auto">
            <a:xfrm>
              <a:off x="2382" y="4432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9" name="Line 860"/>
            <p:cNvSpPr>
              <a:spLocks noChangeShapeType="1"/>
            </p:cNvSpPr>
            <p:nvPr/>
          </p:nvSpPr>
          <p:spPr bwMode="auto">
            <a:xfrm>
              <a:off x="2538" y="4141"/>
              <a:ext cx="1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0" name="Line 861"/>
            <p:cNvSpPr>
              <a:spLocks noChangeShapeType="1"/>
            </p:cNvSpPr>
            <p:nvPr/>
          </p:nvSpPr>
          <p:spPr bwMode="auto">
            <a:xfrm>
              <a:off x="2534" y="4207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1" name="Line 862"/>
            <p:cNvSpPr>
              <a:spLocks noChangeShapeType="1"/>
            </p:cNvSpPr>
            <p:nvPr/>
          </p:nvSpPr>
          <p:spPr bwMode="auto">
            <a:xfrm>
              <a:off x="2690" y="4058"/>
              <a:ext cx="1" cy="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2" name="Line 863"/>
            <p:cNvSpPr>
              <a:spLocks noChangeShapeType="1"/>
            </p:cNvSpPr>
            <p:nvPr/>
          </p:nvSpPr>
          <p:spPr bwMode="auto">
            <a:xfrm>
              <a:off x="2685" y="4125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3" name="Line 864"/>
            <p:cNvSpPr>
              <a:spLocks noChangeShapeType="1"/>
            </p:cNvSpPr>
            <p:nvPr/>
          </p:nvSpPr>
          <p:spPr bwMode="auto">
            <a:xfrm>
              <a:off x="2841" y="4030"/>
              <a:ext cx="1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4" name="Line 865"/>
            <p:cNvSpPr>
              <a:spLocks noChangeShapeType="1"/>
            </p:cNvSpPr>
            <p:nvPr/>
          </p:nvSpPr>
          <p:spPr bwMode="auto">
            <a:xfrm>
              <a:off x="2837" y="4100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5" name="Line 866"/>
            <p:cNvSpPr>
              <a:spLocks noChangeShapeType="1"/>
            </p:cNvSpPr>
            <p:nvPr/>
          </p:nvSpPr>
          <p:spPr bwMode="auto">
            <a:xfrm>
              <a:off x="2993" y="4117"/>
              <a:ext cx="1" cy="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6" name="Line 867"/>
            <p:cNvSpPr>
              <a:spLocks noChangeShapeType="1"/>
            </p:cNvSpPr>
            <p:nvPr/>
          </p:nvSpPr>
          <p:spPr bwMode="auto">
            <a:xfrm>
              <a:off x="2989" y="4185"/>
              <a:ext cx="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Line 868"/>
            <p:cNvSpPr>
              <a:spLocks noChangeShapeType="1"/>
            </p:cNvSpPr>
            <p:nvPr/>
          </p:nvSpPr>
          <p:spPr bwMode="auto">
            <a:xfrm>
              <a:off x="3144" y="4200"/>
              <a:ext cx="1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8" name="Line 869"/>
            <p:cNvSpPr>
              <a:spLocks noChangeShapeType="1"/>
            </p:cNvSpPr>
            <p:nvPr/>
          </p:nvSpPr>
          <p:spPr bwMode="auto">
            <a:xfrm>
              <a:off x="3140" y="4248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9" name="Freeform 870"/>
            <p:cNvSpPr>
              <a:spLocks/>
            </p:cNvSpPr>
            <p:nvPr/>
          </p:nvSpPr>
          <p:spPr bwMode="auto">
            <a:xfrm>
              <a:off x="2083" y="3963"/>
              <a:ext cx="1061" cy="400"/>
            </a:xfrm>
            <a:custGeom>
              <a:avLst/>
              <a:gdLst>
                <a:gd name="T0" fmla="*/ 0 w 3295"/>
                <a:gd name="T1" fmla="*/ 169 h 918"/>
                <a:gd name="T2" fmla="*/ 49 w 3295"/>
                <a:gd name="T3" fmla="*/ 174 h 918"/>
                <a:gd name="T4" fmla="*/ 98 w 3295"/>
                <a:gd name="T5" fmla="*/ 117 h 918"/>
                <a:gd name="T6" fmla="*/ 147 w 3295"/>
                <a:gd name="T7" fmla="*/ 49 h 918"/>
                <a:gd name="T8" fmla="*/ 195 w 3295"/>
                <a:gd name="T9" fmla="*/ 13 h 918"/>
                <a:gd name="T10" fmla="*/ 244 w 3295"/>
                <a:gd name="T11" fmla="*/ 0 h 918"/>
                <a:gd name="T12" fmla="*/ 293 w 3295"/>
                <a:gd name="T13" fmla="*/ 39 h 918"/>
                <a:gd name="T14" fmla="*/ 342 w 3295"/>
                <a:gd name="T15" fmla="*/ 86 h 9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918"/>
                <a:gd name="T26" fmla="*/ 3295 w 3295"/>
                <a:gd name="T27" fmla="*/ 918 h 9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918">
                  <a:moveTo>
                    <a:pt x="0" y="891"/>
                  </a:moveTo>
                  <a:lnTo>
                    <a:pt x="471" y="918"/>
                  </a:lnTo>
                  <a:lnTo>
                    <a:pt x="941" y="616"/>
                  </a:lnTo>
                  <a:lnTo>
                    <a:pt x="1412" y="258"/>
                  </a:lnTo>
                  <a:lnTo>
                    <a:pt x="1883" y="66"/>
                  </a:lnTo>
                  <a:lnTo>
                    <a:pt x="2354" y="0"/>
                  </a:lnTo>
                  <a:lnTo>
                    <a:pt x="2824" y="204"/>
                  </a:lnTo>
                  <a:lnTo>
                    <a:pt x="3295" y="451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0" name="Line 871"/>
            <p:cNvSpPr>
              <a:spLocks noChangeShapeType="1"/>
            </p:cNvSpPr>
            <p:nvPr/>
          </p:nvSpPr>
          <p:spPr bwMode="auto">
            <a:xfrm flipV="1">
              <a:off x="2083" y="4326"/>
              <a:ext cx="1" cy="2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Line 872"/>
            <p:cNvSpPr>
              <a:spLocks noChangeShapeType="1"/>
            </p:cNvSpPr>
            <p:nvPr/>
          </p:nvSpPr>
          <p:spPr bwMode="auto">
            <a:xfrm>
              <a:off x="2079" y="432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2" name="Line 873"/>
            <p:cNvSpPr>
              <a:spLocks noChangeShapeType="1"/>
            </p:cNvSpPr>
            <p:nvPr/>
          </p:nvSpPr>
          <p:spPr bwMode="auto">
            <a:xfrm flipV="1">
              <a:off x="2235" y="4337"/>
              <a:ext cx="1" cy="2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3" name="Line 874"/>
            <p:cNvSpPr>
              <a:spLocks noChangeShapeType="1"/>
            </p:cNvSpPr>
            <p:nvPr/>
          </p:nvSpPr>
          <p:spPr bwMode="auto">
            <a:xfrm>
              <a:off x="2231" y="4337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Line 875"/>
            <p:cNvSpPr>
              <a:spLocks noChangeShapeType="1"/>
            </p:cNvSpPr>
            <p:nvPr/>
          </p:nvSpPr>
          <p:spPr bwMode="auto">
            <a:xfrm flipV="1">
              <a:off x="2386" y="4170"/>
              <a:ext cx="1" cy="6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Line 876"/>
            <p:cNvSpPr>
              <a:spLocks noChangeShapeType="1"/>
            </p:cNvSpPr>
            <p:nvPr/>
          </p:nvSpPr>
          <p:spPr bwMode="auto">
            <a:xfrm>
              <a:off x="2382" y="4170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6" name="Line 877"/>
            <p:cNvSpPr>
              <a:spLocks noChangeShapeType="1"/>
            </p:cNvSpPr>
            <p:nvPr/>
          </p:nvSpPr>
          <p:spPr bwMode="auto">
            <a:xfrm flipV="1">
              <a:off x="2538" y="4039"/>
              <a:ext cx="1" cy="3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Line 878"/>
            <p:cNvSpPr>
              <a:spLocks noChangeShapeType="1"/>
            </p:cNvSpPr>
            <p:nvPr/>
          </p:nvSpPr>
          <p:spPr bwMode="auto">
            <a:xfrm>
              <a:off x="2534" y="4039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8" name="Line 879"/>
            <p:cNvSpPr>
              <a:spLocks noChangeShapeType="1"/>
            </p:cNvSpPr>
            <p:nvPr/>
          </p:nvSpPr>
          <p:spPr bwMode="auto">
            <a:xfrm flipV="1">
              <a:off x="2690" y="3950"/>
              <a:ext cx="1" cy="4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9" name="Line 880"/>
            <p:cNvSpPr>
              <a:spLocks noChangeShapeType="1"/>
            </p:cNvSpPr>
            <p:nvPr/>
          </p:nvSpPr>
          <p:spPr bwMode="auto">
            <a:xfrm>
              <a:off x="2685" y="3950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0" name="Line 881"/>
            <p:cNvSpPr>
              <a:spLocks noChangeShapeType="1"/>
            </p:cNvSpPr>
            <p:nvPr/>
          </p:nvSpPr>
          <p:spPr bwMode="auto">
            <a:xfrm flipV="1">
              <a:off x="2841" y="3907"/>
              <a:ext cx="1" cy="5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Line 882"/>
            <p:cNvSpPr>
              <a:spLocks noChangeShapeType="1"/>
            </p:cNvSpPr>
            <p:nvPr/>
          </p:nvSpPr>
          <p:spPr bwMode="auto">
            <a:xfrm>
              <a:off x="2837" y="3907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2" name="Line 883"/>
            <p:cNvSpPr>
              <a:spLocks noChangeShapeType="1"/>
            </p:cNvSpPr>
            <p:nvPr/>
          </p:nvSpPr>
          <p:spPr bwMode="auto">
            <a:xfrm flipV="1">
              <a:off x="2993" y="4014"/>
              <a:ext cx="1" cy="3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3" name="Line 884"/>
            <p:cNvSpPr>
              <a:spLocks noChangeShapeType="1"/>
            </p:cNvSpPr>
            <p:nvPr/>
          </p:nvSpPr>
          <p:spPr bwMode="auto">
            <a:xfrm>
              <a:off x="2989" y="4014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4" name="Line 885"/>
            <p:cNvSpPr>
              <a:spLocks noChangeShapeType="1"/>
            </p:cNvSpPr>
            <p:nvPr/>
          </p:nvSpPr>
          <p:spPr bwMode="auto">
            <a:xfrm flipV="1">
              <a:off x="3144" y="4105"/>
              <a:ext cx="1" cy="5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5" name="Line 886"/>
            <p:cNvSpPr>
              <a:spLocks noChangeShapeType="1"/>
            </p:cNvSpPr>
            <p:nvPr/>
          </p:nvSpPr>
          <p:spPr bwMode="auto">
            <a:xfrm>
              <a:off x="3140" y="410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6" name="Line 887"/>
            <p:cNvSpPr>
              <a:spLocks noChangeShapeType="1"/>
            </p:cNvSpPr>
            <p:nvPr/>
          </p:nvSpPr>
          <p:spPr bwMode="auto">
            <a:xfrm>
              <a:off x="2083" y="4351"/>
              <a:ext cx="1" cy="2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7" name="Line 888"/>
            <p:cNvSpPr>
              <a:spLocks noChangeShapeType="1"/>
            </p:cNvSpPr>
            <p:nvPr/>
          </p:nvSpPr>
          <p:spPr bwMode="auto">
            <a:xfrm>
              <a:off x="2079" y="437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8" name="Line 889"/>
            <p:cNvSpPr>
              <a:spLocks noChangeShapeType="1"/>
            </p:cNvSpPr>
            <p:nvPr/>
          </p:nvSpPr>
          <p:spPr bwMode="auto">
            <a:xfrm>
              <a:off x="2235" y="4363"/>
              <a:ext cx="1" cy="2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9" name="Line 890"/>
            <p:cNvSpPr>
              <a:spLocks noChangeShapeType="1"/>
            </p:cNvSpPr>
            <p:nvPr/>
          </p:nvSpPr>
          <p:spPr bwMode="auto">
            <a:xfrm>
              <a:off x="2231" y="4388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0" name="Line 891"/>
            <p:cNvSpPr>
              <a:spLocks noChangeShapeType="1"/>
            </p:cNvSpPr>
            <p:nvPr/>
          </p:nvSpPr>
          <p:spPr bwMode="auto">
            <a:xfrm>
              <a:off x="2386" y="4231"/>
              <a:ext cx="1" cy="6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Line 892"/>
            <p:cNvSpPr>
              <a:spLocks noChangeShapeType="1"/>
            </p:cNvSpPr>
            <p:nvPr/>
          </p:nvSpPr>
          <p:spPr bwMode="auto">
            <a:xfrm>
              <a:off x="2382" y="4293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2" name="Line 893"/>
            <p:cNvSpPr>
              <a:spLocks noChangeShapeType="1"/>
            </p:cNvSpPr>
            <p:nvPr/>
          </p:nvSpPr>
          <p:spPr bwMode="auto">
            <a:xfrm>
              <a:off x="2538" y="4075"/>
              <a:ext cx="1" cy="3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Line 894"/>
            <p:cNvSpPr>
              <a:spLocks noChangeShapeType="1"/>
            </p:cNvSpPr>
            <p:nvPr/>
          </p:nvSpPr>
          <p:spPr bwMode="auto">
            <a:xfrm>
              <a:off x="2534" y="4111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4" name="Line 895"/>
            <p:cNvSpPr>
              <a:spLocks noChangeShapeType="1"/>
            </p:cNvSpPr>
            <p:nvPr/>
          </p:nvSpPr>
          <p:spPr bwMode="auto">
            <a:xfrm>
              <a:off x="2690" y="3992"/>
              <a:ext cx="1" cy="4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Line 896"/>
            <p:cNvSpPr>
              <a:spLocks noChangeShapeType="1"/>
            </p:cNvSpPr>
            <p:nvPr/>
          </p:nvSpPr>
          <p:spPr bwMode="auto">
            <a:xfrm>
              <a:off x="2685" y="4033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6" name="Line 897"/>
            <p:cNvSpPr>
              <a:spLocks noChangeShapeType="1"/>
            </p:cNvSpPr>
            <p:nvPr/>
          </p:nvSpPr>
          <p:spPr bwMode="auto">
            <a:xfrm>
              <a:off x="2841" y="3963"/>
              <a:ext cx="1" cy="5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Line 898"/>
            <p:cNvSpPr>
              <a:spLocks noChangeShapeType="1"/>
            </p:cNvSpPr>
            <p:nvPr/>
          </p:nvSpPr>
          <p:spPr bwMode="auto">
            <a:xfrm>
              <a:off x="2837" y="4019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Line 899"/>
            <p:cNvSpPr>
              <a:spLocks noChangeShapeType="1"/>
            </p:cNvSpPr>
            <p:nvPr/>
          </p:nvSpPr>
          <p:spPr bwMode="auto">
            <a:xfrm>
              <a:off x="2993" y="4052"/>
              <a:ext cx="1" cy="3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Line 900"/>
            <p:cNvSpPr>
              <a:spLocks noChangeShapeType="1"/>
            </p:cNvSpPr>
            <p:nvPr/>
          </p:nvSpPr>
          <p:spPr bwMode="auto">
            <a:xfrm>
              <a:off x="2989" y="4090"/>
              <a:ext cx="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Line 901"/>
            <p:cNvSpPr>
              <a:spLocks noChangeShapeType="1"/>
            </p:cNvSpPr>
            <p:nvPr/>
          </p:nvSpPr>
          <p:spPr bwMode="auto">
            <a:xfrm>
              <a:off x="3144" y="4159"/>
              <a:ext cx="1" cy="5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Line 902"/>
            <p:cNvSpPr>
              <a:spLocks noChangeShapeType="1"/>
            </p:cNvSpPr>
            <p:nvPr/>
          </p:nvSpPr>
          <p:spPr bwMode="auto">
            <a:xfrm>
              <a:off x="3140" y="4213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903"/>
            <p:cNvSpPr>
              <a:spLocks/>
            </p:cNvSpPr>
            <p:nvPr/>
          </p:nvSpPr>
          <p:spPr bwMode="auto">
            <a:xfrm>
              <a:off x="2083" y="4019"/>
              <a:ext cx="1061" cy="357"/>
            </a:xfrm>
            <a:custGeom>
              <a:avLst/>
              <a:gdLst>
                <a:gd name="T0" fmla="*/ 0 w 3295"/>
                <a:gd name="T1" fmla="*/ 156 h 818"/>
                <a:gd name="T2" fmla="*/ 49 w 3295"/>
                <a:gd name="T3" fmla="*/ 139 h 818"/>
                <a:gd name="T4" fmla="*/ 98 w 3295"/>
                <a:gd name="T5" fmla="*/ 93 h 818"/>
                <a:gd name="T6" fmla="*/ 147 w 3295"/>
                <a:gd name="T7" fmla="*/ 45 h 818"/>
                <a:gd name="T8" fmla="*/ 195 w 3295"/>
                <a:gd name="T9" fmla="*/ 0 h 818"/>
                <a:gd name="T10" fmla="*/ 244 w 3295"/>
                <a:gd name="T11" fmla="*/ 14 h 818"/>
                <a:gd name="T12" fmla="*/ 293 w 3295"/>
                <a:gd name="T13" fmla="*/ 21 h 818"/>
                <a:gd name="T14" fmla="*/ 342 w 3295"/>
                <a:gd name="T15" fmla="*/ 74 h 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5"/>
                <a:gd name="T25" fmla="*/ 0 h 818"/>
                <a:gd name="T26" fmla="*/ 3295 w 3295"/>
                <a:gd name="T27" fmla="*/ 818 h 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5" h="818">
                  <a:moveTo>
                    <a:pt x="0" y="818"/>
                  </a:moveTo>
                  <a:lnTo>
                    <a:pt x="471" y="731"/>
                  </a:lnTo>
                  <a:lnTo>
                    <a:pt x="941" y="490"/>
                  </a:lnTo>
                  <a:lnTo>
                    <a:pt x="1412" y="236"/>
                  </a:lnTo>
                  <a:lnTo>
                    <a:pt x="1883" y="0"/>
                  </a:lnTo>
                  <a:lnTo>
                    <a:pt x="2354" y="70"/>
                  </a:lnTo>
                  <a:lnTo>
                    <a:pt x="2824" y="111"/>
                  </a:lnTo>
                  <a:lnTo>
                    <a:pt x="3295" y="389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Line 904"/>
            <p:cNvSpPr>
              <a:spLocks noChangeShapeType="1"/>
            </p:cNvSpPr>
            <p:nvPr/>
          </p:nvSpPr>
          <p:spPr bwMode="auto">
            <a:xfrm flipV="1">
              <a:off x="2083" y="4340"/>
              <a:ext cx="1" cy="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4" name="Line 905"/>
            <p:cNvSpPr>
              <a:spLocks noChangeShapeType="1"/>
            </p:cNvSpPr>
            <p:nvPr/>
          </p:nvSpPr>
          <p:spPr bwMode="auto">
            <a:xfrm>
              <a:off x="2079" y="4340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Line 906"/>
            <p:cNvSpPr>
              <a:spLocks noChangeShapeType="1"/>
            </p:cNvSpPr>
            <p:nvPr/>
          </p:nvSpPr>
          <p:spPr bwMode="auto">
            <a:xfrm flipV="1">
              <a:off x="2235" y="4303"/>
              <a:ext cx="1" cy="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6" name="Line 907"/>
            <p:cNvSpPr>
              <a:spLocks noChangeShapeType="1"/>
            </p:cNvSpPr>
            <p:nvPr/>
          </p:nvSpPr>
          <p:spPr bwMode="auto">
            <a:xfrm>
              <a:off x="2231" y="4303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7" name="Line 908"/>
            <p:cNvSpPr>
              <a:spLocks noChangeShapeType="1"/>
            </p:cNvSpPr>
            <p:nvPr/>
          </p:nvSpPr>
          <p:spPr bwMode="auto">
            <a:xfrm flipV="1">
              <a:off x="2386" y="4195"/>
              <a:ext cx="1" cy="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Line 909"/>
            <p:cNvSpPr>
              <a:spLocks noChangeShapeType="1"/>
            </p:cNvSpPr>
            <p:nvPr/>
          </p:nvSpPr>
          <p:spPr bwMode="auto">
            <a:xfrm>
              <a:off x="2382" y="4195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Line 910"/>
            <p:cNvSpPr>
              <a:spLocks noChangeShapeType="1"/>
            </p:cNvSpPr>
            <p:nvPr/>
          </p:nvSpPr>
          <p:spPr bwMode="auto">
            <a:xfrm flipV="1">
              <a:off x="2538" y="4001"/>
              <a:ext cx="1" cy="12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0" name="Line 911"/>
            <p:cNvSpPr>
              <a:spLocks noChangeShapeType="1"/>
            </p:cNvSpPr>
            <p:nvPr/>
          </p:nvSpPr>
          <p:spPr bwMode="auto">
            <a:xfrm>
              <a:off x="2534" y="4001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Line 912"/>
            <p:cNvSpPr>
              <a:spLocks noChangeShapeType="1"/>
            </p:cNvSpPr>
            <p:nvPr/>
          </p:nvSpPr>
          <p:spPr bwMode="auto">
            <a:xfrm flipV="1">
              <a:off x="2690" y="3864"/>
              <a:ext cx="1" cy="1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2" name="Line 913"/>
            <p:cNvSpPr>
              <a:spLocks noChangeShapeType="1"/>
            </p:cNvSpPr>
            <p:nvPr/>
          </p:nvSpPr>
          <p:spPr bwMode="auto">
            <a:xfrm>
              <a:off x="2685" y="3864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3" name="Line 914"/>
            <p:cNvSpPr>
              <a:spLocks noChangeShapeType="1"/>
            </p:cNvSpPr>
            <p:nvPr/>
          </p:nvSpPr>
          <p:spPr bwMode="auto">
            <a:xfrm flipV="1">
              <a:off x="2841" y="3951"/>
              <a:ext cx="1" cy="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4" name="Line 915"/>
            <p:cNvSpPr>
              <a:spLocks noChangeShapeType="1"/>
            </p:cNvSpPr>
            <p:nvPr/>
          </p:nvSpPr>
          <p:spPr bwMode="auto">
            <a:xfrm>
              <a:off x="2837" y="3951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5" name="Line 916"/>
            <p:cNvSpPr>
              <a:spLocks noChangeShapeType="1"/>
            </p:cNvSpPr>
            <p:nvPr/>
          </p:nvSpPr>
          <p:spPr bwMode="auto">
            <a:xfrm flipV="1">
              <a:off x="2993" y="4007"/>
              <a:ext cx="1" cy="6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6" name="Line 917"/>
            <p:cNvSpPr>
              <a:spLocks noChangeShapeType="1"/>
            </p:cNvSpPr>
            <p:nvPr/>
          </p:nvSpPr>
          <p:spPr bwMode="auto">
            <a:xfrm>
              <a:off x="2989" y="4007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7" name="Line 918"/>
            <p:cNvSpPr>
              <a:spLocks noChangeShapeType="1"/>
            </p:cNvSpPr>
            <p:nvPr/>
          </p:nvSpPr>
          <p:spPr bwMode="auto">
            <a:xfrm flipV="1">
              <a:off x="3144" y="4124"/>
              <a:ext cx="1" cy="6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8" name="Line 919"/>
            <p:cNvSpPr>
              <a:spLocks noChangeShapeType="1"/>
            </p:cNvSpPr>
            <p:nvPr/>
          </p:nvSpPr>
          <p:spPr bwMode="auto">
            <a:xfrm>
              <a:off x="3140" y="4124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9" name="Line 920"/>
            <p:cNvSpPr>
              <a:spLocks noChangeShapeType="1"/>
            </p:cNvSpPr>
            <p:nvPr/>
          </p:nvSpPr>
          <p:spPr bwMode="auto">
            <a:xfrm>
              <a:off x="2083" y="4376"/>
              <a:ext cx="1" cy="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0" name="Line 921"/>
            <p:cNvSpPr>
              <a:spLocks noChangeShapeType="1"/>
            </p:cNvSpPr>
            <p:nvPr/>
          </p:nvSpPr>
          <p:spPr bwMode="auto">
            <a:xfrm>
              <a:off x="2079" y="4411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1" name="Line 922"/>
            <p:cNvSpPr>
              <a:spLocks noChangeShapeType="1"/>
            </p:cNvSpPr>
            <p:nvPr/>
          </p:nvSpPr>
          <p:spPr bwMode="auto">
            <a:xfrm>
              <a:off x="2235" y="4338"/>
              <a:ext cx="1" cy="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2" name="Line 923"/>
            <p:cNvSpPr>
              <a:spLocks noChangeShapeType="1"/>
            </p:cNvSpPr>
            <p:nvPr/>
          </p:nvSpPr>
          <p:spPr bwMode="auto">
            <a:xfrm>
              <a:off x="2231" y="4373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Line 924"/>
            <p:cNvSpPr>
              <a:spLocks noChangeShapeType="1"/>
            </p:cNvSpPr>
            <p:nvPr/>
          </p:nvSpPr>
          <p:spPr bwMode="auto">
            <a:xfrm>
              <a:off x="2386" y="4233"/>
              <a:ext cx="1" cy="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4" name="Line 925"/>
            <p:cNvSpPr>
              <a:spLocks noChangeShapeType="1"/>
            </p:cNvSpPr>
            <p:nvPr/>
          </p:nvSpPr>
          <p:spPr bwMode="auto">
            <a:xfrm>
              <a:off x="2382" y="4270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5" name="Line 926"/>
            <p:cNvSpPr>
              <a:spLocks noChangeShapeType="1"/>
            </p:cNvSpPr>
            <p:nvPr/>
          </p:nvSpPr>
          <p:spPr bwMode="auto">
            <a:xfrm>
              <a:off x="2538" y="4122"/>
              <a:ext cx="1" cy="12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6" name="Line 927"/>
            <p:cNvSpPr>
              <a:spLocks noChangeShapeType="1"/>
            </p:cNvSpPr>
            <p:nvPr/>
          </p:nvSpPr>
          <p:spPr bwMode="auto">
            <a:xfrm>
              <a:off x="2534" y="4243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7" name="Line 928"/>
            <p:cNvSpPr>
              <a:spLocks noChangeShapeType="1"/>
            </p:cNvSpPr>
            <p:nvPr/>
          </p:nvSpPr>
          <p:spPr bwMode="auto">
            <a:xfrm>
              <a:off x="2690" y="4019"/>
              <a:ext cx="1" cy="15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8" name="Line 929"/>
            <p:cNvSpPr>
              <a:spLocks noChangeShapeType="1"/>
            </p:cNvSpPr>
            <p:nvPr/>
          </p:nvSpPr>
          <p:spPr bwMode="auto">
            <a:xfrm>
              <a:off x="2685" y="4176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9" name="Line 930"/>
            <p:cNvSpPr>
              <a:spLocks noChangeShapeType="1"/>
            </p:cNvSpPr>
            <p:nvPr/>
          </p:nvSpPr>
          <p:spPr bwMode="auto">
            <a:xfrm>
              <a:off x="2841" y="4050"/>
              <a:ext cx="1" cy="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0" name="Line 931"/>
            <p:cNvSpPr>
              <a:spLocks noChangeShapeType="1"/>
            </p:cNvSpPr>
            <p:nvPr/>
          </p:nvSpPr>
          <p:spPr bwMode="auto">
            <a:xfrm>
              <a:off x="2837" y="4149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1" name="Line 932"/>
            <p:cNvSpPr>
              <a:spLocks noChangeShapeType="1"/>
            </p:cNvSpPr>
            <p:nvPr/>
          </p:nvSpPr>
          <p:spPr bwMode="auto">
            <a:xfrm>
              <a:off x="2993" y="4068"/>
              <a:ext cx="1" cy="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2" name="Line 933"/>
            <p:cNvSpPr>
              <a:spLocks noChangeShapeType="1"/>
            </p:cNvSpPr>
            <p:nvPr/>
          </p:nvSpPr>
          <p:spPr bwMode="auto">
            <a:xfrm>
              <a:off x="2989" y="4128"/>
              <a:ext cx="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3" name="Line 934"/>
            <p:cNvSpPr>
              <a:spLocks noChangeShapeType="1"/>
            </p:cNvSpPr>
            <p:nvPr/>
          </p:nvSpPr>
          <p:spPr bwMode="auto">
            <a:xfrm>
              <a:off x="3144" y="4189"/>
              <a:ext cx="1" cy="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4" name="Line 935"/>
            <p:cNvSpPr>
              <a:spLocks noChangeShapeType="1"/>
            </p:cNvSpPr>
            <p:nvPr/>
          </p:nvSpPr>
          <p:spPr bwMode="auto">
            <a:xfrm>
              <a:off x="3140" y="4253"/>
              <a:ext cx="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5" name="Oval 936"/>
            <p:cNvSpPr>
              <a:spLocks noChangeArrowheads="1"/>
            </p:cNvSpPr>
            <p:nvPr/>
          </p:nvSpPr>
          <p:spPr bwMode="auto">
            <a:xfrm>
              <a:off x="2079" y="4290"/>
              <a:ext cx="9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6" name="Oval 937"/>
            <p:cNvSpPr>
              <a:spLocks noChangeArrowheads="1"/>
            </p:cNvSpPr>
            <p:nvPr/>
          </p:nvSpPr>
          <p:spPr bwMode="auto">
            <a:xfrm>
              <a:off x="2231" y="4412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7" name="Oval 938"/>
            <p:cNvSpPr>
              <a:spLocks noChangeArrowheads="1"/>
            </p:cNvSpPr>
            <p:nvPr/>
          </p:nvSpPr>
          <p:spPr bwMode="auto">
            <a:xfrm>
              <a:off x="2382" y="4350"/>
              <a:ext cx="9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8" name="Oval 939"/>
            <p:cNvSpPr>
              <a:spLocks noChangeArrowheads="1"/>
            </p:cNvSpPr>
            <p:nvPr/>
          </p:nvSpPr>
          <p:spPr bwMode="auto">
            <a:xfrm>
              <a:off x="2534" y="4136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9" name="Oval 940"/>
            <p:cNvSpPr>
              <a:spLocks noChangeArrowheads="1"/>
            </p:cNvSpPr>
            <p:nvPr/>
          </p:nvSpPr>
          <p:spPr bwMode="auto">
            <a:xfrm>
              <a:off x="2685" y="4053"/>
              <a:ext cx="9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0" name="Oval 941"/>
            <p:cNvSpPr>
              <a:spLocks noChangeArrowheads="1"/>
            </p:cNvSpPr>
            <p:nvPr/>
          </p:nvSpPr>
          <p:spPr bwMode="auto">
            <a:xfrm>
              <a:off x="2837" y="4024"/>
              <a:ext cx="9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1" name="Oval 942"/>
            <p:cNvSpPr>
              <a:spLocks noChangeArrowheads="1"/>
            </p:cNvSpPr>
            <p:nvPr/>
          </p:nvSpPr>
          <p:spPr bwMode="auto">
            <a:xfrm>
              <a:off x="2989" y="4111"/>
              <a:ext cx="8" cy="1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2" name="Oval 943"/>
            <p:cNvSpPr>
              <a:spLocks noChangeArrowheads="1"/>
            </p:cNvSpPr>
            <p:nvPr/>
          </p:nvSpPr>
          <p:spPr bwMode="auto">
            <a:xfrm>
              <a:off x="3140" y="4194"/>
              <a:ext cx="9" cy="1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3" name="Oval 944"/>
            <p:cNvSpPr>
              <a:spLocks noChangeArrowheads="1"/>
            </p:cNvSpPr>
            <p:nvPr/>
          </p:nvSpPr>
          <p:spPr bwMode="auto">
            <a:xfrm>
              <a:off x="2079" y="4345"/>
              <a:ext cx="9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4" name="Oval 945"/>
            <p:cNvSpPr>
              <a:spLocks noChangeArrowheads="1"/>
            </p:cNvSpPr>
            <p:nvPr/>
          </p:nvSpPr>
          <p:spPr bwMode="auto">
            <a:xfrm>
              <a:off x="2231" y="4357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5" name="Oval 946"/>
            <p:cNvSpPr>
              <a:spLocks noChangeArrowheads="1"/>
            </p:cNvSpPr>
            <p:nvPr/>
          </p:nvSpPr>
          <p:spPr bwMode="auto">
            <a:xfrm>
              <a:off x="2382" y="4225"/>
              <a:ext cx="9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6" name="Oval 947"/>
            <p:cNvSpPr>
              <a:spLocks noChangeArrowheads="1"/>
            </p:cNvSpPr>
            <p:nvPr/>
          </p:nvSpPr>
          <p:spPr bwMode="auto">
            <a:xfrm>
              <a:off x="2534" y="4070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7" name="Oval 948"/>
            <p:cNvSpPr>
              <a:spLocks noChangeArrowheads="1"/>
            </p:cNvSpPr>
            <p:nvPr/>
          </p:nvSpPr>
          <p:spPr bwMode="auto">
            <a:xfrm>
              <a:off x="2685" y="3986"/>
              <a:ext cx="9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" name="Oval 949"/>
            <p:cNvSpPr>
              <a:spLocks noChangeArrowheads="1"/>
            </p:cNvSpPr>
            <p:nvPr/>
          </p:nvSpPr>
          <p:spPr bwMode="auto">
            <a:xfrm>
              <a:off x="2837" y="3957"/>
              <a:ext cx="9" cy="12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" name="Oval 950"/>
            <p:cNvSpPr>
              <a:spLocks noChangeArrowheads="1"/>
            </p:cNvSpPr>
            <p:nvPr/>
          </p:nvSpPr>
          <p:spPr bwMode="auto">
            <a:xfrm>
              <a:off x="2989" y="4046"/>
              <a:ext cx="8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" name="Oval 951"/>
            <p:cNvSpPr>
              <a:spLocks noChangeArrowheads="1"/>
            </p:cNvSpPr>
            <p:nvPr/>
          </p:nvSpPr>
          <p:spPr bwMode="auto">
            <a:xfrm>
              <a:off x="3140" y="4154"/>
              <a:ext cx="9" cy="11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" name="Oval 952"/>
            <p:cNvSpPr>
              <a:spLocks noChangeArrowheads="1"/>
            </p:cNvSpPr>
            <p:nvPr/>
          </p:nvSpPr>
          <p:spPr bwMode="auto">
            <a:xfrm>
              <a:off x="2079" y="4370"/>
              <a:ext cx="9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" name="Oval 953"/>
            <p:cNvSpPr>
              <a:spLocks noChangeArrowheads="1"/>
            </p:cNvSpPr>
            <p:nvPr/>
          </p:nvSpPr>
          <p:spPr bwMode="auto">
            <a:xfrm>
              <a:off x="2231" y="4332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" name="Oval 954"/>
            <p:cNvSpPr>
              <a:spLocks noChangeArrowheads="1"/>
            </p:cNvSpPr>
            <p:nvPr/>
          </p:nvSpPr>
          <p:spPr bwMode="auto">
            <a:xfrm>
              <a:off x="2382" y="4227"/>
              <a:ext cx="9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" name="Oval 955"/>
            <p:cNvSpPr>
              <a:spLocks noChangeArrowheads="1"/>
            </p:cNvSpPr>
            <p:nvPr/>
          </p:nvSpPr>
          <p:spPr bwMode="auto">
            <a:xfrm>
              <a:off x="2534" y="4117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" name="Oval 956"/>
            <p:cNvSpPr>
              <a:spLocks noChangeArrowheads="1"/>
            </p:cNvSpPr>
            <p:nvPr/>
          </p:nvSpPr>
          <p:spPr bwMode="auto">
            <a:xfrm>
              <a:off x="2685" y="4014"/>
              <a:ext cx="9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" name="Oval 957"/>
            <p:cNvSpPr>
              <a:spLocks noChangeArrowheads="1"/>
            </p:cNvSpPr>
            <p:nvPr/>
          </p:nvSpPr>
          <p:spPr bwMode="auto">
            <a:xfrm>
              <a:off x="2837" y="4044"/>
              <a:ext cx="9" cy="1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" name="Oval 958"/>
            <p:cNvSpPr>
              <a:spLocks noChangeArrowheads="1"/>
            </p:cNvSpPr>
            <p:nvPr/>
          </p:nvSpPr>
          <p:spPr bwMode="auto">
            <a:xfrm>
              <a:off x="2989" y="4062"/>
              <a:ext cx="8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" name="Oval 959"/>
            <p:cNvSpPr>
              <a:spLocks noChangeArrowheads="1"/>
            </p:cNvSpPr>
            <p:nvPr/>
          </p:nvSpPr>
          <p:spPr bwMode="auto">
            <a:xfrm>
              <a:off x="3140" y="4183"/>
              <a:ext cx="9" cy="11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64" name="Text Box 960"/>
          <p:cNvSpPr txBox="1">
            <a:spLocks noChangeArrowheads="1"/>
          </p:cNvSpPr>
          <p:nvPr/>
        </p:nvSpPr>
        <p:spPr bwMode="auto">
          <a:xfrm>
            <a:off x="6350" y="509588"/>
            <a:ext cx="9156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200" b="1">
                <a:solidFill>
                  <a:schemeClr val="accent1"/>
                </a:solidFill>
                <a:latin typeface="Helvetica" charset="0"/>
              </a:rPr>
              <a:t>Analytic brain responds equally to all rewards</a:t>
            </a:r>
          </a:p>
        </p:txBody>
      </p:sp>
      <p:sp>
        <p:nvSpPr>
          <p:cNvPr id="46165" name="Text Box 961"/>
          <p:cNvSpPr txBox="1">
            <a:spLocks noChangeArrowheads="1"/>
          </p:cNvSpPr>
          <p:nvPr/>
        </p:nvSpPr>
        <p:spPr bwMode="auto">
          <a:xfrm>
            <a:off x="5168900" y="12192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PMA</a:t>
            </a:r>
          </a:p>
        </p:txBody>
      </p:sp>
      <p:grpSp>
        <p:nvGrpSpPr>
          <p:cNvPr id="46166" name="Group 962"/>
          <p:cNvGrpSpPr>
            <a:grpSpLocks/>
          </p:cNvGrpSpPr>
          <p:nvPr/>
        </p:nvGrpSpPr>
        <p:grpSpPr bwMode="auto">
          <a:xfrm>
            <a:off x="2740025" y="5976938"/>
            <a:ext cx="5805488" cy="457200"/>
            <a:chOff x="3984" y="3942"/>
            <a:chExt cx="3657" cy="288"/>
          </a:xfrm>
        </p:grpSpPr>
        <p:sp>
          <p:nvSpPr>
            <p:cNvPr id="46174" name="Line 963"/>
            <p:cNvSpPr>
              <a:spLocks noChangeShapeType="1"/>
            </p:cNvSpPr>
            <p:nvPr/>
          </p:nvSpPr>
          <p:spPr bwMode="auto">
            <a:xfrm>
              <a:off x="3984" y="4128"/>
              <a:ext cx="28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Text Box 964"/>
            <p:cNvSpPr txBox="1">
              <a:spLocks noChangeArrowheads="1"/>
            </p:cNvSpPr>
            <p:nvPr/>
          </p:nvSpPr>
          <p:spPr bwMode="auto">
            <a:xfrm>
              <a:off x="4271" y="3942"/>
              <a:ext cx="3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CC00"/>
                  </a:solidFill>
                </a:rPr>
                <a:t>Earliest reward available in 2 weeks</a:t>
              </a:r>
            </a:p>
          </p:txBody>
        </p:sp>
      </p:grpSp>
      <p:grpSp>
        <p:nvGrpSpPr>
          <p:cNvPr id="46167" name="Group 965"/>
          <p:cNvGrpSpPr>
            <a:grpSpLocks/>
          </p:cNvGrpSpPr>
          <p:nvPr/>
        </p:nvGrpSpPr>
        <p:grpSpPr bwMode="auto">
          <a:xfrm>
            <a:off x="2725738" y="6357938"/>
            <a:ext cx="5821362" cy="457200"/>
            <a:chOff x="3984" y="4086"/>
            <a:chExt cx="3667" cy="288"/>
          </a:xfrm>
        </p:grpSpPr>
        <p:sp>
          <p:nvSpPr>
            <p:cNvPr id="46172" name="Line 966"/>
            <p:cNvSpPr>
              <a:spLocks noChangeShapeType="1"/>
            </p:cNvSpPr>
            <p:nvPr/>
          </p:nvSpPr>
          <p:spPr bwMode="auto">
            <a:xfrm>
              <a:off x="3984" y="4272"/>
              <a:ext cx="288" cy="0"/>
            </a:xfrm>
            <a:prstGeom prst="line">
              <a:avLst/>
            </a:prstGeom>
            <a:noFill/>
            <a:ln w="5715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3" name="Text Box 967"/>
            <p:cNvSpPr txBox="1">
              <a:spLocks noChangeArrowheads="1"/>
            </p:cNvSpPr>
            <p:nvPr/>
          </p:nvSpPr>
          <p:spPr bwMode="auto">
            <a:xfrm>
              <a:off x="4272" y="4086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6699FF"/>
                  </a:solidFill>
                </a:rPr>
                <a:t>Earliest reward available in 1 month</a:t>
              </a:r>
            </a:p>
          </p:txBody>
        </p:sp>
      </p:grpSp>
      <p:sp>
        <p:nvSpPr>
          <p:cNvPr id="46168" name="Text Box 968"/>
          <p:cNvSpPr txBox="1">
            <a:spLocks noChangeArrowheads="1"/>
          </p:cNvSpPr>
          <p:nvPr/>
        </p:nvSpPr>
        <p:spPr bwMode="auto">
          <a:xfrm>
            <a:off x="8915400" y="62166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chemeClr val="bg1"/>
              </a:solidFill>
              <a:latin typeface="Times" pitchFamily="-32" charset="0"/>
            </a:endParaRPr>
          </a:p>
        </p:txBody>
      </p:sp>
      <p:grpSp>
        <p:nvGrpSpPr>
          <p:cNvPr id="46169" name="Group 969"/>
          <p:cNvGrpSpPr>
            <a:grpSpLocks/>
          </p:cNvGrpSpPr>
          <p:nvPr/>
        </p:nvGrpSpPr>
        <p:grpSpPr bwMode="auto">
          <a:xfrm>
            <a:off x="2717800" y="5613400"/>
            <a:ext cx="5095875" cy="457200"/>
            <a:chOff x="3984" y="3804"/>
            <a:chExt cx="3210" cy="288"/>
          </a:xfrm>
        </p:grpSpPr>
        <p:sp>
          <p:nvSpPr>
            <p:cNvPr id="46170" name="Line 970"/>
            <p:cNvSpPr>
              <a:spLocks noChangeShapeType="1"/>
            </p:cNvSpPr>
            <p:nvPr/>
          </p:nvSpPr>
          <p:spPr bwMode="auto">
            <a:xfrm>
              <a:off x="3984" y="3984"/>
              <a:ext cx="2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Text Box 971"/>
            <p:cNvSpPr txBox="1">
              <a:spLocks noChangeArrowheads="1"/>
            </p:cNvSpPr>
            <p:nvPr/>
          </p:nvSpPr>
          <p:spPr bwMode="auto">
            <a:xfrm>
              <a:off x="4272" y="3804"/>
              <a:ext cx="29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FF0000"/>
                  </a:solidFill>
                </a:rPr>
                <a:t>Earliest reward available today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31838" y="2219325"/>
            <a:ext cx="8247062" cy="4191000"/>
          </a:xfrm>
          <a:prstGeom prst="rect">
            <a:avLst/>
          </a:prstGeom>
          <a:solidFill>
            <a:srgbClr val="000000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lum bright="40000" contrast="52000"/>
          </a:blip>
          <a:srcRect/>
          <a:stretch>
            <a:fillRect/>
          </a:stretch>
        </p:blipFill>
        <p:spPr bwMode="auto">
          <a:xfrm>
            <a:off x="254000" y="2484438"/>
            <a:ext cx="506095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AutoShape 4"/>
          <p:cNvSpPr>
            <a:spLocks noChangeArrowheads="1"/>
          </p:cNvSpPr>
          <p:nvPr/>
        </p:nvSpPr>
        <p:spPr bwMode="auto">
          <a:xfrm rot="-1048358">
            <a:off x="2662238" y="2859088"/>
            <a:ext cx="2395537" cy="1824037"/>
          </a:xfrm>
          <a:prstGeom prst="parallelogram">
            <a:avLst>
              <a:gd name="adj" fmla="val 32833"/>
            </a:avLst>
          </a:prstGeom>
          <a:solidFill>
            <a:schemeClr val="bg2">
              <a:alpha val="25098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6162675" y="3249613"/>
            <a:ext cx="1588" cy="1679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6153150" y="4929188"/>
            <a:ext cx="9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6153150" y="4649788"/>
            <a:ext cx="9525" cy="1587"/>
          </a:xfrm>
          <a:prstGeom prst="line">
            <a:avLst/>
          </a:prstGeom>
          <a:noFill/>
          <a:ln w="793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153150" y="4370388"/>
            <a:ext cx="9525" cy="0"/>
          </a:xfrm>
          <a:prstGeom prst="line">
            <a:avLst/>
          </a:prstGeom>
          <a:noFill/>
          <a:ln w="793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6153150" y="4089400"/>
            <a:ext cx="9525" cy="1588"/>
          </a:xfrm>
          <a:prstGeom prst="line">
            <a:avLst/>
          </a:prstGeom>
          <a:noFill/>
          <a:ln w="793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6153150" y="3810000"/>
            <a:ext cx="9525" cy="0"/>
          </a:xfrm>
          <a:prstGeom prst="line">
            <a:avLst/>
          </a:prstGeom>
          <a:noFill/>
          <a:ln w="793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153150" y="3529013"/>
            <a:ext cx="9525" cy="1587"/>
          </a:xfrm>
          <a:prstGeom prst="line">
            <a:avLst/>
          </a:prstGeom>
          <a:noFill/>
          <a:ln w="793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6153150" y="3249613"/>
            <a:ext cx="9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162675" y="4929188"/>
            <a:ext cx="214471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6162675" y="4929188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6699250" y="4929188"/>
            <a:ext cx="0" cy="127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V="1">
            <a:off x="7770813" y="4929188"/>
            <a:ext cx="1587" cy="127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8307388" y="4929188"/>
            <a:ext cx="1587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6699250" y="4040188"/>
            <a:ext cx="1071563" cy="314325"/>
          </a:xfrm>
          <a:prstGeom prst="line">
            <a:avLst/>
          </a:prstGeom>
          <a:noFill/>
          <a:ln w="381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V="1">
            <a:off x="6699250" y="3683000"/>
            <a:ext cx="1071563" cy="6477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7762875" y="3981450"/>
            <a:ext cx="17463" cy="0"/>
          </a:xfrm>
          <a:prstGeom prst="line">
            <a:avLst/>
          </a:prstGeom>
          <a:noFill/>
          <a:ln w="28575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7766050" y="4349750"/>
            <a:ext cx="12700" cy="12700"/>
          </a:xfrm>
          <a:prstGeom prst="ellipse">
            <a:avLst/>
          </a:prstGeom>
          <a:solidFill>
            <a:srgbClr val="DD080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7766050" y="4348163"/>
            <a:ext cx="12700" cy="15875"/>
          </a:xfrm>
          <a:prstGeom prst="ellips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6692900" y="4325938"/>
            <a:ext cx="12700" cy="12700"/>
          </a:xfrm>
          <a:prstGeom prst="ellipse">
            <a:avLst/>
          </a:prstGeom>
          <a:solidFill>
            <a:srgbClr val="0000D4"/>
          </a:solidFill>
          <a:ln w="285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Oval 24"/>
          <p:cNvSpPr>
            <a:spLocks noChangeArrowheads="1"/>
          </p:cNvSpPr>
          <p:nvPr/>
        </p:nvSpPr>
        <p:spPr bwMode="auto">
          <a:xfrm>
            <a:off x="6692900" y="4325938"/>
            <a:ext cx="12700" cy="14287"/>
          </a:xfrm>
          <a:prstGeom prst="ellipse">
            <a:avLst/>
          </a:prstGeom>
          <a:noFill/>
          <a:ln w="2857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Oval 25"/>
          <p:cNvSpPr>
            <a:spLocks noChangeArrowheads="1"/>
          </p:cNvSpPr>
          <p:nvPr/>
        </p:nvSpPr>
        <p:spPr bwMode="auto">
          <a:xfrm>
            <a:off x="7766050" y="3676650"/>
            <a:ext cx="12700" cy="14288"/>
          </a:xfrm>
          <a:prstGeom prst="ellipse">
            <a:avLst/>
          </a:prstGeom>
          <a:solidFill>
            <a:srgbClr val="0000D4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Oval 26"/>
          <p:cNvSpPr>
            <a:spLocks noChangeArrowheads="1"/>
          </p:cNvSpPr>
          <p:nvPr/>
        </p:nvSpPr>
        <p:spPr bwMode="auto">
          <a:xfrm>
            <a:off x="7766050" y="3676650"/>
            <a:ext cx="12700" cy="14288"/>
          </a:xfrm>
          <a:prstGeom prst="ellipse">
            <a:avLst/>
          </a:prstGeom>
          <a:noFill/>
          <a:ln w="28575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5837238" y="4024313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Times" pitchFamily="-32" charset="0"/>
              </a:rPr>
              <a:t>0.0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5676900" y="4559300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FFFFFF"/>
                </a:solidFill>
                <a:latin typeface="Times" pitchFamily="-32" charset="0"/>
              </a:rPr>
              <a:t>-0.05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5756275" y="3440113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" pitchFamily="-32" charset="0"/>
              </a:rPr>
              <a:t>0.05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6019800" y="5119688"/>
            <a:ext cx="11906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Helvetica" charset="0"/>
              </a:rPr>
              <a:t>Choose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Helvetica" charset="0"/>
              </a:rPr>
              <a:t>Smaller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Helvetica" charset="0"/>
              </a:rPr>
              <a:t>Immediate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Helvetica" charset="0"/>
              </a:rPr>
              <a:t>Reward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7419975" y="5106988"/>
            <a:ext cx="9620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Helvetica" charset="0"/>
              </a:rPr>
              <a:t>Choose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Helvetica" charset="0"/>
              </a:rPr>
              <a:t>Larger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Helvetica" charset="0"/>
              </a:rPr>
              <a:t>Delayed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Helvetica" charset="0"/>
              </a:rPr>
              <a:t>Reward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7912100" y="4067175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Helvetica" charset="0"/>
              </a:rPr>
              <a:t>Emotional</a:t>
            </a:r>
          </a:p>
          <a:p>
            <a:r>
              <a:rPr lang="en-US" b="1">
                <a:solidFill>
                  <a:srgbClr val="FF0000"/>
                </a:solidFill>
                <a:latin typeface="Helvetica" charset="0"/>
              </a:rPr>
              <a:t>System</a:t>
            </a:r>
            <a:endParaRPr lang="en-US" b="1">
              <a:solidFill>
                <a:srgbClr val="FF0000"/>
              </a:solidFill>
              <a:latin typeface="Times" pitchFamily="-32" charset="0"/>
            </a:endParaRP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881938" y="3327400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99FF"/>
                </a:solidFill>
                <a:latin typeface="Helvetica" charset="0"/>
              </a:rPr>
              <a:t>Frontal</a:t>
            </a:r>
            <a:br>
              <a:rPr lang="en-US" b="1">
                <a:solidFill>
                  <a:srgbClr val="6699FF"/>
                </a:solidFill>
                <a:latin typeface="Helvetica" charset="0"/>
              </a:rPr>
            </a:br>
            <a:r>
              <a:rPr lang="en-US" b="1">
                <a:solidFill>
                  <a:srgbClr val="6699FF"/>
                </a:solidFill>
                <a:latin typeface="Helvetica" charset="0"/>
              </a:rPr>
              <a:t>system</a:t>
            </a:r>
            <a:endParaRPr lang="en-US" b="1">
              <a:solidFill>
                <a:srgbClr val="6699FF"/>
              </a:solidFill>
              <a:latin typeface="Times" pitchFamily="-32" charset="0"/>
            </a:endParaRPr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6664325" y="4295775"/>
            <a:ext cx="77788" cy="73025"/>
          </a:xfrm>
          <a:prstGeom prst="rect">
            <a:avLst/>
          </a:prstGeom>
          <a:solidFill>
            <a:srgbClr val="3366FF"/>
          </a:solidFill>
          <a:ln w="254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7735888" y="3651250"/>
            <a:ext cx="77787" cy="71438"/>
          </a:xfrm>
          <a:prstGeom prst="rect">
            <a:avLst/>
          </a:prstGeom>
          <a:solidFill>
            <a:srgbClr val="3366FF"/>
          </a:solidFill>
          <a:ln w="254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7735888" y="4311650"/>
            <a:ext cx="77787" cy="71438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6659563" y="4006850"/>
            <a:ext cx="76200" cy="71438"/>
          </a:xfrm>
          <a:prstGeom prst="rect">
            <a:avLst/>
          </a:prstGeom>
          <a:solidFill>
            <a:srgbClr val="FF0000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 rot="-5400000">
            <a:off x="4611688" y="3844925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Helvetica" charset="0"/>
              </a:rPr>
              <a:t>Brain Activity</a:t>
            </a:r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457200" y="457200"/>
            <a:ext cx="8229600" cy="200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ctr" eaLnBrk="1" hangingPunct="1"/>
            <a:r>
              <a:rPr lang="en-US" sz="3200" b="1">
                <a:solidFill>
                  <a:schemeClr val="accent1"/>
                </a:solidFill>
                <a:cs typeface="Arial" pitchFamily="34" charset="0"/>
              </a:rPr>
              <a:t>Brain Activity in the </a:t>
            </a:r>
            <a:r>
              <a:rPr lang="en-US" sz="3200" b="1">
                <a:solidFill>
                  <a:srgbClr val="6699FF"/>
                </a:solidFill>
                <a:cs typeface="Arial" pitchFamily="34" charset="0"/>
              </a:rPr>
              <a:t>Frontal System</a:t>
            </a:r>
            <a:r>
              <a:rPr lang="en-US" sz="3200" b="1">
                <a:solidFill>
                  <a:schemeClr val="accent1"/>
                </a:solidFill>
                <a:cs typeface="Arial" pitchFamily="34" charset="0"/>
              </a:rPr>
              <a:t> and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Emotional System</a:t>
            </a:r>
            <a:r>
              <a:rPr lang="en-US" sz="3200" b="1">
                <a:solidFill>
                  <a:schemeClr val="accent1"/>
                </a:solidFill>
                <a:cs typeface="Arial" pitchFamily="34" charset="0"/>
              </a:rPr>
              <a:t> Predict Behavior</a:t>
            </a:r>
            <a:r>
              <a:rPr lang="en-US" sz="4000">
                <a:solidFill>
                  <a:schemeClr val="accent1"/>
                </a:solidFill>
                <a:cs typeface="Arial" pitchFamily="34" charset="0"/>
              </a:rPr>
              <a:t/>
            </a:r>
            <a:br>
              <a:rPr lang="en-US" sz="4000">
                <a:solidFill>
                  <a:schemeClr val="accent1"/>
                </a:solidFill>
                <a:cs typeface="Arial" pitchFamily="34" charset="0"/>
              </a:rPr>
            </a:br>
            <a:r>
              <a:rPr lang="en-US" sz="3200">
                <a:solidFill>
                  <a:schemeClr val="accent1"/>
                </a:solidFill>
                <a:cs typeface="Arial" pitchFamily="34" charset="0"/>
              </a:rPr>
              <a:t>(Data for choices with an immediate option.)</a:t>
            </a:r>
            <a:r>
              <a:rPr lang="en-US" sz="3200">
                <a:solidFill>
                  <a:schemeClr val="accent1"/>
                </a:solidFill>
              </a:rPr>
              <a:t/>
            </a:r>
            <a:br>
              <a:rPr lang="en-US" sz="3200">
                <a:solidFill>
                  <a:schemeClr val="accent1"/>
                </a:solidFill>
              </a:rPr>
            </a:b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6629400" y="4824413"/>
            <a:ext cx="0" cy="2111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7848600" y="4838700"/>
            <a:ext cx="0" cy="2111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808163" y="474663"/>
            <a:ext cx="5530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Helvetica" charset="0"/>
              </a:rPr>
              <a:t>Conclusions of Amazon study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4067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Tx/>
              <a:buChar char="•"/>
            </a:pPr>
            <a:r>
              <a:rPr lang="en-US" sz="2400">
                <a:latin typeface="Helvetica" charset="0"/>
              </a:rPr>
              <a:t> Time discounting results from the combined influence of two neural systems: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400">
                <a:latin typeface="Helvetica" charset="0"/>
              </a:rPr>
              <a:t> </a:t>
            </a:r>
            <a:r>
              <a:rPr lang="en-US" sz="2400"/>
              <a:t>Mesol</a:t>
            </a:r>
            <a:r>
              <a:rPr lang="en-US" sz="2400">
                <a:latin typeface="Helvetica" charset="0"/>
              </a:rPr>
              <a:t>imbic dopamine system is impatient.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400">
                <a:latin typeface="Helvetica" charset="0"/>
              </a:rPr>
              <a:t> Fronto-parietal system is patient.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sz="2400">
                <a:latin typeface="Helvetica" charset="0"/>
              </a:rPr>
              <a:t> These two systems are separately implicated in ‘emotional’ and ‘analytic’ brain processes.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sz="2400">
                <a:latin typeface="Helvetica" charset="0"/>
              </a:rPr>
              <a:t> When subjects select delayed rewards over immediately available alternatives, analytic cortical areas show enhanced changes in activity.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95400" y="320675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Open questions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295400" y="5334000"/>
            <a:ext cx="7800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®"/>
            </a:pPr>
            <a:r>
              <a:rPr lang="en-US" sz="2400" dirty="0"/>
              <a:t>  </a:t>
            </a:r>
            <a:r>
              <a:rPr lang="en-US" sz="2400" dirty="0" smtClean="0"/>
              <a:t>Experiment </a:t>
            </a:r>
            <a:r>
              <a:rPr lang="en-US" sz="2400" dirty="0"/>
              <a:t>on primary rewards: </a:t>
            </a:r>
            <a:r>
              <a:rPr lang="en-US" sz="2400" b="1" dirty="0"/>
              <a:t>Juice</a:t>
            </a:r>
          </a:p>
          <a:p>
            <a:pPr>
              <a:buFont typeface="Symbol" pitchFamily="18" charset="2"/>
              <a:buNone/>
            </a:pPr>
            <a:r>
              <a:rPr lang="en-US" sz="2400" b="1" dirty="0"/>
              <a:t>      McClure, Ericson, Laibson, </a:t>
            </a:r>
            <a:r>
              <a:rPr lang="en-US" sz="2400" b="1" dirty="0" err="1"/>
              <a:t>Loewenstein</a:t>
            </a:r>
            <a:r>
              <a:rPr lang="en-US" sz="2400" b="1" dirty="0"/>
              <a:t>, Cohen </a:t>
            </a:r>
          </a:p>
          <a:p>
            <a:pPr>
              <a:buFont typeface="Symbol" pitchFamily="18" charset="2"/>
              <a:buNone/>
            </a:pPr>
            <a:r>
              <a:rPr lang="en-US" sz="2400" b="1" dirty="0"/>
              <a:t>      (Journal of Neuroscience, 2007)</a:t>
            </a:r>
          </a:p>
        </p:txBody>
      </p:sp>
      <p:sp>
        <p:nvSpPr>
          <p:cNvPr id="49156" name="Text Box 10"/>
          <p:cNvSpPr txBox="1">
            <a:spLocks noChangeArrowheads="1"/>
          </p:cNvSpPr>
          <p:nvPr/>
        </p:nvSpPr>
        <p:spPr bwMode="auto">
          <a:xfrm>
            <a:off x="304800" y="1225550"/>
            <a:ext cx="8610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What is now and what is later?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/>
              <a:t>Our “immediate” option (Amazon gift certificate)         did not generate immediate “consumption.”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/>
              <a:t>Also, we did not control the time of consumption.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How does the limbic signal decay as rewards are delayed?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sz="24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Would our results replicate with a different reward domain?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sz="24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Would our results replicate over a different time horizon?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23888" y="533400"/>
            <a:ext cx="815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Verdana" pitchFamily="34" charset="0"/>
              </a:rPr>
              <a:t>Subjects water deprived for 3hr prior to experiment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4295775" y="5257800"/>
            <a:ext cx="456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(subject scheduled for 6:00)</a:t>
            </a:r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1600200" y="2438400"/>
            <a:ext cx="6705600" cy="0"/>
          </a:xfrm>
          <a:prstGeom prst="line">
            <a:avLst/>
          </a:prstGeom>
          <a:noFill/>
          <a:ln w="307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1132" y="2187476"/>
            <a:ext cx="370486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gency FB" pitchFamily="34" charset="0"/>
              </a:rPr>
              <a:t>From: </a:t>
            </a:r>
          </a:p>
          <a:p>
            <a:r>
              <a:rPr lang="en-US" sz="2800" dirty="0" smtClean="0">
                <a:latin typeface="Agency FB" pitchFamily="34" charset="0"/>
              </a:rPr>
              <a:t>Subject: </a:t>
            </a:r>
            <a:r>
              <a:rPr lang="en-US" sz="2800" b="1" dirty="0" smtClean="0">
                <a:latin typeface="Agency FB" pitchFamily="34" charset="0"/>
              </a:rPr>
              <a:t>I hate you</a:t>
            </a:r>
          </a:p>
          <a:p>
            <a:r>
              <a:rPr lang="en-US" sz="2800" dirty="0" smtClean="0">
                <a:latin typeface="Agency FB" pitchFamily="34" charset="0"/>
              </a:rPr>
              <a:t>To: </a:t>
            </a:r>
            <a:r>
              <a:rPr lang="en-US" sz="2800" dirty="0" smtClean="0">
                <a:latin typeface="Agency FB" pitchFamily="34" charset="0"/>
                <a:hlinkClick r:id="rId3"/>
              </a:rPr>
              <a:t>dardenne@Princeton.edu</a:t>
            </a:r>
            <a:endParaRPr lang="en-US" sz="2800" dirty="0" smtClean="0">
              <a:latin typeface="Agency FB" pitchFamily="34" charset="0"/>
            </a:endParaRPr>
          </a:p>
          <a:p>
            <a:r>
              <a:rPr lang="en-US" sz="2800" dirty="0" smtClean="0">
                <a:latin typeface="Agency FB" pitchFamily="34" charset="0"/>
              </a:rPr>
              <a:t>Cc: </a:t>
            </a:r>
            <a:r>
              <a:rPr lang="en-US" sz="2800" dirty="0" smtClean="0">
                <a:latin typeface="Agency FB" pitchFamily="34" charset="0"/>
                <a:hlinkClick r:id="rId4"/>
              </a:rPr>
              <a:t>smmcculre@Princeton.edu</a:t>
            </a:r>
            <a:endParaRPr lang="en-US" sz="2800" dirty="0" smtClean="0">
              <a:latin typeface="Agency FB" pitchFamily="34" charset="0"/>
            </a:endParaRPr>
          </a:p>
          <a:p>
            <a:endParaRPr lang="en-US" sz="2800" b="1" dirty="0" smtClean="0">
              <a:latin typeface="Agency FB" pitchFamily="34" charset="0"/>
            </a:endParaRPr>
          </a:p>
          <a:p>
            <a:r>
              <a:rPr lang="en-US" sz="2800" b="1" dirty="0" smtClean="0">
                <a:latin typeface="Agency FB" pitchFamily="34" charset="0"/>
              </a:rPr>
              <a:t>I’m already thirsty! It’s 4:00!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203835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5713" y="3425825"/>
            <a:ext cx="20288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388" y="3425825"/>
            <a:ext cx="20288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5763" y="3425825"/>
            <a:ext cx="20288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08025" y="4926013"/>
            <a:ext cx="14414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Verdana" pitchFamily="34" charset="0"/>
                <a:ea typeface="ＭＳ Ｐゴシック" pitchFamily="68" charset="-128"/>
              </a:rPr>
              <a:t>Free (10s max.)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354388" y="4926013"/>
            <a:ext cx="3746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Verdana" pitchFamily="34" charset="0"/>
                <a:ea typeface="ＭＳ Ｐゴシック" pitchFamily="68" charset="-128"/>
              </a:rPr>
              <a:t>2s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051675" y="4926013"/>
            <a:ext cx="14287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  <a:ea typeface="ＭＳ Ｐゴシック" pitchFamily="68" charset="-128"/>
              </a:rPr>
              <a:t>Free (1.5s Max)</a:t>
            </a:r>
          </a:p>
        </p:txBody>
      </p:sp>
      <p:cxnSp>
        <p:nvCxnSpPr>
          <p:cNvPr id="51209" name="AutoShape 9"/>
          <p:cNvCxnSpPr>
            <a:cxnSpLocks noChangeShapeType="1"/>
            <a:stCxn id="51206" idx="2"/>
            <a:endCxn id="51207" idx="2"/>
          </p:cNvCxnSpPr>
          <p:nvPr/>
        </p:nvCxnSpPr>
        <p:spPr bwMode="auto">
          <a:xfrm rot="16200000" flipH="1">
            <a:off x="2484438" y="4149725"/>
            <a:ext cx="1587" cy="2112963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905375" y="4927600"/>
            <a:ext cx="15684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Verdana" pitchFamily="34" charset="0"/>
                <a:ea typeface="ＭＳ Ｐゴシック" pitchFamily="68" charset="-128"/>
              </a:rPr>
              <a:t>Variable Duration</a:t>
            </a:r>
          </a:p>
        </p:txBody>
      </p:sp>
      <p:cxnSp>
        <p:nvCxnSpPr>
          <p:cNvPr id="51211" name="AutoShape 11"/>
          <p:cNvCxnSpPr>
            <a:cxnSpLocks noChangeShapeType="1"/>
            <a:stCxn id="51207" idx="2"/>
            <a:endCxn id="51210" idx="2"/>
          </p:cNvCxnSpPr>
          <p:nvPr/>
        </p:nvCxnSpPr>
        <p:spPr bwMode="auto">
          <a:xfrm rot="16200000" flipH="1">
            <a:off x="4614863" y="4132263"/>
            <a:ext cx="1587" cy="2147887"/>
          </a:xfrm>
          <a:prstGeom prst="bentConnector3">
            <a:avLst>
              <a:gd name="adj1" fmla="val 14500005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455988" y="5437188"/>
            <a:ext cx="476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  <a:ea typeface="ＭＳ Ｐゴシック" pitchFamily="68" charset="-128"/>
              </a:rPr>
              <a:t>15s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98488" y="3140075"/>
            <a:ext cx="16827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Verdana" pitchFamily="34" charset="0"/>
                <a:ea typeface="ＭＳ Ｐゴシック" pitchFamily="68" charset="-128"/>
              </a:rPr>
              <a:t>(i)</a:t>
            </a:r>
            <a:r>
              <a:rPr lang="en-US" sz="1200">
                <a:latin typeface="Verdana" pitchFamily="34" charset="0"/>
                <a:ea typeface="ＭＳ Ｐゴシック" pitchFamily="68" charset="-128"/>
              </a:rPr>
              <a:t> Decision Period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716213" y="3140075"/>
            <a:ext cx="1474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Verdana" pitchFamily="34" charset="0"/>
                <a:ea typeface="ＭＳ Ｐゴシック" pitchFamily="68" charset="-128"/>
              </a:rPr>
              <a:t>(ii)</a:t>
            </a:r>
            <a:r>
              <a:rPr lang="en-US" sz="1200">
                <a:latin typeface="Verdana" pitchFamily="34" charset="0"/>
                <a:ea typeface="ＭＳ Ｐゴシック" pitchFamily="68" charset="-128"/>
              </a:rPr>
              <a:t> Choice Made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029200" y="3140075"/>
            <a:ext cx="1011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Verdana" pitchFamily="34" charset="0"/>
                <a:ea typeface="ＭＳ Ｐゴシック" pitchFamily="68" charset="-128"/>
              </a:rPr>
              <a:t>(iii)</a:t>
            </a:r>
            <a:r>
              <a:rPr lang="en-US" sz="1200">
                <a:latin typeface="Verdana" pitchFamily="34" charset="0"/>
                <a:ea typeface="ＭＳ Ｐゴシック" pitchFamily="68" charset="-128"/>
              </a:rPr>
              <a:t> Pause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800850" y="3140075"/>
            <a:ext cx="1809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Verdana" pitchFamily="34" charset="0"/>
                <a:ea typeface="ＭＳ Ｐゴシック" pitchFamily="68" charset="-128"/>
              </a:rPr>
              <a:t>(iv)</a:t>
            </a:r>
            <a:r>
              <a:rPr lang="en-US" sz="1200">
                <a:latin typeface="Verdana" pitchFamily="34" charset="0"/>
                <a:ea typeface="ＭＳ Ｐゴシック" pitchFamily="68" charset="-128"/>
              </a:rPr>
              <a:t> Reward Delivery</a:t>
            </a: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642938" y="186055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642938" y="208915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100138" y="1860550"/>
            <a:ext cx="762000" cy="2286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1862138" y="1860550"/>
            <a:ext cx="304800" cy="2286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3386138" y="1860550"/>
            <a:ext cx="381000" cy="2286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Rectangle 22" descr="Dark upward diagonal"/>
          <p:cNvSpPr>
            <a:spLocks noChangeArrowheads="1"/>
          </p:cNvSpPr>
          <p:nvPr/>
        </p:nvSpPr>
        <p:spPr bwMode="auto">
          <a:xfrm>
            <a:off x="3614738" y="1860550"/>
            <a:ext cx="152400" cy="228600"/>
          </a:xfrm>
          <a:prstGeom prst="rect">
            <a:avLst/>
          </a:prstGeom>
          <a:pattFill prst="dk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AutoShape 23"/>
          <p:cNvSpPr>
            <a:spLocks/>
          </p:cNvSpPr>
          <p:nvPr/>
        </p:nvSpPr>
        <p:spPr bwMode="auto">
          <a:xfrm rot="5400000">
            <a:off x="2166938" y="48895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utoShape 24"/>
          <p:cNvSpPr>
            <a:spLocks/>
          </p:cNvSpPr>
          <p:nvPr/>
        </p:nvSpPr>
        <p:spPr bwMode="auto">
          <a:xfrm rot="5400000">
            <a:off x="4071938" y="869950"/>
            <a:ext cx="152400" cy="1524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3767138" y="1860550"/>
            <a:ext cx="381000" cy="2286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Rectangle 26" descr="Dark upward diagonal"/>
          <p:cNvSpPr>
            <a:spLocks noChangeArrowheads="1"/>
          </p:cNvSpPr>
          <p:nvPr/>
        </p:nvSpPr>
        <p:spPr bwMode="auto">
          <a:xfrm>
            <a:off x="3843338" y="1860550"/>
            <a:ext cx="152400" cy="228600"/>
          </a:xfrm>
          <a:prstGeom prst="rect">
            <a:avLst/>
          </a:prstGeom>
          <a:pattFill prst="dk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4148138" y="1860550"/>
            <a:ext cx="381000" cy="2286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Rectangle 28" descr="Dark upward diagonal"/>
          <p:cNvSpPr>
            <a:spLocks noChangeArrowheads="1"/>
          </p:cNvSpPr>
          <p:nvPr/>
        </p:nvSpPr>
        <p:spPr bwMode="auto">
          <a:xfrm>
            <a:off x="4233863" y="1860550"/>
            <a:ext cx="152400" cy="228600"/>
          </a:xfrm>
          <a:prstGeom prst="rect">
            <a:avLst/>
          </a:prstGeom>
          <a:pattFill prst="dk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4529138" y="1860550"/>
            <a:ext cx="381000" cy="2286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Rectangle 30" descr="Dark upward diagonal"/>
          <p:cNvSpPr>
            <a:spLocks noChangeArrowheads="1"/>
          </p:cNvSpPr>
          <p:nvPr/>
        </p:nvSpPr>
        <p:spPr bwMode="auto">
          <a:xfrm>
            <a:off x="4605338" y="1860550"/>
            <a:ext cx="152400" cy="228600"/>
          </a:xfrm>
          <a:prstGeom prst="rect">
            <a:avLst/>
          </a:prstGeom>
          <a:pattFill prst="dk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4910138" y="1860550"/>
            <a:ext cx="762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1100138" y="1860550"/>
            <a:ext cx="2286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AutoShape 33"/>
          <p:cNvSpPr>
            <a:spLocks/>
          </p:cNvSpPr>
          <p:nvPr/>
        </p:nvSpPr>
        <p:spPr bwMode="auto">
          <a:xfrm rot="5400000">
            <a:off x="5214938" y="125095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2054225" y="1296988"/>
            <a:ext cx="476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  <a:ea typeface="ＭＳ Ｐゴシック" pitchFamily="68" charset="-128"/>
              </a:rPr>
              <a:t>15s</a:t>
            </a: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3948113" y="1296988"/>
            <a:ext cx="476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  <a:ea typeface="ＭＳ Ｐゴシック" pitchFamily="68" charset="-128"/>
              </a:rPr>
              <a:t>10s</a:t>
            </a: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5135563" y="1296988"/>
            <a:ext cx="3746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  <a:ea typeface="ＭＳ Ｐゴシック" pitchFamily="68" charset="-128"/>
              </a:rPr>
              <a:t>5s</a:t>
            </a:r>
          </a:p>
        </p:txBody>
      </p:sp>
      <p:sp>
        <p:nvSpPr>
          <p:cNvPr id="51237" name="Rectangle 37" descr="Dark upward diagonal"/>
          <p:cNvSpPr>
            <a:spLocks noChangeArrowheads="1"/>
          </p:cNvSpPr>
          <p:nvPr/>
        </p:nvSpPr>
        <p:spPr bwMode="auto">
          <a:xfrm>
            <a:off x="5486400" y="2209800"/>
            <a:ext cx="152400" cy="228600"/>
          </a:xfrm>
          <a:prstGeom prst="rect">
            <a:avLst/>
          </a:prstGeom>
          <a:pattFill prst="dk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3352800" y="2209800"/>
            <a:ext cx="2482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Verdana" pitchFamily="34" charset="0"/>
                <a:ea typeface="ＭＳ Ｐゴシック" pitchFamily="68" charset="-128"/>
              </a:rPr>
              <a:t>iv.</a:t>
            </a:r>
            <a:r>
              <a:rPr lang="en-US" sz="1200">
                <a:latin typeface="Verdana" pitchFamily="34" charset="0"/>
                <a:ea typeface="ＭＳ Ｐゴシック" pitchFamily="68" charset="-128"/>
              </a:rPr>
              <a:t> Juice/Water squirt (1s     )</a:t>
            </a: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5732463" y="1700213"/>
            <a:ext cx="3921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ea typeface="ＭＳ Ｐゴシック" pitchFamily="68" charset="-128"/>
              </a:rPr>
              <a:t>…</a:t>
            </a:r>
            <a:endParaRPr lang="en-US" sz="1200">
              <a:latin typeface="Verdana" pitchFamily="34" charset="0"/>
              <a:ea typeface="ＭＳ Ｐゴシック" pitchFamily="68" charset="-128"/>
            </a:endParaRPr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6450013" y="17462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6491288" y="1479550"/>
            <a:ext cx="5524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  <a:ea typeface="ＭＳ Ｐゴシック" pitchFamily="68" charset="-128"/>
              </a:rPr>
              <a:t>Time</a:t>
            </a: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1374775" y="1830388"/>
            <a:ext cx="2349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Verdana" pitchFamily="34" charset="0"/>
                <a:ea typeface="ＭＳ Ｐゴシック" pitchFamily="68" charset="-128"/>
              </a:rPr>
              <a:t>i</a:t>
            </a: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1870075" y="1830388"/>
            <a:ext cx="2857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Verdana" pitchFamily="34" charset="0"/>
                <a:ea typeface="ＭＳ Ｐゴシック" pitchFamily="68" charset="-128"/>
              </a:rPr>
              <a:t>ii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2606675" y="1830388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Verdana" pitchFamily="34" charset="0"/>
                <a:ea typeface="ＭＳ Ｐゴシック" pitchFamily="68" charset="-128"/>
              </a:rPr>
              <a:t>iii</a:t>
            </a:r>
            <a:endParaRPr lang="en-US" sz="1200">
              <a:latin typeface="Verdana" pitchFamily="34" charset="0"/>
              <a:ea typeface="ＭＳ Ｐゴシック" pitchFamily="68" charset="-128"/>
            </a:endParaRPr>
          </a:p>
        </p:txBody>
      </p: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217488" y="1133475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ＭＳ Ｐゴシック" pitchFamily="68" charset="-128"/>
              </a:rPr>
              <a:t>A</a:t>
            </a:r>
            <a:endParaRPr lang="en-US" sz="2400">
              <a:ea typeface="ＭＳ Ｐゴシック" pitchFamily="68" charset="-128"/>
            </a:endParaRPr>
          </a:p>
        </p:txBody>
      </p:sp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215900" y="2657475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ＭＳ Ｐゴシック" pitchFamily="68" charset="-128"/>
              </a:rPr>
              <a:t>B</a:t>
            </a:r>
            <a:endParaRPr lang="en-US" sz="2400">
              <a:ea typeface="ＭＳ Ｐゴシック" pitchFamily="68" charset="-128"/>
            </a:endParaRPr>
          </a:p>
        </p:txBody>
      </p:sp>
      <p:sp>
        <p:nvSpPr>
          <p:cNvPr id="51247" name="Text Box 47"/>
          <p:cNvSpPr txBox="1">
            <a:spLocks noChangeArrowheads="1"/>
          </p:cNvSpPr>
          <p:nvPr/>
        </p:nvSpPr>
        <p:spPr bwMode="auto">
          <a:xfrm>
            <a:off x="0" y="6583363"/>
            <a:ext cx="8318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  <a:ea typeface="ＭＳ Ｐゴシック" pitchFamily="68" charset="-128"/>
              </a:rPr>
              <a:t>Figure 1</a:t>
            </a:r>
          </a:p>
        </p:txBody>
      </p:sp>
      <p:sp>
        <p:nvSpPr>
          <p:cNvPr id="51248" name="Line 48"/>
          <p:cNvSpPr>
            <a:spLocks noChangeShapeType="1"/>
          </p:cNvSpPr>
          <p:nvPr/>
        </p:nvSpPr>
        <p:spPr bwMode="auto">
          <a:xfrm>
            <a:off x="1447800" y="22860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49" name="Line 49"/>
          <p:cNvSpPr>
            <a:spLocks noChangeShapeType="1"/>
          </p:cNvSpPr>
          <p:nvPr/>
        </p:nvSpPr>
        <p:spPr bwMode="auto">
          <a:xfrm>
            <a:off x="2133600" y="22098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98525" y="2209800"/>
            <a:ext cx="1387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Helvetica" charset="0"/>
              </a:rPr>
              <a:t>d</a:t>
            </a:r>
          </a:p>
          <a:p>
            <a:r>
              <a:rPr lang="en-US" sz="2400">
                <a:latin typeface="Helvetica" charset="0"/>
                <a:sym typeface="Symbol" pitchFamily="18" charset="2"/>
              </a:rPr>
              <a:t>d</a:t>
            </a:r>
            <a:r>
              <a:rPr lang="en-US" sz="2400">
                <a:latin typeface="Helvetica" charset="0"/>
              </a:rPr>
              <a:t>'</a:t>
            </a:r>
            <a:r>
              <a:rPr lang="en-US" sz="2400">
                <a:latin typeface="Helvetica" charset="0"/>
                <a:sym typeface="Symbol" pitchFamily="18" charset="2"/>
              </a:rPr>
              <a:t>-d </a:t>
            </a:r>
            <a:br>
              <a:rPr lang="en-US" sz="2400">
                <a:latin typeface="Helvetica" charset="0"/>
                <a:sym typeface="Symbol" pitchFamily="18" charset="2"/>
              </a:rPr>
            </a:br>
            <a:r>
              <a:rPr lang="en-US" sz="2400">
                <a:latin typeface="Helvetica" charset="0"/>
                <a:sym typeface="Symbol" pitchFamily="18" charset="2"/>
              </a:rPr>
              <a:t>(R</a:t>
            </a:r>
            <a:r>
              <a:rPr lang="en-US" sz="2400">
                <a:latin typeface="Helvetica" charset="0"/>
              </a:rPr>
              <a:t>,</a:t>
            </a:r>
            <a:r>
              <a:rPr lang="en-US" sz="2400">
                <a:latin typeface="Helvetica" charset="0"/>
                <a:sym typeface="Symbol" pitchFamily="18" charset="2"/>
              </a:rPr>
              <a:t>R</a:t>
            </a:r>
            <a:r>
              <a:rPr lang="en-US" sz="2400"/>
              <a:t>'</a:t>
            </a:r>
            <a:r>
              <a:rPr lang="en-US" sz="2400">
                <a:latin typeface="Helvetica" charset="0"/>
                <a:sym typeface="Symbol" pitchFamily="18" charset="2"/>
              </a:rPr>
              <a:t>)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09800" y="2209800"/>
            <a:ext cx="624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Helvetica" charset="0"/>
                <a:sym typeface="Symbol" pitchFamily="18" charset="2"/>
              </a:rPr>
              <a:t> { This minute, 10 minutes, 20 minutes }</a:t>
            </a:r>
          </a:p>
          <a:p>
            <a:r>
              <a:rPr lang="en-US" sz="2400">
                <a:latin typeface="Helvetica" charset="0"/>
                <a:sym typeface="Symbol" pitchFamily="18" charset="2"/>
              </a:rPr>
              <a:t> { 1 minute, 5 minutes }</a:t>
            </a:r>
          </a:p>
          <a:p>
            <a:r>
              <a:rPr lang="en-US" sz="2400">
                <a:latin typeface="Helvetica" charset="0"/>
                <a:sym typeface="Symbol" pitchFamily="18" charset="2"/>
              </a:rPr>
              <a:t> {(1ml, 2ml), (1ml, 3ml), (2ml, 3ml)}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95400" y="5334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Experiment Design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3810000"/>
            <a:ext cx="9829800" cy="2438400"/>
            <a:chOff x="1152" y="2688"/>
            <a:chExt cx="3600" cy="963"/>
          </a:xfrm>
        </p:grpSpPr>
        <p:pic>
          <p:nvPicPr>
            <p:cNvPr id="5223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2688"/>
              <a:ext cx="1284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1" name="Text Box 6"/>
            <p:cNvSpPr txBox="1">
              <a:spLocks noChangeArrowheads="1"/>
            </p:cNvSpPr>
            <p:nvPr/>
          </p:nvSpPr>
          <p:spPr bwMode="auto">
            <a:xfrm>
              <a:off x="2688" y="2796"/>
              <a:ext cx="206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Helvetica" charset="0"/>
                </a:rPr>
                <a:t>d = This minute</a:t>
              </a:r>
            </a:p>
            <a:p>
              <a:r>
                <a:rPr lang="en-US" sz="2400">
                  <a:latin typeface="Helvetica" charset="0"/>
                  <a:sym typeface="Symbol" pitchFamily="18" charset="2"/>
                </a:rPr>
                <a:t>d</a:t>
              </a:r>
              <a:r>
                <a:rPr lang="en-US" sz="2400">
                  <a:latin typeface="Helvetica" charset="0"/>
                </a:rPr>
                <a:t>'</a:t>
              </a:r>
              <a:r>
                <a:rPr lang="en-US" sz="2400">
                  <a:latin typeface="Helvetica" charset="0"/>
                  <a:sym typeface="Symbol" pitchFamily="18" charset="2"/>
                </a:rPr>
                <a:t>-d = 5 minutes</a:t>
              </a:r>
              <a:br>
                <a:rPr lang="en-US" sz="2400">
                  <a:latin typeface="Helvetica" charset="0"/>
                  <a:sym typeface="Symbol" pitchFamily="18" charset="2"/>
                </a:rPr>
              </a:br>
              <a:r>
                <a:rPr lang="en-US" sz="2400">
                  <a:latin typeface="Helvetica" charset="0"/>
                  <a:sym typeface="Symbol" pitchFamily="18" charset="2"/>
                </a:rPr>
                <a:t>(R</a:t>
              </a:r>
              <a:r>
                <a:rPr lang="en-US" sz="2400">
                  <a:latin typeface="Helvetica" charset="0"/>
                </a:rPr>
                <a:t>,</a:t>
              </a:r>
              <a:r>
                <a:rPr lang="en-US" sz="2400">
                  <a:latin typeface="Helvetica" charset="0"/>
                  <a:sym typeface="Symbol" pitchFamily="18" charset="2"/>
                </a:rPr>
                <a:t>R</a:t>
              </a:r>
              <a:r>
                <a:rPr lang="en-US" sz="2400"/>
                <a:t>'</a:t>
              </a:r>
              <a:r>
                <a:rPr lang="en-US" sz="2400">
                  <a:latin typeface="Helvetica" charset="0"/>
                  <a:sym typeface="Symbol" pitchFamily="18" charset="2"/>
                </a:rPr>
                <a:t>) = (2ml, 3ml)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Time Inconsistent Preferences</a:t>
            </a:r>
            <a:r>
              <a:rPr lang="en-US" sz="3200" smtClean="0"/>
              <a:t>:</a:t>
            </a:r>
          </a:p>
        </p:txBody>
      </p:sp>
      <p:pic>
        <p:nvPicPr>
          <p:cNvPr id="207875" name="Picture 3" descr="o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1676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43200" y="14478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cs typeface="Times New Roman" pitchFamily="18" charset="0"/>
              </a:rPr>
              <a:t>Choosing and Eating</a:t>
            </a:r>
          </a:p>
          <a:p>
            <a:pPr algn="ctr" eaLnBrk="1" hangingPunct="1"/>
            <a:r>
              <a:rPr lang="en-US" sz="2400">
                <a:cs typeface="Times New Roman" pitchFamily="18" charset="0"/>
              </a:rPr>
              <a:t>Simultaneously</a:t>
            </a:r>
          </a:p>
        </p:txBody>
      </p:sp>
      <p:pic>
        <p:nvPicPr>
          <p:cNvPr id="14343" name="Picture 7" descr="lindt swiss premium mi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524000" y="5103813"/>
            <a:ext cx="1490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pitchFamily="34" charset="0"/>
              </a:rPr>
              <a:t>70%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choose </a:t>
            </a:r>
          </a:p>
          <a:p>
            <a:pPr eaLnBrk="1" hangingPunct="1"/>
            <a:r>
              <a:rPr lang="en-US" sz="2400">
                <a:cs typeface="Arial" pitchFamily="34" charset="0"/>
              </a:rPr>
              <a:t>chocolate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1227138" y="2251075"/>
            <a:ext cx="1587" cy="23050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1184275" y="4556125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184275" y="3979863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1184275" y="3403600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1184275" y="2827338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1184275" y="2251075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1227138" y="4556125"/>
            <a:ext cx="3343275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1227138" y="4556125"/>
            <a:ext cx="1587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2341563" y="4556125"/>
            <a:ext cx="1587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3455988" y="4556125"/>
            <a:ext cx="1587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4570413" y="4556125"/>
            <a:ext cx="1587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1774825" y="3282950"/>
            <a:ext cx="2228850" cy="539750"/>
          </a:xfrm>
          <a:custGeom>
            <a:avLst/>
            <a:gdLst>
              <a:gd name="T0" fmla="*/ 0 w 1549"/>
              <a:gd name="T1" fmla="*/ 0 h 336"/>
              <a:gd name="T2" fmla="*/ 1604576524 w 1549"/>
              <a:gd name="T3" fmla="*/ 575455418 h 336"/>
              <a:gd name="T4" fmla="*/ 2147483647 w 1549"/>
              <a:gd name="T5" fmla="*/ 867053844 h 336"/>
              <a:gd name="T6" fmla="*/ 0 60000 65536"/>
              <a:gd name="T7" fmla="*/ 0 60000 65536"/>
              <a:gd name="T8" fmla="*/ 0 60000 65536"/>
              <a:gd name="T9" fmla="*/ 0 w 1549"/>
              <a:gd name="T10" fmla="*/ 0 h 336"/>
              <a:gd name="T11" fmla="*/ 1549 w 1549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" h="336">
                <a:moveTo>
                  <a:pt x="0" y="0"/>
                </a:moveTo>
                <a:lnTo>
                  <a:pt x="775" y="223"/>
                </a:lnTo>
                <a:lnTo>
                  <a:pt x="1549" y="336"/>
                </a:lnTo>
              </a:path>
            </a:pathLst>
          </a:cu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784350" y="3133725"/>
            <a:ext cx="1588" cy="1492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1763713" y="3133725"/>
            <a:ext cx="46037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V="1">
            <a:off x="2900363" y="3460750"/>
            <a:ext cx="1587" cy="1809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2876550" y="3460750"/>
            <a:ext cx="46038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4013200" y="3662363"/>
            <a:ext cx="1588" cy="16033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3992563" y="3662363"/>
            <a:ext cx="46037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1784350" y="3282950"/>
            <a:ext cx="1588" cy="1492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1763713" y="3432175"/>
            <a:ext cx="46037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2900363" y="3641725"/>
            <a:ext cx="1587" cy="1809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2876550" y="3822700"/>
            <a:ext cx="46038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4013200" y="3822700"/>
            <a:ext cx="1588" cy="1619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>
            <a:off x="3992563" y="3984625"/>
            <a:ext cx="46037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1776413" y="3273425"/>
            <a:ext cx="52387" cy="587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5" name="Oval 27"/>
          <p:cNvSpPr>
            <a:spLocks noChangeArrowheads="1"/>
          </p:cNvSpPr>
          <p:nvPr/>
        </p:nvSpPr>
        <p:spPr bwMode="auto">
          <a:xfrm>
            <a:off x="2889250" y="3630613"/>
            <a:ext cx="52388" cy="58737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Oval 28"/>
          <p:cNvSpPr>
            <a:spLocks noChangeArrowheads="1"/>
          </p:cNvSpPr>
          <p:nvPr/>
        </p:nvSpPr>
        <p:spPr bwMode="auto">
          <a:xfrm>
            <a:off x="4005263" y="3811588"/>
            <a:ext cx="50800" cy="5715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1050925" y="4464050"/>
            <a:ext cx="15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915988" y="3886200"/>
            <a:ext cx="15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915988" y="3311525"/>
            <a:ext cx="15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915988" y="2735263"/>
            <a:ext cx="1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915988" y="2157413"/>
            <a:ext cx="1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1355725" y="4683125"/>
            <a:ext cx="74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This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minute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2447925" y="4683125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10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minutes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3579813" y="4683125"/>
            <a:ext cx="86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20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Minutes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 rot="-5400000">
            <a:off x="-534193" y="3050381"/>
            <a:ext cx="207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Helvetica" charset="0"/>
                <a:ea typeface="ＭＳ Ｐゴシック" pitchFamily="68" charset="-128"/>
              </a:rPr>
              <a:t>P(choose early)</a:t>
            </a:r>
          </a:p>
        </p:txBody>
      </p:sp>
      <p:sp>
        <p:nvSpPr>
          <p:cNvPr id="53286" name="Rectangle 90"/>
          <p:cNvSpPr>
            <a:spLocks noChangeArrowheads="1"/>
          </p:cNvSpPr>
          <p:nvPr/>
        </p:nvSpPr>
        <p:spPr bwMode="auto">
          <a:xfrm>
            <a:off x="1447800" y="53340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Helvetica" charset="0"/>
                <a:ea typeface="ＭＳ Ｐゴシック" pitchFamily="68" charset="-128"/>
              </a:rPr>
              <a:t>Delay to early reward (d)</a:t>
            </a:r>
          </a:p>
        </p:txBody>
      </p:sp>
      <p:sp>
        <p:nvSpPr>
          <p:cNvPr id="53287" name="Text Box 91"/>
          <p:cNvSpPr txBox="1">
            <a:spLocks noChangeArrowheads="1"/>
          </p:cNvSpPr>
          <p:nvPr/>
        </p:nvSpPr>
        <p:spPr bwMode="auto">
          <a:xfrm>
            <a:off x="838200" y="5334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Behavioral evidence for </a:t>
            </a:r>
          </a:p>
          <a:p>
            <a:pPr algn="ctr"/>
            <a:r>
              <a:rPr lang="en-US" sz="3200" b="1"/>
              <a:t>non-exponential discounting</a:t>
            </a:r>
          </a:p>
        </p:txBody>
      </p:sp>
      <p:sp>
        <p:nvSpPr>
          <p:cNvPr id="53288" name="Line 92"/>
          <p:cNvSpPr>
            <a:spLocks noChangeShapeType="1"/>
          </p:cNvSpPr>
          <p:nvPr/>
        </p:nvSpPr>
        <p:spPr bwMode="auto">
          <a:xfrm>
            <a:off x="1209675" y="4556125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9" name="Line 93"/>
          <p:cNvSpPr>
            <a:spLocks noChangeShapeType="1"/>
          </p:cNvSpPr>
          <p:nvPr/>
        </p:nvSpPr>
        <p:spPr bwMode="auto">
          <a:xfrm>
            <a:off x="1209675" y="3975100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0" name="Line 94"/>
          <p:cNvSpPr>
            <a:spLocks noChangeShapeType="1"/>
          </p:cNvSpPr>
          <p:nvPr/>
        </p:nvSpPr>
        <p:spPr bwMode="auto">
          <a:xfrm>
            <a:off x="1209675" y="3398838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1" name="Line 95"/>
          <p:cNvSpPr>
            <a:spLocks noChangeShapeType="1"/>
          </p:cNvSpPr>
          <p:nvPr/>
        </p:nvSpPr>
        <p:spPr bwMode="auto">
          <a:xfrm>
            <a:off x="1209675" y="2817813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2" name="Line 96"/>
          <p:cNvSpPr>
            <a:spLocks noChangeShapeType="1"/>
          </p:cNvSpPr>
          <p:nvPr/>
        </p:nvSpPr>
        <p:spPr bwMode="auto">
          <a:xfrm>
            <a:off x="1209675" y="2239963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3" name="Line 97"/>
          <p:cNvSpPr>
            <a:spLocks noChangeShapeType="1"/>
          </p:cNvSpPr>
          <p:nvPr/>
        </p:nvSpPr>
        <p:spPr bwMode="auto">
          <a:xfrm flipV="1">
            <a:off x="1252538" y="4556125"/>
            <a:ext cx="0" cy="460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4" name="Rectangle 98"/>
          <p:cNvSpPr>
            <a:spLocks noChangeArrowheads="1"/>
          </p:cNvSpPr>
          <p:nvPr/>
        </p:nvSpPr>
        <p:spPr bwMode="auto">
          <a:xfrm>
            <a:off x="1009650" y="44497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3295" name="Rectangle 99"/>
          <p:cNvSpPr>
            <a:spLocks noChangeArrowheads="1"/>
          </p:cNvSpPr>
          <p:nvPr/>
        </p:nvSpPr>
        <p:spPr bwMode="auto">
          <a:xfrm>
            <a:off x="838200" y="387032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0.2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3296" name="Rectangle 100"/>
          <p:cNvSpPr>
            <a:spLocks noChangeArrowheads="1"/>
          </p:cNvSpPr>
          <p:nvPr/>
        </p:nvSpPr>
        <p:spPr bwMode="auto">
          <a:xfrm>
            <a:off x="838200" y="329247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0.4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3297" name="Rectangle 101"/>
          <p:cNvSpPr>
            <a:spLocks noChangeArrowheads="1"/>
          </p:cNvSpPr>
          <p:nvPr/>
        </p:nvSpPr>
        <p:spPr bwMode="auto">
          <a:xfrm>
            <a:off x="838200" y="271462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0.6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3298" name="Rectangle 102"/>
          <p:cNvSpPr>
            <a:spLocks noChangeArrowheads="1"/>
          </p:cNvSpPr>
          <p:nvPr/>
        </p:nvSpPr>
        <p:spPr bwMode="auto">
          <a:xfrm>
            <a:off x="838200" y="213360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0.8</a:t>
            </a:r>
            <a:endParaRPr lang="en-US" b="1">
              <a:ea typeface="ＭＳ Ｐゴシック" pitchFamily="6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3"/>
          <p:cNvSpPr>
            <a:spLocks noChangeShapeType="1"/>
          </p:cNvSpPr>
          <p:nvPr/>
        </p:nvSpPr>
        <p:spPr bwMode="auto">
          <a:xfrm>
            <a:off x="1227138" y="2251075"/>
            <a:ext cx="1587" cy="230505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1184275" y="4556125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1184275" y="3979863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1184275" y="3403600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1184275" y="2827338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1184275" y="2251075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1227138" y="4556125"/>
            <a:ext cx="3343275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 flipV="1">
            <a:off x="1227138" y="4556125"/>
            <a:ext cx="1587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 flipV="1">
            <a:off x="2341563" y="4556125"/>
            <a:ext cx="1587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 flipV="1">
            <a:off x="3455988" y="4556125"/>
            <a:ext cx="1587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 flipV="1">
            <a:off x="4570413" y="4556125"/>
            <a:ext cx="1587" cy="476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Freeform 14"/>
          <p:cNvSpPr>
            <a:spLocks/>
          </p:cNvSpPr>
          <p:nvPr/>
        </p:nvSpPr>
        <p:spPr bwMode="auto">
          <a:xfrm>
            <a:off x="1774825" y="3282950"/>
            <a:ext cx="2228850" cy="539750"/>
          </a:xfrm>
          <a:custGeom>
            <a:avLst/>
            <a:gdLst>
              <a:gd name="T0" fmla="*/ 0 w 1549"/>
              <a:gd name="T1" fmla="*/ 0 h 336"/>
              <a:gd name="T2" fmla="*/ 1604576524 w 1549"/>
              <a:gd name="T3" fmla="*/ 575455418 h 336"/>
              <a:gd name="T4" fmla="*/ 2147483647 w 1549"/>
              <a:gd name="T5" fmla="*/ 867053844 h 336"/>
              <a:gd name="T6" fmla="*/ 0 60000 65536"/>
              <a:gd name="T7" fmla="*/ 0 60000 65536"/>
              <a:gd name="T8" fmla="*/ 0 60000 65536"/>
              <a:gd name="T9" fmla="*/ 0 w 1549"/>
              <a:gd name="T10" fmla="*/ 0 h 336"/>
              <a:gd name="T11" fmla="*/ 1549 w 1549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" h="336">
                <a:moveTo>
                  <a:pt x="0" y="0"/>
                </a:moveTo>
                <a:lnTo>
                  <a:pt x="775" y="223"/>
                </a:lnTo>
                <a:lnTo>
                  <a:pt x="1549" y="336"/>
                </a:lnTo>
              </a:path>
            </a:pathLst>
          </a:cu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 flipV="1">
            <a:off x="1784350" y="3133725"/>
            <a:ext cx="1588" cy="1492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1763713" y="3133725"/>
            <a:ext cx="46037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 flipV="1">
            <a:off x="2900363" y="3460750"/>
            <a:ext cx="1587" cy="1809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Line 18"/>
          <p:cNvSpPr>
            <a:spLocks noChangeShapeType="1"/>
          </p:cNvSpPr>
          <p:nvPr/>
        </p:nvSpPr>
        <p:spPr bwMode="auto">
          <a:xfrm>
            <a:off x="2876550" y="3460750"/>
            <a:ext cx="46038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Line 19"/>
          <p:cNvSpPr>
            <a:spLocks noChangeShapeType="1"/>
          </p:cNvSpPr>
          <p:nvPr/>
        </p:nvSpPr>
        <p:spPr bwMode="auto">
          <a:xfrm flipV="1">
            <a:off x="4013200" y="3662363"/>
            <a:ext cx="1588" cy="16033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Line 20"/>
          <p:cNvSpPr>
            <a:spLocks noChangeShapeType="1"/>
          </p:cNvSpPr>
          <p:nvPr/>
        </p:nvSpPr>
        <p:spPr bwMode="auto">
          <a:xfrm>
            <a:off x="3992563" y="3662363"/>
            <a:ext cx="46037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Line 21"/>
          <p:cNvSpPr>
            <a:spLocks noChangeShapeType="1"/>
          </p:cNvSpPr>
          <p:nvPr/>
        </p:nvSpPr>
        <p:spPr bwMode="auto">
          <a:xfrm>
            <a:off x="1784350" y="3282950"/>
            <a:ext cx="1588" cy="1492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Line 22"/>
          <p:cNvSpPr>
            <a:spLocks noChangeShapeType="1"/>
          </p:cNvSpPr>
          <p:nvPr/>
        </p:nvSpPr>
        <p:spPr bwMode="auto">
          <a:xfrm>
            <a:off x="1763713" y="3432175"/>
            <a:ext cx="46037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23"/>
          <p:cNvSpPr>
            <a:spLocks noChangeShapeType="1"/>
          </p:cNvSpPr>
          <p:nvPr/>
        </p:nvSpPr>
        <p:spPr bwMode="auto">
          <a:xfrm>
            <a:off x="2900363" y="3641725"/>
            <a:ext cx="1587" cy="18097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4"/>
          <p:cNvSpPr>
            <a:spLocks noChangeShapeType="1"/>
          </p:cNvSpPr>
          <p:nvPr/>
        </p:nvSpPr>
        <p:spPr bwMode="auto">
          <a:xfrm>
            <a:off x="2876550" y="3822700"/>
            <a:ext cx="46038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Line 25"/>
          <p:cNvSpPr>
            <a:spLocks noChangeShapeType="1"/>
          </p:cNvSpPr>
          <p:nvPr/>
        </p:nvSpPr>
        <p:spPr bwMode="auto">
          <a:xfrm>
            <a:off x="4013200" y="3822700"/>
            <a:ext cx="1588" cy="161925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Line 26"/>
          <p:cNvSpPr>
            <a:spLocks noChangeShapeType="1"/>
          </p:cNvSpPr>
          <p:nvPr/>
        </p:nvSpPr>
        <p:spPr bwMode="auto">
          <a:xfrm>
            <a:off x="3992563" y="3984625"/>
            <a:ext cx="46037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Oval 27"/>
          <p:cNvSpPr>
            <a:spLocks noChangeArrowheads="1"/>
          </p:cNvSpPr>
          <p:nvPr/>
        </p:nvSpPr>
        <p:spPr bwMode="auto">
          <a:xfrm>
            <a:off x="1776413" y="3273425"/>
            <a:ext cx="52387" cy="587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Oval 28"/>
          <p:cNvSpPr>
            <a:spLocks noChangeArrowheads="1"/>
          </p:cNvSpPr>
          <p:nvPr/>
        </p:nvSpPr>
        <p:spPr bwMode="auto">
          <a:xfrm>
            <a:off x="2889250" y="3630613"/>
            <a:ext cx="52388" cy="58737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Oval 29"/>
          <p:cNvSpPr>
            <a:spLocks noChangeArrowheads="1"/>
          </p:cNvSpPr>
          <p:nvPr/>
        </p:nvSpPr>
        <p:spPr bwMode="auto">
          <a:xfrm>
            <a:off x="4005263" y="3811588"/>
            <a:ext cx="50800" cy="5715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Rectangle 30"/>
          <p:cNvSpPr>
            <a:spLocks noChangeArrowheads="1"/>
          </p:cNvSpPr>
          <p:nvPr/>
        </p:nvSpPr>
        <p:spPr bwMode="auto">
          <a:xfrm>
            <a:off x="1050925" y="4464050"/>
            <a:ext cx="15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4302" name="Rectangle 31"/>
          <p:cNvSpPr>
            <a:spLocks noChangeArrowheads="1"/>
          </p:cNvSpPr>
          <p:nvPr/>
        </p:nvSpPr>
        <p:spPr bwMode="auto">
          <a:xfrm>
            <a:off x="915988" y="3886200"/>
            <a:ext cx="15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4303" name="Rectangle 32"/>
          <p:cNvSpPr>
            <a:spLocks noChangeArrowheads="1"/>
          </p:cNvSpPr>
          <p:nvPr/>
        </p:nvSpPr>
        <p:spPr bwMode="auto">
          <a:xfrm>
            <a:off x="915988" y="3311525"/>
            <a:ext cx="15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4304" name="Rectangle 33"/>
          <p:cNvSpPr>
            <a:spLocks noChangeArrowheads="1"/>
          </p:cNvSpPr>
          <p:nvPr/>
        </p:nvSpPr>
        <p:spPr bwMode="auto">
          <a:xfrm>
            <a:off x="915988" y="2735263"/>
            <a:ext cx="1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4305" name="Rectangle 34"/>
          <p:cNvSpPr>
            <a:spLocks noChangeArrowheads="1"/>
          </p:cNvSpPr>
          <p:nvPr/>
        </p:nvSpPr>
        <p:spPr bwMode="auto">
          <a:xfrm>
            <a:off x="915988" y="2157413"/>
            <a:ext cx="1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400">
              <a:ea typeface="ＭＳ Ｐゴシック" pitchFamily="68" charset="-128"/>
            </a:endParaRPr>
          </a:p>
        </p:txBody>
      </p:sp>
      <p:sp>
        <p:nvSpPr>
          <p:cNvPr id="54306" name="Rectangle 35"/>
          <p:cNvSpPr>
            <a:spLocks noChangeArrowheads="1"/>
          </p:cNvSpPr>
          <p:nvPr/>
        </p:nvSpPr>
        <p:spPr bwMode="auto">
          <a:xfrm>
            <a:off x="1355725" y="4683125"/>
            <a:ext cx="74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This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minute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07" name="Rectangle 36"/>
          <p:cNvSpPr>
            <a:spLocks noChangeArrowheads="1"/>
          </p:cNvSpPr>
          <p:nvPr/>
        </p:nvSpPr>
        <p:spPr bwMode="auto">
          <a:xfrm>
            <a:off x="2447925" y="4683125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10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minutes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08" name="Rectangle 37"/>
          <p:cNvSpPr>
            <a:spLocks noChangeArrowheads="1"/>
          </p:cNvSpPr>
          <p:nvPr/>
        </p:nvSpPr>
        <p:spPr bwMode="auto">
          <a:xfrm>
            <a:off x="3579813" y="4683125"/>
            <a:ext cx="86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20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Minutes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09" name="Rectangle 38"/>
          <p:cNvSpPr>
            <a:spLocks noChangeArrowheads="1"/>
          </p:cNvSpPr>
          <p:nvPr/>
        </p:nvSpPr>
        <p:spPr bwMode="auto">
          <a:xfrm rot="-5400000">
            <a:off x="-534193" y="3050381"/>
            <a:ext cx="207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Helvetica" charset="0"/>
                <a:ea typeface="ＭＳ Ｐゴシック" pitchFamily="68" charset="-128"/>
              </a:rPr>
              <a:t>P(choose early)</a:t>
            </a:r>
          </a:p>
        </p:txBody>
      </p:sp>
      <p:sp>
        <p:nvSpPr>
          <p:cNvPr id="54310" name="Line 40"/>
          <p:cNvSpPr>
            <a:spLocks noChangeShapeType="1"/>
          </p:cNvSpPr>
          <p:nvPr/>
        </p:nvSpPr>
        <p:spPr bwMode="auto">
          <a:xfrm>
            <a:off x="5291138" y="2239963"/>
            <a:ext cx="0" cy="231616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1" name="Line 41"/>
          <p:cNvSpPr>
            <a:spLocks noChangeShapeType="1"/>
          </p:cNvSpPr>
          <p:nvPr/>
        </p:nvSpPr>
        <p:spPr bwMode="auto">
          <a:xfrm>
            <a:off x="5248275" y="4556125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2" name="Line 42"/>
          <p:cNvSpPr>
            <a:spLocks noChangeShapeType="1"/>
          </p:cNvSpPr>
          <p:nvPr/>
        </p:nvSpPr>
        <p:spPr bwMode="auto">
          <a:xfrm>
            <a:off x="5248275" y="3975100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3" name="Line 43"/>
          <p:cNvSpPr>
            <a:spLocks noChangeShapeType="1"/>
          </p:cNvSpPr>
          <p:nvPr/>
        </p:nvSpPr>
        <p:spPr bwMode="auto">
          <a:xfrm>
            <a:off x="5248275" y="3398838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4" name="Line 44"/>
          <p:cNvSpPr>
            <a:spLocks noChangeShapeType="1"/>
          </p:cNvSpPr>
          <p:nvPr/>
        </p:nvSpPr>
        <p:spPr bwMode="auto">
          <a:xfrm>
            <a:off x="5248275" y="2817813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5" name="Line 45"/>
          <p:cNvSpPr>
            <a:spLocks noChangeShapeType="1"/>
          </p:cNvSpPr>
          <p:nvPr/>
        </p:nvSpPr>
        <p:spPr bwMode="auto">
          <a:xfrm>
            <a:off x="5248275" y="2239963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6" name="Line 46"/>
          <p:cNvSpPr>
            <a:spLocks noChangeShapeType="1"/>
          </p:cNvSpPr>
          <p:nvPr/>
        </p:nvSpPr>
        <p:spPr bwMode="auto">
          <a:xfrm>
            <a:off x="5291138" y="4556125"/>
            <a:ext cx="3333750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7" name="Line 47"/>
          <p:cNvSpPr>
            <a:spLocks noChangeShapeType="1"/>
          </p:cNvSpPr>
          <p:nvPr/>
        </p:nvSpPr>
        <p:spPr bwMode="auto">
          <a:xfrm flipV="1">
            <a:off x="5291138" y="4556125"/>
            <a:ext cx="0" cy="460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8" name="Line 48"/>
          <p:cNvSpPr>
            <a:spLocks noChangeShapeType="1"/>
          </p:cNvSpPr>
          <p:nvPr/>
        </p:nvSpPr>
        <p:spPr bwMode="auto">
          <a:xfrm flipV="1">
            <a:off x="6402388" y="4556125"/>
            <a:ext cx="1587" cy="460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9" name="Line 49"/>
          <p:cNvSpPr>
            <a:spLocks noChangeShapeType="1"/>
          </p:cNvSpPr>
          <p:nvPr/>
        </p:nvSpPr>
        <p:spPr bwMode="auto">
          <a:xfrm flipV="1">
            <a:off x="7513638" y="4556125"/>
            <a:ext cx="1587" cy="460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0" name="Line 50"/>
          <p:cNvSpPr>
            <a:spLocks noChangeShapeType="1"/>
          </p:cNvSpPr>
          <p:nvPr/>
        </p:nvSpPr>
        <p:spPr bwMode="auto">
          <a:xfrm flipV="1">
            <a:off x="8624888" y="4556125"/>
            <a:ext cx="1587" cy="460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1" name="Freeform 51"/>
          <p:cNvSpPr>
            <a:spLocks/>
          </p:cNvSpPr>
          <p:nvPr/>
        </p:nvSpPr>
        <p:spPr bwMode="auto">
          <a:xfrm>
            <a:off x="5846763" y="3560763"/>
            <a:ext cx="2222500" cy="258762"/>
          </a:xfrm>
          <a:custGeom>
            <a:avLst/>
            <a:gdLst>
              <a:gd name="T0" fmla="*/ 0 w 1549"/>
              <a:gd name="T1" fmla="*/ 0 h 160"/>
              <a:gd name="T2" fmla="*/ 1595446733 w 1549"/>
              <a:gd name="T3" fmla="*/ 235399037 h 160"/>
              <a:gd name="T4" fmla="*/ 2147483647 w 1549"/>
              <a:gd name="T5" fmla="*/ 418486020 h 160"/>
              <a:gd name="T6" fmla="*/ 0 60000 65536"/>
              <a:gd name="T7" fmla="*/ 0 60000 65536"/>
              <a:gd name="T8" fmla="*/ 0 60000 65536"/>
              <a:gd name="T9" fmla="*/ 0 w 1549"/>
              <a:gd name="T10" fmla="*/ 0 h 160"/>
              <a:gd name="T11" fmla="*/ 1549 w 1549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" h="160">
                <a:moveTo>
                  <a:pt x="0" y="0"/>
                </a:moveTo>
                <a:lnTo>
                  <a:pt x="775" y="90"/>
                </a:lnTo>
                <a:lnTo>
                  <a:pt x="1549" y="160"/>
                </a:lnTo>
              </a:path>
            </a:pathLst>
          </a:custGeom>
          <a:noFill/>
          <a:ln w="36513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2" name="Line 52"/>
          <p:cNvSpPr>
            <a:spLocks noChangeShapeType="1"/>
          </p:cNvSpPr>
          <p:nvPr/>
        </p:nvSpPr>
        <p:spPr bwMode="auto">
          <a:xfrm flipV="1">
            <a:off x="5846763" y="3384550"/>
            <a:ext cx="1587" cy="176213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3" name="Line 53"/>
          <p:cNvSpPr>
            <a:spLocks noChangeShapeType="1"/>
          </p:cNvSpPr>
          <p:nvPr/>
        </p:nvSpPr>
        <p:spPr bwMode="auto">
          <a:xfrm>
            <a:off x="5826125" y="3384550"/>
            <a:ext cx="46038" cy="1588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4" name="Line 54"/>
          <p:cNvSpPr>
            <a:spLocks noChangeShapeType="1"/>
          </p:cNvSpPr>
          <p:nvPr/>
        </p:nvSpPr>
        <p:spPr bwMode="auto">
          <a:xfrm flipV="1">
            <a:off x="6959600" y="3516313"/>
            <a:ext cx="1588" cy="190500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5" name="Line 55"/>
          <p:cNvSpPr>
            <a:spLocks noChangeShapeType="1"/>
          </p:cNvSpPr>
          <p:nvPr/>
        </p:nvSpPr>
        <p:spPr bwMode="auto">
          <a:xfrm>
            <a:off x="6935788" y="3516313"/>
            <a:ext cx="46037" cy="1587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6" name="Line 56"/>
          <p:cNvSpPr>
            <a:spLocks noChangeShapeType="1"/>
          </p:cNvSpPr>
          <p:nvPr/>
        </p:nvSpPr>
        <p:spPr bwMode="auto">
          <a:xfrm flipV="1">
            <a:off x="8069263" y="3635375"/>
            <a:ext cx="1587" cy="184150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7" name="Line 57"/>
          <p:cNvSpPr>
            <a:spLocks noChangeShapeType="1"/>
          </p:cNvSpPr>
          <p:nvPr/>
        </p:nvSpPr>
        <p:spPr bwMode="auto">
          <a:xfrm>
            <a:off x="8048625" y="3635375"/>
            <a:ext cx="46038" cy="1588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8" name="Line 58"/>
          <p:cNvSpPr>
            <a:spLocks noChangeShapeType="1"/>
          </p:cNvSpPr>
          <p:nvPr/>
        </p:nvSpPr>
        <p:spPr bwMode="auto">
          <a:xfrm>
            <a:off x="5846763" y="3560763"/>
            <a:ext cx="1587" cy="174625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9" name="Line 59"/>
          <p:cNvSpPr>
            <a:spLocks noChangeShapeType="1"/>
          </p:cNvSpPr>
          <p:nvPr/>
        </p:nvSpPr>
        <p:spPr bwMode="auto">
          <a:xfrm>
            <a:off x="5826125" y="3735388"/>
            <a:ext cx="46038" cy="1587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0" name="Line 60"/>
          <p:cNvSpPr>
            <a:spLocks noChangeShapeType="1"/>
          </p:cNvSpPr>
          <p:nvPr/>
        </p:nvSpPr>
        <p:spPr bwMode="auto">
          <a:xfrm>
            <a:off x="6959600" y="3706813"/>
            <a:ext cx="1588" cy="192087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1" name="Line 61"/>
          <p:cNvSpPr>
            <a:spLocks noChangeShapeType="1"/>
          </p:cNvSpPr>
          <p:nvPr/>
        </p:nvSpPr>
        <p:spPr bwMode="auto">
          <a:xfrm>
            <a:off x="6935788" y="3898900"/>
            <a:ext cx="46037" cy="1588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2" name="Line 62"/>
          <p:cNvSpPr>
            <a:spLocks noChangeShapeType="1"/>
          </p:cNvSpPr>
          <p:nvPr/>
        </p:nvSpPr>
        <p:spPr bwMode="auto">
          <a:xfrm>
            <a:off x="8069263" y="3819525"/>
            <a:ext cx="1587" cy="188913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3" name="Line 63"/>
          <p:cNvSpPr>
            <a:spLocks noChangeShapeType="1"/>
          </p:cNvSpPr>
          <p:nvPr/>
        </p:nvSpPr>
        <p:spPr bwMode="auto">
          <a:xfrm>
            <a:off x="8048625" y="4008438"/>
            <a:ext cx="46038" cy="1587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4" name="Freeform 64"/>
          <p:cNvSpPr>
            <a:spLocks/>
          </p:cNvSpPr>
          <p:nvPr/>
        </p:nvSpPr>
        <p:spPr bwMode="auto">
          <a:xfrm>
            <a:off x="5846763" y="2830513"/>
            <a:ext cx="2222500" cy="981075"/>
          </a:xfrm>
          <a:custGeom>
            <a:avLst/>
            <a:gdLst>
              <a:gd name="T0" fmla="*/ 0 w 1549"/>
              <a:gd name="T1" fmla="*/ 0 h 608"/>
              <a:gd name="T2" fmla="*/ 1595446733 w 1549"/>
              <a:gd name="T3" fmla="*/ 1182096874 h 608"/>
              <a:gd name="T4" fmla="*/ 2147483647 w 1549"/>
              <a:gd name="T5" fmla="*/ 1583072392 h 608"/>
              <a:gd name="T6" fmla="*/ 0 60000 65536"/>
              <a:gd name="T7" fmla="*/ 0 60000 65536"/>
              <a:gd name="T8" fmla="*/ 0 60000 65536"/>
              <a:gd name="T9" fmla="*/ 0 w 1549"/>
              <a:gd name="T10" fmla="*/ 0 h 608"/>
              <a:gd name="T11" fmla="*/ 1549 w 1549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" h="608">
                <a:moveTo>
                  <a:pt x="0" y="0"/>
                </a:moveTo>
                <a:lnTo>
                  <a:pt x="775" y="454"/>
                </a:lnTo>
                <a:lnTo>
                  <a:pt x="1549" y="608"/>
                </a:lnTo>
              </a:path>
            </a:pathLst>
          </a:custGeom>
          <a:noFill/>
          <a:ln w="36513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5" name="Line 65"/>
          <p:cNvSpPr>
            <a:spLocks noChangeShapeType="1"/>
          </p:cNvSpPr>
          <p:nvPr/>
        </p:nvSpPr>
        <p:spPr bwMode="auto">
          <a:xfrm flipV="1">
            <a:off x="5846763" y="2647950"/>
            <a:ext cx="1587" cy="182563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6" name="Line 66"/>
          <p:cNvSpPr>
            <a:spLocks noChangeShapeType="1"/>
          </p:cNvSpPr>
          <p:nvPr/>
        </p:nvSpPr>
        <p:spPr bwMode="auto">
          <a:xfrm>
            <a:off x="5826125" y="2647950"/>
            <a:ext cx="46038" cy="1588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7" name="Line 67"/>
          <p:cNvSpPr>
            <a:spLocks noChangeShapeType="1"/>
          </p:cNvSpPr>
          <p:nvPr/>
        </p:nvSpPr>
        <p:spPr bwMode="auto">
          <a:xfrm flipV="1">
            <a:off x="6959600" y="3370263"/>
            <a:ext cx="1588" cy="192087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8" name="Line 68"/>
          <p:cNvSpPr>
            <a:spLocks noChangeShapeType="1"/>
          </p:cNvSpPr>
          <p:nvPr/>
        </p:nvSpPr>
        <p:spPr bwMode="auto">
          <a:xfrm>
            <a:off x="6935788" y="3370263"/>
            <a:ext cx="46037" cy="1587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9" name="Line 69"/>
          <p:cNvSpPr>
            <a:spLocks noChangeShapeType="1"/>
          </p:cNvSpPr>
          <p:nvPr/>
        </p:nvSpPr>
        <p:spPr bwMode="auto">
          <a:xfrm flipV="1">
            <a:off x="8069263" y="3652838"/>
            <a:ext cx="1587" cy="158750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0" name="Line 70"/>
          <p:cNvSpPr>
            <a:spLocks noChangeShapeType="1"/>
          </p:cNvSpPr>
          <p:nvPr/>
        </p:nvSpPr>
        <p:spPr bwMode="auto">
          <a:xfrm>
            <a:off x="8048625" y="3652838"/>
            <a:ext cx="46038" cy="1587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1" name="Line 71"/>
          <p:cNvSpPr>
            <a:spLocks noChangeShapeType="1"/>
          </p:cNvSpPr>
          <p:nvPr/>
        </p:nvSpPr>
        <p:spPr bwMode="auto">
          <a:xfrm>
            <a:off x="5846763" y="2830513"/>
            <a:ext cx="1587" cy="185737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2" name="Line 72"/>
          <p:cNvSpPr>
            <a:spLocks noChangeShapeType="1"/>
          </p:cNvSpPr>
          <p:nvPr/>
        </p:nvSpPr>
        <p:spPr bwMode="auto">
          <a:xfrm>
            <a:off x="5826125" y="3016250"/>
            <a:ext cx="46038" cy="1588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3" name="Line 73"/>
          <p:cNvSpPr>
            <a:spLocks noChangeShapeType="1"/>
          </p:cNvSpPr>
          <p:nvPr/>
        </p:nvSpPr>
        <p:spPr bwMode="auto">
          <a:xfrm>
            <a:off x="6959600" y="3562350"/>
            <a:ext cx="1588" cy="193675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4" name="Line 74"/>
          <p:cNvSpPr>
            <a:spLocks noChangeShapeType="1"/>
          </p:cNvSpPr>
          <p:nvPr/>
        </p:nvSpPr>
        <p:spPr bwMode="auto">
          <a:xfrm>
            <a:off x="6935788" y="3756025"/>
            <a:ext cx="46037" cy="1588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5" name="Line 75"/>
          <p:cNvSpPr>
            <a:spLocks noChangeShapeType="1"/>
          </p:cNvSpPr>
          <p:nvPr/>
        </p:nvSpPr>
        <p:spPr bwMode="auto">
          <a:xfrm>
            <a:off x="8069263" y="3811588"/>
            <a:ext cx="1587" cy="158750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6" name="Line 76"/>
          <p:cNvSpPr>
            <a:spLocks noChangeShapeType="1"/>
          </p:cNvSpPr>
          <p:nvPr/>
        </p:nvSpPr>
        <p:spPr bwMode="auto">
          <a:xfrm>
            <a:off x="8048625" y="3970338"/>
            <a:ext cx="46038" cy="1587"/>
          </a:xfrm>
          <a:prstGeom prst="line">
            <a:avLst/>
          </a:prstGeom>
          <a:noFill/>
          <a:ln w="365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7" name="Oval 77"/>
          <p:cNvSpPr>
            <a:spLocks noChangeArrowheads="1"/>
          </p:cNvSpPr>
          <p:nvPr/>
        </p:nvSpPr>
        <p:spPr bwMode="auto">
          <a:xfrm>
            <a:off x="5838825" y="3549650"/>
            <a:ext cx="50800" cy="58738"/>
          </a:xfrm>
          <a:prstGeom prst="ellipse">
            <a:avLst/>
          </a:prstGeom>
          <a:solidFill>
            <a:srgbClr val="00009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8" name="Oval 78"/>
          <p:cNvSpPr>
            <a:spLocks noChangeArrowheads="1"/>
          </p:cNvSpPr>
          <p:nvPr/>
        </p:nvSpPr>
        <p:spPr bwMode="auto">
          <a:xfrm>
            <a:off x="6948488" y="3697288"/>
            <a:ext cx="52387" cy="57150"/>
          </a:xfrm>
          <a:prstGeom prst="ellipse">
            <a:avLst/>
          </a:prstGeom>
          <a:solidFill>
            <a:srgbClr val="00009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9" name="Oval 79"/>
          <p:cNvSpPr>
            <a:spLocks noChangeArrowheads="1"/>
          </p:cNvSpPr>
          <p:nvPr/>
        </p:nvSpPr>
        <p:spPr bwMode="auto">
          <a:xfrm>
            <a:off x="8061325" y="3810000"/>
            <a:ext cx="50800" cy="5715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50" name="Oval 80"/>
          <p:cNvSpPr>
            <a:spLocks noChangeArrowheads="1"/>
          </p:cNvSpPr>
          <p:nvPr/>
        </p:nvSpPr>
        <p:spPr bwMode="auto">
          <a:xfrm>
            <a:off x="5838825" y="2820988"/>
            <a:ext cx="50800" cy="5715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51" name="Oval 81"/>
          <p:cNvSpPr>
            <a:spLocks noChangeArrowheads="1"/>
          </p:cNvSpPr>
          <p:nvPr/>
        </p:nvSpPr>
        <p:spPr bwMode="auto">
          <a:xfrm>
            <a:off x="6948488" y="3552825"/>
            <a:ext cx="52387" cy="5715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52" name="Oval 82"/>
          <p:cNvSpPr>
            <a:spLocks noChangeArrowheads="1"/>
          </p:cNvSpPr>
          <p:nvPr/>
        </p:nvSpPr>
        <p:spPr bwMode="auto">
          <a:xfrm>
            <a:off x="8061325" y="3802063"/>
            <a:ext cx="50800" cy="5715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53" name="Rectangle 83"/>
          <p:cNvSpPr>
            <a:spLocks noChangeArrowheads="1"/>
          </p:cNvSpPr>
          <p:nvPr/>
        </p:nvSpPr>
        <p:spPr bwMode="auto">
          <a:xfrm>
            <a:off x="5048250" y="44497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54" name="Rectangle 84"/>
          <p:cNvSpPr>
            <a:spLocks noChangeArrowheads="1"/>
          </p:cNvSpPr>
          <p:nvPr/>
        </p:nvSpPr>
        <p:spPr bwMode="auto">
          <a:xfrm>
            <a:off x="4876800" y="387032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0.2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55" name="Rectangle 85"/>
          <p:cNvSpPr>
            <a:spLocks noChangeArrowheads="1"/>
          </p:cNvSpPr>
          <p:nvPr/>
        </p:nvSpPr>
        <p:spPr bwMode="auto">
          <a:xfrm>
            <a:off x="4876800" y="329247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0.4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56" name="Rectangle 86"/>
          <p:cNvSpPr>
            <a:spLocks noChangeArrowheads="1"/>
          </p:cNvSpPr>
          <p:nvPr/>
        </p:nvSpPr>
        <p:spPr bwMode="auto">
          <a:xfrm>
            <a:off x="4876800" y="271462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0.6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57" name="Rectangle 87"/>
          <p:cNvSpPr>
            <a:spLocks noChangeArrowheads="1"/>
          </p:cNvSpPr>
          <p:nvPr/>
        </p:nvSpPr>
        <p:spPr bwMode="auto">
          <a:xfrm>
            <a:off x="4876800" y="213360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0.8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58" name="Line 91"/>
          <p:cNvSpPr>
            <a:spLocks noChangeShapeType="1"/>
          </p:cNvSpPr>
          <p:nvPr/>
        </p:nvSpPr>
        <p:spPr bwMode="auto">
          <a:xfrm>
            <a:off x="7110413" y="263048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59" name="Line 92"/>
          <p:cNvSpPr>
            <a:spLocks noChangeShapeType="1"/>
          </p:cNvSpPr>
          <p:nvPr/>
        </p:nvSpPr>
        <p:spPr bwMode="auto">
          <a:xfrm>
            <a:off x="7110413" y="2327275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60" name="Rectangle 93"/>
          <p:cNvSpPr>
            <a:spLocks noChangeArrowheads="1"/>
          </p:cNvSpPr>
          <p:nvPr/>
        </p:nvSpPr>
        <p:spPr bwMode="auto">
          <a:xfrm>
            <a:off x="7499350" y="2398713"/>
            <a:ext cx="159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Helvetica" charset="0"/>
                <a:ea typeface="ＭＳ Ｐゴシック" pitchFamily="68" charset="-128"/>
              </a:rPr>
              <a:t>d’-d = 5 min</a:t>
            </a:r>
          </a:p>
        </p:txBody>
      </p:sp>
      <p:sp>
        <p:nvSpPr>
          <p:cNvPr id="54361" name="Rectangle 94"/>
          <p:cNvSpPr>
            <a:spLocks noChangeArrowheads="1"/>
          </p:cNvSpPr>
          <p:nvPr/>
        </p:nvSpPr>
        <p:spPr bwMode="auto">
          <a:xfrm>
            <a:off x="7502525" y="2084388"/>
            <a:ext cx="159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Helvetica" charset="0"/>
                <a:ea typeface="ＭＳ Ｐゴシック" pitchFamily="68" charset="-128"/>
              </a:rPr>
              <a:t>d’-d = 1 min</a:t>
            </a:r>
          </a:p>
        </p:txBody>
      </p:sp>
      <p:sp>
        <p:nvSpPr>
          <p:cNvPr id="54362" name="Rectangle 96"/>
          <p:cNvSpPr>
            <a:spLocks noChangeArrowheads="1"/>
          </p:cNvSpPr>
          <p:nvPr/>
        </p:nvSpPr>
        <p:spPr bwMode="auto">
          <a:xfrm>
            <a:off x="1447800" y="53340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Helvetica" charset="0"/>
                <a:ea typeface="ＭＳ Ｐゴシック" pitchFamily="68" charset="-128"/>
              </a:rPr>
              <a:t>Delay to early reward (d)</a:t>
            </a:r>
          </a:p>
        </p:txBody>
      </p:sp>
      <p:sp>
        <p:nvSpPr>
          <p:cNvPr id="54363" name="Text Box 98"/>
          <p:cNvSpPr txBox="1">
            <a:spLocks noChangeArrowheads="1"/>
          </p:cNvSpPr>
          <p:nvPr/>
        </p:nvSpPr>
        <p:spPr bwMode="auto">
          <a:xfrm>
            <a:off x="838200" y="5334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Behavioral evidence for </a:t>
            </a:r>
          </a:p>
          <a:p>
            <a:pPr algn="ctr"/>
            <a:r>
              <a:rPr lang="en-US" sz="3200" b="1"/>
              <a:t>non-exponential discounting</a:t>
            </a:r>
          </a:p>
        </p:txBody>
      </p:sp>
      <p:sp>
        <p:nvSpPr>
          <p:cNvPr id="54364" name="Line 100"/>
          <p:cNvSpPr>
            <a:spLocks noChangeShapeType="1"/>
          </p:cNvSpPr>
          <p:nvPr/>
        </p:nvSpPr>
        <p:spPr bwMode="auto">
          <a:xfrm>
            <a:off x="1209675" y="4556125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65" name="Line 101"/>
          <p:cNvSpPr>
            <a:spLocks noChangeShapeType="1"/>
          </p:cNvSpPr>
          <p:nvPr/>
        </p:nvSpPr>
        <p:spPr bwMode="auto">
          <a:xfrm>
            <a:off x="1209675" y="3975100"/>
            <a:ext cx="42863" cy="158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66" name="Line 102"/>
          <p:cNvSpPr>
            <a:spLocks noChangeShapeType="1"/>
          </p:cNvSpPr>
          <p:nvPr/>
        </p:nvSpPr>
        <p:spPr bwMode="auto">
          <a:xfrm>
            <a:off x="1209675" y="3398838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67" name="Line 103"/>
          <p:cNvSpPr>
            <a:spLocks noChangeShapeType="1"/>
          </p:cNvSpPr>
          <p:nvPr/>
        </p:nvSpPr>
        <p:spPr bwMode="auto">
          <a:xfrm>
            <a:off x="1209675" y="2817813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68" name="Line 104"/>
          <p:cNvSpPr>
            <a:spLocks noChangeShapeType="1"/>
          </p:cNvSpPr>
          <p:nvPr/>
        </p:nvSpPr>
        <p:spPr bwMode="auto">
          <a:xfrm>
            <a:off x="1209675" y="2239963"/>
            <a:ext cx="42863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69" name="Line 105"/>
          <p:cNvSpPr>
            <a:spLocks noChangeShapeType="1"/>
          </p:cNvSpPr>
          <p:nvPr/>
        </p:nvSpPr>
        <p:spPr bwMode="auto">
          <a:xfrm flipV="1">
            <a:off x="1252538" y="4556125"/>
            <a:ext cx="0" cy="46038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70" name="Rectangle 106"/>
          <p:cNvSpPr>
            <a:spLocks noChangeArrowheads="1"/>
          </p:cNvSpPr>
          <p:nvPr/>
        </p:nvSpPr>
        <p:spPr bwMode="auto">
          <a:xfrm>
            <a:off x="1009650" y="44497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71" name="Rectangle 107"/>
          <p:cNvSpPr>
            <a:spLocks noChangeArrowheads="1"/>
          </p:cNvSpPr>
          <p:nvPr/>
        </p:nvSpPr>
        <p:spPr bwMode="auto">
          <a:xfrm>
            <a:off x="838200" y="387032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0.2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72" name="Rectangle 108"/>
          <p:cNvSpPr>
            <a:spLocks noChangeArrowheads="1"/>
          </p:cNvSpPr>
          <p:nvPr/>
        </p:nvSpPr>
        <p:spPr bwMode="auto">
          <a:xfrm>
            <a:off x="838200" y="329247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0.4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73" name="Rectangle 109"/>
          <p:cNvSpPr>
            <a:spLocks noChangeArrowheads="1"/>
          </p:cNvSpPr>
          <p:nvPr/>
        </p:nvSpPr>
        <p:spPr bwMode="auto">
          <a:xfrm>
            <a:off x="838200" y="271462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0.6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74" name="Rectangle 110"/>
          <p:cNvSpPr>
            <a:spLocks noChangeArrowheads="1"/>
          </p:cNvSpPr>
          <p:nvPr/>
        </p:nvSpPr>
        <p:spPr bwMode="auto">
          <a:xfrm>
            <a:off x="838200" y="213360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0.8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75" name="Rectangle 111"/>
          <p:cNvSpPr>
            <a:spLocks noChangeArrowheads="1"/>
          </p:cNvSpPr>
          <p:nvPr/>
        </p:nvSpPr>
        <p:spPr bwMode="auto">
          <a:xfrm>
            <a:off x="5502275" y="4648200"/>
            <a:ext cx="74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This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minute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76" name="Rectangle 112"/>
          <p:cNvSpPr>
            <a:spLocks noChangeArrowheads="1"/>
          </p:cNvSpPr>
          <p:nvPr/>
        </p:nvSpPr>
        <p:spPr bwMode="auto">
          <a:xfrm>
            <a:off x="6594475" y="4648200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10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minutes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77" name="Rectangle 113"/>
          <p:cNvSpPr>
            <a:spLocks noChangeArrowheads="1"/>
          </p:cNvSpPr>
          <p:nvPr/>
        </p:nvSpPr>
        <p:spPr bwMode="auto">
          <a:xfrm>
            <a:off x="7720013" y="4648200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20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charset="0"/>
                <a:ea typeface="ＭＳ Ｐゴシック" pitchFamily="68" charset="-128"/>
              </a:rPr>
              <a:t>minutes</a:t>
            </a:r>
            <a:endParaRPr lang="en-US" b="1">
              <a:ea typeface="ＭＳ Ｐゴシック" pitchFamily="68" charset="-128"/>
            </a:endParaRPr>
          </a:p>
        </p:txBody>
      </p:sp>
      <p:sp>
        <p:nvSpPr>
          <p:cNvPr id="54378" name="Rectangle 114"/>
          <p:cNvSpPr>
            <a:spLocks noChangeArrowheads="1"/>
          </p:cNvSpPr>
          <p:nvPr/>
        </p:nvSpPr>
        <p:spPr bwMode="auto">
          <a:xfrm>
            <a:off x="5594350" y="5299075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Helvetica" charset="0"/>
                <a:ea typeface="ＭＳ Ｐゴシック" pitchFamily="68" charset="-128"/>
              </a:rPr>
              <a:t>Delay to early reward (d)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204788"/>
            <a:ext cx="793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/>
              <a:t>Discount functions fit to behavioral data</a:t>
            </a:r>
          </a:p>
        </p:txBody>
      </p:sp>
      <p:pic>
        <p:nvPicPr>
          <p:cNvPr id="55299" name="Picture 6" descr="image-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8988"/>
            <a:ext cx="4560888" cy="76041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55300" name="Group 7"/>
          <p:cNvGrpSpPr>
            <a:grpSpLocks/>
          </p:cNvGrpSpPr>
          <p:nvPr/>
        </p:nvGrpSpPr>
        <p:grpSpPr bwMode="auto">
          <a:xfrm>
            <a:off x="914400" y="1219200"/>
            <a:ext cx="6264275" cy="755650"/>
            <a:chOff x="592" y="1472"/>
            <a:chExt cx="3946" cy="476"/>
          </a:xfrm>
        </p:grpSpPr>
        <p:pic>
          <p:nvPicPr>
            <p:cNvPr id="55307" name="Picture 8" descr="image-1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" y="1472"/>
              <a:ext cx="2263" cy="476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308" name="Rectangle 9"/>
            <p:cNvSpPr>
              <a:spLocks noChangeArrowheads="1"/>
            </p:cNvSpPr>
            <p:nvPr/>
          </p:nvSpPr>
          <p:spPr bwMode="auto">
            <a:xfrm>
              <a:off x="4422" y="1596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193547" name="Picture 11" descr="image-1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663" y="3810000"/>
            <a:ext cx="5567362" cy="75882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5302" name="Rectangle 12"/>
          <p:cNvSpPr>
            <a:spLocks noChangeArrowheads="1"/>
          </p:cNvSpPr>
          <p:nvPr/>
        </p:nvSpPr>
        <p:spPr bwMode="auto">
          <a:xfrm>
            <a:off x="1828800" y="28956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Limbic</a:t>
            </a:r>
          </a:p>
        </p:txBody>
      </p:sp>
      <p:sp>
        <p:nvSpPr>
          <p:cNvPr id="55303" name="Rectangle 13"/>
          <p:cNvSpPr>
            <a:spLocks noChangeArrowheads="1"/>
          </p:cNvSpPr>
          <p:nvPr/>
        </p:nvSpPr>
        <p:spPr bwMode="auto">
          <a:xfrm>
            <a:off x="3886200" y="28956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Cortical</a:t>
            </a:r>
          </a:p>
        </p:txBody>
      </p:sp>
      <p:sp>
        <p:nvSpPr>
          <p:cNvPr id="55304" name="Text Box 14"/>
          <p:cNvSpPr txBox="1">
            <a:spLocks noChangeArrowheads="1"/>
          </p:cNvSpPr>
          <p:nvPr/>
        </p:nvSpPr>
        <p:spPr bwMode="auto">
          <a:xfrm>
            <a:off x="6613525" y="1270000"/>
            <a:ext cx="254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/>
              <a:t>β = 0.53 (se = 0.041)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/>
              <a:t>δ = 0.98 (se = 0.014)</a:t>
            </a:r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6689725" y="3784600"/>
            <a:ext cx="2519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lang="en-US" sz="2000" i="1"/>
              <a:t>= </a:t>
            </a:r>
            <a:r>
              <a:rPr lang="en-US" sz="2000"/>
              <a:t>0.47 (se = 0.101)</a:t>
            </a:r>
          </a:p>
          <a:p>
            <a:pPr>
              <a:buFont typeface="Symbol" pitchFamily="18" charset="2"/>
              <a:buNone/>
            </a:pP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 = 1.02 (se = 0.018)</a:t>
            </a:r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898525" y="4992688"/>
            <a:ext cx="7653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Evidence for two-system model</a:t>
            </a:r>
          </a:p>
          <a:p>
            <a:pPr>
              <a:buFontTx/>
              <a:buChar char="•"/>
            </a:pPr>
            <a:r>
              <a:rPr lang="en-US" sz="2400"/>
              <a:t> Can reject restriction to a single exponential: t-stat &gt; 5</a:t>
            </a:r>
          </a:p>
          <a:p>
            <a:pPr>
              <a:buFontTx/>
              <a:buChar char="•"/>
            </a:pPr>
            <a:r>
              <a:rPr lang="en-US" sz="2400"/>
              <a:t> Double exponential generalization fits data best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6580188"/>
            <a:ext cx="8318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Verdana" pitchFamily="34" charset="0"/>
                <a:ea typeface="ＭＳ Ｐゴシック" pitchFamily="68" charset="-128"/>
              </a:rPr>
              <a:t>Figure 4</a:t>
            </a:r>
          </a:p>
        </p:txBody>
      </p:sp>
      <p:pic>
        <p:nvPicPr>
          <p:cNvPr id="56323" name="Picture 3" descr="s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488" y="1682750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9488" y="1682750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s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1488" y="1682750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s_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5488" y="1682750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655763" y="283051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Verdana" pitchFamily="34" charset="0"/>
                <a:ea typeface="ＭＳ Ｐゴシック" pitchFamily="68" charset="-128"/>
              </a:rPr>
              <a:t>x = -12mm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5163" y="2830513"/>
            <a:ext cx="969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Verdana" pitchFamily="34" charset="0"/>
                <a:ea typeface="ＭＳ Ｐゴシック" pitchFamily="68" charset="-128"/>
              </a:rPr>
              <a:t>x = -2mm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743450" y="2830513"/>
            <a:ext cx="969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Verdana" pitchFamily="34" charset="0"/>
                <a:ea typeface="ＭＳ Ｐゴシック" pitchFamily="68" charset="-128"/>
              </a:rPr>
              <a:t>x = -8mm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223000" y="2819400"/>
            <a:ext cx="1055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Verdana" pitchFamily="34" charset="0"/>
                <a:ea typeface="ＭＳ Ｐゴシック" pitchFamily="68" charset="-128"/>
              </a:rPr>
              <a:t>z = -10mm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888163" y="1736725"/>
            <a:ext cx="500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NAcc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604000" y="2576513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MOFC/SGC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391150" y="1754188"/>
            <a:ext cx="449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ACC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4525963" y="1754188"/>
            <a:ext cx="430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PCu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630738" y="2424113"/>
            <a:ext cx="438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PCC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2379663" y="2576513"/>
            <a:ext cx="500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NAcc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3862388" y="1693863"/>
            <a:ext cx="449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ACC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944938" y="2576513"/>
            <a:ext cx="458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SGC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 flipV="1">
            <a:off x="2384425" y="2498725"/>
            <a:ext cx="112713" cy="1127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H="1" flipV="1">
            <a:off x="4041775" y="2484438"/>
            <a:ext cx="112713" cy="1127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H="1">
            <a:off x="4041775" y="1911350"/>
            <a:ext cx="36513" cy="1889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4840288" y="2270125"/>
            <a:ext cx="166687" cy="1746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4724400" y="1958975"/>
            <a:ext cx="157163" cy="904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>
            <a:off x="5602288" y="1965325"/>
            <a:ext cx="0" cy="1809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H="1">
            <a:off x="6956425" y="1947863"/>
            <a:ext cx="158750" cy="2143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H="1" flipV="1">
            <a:off x="7054850" y="2328863"/>
            <a:ext cx="1588" cy="2825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1509713" y="1717675"/>
            <a:ext cx="430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PCu</a:t>
            </a:r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1708150" y="1922463"/>
            <a:ext cx="123825" cy="1698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6349" name="Picture 29" descr="s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2513" y="3751263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0" name="Picture 30" descr="s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9213" y="3751263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1" name="Picture 31" descr="s_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83213" y="3751263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2592388" y="4899025"/>
            <a:ext cx="900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Verdana" pitchFamily="34" charset="0"/>
                <a:ea typeface="ＭＳ Ｐゴシック" pitchFamily="68" charset="-128"/>
              </a:rPr>
              <a:t>x = 0mm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4052888" y="4906963"/>
            <a:ext cx="996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Verdana" pitchFamily="34" charset="0"/>
                <a:ea typeface="ＭＳ Ｐゴシック" pitchFamily="68" charset="-128"/>
              </a:rPr>
              <a:t>x = 40mm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5540375" y="4906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Verdana" pitchFamily="34" charset="0"/>
                <a:ea typeface="ＭＳ Ｐゴシック" pitchFamily="68" charset="-128"/>
              </a:rPr>
              <a:t>x = -48mm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2574925" y="3808413"/>
            <a:ext cx="438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PCC</a:t>
            </a:r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>
            <a:off x="2782888" y="4006850"/>
            <a:ext cx="141287" cy="203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2965450" y="3811588"/>
            <a:ext cx="792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SMA/PMA</a:t>
            </a:r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flipH="1">
            <a:off x="3287713" y="4022725"/>
            <a:ext cx="217487" cy="1079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2314575" y="4627563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Vis Ctx</a:t>
            </a:r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 flipV="1">
            <a:off x="2570163" y="4452938"/>
            <a:ext cx="3175" cy="1793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3863975" y="4322763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PPar</a:t>
            </a:r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 flipV="1">
            <a:off x="4086225" y="4116388"/>
            <a:ext cx="165100" cy="238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4735513" y="3773488"/>
            <a:ext cx="52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BA10</a:t>
            </a:r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>
            <a:off x="4953000" y="3984625"/>
            <a:ext cx="38100" cy="2936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5699125" y="4627563"/>
            <a:ext cx="649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Ant Ins</a:t>
            </a:r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 flipV="1">
            <a:off x="6053138" y="4543425"/>
            <a:ext cx="188912" cy="111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5672138" y="3767138"/>
            <a:ext cx="658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BA9/44</a:t>
            </a:r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>
            <a:off x="6069013" y="3978275"/>
            <a:ext cx="149225" cy="2270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69" name="Text Box 49"/>
          <p:cNvSpPr txBox="1">
            <a:spLocks noChangeArrowheads="1"/>
          </p:cNvSpPr>
          <p:nvPr/>
        </p:nvSpPr>
        <p:spPr bwMode="auto">
          <a:xfrm>
            <a:off x="6294438" y="3773488"/>
            <a:ext cx="52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>
                <a:solidFill>
                  <a:srgbClr val="FFFF00"/>
                </a:solidFill>
                <a:latin typeface="Verdana" pitchFamily="34" charset="0"/>
                <a:ea typeface="ＭＳ Ｐゴシック" pitchFamily="68" charset="-128"/>
              </a:rPr>
              <a:t>BA46</a:t>
            </a:r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 flipH="1">
            <a:off x="6430963" y="3978275"/>
            <a:ext cx="98425" cy="2270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6371" name="Group 51"/>
          <p:cNvGrpSpPr>
            <a:grpSpLocks/>
          </p:cNvGrpSpPr>
          <p:nvPr/>
        </p:nvGrpSpPr>
        <p:grpSpPr bwMode="auto">
          <a:xfrm>
            <a:off x="7683500" y="4286250"/>
            <a:ext cx="546100" cy="1352550"/>
            <a:chOff x="4992" y="905"/>
            <a:chExt cx="344" cy="1000"/>
          </a:xfrm>
        </p:grpSpPr>
        <p:pic>
          <p:nvPicPr>
            <p:cNvPr id="56376" name="Picture 52" descr="sb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H="1">
              <a:off x="4992" y="960"/>
              <a:ext cx="11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6377" name="Rectangle 53"/>
            <p:cNvSpPr>
              <a:spLocks noChangeArrowheads="1"/>
            </p:cNvSpPr>
            <p:nvPr/>
          </p:nvSpPr>
          <p:spPr bwMode="auto">
            <a:xfrm>
              <a:off x="5096" y="1702"/>
              <a:ext cx="17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Verdana" pitchFamily="34" charset="0"/>
                  <a:ea typeface="ＭＳ Ｐゴシック" pitchFamily="68" charset="-128"/>
                </a:rPr>
                <a:t>0</a:t>
              </a:r>
            </a:p>
          </p:txBody>
        </p:sp>
        <p:sp>
          <p:nvSpPr>
            <p:cNvPr id="56378" name="Rectangle 54"/>
            <p:cNvSpPr>
              <a:spLocks noChangeArrowheads="1"/>
            </p:cNvSpPr>
            <p:nvPr/>
          </p:nvSpPr>
          <p:spPr bwMode="auto">
            <a:xfrm>
              <a:off x="5098" y="905"/>
              <a:ext cx="23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Verdana" pitchFamily="34" charset="0"/>
                  <a:ea typeface="ＭＳ Ｐゴシック" pitchFamily="68" charset="-128"/>
                </a:rPr>
                <a:t>11</a:t>
              </a:r>
            </a:p>
          </p:txBody>
        </p:sp>
        <p:sp>
          <p:nvSpPr>
            <p:cNvPr id="56379" name="Rectangle 55"/>
            <p:cNvSpPr>
              <a:spLocks noChangeArrowheads="1"/>
            </p:cNvSpPr>
            <p:nvPr/>
          </p:nvSpPr>
          <p:spPr bwMode="auto">
            <a:xfrm>
              <a:off x="5143" y="1282"/>
              <a:ext cx="18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Verdana" pitchFamily="34" charset="0"/>
                  <a:ea typeface="ＭＳ Ｐゴシック" pitchFamily="68" charset="-128"/>
                </a:rPr>
                <a:t>T</a:t>
              </a:r>
            </a:p>
          </p:txBody>
        </p:sp>
      </p:grpSp>
      <p:sp>
        <p:nvSpPr>
          <p:cNvPr id="56372" name="Rectangle 58"/>
          <p:cNvSpPr>
            <a:spLocks noChangeArrowheads="1"/>
          </p:cNvSpPr>
          <p:nvPr/>
        </p:nvSpPr>
        <p:spPr bwMode="auto">
          <a:xfrm>
            <a:off x="528638" y="1174750"/>
            <a:ext cx="785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ea typeface="ＭＳ Ｐゴシック" pitchFamily="68" charset="-128"/>
              </a:rPr>
              <a:t>Areas that</a:t>
            </a:r>
            <a:r>
              <a:rPr lang="en-US" sz="2400">
                <a:latin typeface="Verdana" pitchFamily="34" charset="0"/>
                <a:ea typeface="ＭＳ Ｐゴシック" pitchFamily="68" charset="-128"/>
              </a:rPr>
              <a:t> respond primarily to immediate rewards</a:t>
            </a:r>
          </a:p>
        </p:txBody>
      </p:sp>
      <p:sp>
        <p:nvSpPr>
          <p:cNvPr id="56373" name="Rectangle 59"/>
          <p:cNvSpPr>
            <a:spLocks noChangeArrowheads="1"/>
          </p:cNvSpPr>
          <p:nvPr/>
        </p:nvSpPr>
        <p:spPr bwMode="auto">
          <a:xfrm>
            <a:off x="1792288" y="3230563"/>
            <a:ext cx="531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Verdana" pitchFamily="34" charset="0"/>
                <a:ea typeface="ＭＳ Ｐゴシック" pitchFamily="68" charset="-128"/>
              </a:rPr>
              <a:t>Areas that show little discounting</a:t>
            </a:r>
          </a:p>
        </p:txBody>
      </p:sp>
      <p:sp>
        <p:nvSpPr>
          <p:cNvPr id="56374" name="Text Box 60"/>
          <p:cNvSpPr txBox="1">
            <a:spLocks noChangeArrowheads="1"/>
          </p:cNvSpPr>
          <p:nvPr/>
        </p:nvSpPr>
        <p:spPr bwMode="auto">
          <a:xfrm>
            <a:off x="593725" y="112713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75" name="Text Box 61"/>
          <p:cNvSpPr txBox="1">
            <a:spLocks noChangeArrowheads="1"/>
          </p:cNvSpPr>
          <p:nvPr/>
        </p:nvSpPr>
        <p:spPr bwMode="auto">
          <a:xfrm>
            <a:off x="2743200" y="304800"/>
            <a:ext cx="361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Neuroimaging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6580188"/>
            <a:ext cx="8318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  <a:ea typeface="ＭＳ Ｐゴシック" pitchFamily="68" charset="-128"/>
              </a:rPr>
              <a:t>Figure 5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1404938" y="3354388"/>
            <a:ext cx="2908300" cy="1433512"/>
            <a:chOff x="768" y="1008"/>
            <a:chExt cx="1832" cy="903"/>
          </a:xfrm>
        </p:grpSpPr>
        <p:pic>
          <p:nvPicPr>
            <p:cNvPr id="57374" name="Picture 4" descr="ds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768" y="1008"/>
              <a:ext cx="87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5" name="Picture 5" descr="ds_4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1728" y="1008"/>
              <a:ext cx="87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76" name="Text Box 6"/>
            <p:cNvSpPr txBox="1">
              <a:spLocks noChangeArrowheads="1"/>
            </p:cNvSpPr>
            <p:nvPr/>
          </p:nvSpPr>
          <p:spPr bwMode="auto">
            <a:xfrm>
              <a:off x="921" y="1738"/>
              <a:ext cx="5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Verdana" pitchFamily="34" charset="0"/>
                  <a:ea typeface="ＭＳ Ｐゴシック" pitchFamily="68" charset="-128"/>
                </a:rPr>
                <a:t>x = 0mm</a:t>
              </a:r>
            </a:p>
          </p:txBody>
        </p:sp>
        <p:sp>
          <p:nvSpPr>
            <p:cNvPr id="57377" name="Text Box 7"/>
            <p:cNvSpPr txBox="1">
              <a:spLocks noChangeArrowheads="1"/>
            </p:cNvSpPr>
            <p:nvPr/>
          </p:nvSpPr>
          <p:spPr bwMode="auto">
            <a:xfrm>
              <a:off x="1828" y="17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Verdana" pitchFamily="34" charset="0"/>
                  <a:ea typeface="ＭＳ Ｐゴシック" pitchFamily="68" charset="-128"/>
                </a:rPr>
                <a:t>x = -48mm</a:t>
              </a:r>
            </a:p>
          </p:txBody>
        </p:sp>
      </p:grpSp>
      <p:pic>
        <p:nvPicPr>
          <p:cNvPr id="57348" name="Picture 8" descr="bs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1300" y="1301750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9" descr="bc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5300" y="1301750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1754188" y="2460625"/>
            <a:ext cx="900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Verdana" pitchFamily="34" charset="0"/>
                <a:ea typeface="ＭＳ Ｐゴシック" pitchFamily="68" charset="-128"/>
              </a:rPr>
              <a:t>x = 0mm</a:t>
            </a:r>
          </a:p>
        </p:txBody>
      </p:sp>
      <p:sp>
        <p:nvSpPr>
          <p:cNvPr id="57351" name="Text Box 11"/>
          <p:cNvSpPr txBox="1">
            <a:spLocks noChangeArrowheads="1"/>
          </p:cNvSpPr>
          <p:nvPr/>
        </p:nvSpPr>
        <p:spPr bwMode="auto">
          <a:xfrm>
            <a:off x="3163888" y="2460625"/>
            <a:ext cx="900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Verdana" pitchFamily="34" charset="0"/>
                <a:ea typeface="ＭＳ Ｐゴシック" pitchFamily="68" charset="-128"/>
              </a:rPr>
              <a:t>y = 8mm</a:t>
            </a:r>
          </a:p>
        </p:txBody>
      </p: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3124200" y="5176838"/>
            <a:ext cx="3340100" cy="517525"/>
            <a:chOff x="1440" y="2278"/>
            <a:chExt cx="2104" cy="326"/>
          </a:xfrm>
        </p:grpSpPr>
        <p:sp>
          <p:nvSpPr>
            <p:cNvPr id="57368" name="Rectangle 13"/>
            <p:cNvSpPr>
              <a:spLocks noChangeArrowheads="1"/>
            </p:cNvSpPr>
            <p:nvPr/>
          </p:nvSpPr>
          <p:spPr bwMode="auto">
            <a:xfrm>
              <a:off x="3024" y="2307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Rectangle 14"/>
            <p:cNvSpPr>
              <a:spLocks noChangeArrowheads="1"/>
            </p:cNvSpPr>
            <p:nvPr/>
          </p:nvSpPr>
          <p:spPr bwMode="auto">
            <a:xfrm>
              <a:off x="1440" y="2307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Rectangle 15"/>
            <p:cNvSpPr>
              <a:spLocks noChangeArrowheads="1"/>
            </p:cNvSpPr>
            <p:nvPr/>
          </p:nvSpPr>
          <p:spPr bwMode="auto">
            <a:xfrm>
              <a:off x="2208" y="2307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Rectangle 16"/>
            <p:cNvSpPr>
              <a:spLocks noChangeArrowheads="1"/>
            </p:cNvSpPr>
            <p:nvPr/>
          </p:nvSpPr>
          <p:spPr bwMode="auto">
            <a:xfrm>
              <a:off x="1584" y="2278"/>
              <a:ext cx="3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Verdana" pitchFamily="34" charset="0"/>
                  <a:ea typeface="ＭＳ Ｐゴシック" pitchFamily="68" charset="-128"/>
                </a:rPr>
                <a:t>Juice</a:t>
              </a:r>
            </a:p>
            <a:p>
              <a:pPr eaLnBrk="1" hangingPunct="1"/>
              <a:r>
                <a:rPr lang="en-US" sz="1400">
                  <a:latin typeface="Verdana" pitchFamily="34" charset="0"/>
                  <a:ea typeface="ＭＳ Ｐゴシック" pitchFamily="68" charset="-128"/>
                </a:rPr>
                <a:t>only</a:t>
              </a:r>
            </a:p>
          </p:txBody>
        </p:sp>
        <p:sp>
          <p:nvSpPr>
            <p:cNvPr id="57372" name="Rectangle 17"/>
            <p:cNvSpPr>
              <a:spLocks noChangeArrowheads="1"/>
            </p:cNvSpPr>
            <p:nvPr/>
          </p:nvSpPr>
          <p:spPr bwMode="auto">
            <a:xfrm>
              <a:off x="2352" y="2278"/>
              <a:ext cx="5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Verdana" pitchFamily="34" charset="0"/>
                  <a:ea typeface="ＭＳ Ｐゴシック" pitchFamily="68" charset="-128"/>
                </a:rPr>
                <a:t>Amazon</a:t>
              </a:r>
            </a:p>
            <a:p>
              <a:pPr eaLnBrk="1" hangingPunct="1"/>
              <a:r>
                <a:rPr lang="en-US" sz="1400">
                  <a:latin typeface="Verdana" pitchFamily="34" charset="0"/>
                  <a:ea typeface="ＭＳ Ｐゴシック" pitchFamily="68" charset="-128"/>
                </a:rPr>
                <a:t>only</a:t>
              </a:r>
            </a:p>
          </p:txBody>
        </p:sp>
        <p:sp>
          <p:nvSpPr>
            <p:cNvPr id="57373" name="Rectangle 18"/>
            <p:cNvSpPr>
              <a:spLocks noChangeArrowheads="1"/>
            </p:cNvSpPr>
            <p:nvPr/>
          </p:nvSpPr>
          <p:spPr bwMode="auto">
            <a:xfrm>
              <a:off x="3168" y="2278"/>
              <a:ext cx="3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Verdana" pitchFamily="34" charset="0"/>
                  <a:ea typeface="ＭＳ Ｐゴシック" pitchFamily="68" charset="-128"/>
                </a:rPr>
                <a:t>Both</a:t>
              </a:r>
            </a:p>
            <a:p>
              <a:pPr eaLnBrk="1" hangingPunct="1"/>
              <a:endParaRPr lang="en-US" sz="1400">
                <a:latin typeface="Verdana" pitchFamily="34" charset="0"/>
                <a:ea typeface="ＭＳ Ｐゴシック" pitchFamily="68" charset="-128"/>
              </a:endParaRPr>
            </a:p>
          </p:txBody>
        </p:sp>
      </p:grpSp>
      <p:sp>
        <p:nvSpPr>
          <p:cNvPr id="57353" name="Rectangle 19"/>
          <p:cNvSpPr>
            <a:spLocks noChangeArrowheads="1"/>
          </p:cNvSpPr>
          <p:nvPr/>
        </p:nvSpPr>
        <p:spPr bwMode="auto">
          <a:xfrm>
            <a:off x="1490663" y="2974975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ea typeface="ＭＳ Ｐゴシック" pitchFamily="68" charset="-128"/>
              </a:rPr>
              <a:t>Patient areas (</a:t>
            </a:r>
            <a:r>
              <a:rPr lang="en-US" b="1" i="1">
                <a:ea typeface="ＭＳ Ｐゴシック" pitchFamily="68" charset="-128"/>
              </a:rPr>
              <a:t>p</a:t>
            </a:r>
            <a:r>
              <a:rPr lang="en-US" b="1">
                <a:ea typeface="ＭＳ Ｐゴシック" pitchFamily="68" charset="-128"/>
              </a:rPr>
              <a:t>&lt;0.001)</a:t>
            </a:r>
          </a:p>
        </p:txBody>
      </p:sp>
      <p:sp>
        <p:nvSpPr>
          <p:cNvPr id="57354" name="Rectangle 20"/>
          <p:cNvSpPr>
            <a:spLocks noChangeArrowheads="1"/>
          </p:cNvSpPr>
          <p:nvPr/>
        </p:nvSpPr>
        <p:spPr bwMode="auto">
          <a:xfrm>
            <a:off x="1322388" y="91757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ea typeface="ＭＳ Ｐゴシック" pitchFamily="68" charset="-128"/>
              </a:rPr>
              <a:t>Impatient areas (</a:t>
            </a:r>
            <a:r>
              <a:rPr lang="en-US" b="1" i="1">
                <a:ea typeface="ＭＳ Ｐゴシック" pitchFamily="68" charset="-128"/>
              </a:rPr>
              <a:t>p</a:t>
            </a:r>
            <a:r>
              <a:rPr lang="en-US" b="1">
                <a:ea typeface="ＭＳ Ｐゴシック" pitchFamily="68" charset="-128"/>
              </a:rPr>
              <a:t>&lt;0.001)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864100" y="3352800"/>
            <a:ext cx="2908300" cy="1430338"/>
            <a:chOff x="885" y="2688"/>
            <a:chExt cx="1832" cy="901"/>
          </a:xfrm>
        </p:grpSpPr>
        <p:pic>
          <p:nvPicPr>
            <p:cNvPr id="57364" name="Picture 22" descr="s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 flipV="1">
              <a:off x="885" y="2688"/>
              <a:ext cx="87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5" name="Picture 23" descr="s_4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 flipV="1">
              <a:off x="1845" y="2688"/>
              <a:ext cx="87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6" name="Text Box 24"/>
            <p:cNvSpPr txBox="1">
              <a:spLocks noChangeArrowheads="1"/>
            </p:cNvSpPr>
            <p:nvPr/>
          </p:nvSpPr>
          <p:spPr bwMode="auto">
            <a:xfrm>
              <a:off x="1038" y="3416"/>
              <a:ext cx="5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Verdana" pitchFamily="34" charset="0"/>
                  <a:ea typeface="ＭＳ Ｐゴシック" pitchFamily="68" charset="-128"/>
                </a:rPr>
                <a:t>x = 0mm</a:t>
              </a:r>
            </a:p>
          </p:txBody>
        </p:sp>
        <p:sp>
          <p:nvSpPr>
            <p:cNvPr id="57367" name="Text Box 25"/>
            <p:cNvSpPr txBox="1">
              <a:spLocks noChangeArrowheads="1"/>
            </p:cNvSpPr>
            <p:nvPr/>
          </p:nvSpPr>
          <p:spPr bwMode="auto">
            <a:xfrm>
              <a:off x="1945" y="341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Verdana" pitchFamily="34" charset="0"/>
                  <a:ea typeface="ＭＳ Ｐゴシック" pitchFamily="68" charset="-128"/>
                </a:rPr>
                <a:t>x = -48mm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940300" y="1304925"/>
            <a:ext cx="2679700" cy="1430338"/>
            <a:chOff x="3189" y="3024"/>
            <a:chExt cx="1688" cy="901"/>
          </a:xfrm>
        </p:grpSpPr>
        <p:pic>
          <p:nvPicPr>
            <p:cNvPr id="57360" name="Picture 27" descr="c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 flipV="1">
              <a:off x="4149" y="3024"/>
              <a:ext cx="728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1" name="Picture 28" descr="s_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H="1" flipV="1">
              <a:off x="3189" y="3024"/>
              <a:ext cx="87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2" name="Text Box 29"/>
            <p:cNvSpPr txBox="1">
              <a:spLocks noChangeArrowheads="1"/>
            </p:cNvSpPr>
            <p:nvPr/>
          </p:nvSpPr>
          <p:spPr bwMode="auto">
            <a:xfrm>
              <a:off x="3320" y="3752"/>
              <a:ext cx="6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Verdana" pitchFamily="34" charset="0"/>
                  <a:ea typeface="ＭＳ Ｐゴシック" pitchFamily="68" charset="-128"/>
                </a:rPr>
                <a:t>x = -4mm</a:t>
              </a:r>
            </a:p>
          </p:txBody>
        </p:sp>
        <p:sp>
          <p:nvSpPr>
            <p:cNvPr id="57363" name="Text Box 30"/>
            <p:cNvSpPr txBox="1">
              <a:spLocks noChangeArrowheads="1"/>
            </p:cNvSpPr>
            <p:nvPr/>
          </p:nvSpPr>
          <p:spPr bwMode="auto">
            <a:xfrm>
              <a:off x="4199" y="3752"/>
              <a:ext cx="6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Verdana" pitchFamily="34" charset="0"/>
                  <a:ea typeface="ＭＳ Ｐゴシック" pitchFamily="68" charset="-128"/>
                </a:rPr>
                <a:t>y = 12mm</a:t>
              </a:r>
            </a:p>
          </p:txBody>
        </p:sp>
      </p:grpSp>
      <p:sp>
        <p:nvSpPr>
          <p:cNvPr id="195615" name="Rectangle 31"/>
          <p:cNvSpPr>
            <a:spLocks noChangeArrowheads="1"/>
          </p:cNvSpPr>
          <p:nvPr/>
        </p:nvSpPr>
        <p:spPr bwMode="auto">
          <a:xfrm>
            <a:off x="5011738" y="2974975"/>
            <a:ext cx="254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ea typeface="ＭＳ Ｐゴシック" pitchFamily="68" charset="-128"/>
              </a:rPr>
              <a:t>Patient areas (</a:t>
            </a:r>
            <a:r>
              <a:rPr lang="en-US" b="1" i="1">
                <a:ea typeface="ＭＳ Ｐゴシック" pitchFamily="68" charset="-128"/>
              </a:rPr>
              <a:t>p</a:t>
            </a:r>
            <a:r>
              <a:rPr lang="en-US" b="1">
                <a:ea typeface="ＭＳ Ｐゴシック" pitchFamily="68" charset="-128"/>
              </a:rPr>
              <a:t>&lt;0.01)</a:t>
            </a:r>
          </a:p>
        </p:txBody>
      </p:sp>
      <p:sp>
        <p:nvSpPr>
          <p:cNvPr id="195616" name="Rectangle 32"/>
          <p:cNvSpPr>
            <a:spLocks noChangeArrowheads="1"/>
          </p:cNvSpPr>
          <p:nvPr/>
        </p:nvSpPr>
        <p:spPr bwMode="auto">
          <a:xfrm>
            <a:off x="4829175" y="946150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ea typeface="ＭＳ Ｐゴシック" pitchFamily="68" charset="-128"/>
              </a:rPr>
              <a:t>Impatient areas (</a:t>
            </a:r>
            <a:r>
              <a:rPr lang="en-US" b="1" i="1">
                <a:ea typeface="ＭＳ Ｐゴシック" pitchFamily="68" charset="-128"/>
              </a:rPr>
              <a:t>p</a:t>
            </a:r>
            <a:r>
              <a:rPr lang="en-US" b="1">
                <a:ea typeface="ＭＳ Ｐゴシック" pitchFamily="68" charset="-128"/>
              </a:rPr>
              <a:t>&lt;0.01)</a:t>
            </a:r>
          </a:p>
        </p:txBody>
      </p:sp>
      <p:sp>
        <p:nvSpPr>
          <p:cNvPr id="57359" name="Text Box 35"/>
          <p:cNvSpPr txBox="1">
            <a:spLocks noChangeArrowheads="1"/>
          </p:cNvSpPr>
          <p:nvPr/>
        </p:nvSpPr>
        <p:spPr bwMode="auto">
          <a:xfrm>
            <a:off x="1752600" y="242888"/>
            <a:ext cx="6203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Comparison with Amazon experiment: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5" grpId="0"/>
      <p:bldP spid="1956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Measuring discount functions using neuroimaging data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Impatient voxels are in the emotional (mesolimbic) reward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Patient voxels are in the analytic (prefrontal and parietal) cortex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Average (exponential) discount rate in the impatient regions is 4% per minute.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Average (exponential) discount rate in the patient regions is 1% per 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007-01-Beta_Pred_Act_NoTa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2007-01-Delta_Pred_Act_NoTa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Hare, Camerer, and Rangel (2009)</a:t>
            </a:r>
          </a:p>
        </p:txBody>
      </p:sp>
      <p:grpSp>
        <p:nvGrpSpPr>
          <p:cNvPr id="61443" name="Group 5"/>
          <p:cNvGrpSpPr>
            <a:grpSpLocks/>
          </p:cNvGrpSpPr>
          <p:nvPr/>
        </p:nvGrpSpPr>
        <p:grpSpPr bwMode="auto">
          <a:xfrm>
            <a:off x="1524000" y="2644775"/>
            <a:ext cx="1371600" cy="1089025"/>
            <a:chOff x="240" y="144"/>
            <a:chExt cx="1008" cy="833"/>
          </a:xfrm>
        </p:grpSpPr>
        <p:sp>
          <p:nvSpPr>
            <p:cNvPr id="61495" name="Rectangle 6"/>
            <p:cNvSpPr>
              <a:spLocks noChangeArrowheads="1"/>
            </p:cNvSpPr>
            <p:nvPr/>
          </p:nvSpPr>
          <p:spPr bwMode="auto">
            <a:xfrm>
              <a:off x="240" y="144"/>
              <a:ext cx="1008" cy="8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61496" name="Picture 7" descr="KitKa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"/>
              <a:ext cx="100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7" name="Text Box 8"/>
            <p:cNvSpPr txBox="1">
              <a:spLocks noChangeArrowheads="1"/>
            </p:cNvSpPr>
            <p:nvPr/>
          </p:nvSpPr>
          <p:spPr bwMode="auto">
            <a:xfrm>
              <a:off x="240" y="193"/>
              <a:ext cx="100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1498" name="Text Box 9"/>
            <p:cNvSpPr txBox="1">
              <a:spLocks noChangeArrowheads="1"/>
            </p:cNvSpPr>
            <p:nvPr/>
          </p:nvSpPr>
          <p:spPr bwMode="auto">
            <a:xfrm>
              <a:off x="240" y="720"/>
              <a:ext cx="100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61444" name="Group 10"/>
          <p:cNvGrpSpPr>
            <a:grpSpLocks/>
          </p:cNvGrpSpPr>
          <p:nvPr/>
        </p:nvGrpSpPr>
        <p:grpSpPr bwMode="auto">
          <a:xfrm>
            <a:off x="1981200" y="3886200"/>
            <a:ext cx="1295400" cy="1143000"/>
            <a:chOff x="1152" y="960"/>
            <a:chExt cx="1008" cy="816"/>
          </a:xfrm>
        </p:grpSpPr>
        <p:sp>
          <p:nvSpPr>
            <p:cNvPr id="61493" name="Rectangle 11"/>
            <p:cNvSpPr>
              <a:spLocks noChangeArrowheads="1"/>
            </p:cNvSpPr>
            <p:nvPr/>
          </p:nvSpPr>
          <p:spPr bwMode="auto">
            <a:xfrm>
              <a:off x="1152" y="960"/>
              <a:ext cx="1008" cy="8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94" name="Text Box 12"/>
            <p:cNvSpPr txBox="1">
              <a:spLocks noChangeArrowheads="1"/>
            </p:cNvSpPr>
            <p:nvPr/>
          </p:nvSpPr>
          <p:spPr bwMode="auto">
            <a:xfrm>
              <a:off x="1152" y="1248"/>
              <a:ext cx="10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61445" name="Line 14"/>
          <p:cNvSpPr>
            <a:spLocks noChangeShapeType="1"/>
          </p:cNvSpPr>
          <p:nvPr/>
        </p:nvSpPr>
        <p:spPr bwMode="auto">
          <a:xfrm rot="1351344">
            <a:off x="381000" y="3124200"/>
            <a:ext cx="2895600" cy="3160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15"/>
          <p:cNvSpPr>
            <a:spLocks noChangeShapeType="1"/>
          </p:cNvSpPr>
          <p:nvPr/>
        </p:nvSpPr>
        <p:spPr bwMode="auto">
          <a:xfrm rot="4224218">
            <a:off x="1093788" y="24542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47" name="Group 16"/>
          <p:cNvGrpSpPr>
            <a:grpSpLocks/>
          </p:cNvGrpSpPr>
          <p:nvPr/>
        </p:nvGrpSpPr>
        <p:grpSpPr bwMode="auto">
          <a:xfrm rot="4224218">
            <a:off x="1125538" y="4462463"/>
            <a:ext cx="1371600" cy="457200"/>
            <a:chOff x="-96" y="2976"/>
            <a:chExt cx="864" cy="288"/>
          </a:xfrm>
        </p:grpSpPr>
        <p:sp>
          <p:nvSpPr>
            <p:cNvPr id="61491" name="Line 17"/>
            <p:cNvSpPr>
              <a:spLocks noChangeShapeType="1"/>
            </p:cNvSpPr>
            <p:nvPr/>
          </p:nvSpPr>
          <p:spPr bwMode="auto">
            <a:xfrm>
              <a:off x="768" y="297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18"/>
            <p:cNvSpPr>
              <a:spLocks noChangeShapeType="1"/>
            </p:cNvSpPr>
            <p:nvPr/>
          </p:nvSpPr>
          <p:spPr bwMode="auto">
            <a:xfrm>
              <a:off x="-96" y="297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8" name="Text Box 19"/>
          <p:cNvSpPr txBox="1">
            <a:spLocks noChangeArrowheads="1"/>
          </p:cNvSpPr>
          <p:nvPr/>
        </p:nvSpPr>
        <p:spPr bwMode="auto">
          <a:xfrm>
            <a:off x="144463" y="2971800"/>
            <a:ext cx="1303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4s</a:t>
            </a:r>
          </a:p>
          <a:p>
            <a:r>
              <a:rPr lang="en-US" sz="1600"/>
              <a:t>food item</a:t>
            </a:r>
          </a:p>
          <a:p>
            <a:r>
              <a:rPr lang="en-US" sz="1600"/>
              <a:t>presentation</a:t>
            </a:r>
            <a:endParaRPr lang="en-US"/>
          </a:p>
        </p:txBody>
      </p:sp>
      <p:sp>
        <p:nvSpPr>
          <p:cNvPr id="61449" name="Text Box 20"/>
          <p:cNvSpPr txBox="1">
            <a:spLocks noChangeArrowheads="1"/>
          </p:cNvSpPr>
          <p:nvPr/>
        </p:nvSpPr>
        <p:spPr bwMode="auto">
          <a:xfrm>
            <a:off x="838200" y="4572000"/>
            <a:ext cx="828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?-?s </a:t>
            </a:r>
          </a:p>
          <a:p>
            <a:r>
              <a:rPr lang="en-US" sz="1600"/>
              <a:t>fixation</a:t>
            </a:r>
            <a:endParaRPr lang="en-US"/>
          </a:p>
        </p:txBody>
      </p:sp>
      <p:sp>
        <p:nvSpPr>
          <p:cNvPr id="61450" name="Text Box 27"/>
          <p:cNvSpPr txBox="1">
            <a:spLocks noChangeArrowheads="1"/>
          </p:cNvSpPr>
          <p:nvPr/>
        </p:nvSpPr>
        <p:spPr bwMode="auto">
          <a:xfrm>
            <a:off x="1676400" y="3429000"/>
            <a:ext cx="1122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Rate Health</a:t>
            </a:r>
          </a:p>
        </p:txBody>
      </p:sp>
      <p:pic>
        <p:nvPicPr>
          <p:cNvPr id="61451" name="Picture 28" descr="reddelici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2578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Text Box 31"/>
          <p:cNvSpPr txBox="1">
            <a:spLocks noChangeArrowheads="1"/>
          </p:cNvSpPr>
          <p:nvPr/>
        </p:nvSpPr>
        <p:spPr bwMode="auto">
          <a:xfrm>
            <a:off x="2590800" y="5943600"/>
            <a:ext cx="1122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Rate Health</a:t>
            </a:r>
          </a:p>
        </p:txBody>
      </p:sp>
      <p:grpSp>
        <p:nvGrpSpPr>
          <p:cNvPr id="61453" name="Group 37"/>
          <p:cNvGrpSpPr>
            <a:grpSpLocks/>
          </p:cNvGrpSpPr>
          <p:nvPr/>
        </p:nvGrpSpPr>
        <p:grpSpPr bwMode="auto">
          <a:xfrm>
            <a:off x="4419600" y="3962400"/>
            <a:ext cx="1295400" cy="1089025"/>
            <a:chOff x="1152" y="960"/>
            <a:chExt cx="1008" cy="816"/>
          </a:xfrm>
        </p:grpSpPr>
        <p:sp>
          <p:nvSpPr>
            <p:cNvPr id="61489" name="Rectangle 38"/>
            <p:cNvSpPr>
              <a:spLocks noChangeArrowheads="1"/>
            </p:cNvSpPr>
            <p:nvPr/>
          </p:nvSpPr>
          <p:spPr bwMode="auto">
            <a:xfrm>
              <a:off x="1152" y="960"/>
              <a:ext cx="1008" cy="8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90" name="Text Box 39"/>
            <p:cNvSpPr txBox="1">
              <a:spLocks noChangeArrowheads="1"/>
            </p:cNvSpPr>
            <p:nvPr/>
          </p:nvSpPr>
          <p:spPr bwMode="auto">
            <a:xfrm>
              <a:off x="1152" y="1248"/>
              <a:ext cx="10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61454" name="Group 67"/>
          <p:cNvGrpSpPr>
            <a:grpSpLocks/>
          </p:cNvGrpSpPr>
          <p:nvPr/>
        </p:nvGrpSpPr>
        <p:grpSpPr bwMode="auto">
          <a:xfrm>
            <a:off x="2819400" y="2705100"/>
            <a:ext cx="2895600" cy="3602038"/>
            <a:chOff x="1872" y="1320"/>
            <a:chExt cx="1824" cy="2269"/>
          </a:xfrm>
        </p:grpSpPr>
        <p:sp>
          <p:nvSpPr>
            <p:cNvPr id="61484" name="Line 40"/>
            <p:cNvSpPr>
              <a:spLocks noChangeShapeType="1"/>
            </p:cNvSpPr>
            <p:nvPr/>
          </p:nvSpPr>
          <p:spPr bwMode="auto">
            <a:xfrm rot="1351344">
              <a:off x="1872" y="1598"/>
              <a:ext cx="1824" cy="1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41"/>
            <p:cNvSpPr>
              <a:spLocks noChangeShapeType="1"/>
            </p:cNvSpPr>
            <p:nvPr/>
          </p:nvSpPr>
          <p:spPr bwMode="auto">
            <a:xfrm rot="4224218">
              <a:off x="2321" y="117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86" name="Group 42"/>
            <p:cNvGrpSpPr>
              <a:grpSpLocks/>
            </p:cNvGrpSpPr>
            <p:nvPr/>
          </p:nvGrpSpPr>
          <p:grpSpPr bwMode="auto">
            <a:xfrm rot="4224218">
              <a:off x="2341" y="2441"/>
              <a:ext cx="864" cy="288"/>
              <a:chOff x="-96" y="2976"/>
              <a:chExt cx="864" cy="288"/>
            </a:xfrm>
          </p:grpSpPr>
          <p:sp>
            <p:nvSpPr>
              <p:cNvPr id="61487" name="Line 43"/>
              <p:cNvSpPr>
                <a:spLocks noChangeShapeType="1"/>
              </p:cNvSpPr>
              <p:nvPr/>
            </p:nvSpPr>
            <p:spPr bwMode="auto">
              <a:xfrm>
                <a:off x="768" y="297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8" name="Line 44"/>
              <p:cNvSpPr>
                <a:spLocks noChangeShapeType="1"/>
              </p:cNvSpPr>
              <p:nvPr/>
            </p:nvSpPr>
            <p:spPr bwMode="auto">
              <a:xfrm>
                <a:off x="-96" y="2976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455" name="Group 66"/>
          <p:cNvGrpSpPr>
            <a:grpSpLocks/>
          </p:cNvGrpSpPr>
          <p:nvPr/>
        </p:nvGrpSpPr>
        <p:grpSpPr bwMode="auto">
          <a:xfrm>
            <a:off x="4876800" y="5257800"/>
            <a:ext cx="1371600" cy="1089025"/>
            <a:chOff x="2592" y="1296"/>
            <a:chExt cx="864" cy="686"/>
          </a:xfrm>
        </p:grpSpPr>
        <p:grpSp>
          <p:nvGrpSpPr>
            <p:cNvPr id="61478" name="Group 32"/>
            <p:cNvGrpSpPr>
              <a:grpSpLocks/>
            </p:cNvGrpSpPr>
            <p:nvPr/>
          </p:nvGrpSpPr>
          <p:grpSpPr bwMode="auto">
            <a:xfrm>
              <a:off x="2592" y="1296"/>
              <a:ext cx="864" cy="686"/>
              <a:chOff x="240" y="144"/>
              <a:chExt cx="1008" cy="833"/>
            </a:xfrm>
          </p:grpSpPr>
          <p:sp>
            <p:nvSpPr>
              <p:cNvPr id="61480" name="Rectangle 33"/>
              <p:cNvSpPr>
                <a:spLocks noChangeArrowheads="1"/>
              </p:cNvSpPr>
              <p:nvPr/>
            </p:nvSpPr>
            <p:spPr bwMode="auto">
              <a:xfrm>
                <a:off x="240" y="144"/>
                <a:ext cx="1008" cy="81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481" name="Picture 34" descr="KitKa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44"/>
                <a:ext cx="100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82" name="Text Box 35"/>
              <p:cNvSpPr txBox="1">
                <a:spLocks noChangeArrowheads="1"/>
              </p:cNvSpPr>
              <p:nvPr/>
            </p:nvSpPr>
            <p:spPr bwMode="auto">
              <a:xfrm>
                <a:off x="240" y="193"/>
                <a:ext cx="100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61483" name="Text Box 36"/>
              <p:cNvSpPr txBox="1">
                <a:spLocks noChangeArrowheads="1"/>
              </p:cNvSpPr>
              <p:nvPr/>
            </p:nvSpPr>
            <p:spPr bwMode="auto">
              <a:xfrm>
                <a:off x="240" y="720"/>
                <a:ext cx="100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479" name="Text Box 47"/>
            <p:cNvSpPr txBox="1">
              <a:spLocks noChangeArrowheads="1"/>
            </p:cNvSpPr>
            <p:nvPr/>
          </p:nvSpPr>
          <p:spPr bwMode="auto">
            <a:xfrm>
              <a:off x="2688" y="1790"/>
              <a:ext cx="6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Rate Taste</a:t>
              </a:r>
            </a:p>
          </p:txBody>
        </p:sp>
      </p:grpSp>
      <p:pic>
        <p:nvPicPr>
          <p:cNvPr id="61456" name="Picture 48" descr="reddelici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6670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7" name="Text Box 49"/>
          <p:cNvSpPr txBox="1">
            <a:spLocks noChangeArrowheads="1"/>
          </p:cNvSpPr>
          <p:nvPr/>
        </p:nvSpPr>
        <p:spPr bwMode="auto">
          <a:xfrm>
            <a:off x="4114800" y="3429000"/>
            <a:ext cx="1054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Rate Taste</a:t>
            </a:r>
          </a:p>
        </p:txBody>
      </p:sp>
      <p:grpSp>
        <p:nvGrpSpPr>
          <p:cNvPr id="61458" name="Group 50"/>
          <p:cNvGrpSpPr>
            <a:grpSpLocks/>
          </p:cNvGrpSpPr>
          <p:nvPr/>
        </p:nvGrpSpPr>
        <p:grpSpPr bwMode="auto">
          <a:xfrm>
            <a:off x="6477000" y="2667000"/>
            <a:ext cx="1371600" cy="1089025"/>
            <a:chOff x="240" y="144"/>
            <a:chExt cx="1008" cy="833"/>
          </a:xfrm>
        </p:grpSpPr>
        <p:sp>
          <p:nvSpPr>
            <p:cNvPr id="61474" name="Rectangle 51"/>
            <p:cNvSpPr>
              <a:spLocks noChangeArrowheads="1"/>
            </p:cNvSpPr>
            <p:nvPr/>
          </p:nvSpPr>
          <p:spPr bwMode="auto">
            <a:xfrm>
              <a:off x="240" y="144"/>
              <a:ext cx="1008" cy="8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61475" name="Picture 52" descr="KitKa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"/>
              <a:ext cx="100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76" name="Text Box 53"/>
            <p:cNvSpPr txBox="1">
              <a:spLocks noChangeArrowheads="1"/>
            </p:cNvSpPr>
            <p:nvPr/>
          </p:nvSpPr>
          <p:spPr bwMode="auto">
            <a:xfrm>
              <a:off x="240" y="193"/>
              <a:ext cx="100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1477" name="Text Box 54"/>
            <p:cNvSpPr txBox="1">
              <a:spLocks noChangeArrowheads="1"/>
            </p:cNvSpPr>
            <p:nvPr/>
          </p:nvSpPr>
          <p:spPr bwMode="auto">
            <a:xfrm>
              <a:off x="240" y="720"/>
              <a:ext cx="100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61459" name="Group 55"/>
          <p:cNvGrpSpPr>
            <a:grpSpLocks/>
          </p:cNvGrpSpPr>
          <p:nvPr/>
        </p:nvGrpSpPr>
        <p:grpSpPr bwMode="auto">
          <a:xfrm>
            <a:off x="6934200" y="3962400"/>
            <a:ext cx="1295400" cy="1089025"/>
            <a:chOff x="1152" y="960"/>
            <a:chExt cx="1008" cy="816"/>
          </a:xfrm>
        </p:grpSpPr>
        <p:sp>
          <p:nvSpPr>
            <p:cNvPr id="61472" name="Rectangle 56"/>
            <p:cNvSpPr>
              <a:spLocks noChangeArrowheads="1"/>
            </p:cNvSpPr>
            <p:nvPr/>
          </p:nvSpPr>
          <p:spPr bwMode="auto">
            <a:xfrm>
              <a:off x="1152" y="960"/>
              <a:ext cx="1008" cy="8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73" name="Text Box 57"/>
            <p:cNvSpPr txBox="1">
              <a:spLocks noChangeArrowheads="1"/>
            </p:cNvSpPr>
            <p:nvPr/>
          </p:nvSpPr>
          <p:spPr bwMode="auto">
            <a:xfrm>
              <a:off x="1152" y="1248"/>
              <a:ext cx="10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61460" name="Line 58"/>
          <p:cNvSpPr>
            <a:spLocks noChangeShapeType="1"/>
          </p:cNvSpPr>
          <p:nvPr/>
        </p:nvSpPr>
        <p:spPr bwMode="auto">
          <a:xfrm rot="1351344">
            <a:off x="5334000" y="3146425"/>
            <a:ext cx="2895600" cy="3160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59"/>
          <p:cNvSpPr>
            <a:spLocks noChangeShapeType="1"/>
          </p:cNvSpPr>
          <p:nvPr/>
        </p:nvSpPr>
        <p:spPr bwMode="auto">
          <a:xfrm rot="4224218">
            <a:off x="6046788" y="24765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62" name="Group 60"/>
          <p:cNvGrpSpPr>
            <a:grpSpLocks/>
          </p:cNvGrpSpPr>
          <p:nvPr/>
        </p:nvGrpSpPr>
        <p:grpSpPr bwMode="auto">
          <a:xfrm rot="4224218">
            <a:off x="6078538" y="4484688"/>
            <a:ext cx="1371600" cy="457200"/>
            <a:chOff x="-96" y="2976"/>
            <a:chExt cx="864" cy="288"/>
          </a:xfrm>
        </p:grpSpPr>
        <p:sp>
          <p:nvSpPr>
            <p:cNvPr id="61470" name="Line 61"/>
            <p:cNvSpPr>
              <a:spLocks noChangeShapeType="1"/>
            </p:cNvSpPr>
            <p:nvPr/>
          </p:nvSpPr>
          <p:spPr bwMode="auto">
            <a:xfrm>
              <a:off x="768" y="297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Line 62"/>
            <p:cNvSpPr>
              <a:spLocks noChangeShapeType="1"/>
            </p:cNvSpPr>
            <p:nvPr/>
          </p:nvSpPr>
          <p:spPr bwMode="auto">
            <a:xfrm>
              <a:off x="-96" y="297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63" name="Text Box 63"/>
          <p:cNvSpPr txBox="1">
            <a:spLocks noChangeArrowheads="1"/>
          </p:cNvSpPr>
          <p:nvPr/>
        </p:nvSpPr>
        <p:spPr bwMode="auto">
          <a:xfrm>
            <a:off x="6858000" y="3429000"/>
            <a:ext cx="738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Decide</a:t>
            </a:r>
          </a:p>
        </p:txBody>
      </p:sp>
      <p:pic>
        <p:nvPicPr>
          <p:cNvPr id="61464" name="Picture 64" descr="reddelici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280025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65"/>
          <p:cNvSpPr txBox="1">
            <a:spLocks noChangeArrowheads="1"/>
          </p:cNvSpPr>
          <p:nvPr/>
        </p:nvSpPr>
        <p:spPr bwMode="auto">
          <a:xfrm>
            <a:off x="7720013" y="5943600"/>
            <a:ext cx="738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Decide</a:t>
            </a:r>
          </a:p>
        </p:txBody>
      </p:sp>
      <p:sp>
        <p:nvSpPr>
          <p:cNvPr id="61466" name="Text Box 68"/>
          <p:cNvSpPr txBox="1">
            <a:spLocks noChangeArrowheads="1"/>
          </p:cNvSpPr>
          <p:nvPr/>
        </p:nvSpPr>
        <p:spPr bwMode="auto">
          <a:xfrm>
            <a:off x="762000" y="19812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Health Session</a:t>
            </a:r>
          </a:p>
        </p:txBody>
      </p:sp>
      <p:sp>
        <p:nvSpPr>
          <p:cNvPr id="61467" name="Text Box 69"/>
          <p:cNvSpPr txBox="1">
            <a:spLocks noChangeArrowheads="1"/>
          </p:cNvSpPr>
          <p:nvPr/>
        </p:nvSpPr>
        <p:spPr bwMode="auto">
          <a:xfrm>
            <a:off x="3352800" y="1981200"/>
            <a:ext cx="211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Taste Session</a:t>
            </a:r>
          </a:p>
        </p:txBody>
      </p:sp>
      <p:sp>
        <p:nvSpPr>
          <p:cNvPr id="61468" name="Text Box 70"/>
          <p:cNvSpPr txBox="1">
            <a:spLocks noChangeArrowheads="1"/>
          </p:cNvSpPr>
          <p:nvPr/>
        </p:nvSpPr>
        <p:spPr bwMode="auto">
          <a:xfrm>
            <a:off x="5943600" y="1981200"/>
            <a:ext cx="252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Decision Session</a:t>
            </a:r>
          </a:p>
        </p:txBody>
      </p:sp>
      <p:sp>
        <p:nvSpPr>
          <p:cNvPr id="61469" name="Line 71"/>
          <p:cNvSpPr>
            <a:spLocks noChangeShapeType="1"/>
          </p:cNvSpPr>
          <p:nvPr/>
        </p:nvSpPr>
        <p:spPr bwMode="auto">
          <a:xfrm>
            <a:off x="2971800" y="2209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Rating Details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Taste and health ratings made on five point scale:</a:t>
            </a:r>
          </a:p>
          <a:p>
            <a:pPr lvl="1" eaLnBrk="1" hangingPunct="1">
              <a:buFontTx/>
              <a:buNone/>
            </a:pPr>
            <a:r>
              <a:rPr lang="en-US" smtClean="0"/>
              <a:t>-2,-1,0,1,2</a:t>
            </a:r>
          </a:p>
          <a:p>
            <a:pPr eaLnBrk="1" hangingPunct="1"/>
            <a:r>
              <a:rPr lang="en-US" smtClean="0"/>
              <a:t>Decisions also reported on a five point scale: SN,N,0,Y,SY</a:t>
            </a:r>
          </a:p>
          <a:p>
            <a:pPr eaLnBrk="1" hangingPunct="1">
              <a:buFontTx/>
              <a:buNone/>
            </a:pPr>
            <a:r>
              <a:rPr lang="en-US" smtClean="0"/>
              <a:t>	“strong no”     to    “strong yes”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pitchFamily="34" charset="0"/>
              </a:rPr>
              <a:t>Read, Loewenstein &amp; Kalyanaraman (1999)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Choose among 24 movie videos</a:t>
            </a:r>
          </a:p>
          <a:p>
            <a:pPr eaLnBrk="1" hangingPunct="1"/>
            <a:r>
              <a:rPr lang="en-US" sz="2400" dirty="0" smtClean="0"/>
              <a:t>Some are “low brow”: </a:t>
            </a:r>
            <a:r>
              <a:rPr lang="en-US" sz="2400" i="1" dirty="0" smtClean="0"/>
              <a:t>Four Weddings and a Funeral</a:t>
            </a:r>
          </a:p>
          <a:p>
            <a:pPr eaLnBrk="1" hangingPunct="1"/>
            <a:r>
              <a:rPr lang="en-US" sz="2400" dirty="0" smtClean="0"/>
              <a:t>Some are “high brow”: </a:t>
            </a:r>
            <a:r>
              <a:rPr lang="en-US" sz="2400" i="1" dirty="0" smtClean="0"/>
              <a:t>Schindler’s List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Picking for tonight: 66% of subjects choose low brow.</a:t>
            </a:r>
          </a:p>
          <a:p>
            <a:pPr eaLnBrk="1" hangingPunct="1"/>
            <a:r>
              <a:rPr lang="en-US" sz="2400" dirty="0" smtClean="0"/>
              <a:t>Picking for next Thursday: 37% choose low brow.</a:t>
            </a:r>
          </a:p>
          <a:p>
            <a:pPr eaLnBrk="1" hangingPunct="1"/>
            <a:r>
              <a:rPr lang="en-US" sz="2400" dirty="0" smtClean="0"/>
              <a:t>Picking for second Thursday: 29% choose low brow. 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Tonight I want to have fun…       				         next week I want things that are good for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self-control?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B050"/>
                </a:solidFill>
              </a:rPr>
              <a:t>Rejecting a good tasting food that is not healthy</a:t>
            </a:r>
          </a:p>
          <a:p>
            <a:pPr eaLnBrk="1" hangingPunct="1"/>
            <a:r>
              <a:rPr lang="en-US" sz="2800" smtClean="0"/>
              <a:t>Accepting a bad tasting food that is healthy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SC (self-control) group</a:t>
            </a:r>
            <a:r>
              <a:rPr lang="en-US" smtClean="0"/>
              <a:t> = 19 dieting subjects who showed self-control during the decision phase</a:t>
            </a:r>
          </a:p>
          <a:p>
            <a:pPr eaLnBrk="1" hangingPunct="1"/>
            <a:r>
              <a:rPr lang="en-US" smtClean="0">
                <a:solidFill>
                  <a:srgbClr val="A6141F"/>
                </a:solidFill>
              </a:rPr>
              <a:t>NSC (no self-control) group</a:t>
            </a:r>
            <a:r>
              <a:rPr lang="en-US" smtClean="0"/>
              <a:t> = 18 comparison subjects who did not exhibit self-control during the decision phase 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Who is classified as a self-controller: </a:t>
            </a:r>
            <a:r>
              <a:rPr lang="en-US" smtClean="0">
                <a:solidFill>
                  <a:srgbClr val="0070C0"/>
                </a:solidFill>
              </a:rPr>
              <a:t>SC</a:t>
            </a:r>
            <a:r>
              <a:rPr lang="en-US" smtClean="0"/>
              <a:t>?</a:t>
            </a:r>
            <a:br>
              <a:rPr lang="en-US" smtClean="0"/>
            </a:br>
            <a:r>
              <a:rPr lang="en-US" smtClean="0"/>
              <a:t>(must meet all criteria below)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sz="2800" smtClean="0">
                <a:sym typeface="Symbol" pitchFamily="18" charset="2"/>
              </a:rPr>
              <a:t>Use self-control on &gt; %50 of trials in which self-control is required (decline Liked-Unhealthy items or choose Disliked-Healthy ones)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sz="2800" smtClean="0"/>
              <a:t>Decision = </a:t>
            </a:r>
            <a:r>
              <a:rPr lang="en-US" sz="2800" smtClean="0">
                <a:sym typeface="Symbol" pitchFamily="18" charset="2"/>
              </a:rPr>
              <a:t></a:t>
            </a:r>
            <a:r>
              <a:rPr lang="en-US" sz="2800" baseline="-25000" smtClean="0"/>
              <a:t>1</a:t>
            </a:r>
            <a:r>
              <a:rPr lang="en-US" sz="2800" smtClean="0">
                <a:sym typeface="Symbol" pitchFamily="18" charset="2"/>
              </a:rPr>
              <a:t>HR + </a:t>
            </a:r>
            <a:r>
              <a:rPr lang="en-US" sz="2800" baseline="-25000" smtClean="0"/>
              <a:t>2</a:t>
            </a:r>
            <a:r>
              <a:rPr lang="en-US" sz="2800" smtClean="0">
                <a:sym typeface="Symbol" pitchFamily="18" charset="2"/>
              </a:rPr>
              <a:t>LR + 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-32" charset="0"/>
              <a:buNone/>
            </a:pPr>
            <a:r>
              <a:rPr lang="en-US" smtClean="0">
                <a:sym typeface="Symbol" pitchFamily="18" charset="2"/>
              </a:rPr>
              <a:t>  </a:t>
            </a:r>
            <a:r>
              <a:rPr lang="en-US" baseline="-25000" smtClean="0"/>
              <a:t>1</a:t>
            </a:r>
            <a:r>
              <a:rPr lang="en-US" smtClean="0">
                <a:sym typeface="Symbol" pitchFamily="18" charset="2"/>
              </a:rPr>
              <a:t>&gt; </a:t>
            </a:r>
            <a:r>
              <a:rPr lang="en-US" baseline="-25000" smtClean="0"/>
              <a:t>2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-32" charset="0"/>
              <a:buNone/>
            </a:pPr>
            <a:endParaRPr lang="en-US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sz="2800" smtClean="0">
                <a:sym typeface="Symbol" pitchFamily="18" charset="2"/>
              </a:rPr>
              <a:t>R</a:t>
            </a:r>
            <a:r>
              <a:rPr lang="en-US" sz="2800" baseline="30000" smtClean="0">
                <a:sym typeface="Symbol" pitchFamily="18" charset="2"/>
              </a:rPr>
              <a:t>2 </a:t>
            </a:r>
            <a:r>
              <a:rPr lang="en-US" sz="2800" smtClean="0">
                <a:sym typeface="Symbol" pitchFamily="18" charset="2"/>
              </a:rPr>
              <a:t>for HR &gt; R</a:t>
            </a:r>
            <a:r>
              <a:rPr lang="en-US" sz="2800" baseline="30000" smtClean="0">
                <a:sym typeface="Symbol" pitchFamily="18" charset="2"/>
              </a:rPr>
              <a:t>2 </a:t>
            </a:r>
            <a:r>
              <a:rPr lang="en-US" sz="2800" smtClean="0">
                <a:sym typeface="Symbol" pitchFamily="18" charset="2"/>
              </a:rPr>
              <a:t>for LR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marL="990600" lvl="1" indent="-533400" eaLnBrk="1" hangingPunct="1"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of individual behavioral fits</a:t>
            </a:r>
          </a:p>
        </p:txBody>
      </p:sp>
      <p:pic>
        <p:nvPicPr>
          <p:cNvPr id="66563" name="Picture 4" descr="indNSC_HRvDZ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 descr="indNSC_LRvDZ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 descr="indSC_HRvDZ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990600"/>
            <a:ext cx="309403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7" descr="indSC_LRvDZ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974725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152400" y="1443038"/>
            <a:ext cx="195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"/>
              </a:rPr>
              <a:t>Self-controller</a:t>
            </a:r>
          </a:p>
        </p:txBody>
      </p:sp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152400" y="4110038"/>
            <a:ext cx="1933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"/>
              </a:rPr>
              <a:t>Non-</a:t>
            </a:r>
          </a:p>
          <a:p>
            <a:r>
              <a:rPr lang="en-US">
                <a:latin typeface="Gill Sans"/>
              </a:rPr>
              <a:t>self-controller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690563" y="1900238"/>
            <a:ext cx="7542212" cy="4500562"/>
            <a:chOff x="435" y="399"/>
            <a:chExt cx="4751" cy="4048"/>
          </a:xfrm>
        </p:grpSpPr>
        <p:pic>
          <p:nvPicPr>
            <p:cNvPr id="67589" name="Picture 3" descr="DietersDecisionsBarGraph_NSConl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" y="399"/>
              <a:ext cx="4612" cy="3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0" name="Rectangle 4"/>
            <p:cNvSpPr>
              <a:spLocks noChangeArrowheads="1"/>
            </p:cNvSpPr>
            <p:nvPr/>
          </p:nvSpPr>
          <p:spPr bwMode="auto">
            <a:xfrm>
              <a:off x="4608" y="528"/>
              <a:ext cx="52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Rectangle 5"/>
            <p:cNvSpPr>
              <a:spLocks noChangeArrowheads="1"/>
            </p:cNvSpPr>
            <p:nvPr/>
          </p:nvSpPr>
          <p:spPr bwMode="auto">
            <a:xfrm>
              <a:off x="960" y="3648"/>
              <a:ext cx="398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592" name="Group 6"/>
            <p:cNvGrpSpPr>
              <a:grpSpLocks/>
            </p:cNvGrpSpPr>
            <p:nvPr/>
          </p:nvGrpSpPr>
          <p:grpSpPr bwMode="auto">
            <a:xfrm>
              <a:off x="960" y="3706"/>
              <a:ext cx="3898" cy="741"/>
              <a:chOff x="960" y="3706"/>
              <a:chExt cx="3898" cy="741"/>
            </a:xfrm>
          </p:grpSpPr>
          <p:sp>
            <p:nvSpPr>
              <p:cNvPr id="67594" name="Text Box 7"/>
              <p:cNvSpPr txBox="1">
                <a:spLocks noChangeArrowheads="1"/>
              </p:cNvSpPr>
              <p:nvPr/>
            </p:nvSpPr>
            <p:spPr bwMode="auto">
              <a:xfrm>
                <a:off x="2092" y="3706"/>
                <a:ext cx="788" cy="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Disliked</a:t>
                </a:r>
              </a:p>
              <a:p>
                <a:pPr algn="ctr"/>
                <a:r>
                  <a:rPr lang="en-US"/>
                  <a:t>Healthy</a:t>
                </a:r>
              </a:p>
            </p:txBody>
          </p:sp>
          <p:sp>
            <p:nvSpPr>
              <p:cNvPr id="67595" name="Text Box 8"/>
              <p:cNvSpPr txBox="1">
                <a:spLocks noChangeArrowheads="1"/>
              </p:cNvSpPr>
              <p:nvPr/>
            </p:nvSpPr>
            <p:spPr bwMode="auto">
              <a:xfrm>
                <a:off x="960" y="3706"/>
                <a:ext cx="981" cy="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Disliked</a:t>
                </a:r>
              </a:p>
              <a:p>
                <a:pPr algn="ctr"/>
                <a:r>
                  <a:rPr lang="en-US"/>
                  <a:t>Unhealthy</a:t>
                </a:r>
              </a:p>
            </p:txBody>
          </p:sp>
          <p:sp>
            <p:nvSpPr>
              <p:cNvPr id="67596" name="Text Box 9"/>
              <p:cNvSpPr txBox="1">
                <a:spLocks noChangeArrowheads="1"/>
              </p:cNvSpPr>
              <p:nvPr/>
            </p:nvSpPr>
            <p:spPr bwMode="auto">
              <a:xfrm>
                <a:off x="2977" y="3708"/>
                <a:ext cx="981" cy="7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Liked</a:t>
                </a:r>
              </a:p>
              <a:p>
                <a:pPr algn="ctr"/>
                <a:r>
                  <a:rPr lang="en-US"/>
                  <a:t>Unhealthy</a:t>
                </a:r>
              </a:p>
            </p:txBody>
          </p:sp>
          <p:sp>
            <p:nvSpPr>
              <p:cNvPr id="67597" name="Text Box 10"/>
              <p:cNvSpPr txBox="1">
                <a:spLocks noChangeArrowheads="1"/>
              </p:cNvSpPr>
              <p:nvPr/>
            </p:nvSpPr>
            <p:spPr bwMode="auto">
              <a:xfrm>
                <a:off x="4091" y="3706"/>
                <a:ext cx="767" cy="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Liked</a:t>
                </a:r>
              </a:p>
              <a:p>
                <a:pPr algn="ctr"/>
                <a:r>
                  <a:rPr lang="en-US"/>
                  <a:t>Healthy</a:t>
                </a:r>
              </a:p>
            </p:txBody>
          </p:sp>
        </p:grpSp>
        <p:sp>
          <p:nvSpPr>
            <p:cNvPr id="67593" name="Text Box 11"/>
            <p:cNvSpPr txBox="1">
              <a:spLocks noChangeArrowheads="1"/>
            </p:cNvSpPr>
            <p:nvPr/>
          </p:nvSpPr>
          <p:spPr bwMode="auto">
            <a:xfrm rot="-5400000">
              <a:off x="-251" y="1765"/>
              <a:ext cx="1659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Percent Yes</a:t>
              </a:r>
            </a:p>
          </p:txBody>
        </p:sp>
      </p:grpSp>
      <p:sp>
        <p:nvSpPr>
          <p:cNvPr id="6758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</a:t>
            </a:r>
            <a:r>
              <a:rPr lang="en-US" smtClean="0">
                <a:solidFill>
                  <a:srgbClr val="FF0000"/>
                </a:solidFill>
              </a:rPr>
              <a:t>NSC</a:t>
            </a:r>
            <a:r>
              <a:rPr lang="en-US" smtClean="0"/>
              <a:t> group chose based on taste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692150" y="1884363"/>
            <a:ext cx="7540625" cy="4516437"/>
            <a:chOff x="436" y="384"/>
            <a:chExt cx="4750" cy="4062"/>
          </a:xfrm>
        </p:grpSpPr>
        <p:pic>
          <p:nvPicPr>
            <p:cNvPr id="68613" name="Picture 3" descr="DietersDecisionsBarGrap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" y="384"/>
              <a:ext cx="4612" cy="3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4" name="Text Box 4"/>
            <p:cNvSpPr txBox="1">
              <a:spLocks noChangeArrowheads="1"/>
            </p:cNvSpPr>
            <p:nvPr/>
          </p:nvSpPr>
          <p:spPr bwMode="auto">
            <a:xfrm>
              <a:off x="3264" y="480"/>
              <a:ext cx="19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68615" name="Text Box 5"/>
            <p:cNvSpPr txBox="1">
              <a:spLocks noChangeArrowheads="1"/>
            </p:cNvSpPr>
            <p:nvPr/>
          </p:nvSpPr>
          <p:spPr bwMode="auto">
            <a:xfrm>
              <a:off x="4416" y="480"/>
              <a:ext cx="19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68616" name="Rectangle 6"/>
            <p:cNvSpPr>
              <a:spLocks noChangeArrowheads="1"/>
            </p:cNvSpPr>
            <p:nvPr/>
          </p:nvSpPr>
          <p:spPr bwMode="auto">
            <a:xfrm>
              <a:off x="4800" y="576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8617" name="Picture 7" descr="legen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523"/>
              <a:ext cx="720" cy="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618" name="Group 8"/>
            <p:cNvGrpSpPr>
              <a:grpSpLocks/>
            </p:cNvGrpSpPr>
            <p:nvPr/>
          </p:nvGrpSpPr>
          <p:grpSpPr bwMode="auto">
            <a:xfrm>
              <a:off x="960" y="3705"/>
              <a:ext cx="3898" cy="741"/>
              <a:chOff x="960" y="3705"/>
              <a:chExt cx="3898" cy="741"/>
            </a:xfrm>
          </p:grpSpPr>
          <p:sp>
            <p:nvSpPr>
              <p:cNvPr id="68621" name="Text Box 9"/>
              <p:cNvSpPr txBox="1">
                <a:spLocks noChangeArrowheads="1"/>
              </p:cNvSpPr>
              <p:nvPr/>
            </p:nvSpPr>
            <p:spPr bwMode="auto">
              <a:xfrm>
                <a:off x="2092" y="3706"/>
                <a:ext cx="788" cy="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Disliked</a:t>
                </a:r>
              </a:p>
              <a:p>
                <a:pPr algn="ctr"/>
                <a:r>
                  <a:rPr lang="en-US"/>
                  <a:t>Healthy</a:t>
                </a:r>
              </a:p>
            </p:txBody>
          </p:sp>
          <p:sp>
            <p:nvSpPr>
              <p:cNvPr id="68622" name="Text Box 10"/>
              <p:cNvSpPr txBox="1">
                <a:spLocks noChangeArrowheads="1"/>
              </p:cNvSpPr>
              <p:nvPr/>
            </p:nvSpPr>
            <p:spPr bwMode="auto">
              <a:xfrm>
                <a:off x="960" y="3707"/>
                <a:ext cx="981" cy="7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Disliked</a:t>
                </a:r>
              </a:p>
              <a:p>
                <a:pPr algn="ctr"/>
                <a:r>
                  <a:rPr lang="en-US"/>
                  <a:t>Unhealthy</a:t>
                </a:r>
              </a:p>
            </p:txBody>
          </p:sp>
          <p:sp>
            <p:nvSpPr>
              <p:cNvPr id="68623" name="Text Box 11"/>
              <p:cNvSpPr txBox="1">
                <a:spLocks noChangeArrowheads="1"/>
              </p:cNvSpPr>
              <p:nvPr/>
            </p:nvSpPr>
            <p:spPr bwMode="auto">
              <a:xfrm>
                <a:off x="2977" y="3705"/>
                <a:ext cx="981" cy="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Liked</a:t>
                </a:r>
              </a:p>
              <a:p>
                <a:pPr algn="ctr"/>
                <a:r>
                  <a:rPr lang="en-US"/>
                  <a:t>Unhealthy</a:t>
                </a:r>
              </a:p>
            </p:txBody>
          </p:sp>
          <p:sp>
            <p:nvSpPr>
              <p:cNvPr id="68624" name="Text Box 12"/>
              <p:cNvSpPr txBox="1">
                <a:spLocks noChangeArrowheads="1"/>
              </p:cNvSpPr>
              <p:nvPr/>
            </p:nvSpPr>
            <p:spPr bwMode="auto">
              <a:xfrm>
                <a:off x="4091" y="3706"/>
                <a:ext cx="767" cy="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Liked</a:t>
                </a:r>
              </a:p>
              <a:p>
                <a:pPr algn="ctr"/>
                <a:r>
                  <a:rPr lang="en-US"/>
                  <a:t>Healthy</a:t>
                </a:r>
              </a:p>
            </p:txBody>
          </p:sp>
        </p:grpSp>
        <p:sp>
          <p:nvSpPr>
            <p:cNvPr id="68619" name="Rectangle 13"/>
            <p:cNvSpPr>
              <a:spLocks noChangeArrowheads="1"/>
            </p:cNvSpPr>
            <p:nvPr/>
          </p:nvSpPr>
          <p:spPr bwMode="auto">
            <a:xfrm>
              <a:off x="960" y="3600"/>
              <a:ext cx="398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Text Box 14"/>
            <p:cNvSpPr txBox="1">
              <a:spLocks noChangeArrowheads="1"/>
            </p:cNvSpPr>
            <p:nvPr/>
          </p:nvSpPr>
          <p:spPr bwMode="auto">
            <a:xfrm rot="-5400000">
              <a:off x="-250" y="1765"/>
              <a:ext cx="166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Percent Yes</a:t>
              </a:r>
            </a:p>
          </p:txBody>
        </p:sp>
      </p:grpSp>
      <p:sp>
        <p:nvSpPr>
          <p:cNvPr id="6861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SC group chose based on taste and health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692150" y="1884363"/>
            <a:ext cx="7540625" cy="4516437"/>
            <a:chOff x="436" y="384"/>
            <a:chExt cx="4750" cy="4062"/>
          </a:xfrm>
        </p:grpSpPr>
        <p:pic>
          <p:nvPicPr>
            <p:cNvPr id="69637" name="Picture 3" descr="DietersDecisionsBarGrap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" y="384"/>
              <a:ext cx="4612" cy="3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38" name="Text Box 4"/>
            <p:cNvSpPr txBox="1">
              <a:spLocks noChangeArrowheads="1"/>
            </p:cNvSpPr>
            <p:nvPr/>
          </p:nvSpPr>
          <p:spPr bwMode="auto">
            <a:xfrm>
              <a:off x="3264" y="480"/>
              <a:ext cx="19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69639" name="Text Box 5"/>
            <p:cNvSpPr txBox="1">
              <a:spLocks noChangeArrowheads="1"/>
            </p:cNvSpPr>
            <p:nvPr/>
          </p:nvSpPr>
          <p:spPr bwMode="auto">
            <a:xfrm>
              <a:off x="4416" y="480"/>
              <a:ext cx="19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69640" name="Rectangle 6"/>
            <p:cNvSpPr>
              <a:spLocks noChangeArrowheads="1"/>
            </p:cNvSpPr>
            <p:nvPr/>
          </p:nvSpPr>
          <p:spPr bwMode="auto">
            <a:xfrm>
              <a:off x="960" y="2208"/>
              <a:ext cx="2016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1" name="Rectangle 7"/>
            <p:cNvSpPr>
              <a:spLocks noChangeArrowheads="1"/>
            </p:cNvSpPr>
            <p:nvPr/>
          </p:nvSpPr>
          <p:spPr bwMode="auto">
            <a:xfrm>
              <a:off x="3984" y="528"/>
              <a:ext cx="1152" cy="32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Rectangle 8"/>
            <p:cNvSpPr>
              <a:spLocks noChangeArrowheads="1"/>
            </p:cNvSpPr>
            <p:nvPr/>
          </p:nvSpPr>
          <p:spPr bwMode="auto">
            <a:xfrm>
              <a:off x="960" y="2256"/>
              <a:ext cx="2016" cy="1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Rectangle 9"/>
            <p:cNvSpPr>
              <a:spLocks noChangeArrowheads="1"/>
            </p:cNvSpPr>
            <p:nvPr/>
          </p:nvSpPr>
          <p:spPr bwMode="auto">
            <a:xfrm>
              <a:off x="960" y="3600"/>
              <a:ext cx="398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644" name="Group 10"/>
            <p:cNvGrpSpPr>
              <a:grpSpLocks/>
            </p:cNvGrpSpPr>
            <p:nvPr/>
          </p:nvGrpSpPr>
          <p:grpSpPr bwMode="auto">
            <a:xfrm>
              <a:off x="960" y="3705"/>
              <a:ext cx="3898" cy="741"/>
              <a:chOff x="960" y="3705"/>
              <a:chExt cx="3898" cy="741"/>
            </a:xfrm>
          </p:grpSpPr>
          <p:sp>
            <p:nvSpPr>
              <p:cNvPr id="69647" name="Text Box 11"/>
              <p:cNvSpPr txBox="1">
                <a:spLocks noChangeArrowheads="1"/>
              </p:cNvSpPr>
              <p:nvPr/>
            </p:nvSpPr>
            <p:spPr bwMode="auto">
              <a:xfrm>
                <a:off x="2092" y="3706"/>
                <a:ext cx="788" cy="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Disliked</a:t>
                </a:r>
              </a:p>
              <a:p>
                <a:pPr algn="ctr"/>
                <a:r>
                  <a:rPr lang="en-US"/>
                  <a:t>Healthy</a:t>
                </a:r>
              </a:p>
            </p:txBody>
          </p:sp>
          <p:sp>
            <p:nvSpPr>
              <p:cNvPr id="69648" name="Text Box 12"/>
              <p:cNvSpPr txBox="1">
                <a:spLocks noChangeArrowheads="1"/>
              </p:cNvSpPr>
              <p:nvPr/>
            </p:nvSpPr>
            <p:spPr bwMode="auto">
              <a:xfrm>
                <a:off x="960" y="3707"/>
                <a:ext cx="981" cy="7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Disliked</a:t>
                </a:r>
              </a:p>
              <a:p>
                <a:pPr algn="ctr"/>
                <a:r>
                  <a:rPr lang="en-US"/>
                  <a:t>Unhealthy</a:t>
                </a:r>
              </a:p>
            </p:txBody>
          </p:sp>
          <p:sp>
            <p:nvSpPr>
              <p:cNvPr id="69649" name="Text Box 13"/>
              <p:cNvSpPr txBox="1">
                <a:spLocks noChangeArrowheads="1"/>
              </p:cNvSpPr>
              <p:nvPr/>
            </p:nvSpPr>
            <p:spPr bwMode="auto">
              <a:xfrm>
                <a:off x="2977" y="3705"/>
                <a:ext cx="981" cy="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Liked</a:t>
                </a:r>
              </a:p>
              <a:p>
                <a:pPr algn="ctr"/>
                <a:r>
                  <a:rPr lang="en-US"/>
                  <a:t>Unhealthy</a:t>
                </a:r>
              </a:p>
            </p:txBody>
          </p:sp>
          <p:sp>
            <p:nvSpPr>
              <p:cNvPr id="69650" name="Text Box 14"/>
              <p:cNvSpPr txBox="1">
                <a:spLocks noChangeArrowheads="1"/>
              </p:cNvSpPr>
              <p:nvPr/>
            </p:nvSpPr>
            <p:spPr bwMode="auto">
              <a:xfrm>
                <a:off x="4091" y="3706"/>
                <a:ext cx="767" cy="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Liked</a:t>
                </a:r>
              </a:p>
              <a:p>
                <a:pPr algn="ctr"/>
                <a:r>
                  <a:rPr lang="en-US"/>
                  <a:t>Healthy</a:t>
                </a:r>
              </a:p>
            </p:txBody>
          </p:sp>
        </p:grpSp>
        <p:sp>
          <p:nvSpPr>
            <p:cNvPr id="69645" name="Text Box 15"/>
            <p:cNvSpPr txBox="1">
              <a:spLocks noChangeArrowheads="1"/>
            </p:cNvSpPr>
            <p:nvPr/>
          </p:nvSpPr>
          <p:spPr bwMode="auto">
            <a:xfrm rot="-5400000">
              <a:off x="-250" y="1765"/>
              <a:ext cx="166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Percent Yes</a:t>
              </a:r>
            </a:p>
          </p:txBody>
        </p:sp>
        <p:pic>
          <p:nvPicPr>
            <p:cNvPr id="69646" name="Picture 16" descr="legen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523"/>
              <a:ext cx="720" cy="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635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SC group versus NSC group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8839200" cy="1143000"/>
          </a:xfrm>
        </p:spPr>
        <p:txBody>
          <a:bodyPr anchor="t"/>
          <a:lstStyle/>
          <a:p>
            <a:pPr algn="l" eaLnBrk="1" hangingPunct="1"/>
            <a:r>
              <a:rPr lang="en-US" smtClean="0"/>
              <a:t>Question: Is there evidence for a single valuation system?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" y="3048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000000"/>
                </a:solidFill>
                <a:latin typeface="Gill Sans"/>
              </a:rPr>
              <a:t>Neuroimaging Results</a:t>
            </a:r>
            <a:r>
              <a:rPr lang="en-US" sz="3200">
                <a:solidFill>
                  <a:schemeClr val="tx2"/>
                </a:solidFill>
                <a:latin typeface="Gill Sans"/>
              </a:rPr>
              <a:t/>
            </a:r>
            <a:br>
              <a:rPr lang="en-US" sz="3200">
                <a:solidFill>
                  <a:schemeClr val="tx2"/>
                </a:solidFill>
                <a:latin typeface="Gill Sans"/>
              </a:rPr>
            </a:br>
            <a:endParaRPr lang="en-US" sz="3200">
              <a:solidFill>
                <a:schemeClr val="tx2"/>
              </a:solidFill>
              <a:latin typeface="Gill Sans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vmPFC_xDZNall_1cr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4830763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Activity in vmPFC is correlated with a behavioral measure of decision value (regardless of SC)</a:t>
            </a: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2193925" y="2743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3124200" y="3581400"/>
            <a:ext cx="1519238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800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p &lt; .001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p &lt; .005</a:t>
            </a:r>
          </a:p>
        </p:txBody>
      </p:sp>
      <p:pic>
        <p:nvPicPr>
          <p:cNvPr id="71686" name="Picture 9" descr="Decision_split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81400"/>
            <a:ext cx="39576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 noChangeAspect="1"/>
          </p:cNvGrpSpPr>
          <p:nvPr/>
        </p:nvGrpSpPr>
        <p:grpSpPr bwMode="auto">
          <a:xfrm>
            <a:off x="1519238" y="1601788"/>
            <a:ext cx="5986462" cy="4418012"/>
            <a:chOff x="420" y="702"/>
            <a:chExt cx="4768" cy="3522"/>
          </a:xfrm>
        </p:grpSpPr>
        <p:pic>
          <p:nvPicPr>
            <p:cNvPr id="72709" name="Picture 3" descr="vmpfc_ratings_grap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702"/>
              <a:ext cx="4612" cy="3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0" name="Text Box 4"/>
            <p:cNvSpPr txBox="1">
              <a:spLocks noChangeAspect="1" noChangeArrowheads="1"/>
            </p:cNvSpPr>
            <p:nvPr/>
          </p:nvSpPr>
          <p:spPr bwMode="auto">
            <a:xfrm>
              <a:off x="3454" y="1919"/>
              <a:ext cx="24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72711" name="Text Box 5"/>
            <p:cNvSpPr txBox="1">
              <a:spLocks noChangeAspect="1" noChangeArrowheads="1"/>
            </p:cNvSpPr>
            <p:nvPr/>
          </p:nvSpPr>
          <p:spPr bwMode="auto">
            <a:xfrm>
              <a:off x="2303" y="1297"/>
              <a:ext cx="241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72712" name="Text Box 6"/>
            <p:cNvSpPr txBox="1">
              <a:spLocks noChangeAspect="1" noChangeArrowheads="1"/>
            </p:cNvSpPr>
            <p:nvPr/>
          </p:nvSpPr>
          <p:spPr bwMode="auto">
            <a:xfrm>
              <a:off x="1393" y="1825"/>
              <a:ext cx="24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  <p:pic>
          <p:nvPicPr>
            <p:cNvPr id="72713" name="Picture 7" descr="legen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8" y="864"/>
              <a:ext cx="731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4" name="Text Box 8"/>
            <p:cNvSpPr txBox="1">
              <a:spLocks noChangeAspect="1" noChangeArrowheads="1"/>
            </p:cNvSpPr>
            <p:nvPr/>
          </p:nvSpPr>
          <p:spPr bwMode="auto">
            <a:xfrm>
              <a:off x="1343" y="3838"/>
              <a:ext cx="1523" cy="3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Taste Rating</a:t>
              </a:r>
            </a:p>
          </p:txBody>
        </p:sp>
        <p:sp>
          <p:nvSpPr>
            <p:cNvPr id="72715" name="Text Box 9"/>
            <p:cNvSpPr txBox="1">
              <a:spLocks noChangeAspect="1" noChangeArrowheads="1"/>
            </p:cNvSpPr>
            <p:nvPr/>
          </p:nvSpPr>
          <p:spPr bwMode="auto">
            <a:xfrm>
              <a:off x="3310" y="3838"/>
              <a:ext cx="1618" cy="3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Health Rating</a:t>
              </a:r>
            </a:p>
          </p:txBody>
        </p:sp>
        <p:sp>
          <p:nvSpPr>
            <p:cNvPr id="72716" name="Text Box 10"/>
            <p:cNvSpPr txBox="1">
              <a:spLocks noChangeAspect="1" noChangeArrowheads="1"/>
            </p:cNvSpPr>
            <p:nvPr/>
          </p:nvSpPr>
          <p:spPr bwMode="auto">
            <a:xfrm rot="-5400000">
              <a:off x="278" y="2154"/>
              <a:ext cx="647" cy="3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Beta</a:t>
              </a:r>
            </a:p>
          </p:txBody>
        </p:sp>
      </p:grpSp>
      <p:sp>
        <p:nvSpPr>
          <p:cNvPr id="7270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vmPFC BOLD signal reflects both </a:t>
            </a:r>
            <a:br>
              <a:rPr lang="en-US" smtClean="0"/>
            </a:br>
            <a:r>
              <a:rPr lang="en-US" smtClean="0"/>
              <a:t>taste and health ratings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Extremely thirsty subjects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McClure, Ericson, Laibson, Loewenstein and Cohen (2007)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41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Choosing between, 	 					</a:t>
            </a:r>
            <a:r>
              <a:rPr lang="en-US" sz="2400" b="1" dirty="0" smtClean="0">
                <a:solidFill>
                  <a:srgbClr val="0000FF"/>
                </a:solidFill>
              </a:rPr>
              <a:t>juice now</a:t>
            </a:r>
            <a:r>
              <a:rPr lang="en-US" sz="2400" dirty="0" smtClean="0"/>
              <a:t>                    or    </a:t>
            </a:r>
            <a:r>
              <a:rPr lang="en-US" sz="2400" b="1" dirty="0" smtClean="0">
                <a:solidFill>
                  <a:srgbClr val="009900"/>
                </a:solidFill>
              </a:rPr>
              <a:t>2x juice in 5 minutes</a:t>
            </a:r>
            <a:r>
              <a:rPr lang="en-US" sz="2400" dirty="0" smtClean="0"/>
              <a:t> 	60% of subjects choose first option. </a:t>
            </a:r>
          </a:p>
          <a:p>
            <a:pPr eaLnBrk="1" hangingPunct="1"/>
            <a:r>
              <a:rPr lang="en-US" sz="2400" dirty="0" smtClean="0"/>
              <a:t>Choosing between 						</a:t>
            </a:r>
            <a:r>
              <a:rPr lang="en-US" sz="2400" b="1" dirty="0" smtClean="0">
                <a:solidFill>
                  <a:srgbClr val="0000FF"/>
                </a:solidFill>
              </a:rPr>
              <a:t>juice in 20 minutes</a:t>
            </a:r>
            <a:r>
              <a:rPr lang="en-US" sz="2400" dirty="0" smtClean="0"/>
              <a:t>    or    </a:t>
            </a:r>
            <a:r>
              <a:rPr lang="en-US" sz="2400" b="1" dirty="0" smtClean="0">
                <a:solidFill>
                  <a:srgbClr val="009900"/>
                </a:solidFill>
              </a:rPr>
              <a:t>2x juice in 25 minutes</a:t>
            </a:r>
            <a:r>
              <a:rPr lang="en-US" sz="2400" dirty="0" smtClean="0"/>
              <a:t> 	30% of subjects choose first option.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dirty="0" smtClean="0"/>
              <a:t>We estimate that the 5-minute discount rate is 50% and the “long-run” discount rate is 0%.</a:t>
            </a:r>
          </a:p>
          <a:p>
            <a:pPr eaLnBrk="1" hangingPunct="1"/>
            <a:r>
              <a:rPr lang="en-US" sz="2400" dirty="0" smtClean="0"/>
              <a:t>Ramsey (1930s), </a:t>
            </a:r>
            <a:r>
              <a:rPr lang="en-US" sz="2400" dirty="0" err="1" smtClean="0"/>
              <a:t>Strotz</a:t>
            </a:r>
            <a:r>
              <a:rPr lang="en-US" sz="2400" dirty="0" smtClean="0"/>
              <a:t> (1950s), Herrnstein (1960s), and Ainslie (1970s) were the first to understand that discount rates are higher in the short run than in the long run.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7"/>
          <p:cNvGrpSpPr>
            <a:grpSpLocks/>
          </p:cNvGrpSpPr>
          <p:nvPr/>
        </p:nvGrpSpPr>
        <p:grpSpPr bwMode="auto">
          <a:xfrm>
            <a:off x="1219200" y="762000"/>
            <a:ext cx="6704013" cy="5913438"/>
            <a:chOff x="1211" y="960"/>
            <a:chExt cx="3290" cy="3246"/>
          </a:xfrm>
        </p:grpSpPr>
        <p:pic>
          <p:nvPicPr>
            <p:cNvPr id="73733" name="Picture 2" descr="BoldHRvsBehH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8" y="1169"/>
              <a:ext cx="3156" cy="2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4" name="Text Box 3"/>
            <p:cNvSpPr txBox="1">
              <a:spLocks noChangeAspect="1" noChangeArrowheads="1"/>
            </p:cNvSpPr>
            <p:nvPr/>
          </p:nvSpPr>
          <p:spPr bwMode="auto">
            <a:xfrm>
              <a:off x="2278" y="3936"/>
              <a:ext cx="2223" cy="27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BOLD Health Rating Beta</a:t>
              </a:r>
            </a:p>
          </p:txBody>
        </p:sp>
        <p:sp>
          <p:nvSpPr>
            <p:cNvPr id="73735" name="Text Box 4"/>
            <p:cNvSpPr txBox="1">
              <a:spLocks noChangeAspect="1" noChangeArrowheads="1"/>
            </p:cNvSpPr>
            <p:nvPr/>
          </p:nvSpPr>
          <p:spPr bwMode="auto">
            <a:xfrm rot="-5400000">
              <a:off x="91" y="2080"/>
              <a:ext cx="2505" cy="2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Decision Health Rating Beta</a:t>
              </a:r>
            </a:p>
          </p:txBody>
        </p:sp>
      </p:grpSp>
      <p:sp>
        <p:nvSpPr>
          <p:cNvPr id="7373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The effect of Health Rating in the vmPFC </a:t>
            </a:r>
            <a:br>
              <a:rPr lang="en-US" sz="3200" smtClean="0"/>
            </a:br>
            <a:r>
              <a:rPr lang="en-US" sz="3200" smtClean="0"/>
              <a:t>is correlated with its effect on behavior</a:t>
            </a:r>
          </a:p>
        </p:txBody>
      </p:sp>
      <p:sp>
        <p:nvSpPr>
          <p:cNvPr id="73732" name="Text Box 8"/>
          <p:cNvSpPr txBox="1">
            <a:spLocks noChangeArrowheads="1"/>
          </p:cNvSpPr>
          <p:nvPr/>
        </p:nvSpPr>
        <p:spPr bwMode="auto">
          <a:xfrm>
            <a:off x="2438400" y="1981200"/>
            <a:ext cx="1768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Robust reg</a:t>
            </a:r>
          </a:p>
          <a:p>
            <a:r>
              <a:rPr lang="en-US"/>
              <a:t>Coef = .847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Neuroimaging Results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33400" y="1752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Gill Sans"/>
              </a:rPr>
              <a:t>Question: Does self-control involve DLPFC modulation of the vmPFC valuation network? </a:t>
            </a:r>
            <a:endParaRPr lang="en-US" sz="4400">
              <a:solidFill>
                <a:srgbClr val="000000"/>
              </a:solidFill>
              <a:latin typeface="Gill Sans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Lifg_sc-nc_con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3775" y="1905000"/>
            <a:ext cx="46164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More activity in DLPFC in trials with </a:t>
            </a:r>
            <a:br>
              <a:rPr lang="en-US" sz="3200" smtClean="0"/>
            </a:br>
            <a:r>
              <a:rPr lang="en-US" sz="3200" smtClean="0"/>
              <a:t>successful self control than in trials with unsuccessful self-control</a:t>
            </a: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2312988" y="2743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4419600" y="4054475"/>
            <a:ext cx="1519238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800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p &lt; .001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p &lt; .005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200" dirty="0" err="1" smtClean="0"/>
              <a:t>Figner</a:t>
            </a:r>
            <a:r>
              <a:rPr lang="en-US" sz="3200" dirty="0" smtClean="0"/>
              <a:t>, </a:t>
            </a:r>
            <a:r>
              <a:rPr lang="en-US" sz="3200" dirty="0" err="1" smtClean="0"/>
              <a:t>Knoch</a:t>
            </a:r>
            <a:r>
              <a:rPr lang="en-US" sz="3200" dirty="0" smtClean="0"/>
              <a:t>, Johnson, </a:t>
            </a:r>
            <a:r>
              <a:rPr lang="en-US" sz="3200" dirty="0" err="1" smtClean="0"/>
              <a:t>Krosch</a:t>
            </a:r>
            <a:r>
              <a:rPr lang="en-US" sz="3200" dirty="0" smtClean="0"/>
              <a:t>, </a:t>
            </a:r>
            <a:r>
              <a:rPr lang="en-US" sz="3200" dirty="0" err="1" smtClean="0"/>
              <a:t>Lisanby</a:t>
            </a:r>
            <a:r>
              <a:rPr lang="en-US" sz="3200" dirty="0" smtClean="0"/>
              <a:t>, Fehr and Weber (2010)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 sz="2400" dirty="0" smtClean="0"/>
              <a:t>Disruption of left lateral prefrontal cortex (LPFC) with repetitive </a:t>
            </a:r>
            <a:r>
              <a:rPr lang="en-US" sz="2400" dirty="0" err="1" smtClean="0"/>
              <a:t>transcranial</a:t>
            </a:r>
            <a:r>
              <a:rPr lang="en-US" sz="2400" dirty="0" smtClean="0"/>
              <a:t> magnetic stimulation (</a:t>
            </a:r>
            <a:r>
              <a:rPr lang="en-US" sz="2400" dirty="0" err="1" smtClean="0"/>
              <a:t>rTMS</a:t>
            </a:r>
            <a:r>
              <a:rPr lang="en-US" sz="2400" dirty="0" smtClean="0"/>
              <a:t>) increases choice of immediate rewards over larger delayed rewards.</a:t>
            </a:r>
          </a:p>
          <a:p>
            <a:r>
              <a:rPr lang="en-US" sz="2400" dirty="0" err="1" smtClean="0"/>
              <a:t>rTMS</a:t>
            </a:r>
            <a:r>
              <a:rPr lang="en-US" sz="2400" dirty="0" smtClean="0"/>
              <a:t> did not change choices involving only delayed rewards or valuation </a:t>
            </a:r>
            <a:r>
              <a:rPr lang="en-US" sz="2400" i="1" dirty="0" smtClean="0"/>
              <a:t>judgments</a:t>
            </a:r>
            <a:r>
              <a:rPr lang="en-US" sz="2400" dirty="0" smtClean="0"/>
              <a:t> of immediate and delayed rewards. </a:t>
            </a:r>
          </a:p>
          <a:p>
            <a:r>
              <a:rPr lang="en-US" sz="2400" dirty="0" smtClean="0"/>
              <a:t>Causal evidence for a neural lateral-prefrontal cortex–based self-control mechanism in </a:t>
            </a:r>
            <a:r>
              <a:rPr lang="en-US" sz="2400" dirty="0" err="1" smtClean="0"/>
              <a:t>intertemporal</a:t>
            </a:r>
            <a:r>
              <a:rPr lang="en-US" sz="2400" dirty="0" smtClean="0"/>
              <a:t> choice.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Albrecht, </a:t>
            </a:r>
            <a:r>
              <a:rPr lang="en-US" sz="2800" dirty="0" err="1" smtClean="0">
                <a:solidFill>
                  <a:schemeClr val="tx1"/>
                </a:solidFill>
              </a:rPr>
              <a:t>Volz</a:t>
            </a:r>
            <a:r>
              <a:rPr lang="en-US" sz="2800" dirty="0" smtClean="0">
                <a:solidFill>
                  <a:schemeClr val="tx1"/>
                </a:solidFill>
              </a:rPr>
              <a:t>, Sutter, </a:t>
            </a:r>
            <a:r>
              <a:rPr lang="en-US" sz="2800" dirty="0" err="1" smtClean="0">
                <a:solidFill>
                  <a:schemeClr val="tx1"/>
                </a:solidFill>
              </a:rPr>
              <a:t>Laibson</a:t>
            </a:r>
            <a:r>
              <a:rPr lang="en-US" sz="2800" dirty="0" smtClean="0">
                <a:solidFill>
                  <a:schemeClr val="tx1"/>
                </a:solidFill>
              </a:rPr>
              <a:t>, and von </a:t>
            </a:r>
            <a:r>
              <a:rPr lang="en-US" sz="2800" dirty="0" err="1" smtClean="0">
                <a:solidFill>
                  <a:schemeClr val="tx1"/>
                </a:solidFill>
              </a:rPr>
              <a:t>Cramon</a:t>
            </a:r>
            <a:r>
              <a:rPr lang="en-US" sz="2800" dirty="0" smtClean="0">
                <a:solidFill>
                  <a:schemeClr val="tx1"/>
                </a:solidFill>
              </a:rPr>
              <a:t> (2010)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876800"/>
          </a:xfrm>
        </p:spPr>
        <p:txBody>
          <a:bodyPr/>
          <a:lstStyle/>
          <a:p>
            <a:r>
              <a:rPr lang="en-US" sz="2400" dirty="0" smtClean="0"/>
              <a:t>An immediate reward in a choice set elevates activation of the ventral striatum, </a:t>
            </a:r>
            <a:r>
              <a:rPr lang="en-US" sz="2400" dirty="0" err="1" smtClean="0"/>
              <a:t>pregenual</a:t>
            </a:r>
            <a:r>
              <a:rPr lang="en-US" sz="2400" dirty="0" smtClean="0"/>
              <a:t> anterior </a:t>
            </a:r>
            <a:r>
              <a:rPr lang="en-US" sz="2400" dirty="0" err="1" smtClean="0"/>
              <a:t>cingulate</a:t>
            </a:r>
            <a:r>
              <a:rPr lang="en-US" sz="2400" dirty="0" smtClean="0"/>
              <a:t> cortex and anterior medial prefrontal cortex.</a:t>
            </a:r>
          </a:p>
          <a:p>
            <a:r>
              <a:rPr lang="en-US" sz="2400" dirty="0" smtClean="0"/>
              <a:t>These </a:t>
            </a:r>
            <a:r>
              <a:rPr lang="en-US" sz="2400" dirty="0" err="1" smtClean="0"/>
              <a:t>dopaminergic</a:t>
            </a:r>
            <a:r>
              <a:rPr lang="en-US" sz="2400" dirty="0" smtClean="0"/>
              <a:t> reward areas are also responsive to the </a:t>
            </a:r>
            <a:r>
              <a:rPr lang="en-US" sz="2400" b="1" dirty="0" smtClean="0"/>
              <a:t>identity</a:t>
            </a:r>
            <a:r>
              <a:rPr lang="en-US" sz="2400" dirty="0" smtClean="0"/>
              <a:t> </a:t>
            </a:r>
            <a:r>
              <a:rPr lang="en-US" sz="2400" b="1" dirty="0" smtClean="0"/>
              <a:t>of the recipient </a:t>
            </a:r>
            <a:r>
              <a:rPr lang="en-US" sz="2400" dirty="0" smtClean="0"/>
              <a:t>of the reward.</a:t>
            </a:r>
          </a:p>
          <a:p>
            <a:r>
              <a:rPr lang="en-US" sz="2400" dirty="0" smtClean="0"/>
              <a:t>Even an </a:t>
            </a:r>
            <a:r>
              <a:rPr lang="en-US" sz="2400" b="1" dirty="0" smtClean="0"/>
              <a:t>immediate reward does not activate </a:t>
            </a:r>
            <a:r>
              <a:rPr lang="en-US" sz="2400" dirty="0" smtClean="0"/>
              <a:t>these </a:t>
            </a:r>
            <a:r>
              <a:rPr lang="en-US" sz="2400" b="1" dirty="0" err="1" smtClean="0"/>
              <a:t>dopaminergic</a:t>
            </a:r>
            <a:r>
              <a:rPr lang="en-US" sz="2400" b="1" dirty="0" smtClean="0"/>
              <a:t> regions </a:t>
            </a:r>
            <a:r>
              <a:rPr lang="en-US" sz="2400" dirty="0" smtClean="0"/>
              <a:t>when the decision is being made for </a:t>
            </a:r>
            <a:r>
              <a:rPr lang="en-US" sz="2400" b="1" dirty="0" smtClean="0"/>
              <a:t>another person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Results imply that participants show less affective engagement (</a:t>
            </a:r>
            <a:r>
              <a:rPr lang="en-US" sz="2400" dirty="0" err="1" smtClean="0"/>
              <a:t>i</a:t>
            </a:r>
            <a:r>
              <a:rPr lang="en-US" sz="2400" dirty="0" smtClean="0"/>
              <a:t>) when they are making choices for themselves that only involve options in the future or (ii) when they are making choices for someone else. </a:t>
            </a:r>
          </a:p>
          <a:p>
            <a:r>
              <a:rPr lang="en-US" sz="2400" dirty="0" smtClean="0"/>
              <a:t>Also find that </a:t>
            </a:r>
            <a:r>
              <a:rPr lang="en-US" sz="2400" b="1" dirty="0" smtClean="0"/>
              <a:t>behavioral choices reflect more patience when choosing for someone else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Summary of neuroimaging evidence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One system associated with midbrain dopamine neurons (</a:t>
            </a:r>
            <a:r>
              <a:rPr lang="en-US" sz="2400" dirty="0" err="1" smtClean="0"/>
              <a:t>mesolimbic</a:t>
            </a:r>
            <a:r>
              <a:rPr lang="en-US" sz="2400" dirty="0" smtClean="0"/>
              <a:t> dopamine system) discounts at a high rate.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Second system associated with lateral prefrontal and posterior parietal cortex responsible for self-regulation (shows relatively little discounting)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Combined function of these two systems accounts for decision making across choice domains, including non-exponential discounting regularities.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Arial" pitchFamily="34" charset="0"/>
              </a:rPr>
              <a:t>Outline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343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Experimental evidence for dynamic inconsistency.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Theoretical framework: quasi-hyperbolic discounting.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Field evidence: dynamic decisions.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Neuroscience: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Mesolimbic</a:t>
            </a:r>
            <a:r>
              <a:rPr lang="en-US" sz="2400" dirty="0" smtClean="0"/>
              <a:t> Dopamine System (emotional, impatient)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Fronto</a:t>
            </a:r>
            <a:r>
              <a:rPr lang="en-US" sz="2400" dirty="0" smtClean="0"/>
              <a:t>-Parietal Cortex (analytic, patient)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/>
              <a:t>Neuroimaging</a:t>
            </a:r>
            <a:r>
              <a:rPr lang="en-US" sz="2400" dirty="0" smtClean="0"/>
              <a:t> evidence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Study 1: Amazon gift certificates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Study 2: juice squirts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Study 3: choice of snack foods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Study 4: </a:t>
            </a:r>
            <a:r>
              <a:rPr lang="en-US" sz="2400" dirty="0" err="1" smtClean="0"/>
              <a:t>rTMS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Study 5: </a:t>
            </a:r>
            <a:r>
              <a:rPr lang="en-US" sz="2400" dirty="0" err="1" smtClean="0"/>
              <a:t>intertemporal</a:t>
            </a:r>
            <a:r>
              <a:rPr lang="en-US" sz="2400" dirty="0" smtClean="0"/>
              <a:t> choices for others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</a:rPr>
              <a:t>6. 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Opt-in 401(k) enrollment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838980"/>
            <a:ext cx="31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Franklin Gothic Medium" pitchFamily="34" charset="0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879" y="696691"/>
            <a:ext cx="735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Opt-out enrollment (auto-enrollment)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2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START HERE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1.04046E-6 L 0.17032 -0.19029 C 0.19931 -0.23329 0.24306 -0.25688 0.28837 -0.25688 C 0.34028 -0.25688 0.38178 -0.23329 0.41077 -0.19029 L 0.55018 -1.04046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12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4.10405E-6 L -0.17361 -0.1889 C -0.20295 -0.23167 -0.24653 -0.25526 -0.29184 -0.25526 C -0.34375 -0.25526 -0.38507 -0.23167 -0.41441 -0.1889 L -0.5533 -4.10405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8625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/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rgbClr val="0000FF"/>
                </a:solidFill>
              </a:rPr>
              <a:t>6. Policy</a:t>
            </a:r>
            <a:r>
              <a:rPr lang="en-US" sz="3600" smtClean="0">
                <a:solidFill>
                  <a:schemeClr val="tx1"/>
                </a:solidFill>
              </a:rPr>
              <a:t/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  <a:cs typeface="Arial" pitchFamily="34" charset="0"/>
              </a:rPr>
              <a:t>Defaults in the savings domain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2568575"/>
            <a:ext cx="6929437" cy="3502025"/>
          </a:xfrm>
        </p:spPr>
        <p:txBody>
          <a:bodyPr/>
          <a:lstStyle/>
          <a:p>
            <a:pPr marL="177800" indent="-177800" eaLnBrk="1" hangingPunct="1"/>
            <a:r>
              <a:rPr lang="en-US" sz="2400" smtClean="0"/>
              <a:t>Welcome to the company</a:t>
            </a:r>
          </a:p>
          <a:p>
            <a:pPr marL="177800" indent="-177800" eaLnBrk="1" hangingPunct="1"/>
            <a:r>
              <a:rPr lang="en-US" sz="2400" smtClean="0"/>
              <a:t>If you don’t do anything</a:t>
            </a:r>
          </a:p>
          <a:p>
            <a:pPr marL="457200" lvl="1" indent="-165100" eaLnBrk="1" hangingPunct="1"/>
            <a:r>
              <a:rPr lang="en-US" sz="2400" smtClean="0"/>
              <a:t> You are automatically enrolled in the 401(k) </a:t>
            </a:r>
          </a:p>
          <a:p>
            <a:pPr marL="457200" lvl="1" indent="-165100" eaLnBrk="1" hangingPunct="1"/>
            <a:r>
              <a:rPr lang="en-US" sz="2400" smtClean="0"/>
              <a:t> You save 2% of your pay</a:t>
            </a:r>
          </a:p>
          <a:p>
            <a:pPr marL="457200" lvl="1" indent="-165100" eaLnBrk="1" hangingPunct="1"/>
            <a:r>
              <a:rPr lang="en-US" sz="2400" smtClean="0"/>
              <a:t> Your contributions go into a default fund</a:t>
            </a:r>
          </a:p>
          <a:p>
            <a:pPr marL="177800" indent="-177800" eaLnBrk="1" hangingPunct="1"/>
            <a:r>
              <a:rPr lang="en-US" sz="2400" smtClean="0"/>
              <a:t>Call this phone number to opt out of enrollment or change your investment allocations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9700"/>
            <a:ext cx="7772400" cy="990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folHlink"/>
                </a:solidFill>
                <a:cs typeface="Arial" pitchFamily="34" charset="0"/>
              </a:rPr>
              <a:t>Madrian and Shea (2001)</a:t>
            </a:r>
            <a:br>
              <a:rPr lang="en-US" sz="3200" smtClean="0">
                <a:solidFill>
                  <a:schemeClr val="folHlink"/>
                </a:solidFill>
                <a:cs typeface="Arial" pitchFamily="34" charset="0"/>
              </a:rPr>
            </a:br>
            <a:r>
              <a:rPr lang="en-US" sz="3200" smtClean="0">
                <a:solidFill>
                  <a:schemeClr val="folHlink"/>
                </a:solidFill>
                <a:cs typeface="Arial" pitchFamily="34" charset="0"/>
              </a:rPr>
              <a:t>Choi, Laibson, Madrian, Metrick (2004)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295400"/>
          <a:ext cx="9144000" cy="55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5" imgW="9896551" imgH="5305349" progId="Excel.Sheet.8">
                  <p:embed/>
                </p:oleObj>
              </mc:Choice>
              <mc:Fallback>
                <p:oleObj name="Chart" r:id="rId5" imgW="9896551" imgH="53053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57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708775" y="2095500"/>
            <a:ext cx="1624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folHlink"/>
                </a:solidFill>
              </a:rPr>
              <a:t>Opt-out</a:t>
            </a:r>
            <a:endParaRPr lang="en-US" sz="2400" dirty="0">
              <a:solidFill>
                <a:schemeClr val="folHlink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folHlink"/>
                </a:solidFill>
              </a:rPr>
              <a:t>enrollment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721475" y="3213100"/>
            <a:ext cx="1624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11C17A"/>
                </a:solidFill>
              </a:rPr>
              <a:t>Opt-in</a:t>
            </a:r>
            <a:endParaRPr lang="en-US" sz="2400" dirty="0">
              <a:solidFill>
                <a:srgbClr val="11C17A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11C17A"/>
                </a:solidFill>
              </a:rPr>
              <a:t>enrollment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Conceptual Outline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sz="2400" smtClean="0"/>
              <a:t>People are not internally consistent decision-makers</a:t>
            </a:r>
          </a:p>
          <a:p>
            <a:pPr eaLnBrk="1" hangingPunct="1"/>
            <a:r>
              <a:rPr lang="en-US" sz="2400" smtClean="0"/>
              <a:t>Internal conflicts can be modeled and measured</a:t>
            </a:r>
          </a:p>
          <a:p>
            <a:pPr eaLnBrk="1" hangingPunct="1"/>
            <a:r>
              <a:rPr lang="en-US" sz="2400" smtClean="0"/>
              <a:t>Early understanding of the neural foundations</a:t>
            </a:r>
          </a:p>
          <a:p>
            <a:pPr eaLnBrk="1" hangingPunct="1"/>
            <a:r>
              <a:rPr lang="en-US" sz="2400" smtClean="0"/>
              <a:t>Scalable, inexpensive policies can transform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/>
          </p:cNvGraphicFramePr>
          <p:nvPr>
            <p:ph idx="1"/>
          </p:nvPr>
        </p:nvGraphicFramePr>
        <p:xfrm>
          <a:off x="385763" y="1800225"/>
          <a:ext cx="8562975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hart" r:id="rId4" imgW="8524951" imgH="3810000" progId="MSGraph.Chart.8">
                  <p:embed followColorScheme="full"/>
                </p:oleObj>
              </mc:Choice>
              <mc:Fallback>
                <p:oleObj name="Chart" r:id="rId4" imgW="8524951" imgH="381000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800225"/>
                        <a:ext cx="8562975" cy="472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8" y="74613"/>
            <a:ext cx="8686800" cy="94456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CC00"/>
                </a:solidFill>
                <a:cs typeface="Arial" pitchFamily="34" charset="0"/>
              </a:rPr>
              <a:t>Employees enrolled under automatic enrollment cluster at default contribution rate.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 flipV="1">
            <a:off x="2093913" y="5032375"/>
            <a:ext cx="917575" cy="573088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>
              <a:solidFill>
                <a:srgbClr val="FFCC00"/>
              </a:solidFill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528638" y="1185863"/>
            <a:ext cx="861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Times New Roman" pitchFamily="18" charset="0"/>
              </a:rPr>
              <a:t>Fraction of Participants at different contribution rates: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invGray">
          <a:xfrm>
            <a:off x="85725" y="1941513"/>
            <a:ext cx="2335213" cy="881062"/>
          </a:xfrm>
          <a:prstGeom prst="rect">
            <a:avLst/>
          </a:prstGeom>
          <a:solidFill>
            <a:srgbClr val="333300"/>
          </a:soli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b="1">
                <a:solidFill>
                  <a:srgbClr val="FFFFFF"/>
                </a:solidFill>
              </a:rPr>
              <a:t>Default contribution</a:t>
            </a:r>
          </a:p>
          <a:p>
            <a:r>
              <a:rPr lang="en-US" sz="1700" b="1">
                <a:solidFill>
                  <a:srgbClr val="FFFFFF"/>
                </a:solidFill>
              </a:rPr>
              <a:t>rate under automatic</a:t>
            </a:r>
          </a:p>
          <a:p>
            <a:r>
              <a:rPr lang="en-US" sz="1700" b="1">
                <a:solidFill>
                  <a:srgbClr val="FFFFFF"/>
                </a:solidFill>
              </a:rPr>
              <a:t>enrollment</a:t>
            </a: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1217613" y="2828925"/>
            <a:ext cx="912812" cy="23066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215900"/>
            <a:ext cx="8950325" cy="93345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CC00"/>
                </a:solidFill>
                <a:cs typeface="Arial" pitchFamily="34" charset="0"/>
              </a:rPr>
              <a:t>Participants stay at the automatic enrollment defaults for a long time.</a:t>
            </a:r>
          </a:p>
        </p:txBody>
      </p:sp>
      <p:graphicFrame>
        <p:nvGraphicFramePr>
          <p:cNvPr id="5122" name="Object 3"/>
          <p:cNvGraphicFramePr>
            <a:graphicFrameLocks/>
          </p:cNvGraphicFramePr>
          <p:nvPr/>
        </p:nvGraphicFramePr>
        <p:xfrm>
          <a:off x="942975" y="2330450"/>
          <a:ext cx="7648575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hart" r:id="rId5" imgW="11791950" imgH="5705475" progId="Excel.Sheet.8">
                  <p:embed/>
                </p:oleObj>
              </mc:Choice>
              <mc:Fallback>
                <p:oleObj name="Chart" r:id="rId5" imgW="11791950" imgH="5705475" progId="Excel.Sheet.8">
                  <p:embed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91" t="19873" r="27747" b="15279"/>
                      <a:stretch>
                        <a:fillRect/>
                      </a:stretch>
                    </p:blipFill>
                    <p:spPr bwMode="invGray">
                      <a:xfrm>
                        <a:off x="942975" y="2330450"/>
                        <a:ext cx="7648575" cy="369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0" y="14716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FFFFFF"/>
                </a:solidFill>
                <a:cs typeface="Times New Roman" pitchFamily="18" charset="0"/>
              </a:rPr>
              <a:t>Fraction of Participants Hired Under Automatic Enrollment </a:t>
            </a:r>
            <a:br>
              <a:rPr lang="en-US" sz="2200" b="1">
                <a:solidFill>
                  <a:srgbClr val="FFFFFF"/>
                </a:solidFill>
                <a:cs typeface="Times New Roman" pitchFamily="18" charset="0"/>
              </a:rPr>
            </a:br>
            <a:r>
              <a:rPr lang="en-US" sz="2200" b="1">
                <a:solidFill>
                  <a:srgbClr val="FFFFFF"/>
                </a:solidFill>
                <a:cs typeface="Times New Roman" pitchFamily="18" charset="0"/>
              </a:rPr>
              <a:t>who are still at both Default Contribution Rate and Asset Allocation</a:t>
            </a:r>
          </a:p>
        </p:txBody>
      </p:sp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786438" y="2508250"/>
            <a:ext cx="1922462" cy="915988"/>
            <a:chOff x="2898" y="1445"/>
            <a:chExt cx="1211" cy="577"/>
          </a:xfrm>
        </p:grpSpPr>
        <p:sp>
          <p:nvSpPr>
            <p:cNvPr id="5129" name="Line 6"/>
            <p:cNvSpPr>
              <a:spLocks noChangeShapeType="1"/>
            </p:cNvSpPr>
            <p:nvPr/>
          </p:nvSpPr>
          <p:spPr bwMode="auto">
            <a:xfrm>
              <a:off x="2898" y="1568"/>
              <a:ext cx="26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Line 7"/>
            <p:cNvSpPr>
              <a:spLocks noChangeShapeType="1"/>
            </p:cNvSpPr>
            <p:nvPr/>
          </p:nvSpPr>
          <p:spPr bwMode="auto">
            <a:xfrm>
              <a:off x="2898" y="1737"/>
              <a:ext cx="261" cy="0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Line 8"/>
            <p:cNvSpPr>
              <a:spLocks noChangeShapeType="1"/>
            </p:cNvSpPr>
            <p:nvPr/>
          </p:nvSpPr>
          <p:spPr bwMode="auto">
            <a:xfrm>
              <a:off x="2898" y="1907"/>
              <a:ext cx="261" cy="0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3171" y="1445"/>
              <a:ext cx="93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solidFill>
                    <a:srgbClr val="6699FF"/>
                  </a:solidFill>
                </a:rPr>
                <a:t>Company B</a:t>
              </a:r>
            </a:p>
            <a:p>
              <a:pPr eaLnBrk="1" hangingPunct="1"/>
              <a:r>
                <a:rPr lang="en-US">
                  <a:solidFill>
                    <a:srgbClr val="CC0066"/>
                  </a:solidFill>
                </a:rPr>
                <a:t>Company C</a:t>
              </a:r>
            </a:p>
            <a:p>
              <a:pPr eaLnBrk="1" hangingPunct="1"/>
              <a:r>
                <a:rPr lang="en-US">
                  <a:solidFill>
                    <a:srgbClr val="00FF00"/>
                  </a:solidFill>
                </a:rPr>
                <a:t>Company D</a:t>
              </a:r>
            </a:p>
          </p:txBody>
        </p:sp>
      </p:grpSp>
      <p:sp>
        <p:nvSpPr>
          <p:cNvPr id="5127" name="Text Box 10"/>
          <p:cNvSpPr txBox="1">
            <a:spLocks noChangeArrowheads="1"/>
          </p:cNvSpPr>
          <p:nvPr/>
        </p:nvSpPr>
        <p:spPr bwMode="auto">
          <a:xfrm rot="-5400000">
            <a:off x="-635793" y="3875881"/>
            <a:ext cx="2520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</a:rPr>
              <a:t>Fraction of Participants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3451225" y="5989638"/>
            <a:ext cx="3168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</a:rPr>
              <a:t>Tenure at Company (Months)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2293938"/>
            <a:ext cx="7794625" cy="944562"/>
          </a:xfrm>
        </p:spPr>
        <p:txBody>
          <a:bodyPr/>
          <a:lstStyle/>
          <a:p>
            <a:pPr algn="l" eaLnBrk="1" hangingPunct="1"/>
            <a:r>
              <a:rPr lang="en-US" sz="2400" smtClean="0"/>
              <a:t>Survey given to workers who were subject to automatic enrollment: 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“You are glad your company offers automatic enrollment.” 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Agree?  Disagree?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4481513"/>
            <a:ext cx="7607300" cy="1614487"/>
          </a:xfrm>
        </p:spPr>
        <p:txBody>
          <a:bodyPr/>
          <a:lstStyle/>
          <a:p>
            <a:pPr eaLnBrk="1" hangingPunct="1"/>
            <a:r>
              <a:rPr lang="en-US" sz="2400" smtClean="0"/>
              <a:t>Enrolled employees: 		98% agree</a:t>
            </a:r>
          </a:p>
          <a:p>
            <a:pPr eaLnBrk="1" hangingPunct="1"/>
            <a:r>
              <a:rPr lang="en-US" sz="2400" smtClean="0"/>
              <a:t>Non-enrolled employees:	79% agree</a:t>
            </a:r>
          </a:p>
          <a:p>
            <a:pPr eaLnBrk="1" hangingPunct="1"/>
            <a:r>
              <a:rPr lang="en-US" sz="2400" smtClean="0"/>
              <a:t>All employees:			97% agree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38163" y="39528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Do people like a little paternalism?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699125" y="6292850"/>
            <a:ext cx="319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Source: Harris Interactive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Active Choice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625" y="1371600"/>
            <a:ext cx="315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Franklin Gothic Medium" pitchFamily="34" charset="0"/>
              </a:rPr>
              <a:t>PROCRASTINATION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2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START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38" y="40349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Must  choose for oneself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8023 L -4.16667E-6 0.252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17179 L -0.16927 -0.35907 C -0.19861 -0.40138 -0.24201 -0.42474 -0.28715 -0.42474 C -0.33889 -0.42474 -0.38003 -0.40138 -0.40938 -0.35907 L -0.54774 -0.17179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8991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pitchFamily="34" charset="0"/>
              </a:rPr>
              <a:t>The power of deadlines:  Active decisions</a:t>
            </a:r>
            <a:r>
              <a:rPr lang="en-US" sz="3200" b="1" dirty="0" smtClean="0">
                <a:cs typeface="Arial" pitchFamily="34" charset="0"/>
              </a:rPr>
              <a:t> </a:t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Carroll, </a:t>
            </a:r>
            <a:r>
              <a:rPr lang="en-US" sz="2800" dirty="0" err="1" smtClean="0">
                <a:cs typeface="Arial" pitchFamily="34" charset="0"/>
              </a:rPr>
              <a:t>Choi</a:t>
            </a:r>
            <a:r>
              <a:rPr lang="en-US" sz="2800" dirty="0" smtClean="0">
                <a:cs typeface="Arial" pitchFamily="34" charset="0"/>
              </a:rPr>
              <a:t>, Laibson, </a:t>
            </a:r>
            <a:r>
              <a:rPr lang="en-US" sz="2800" dirty="0" err="1" smtClean="0">
                <a:cs typeface="Arial" pitchFamily="34" charset="0"/>
              </a:rPr>
              <a:t>Madrian</a:t>
            </a:r>
            <a:r>
              <a:rPr lang="en-US" sz="2800" dirty="0" smtClean="0">
                <a:cs typeface="Arial" pitchFamily="34" charset="0"/>
              </a:rPr>
              <a:t>, </a:t>
            </a:r>
            <a:r>
              <a:rPr lang="en-US" sz="2800" dirty="0" err="1" smtClean="0">
                <a:cs typeface="Arial" pitchFamily="34" charset="0"/>
              </a:rPr>
              <a:t>Metrick</a:t>
            </a:r>
            <a:r>
              <a:rPr lang="en-US" sz="2800" dirty="0" smtClean="0">
                <a:cs typeface="Arial" pitchFamily="34" charset="0"/>
              </a:rPr>
              <a:t> (2009)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03488"/>
            <a:ext cx="7772400" cy="3373437"/>
          </a:xfrm>
        </p:spPr>
        <p:txBody>
          <a:bodyPr/>
          <a:lstStyle/>
          <a:p>
            <a:pPr marL="177800" indent="-177800" eaLnBrk="1" hangingPunct="1">
              <a:buFontTx/>
              <a:buNone/>
            </a:pPr>
            <a:r>
              <a:rPr lang="en-US" sz="2400" smtClean="0"/>
              <a:t>Active decision mechanisms require employees to make an active choice about 401(k) participation. </a:t>
            </a:r>
          </a:p>
          <a:p>
            <a:pPr marL="177800" indent="-177800" eaLnBrk="1" hangingPunct="1"/>
            <a:r>
              <a:rPr lang="en-US" sz="2400" smtClean="0"/>
              <a:t>Welcome to the company</a:t>
            </a:r>
          </a:p>
          <a:p>
            <a:pPr marL="177800" indent="-177800" eaLnBrk="1" hangingPunct="1"/>
            <a:r>
              <a:rPr lang="en-US" sz="2400" smtClean="0"/>
              <a:t>You are </a:t>
            </a:r>
            <a:r>
              <a:rPr lang="en-US" sz="2400" i="1" smtClean="0"/>
              <a:t>required</a:t>
            </a:r>
            <a:r>
              <a:rPr lang="en-US" sz="2400" smtClean="0"/>
              <a:t> to submit this form within 30 days of hire, </a:t>
            </a:r>
            <a:r>
              <a:rPr lang="en-US" sz="2400" i="1" smtClean="0"/>
              <a:t>regardless</a:t>
            </a:r>
            <a:r>
              <a:rPr lang="en-US" sz="2400" smtClean="0"/>
              <a:t> of your 401(k) participation choice</a:t>
            </a:r>
          </a:p>
          <a:p>
            <a:pPr marL="177800" indent="-177800" eaLnBrk="1" hangingPunct="1"/>
            <a:r>
              <a:rPr lang="en-US" sz="2400" smtClean="0"/>
              <a:t>If you don’t want to participate, indicate that decision </a:t>
            </a:r>
          </a:p>
          <a:p>
            <a:pPr marL="177800" indent="-177800" eaLnBrk="1" hangingPunct="1"/>
            <a:r>
              <a:rPr lang="en-US" sz="2400" smtClean="0"/>
              <a:t>If you want to participate, indicate your contribution rate and asset allocation</a:t>
            </a:r>
          </a:p>
          <a:p>
            <a:pPr marL="177800" indent="-177800" eaLnBrk="1" hangingPunct="1"/>
            <a:r>
              <a:rPr lang="en-US" sz="2400" smtClean="0"/>
              <a:t>Being passive is </a:t>
            </a:r>
            <a:r>
              <a:rPr lang="en-US" sz="2400" i="1" smtClean="0"/>
              <a:t>not</a:t>
            </a:r>
            <a:r>
              <a:rPr lang="en-US" sz="2400" smtClean="0"/>
              <a:t> an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144463"/>
          <a:ext cx="8816975" cy="67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5" imgW="8382000" imgH="5676900" progId="Excel.Sheet.8">
                  <p:embed followColorScheme="full"/>
                </p:oleObj>
              </mc:Choice>
              <mc:Fallback>
                <p:oleObj name="Chart" r:id="rId5" imgW="8382000" imgH="5676900" progId="Excel.Shee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463"/>
                        <a:ext cx="8816975" cy="671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02250" y="1230313"/>
            <a:ext cx="317747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</a:rPr>
              <a:t>Active </a:t>
            </a:r>
            <a:r>
              <a:rPr lang="en-US" sz="2300" b="1" dirty="0" smtClean="0">
                <a:solidFill>
                  <a:srgbClr val="FF0000"/>
                </a:solidFill>
              </a:rPr>
              <a:t>Choice Cohort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3300" y="2614613"/>
            <a:ext cx="19768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0099"/>
                </a:solidFill>
              </a:rPr>
              <a:t>Opt-in cohort</a:t>
            </a:r>
            <a:endParaRPr lang="en-US" sz="2200" b="1" dirty="0">
              <a:solidFill>
                <a:srgbClr val="000099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72200"/>
            <a:ext cx="76200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dirty="0" smtClean="0">
                <a:cs typeface="Arial" pitchFamily="34" charset="0"/>
              </a:rPr>
              <a:t>Carroll, </a:t>
            </a:r>
            <a:r>
              <a:rPr lang="en-US" dirty="0" err="1" smtClean="0">
                <a:cs typeface="Arial" pitchFamily="34" charset="0"/>
              </a:rPr>
              <a:t>Choi</a:t>
            </a:r>
            <a:r>
              <a:rPr lang="en-US" dirty="0" smtClean="0">
                <a:cs typeface="Arial" pitchFamily="34" charset="0"/>
              </a:rPr>
              <a:t>, Laibson, </a:t>
            </a:r>
            <a:r>
              <a:rPr lang="en-US" dirty="0" err="1" smtClean="0">
                <a:cs typeface="Arial" pitchFamily="34" charset="0"/>
              </a:rPr>
              <a:t>Madrian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Metrick</a:t>
            </a:r>
            <a:r>
              <a:rPr lang="en-US" dirty="0" smtClean="0">
                <a:cs typeface="Arial" pitchFamily="34" charset="0"/>
              </a:rPr>
              <a:t> (2009)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Quick enrollment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2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START HERE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4302185" y="3941414"/>
            <a:ext cx="589128" cy="1069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Quick enrollment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2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START HERE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7667" name="Object 3"/>
          <p:cNvGraphicFramePr>
            <a:graphicFrameLocks noChangeAspect="1"/>
          </p:cNvGraphicFramePr>
          <p:nvPr/>
        </p:nvGraphicFramePr>
        <p:xfrm>
          <a:off x="-228600" y="855663"/>
          <a:ext cx="9070975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hart" r:id="rId5" imgW="3971849" imgH="2209800" progId="Excel.Sheet.8">
                  <p:embed/>
                </p:oleObj>
              </mc:Choice>
              <mc:Fallback>
                <p:oleObj name="Chart" r:id="rId5" imgW="3971849" imgH="2209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855663"/>
                        <a:ext cx="9070975" cy="580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2451100" y="33528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2003</a:t>
            </a:r>
          </a:p>
        </p:txBody>
      </p: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3975100" y="23622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2004</a:t>
            </a:r>
          </a:p>
        </p:txBody>
      </p:sp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5799138" y="194151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2005</a:t>
            </a:r>
          </a:p>
        </p:txBody>
      </p:sp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6530975" y="2265363"/>
            <a:ext cx="250825" cy="173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7672" name="Line 8"/>
          <p:cNvSpPr>
            <a:spLocks noChangeShapeType="1"/>
          </p:cNvSpPr>
          <p:nvPr/>
        </p:nvSpPr>
        <p:spPr bwMode="auto">
          <a:xfrm>
            <a:off x="4467225" y="2771775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7673" name="Line 9"/>
          <p:cNvSpPr>
            <a:spLocks noChangeShapeType="1"/>
          </p:cNvSpPr>
          <p:nvPr/>
        </p:nvSpPr>
        <p:spPr bwMode="auto">
          <a:xfrm flipH="1">
            <a:off x="2543175" y="3776663"/>
            <a:ext cx="231775" cy="561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152400" y="215900"/>
            <a:ext cx="8991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FFCC00"/>
                </a:solidFill>
                <a:cs typeface="Times New Roman" pitchFamily="18" charset="0"/>
              </a:rPr>
              <a:t>Simplified enrollment raises participation</a:t>
            </a:r>
          </a:p>
          <a:p>
            <a:pPr algn="ctr" eaLnBrk="1" hangingPunct="1"/>
            <a:r>
              <a:rPr lang="en-US" sz="2400" b="1" dirty="0" err="1">
                <a:solidFill>
                  <a:srgbClr val="FFCC00"/>
                </a:solidFill>
                <a:cs typeface="Times New Roman" pitchFamily="18" charset="0"/>
              </a:rPr>
              <a:t>Beshears</a:t>
            </a:r>
            <a:r>
              <a:rPr lang="en-US" sz="2400" b="1" dirty="0">
                <a:solidFill>
                  <a:srgbClr val="FFCC00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CC00"/>
                </a:solidFill>
                <a:cs typeface="Times New Roman" pitchFamily="18" charset="0"/>
              </a:rPr>
              <a:t>Choi</a:t>
            </a:r>
            <a:r>
              <a:rPr lang="en-US" sz="2400" b="1" dirty="0">
                <a:solidFill>
                  <a:srgbClr val="FFCC00"/>
                </a:solidFill>
                <a:cs typeface="Times New Roman" pitchFamily="18" charset="0"/>
              </a:rPr>
              <a:t>, Laibson, </a:t>
            </a:r>
            <a:r>
              <a:rPr lang="en-US" sz="2400" b="1" dirty="0" err="1">
                <a:solidFill>
                  <a:srgbClr val="FFCC00"/>
                </a:solidFill>
                <a:cs typeface="Times New Roman" pitchFamily="18" charset="0"/>
              </a:rPr>
              <a:t>Madrian</a:t>
            </a:r>
            <a:r>
              <a:rPr lang="en-US" sz="2400" b="1" dirty="0">
                <a:solidFill>
                  <a:srgbClr val="FFCC00"/>
                </a:solidFill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FFCC00"/>
                </a:solidFill>
                <a:cs typeface="Times New Roman" pitchFamily="18" charset="0"/>
              </a:rPr>
              <a:t>2008)</a:t>
            </a:r>
            <a:endParaRPr lang="en-US" sz="2400" b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97667" grpId="0" bld="series"/>
      <p:bldP spid="497668" grpId="0"/>
      <p:bldP spid="497669" grpId="0"/>
      <p:bldP spid="497670" grpId="0"/>
      <p:bldP spid="497671" grpId="0" animBg="1"/>
      <p:bldP spid="497672" grpId="0" animBg="1"/>
      <p:bldP spid="49767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0132B6-923F-4C8D-997E-572658670FB0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Improving participation in 401K plans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(for a typical firm)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309938" y="1538288"/>
          <a:ext cx="573405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4" name="Chart" r:id="rId3" imgW="6067616" imgH="4057793" progId="MSGraph.Chart.8">
                  <p:embed followColorScheme="full"/>
                </p:oleObj>
              </mc:Choice>
              <mc:Fallback>
                <p:oleObj name="Chart" r:id="rId3" imgW="6067616" imgH="4057793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1538288"/>
                        <a:ext cx="5734050" cy="471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0025" y="1849438"/>
            <a:ext cx="334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FFFFF"/>
                </a:solidFill>
                <a:latin typeface="Calibri" pitchFamily="34" charset="0"/>
              </a:rPr>
              <a:t>Default non-enrollment</a:t>
            </a:r>
            <a:r>
              <a:rPr lang="en-US" sz="2000" b="1">
                <a:solidFill>
                  <a:srgbClr val="FFFFFF"/>
                </a:solidFill>
                <a:latin typeface="Calibri" pitchFamily="34" charset="0"/>
              </a:rPr>
              <a:t> (financial incentives alone)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957763" y="19780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441369" name="Text Box 6"/>
          <p:cNvSpPr txBox="1">
            <a:spLocks noChangeArrowheads="1"/>
          </p:cNvSpPr>
          <p:nvPr/>
        </p:nvSpPr>
        <p:spPr bwMode="auto">
          <a:xfrm>
            <a:off x="446088" y="2844800"/>
            <a:ext cx="3048000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 smtClean="0">
                <a:solidFill>
                  <a:srgbClr val="00CC00"/>
                </a:solidFill>
                <a:latin typeface="Calibri" pitchFamily="34" charset="0"/>
              </a:rPr>
              <a:t>Quick Enrollment</a:t>
            </a: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rgbClr val="00CC00"/>
                </a:solidFill>
                <a:latin typeface="Calibri" pitchFamily="34" charset="0"/>
              </a:rPr>
              <a:t>(“</a:t>
            </a:r>
            <a:r>
              <a:rPr lang="en-US" sz="2000" b="1" dirty="0">
                <a:solidFill>
                  <a:srgbClr val="00CC00"/>
                </a:solidFill>
                <a:latin typeface="Calibri" pitchFamily="34" charset="0"/>
              </a:rPr>
              <a:t>check a box”)</a:t>
            </a:r>
          </a:p>
        </p:txBody>
      </p:sp>
      <p:sp>
        <p:nvSpPr>
          <p:cNvPr id="441370" name="Rectangle 14"/>
          <p:cNvSpPr>
            <a:spLocks noChangeArrowheads="1"/>
          </p:cNvSpPr>
          <p:nvPr/>
        </p:nvSpPr>
        <p:spPr bwMode="auto">
          <a:xfrm>
            <a:off x="3773488" y="2754313"/>
            <a:ext cx="2506662" cy="7318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71" name="Text Box 9"/>
          <p:cNvSpPr txBox="1">
            <a:spLocks noChangeArrowheads="1"/>
          </p:cNvSpPr>
          <p:nvPr/>
        </p:nvSpPr>
        <p:spPr bwMode="auto">
          <a:xfrm>
            <a:off x="5592763" y="2936875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441373" name="Text Box 7"/>
          <p:cNvSpPr txBox="1">
            <a:spLocks noChangeArrowheads="1"/>
          </p:cNvSpPr>
          <p:nvPr/>
        </p:nvSpPr>
        <p:spPr bwMode="auto">
          <a:xfrm>
            <a:off x="185738" y="3749675"/>
            <a:ext cx="3300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FCC00"/>
                </a:solidFill>
                <a:latin typeface="Calibri" pitchFamily="34" charset="0"/>
              </a:rPr>
              <a:t>Active choice</a:t>
            </a:r>
            <a:r>
              <a:rPr lang="en-US" sz="2000" b="1">
                <a:solidFill>
                  <a:srgbClr val="FFCC00"/>
                </a:solidFill>
                <a:latin typeface="Calibri" pitchFamily="34" charset="0"/>
              </a:rPr>
              <a:t>            (perceived req’t to choose)</a:t>
            </a:r>
          </a:p>
        </p:txBody>
      </p:sp>
      <p:sp>
        <p:nvSpPr>
          <p:cNvPr id="441374" name="Rectangle 15"/>
          <p:cNvSpPr>
            <a:spLocks noChangeArrowheads="1"/>
          </p:cNvSpPr>
          <p:nvPr/>
        </p:nvSpPr>
        <p:spPr bwMode="auto">
          <a:xfrm>
            <a:off x="3795713" y="3684588"/>
            <a:ext cx="3363912" cy="6746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75" name="Text Box 10"/>
          <p:cNvSpPr txBox="1">
            <a:spLocks noChangeArrowheads="1"/>
          </p:cNvSpPr>
          <p:nvPr/>
        </p:nvSpPr>
        <p:spPr bwMode="auto">
          <a:xfrm>
            <a:off x="6432550" y="383857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70%</a:t>
            </a:r>
          </a:p>
        </p:txBody>
      </p:sp>
      <p:sp>
        <p:nvSpPr>
          <p:cNvPr id="441377" name="Text Box 8"/>
          <p:cNvSpPr txBox="1">
            <a:spLocks noChangeArrowheads="1"/>
          </p:cNvSpPr>
          <p:nvPr/>
        </p:nvSpPr>
        <p:spPr bwMode="auto">
          <a:xfrm>
            <a:off x="638175" y="4678363"/>
            <a:ext cx="2828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64D0A"/>
                </a:solidFill>
                <a:latin typeface="Calibri" pitchFamily="34" charset="0"/>
              </a:rPr>
              <a:t>Default enrollment</a:t>
            </a:r>
            <a:r>
              <a:rPr lang="en-US" sz="2000" b="1">
                <a:solidFill>
                  <a:srgbClr val="F64D0A"/>
                </a:solidFill>
                <a:latin typeface="Calibri" pitchFamily="34" charset="0"/>
              </a:rPr>
              <a:t>     (opt out)</a:t>
            </a:r>
          </a:p>
        </p:txBody>
      </p:sp>
      <p:sp>
        <p:nvSpPr>
          <p:cNvPr id="441378" name="Rectangle 16"/>
          <p:cNvSpPr>
            <a:spLocks noChangeArrowheads="1"/>
          </p:cNvSpPr>
          <p:nvPr/>
        </p:nvSpPr>
        <p:spPr bwMode="auto">
          <a:xfrm>
            <a:off x="3792538" y="4556125"/>
            <a:ext cx="4283075" cy="6746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79" name="Text Box 11"/>
          <p:cNvSpPr txBox="1">
            <a:spLocks noChangeArrowheads="1"/>
          </p:cNvSpPr>
          <p:nvPr/>
        </p:nvSpPr>
        <p:spPr bwMode="auto">
          <a:xfrm>
            <a:off x="7343775" y="46863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90%</a:t>
            </a:r>
          </a:p>
        </p:txBody>
      </p:sp>
      <p:sp>
        <p:nvSpPr>
          <p:cNvPr id="6160" name="Text Box 36"/>
          <p:cNvSpPr txBox="1">
            <a:spLocks noChangeArrowheads="1"/>
          </p:cNvSpPr>
          <p:nvPr/>
        </p:nvSpPr>
        <p:spPr bwMode="auto">
          <a:xfrm>
            <a:off x="3554413" y="6089650"/>
            <a:ext cx="533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Participation Rate (1 year of tenure)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9" grpId="0"/>
      <p:bldP spid="441370" grpId="0" animBg="1"/>
      <p:bldP spid="441371" grpId="0"/>
      <p:bldP spid="441373" grpId="0"/>
      <p:bldP spid="441374" grpId="0" animBg="1"/>
      <p:bldP spid="441375" grpId="0"/>
      <p:bldP spid="441377" grpId="0"/>
      <p:bldP spid="441378" grpId="0" animBg="1"/>
      <p:bldP spid="44137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28557</TotalTime>
  <Words>5317</Words>
  <Application>Microsoft Office PowerPoint</Application>
  <PresentationFormat>On-screen Show (4:3)</PresentationFormat>
  <Paragraphs>1059</Paragraphs>
  <Slides>104</Slides>
  <Notes>82</Notes>
  <HiddenSlides>34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07" baseType="lpstr">
      <vt:lpstr>Blank Presentation</vt:lpstr>
      <vt:lpstr>Worksheet</vt:lpstr>
      <vt:lpstr>Chart</vt:lpstr>
      <vt:lpstr>PowerPoint Presentation</vt:lpstr>
      <vt:lpstr>1. Motivating Experiments  A Thought Experiment</vt:lpstr>
      <vt:lpstr>Read and van Leeuwen (1998)</vt:lpstr>
      <vt:lpstr>Patient choices for the future:</vt:lpstr>
      <vt:lpstr>Impatient choices for today:</vt:lpstr>
      <vt:lpstr>Time Inconsistent Preferences:</vt:lpstr>
      <vt:lpstr>Read, Loewenstein &amp; Kalyanaraman (1999)</vt:lpstr>
      <vt:lpstr>Extremely thirsty subjects McClure, Ericson, Laibson, Loewenstein and Cohen (2007)</vt:lpstr>
      <vt:lpstr>Conceptual Outline</vt:lpstr>
      <vt:lpstr>Outline</vt:lpstr>
      <vt:lpstr>2. Theoretical Framework</vt:lpstr>
      <vt:lpstr>PowerPoint Presentation</vt:lpstr>
      <vt:lpstr>PowerPoint Presentation</vt:lpstr>
      <vt:lpstr>An exponential discounting paradox.</vt:lpstr>
      <vt:lpstr>An Alternative Functional Form</vt:lpstr>
      <vt:lpstr>Building intuition</vt:lpstr>
      <vt:lpstr>Application to massages b = ½ and d = 1 </vt:lpstr>
      <vt:lpstr>Application to massages b = ½ and d = 1 </vt:lpstr>
      <vt:lpstr>Exercise </vt:lpstr>
      <vt:lpstr>Self-regulation</vt:lpstr>
      <vt:lpstr>Commitment is an old idea</vt:lpstr>
      <vt:lpstr> Evidence from the field  </vt:lpstr>
      <vt:lpstr>Choi, Laibson, Madrian, Metrick (2002) Self-reports about undersaving.</vt:lpstr>
      <vt:lpstr> Typical breakdown among 100 employees</vt:lpstr>
      <vt:lpstr>Laibson, Repetto, and Tobacman (2010)</vt:lpstr>
      <vt:lpstr>LRT Simulation Model</vt:lpstr>
      <vt:lpstr>LRT Results:</vt:lpstr>
      <vt:lpstr>LRT Intuition</vt:lpstr>
      <vt:lpstr>Dellavigna and Malmendier (2004, 2006)</vt:lpstr>
      <vt:lpstr>Shapiro (2005)</vt:lpstr>
      <vt:lpstr>The data can reject a number of alternative hypotheses.</vt:lpstr>
      <vt:lpstr>PowerPoint Presentation</vt:lpstr>
      <vt:lpstr>PowerPoint Presentation</vt:lpstr>
      <vt:lpstr>Other papers:</vt:lpstr>
      <vt:lpstr>Evidence for Commitment </vt:lpstr>
      <vt:lpstr>Ariely and Wertenbroch (2002)</vt:lpstr>
      <vt:lpstr>Kaur, Kremer, and Mullainathan (2010):</vt:lpstr>
      <vt:lpstr>Kaur, Kremer, and Mullainathan (2009):</vt:lpstr>
      <vt:lpstr>Ashraf, Karlan, and Yin (2006)</vt:lpstr>
      <vt:lpstr>PowerPoint Presentation</vt:lpstr>
      <vt:lpstr>Gine, Karlan, Zinman (2009)</vt:lpstr>
      <vt:lpstr>Other studies</vt:lpstr>
      <vt:lpstr>Some other field evidence</vt:lpstr>
      <vt:lpstr>4. Neuroscience Foundations</vt:lpstr>
      <vt:lpstr>Shiv and Fedorikhin (1999)</vt:lpstr>
      <vt:lpstr>PowerPoint Presentation</vt:lpstr>
      <vt:lpstr>Relationship to quasi-hyperbolic model</vt:lpstr>
      <vt:lpstr>Relationship to quasi-hyperbolic model</vt:lpstr>
      <vt:lpstr>PowerPoint Presentation</vt:lpstr>
      <vt:lpstr>5. Neuroimaging Evidence McClure, Laibson, Loewenstein, and Cohen (2004)</vt:lpstr>
      <vt:lpstr>Choices involving Amazon gift certificates: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discount functions using neuroimaging data</vt:lpstr>
      <vt:lpstr>PowerPoint Presentation</vt:lpstr>
      <vt:lpstr>PowerPoint Presentation</vt:lpstr>
      <vt:lpstr>Hare, Camerer, and Rangel (2009)</vt:lpstr>
      <vt:lpstr>Rating Details</vt:lpstr>
      <vt:lpstr>What is self-control?</vt:lpstr>
      <vt:lpstr>Subjects</vt:lpstr>
      <vt:lpstr>Who is classified as a self-controller: SC? (must meet all criteria below)</vt:lpstr>
      <vt:lpstr>Examples of individual behavioral fits</vt:lpstr>
      <vt:lpstr>Result: NSC group chose based on taste</vt:lpstr>
      <vt:lpstr>Result: SC group chose based on taste and health</vt:lpstr>
      <vt:lpstr>SC group versus NSC group</vt:lpstr>
      <vt:lpstr>Question: Is there evidence for a single valuation system?</vt:lpstr>
      <vt:lpstr>Activity in vmPFC is correlated with a behavioral measure of decision value (regardless of SC)</vt:lpstr>
      <vt:lpstr>vmPFC BOLD signal reflects both  taste and health ratings </vt:lpstr>
      <vt:lpstr>The effect of Health Rating in the vmPFC  is correlated with its effect on behavior</vt:lpstr>
      <vt:lpstr>Neuroimaging Results</vt:lpstr>
      <vt:lpstr>More activity in DLPFC in trials with  successful self control than in trials with unsuccessful self-control</vt:lpstr>
      <vt:lpstr>Figner, Knoch, Johnson, Krosch, Lisanby, Fehr and Weber (2010) </vt:lpstr>
      <vt:lpstr>Albrecht, Volz, Sutter, Laibson, and von Cramon (2010)</vt:lpstr>
      <vt:lpstr>Summary of neuroimaging evidence</vt:lpstr>
      <vt:lpstr>Outline</vt:lpstr>
      <vt:lpstr>Opt-in 401(k) enrollment</vt:lpstr>
      <vt:lpstr> 6. Policy Defaults in the savings domain</vt:lpstr>
      <vt:lpstr>Madrian and Shea (2001) Choi, Laibson, Madrian, Metrick (2004)</vt:lpstr>
      <vt:lpstr>Employees enrolled under automatic enrollment cluster at default contribution rate.</vt:lpstr>
      <vt:lpstr>Participants stay at the automatic enrollment defaults for a long time.</vt:lpstr>
      <vt:lpstr>Survey given to workers who were subject to automatic enrollment:    “You are glad your company offers automatic enrollment.”    Agree?  Disagree?</vt:lpstr>
      <vt:lpstr>Active Choice</vt:lpstr>
      <vt:lpstr>The power of deadlines:  Active decisions  Carroll, Choi, Laibson, Madrian, Metrick (2009)  </vt:lpstr>
      <vt:lpstr>PowerPoint Presentation</vt:lpstr>
      <vt:lpstr>PowerPoint Presentation</vt:lpstr>
      <vt:lpstr>PowerPoint Presentation</vt:lpstr>
      <vt:lpstr>PowerPoint Presentation</vt:lpstr>
      <vt:lpstr>Improving participation in 401K plans (for a typical firm)</vt:lpstr>
      <vt:lpstr>  </vt:lpstr>
      <vt:lpstr>The science of self-regulation</vt:lpstr>
      <vt:lpstr>What kind of commitment do people want? Beshears, Choi, Laibson, Madrian, Sakong (2010) </vt:lpstr>
      <vt:lpstr>Proportion invested in commitment account Beshears, Choi, Laibson, Madrian, Sakong (2010)</vt:lpstr>
      <vt:lpstr>Outline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McClure</dc:creator>
  <cp:lastModifiedBy>FASDSM</cp:lastModifiedBy>
  <cp:revision>378</cp:revision>
  <dcterms:created xsi:type="dcterms:W3CDTF">2004-05-07T00:40:40Z</dcterms:created>
  <dcterms:modified xsi:type="dcterms:W3CDTF">2012-01-18T18:16:40Z</dcterms:modified>
</cp:coreProperties>
</file>