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81" r:id="rId3"/>
    <p:sldId id="257" r:id="rId4"/>
    <p:sldId id="274" r:id="rId5"/>
    <p:sldId id="268" r:id="rId6"/>
    <p:sldId id="292" r:id="rId7"/>
    <p:sldId id="293" r:id="rId8"/>
    <p:sldId id="275" r:id="rId9"/>
    <p:sldId id="287" r:id="rId10"/>
    <p:sldId id="284" r:id="rId11"/>
    <p:sldId id="272" r:id="rId12"/>
    <p:sldId id="258" r:id="rId13"/>
    <p:sldId id="289" r:id="rId14"/>
    <p:sldId id="264" r:id="rId15"/>
    <p:sldId id="278" r:id="rId16"/>
    <p:sldId id="269" r:id="rId17"/>
    <p:sldId id="282" r:id="rId18"/>
    <p:sldId id="280" r:id="rId19"/>
    <p:sldId id="285" r:id="rId20"/>
    <p:sldId id="286" r:id="rId21"/>
    <p:sldId id="265" r:id="rId22"/>
    <p:sldId id="290" r:id="rId23"/>
    <p:sldId id="288" r:id="rId24"/>
    <p:sldId id="291"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4694" autoAdjust="0"/>
  </p:normalViewPr>
  <p:slideViewPr>
    <p:cSldViewPr>
      <p:cViewPr varScale="1">
        <p:scale>
          <a:sx n="117" d="100"/>
          <a:sy n="117" d="100"/>
        </p:scale>
        <p:origin x="1928" y="1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2662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663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2663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BF17CAB-020A-4D1C-8197-E0BE5DABE42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F94DB39C-73DB-4216-A5C0-764F6CE34FF0}" type="slidenum">
              <a:rPr lang="en-US" altLang="en-US" smtClean="0"/>
              <a:pPr>
                <a:spcBef>
                  <a:spcPct val="0"/>
                </a:spcBef>
              </a:pPr>
              <a:t>1</a:t>
            </a:fld>
            <a:endParaRPr lang="en-US" altLang="en-US"/>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4239BDDB-B2C9-40AA-AA8F-950A2F34E72B}" type="slidenum">
              <a:rPr lang="en-US" altLang="en-US" smtClean="0"/>
              <a:pPr>
                <a:spcBef>
                  <a:spcPct val="0"/>
                </a:spcBef>
              </a:pPr>
              <a:t>15</a:t>
            </a:fld>
            <a:endParaRPr lang="en-US" alt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BBB709F-81A3-412C-BDC5-F676BA859F96}" type="slidenum">
              <a:rPr lang="en-US" altLang="en-US" smtClean="0"/>
              <a:pPr>
                <a:spcBef>
                  <a:spcPct val="0"/>
                </a:spcBef>
              </a:pPr>
              <a:t>16</a:t>
            </a:fld>
            <a:endParaRPr lang="en-US" alt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076A097-DA9C-4D08-AAEC-1A356B805D7C}" type="slidenum">
              <a:rPr lang="en-US" altLang="en-US" smtClean="0"/>
              <a:pPr>
                <a:spcBef>
                  <a:spcPct val="0"/>
                </a:spcBef>
              </a:pPr>
              <a:t>18</a:t>
            </a:fld>
            <a:endParaRPr lang="en-US" alt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00A7BAF7-CEB9-4962-81C3-C23EC7602CA1}" type="slidenum">
              <a:rPr lang="en-US" altLang="en-US" smtClean="0"/>
              <a:pPr>
                <a:spcBef>
                  <a:spcPct val="0"/>
                </a:spcBef>
              </a:pPr>
              <a:t>21</a:t>
            </a:fld>
            <a:endParaRPr lang="en-US" alt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D3494566-B41E-40EB-8068-BFDF96E18D47}" type="slidenum">
              <a:rPr lang="en-US" altLang="en-US" smtClean="0"/>
              <a:pPr>
                <a:spcBef>
                  <a:spcPct val="0"/>
                </a:spcBef>
              </a:pPr>
              <a:t>24</a:t>
            </a:fld>
            <a:endParaRPr lang="en-US" alt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5F33994-5E75-4203-A15A-C333B140C1D9}" type="slidenum">
              <a:rPr lang="en-US" altLang="en-US" smtClean="0"/>
              <a:pPr>
                <a:spcBef>
                  <a:spcPct val="0"/>
                </a:spcBef>
              </a:pPr>
              <a:t>2</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BEB75D5C-A2B1-4963-B001-CB0A62EB1E67}" type="slidenum">
              <a:rPr lang="en-US" altLang="en-US" smtClean="0"/>
              <a:pPr>
                <a:spcBef>
                  <a:spcPct val="0"/>
                </a:spcBef>
              </a:pPr>
              <a:t>3</a:t>
            </a:fld>
            <a:endParaRPr lang="en-US" alt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D6BAD32-044A-4567-AB27-4C93874DC152}" type="slidenum">
              <a:rPr lang="en-US" altLang="en-US" smtClean="0"/>
              <a:pPr>
                <a:spcBef>
                  <a:spcPct val="0"/>
                </a:spcBef>
              </a:pPr>
              <a:t>4</a:t>
            </a:fld>
            <a:endParaRPr lang="en-US" altLang="en-US"/>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8462FAD-89BD-4222-BA81-FF29430F0D85}" type="slidenum">
              <a:rPr lang="en-US" altLang="en-US" smtClean="0"/>
              <a:pPr>
                <a:spcBef>
                  <a:spcPct val="0"/>
                </a:spcBef>
              </a:pPr>
              <a:t>5</a:t>
            </a:fld>
            <a:endParaRPr lang="en-US" alt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3977E2AD-07CA-4309-9937-B92D1012863D}" type="slidenum">
              <a:rPr lang="en-US" altLang="en-US" smtClean="0"/>
              <a:pPr>
                <a:spcBef>
                  <a:spcPct val="0"/>
                </a:spcBef>
              </a:pPr>
              <a:t>8</a:t>
            </a:fld>
            <a:endParaRPr lang="en-US" altLang="en-US"/>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6CFA38F9-481B-4D56-8E97-DF0ED2A9BCE6}" type="slidenum">
              <a:rPr lang="en-US" altLang="en-US" smtClean="0"/>
              <a:pPr>
                <a:spcBef>
                  <a:spcPct val="0"/>
                </a:spcBef>
              </a:pPr>
              <a:t>11</a:t>
            </a:fld>
            <a:endParaRPr lang="en-US" altLang="en-US"/>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E8438E93-CD9C-49DC-BE50-623455AE4F42}" type="slidenum">
              <a:rPr lang="en-US" altLang="en-US" smtClean="0"/>
              <a:pPr>
                <a:spcBef>
                  <a:spcPct val="0"/>
                </a:spcBef>
              </a:pPr>
              <a:t>12</a:t>
            </a:fld>
            <a:endParaRPr lang="en-US" alt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02B4A05-20C7-4F7C-A458-3A1260E3671A}" type="slidenum">
              <a:rPr lang="en-US" altLang="en-US" smtClean="0"/>
              <a:pPr>
                <a:spcBef>
                  <a:spcPct val="0"/>
                </a:spcBef>
              </a:pPr>
              <a:t>14</a:t>
            </a:fld>
            <a:endParaRPr lang="en-US" alt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97BC80-880B-47CD-A63A-63AD3D27795F}" type="slidenum">
              <a:rPr lang="en-US" altLang="en-US"/>
              <a:pPr>
                <a:defRPr/>
              </a:pPr>
              <a:t>‹#›</a:t>
            </a:fld>
            <a:endParaRPr lang="en-US" altLang="en-US"/>
          </a:p>
        </p:txBody>
      </p:sp>
    </p:spTree>
    <p:extLst>
      <p:ext uri="{BB962C8B-B14F-4D97-AF65-F5344CB8AC3E}">
        <p14:creationId xmlns:p14="http://schemas.microsoft.com/office/powerpoint/2010/main" val="396258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B1880F5-74EF-488E-B303-5CB3E874D67C}" type="slidenum">
              <a:rPr lang="en-US" altLang="en-US"/>
              <a:pPr>
                <a:defRPr/>
              </a:pPr>
              <a:t>‹#›</a:t>
            </a:fld>
            <a:endParaRPr lang="en-US" altLang="en-US"/>
          </a:p>
        </p:txBody>
      </p:sp>
    </p:spTree>
    <p:extLst>
      <p:ext uri="{BB962C8B-B14F-4D97-AF65-F5344CB8AC3E}">
        <p14:creationId xmlns:p14="http://schemas.microsoft.com/office/powerpoint/2010/main" val="1879447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1CFF7C4-0F61-4846-8A70-1693E0880F48}" type="slidenum">
              <a:rPr lang="en-US" altLang="en-US"/>
              <a:pPr>
                <a:defRPr/>
              </a:pPr>
              <a:t>‹#›</a:t>
            </a:fld>
            <a:endParaRPr lang="en-US" altLang="en-US"/>
          </a:p>
        </p:txBody>
      </p:sp>
    </p:spTree>
    <p:extLst>
      <p:ext uri="{BB962C8B-B14F-4D97-AF65-F5344CB8AC3E}">
        <p14:creationId xmlns:p14="http://schemas.microsoft.com/office/powerpoint/2010/main" val="2988659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B0EA9BC-C23F-4EFC-A753-F46B1D82FFE4}" type="slidenum">
              <a:rPr lang="en-US" altLang="en-US"/>
              <a:pPr>
                <a:defRPr/>
              </a:pPr>
              <a:t>‹#›</a:t>
            </a:fld>
            <a:endParaRPr lang="en-US" altLang="en-US"/>
          </a:p>
        </p:txBody>
      </p:sp>
    </p:spTree>
    <p:extLst>
      <p:ext uri="{BB962C8B-B14F-4D97-AF65-F5344CB8AC3E}">
        <p14:creationId xmlns:p14="http://schemas.microsoft.com/office/powerpoint/2010/main" val="3491681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490853F-5FFB-4AED-9D84-AF2BA4E63B37}" type="slidenum">
              <a:rPr lang="en-US" altLang="en-US"/>
              <a:pPr>
                <a:defRPr/>
              </a:pPr>
              <a:t>‹#›</a:t>
            </a:fld>
            <a:endParaRPr lang="en-US" altLang="en-US"/>
          </a:p>
        </p:txBody>
      </p:sp>
    </p:spTree>
    <p:extLst>
      <p:ext uri="{BB962C8B-B14F-4D97-AF65-F5344CB8AC3E}">
        <p14:creationId xmlns:p14="http://schemas.microsoft.com/office/powerpoint/2010/main" val="3559151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41EF345-E2B9-4CF0-A108-037F45B947F0}" type="slidenum">
              <a:rPr lang="en-US" altLang="en-US"/>
              <a:pPr>
                <a:defRPr/>
              </a:pPr>
              <a:t>‹#›</a:t>
            </a:fld>
            <a:endParaRPr lang="en-US" altLang="en-US"/>
          </a:p>
        </p:txBody>
      </p:sp>
    </p:spTree>
    <p:extLst>
      <p:ext uri="{BB962C8B-B14F-4D97-AF65-F5344CB8AC3E}">
        <p14:creationId xmlns:p14="http://schemas.microsoft.com/office/powerpoint/2010/main" val="1258922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C25E740-A27E-4DC6-AD19-5EB4D9C8DED3}" type="slidenum">
              <a:rPr lang="en-US" altLang="en-US"/>
              <a:pPr>
                <a:defRPr/>
              </a:pPr>
              <a:t>‹#›</a:t>
            </a:fld>
            <a:endParaRPr lang="en-US" altLang="en-US"/>
          </a:p>
        </p:txBody>
      </p:sp>
    </p:spTree>
    <p:extLst>
      <p:ext uri="{BB962C8B-B14F-4D97-AF65-F5344CB8AC3E}">
        <p14:creationId xmlns:p14="http://schemas.microsoft.com/office/powerpoint/2010/main" val="1460771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366373-402F-475C-87C7-56E4D90BBFBE}" type="slidenum">
              <a:rPr lang="en-US" altLang="en-US"/>
              <a:pPr>
                <a:defRPr/>
              </a:pPr>
              <a:t>‹#›</a:t>
            </a:fld>
            <a:endParaRPr lang="en-US" altLang="en-US"/>
          </a:p>
        </p:txBody>
      </p:sp>
    </p:spTree>
    <p:extLst>
      <p:ext uri="{BB962C8B-B14F-4D97-AF65-F5344CB8AC3E}">
        <p14:creationId xmlns:p14="http://schemas.microsoft.com/office/powerpoint/2010/main" val="1789791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2BD7669-4223-4BAA-9FD6-FCAC72DB12FD}" type="slidenum">
              <a:rPr lang="en-US" altLang="en-US"/>
              <a:pPr>
                <a:defRPr/>
              </a:pPr>
              <a:t>‹#›</a:t>
            </a:fld>
            <a:endParaRPr lang="en-US" altLang="en-US"/>
          </a:p>
        </p:txBody>
      </p:sp>
    </p:spTree>
    <p:extLst>
      <p:ext uri="{BB962C8B-B14F-4D97-AF65-F5344CB8AC3E}">
        <p14:creationId xmlns:p14="http://schemas.microsoft.com/office/powerpoint/2010/main" val="1682564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1B8EF6A-031B-45EC-9F75-A6FE9BA7132F}" type="slidenum">
              <a:rPr lang="en-US" altLang="en-US"/>
              <a:pPr>
                <a:defRPr/>
              </a:pPr>
              <a:t>‹#›</a:t>
            </a:fld>
            <a:endParaRPr lang="en-US" altLang="en-US"/>
          </a:p>
        </p:txBody>
      </p:sp>
    </p:spTree>
    <p:extLst>
      <p:ext uri="{BB962C8B-B14F-4D97-AF65-F5344CB8AC3E}">
        <p14:creationId xmlns:p14="http://schemas.microsoft.com/office/powerpoint/2010/main" val="2293675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8E54CB5-61D0-4690-9B5A-4962A652FE89}" type="slidenum">
              <a:rPr lang="en-US" altLang="en-US"/>
              <a:pPr>
                <a:defRPr/>
              </a:pPr>
              <a:t>‹#›</a:t>
            </a:fld>
            <a:endParaRPr lang="en-US" altLang="en-US"/>
          </a:p>
        </p:txBody>
      </p:sp>
    </p:spTree>
    <p:extLst>
      <p:ext uri="{BB962C8B-B14F-4D97-AF65-F5344CB8AC3E}">
        <p14:creationId xmlns:p14="http://schemas.microsoft.com/office/powerpoint/2010/main" val="34624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FEA03EDC-DBD1-4482-AD18-F6D136C9EB5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62000" y="1295400"/>
            <a:ext cx="7772400" cy="1470025"/>
          </a:xfrm>
        </p:spPr>
        <p:txBody>
          <a:bodyPr/>
          <a:lstStyle/>
          <a:p>
            <a:pPr eaLnBrk="1" hangingPunct="1"/>
            <a:r>
              <a:rPr lang="en-US" altLang="en-US" sz="3600" b="1" dirty="0">
                <a:solidFill>
                  <a:srgbClr val="0000FF"/>
                </a:solidFill>
              </a:rPr>
              <a:t>Getting down to work in </a:t>
            </a:r>
            <a:br>
              <a:rPr lang="en-US" altLang="en-US" sz="3600" b="1" dirty="0">
                <a:solidFill>
                  <a:srgbClr val="0000FF"/>
                </a:solidFill>
              </a:rPr>
            </a:br>
            <a:r>
              <a:rPr lang="en-US" altLang="en-US" sz="3600" b="1" dirty="0">
                <a:solidFill>
                  <a:srgbClr val="0000FF"/>
                </a:solidFill>
              </a:rPr>
              <a:t>behavioral economics</a:t>
            </a:r>
          </a:p>
        </p:txBody>
      </p:sp>
      <p:sp>
        <p:nvSpPr>
          <p:cNvPr id="3075" name="Rectangle 3"/>
          <p:cNvSpPr>
            <a:spLocks noGrp="1" noChangeArrowheads="1"/>
          </p:cNvSpPr>
          <p:nvPr>
            <p:ph type="subTitle" idx="1"/>
          </p:nvPr>
        </p:nvSpPr>
        <p:spPr/>
        <p:txBody>
          <a:bodyPr/>
          <a:lstStyle/>
          <a:p>
            <a:pPr eaLnBrk="1" hangingPunct="1">
              <a:lnSpc>
                <a:spcPct val="80000"/>
              </a:lnSpc>
            </a:pPr>
            <a:r>
              <a:rPr lang="en-US" altLang="en-US" sz="2400" dirty="0"/>
              <a:t>RSF Summer School</a:t>
            </a:r>
          </a:p>
          <a:p>
            <a:pPr eaLnBrk="1" hangingPunct="1">
              <a:lnSpc>
                <a:spcPct val="80000"/>
              </a:lnSpc>
            </a:pPr>
            <a:r>
              <a:rPr lang="en-US" altLang="en-US" sz="2400" dirty="0"/>
              <a:t>In Behavioral Economics</a:t>
            </a:r>
          </a:p>
          <a:p>
            <a:pPr eaLnBrk="1" hangingPunct="1">
              <a:lnSpc>
                <a:spcPct val="80000"/>
              </a:lnSpc>
            </a:pPr>
            <a:r>
              <a:rPr lang="en-US" altLang="en-US" sz="2400" dirty="0"/>
              <a:t>David </a:t>
            </a:r>
            <a:r>
              <a:rPr lang="en-US" altLang="en-US" sz="2400" dirty="0" err="1"/>
              <a:t>Laibson</a:t>
            </a:r>
            <a:endParaRPr lang="en-US" altLang="en-US" sz="2400" dirty="0"/>
          </a:p>
          <a:p>
            <a:pPr eaLnBrk="1" hangingPunct="1">
              <a:lnSpc>
                <a:spcPct val="80000"/>
              </a:lnSpc>
            </a:pPr>
            <a:r>
              <a:rPr lang="en-US" altLang="en-US" sz="2400" dirty="0"/>
              <a:t>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a:xfrm>
            <a:off x="609600" y="533400"/>
            <a:ext cx="8229600" cy="4525963"/>
          </a:xfrm>
        </p:spPr>
        <p:txBody>
          <a:bodyPr/>
          <a:lstStyle/>
          <a:p>
            <a:pPr eaLnBrk="1" hangingPunct="1">
              <a:buFontTx/>
              <a:buNone/>
            </a:pPr>
            <a:r>
              <a:rPr lang="en-US" altLang="en-US" sz="2800"/>
              <a:t>Rely on </a:t>
            </a:r>
            <a:r>
              <a:rPr lang="en-US" altLang="en-US" sz="2800" b="1"/>
              <a:t>solid</a:t>
            </a:r>
            <a:r>
              <a:rPr lang="en-US" altLang="en-US" sz="2800"/>
              <a:t> psychological micro-foundations.</a:t>
            </a:r>
          </a:p>
          <a:p>
            <a:pPr eaLnBrk="1" hangingPunct="1">
              <a:buFontTx/>
              <a:buNone/>
            </a:pPr>
            <a:r>
              <a:rPr lang="en-US" altLang="en-US" sz="2800"/>
              <a:t>All psychology is not created equal.</a:t>
            </a:r>
          </a:p>
          <a:p>
            <a:pPr eaLnBrk="1" hangingPunct="1"/>
            <a:r>
              <a:rPr lang="en-US" altLang="en-US" sz="2400"/>
              <a:t>Has the effect been replicated?</a:t>
            </a:r>
          </a:p>
          <a:p>
            <a:pPr eaLnBrk="1" hangingPunct="1"/>
            <a:r>
              <a:rPr lang="en-US" altLang="en-US" sz="2400"/>
              <a:t>Has it been replicated by multiple research groups?</a:t>
            </a:r>
          </a:p>
          <a:p>
            <a:pPr eaLnBrk="1" hangingPunct="1"/>
            <a:r>
              <a:rPr lang="en-US" altLang="en-US" sz="2400"/>
              <a:t>Is there reason to fear p-hacking?</a:t>
            </a:r>
          </a:p>
          <a:p>
            <a:pPr eaLnBrk="1" hangingPunct="1"/>
            <a:r>
              <a:rPr lang="en-US" altLang="en-US" sz="2400"/>
              <a:t>Do different methodologies produce the effect (converging lines of evidence)?</a:t>
            </a:r>
          </a:p>
          <a:p>
            <a:pPr eaLnBrk="1" hangingPunct="1"/>
            <a:r>
              <a:rPr lang="en-US" altLang="en-US" sz="2400"/>
              <a:t>Is the effect magnitude large?</a:t>
            </a:r>
          </a:p>
          <a:p>
            <a:pPr eaLnBrk="1" hangingPunct="1"/>
            <a:r>
              <a:rPr lang="en-US" altLang="en-US" sz="2400"/>
              <a:t>Are the experimental designs convincing?</a:t>
            </a:r>
          </a:p>
          <a:p>
            <a:pPr eaLnBrk="1" hangingPunct="1"/>
            <a:r>
              <a:rPr lang="en-US" altLang="en-US" sz="2400"/>
              <a:t>Are experimental confounds driving the result?</a:t>
            </a:r>
          </a:p>
          <a:p>
            <a:pPr eaLnBrk="1" hangingPunct="1"/>
            <a:r>
              <a:rPr lang="en-US" altLang="en-US" sz="2400"/>
              <a:t>Would the effect survive if an economist implemented the experiment?</a:t>
            </a:r>
          </a:p>
          <a:p>
            <a:endParaRPr lang="en-US" altLang="en-US" sz="2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body" idx="1"/>
          </p:nvPr>
        </p:nvSpPr>
        <p:spPr>
          <a:xfrm>
            <a:off x="457200" y="762000"/>
            <a:ext cx="8229600" cy="5364163"/>
          </a:xfrm>
        </p:spPr>
        <p:txBody>
          <a:bodyPr/>
          <a:lstStyle/>
          <a:p>
            <a:pPr eaLnBrk="1" hangingPunct="1"/>
            <a:r>
              <a:rPr lang="en-US" altLang="en-US" sz="2400" dirty="0"/>
              <a:t>Are you studying something important?</a:t>
            </a:r>
          </a:p>
          <a:p>
            <a:pPr eaLnBrk="1" hangingPunct="1"/>
            <a:r>
              <a:rPr lang="en-US" altLang="en-US" sz="2400" dirty="0"/>
              <a:t>Does it generalize?</a:t>
            </a:r>
          </a:p>
          <a:p>
            <a:pPr eaLnBrk="1" hangingPunct="1"/>
            <a:r>
              <a:rPr lang="en-US" altLang="en-US" sz="2400" dirty="0"/>
              <a:t>Is your research about something that </a:t>
            </a:r>
            <a:r>
              <a:rPr lang="en-US" altLang="en-US" sz="2400" b="1" dirty="0"/>
              <a:t>someone</a:t>
            </a:r>
            <a:r>
              <a:rPr lang="en-US" altLang="en-US" sz="2400" dirty="0"/>
              <a:t> (not necessarily you) can measure?</a:t>
            </a:r>
          </a:p>
          <a:p>
            <a:pPr eaLnBrk="1" hangingPunct="1"/>
            <a:r>
              <a:rPr lang="en-US" altLang="en-US" sz="2400" dirty="0"/>
              <a:t>Can you motivate your research with a few real, transparent, convincing examples?</a:t>
            </a:r>
          </a:p>
          <a:p>
            <a:pPr eaLnBrk="1" hangingPunct="1"/>
            <a:r>
              <a:rPr lang="en-US" altLang="en-US" sz="2400" dirty="0"/>
              <a:t>Can you find lots of people who personally experience the psychology you are modelling and do they agree (without being bullied by you) with your conceptualization?</a:t>
            </a:r>
          </a:p>
          <a:p>
            <a:pPr eaLnBrk="1" hangingPunct="1"/>
            <a:r>
              <a:rPr lang="en-US" altLang="en-US" sz="2400" dirty="0"/>
              <a:t>Does your research interest you? </a:t>
            </a:r>
          </a:p>
          <a:p>
            <a:pPr eaLnBrk="1" hangingPunct="1"/>
            <a:r>
              <a:rPr lang="en-US" altLang="en-US" sz="2400" dirty="0"/>
              <a:t>Can you explain why your research has social value?</a:t>
            </a:r>
          </a:p>
          <a:p>
            <a:pPr eaLnBrk="1" hangingPunct="1"/>
            <a:r>
              <a:rPr lang="en-US" altLang="en-US" sz="2400" dirty="0"/>
              <a:t>Is your research about the “economics literature” or about “economics”?</a:t>
            </a:r>
          </a:p>
          <a:p>
            <a:pPr eaLnBrk="1" hangingPunct="1">
              <a:buFontTx/>
              <a:buNone/>
            </a:pPr>
            <a:endParaRPr lang="en-US" altLang="en-US" sz="2400" dirty="0"/>
          </a:p>
          <a:p>
            <a:pPr eaLnBrk="1" hangingPunct="1"/>
            <a:endParaRPr lang="en-US" alt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body" idx="1"/>
          </p:nvPr>
        </p:nvSpPr>
        <p:spPr>
          <a:xfrm>
            <a:off x="762000" y="457200"/>
            <a:ext cx="7772400" cy="4038600"/>
          </a:xfrm>
        </p:spPr>
        <p:txBody>
          <a:bodyPr/>
          <a:lstStyle/>
          <a:p>
            <a:pPr eaLnBrk="1" hangingPunct="1"/>
            <a:r>
              <a:rPr lang="en-US" altLang="en-US" sz="2400" dirty="0"/>
              <a:t>Don’t make the mistake of glibly overlooking rational explanations.</a:t>
            </a:r>
          </a:p>
          <a:p>
            <a:pPr eaLnBrk="1" hangingPunct="1"/>
            <a:r>
              <a:rPr lang="en-US" altLang="en-US" sz="2400" dirty="0"/>
              <a:t>But, don’t automatically accept rational actor “just so stories” (in practice rational actor model can be just as ad hoc as behavioral models).</a:t>
            </a:r>
          </a:p>
          <a:p>
            <a:pPr eaLnBrk="1" hangingPunct="1"/>
            <a:r>
              <a:rPr lang="en-US" altLang="en-US" sz="2400" dirty="0"/>
              <a:t>When faced with competing explanations remember the value of parsimony.</a:t>
            </a:r>
          </a:p>
          <a:p>
            <a:pPr eaLnBrk="1" hangingPunct="1"/>
            <a:r>
              <a:rPr lang="en-US" altLang="en-US" sz="2400" dirty="0"/>
              <a:t>Behavioral explanations are not the only explanation or even one of the most important explanations.  You don’t need to “prove” that behavioral explanations are the only explanation.</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152400"/>
            <a:ext cx="8229600" cy="1143000"/>
          </a:xfrm>
        </p:spPr>
        <p:txBody>
          <a:bodyPr/>
          <a:lstStyle/>
          <a:p>
            <a:pPr>
              <a:buFontTx/>
              <a:buNone/>
            </a:pPr>
            <a:r>
              <a:rPr lang="en-US" altLang="en-US" sz="3200" dirty="0"/>
              <a:t>When asking companies for data:</a:t>
            </a:r>
          </a:p>
        </p:txBody>
      </p:sp>
      <p:sp>
        <p:nvSpPr>
          <p:cNvPr id="21507" name="Content Placeholder 2"/>
          <p:cNvSpPr>
            <a:spLocks noGrp="1"/>
          </p:cNvSpPr>
          <p:nvPr>
            <p:ph idx="1"/>
          </p:nvPr>
        </p:nvSpPr>
        <p:spPr>
          <a:xfrm>
            <a:off x="304800" y="685800"/>
            <a:ext cx="8686800" cy="4525963"/>
          </a:xfrm>
        </p:spPr>
        <p:txBody>
          <a:bodyPr/>
          <a:lstStyle/>
          <a:p>
            <a:r>
              <a:rPr lang="en-US" altLang="en-US" sz="2400" dirty="0"/>
              <a:t>Respect their concerns about the anonymity of their customers, employees, and even the identity of the company itself. (Anonymize data? Store in cold room with “air gap”? Offer firm confidentiality option?)</a:t>
            </a:r>
          </a:p>
          <a:p>
            <a:r>
              <a:rPr lang="en-US" altLang="en-US" sz="2400" dirty="0"/>
              <a:t>Volunteer to sign an NDA and a DUA (read them carefully and ask for changes as necessary)</a:t>
            </a:r>
          </a:p>
          <a:p>
            <a:r>
              <a:rPr lang="en-US" altLang="en-US" sz="2400" dirty="0"/>
              <a:t>Find a project that is of joint interest to you and the company</a:t>
            </a:r>
          </a:p>
          <a:p>
            <a:r>
              <a:rPr lang="en-US" altLang="en-US" sz="2400" dirty="0"/>
              <a:t>Don’t push them to do things that will be costly to them or even potentially bad for their relationship with their customers/employees</a:t>
            </a:r>
          </a:p>
          <a:p>
            <a:r>
              <a:rPr lang="en-US" altLang="en-US" sz="2400" dirty="0"/>
              <a:t>Try to figure out what problems they would like to solve and brainstorm together about solutions</a:t>
            </a:r>
          </a:p>
          <a:p>
            <a:r>
              <a:rPr lang="en-US" altLang="en-US" sz="2400" dirty="0"/>
              <a:t>Be sensitive to conflicts within the company (e.g., between the HR group and the CFO)</a:t>
            </a:r>
          </a:p>
          <a:p>
            <a:r>
              <a:rPr lang="en-US" altLang="en-US" sz="2400" dirty="0"/>
              <a:t>Keep asking companies for data until you get some.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304800"/>
            <a:ext cx="7772400" cy="1143000"/>
          </a:xfrm>
        </p:spPr>
        <p:txBody>
          <a:bodyPr/>
          <a:lstStyle/>
          <a:p>
            <a:pPr eaLnBrk="1" hangingPunct="1"/>
            <a:r>
              <a:rPr lang="en-US" altLang="en-US" sz="3200" b="1">
                <a:solidFill>
                  <a:srgbClr val="0000FF"/>
                </a:solidFill>
              </a:rPr>
              <a:t>Some advice for writing papers</a:t>
            </a:r>
          </a:p>
        </p:txBody>
      </p:sp>
      <p:sp>
        <p:nvSpPr>
          <p:cNvPr id="22531" name="Rectangle 3"/>
          <p:cNvSpPr>
            <a:spLocks noGrp="1" noChangeArrowheads="1"/>
          </p:cNvSpPr>
          <p:nvPr>
            <p:ph type="body" idx="1"/>
          </p:nvPr>
        </p:nvSpPr>
        <p:spPr>
          <a:xfrm>
            <a:off x="304800" y="1524000"/>
            <a:ext cx="8763000" cy="4114800"/>
          </a:xfrm>
        </p:spPr>
        <p:txBody>
          <a:bodyPr/>
          <a:lstStyle/>
          <a:p>
            <a:pPr eaLnBrk="1" hangingPunct="1">
              <a:lnSpc>
                <a:spcPct val="90000"/>
              </a:lnSpc>
            </a:pPr>
            <a:r>
              <a:rPr lang="en-US" altLang="en-US" sz="2400" dirty="0"/>
              <a:t>Immediately start attending seminars and brown bags.</a:t>
            </a:r>
          </a:p>
          <a:p>
            <a:pPr eaLnBrk="1" hangingPunct="1">
              <a:lnSpc>
                <a:spcPct val="90000"/>
              </a:lnSpc>
            </a:pPr>
            <a:r>
              <a:rPr lang="en-US" altLang="en-US" sz="2400" dirty="0"/>
              <a:t>Consider making a presentation (use commitment strategy).</a:t>
            </a:r>
          </a:p>
          <a:p>
            <a:pPr eaLnBrk="1" hangingPunct="1">
              <a:lnSpc>
                <a:spcPct val="90000"/>
              </a:lnSpc>
            </a:pPr>
            <a:r>
              <a:rPr lang="en-US" altLang="en-US" sz="2400" dirty="0"/>
              <a:t>As soon as possible, start writing papers (i.e., now).</a:t>
            </a:r>
          </a:p>
          <a:p>
            <a:pPr eaLnBrk="1" hangingPunct="1">
              <a:lnSpc>
                <a:spcPct val="90000"/>
              </a:lnSpc>
            </a:pPr>
            <a:r>
              <a:rPr lang="en-US" altLang="en-US" sz="2400" dirty="0"/>
              <a:t>Know that most projects fail.  That’s fine.  And it’s good to have that as a reference point.  </a:t>
            </a:r>
          </a:p>
          <a:p>
            <a:pPr eaLnBrk="1" hangingPunct="1">
              <a:lnSpc>
                <a:spcPct val="90000"/>
              </a:lnSpc>
            </a:pPr>
            <a:r>
              <a:rPr lang="en-US" altLang="en-US" sz="2400" dirty="0">
                <a:solidFill>
                  <a:srgbClr val="000000"/>
                </a:solidFill>
              </a:rPr>
              <a:t>Research rules differ according to field.</a:t>
            </a:r>
          </a:p>
          <a:p>
            <a:pPr eaLnBrk="1" hangingPunct="1">
              <a:lnSpc>
                <a:spcPct val="90000"/>
              </a:lnSpc>
            </a:pPr>
            <a:r>
              <a:rPr lang="en-US" altLang="en-US" sz="2400" dirty="0">
                <a:solidFill>
                  <a:srgbClr val="000000"/>
                </a:solidFill>
              </a:rPr>
              <a:t>From the beginning, ask yourself: Who is my audience?</a:t>
            </a:r>
          </a:p>
          <a:p>
            <a:pPr eaLnBrk="1" hangingPunct="1">
              <a:lnSpc>
                <a:spcPct val="90000"/>
              </a:lnSpc>
            </a:pPr>
            <a:r>
              <a:rPr lang="en-US" altLang="en-US" sz="2400" dirty="0">
                <a:solidFill>
                  <a:srgbClr val="000000"/>
                </a:solidFill>
              </a:rPr>
              <a:t>Don’t spend a long time getting your ideas out. Talk about your research with others </a:t>
            </a:r>
            <a:r>
              <a:rPr lang="en-US" altLang="en-US" sz="2400" dirty="0"/>
              <a:t>(</a:t>
            </a:r>
            <a:r>
              <a:rPr lang="en-US" altLang="en-US" sz="2400" b="1" dirty="0"/>
              <a:t>office hours</a:t>
            </a:r>
            <a:r>
              <a:rPr lang="en-US" altLang="en-US" sz="2400" dirty="0"/>
              <a:t>, friends, relatives, etc.). </a:t>
            </a:r>
          </a:p>
          <a:p>
            <a:pPr marL="0" indent="0" eaLnBrk="1" hangingPunct="1">
              <a:lnSpc>
                <a:spcPct val="90000"/>
              </a:lnSpc>
              <a:buNone/>
            </a:pPr>
            <a:endParaRPr lang="en-US" altLang="en-US" sz="2400" dirty="0">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body" idx="1"/>
          </p:nvPr>
        </p:nvSpPr>
        <p:spPr>
          <a:xfrm>
            <a:off x="304800" y="609600"/>
            <a:ext cx="8458200" cy="5059363"/>
          </a:xfrm>
        </p:spPr>
        <p:txBody>
          <a:bodyPr/>
          <a:lstStyle/>
          <a:p>
            <a:pPr eaLnBrk="1" hangingPunct="1">
              <a:lnSpc>
                <a:spcPct val="90000"/>
              </a:lnSpc>
            </a:pPr>
            <a:r>
              <a:rPr lang="en-US" altLang="en-US" sz="2400" dirty="0"/>
              <a:t>Force yourself to write models down.  Shower theorizing is too easy.  Nothing beats working out a model with a thick pad of paper and a mechanical pencil (or Mathematica or Scientific Workplace/Latex).</a:t>
            </a:r>
          </a:p>
          <a:p>
            <a:pPr eaLnBrk="1" hangingPunct="1">
              <a:lnSpc>
                <a:spcPct val="90000"/>
              </a:lnSpc>
            </a:pPr>
            <a:r>
              <a:rPr lang="en-US" altLang="en-US" sz="2400" dirty="0">
                <a:solidFill>
                  <a:srgbClr val="000000"/>
                </a:solidFill>
              </a:rPr>
              <a:t>Circulate drafts to colleagues, including critics.</a:t>
            </a:r>
            <a:endParaRPr lang="en-US" altLang="en-US" sz="2400" dirty="0"/>
          </a:p>
          <a:p>
            <a:pPr eaLnBrk="1" hangingPunct="1">
              <a:lnSpc>
                <a:spcPct val="80000"/>
              </a:lnSpc>
            </a:pPr>
            <a:r>
              <a:rPr lang="en-US" altLang="en-US" sz="2400" dirty="0"/>
              <a:t>Give </a:t>
            </a:r>
            <a:r>
              <a:rPr lang="en-US" altLang="en-US" sz="2400" dirty="0" err="1"/>
              <a:t>brownbags</a:t>
            </a:r>
            <a:r>
              <a:rPr lang="en-US" altLang="en-US" sz="2400" dirty="0"/>
              <a:t> early and often; don't be afraid to present a preliminary idea. </a:t>
            </a:r>
          </a:p>
          <a:p>
            <a:pPr eaLnBrk="1" hangingPunct="1">
              <a:lnSpc>
                <a:spcPct val="80000"/>
              </a:lnSpc>
            </a:pPr>
            <a:endParaRPr lang="en-US" altLang="en-US" sz="2400" dirty="0"/>
          </a:p>
          <a:p>
            <a:pPr eaLnBrk="1" hangingPunct="1">
              <a:lnSpc>
                <a:spcPct val="80000"/>
              </a:lnSpc>
            </a:pPr>
            <a:r>
              <a:rPr lang="en-US" altLang="en-US" sz="2400" b="1" dirty="0"/>
              <a:t>Exploit option value</a:t>
            </a:r>
          </a:p>
          <a:p>
            <a:pPr lvl="1" eaLnBrk="1" hangingPunct="1">
              <a:lnSpc>
                <a:spcPct val="80000"/>
              </a:lnSpc>
            </a:pPr>
            <a:r>
              <a:rPr lang="en-US" altLang="en-US" sz="2200" dirty="0"/>
              <a:t>Nobody remembers the paper ideas that you pursued for a month and then dropped.  </a:t>
            </a:r>
          </a:p>
          <a:p>
            <a:pPr lvl="1" eaLnBrk="1" hangingPunct="1">
              <a:lnSpc>
                <a:spcPct val="80000"/>
              </a:lnSpc>
            </a:pPr>
            <a:r>
              <a:rPr lang="en-US" altLang="en-US" sz="2200" dirty="0"/>
              <a:t>Project variance may be as important as project means.  </a:t>
            </a:r>
          </a:p>
          <a:p>
            <a:pPr lvl="1" eaLnBrk="1" hangingPunct="1">
              <a:lnSpc>
                <a:spcPct val="80000"/>
              </a:lnSpc>
            </a:pPr>
            <a:r>
              <a:rPr lang="en-US" altLang="en-US" sz="2200" dirty="0"/>
              <a:t>The job market only "sees" one paper, so it's better to write one good paper than three OK ones.</a:t>
            </a:r>
          </a:p>
          <a:p>
            <a:pPr lvl="1" eaLnBrk="1" hangingPunct="1">
              <a:lnSpc>
                <a:spcPct val="80000"/>
              </a:lnSpc>
            </a:pPr>
            <a:r>
              <a:rPr lang="en-US" altLang="en-US" sz="2200" dirty="0"/>
              <a:t>This means that you’ll need to prune the so-so projects early, so you have enough time to keep drawing new projects from the distribution – hoping for a tail event.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76200"/>
            <a:ext cx="8229600" cy="1143000"/>
          </a:xfrm>
        </p:spPr>
        <p:txBody>
          <a:bodyPr/>
          <a:lstStyle/>
          <a:p>
            <a:pPr eaLnBrk="1" hangingPunct="1"/>
            <a:r>
              <a:rPr lang="en-US" altLang="en-US" sz="3200" b="1">
                <a:solidFill>
                  <a:srgbClr val="0000FF"/>
                </a:solidFill>
              </a:rPr>
              <a:t>Properties of a good model</a:t>
            </a:r>
            <a:br>
              <a:rPr lang="en-US" altLang="en-US" sz="3200" b="1">
                <a:solidFill>
                  <a:srgbClr val="0000FF"/>
                </a:solidFill>
              </a:rPr>
            </a:br>
            <a:r>
              <a:rPr lang="en-US" altLang="en-US" sz="2400" b="1">
                <a:solidFill>
                  <a:srgbClr val="0000FF"/>
                </a:solidFill>
              </a:rPr>
              <a:t>(cf </a:t>
            </a:r>
            <a:r>
              <a:rPr lang="en-US" altLang="en-US" sz="2400" b="1" i="1">
                <a:solidFill>
                  <a:srgbClr val="0000FF"/>
                </a:solidFill>
              </a:rPr>
              <a:t>Seven Properties of a Good Model</a:t>
            </a:r>
            <a:r>
              <a:rPr lang="en-US" altLang="en-US" sz="2400" b="1">
                <a:solidFill>
                  <a:srgbClr val="0000FF"/>
                </a:solidFill>
              </a:rPr>
              <a:t>: Lecture 1)</a:t>
            </a:r>
          </a:p>
        </p:txBody>
      </p:sp>
      <p:sp>
        <p:nvSpPr>
          <p:cNvPr id="26627" name="Rectangle 3"/>
          <p:cNvSpPr>
            <a:spLocks noGrp="1" noChangeArrowheads="1"/>
          </p:cNvSpPr>
          <p:nvPr>
            <p:ph type="body" idx="1"/>
          </p:nvPr>
        </p:nvSpPr>
        <p:spPr>
          <a:xfrm>
            <a:off x="533400" y="2362200"/>
            <a:ext cx="7543800" cy="4114800"/>
          </a:xfrm>
        </p:spPr>
        <p:txBody>
          <a:bodyPr/>
          <a:lstStyle/>
          <a:p>
            <a:pPr eaLnBrk="1" hangingPunct="1">
              <a:lnSpc>
                <a:spcPct val="80000"/>
              </a:lnSpc>
              <a:buFontTx/>
              <a:buNone/>
            </a:pPr>
            <a:r>
              <a:rPr lang="en-US" altLang="en-US" sz="2400" dirty="0"/>
              <a:t>A property on this list is neither necessary nor sufficient for a paper to be good.  </a:t>
            </a:r>
          </a:p>
          <a:p>
            <a:pPr eaLnBrk="1" hangingPunct="1">
              <a:lnSpc>
                <a:spcPct val="80000"/>
              </a:lnSpc>
              <a:buFontTx/>
              <a:buNone/>
            </a:pPr>
            <a:r>
              <a:rPr lang="en-US" altLang="en-US" sz="2400" dirty="0"/>
              <a:t>Your good paper should exhibit many, but probably can’t exhibit all, of these properties. </a:t>
            </a:r>
          </a:p>
          <a:p>
            <a:pPr eaLnBrk="1" hangingPunct="1">
              <a:lnSpc>
                <a:spcPct val="80000"/>
              </a:lnSpc>
              <a:buFontTx/>
              <a:buNone/>
            </a:pPr>
            <a:endParaRPr lang="en-US" altLang="en-US" sz="2400" dirty="0"/>
          </a:p>
          <a:p>
            <a:pPr eaLnBrk="1" hangingPunct="1">
              <a:lnSpc>
                <a:spcPct val="80000"/>
              </a:lnSpc>
              <a:spcBef>
                <a:spcPct val="10000"/>
              </a:spcBef>
              <a:buFontTx/>
              <a:buNone/>
            </a:pPr>
            <a:endParaRPr lang="en-US" altLang="en-US" sz="2400" dirty="0"/>
          </a:p>
          <a:p>
            <a:pPr eaLnBrk="1" hangingPunct="1">
              <a:lnSpc>
                <a:spcPct val="80000"/>
              </a:lnSpc>
            </a:pPr>
            <a:endParaRPr lang="en-US" altLang="en-US" sz="2400" dirty="0"/>
          </a:p>
          <a:p>
            <a:pPr eaLnBrk="1" hangingPunct="1">
              <a:lnSpc>
                <a:spcPct val="80000"/>
              </a:lnSpc>
              <a:buFontTx/>
              <a:buNone/>
            </a:pPr>
            <a:endParaRPr lang="en-US" altLang="en-US" sz="1800" dirty="0"/>
          </a:p>
          <a:p>
            <a:pPr eaLnBrk="1" hangingPunct="1">
              <a:lnSpc>
                <a:spcPct val="80000"/>
              </a:lnSpc>
              <a:buFontTx/>
              <a:buNone/>
            </a:pPr>
            <a:endParaRPr lang="en-US" altLang="en-US" sz="1800" dirty="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body" idx="1"/>
          </p:nvPr>
        </p:nvSpPr>
        <p:spPr>
          <a:xfrm>
            <a:off x="457200" y="381000"/>
            <a:ext cx="8229600" cy="4525963"/>
          </a:xfrm>
        </p:spPr>
        <p:txBody>
          <a:bodyPr/>
          <a:lstStyle/>
          <a:p>
            <a:pPr eaLnBrk="1" hangingPunct="1">
              <a:buFontTx/>
              <a:buNone/>
            </a:pPr>
            <a:r>
              <a:rPr lang="en-US" altLang="en-US" sz="2400"/>
              <a:t>Seven Properties of Good Models</a:t>
            </a:r>
          </a:p>
          <a:p>
            <a:pPr eaLnBrk="1" hangingPunct="1">
              <a:buFontTx/>
              <a:buAutoNum type="arabicPeriod"/>
            </a:pPr>
            <a:r>
              <a:rPr lang="en-US" altLang="en-US" sz="2400" i="1"/>
              <a:t>Model offers conceptual insights.</a:t>
            </a:r>
          </a:p>
          <a:p>
            <a:pPr eaLnBrk="1" hangingPunct="1">
              <a:buFontTx/>
              <a:buAutoNum type="arabicPeriod"/>
            </a:pPr>
            <a:r>
              <a:rPr lang="en-US" altLang="en-US" sz="2400" i="1"/>
              <a:t>Model has a high degree of generality </a:t>
            </a:r>
          </a:p>
          <a:p>
            <a:pPr lvl="1" eaLnBrk="1" hangingPunct="1">
              <a:buFont typeface="Wingdings" panose="05000000000000000000" pitchFamily="2" charset="2"/>
              <a:buChar char="§"/>
            </a:pPr>
            <a:r>
              <a:rPr lang="en-US" altLang="en-US" sz="2200"/>
              <a:t>Robust: results do not depend qualitatively on functional form assumptions</a:t>
            </a:r>
          </a:p>
          <a:p>
            <a:pPr lvl="1" eaLnBrk="1" hangingPunct="1">
              <a:buFont typeface="Wingdings" panose="05000000000000000000" pitchFamily="2" charset="2"/>
              <a:buChar char="§"/>
            </a:pPr>
            <a:r>
              <a:rPr lang="en-US" altLang="en-US" sz="2200"/>
              <a:t>Portable: modeling tool that can be inserted in a wide set of applications</a:t>
            </a:r>
          </a:p>
          <a:p>
            <a:pPr eaLnBrk="1" hangingPunct="1">
              <a:buFontTx/>
              <a:buAutoNum type="arabicPeriod"/>
            </a:pPr>
            <a:r>
              <a:rPr lang="en-US" altLang="en-US" sz="2400" i="1"/>
              <a:t>Model is tractable.</a:t>
            </a:r>
          </a:p>
          <a:p>
            <a:pPr eaLnBrk="1" hangingPunct="1">
              <a:spcBef>
                <a:spcPct val="10000"/>
              </a:spcBef>
              <a:buFontTx/>
              <a:buAutoNum type="arabicPeriod"/>
            </a:pPr>
            <a:r>
              <a:rPr lang="en-US" altLang="en-US" sz="2400" i="1"/>
              <a:t>Model is parsimonious (very few free parameters; keep it simple).</a:t>
            </a:r>
          </a:p>
          <a:p>
            <a:pPr eaLnBrk="1" hangingPunct="1">
              <a:spcBef>
                <a:spcPct val="10000"/>
              </a:spcBef>
              <a:buFontTx/>
              <a:buAutoNum type="arabicPeriod"/>
            </a:pPr>
            <a:r>
              <a:rPr lang="en-US" altLang="en-US" sz="2400" i="1"/>
              <a:t>Model is testable and falsifiable (in principle).</a:t>
            </a:r>
          </a:p>
          <a:p>
            <a:pPr eaLnBrk="1" hangingPunct="1">
              <a:spcBef>
                <a:spcPct val="10000"/>
              </a:spcBef>
              <a:buFontTx/>
              <a:buAutoNum type="arabicPeriod"/>
            </a:pPr>
            <a:r>
              <a:rPr lang="en-US" altLang="en-US" sz="2400" i="1"/>
              <a:t>Model makes quantitatively precise predictions: predictive precision.</a:t>
            </a:r>
          </a:p>
          <a:p>
            <a:pPr eaLnBrk="1" hangingPunct="1">
              <a:spcBef>
                <a:spcPct val="10000"/>
              </a:spcBef>
              <a:buFontTx/>
              <a:buAutoNum type="arabicPeriod"/>
            </a:pPr>
            <a:r>
              <a:rPr lang="en-US" altLang="en-US" sz="2400" i="1"/>
              <a:t>Model predictions are empirically valid: empirical accuracy.</a:t>
            </a:r>
          </a:p>
          <a:p>
            <a:pPr eaLnBrk="1" hangingPunct="1"/>
            <a:endParaRPr lang="en-US" altLang="en-US" sz="2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body" idx="1"/>
          </p:nvPr>
        </p:nvSpPr>
        <p:spPr>
          <a:xfrm>
            <a:off x="381000" y="381000"/>
            <a:ext cx="8458200" cy="4525963"/>
          </a:xfrm>
        </p:spPr>
        <p:txBody>
          <a:bodyPr/>
          <a:lstStyle/>
          <a:p>
            <a:pPr eaLnBrk="1" hangingPunct="1">
              <a:defRPr/>
            </a:pPr>
            <a:r>
              <a:rPr lang="en-US" altLang="en-US" sz="2400" dirty="0"/>
              <a:t>Propositions/Theorems are far away from assumptions.  </a:t>
            </a:r>
          </a:p>
          <a:p>
            <a:pPr eaLnBrk="1" hangingPunct="1">
              <a:spcBef>
                <a:spcPct val="10000"/>
              </a:spcBef>
              <a:defRPr/>
            </a:pPr>
            <a:r>
              <a:rPr lang="en-US" altLang="en-US" sz="2400" dirty="0"/>
              <a:t>High ratio of predictions to assumptions.</a:t>
            </a:r>
          </a:p>
          <a:p>
            <a:pPr eaLnBrk="1" hangingPunct="1">
              <a:spcBef>
                <a:spcPct val="10000"/>
              </a:spcBef>
              <a:defRPr/>
            </a:pPr>
            <a:r>
              <a:rPr lang="en-US" altLang="en-US" sz="2400" dirty="0"/>
              <a:t>Model makes at least a few novel predictions.</a:t>
            </a:r>
          </a:p>
          <a:p>
            <a:pPr eaLnBrk="1" hangingPunct="1">
              <a:spcBef>
                <a:spcPct val="10000"/>
              </a:spcBef>
              <a:defRPr/>
            </a:pPr>
            <a:r>
              <a:rPr lang="en-US" altLang="en-US" sz="2400" dirty="0"/>
              <a:t>Predictions are true for the right reasons.</a:t>
            </a:r>
          </a:p>
          <a:p>
            <a:pPr eaLnBrk="1" hangingPunct="1">
              <a:spcBef>
                <a:spcPct val="10000"/>
              </a:spcBef>
              <a:defRPr/>
            </a:pPr>
            <a:r>
              <a:rPr lang="en-US" altLang="en-US" sz="2400" dirty="0"/>
              <a:t>Model is about things that can be measured (somehow, not necessarily by you). </a:t>
            </a:r>
          </a:p>
          <a:p>
            <a:pPr marL="0" indent="0" eaLnBrk="1" hangingPunct="1">
              <a:spcBef>
                <a:spcPct val="10000"/>
              </a:spcBef>
              <a:buFontTx/>
              <a:buNone/>
              <a:defRPr/>
            </a:pPr>
            <a:endParaRPr lang="en-US" altLang="en-US" sz="2400" dirty="0"/>
          </a:p>
          <a:p>
            <a:pPr eaLnBrk="1" hangingPunct="1">
              <a:spcBef>
                <a:spcPct val="10000"/>
              </a:spcBef>
              <a:defRPr/>
            </a:pPr>
            <a:r>
              <a:rPr lang="en-US" altLang="en-US" sz="2400" dirty="0"/>
              <a:t>Model embeds rational actor model as a special case.</a:t>
            </a:r>
          </a:p>
          <a:p>
            <a:pPr marL="0" indent="0" eaLnBrk="1" hangingPunct="1">
              <a:spcBef>
                <a:spcPct val="10000"/>
              </a:spcBef>
              <a:buFontTx/>
              <a:buNone/>
              <a:defRPr/>
            </a:pPr>
            <a:endParaRPr lang="en-US" altLang="en-US" sz="2400" dirty="0"/>
          </a:p>
          <a:p>
            <a:pPr eaLnBrk="1" hangingPunct="1">
              <a:defRPr/>
            </a:pPr>
            <a:r>
              <a:rPr lang="en-US" altLang="en-US" sz="2400" dirty="0"/>
              <a:t>Model makes reasonable/standard assumptions but generates absurd predictions, which turn out to be true.</a:t>
            </a:r>
          </a:p>
          <a:p>
            <a:pPr eaLnBrk="1" hangingPunct="1">
              <a:defRPr/>
            </a:pPr>
            <a:r>
              <a:rPr lang="en-US" altLang="en-US" sz="2400" dirty="0"/>
              <a:t>Model makes reasonable/standard assumptions but generates absurd predictions, which turn out to be false.</a:t>
            </a:r>
          </a:p>
          <a:p>
            <a:pPr eaLnBrk="1" hangingPunct="1">
              <a:buFontTx/>
              <a:buNone/>
              <a:defRPr/>
            </a:pPr>
            <a:endParaRPr lang="en-US" alt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2"/>
          <p:cNvSpPr>
            <a:spLocks noGrp="1"/>
          </p:cNvSpPr>
          <p:nvPr>
            <p:ph idx="1"/>
          </p:nvPr>
        </p:nvSpPr>
        <p:spPr>
          <a:xfrm>
            <a:off x="228600" y="228600"/>
            <a:ext cx="8534400" cy="4525963"/>
          </a:xfrm>
        </p:spPr>
        <p:txBody>
          <a:bodyPr/>
          <a:lstStyle/>
          <a:p>
            <a:pPr eaLnBrk="1" hangingPunct="1">
              <a:defRPr/>
            </a:pPr>
            <a:r>
              <a:rPr lang="en-US" altLang="en-US" sz="2400" dirty="0"/>
              <a:t>An empirical paper has a great (simple and interesting) fact at its heart.</a:t>
            </a:r>
          </a:p>
          <a:p>
            <a:pPr eaLnBrk="1" hangingPunct="1">
              <a:defRPr/>
            </a:pPr>
            <a:r>
              <a:rPr lang="en-US" altLang="en-US" sz="2400" dirty="0"/>
              <a:t>Fact can be illustrated by plotting data (great visualization) or describing a few moments.</a:t>
            </a:r>
          </a:p>
          <a:p>
            <a:pPr eaLnBrk="1" hangingPunct="1">
              <a:defRPr/>
            </a:pPr>
            <a:r>
              <a:rPr lang="en-US" altLang="en-US" sz="2400" dirty="0"/>
              <a:t>Empirical results are well identified (in a sentence or two you can clearly explain how parameters are identified).</a:t>
            </a:r>
          </a:p>
          <a:p>
            <a:pPr eaLnBrk="1" hangingPunct="1">
              <a:defRPr/>
            </a:pPr>
            <a:r>
              <a:rPr lang="en-US" altLang="en-US" sz="2400" dirty="0"/>
              <a:t>You don’t cherry pick empirical results: “p-hacking.”</a:t>
            </a:r>
          </a:p>
          <a:p>
            <a:pPr marL="0" indent="0" eaLnBrk="1" hangingPunct="1">
              <a:buFontTx/>
              <a:buNone/>
              <a:defRPr/>
            </a:pPr>
            <a:endParaRPr lang="en-US" altLang="en-US" sz="2400" dirty="0"/>
          </a:p>
          <a:p>
            <a:pPr marL="0" indent="0" eaLnBrk="1" hangingPunct="1">
              <a:buFontTx/>
              <a:buNone/>
              <a:defRPr/>
            </a:pPr>
            <a:endParaRPr lang="en-US" altLang="en-US" sz="2400" dirty="0"/>
          </a:p>
          <a:p>
            <a:pPr eaLnBrk="1" hangingPunct="1">
              <a:defRPr/>
            </a:pPr>
            <a:r>
              <a:rPr lang="en-US" altLang="en-US" sz="2400" dirty="0"/>
              <a:t>When you need to do numerical work, make sure you explain where the results are coming from with intuition or a simple analytic example.</a:t>
            </a:r>
          </a:p>
          <a:p>
            <a:pPr eaLnBrk="1" hangingPunct="1">
              <a:defRPr/>
            </a:pPr>
            <a:endParaRPr lang="en-US" alt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b="1">
                <a:solidFill>
                  <a:srgbClr val="0000FF"/>
                </a:solidFill>
              </a:rPr>
              <a:t>Outline</a:t>
            </a:r>
          </a:p>
        </p:txBody>
      </p:sp>
      <p:sp>
        <p:nvSpPr>
          <p:cNvPr id="5123" name="Rectangle 3"/>
          <p:cNvSpPr>
            <a:spLocks noGrp="1" noChangeArrowheads="1"/>
          </p:cNvSpPr>
          <p:nvPr>
            <p:ph type="body" idx="1"/>
          </p:nvPr>
        </p:nvSpPr>
        <p:spPr/>
        <p:txBody>
          <a:bodyPr/>
          <a:lstStyle/>
          <a:p>
            <a:pPr eaLnBrk="1" hangingPunct="1"/>
            <a:r>
              <a:rPr lang="en-US" altLang="en-US" b="1">
                <a:solidFill>
                  <a:srgbClr val="0000FF"/>
                </a:solidFill>
              </a:rPr>
              <a:t>Paper ideas</a:t>
            </a:r>
          </a:p>
          <a:p>
            <a:pPr eaLnBrk="1" hangingPunct="1"/>
            <a:r>
              <a:rPr lang="en-US" altLang="en-US" b="1">
                <a:solidFill>
                  <a:srgbClr val="0000FF"/>
                </a:solidFill>
              </a:rPr>
              <a:t>Paper writing</a:t>
            </a:r>
          </a:p>
          <a:p>
            <a:pPr eaLnBrk="1" hangingPunct="1"/>
            <a:r>
              <a:rPr lang="en-US" altLang="en-US" b="1">
                <a:solidFill>
                  <a:srgbClr val="0000FF"/>
                </a:solidFill>
              </a:rPr>
              <a:t>Properties of a good paper</a:t>
            </a:r>
          </a:p>
          <a:p>
            <a:pPr eaLnBrk="1" hangingPunct="1"/>
            <a:r>
              <a:rPr lang="en-US" altLang="en-US" b="1">
                <a:solidFill>
                  <a:srgbClr val="0000FF"/>
                </a:solidFill>
              </a:rPr>
              <a:t>Professional development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2"/>
          <p:cNvSpPr>
            <a:spLocks noGrp="1"/>
          </p:cNvSpPr>
          <p:nvPr>
            <p:ph idx="1"/>
          </p:nvPr>
        </p:nvSpPr>
        <p:spPr>
          <a:xfrm>
            <a:off x="457200" y="655638"/>
            <a:ext cx="8229600" cy="4525962"/>
          </a:xfrm>
        </p:spPr>
        <p:txBody>
          <a:bodyPr/>
          <a:lstStyle/>
          <a:p>
            <a:pPr eaLnBrk="1" hangingPunct="1"/>
            <a:r>
              <a:rPr lang="en-US" altLang="en-US" sz="2400" dirty="0"/>
              <a:t>You actually believe in the story you are telling.</a:t>
            </a:r>
          </a:p>
          <a:p>
            <a:pPr eaLnBrk="1" hangingPunct="1"/>
            <a:r>
              <a:rPr lang="en-US" altLang="en-US" sz="2400" dirty="0"/>
              <a:t>Your sibling thinks your paper is interesting (and basically gets it).</a:t>
            </a:r>
          </a:p>
          <a:p>
            <a:pPr eaLnBrk="1" hangingPunct="1"/>
            <a:r>
              <a:rPr lang="en-US" altLang="en-US" sz="2400" dirty="0"/>
              <a:t>Don’t try to fool your readers/advisors into buying into a bad model, by reporting selective true predictions.  This is another form of p-hacking.</a:t>
            </a:r>
          </a:p>
          <a:p>
            <a:endParaRPr lang="en-US" alt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76200"/>
            <a:ext cx="8229600" cy="1143000"/>
          </a:xfrm>
        </p:spPr>
        <p:txBody>
          <a:bodyPr/>
          <a:lstStyle/>
          <a:p>
            <a:pPr eaLnBrk="1" hangingPunct="1"/>
            <a:r>
              <a:rPr lang="en-US" altLang="en-US" sz="3200" b="1">
                <a:solidFill>
                  <a:srgbClr val="0000FF"/>
                </a:solidFill>
              </a:rPr>
              <a:t>Professional Development</a:t>
            </a:r>
          </a:p>
        </p:txBody>
      </p:sp>
      <p:sp>
        <p:nvSpPr>
          <p:cNvPr id="33795" name="Rectangle 3"/>
          <p:cNvSpPr>
            <a:spLocks noGrp="1" noChangeArrowheads="1"/>
          </p:cNvSpPr>
          <p:nvPr>
            <p:ph type="body" idx="1"/>
          </p:nvPr>
        </p:nvSpPr>
        <p:spPr>
          <a:xfrm>
            <a:off x="457200" y="914400"/>
            <a:ext cx="8305800" cy="5257800"/>
          </a:xfrm>
        </p:spPr>
        <p:txBody>
          <a:bodyPr/>
          <a:lstStyle/>
          <a:p>
            <a:pPr eaLnBrk="1" hangingPunct="1">
              <a:lnSpc>
                <a:spcPct val="90000"/>
              </a:lnSpc>
            </a:pPr>
            <a:r>
              <a:rPr lang="en-US" altLang="en-US" sz="2400" dirty="0"/>
              <a:t>Do not get sucked into semantic debates about rationality.  Try to avoid using that word in papers unless it is necessary.</a:t>
            </a:r>
          </a:p>
          <a:p>
            <a:pPr eaLnBrk="1" hangingPunct="1">
              <a:lnSpc>
                <a:spcPct val="90000"/>
              </a:lnSpc>
            </a:pPr>
            <a:r>
              <a:rPr lang="en-US" altLang="en-US" sz="2400" dirty="0"/>
              <a:t>Do not get sucked into normative debates, unless you want to have them.   </a:t>
            </a:r>
          </a:p>
          <a:p>
            <a:pPr eaLnBrk="1" hangingPunct="1">
              <a:lnSpc>
                <a:spcPct val="90000"/>
              </a:lnSpc>
            </a:pPr>
            <a:r>
              <a:rPr lang="en-US" altLang="en-US" sz="2400" dirty="0"/>
              <a:t>Take rational/classical stories seriously when developing ideas and writing papers.  Acknowledge them.  You don’t need to rule every one of them out.</a:t>
            </a:r>
          </a:p>
          <a:p>
            <a:pPr eaLnBrk="1" hangingPunct="1">
              <a:lnSpc>
                <a:spcPct val="90000"/>
              </a:lnSpc>
            </a:pPr>
            <a:r>
              <a:rPr lang="en-US" altLang="en-US" sz="2400" dirty="0"/>
              <a:t>Don’t be an ‘economics sucks’ behavioral economist.</a:t>
            </a:r>
          </a:p>
          <a:p>
            <a:pPr eaLnBrk="1" hangingPunct="1">
              <a:lnSpc>
                <a:spcPct val="90000"/>
              </a:lnSpc>
            </a:pPr>
            <a:r>
              <a:rPr lang="en-US" altLang="en-US" sz="2400" dirty="0"/>
              <a:t>Don’t oversell your own ideas or the importance of behavioral economics.   Classical economics has gotten most of the issues right.</a:t>
            </a:r>
          </a:p>
          <a:p>
            <a:pPr eaLnBrk="1" hangingPunct="1">
              <a:lnSpc>
                <a:spcPct val="90000"/>
              </a:lnSpc>
              <a:buFontTx/>
              <a:buNone/>
            </a:pPr>
            <a:endParaRPr lang="en-US" alt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2"/>
          <p:cNvSpPr>
            <a:spLocks noGrp="1"/>
          </p:cNvSpPr>
          <p:nvPr>
            <p:ph idx="1"/>
          </p:nvPr>
        </p:nvSpPr>
        <p:spPr>
          <a:xfrm>
            <a:off x="304800" y="381000"/>
            <a:ext cx="8686800" cy="4525963"/>
          </a:xfrm>
        </p:spPr>
        <p:txBody>
          <a:bodyPr/>
          <a:lstStyle/>
          <a:p>
            <a:pPr eaLnBrk="1" hangingPunct="1">
              <a:lnSpc>
                <a:spcPct val="80000"/>
              </a:lnSpc>
              <a:defRPr/>
            </a:pPr>
            <a:r>
              <a:rPr lang="en-US" altLang="en-US" sz="2400" dirty="0"/>
              <a:t>Make the most of your time in graduate school.  </a:t>
            </a:r>
          </a:p>
          <a:p>
            <a:pPr eaLnBrk="1" hangingPunct="1">
              <a:lnSpc>
                <a:spcPct val="80000"/>
              </a:lnSpc>
              <a:defRPr/>
            </a:pPr>
            <a:r>
              <a:rPr lang="en-US" altLang="en-US" sz="2400" dirty="0"/>
              <a:t>Time is precious and will just get more precious as your career continues to develop.</a:t>
            </a:r>
          </a:p>
          <a:p>
            <a:pPr eaLnBrk="1" hangingPunct="1">
              <a:defRPr/>
            </a:pPr>
            <a:r>
              <a:rPr lang="en-US" altLang="en-US" sz="2400" dirty="0"/>
              <a:t>What are the dynamic consequences of your topic choices?  </a:t>
            </a:r>
          </a:p>
          <a:p>
            <a:pPr lvl="1" eaLnBrk="1" hangingPunct="1">
              <a:defRPr/>
            </a:pPr>
            <a:r>
              <a:rPr lang="en-US" altLang="en-US" sz="2400" dirty="0"/>
              <a:t>Is this part of a research program?  </a:t>
            </a:r>
          </a:p>
          <a:p>
            <a:pPr lvl="1" eaLnBrk="1" hangingPunct="1">
              <a:defRPr/>
            </a:pPr>
            <a:r>
              <a:rPr lang="en-US" altLang="en-US" sz="2400" dirty="0"/>
              <a:t>Does it give you a field identity? </a:t>
            </a:r>
          </a:p>
          <a:p>
            <a:pPr lvl="1" eaLnBrk="1" hangingPunct="1">
              <a:defRPr/>
            </a:pPr>
            <a:r>
              <a:rPr lang="en-US" altLang="en-US" sz="2400" dirty="0"/>
              <a:t>These questions are more important in graduate school than afterwards.</a:t>
            </a:r>
          </a:p>
          <a:p>
            <a:pPr eaLnBrk="1" hangingPunct="1">
              <a:lnSpc>
                <a:spcPct val="90000"/>
              </a:lnSpc>
              <a:defRPr/>
            </a:pPr>
            <a:r>
              <a:rPr lang="en-US" altLang="en-US" sz="2400" dirty="0"/>
              <a:t>All journals are now open to Behavioral Economics</a:t>
            </a:r>
          </a:p>
          <a:p>
            <a:pPr eaLnBrk="1" hangingPunct="1">
              <a:lnSpc>
                <a:spcPct val="90000"/>
              </a:lnSpc>
              <a:defRPr/>
            </a:pPr>
            <a:r>
              <a:rPr lang="en-US" altLang="en-US" sz="2400" dirty="0">
                <a:solidFill>
                  <a:srgbClr val="000000"/>
                </a:solidFill>
              </a:rPr>
              <a:t>Paper styles differ by journal.</a:t>
            </a:r>
            <a:endParaRPr lang="en-US" altLang="en-US" sz="2400" dirty="0"/>
          </a:p>
          <a:p>
            <a:pPr eaLnBrk="1" hangingPunct="1">
              <a:lnSpc>
                <a:spcPct val="90000"/>
              </a:lnSpc>
              <a:defRPr/>
            </a:pPr>
            <a:r>
              <a:rPr lang="en-US" altLang="en-US" sz="2400" dirty="0"/>
              <a:t>Don’t assume that your referees (or seminar audiences) know the fine points in the behavioral literature.</a:t>
            </a:r>
          </a:p>
          <a:p>
            <a:pPr eaLnBrk="1" hangingPunct="1">
              <a:lnSpc>
                <a:spcPct val="90000"/>
              </a:lnSpc>
              <a:defRPr/>
            </a:pPr>
            <a:r>
              <a:rPr lang="en-US" altLang="en-US" sz="2400" dirty="0"/>
              <a:t>Respect your critics/referees and try to understand their perspective (they have good reasons for their views).</a:t>
            </a:r>
          </a:p>
          <a:p>
            <a:pPr marL="0" indent="0" eaLnBrk="1" hangingPunct="1">
              <a:buFontTx/>
              <a:buNone/>
              <a:defRPr/>
            </a:pPr>
            <a:r>
              <a:rPr lang="en-US" altLang="en-US" dirty="0"/>
              <a:t> </a:t>
            </a:r>
          </a:p>
          <a:p>
            <a:pPr marL="0" indent="0" eaLnBrk="1" hangingPunct="1">
              <a:lnSpc>
                <a:spcPct val="90000"/>
              </a:lnSpc>
              <a:buFontTx/>
              <a:buNone/>
              <a:defRPr/>
            </a:pPr>
            <a:endParaRPr lang="en-US" altLang="en-U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Content Placeholder 2"/>
          <p:cNvSpPr>
            <a:spLocks noGrp="1"/>
          </p:cNvSpPr>
          <p:nvPr>
            <p:ph idx="1"/>
          </p:nvPr>
        </p:nvSpPr>
        <p:spPr>
          <a:xfrm>
            <a:off x="457200" y="533400"/>
            <a:ext cx="8686800" cy="4525963"/>
          </a:xfrm>
        </p:spPr>
        <p:txBody>
          <a:bodyPr/>
          <a:lstStyle/>
          <a:p>
            <a:pPr eaLnBrk="1" hangingPunct="1">
              <a:lnSpc>
                <a:spcPct val="90000"/>
              </a:lnSpc>
            </a:pPr>
            <a:r>
              <a:rPr lang="en-US" altLang="en-US" sz="2400" dirty="0"/>
              <a:t>Job market strategies: pick a “real” field (e.g., public) and call yourself a public finance economist who does a lot of work on behavioral topics. </a:t>
            </a:r>
          </a:p>
          <a:p>
            <a:pPr eaLnBrk="1" hangingPunct="1">
              <a:lnSpc>
                <a:spcPct val="90000"/>
              </a:lnSpc>
            </a:pPr>
            <a:r>
              <a:rPr lang="en-US" altLang="en-US" sz="2400" dirty="0"/>
              <a:t>But, it is now sort of OK to go out as a behavioral economist (if you don’t have a field). This is second best.  It’s also a risky to go out as an experimental economist, though this is more acceptable than behavioral.  </a:t>
            </a:r>
          </a:p>
          <a:p>
            <a:pPr eaLnBrk="1" hangingPunct="1">
              <a:lnSpc>
                <a:spcPct val="90000"/>
              </a:lnSpc>
            </a:pPr>
            <a:r>
              <a:rPr lang="en-US" altLang="en-US" sz="2400" dirty="0"/>
              <a:t>Consider B-Schools if you can teach (or need research $; or have an expansive field – e.g., applied micro; applied theory).</a:t>
            </a:r>
          </a:p>
          <a:p>
            <a:pPr eaLnBrk="1" hangingPunct="1">
              <a:lnSpc>
                <a:spcPct val="90000"/>
              </a:lnSpc>
            </a:pPr>
            <a:r>
              <a:rPr lang="en-US" altLang="en-US" sz="2400" dirty="0"/>
              <a:t>Talk to your advisor early and develop a job market strategy.  In general, most graduate students do not talk to their advisors (and their peers) often enough.</a:t>
            </a:r>
          </a:p>
          <a:p>
            <a:pPr eaLnBrk="1" hangingPunct="1">
              <a:lnSpc>
                <a:spcPct val="90000"/>
              </a:lnSpc>
            </a:pPr>
            <a:r>
              <a:rPr lang="en-US" altLang="en-US" sz="2400" b="1" dirty="0"/>
              <a:t>Pick a field and topics that truly excite you.  If you don’t really like what you are doing, you won’t be productive.</a:t>
            </a:r>
          </a:p>
          <a:p>
            <a:pPr eaLnBrk="1" hangingPunct="1">
              <a:lnSpc>
                <a:spcPct val="90000"/>
              </a:lnSpc>
            </a:pPr>
            <a:r>
              <a:rPr lang="en-US" altLang="en-US" sz="2400" dirty="0"/>
              <a:t>Don’t be afraid to change your research direction.  </a:t>
            </a:r>
          </a:p>
          <a:p>
            <a:pPr eaLnBrk="1" hangingPunct="1">
              <a:lnSpc>
                <a:spcPct val="90000"/>
              </a:lnSpc>
            </a:pPr>
            <a:r>
              <a:rPr lang="en-US" altLang="en-US" sz="2400" dirty="0"/>
              <a:t>Keep exploiting option value throughout your career.</a:t>
            </a:r>
          </a:p>
          <a:p>
            <a:endParaRPr lang="en-US" altLang="en-US"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en-US" b="1">
                <a:solidFill>
                  <a:srgbClr val="0000FF"/>
                </a:solidFill>
              </a:rPr>
              <a:t>Outline</a:t>
            </a:r>
          </a:p>
        </p:txBody>
      </p:sp>
      <p:sp>
        <p:nvSpPr>
          <p:cNvPr id="37891" name="Rectangle 3"/>
          <p:cNvSpPr>
            <a:spLocks noGrp="1" noChangeArrowheads="1"/>
          </p:cNvSpPr>
          <p:nvPr>
            <p:ph type="body" idx="1"/>
          </p:nvPr>
        </p:nvSpPr>
        <p:spPr/>
        <p:txBody>
          <a:bodyPr/>
          <a:lstStyle/>
          <a:p>
            <a:pPr eaLnBrk="1" hangingPunct="1"/>
            <a:r>
              <a:rPr lang="en-US" altLang="en-US" b="1">
                <a:solidFill>
                  <a:srgbClr val="0000FF"/>
                </a:solidFill>
              </a:rPr>
              <a:t>Paper ideas</a:t>
            </a:r>
          </a:p>
          <a:p>
            <a:pPr eaLnBrk="1" hangingPunct="1"/>
            <a:r>
              <a:rPr lang="en-US" altLang="en-US" b="1">
                <a:solidFill>
                  <a:srgbClr val="0000FF"/>
                </a:solidFill>
              </a:rPr>
              <a:t>Paper writing</a:t>
            </a:r>
          </a:p>
          <a:p>
            <a:pPr eaLnBrk="1" hangingPunct="1"/>
            <a:r>
              <a:rPr lang="en-US" altLang="en-US" b="1">
                <a:solidFill>
                  <a:srgbClr val="0000FF"/>
                </a:solidFill>
              </a:rPr>
              <a:t>Properties of a good paper</a:t>
            </a:r>
          </a:p>
          <a:p>
            <a:pPr eaLnBrk="1" hangingPunct="1"/>
            <a:r>
              <a:rPr lang="en-US" altLang="en-US" b="1">
                <a:solidFill>
                  <a:srgbClr val="0000FF"/>
                </a:solidFill>
              </a:rPr>
              <a:t>Professional development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76200"/>
            <a:ext cx="7772400" cy="1219200"/>
          </a:xfrm>
        </p:spPr>
        <p:txBody>
          <a:bodyPr/>
          <a:lstStyle/>
          <a:p>
            <a:pPr eaLnBrk="1" hangingPunct="1"/>
            <a:r>
              <a:rPr lang="en-US" altLang="en-US" sz="3200" b="1">
                <a:solidFill>
                  <a:srgbClr val="0000FF"/>
                </a:solidFill>
              </a:rPr>
              <a:t>Some advice for generating and evaluating new ideas:</a:t>
            </a:r>
          </a:p>
        </p:txBody>
      </p:sp>
      <p:sp>
        <p:nvSpPr>
          <p:cNvPr id="7171" name="Rectangle 3"/>
          <p:cNvSpPr>
            <a:spLocks noGrp="1" noChangeArrowheads="1"/>
          </p:cNvSpPr>
          <p:nvPr>
            <p:ph type="body" idx="1"/>
          </p:nvPr>
        </p:nvSpPr>
        <p:spPr>
          <a:xfrm>
            <a:off x="76200" y="1143000"/>
            <a:ext cx="9372600" cy="4114800"/>
          </a:xfrm>
        </p:spPr>
        <p:txBody>
          <a:bodyPr/>
          <a:lstStyle/>
          <a:p>
            <a:pPr marL="609600" indent="-609600" eaLnBrk="1" hangingPunct="1">
              <a:buFontTx/>
              <a:buNone/>
            </a:pPr>
            <a:r>
              <a:rPr lang="en-US" altLang="en-US" sz="2400" dirty="0"/>
              <a:t>Expose yourself to stuff in the world: </a:t>
            </a:r>
          </a:p>
          <a:p>
            <a:pPr marL="400050" indent="-400050" eaLnBrk="1" hangingPunct="1">
              <a:spcBef>
                <a:spcPct val="10000"/>
              </a:spcBef>
            </a:pPr>
            <a:r>
              <a:rPr lang="en-US" altLang="en-US" sz="2400" b="1" dirty="0"/>
              <a:t>News media: WSJ/FT/NYT/Economist/Fox/CNN/Twitter</a:t>
            </a:r>
          </a:p>
          <a:p>
            <a:pPr marL="400050" indent="-400050" eaLnBrk="1" hangingPunct="1">
              <a:spcBef>
                <a:spcPct val="10000"/>
              </a:spcBef>
            </a:pPr>
            <a:r>
              <a:rPr lang="en-US" altLang="en-US" sz="2400" dirty="0"/>
              <a:t>ask your 15-year-old niece why she didn’t do her homework</a:t>
            </a:r>
          </a:p>
          <a:p>
            <a:pPr marL="400050" indent="-400050" eaLnBrk="1" hangingPunct="1">
              <a:spcBef>
                <a:spcPct val="10000"/>
              </a:spcBef>
            </a:pPr>
            <a:r>
              <a:rPr lang="en-US" altLang="en-US" sz="2400" dirty="0"/>
              <a:t>go to fancy malls (do they sell extended warranties?)</a:t>
            </a:r>
          </a:p>
          <a:p>
            <a:pPr marL="400050" indent="-400050" eaLnBrk="1" hangingPunct="1">
              <a:spcBef>
                <a:spcPct val="10000"/>
              </a:spcBef>
            </a:pPr>
            <a:r>
              <a:rPr lang="en-US" altLang="en-US" sz="2400" dirty="0"/>
              <a:t>go to regular malls (how do they sell extended warranties)</a:t>
            </a:r>
          </a:p>
          <a:p>
            <a:pPr marL="400050" indent="-400050" eaLnBrk="1" hangingPunct="1">
              <a:spcBef>
                <a:spcPct val="10000"/>
              </a:spcBef>
            </a:pPr>
            <a:r>
              <a:rPr lang="en-US" altLang="en-US" sz="2400" b="1" dirty="0"/>
              <a:t>go to a check-cashing store</a:t>
            </a:r>
          </a:p>
          <a:p>
            <a:pPr marL="400050" indent="-400050" eaLnBrk="1" hangingPunct="1">
              <a:spcBef>
                <a:spcPct val="10000"/>
              </a:spcBef>
            </a:pPr>
            <a:r>
              <a:rPr lang="en-US" altLang="en-US" sz="2400" b="1" dirty="0"/>
              <a:t>talk to a crypto investor (and day traders)</a:t>
            </a:r>
          </a:p>
          <a:p>
            <a:pPr marL="400050" indent="-400050" eaLnBrk="1" hangingPunct="1">
              <a:spcBef>
                <a:spcPct val="10000"/>
              </a:spcBef>
            </a:pPr>
            <a:r>
              <a:rPr lang="en-US" altLang="en-US" sz="2400" dirty="0"/>
              <a:t>visit a public housing project</a:t>
            </a:r>
          </a:p>
          <a:p>
            <a:pPr marL="400050" indent="-400050" eaLnBrk="1" hangingPunct="1">
              <a:spcBef>
                <a:spcPct val="10000"/>
              </a:spcBef>
            </a:pPr>
            <a:r>
              <a:rPr lang="en-US" altLang="en-US" sz="2400" dirty="0"/>
              <a:t>ask a plumber about their investment philosophy</a:t>
            </a:r>
          </a:p>
          <a:p>
            <a:pPr marL="400050" indent="-400050" eaLnBrk="1" hangingPunct="1">
              <a:spcBef>
                <a:spcPct val="10000"/>
              </a:spcBef>
            </a:pPr>
            <a:r>
              <a:rPr lang="en-US" altLang="en-US" sz="2400" dirty="0"/>
              <a:t>ask a hedge fund manager about their investment philosophy</a:t>
            </a:r>
          </a:p>
          <a:p>
            <a:pPr marL="400050" indent="-400050" eaLnBrk="1" hangingPunct="1">
              <a:spcBef>
                <a:spcPct val="10000"/>
              </a:spcBef>
            </a:pPr>
            <a:r>
              <a:rPr lang="en-US" altLang="en-US" sz="2400" b="1" dirty="0"/>
              <a:t>go to India</a:t>
            </a:r>
          </a:p>
          <a:p>
            <a:pPr marL="400050" indent="-400050" eaLnBrk="1" hangingPunct="1">
              <a:spcBef>
                <a:spcPct val="10000"/>
              </a:spcBef>
            </a:pPr>
            <a:r>
              <a:rPr lang="en-US" altLang="en-US" sz="2400" b="1" dirty="0"/>
              <a:t>walk into a Chanel boutique in Beverly Hills</a:t>
            </a:r>
          </a:p>
          <a:p>
            <a:pPr marL="400050" indent="-400050" eaLnBrk="1" hangingPunct="1">
              <a:spcBef>
                <a:spcPct val="10000"/>
              </a:spcBef>
            </a:pPr>
            <a:r>
              <a:rPr lang="en-US" altLang="en-US" sz="2400" dirty="0"/>
              <a:t>watch Simpsons and South Park</a:t>
            </a:r>
            <a:endParaRPr lang="en-US" altLang="en-US" sz="2400" b="1" dirty="0"/>
          </a:p>
          <a:p>
            <a:pPr marL="609600" indent="-609600" eaLnBrk="1" hangingPunct="1">
              <a:buFontTx/>
              <a:buNone/>
            </a:pPr>
            <a:r>
              <a:rPr lang="en-US" altLang="en-US" sz="2400" dirty="0"/>
              <a:t> </a:t>
            </a:r>
          </a:p>
          <a:p>
            <a:pPr marL="609600" indent="-609600" eaLnBrk="1" hangingPunct="1"/>
            <a:endParaRPr lang="en-US" alt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28600" y="274638"/>
            <a:ext cx="8686800" cy="1143000"/>
          </a:xfrm>
        </p:spPr>
        <p:txBody>
          <a:bodyPr/>
          <a:lstStyle/>
          <a:p>
            <a:pPr eaLnBrk="1" hangingPunct="1"/>
            <a:r>
              <a:rPr lang="en-US" altLang="en-US" sz="3200"/>
              <a:t>In malls, airports, restaurants ask yourself:</a:t>
            </a:r>
          </a:p>
        </p:txBody>
      </p:sp>
      <p:sp>
        <p:nvSpPr>
          <p:cNvPr id="9219" name="Rectangle 3"/>
          <p:cNvSpPr>
            <a:spLocks noGrp="1" noChangeArrowheads="1"/>
          </p:cNvSpPr>
          <p:nvPr>
            <p:ph type="body" idx="1"/>
          </p:nvPr>
        </p:nvSpPr>
        <p:spPr>
          <a:xfrm>
            <a:off x="457200" y="1371600"/>
            <a:ext cx="8229600" cy="4525963"/>
          </a:xfrm>
        </p:spPr>
        <p:txBody>
          <a:bodyPr/>
          <a:lstStyle/>
          <a:p>
            <a:pPr eaLnBrk="1" hangingPunct="1">
              <a:lnSpc>
                <a:spcPct val="90000"/>
              </a:lnSpc>
            </a:pPr>
            <a:r>
              <a:rPr lang="en-US" altLang="en-US" sz="2400"/>
              <a:t>What is going on in this marketplace?	 </a:t>
            </a:r>
          </a:p>
          <a:p>
            <a:pPr eaLnBrk="1" hangingPunct="1">
              <a:lnSpc>
                <a:spcPct val="90000"/>
              </a:lnSpc>
            </a:pPr>
            <a:r>
              <a:rPr lang="en-US" altLang="en-US" sz="2400"/>
              <a:t>How are firm pricing decisions made?	  </a:t>
            </a:r>
          </a:p>
          <a:p>
            <a:pPr eaLnBrk="1" hangingPunct="1">
              <a:lnSpc>
                <a:spcPct val="90000"/>
              </a:lnSpc>
            </a:pPr>
            <a:r>
              <a:rPr lang="en-US" altLang="en-US" sz="2400"/>
              <a:t>How are firm marketing decisions made?	  </a:t>
            </a:r>
          </a:p>
          <a:p>
            <a:pPr eaLnBrk="1" hangingPunct="1">
              <a:lnSpc>
                <a:spcPct val="90000"/>
              </a:lnSpc>
            </a:pPr>
            <a:r>
              <a:rPr lang="en-US" altLang="en-US" sz="2400"/>
              <a:t>How are firm bundling decisions made?	  </a:t>
            </a:r>
          </a:p>
          <a:p>
            <a:pPr eaLnBrk="1" hangingPunct="1">
              <a:lnSpc>
                <a:spcPct val="90000"/>
              </a:lnSpc>
            </a:pPr>
            <a:r>
              <a:rPr lang="en-US" altLang="en-US" sz="2400"/>
              <a:t>How are firm location decisions made?	  </a:t>
            </a:r>
          </a:p>
          <a:p>
            <a:pPr eaLnBrk="1" hangingPunct="1">
              <a:lnSpc>
                <a:spcPct val="90000"/>
              </a:lnSpc>
            </a:pPr>
            <a:r>
              <a:rPr lang="en-US" altLang="en-US" sz="2400"/>
              <a:t>How are firm entry and exit decisions made?	 </a:t>
            </a:r>
          </a:p>
          <a:p>
            <a:pPr eaLnBrk="1" hangingPunct="1">
              <a:lnSpc>
                <a:spcPct val="90000"/>
              </a:lnSpc>
            </a:pPr>
            <a:r>
              <a:rPr lang="en-US" altLang="en-US" sz="2400"/>
              <a:t>How are firm advertising decisions made?	 </a:t>
            </a:r>
          </a:p>
          <a:p>
            <a:pPr eaLnBrk="1" hangingPunct="1">
              <a:lnSpc>
                <a:spcPct val="90000"/>
              </a:lnSpc>
            </a:pPr>
            <a:r>
              <a:rPr lang="en-US" altLang="en-US" sz="2400"/>
              <a:t>How are consumer search decisions made?	</a:t>
            </a:r>
          </a:p>
          <a:p>
            <a:pPr eaLnBrk="1" hangingPunct="1">
              <a:lnSpc>
                <a:spcPct val="90000"/>
              </a:lnSpc>
            </a:pPr>
            <a:r>
              <a:rPr lang="en-US" altLang="en-US" sz="2400"/>
              <a:t>What is the structure of consumer preferences?	 </a:t>
            </a:r>
          </a:p>
          <a:p>
            <a:pPr eaLnBrk="1" hangingPunct="1">
              <a:lnSpc>
                <a:spcPct val="90000"/>
              </a:lnSpc>
            </a:pPr>
            <a:r>
              <a:rPr lang="en-US" altLang="en-US" sz="2400"/>
              <a:t>What do consumers know and what don't they know?</a:t>
            </a:r>
          </a:p>
          <a:p>
            <a:pPr eaLnBrk="1" hangingPunct="1">
              <a:lnSpc>
                <a:spcPct val="90000"/>
              </a:lnSpc>
            </a:pPr>
            <a:r>
              <a:rPr lang="en-US" altLang="en-US" sz="2400"/>
              <a:t>Do consumers know that they don’t know?</a:t>
            </a:r>
          </a:p>
          <a:p>
            <a:pPr eaLnBrk="1" hangingPunct="1">
              <a:lnSpc>
                <a:spcPct val="90000"/>
              </a:lnSpc>
            </a:pPr>
            <a:r>
              <a:rPr lang="en-US" altLang="en-US" sz="2400" b="1"/>
              <a:t>What are consumers’ beliefs about what will happen in the future?     </a:t>
            </a:r>
          </a:p>
          <a:p>
            <a:pPr eaLnBrk="1" hangingPunct="1">
              <a:lnSpc>
                <a:spcPct val="90000"/>
              </a:lnSpc>
              <a:buFontTx/>
              <a:buNone/>
            </a:pPr>
            <a:endParaRPr lang="en-US" altLang="en-US"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76200"/>
            <a:ext cx="8229600" cy="1143000"/>
          </a:xfrm>
        </p:spPr>
        <p:txBody>
          <a:bodyPr/>
          <a:lstStyle/>
          <a:p>
            <a:pPr eaLnBrk="1" hangingPunct="1"/>
            <a:r>
              <a:rPr lang="en-US" altLang="en-US" sz="3200" dirty="0"/>
              <a:t>Generate research questions.  Why…</a:t>
            </a:r>
          </a:p>
        </p:txBody>
      </p:sp>
      <p:sp>
        <p:nvSpPr>
          <p:cNvPr id="11267" name="Rectangle 3"/>
          <p:cNvSpPr>
            <a:spLocks noGrp="1" noChangeArrowheads="1"/>
          </p:cNvSpPr>
          <p:nvPr>
            <p:ph type="body" idx="1"/>
          </p:nvPr>
        </p:nvSpPr>
        <p:spPr>
          <a:xfrm>
            <a:off x="304800" y="762000"/>
            <a:ext cx="8839200" cy="4525963"/>
          </a:xfrm>
        </p:spPr>
        <p:txBody>
          <a:bodyPr/>
          <a:lstStyle/>
          <a:p>
            <a:pPr eaLnBrk="1" hangingPunct="1">
              <a:lnSpc>
                <a:spcPct val="80000"/>
              </a:lnSpc>
              <a:buFontTx/>
              <a:buNone/>
            </a:pPr>
            <a:endParaRPr lang="en-US" altLang="en-US" sz="2200" dirty="0"/>
          </a:p>
          <a:p>
            <a:pPr eaLnBrk="1" hangingPunct="1">
              <a:lnSpc>
                <a:spcPct val="80000"/>
              </a:lnSpc>
            </a:pPr>
            <a:r>
              <a:rPr lang="en-US" altLang="en-US" sz="2200" dirty="0"/>
              <a:t>Why is the savings rate in China so high? </a:t>
            </a:r>
          </a:p>
          <a:p>
            <a:pPr eaLnBrk="1" hangingPunct="1">
              <a:lnSpc>
                <a:spcPct val="80000"/>
              </a:lnSpc>
            </a:pPr>
            <a:r>
              <a:rPr lang="en-US" altLang="en-US" sz="2200" b="1" dirty="0"/>
              <a:t>Why do kids drop out of high school?</a:t>
            </a:r>
          </a:p>
          <a:p>
            <a:pPr eaLnBrk="1" hangingPunct="1">
              <a:lnSpc>
                <a:spcPct val="80000"/>
              </a:lnSpc>
            </a:pPr>
            <a:r>
              <a:rPr lang="en-US" altLang="en-US" sz="2200" b="1" dirty="0"/>
              <a:t>What do crypto investors believe?  </a:t>
            </a:r>
          </a:p>
          <a:p>
            <a:pPr eaLnBrk="1" hangingPunct="1">
              <a:lnSpc>
                <a:spcPct val="80000"/>
              </a:lnSpc>
            </a:pPr>
            <a:r>
              <a:rPr lang="en-US" altLang="en-US" sz="2200" dirty="0"/>
              <a:t>Why do add-ons cost so much? </a:t>
            </a:r>
          </a:p>
          <a:p>
            <a:pPr eaLnBrk="1" hangingPunct="1">
              <a:lnSpc>
                <a:spcPct val="80000"/>
              </a:lnSpc>
            </a:pPr>
            <a:r>
              <a:rPr lang="en-US" altLang="en-US" sz="2200" dirty="0"/>
              <a:t>Why do competitors co-locate in NYC and disperse elsewhere?</a:t>
            </a:r>
          </a:p>
          <a:p>
            <a:pPr eaLnBrk="1" hangingPunct="1">
              <a:lnSpc>
                <a:spcPct val="80000"/>
              </a:lnSpc>
            </a:pPr>
            <a:r>
              <a:rPr lang="en-US" altLang="en-US" sz="2200" b="1" dirty="0"/>
              <a:t>Why are so many households in financial distress?</a:t>
            </a:r>
          </a:p>
          <a:p>
            <a:pPr eaLnBrk="1" hangingPunct="1">
              <a:lnSpc>
                <a:spcPct val="80000"/>
              </a:lnSpc>
            </a:pPr>
            <a:r>
              <a:rPr lang="en-US" altLang="en-US" sz="2200" dirty="0"/>
              <a:t>Why do contracts have fixed penalties for early termination?</a:t>
            </a:r>
          </a:p>
          <a:p>
            <a:pPr eaLnBrk="1" hangingPunct="1">
              <a:lnSpc>
                <a:spcPct val="80000"/>
              </a:lnSpc>
            </a:pPr>
            <a:r>
              <a:rPr lang="en-US" altLang="en-US" sz="2200" dirty="0"/>
              <a:t>Why do people dislike annuities?</a:t>
            </a:r>
          </a:p>
          <a:p>
            <a:pPr eaLnBrk="1" hangingPunct="1">
              <a:lnSpc>
                <a:spcPct val="80000"/>
              </a:lnSpc>
            </a:pPr>
            <a:r>
              <a:rPr lang="en-US" altLang="en-US" sz="2200" dirty="0"/>
              <a:t>What explains the popularity cycles in variable rate mortgages?</a:t>
            </a:r>
          </a:p>
          <a:p>
            <a:pPr eaLnBrk="1" hangingPunct="1">
              <a:lnSpc>
                <a:spcPct val="80000"/>
              </a:lnSpc>
            </a:pPr>
            <a:r>
              <a:rPr lang="en-US" altLang="en-US" sz="2200" dirty="0"/>
              <a:t>Why do mutual funds charge radically different prices? </a:t>
            </a:r>
          </a:p>
          <a:p>
            <a:pPr eaLnBrk="1" hangingPunct="1">
              <a:lnSpc>
                <a:spcPct val="80000"/>
              </a:lnSpc>
            </a:pPr>
            <a:r>
              <a:rPr lang="en-US" altLang="en-US" sz="2200" b="1" dirty="0"/>
              <a:t>Why are mutual funds so much more expensive outside the United States?</a:t>
            </a:r>
          </a:p>
          <a:p>
            <a:pPr eaLnBrk="1" hangingPunct="1">
              <a:lnSpc>
                <a:spcPct val="80000"/>
              </a:lnSpc>
            </a:pPr>
            <a:r>
              <a:rPr lang="en-US" altLang="en-US" sz="2200" dirty="0"/>
              <a:t>Why do half of US households hold no equities?</a:t>
            </a:r>
          </a:p>
          <a:p>
            <a:pPr eaLnBrk="1" hangingPunct="1">
              <a:lnSpc>
                <a:spcPct val="80000"/>
              </a:lnSpc>
            </a:pPr>
            <a:r>
              <a:rPr lang="en-US" altLang="en-US" sz="2200" b="1" dirty="0"/>
              <a:t>Why is almost everyone suspicious of free trade?</a:t>
            </a:r>
          </a:p>
          <a:p>
            <a:pPr eaLnBrk="1" hangingPunct="1">
              <a:lnSpc>
                <a:spcPct val="80000"/>
              </a:lnSpc>
            </a:pPr>
            <a:r>
              <a:rPr lang="en-US" altLang="en-US" sz="2200" dirty="0"/>
              <a:t>Why are CEO options tied to absolute stock performance? </a:t>
            </a:r>
          </a:p>
          <a:p>
            <a:pPr eaLnBrk="1" hangingPunct="1">
              <a:lnSpc>
                <a:spcPct val="80000"/>
              </a:lnSpc>
            </a:pPr>
            <a:r>
              <a:rPr lang="en-US" altLang="en-US" sz="2200" dirty="0"/>
              <a:t>Why would a firm rather fire a worker than cut their nominal wage?</a:t>
            </a:r>
          </a:p>
          <a:p>
            <a:pPr eaLnBrk="1" hangingPunct="1">
              <a:lnSpc>
                <a:spcPct val="80000"/>
              </a:lnSpc>
            </a:pPr>
            <a:r>
              <a:rPr lang="en-US" altLang="en-US" sz="2200" b="1" dirty="0"/>
              <a:t>Why is populism/nationalism sweeping the globe?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class of questions</a:t>
            </a:r>
          </a:p>
        </p:txBody>
      </p:sp>
      <p:sp>
        <p:nvSpPr>
          <p:cNvPr id="3" name="Content Placeholder 2"/>
          <p:cNvSpPr>
            <a:spLocks noGrp="1"/>
          </p:cNvSpPr>
          <p:nvPr>
            <p:ph idx="1"/>
          </p:nvPr>
        </p:nvSpPr>
        <p:spPr/>
        <p:txBody>
          <a:bodyPr/>
          <a:lstStyle/>
          <a:p>
            <a:r>
              <a:rPr lang="en-US" dirty="0"/>
              <a:t>What are the consequences of XYZ?</a:t>
            </a:r>
          </a:p>
          <a:p>
            <a:r>
              <a:rPr lang="en-US" dirty="0"/>
              <a:t>Here XYZ is a taste or a bias or a cognitive limitation.</a:t>
            </a:r>
          </a:p>
          <a:p>
            <a:r>
              <a:rPr lang="en-US" dirty="0"/>
              <a:t>For example: What are the consequences of loss aversion and reference dependence for optimal auction design?</a:t>
            </a:r>
          </a:p>
          <a:p>
            <a:r>
              <a:rPr lang="en-US" dirty="0"/>
              <a:t>(This can be either positive or normative, though usually best to tackle a positive question for the job market.)</a:t>
            </a:r>
          </a:p>
        </p:txBody>
      </p:sp>
    </p:spTree>
    <p:extLst>
      <p:ext uri="{BB962C8B-B14F-4D97-AF65-F5344CB8AC3E}">
        <p14:creationId xmlns:p14="http://schemas.microsoft.com/office/powerpoint/2010/main" val="340121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class of questions</a:t>
            </a:r>
          </a:p>
        </p:txBody>
      </p:sp>
      <p:sp>
        <p:nvSpPr>
          <p:cNvPr id="3" name="Content Placeholder 2"/>
          <p:cNvSpPr>
            <a:spLocks noGrp="1"/>
          </p:cNvSpPr>
          <p:nvPr>
            <p:ph idx="1"/>
          </p:nvPr>
        </p:nvSpPr>
        <p:spPr/>
        <p:txBody>
          <a:bodyPr/>
          <a:lstStyle/>
          <a:p>
            <a:r>
              <a:rPr lang="en-US" dirty="0"/>
              <a:t>How should we (or can we) model XYZ?</a:t>
            </a:r>
          </a:p>
          <a:p>
            <a:r>
              <a:rPr lang="en-US" dirty="0"/>
              <a:t>Here XYZ is some heretofore mysterious psycho-social phenomenon, like myopia, motivated reasoning, imperfect self-regulation, influencers, entertainment/sports/movies/books/tik-</a:t>
            </a:r>
            <a:r>
              <a:rPr lang="en-US" dirty="0" err="1"/>
              <a:t>tok</a:t>
            </a:r>
            <a:r>
              <a:rPr lang="en-US" dirty="0"/>
              <a:t>, nationalism, populism, racism, sexism, homophobia, ethno-linguistic discrimination, imposter syndrome, </a:t>
            </a:r>
            <a:r>
              <a:rPr lang="en-US" dirty="0" err="1"/>
              <a:t>etc</a:t>
            </a:r>
            <a:r>
              <a:rPr lang="en-US" dirty="0"/>
              <a:t>….</a:t>
            </a:r>
          </a:p>
        </p:txBody>
      </p:sp>
    </p:spTree>
    <p:extLst>
      <p:ext uri="{BB962C8B-B14F-4D97-AF65-F5344CB8AC3E}">
        <p14:creationId xmlns:p14="http://schemas.microsoft.com/office/powerpoint/2010/main" val="607939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1"/>
          </p:nvPr>
        </p:nvSpPr>
        <p:spPr>
          <a:xfrm>
            <a:off x="457200" y="427038"/>
            <a:ext cx="8229600" cy="5287962"/>
          </a:xfrm>
        </p:spPr>
        <p:txBody>
          <a:bodyPr/>
          <a:lstStyle/>
          <a:p>
            <a:pPr eaLnBrk="1" hangingPunct="1"/>
            <a:r>
              <a:rPr lang="en-US" altLang="en-US" sz="2400" dirty="0"/>
              <a:t>Does your proposed paper answer a clear question or questions?  This is not necessary, but it is a good predictor of success, particularly for empirical papers and applied theory papers.</a:t>
            </a:r>
          </a:p>
          <a:p>
            <a:pPr eaLnBrk="1" hangingPunct="1"/>
            <a:r>
              <a:rPr lang="en-US" altLang="en-US" sz="2400" dirty="0"/>
              <a:t>Read research papers (quickly), asking yourself, what has the author failed to consider that would transform her analysis?</a:t>
            </a:r>
          </a:p>
          <a:p>
            <a:pPr eaLnBrk="1" hangingPunct="1"/>
            <a:r>
              <a:rPr lang="en-US" altLang="en-US" sz="2400" dirty="0"/>
              <a:t>You do not need to be the world’s expert on a subject to start developing your own ideas.  Use your advisors as guides to the literature.</a:t>
            </a:r>
          </a:p>
          <a:p>
            <a:pPr eaLnBrk="1" hangingPunct="1"/>
            <a:r>
              <a:rPr lang="en-US" altLang="en-US" sz="2400" dirty="0"/>
              <a:t>Exploit your intuition: does your idea make sense?</a:t>
            </a:r>
          </a:p>
          <a:p>
            <a:pPr eaLnBrk="1" hangingPunct="1"/>
            <a:r>
              <a:rPr lang="en-US" altLang="en-US" sz="2400" dirty="0"/>
              <a:t>Does your intuition match the intuition of others?</a:t>
            </a:r>
          </a:p>
          <a:p>
            <a:pPr eaLnBrk="1" hangingPunct="1"/>
            <a:r>
              <a:rPr lang="en-US" altLang="en-US" sz="2400" dirty="0"/>
              <a:t>Can you get non-economists interested in your idea?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304800" y="198438"/>
            <a:ext cx="8686800" cy="4525962"/>
          </a:xfrm>
        </p:spPr>
        <p:txBody>
          <a:bodyPr/>
          <a:lstStyle/>
          <a:p>
            <a:pPr eaLnBrk="1" hangingPunct="1"/>
            <a:r>
              <a:rPr lang="en-US" altLang="en-US" sz="2400"/>
              <a:t>Are you engaging in too much (or too little) selective listening?</a:t>
            </a:r>
          </a:p>
          <a:p>
            <a:pPr eaLnBrk="1" hangingPunct="1"/>
            <a:r>
              <a:rPr lang="en-US" altLang="en-US" sz="2400"/>
              <a:t>Ideally at least 50% of the people who hear your idea like it.</a:t>
            </a:r>
          </a:p>
          <a:p>
            <a:pPr eaLnBrk="1" hangingPunct="1"/>
            <a:r>
              <a:rPr lang="en-US" altLang="en-US" sz="2400"/>
              <a:t>If almost everyone doesn’t like your idea, consider the possibility that they are right.</a:t>
            </a:r>
          </a:p>
          <a:p>
            <a:pPr eaLnBrk="1" hangingPunct="1"/>
            <a:r>
              <a:rPr lang="en-US" altLang="en-US" sz="2400"/>
              <a:t>Don’t be discouraged if a minority of your advisors don’t like your idea.</a:t>
            </a:r>
          </a:p>
          <a:p>
            <a:pPr eaLnBrk="1" hangingPunct="1"/>
            <a:r>
              <a:rPr lang="en-US" altLang="en-US" sz="2400" b="1"/>
              <a:t>Don’t try to talk your advisors into embracing a bad idea.  You may get them to be nice to you in the short-run, but that’s not really in your interest.</a:t>
            </a:r>
          </a:p>
          <a:p>
            <a:pPr eaLnBrk="1" hangingPunct="1"/>
            <a:r>
              <a:rPr lang="en-US" altLang="en-US" sz="2400"/>
              <a:t>Don’t expect an axiomatic decision theorist to love a behavioral project.</a:t>
            </a:r>
          </a:p>
          <a:p>
            <a:pPr eaLnBrk="1" hangingPunct="1"/>
            <a:r>
              <a:rPr lang="en-US" altLang="en-US" sz="2400"/>
              <a:t>Don’t expect a behavioral economist to love an axiomatic decision theory project.  </a:t>
            </a:r>
          </a:p>
          <a:p>
            <a:pPr eaLnBrk="1" hangingPunct="1"/>
            <a:r>
              <a:rPr lang="en-US" altLang="en-US" sz="2400" b="1"/>
              <a:t>Remember that your advisors have biases/preferences of their own, so put their advice in context.</a:t>
            </a:r>
          </a:p>
          <a:p>
            <a:endParaRPr lang="en-US" altLang="en-US" sz="240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4023</TotalTime>
  <Words>2251</Words>
  <Application>Microsoft Macintosh PowerPoint</Application>
  <PresentationFormat>On-screen Show (4:3)</PresentationFormat>
  <Paragraphs>204</Paragraphs>
  <Slides>24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Wingdings</vt:lpstr>
      <vt:lpstr>Default Design</vt:lpstr>
      <vt:lpstr>Getting down to work in  behavioral economics</vt:lpstr>
      <vt:lpstr>Outline</vt:lpstr>
      <vt:lpstr>Some advice for generating and evaluating new ideas:</vt:lpstr>
      <vt:lpstr>In malls, airports, restaurants ask yourself:</vt:lpstr>
      <vt:lpstr>Generate research questions.  Why…</vt:lpstr>
      <vt:lpstr>Another class of questions</vt:lpstr>
      <vt:lpstr>Another class of questions</vt:lpstr>
      <vt:lpstr>PowerPoint Presentation</vt:lpstr>
      <vt:lpstr>PowerPoint Presentation</vt:lpstr>
      <vt:lpstr>PowerPoint Presentation</vt:lpstr>
      <vt:lpstr>PowerPoint Presentation</vt:lpstr>
      <vt:lpstr>PowerPoint Presentation</vt:lpstr>
      <vt:lpstr>When asking companies for data:</vt:lpstr>
      <vt:lpstr>Some advice for writing papers</vt:lpstr>
      <vt:lpstr>PowerPoint Presentation</vt:lpstr>
      <vt:lpstr>Properties of a good model (cf Seven Properties of a Good Model: Lecture 1)</vt:lpstr>
      <vt:lpstr>PowerPoint Presentation</vt:lpstr>
      <vt:lpstr>PowerPoint Presentation</vt:lpstr>
      <vt:lpstr>PowerPoint Presentation</vt:lpstr>
      <vt:lpstr>PowerPoint Presentation</vt:lpstr>
      <vt:lpstr>Professional Development</vt:lpstr>
      <vt:lpstr>PowerPoint Presentation</vt:lpstr>
      <vt:lpstr>PowerPoint Presentation</vt:lpstr>
      <vt:lpstr>Outline</vt:lpstr>
    </vt:vector>
  </TitlesOfParts>
  <Company>Department of Economics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 Laibson</dc:creator>
  <cp:lastModifiedBy>Laibson, David I.</cp:lastModifiedBy>
  <cp:revision>128</cp:revision>
  <dcterms:created xsi:type="dcterms:W3CDTF">2004-07-22T20:03:16Z</dcterms:created>
  <dcterms:modified xsi:type="dcterms:W3CDTF">2022-07-16T12:23:41Z</dcterms:modified>
</cp:coreProperties>
</file>