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28" r:id="rId2"/>
    <p:sldMasterId id="2147483742" r:id="rId3"/>
    <p:sldMasterId id="2147483754" r:id="rId4"/>
    <p:sldMasterId id="2147483768" r:id="rId5"/>
    <p:sldMasterId id="2147483780" r:id="rId6"/>
  </p:sldMasterIdLst>
  <p:notesMasterIdLst>
    <p:notesMasterId r:id="rId107"/>
  </p:notesMasterIdLst>
  <p:handoutMasterIdLst>
    <p:handoutMasterId r:id="rId108"/>
  </p:handoutMasterIdLst>
  <p:sldIdLst>
    <p:sldId id="516" r:id="rId7"/>
    <p:sldId id="668" r:id="rId8"/>
    <p:sldId id="977" r:id="rId9"/>
    <p:sldId id="622" r:id="rId10"/>
    <p:sldId id="1025"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35" r:id="rId24"/>
    <p:sldId id="636" r:id="rId25"/>
    <p:sldId id="637" r:id="rId26"/>
    <p:sldId id="975" r:id="rId27"/>
    <p:sldId id="638" r:id="rId28"/>
    <p:sldId id="974" r:id="rId29"/>
    <p:sldId id="1033" r:id="rId30"/>
    <p:sldId id="1030" r:id="rId31"/>
    <p:sldId id="1029" r:id="rId32"/>
    <p:sldId id="1031" r:id="rId33"/>
    <p:sldId id="1032" r:id="rId34"/>
    <p:sldId id="639" r:id="rId35"/>
    <p:sldId id="640" r:id="rId36"/>
    <p:sldId id="641" r:id="rId37"/>
    <p:sldId id="718" r:id="rId38"/>
    <p:sldId id="642" r:id="rId39"/>
    <p:sldId id="643" r:id="rId40"/>
    <p:sldId id="644" r:id="rId41"/>
    <p:sldId id="645" r:id="rId42"/>
    <p:sldId id="646" r:id="rId43"/>
    <p:sldId id="647" r:id="rId44"/>
    <p:sldId id="670" r:id="rId45"/>
    <p:sldId id="671" r:id="rId46"/>
    <p:sldId id="672" r:id="rId47"/>
    <p:sldId id="673" r:id="rId48"/>
    <p:sldId id="674" r:id="rId49"/>
    <p:sldId id="675" r:id="rId50"/>
    <p:sldId id="676" r:id="rId51"/>
    <p:sldId id="679" r:id="rId52"/>
    <p:sldId id="681" r:id="rId53"/>
    <p:sldId id="682" r:id="rId54"/>
    <p:sldId id="686" r:id="rId55"/>
    <p:sldId id="687" r:id="rId56"/>
    <p:sldId id="714" r:id="rId57"/>
    <p:sldId id="651" r:id="rId58"/>
    <p:sldId id="979" r:id="rId59"/>
    <p:sldId id="980" r:id="rId60"/>
    <p:sldId id="981" r:id="rId61"/>
    <p:sldId id="982" r:id="rId62"/>
    <p:sldId id="983" r:id="rId63"/>
    <p:sldId id="984" r:id="rId64"/>
    <p:sldId id="985" r:id="rId65"/>
    <p:sldId id="986" r:id="rId66"/>
    <p:sldId id="987" r:id="rId67"/>
    <p:sldId id="988" r:id="rId68"/>
    <p:sldId id="989" r:id="rId69"/>
    <p:sldId id="990" r:id="rId70"/>
    <p:sldId id="991" r:id="rId71"/>
    <p:sldId id="992" r:id="rId72"/>
    <p:sldId id="993" r:id="rId73"/>
    <p:sldId id="994" r:id="rId74"/>
    <p:sldId id="995" r:id="rId75"/>
    <p:sldId id="996" r:id="rId76"/>
    <p:sldId id="997" r:id="rId77"/>
    <p:sldId id="998" r:id="rId78"/>
    <p:sldId id="999" r:id="rId79"/>
    <p:sldId id="1000" r:id="rId80"/>
    <p:sldId id="1001" r:id="rId81"/>
    <p:sldId id="1002" r:id="rId82"/>
    <p:sldId id="1003" r:id="rId83"/>
    <p:sldId id="1004" r:id="rId84"/>
    <p:sldId id="1005" r:id="rId85"/>
    <p:sldId id="1006" r:id="rId86"/>
    <p:sldId id="1007" r:id="rId87"/>
    <p:sldId id="1026" r:id="rId88"/>
    <p:sldId id="1008" r:id="rId89"/>
    <p:sldId id="1009" r:id="rId90"/>
    <p:sldId id="1010" r:id="rId91"/>
    <p:sldId id="1011" r:id="rId92"/>
    <p:sldId id="1012" r:id="rId93"/>
    <p:sldId id="1013" r:id="rId94"/>
    <p:sldId id="1014" r:id="rId95"/>
    <p:sldId id="1015" r:id="rId96"/>
    <p:sldId id="1016" r:id="rId97"/>
    <p:sldId id="1017" r:id="rId98"/>
    <p:sldId id="1018" r:id="rId99"/>
    <p:sldId id="1019" r:id="rId100"/>
    <p:sldId id="1021" r:id="rId101"/>
    <p:sldId id="1022" r:id="rId102"/>
    <p:sldId id="1023" r:id="rId103"/>
    <p:sldId id="1024" r:id="rId104"/>
    <p:sldId id="1020" r:id="rId105"/>
    <p:sldId id="666" r:id="rId106"/>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FFFFFF"/>
    <a:srgbClr val="000000"/>
    <a:srgbClr val="00668A"/>
    <a:srgbClr val="FF3399"/>
    <a:srgbClr val="008000"/>
    <a:srgbClr val="FF66CC"/>
    <a:srgbClr val="FF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564" autoAdjust="0"/>
  </p:normalViewPr>
  <p:slideViewPr>
    <p:cSldViewPr>
      <p:cViewPr varScale="1">
        <p:scale>
          <a:sx n="84" d="100"/>
          <a:sy n="84" d="100"/>
        </p:scale>
        <p:origin x="78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51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HD\assa_presentation\text_data\hd_claims.txt"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Fraction of </a:t>
            </a:r>
            <a:r>
              <a:rPr lang="en-US" sz="2400" dirty="0" smtClean="0">
                <a:solidFill>
                  <a:srgbClr val="00B050"/>
                </a:solidFill>
              </a:rPr>
              <a:t>All Prescriptions </a:t>
            </a:r>
            <a:r>
              <a:rPr lang="en-US" sz="2400" dirty="0" smtClean="0"/>
              <a:t>Filled through </a:t>
            </a:r>
          </a:p>
          <a:p>
            <a:pPr>
              <a:defRPr sz="2400"/>
            </a:pPr>
            <a:r>
              <a:rPr lang="en-US" sz="2400" dirty="0" smtClean="0"/>
              <a:t>Home Delivery for All Employees (by Month)</a:t>
            </a:r>
            <a:endParaRPr lang="en-US" sz="2400" dirty="0"/>
          </a:p>
        </c:rich>
      </c:tx>
      <c:overlay val="0"/>
    </c:title>
    <c:autoTitleDeleted val="0"/>
    <c:plotArea>
      <c:layout/>
      <c:lineChart>
        <c:grouping val="standard"/>
        <c:varyColors val="0"/>
        <c:ser>
          <c:idx val="0"/>
          <c:order val="0"/>
          <c:tx>
            <c:v>Percentage of Home Delivery prescription fills</c:v>
          </c:tx>
          <c:spPr>
            <a:ln w="76200"/>
          </c:spPr>
          <c:marker>
            <c:symbol val="none"/>
          </c:marker>
          <c:cat>
            <c:numRef>
              <c:f>hd_claims!$D$2:$D$55</c:f>
              <c:numCache>
                <c:formatCode>mmm\-yy</c:formatCode>
                <c:ptCount val="54"/>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numCache>
            </c:numRef>
          </c:cat>
          <c:val>
            <c:numRef>
              <c:f>hd_claims!$C$2:$C$55</c:f>
              <c:numCache>
                <c:formatCode>General</c:formatCode>
                <c:ptCount val="54"/>
                <c:pt idx="0">
                  <c:v>6.0265199999999846</c:v>
                </c:pt>
                <c:pt idx="1">
                  <c:v>6.3201999999999945</c:v>
                </c:pt>
                <c:pt idx="2">
                  <c:v>6.3500699999999997</c:v>
                </c:pt>
                <c:pt idx="3">
                  <c:v>6.0926099999999996</c:v>
                </c:pt>
                <c:pt idx="4">
                  <c:v>6.6091999999999995</c:v>
                </c:pt>
                <c:pt idx="5">
                  <c:v>6.8463099999999999</c:v>
                </c:pt>
                <c:pt idx="6">
                  <c:v>6.9689799999999975</c:v>
                </c:pt>
                <c:pt idx="7">
                  <c:v>6.4635700000000007</c:v>
                </c:pt>
                <c:pt idx="8">
                  <c:v>6.4551799999999995</c:v>
                </c:pt>
                <c:pt idx="9">
                  <c:v>6.7921199999999855</c:v>
                </c:pt>
                <c:pt idx="10">
                  <c:v>6.7289299999999965</c:v>
                </c:pt>
                <c:pt idx="11">
                  <c:v>6.0161899999999955</c:v>
                </c:pt>
                <c:pt idx="12">
                  <c:v>6.6618699999999995</c:v>
                </c:pt>
                <c:pt idx="13">
                  <c:v>6.3308600000000004</c:v>
                </c:pt>
                <c:pt idx="14">
                  <c:v>5.9804000000000004</c:v>
                </c:pt>
                <c:pt idx="15">
                  <c:v>6.0493000000000023</c:v>
                </c:pt>
                <c:pt idx="16">
                  <c:v>6.0633099999999995</c:v>
                </c:pt>
                <c:pt idx="17">
                  <c:v>6.0338700000000003</c:v>
                </c:pt>
                <c:pt idx="18">
                  <c:v>6.0573399999999955</c:v>
                </c:pt>
                <c:pt idx="19">
                  <c:v>5.9341299999999997</c:v>
                </c:pt>
                <c:pt idx="20">
                  <c:v>5.6626999999999965</c:v>
                </c:pt>
                <c:pt idx="21">
                  <c:v>5.8156699999999999</c:v>
                </c:pt>
                <c:pt idx="22">
                  <c:v>5.9154799999999996</c:v>
                </c:pt>
                <c:pt idx="23">
                  <c:v>5.8390399999999998</c:v>
                </c:pt>
                <c:pt idx="24">
                  <c:v>5.7901099999999985</c:v>
                </c:pt>
                <c:pt idx="25">
                  <c:v>5.23698</c:v>
                </c:pt>
                <c:pt idx="26">
                  <c:v>5.49716</c:v>
                </c:pt>
                <c:pt idx="27">
                  <c:v>5.5001299999999995</c:v>
                </c:pt>
                <c:pt idx="28">
                  <c:v>5.5590200000000003</c:v>
                </c:pt>
                <c:pt idx="29">
                  <c:v>5.3869499999999997</c:v>
                </c:pt>
                <c:pt idx="30">
                  <c:v>5.2982399999999998</c:v>
                </c:pt>
                <c:pt idx="31">
                  <c:v>5.3617900000000001</c:v>
                </c:pt>
                <c:pt idx="32">
                  <c:v>5.2408000000000001</c:v>
                </c:pt>
                <c:pt idx="33">
                  <c:v>5.4734100000000003</c:v>
                </c:pt>
                <c:pt idx="34">
                  <c:v>6.0562100000000001</c:v>
                </c:pt>
                <c:pt idx="35">
                  <c:v>6.7583900000000003</c:v>
                </c:pt>
                <c:pt idx="36">
                  <c:v>8.7818000000000005</c:v>
                </c:pt>
                <c:pt idx="37">
                  <c:v>14.130510000000001</c:v>
                </c:pt>
                <c:pt idx="38">
                  <c:v>17.170070000000031</c:v>
                </c:pt>
                <c:pt idx="39">
                  <c:v>17.506399999999989</c:v>
                </c:pt>
                <c:pt idx="40">
                  <c:v>16.880590000000002</c:v>
                </c:pt>
                <c:pt idx="41">
                  <c:v>17.51333</c:v>
                </c:pt>
                <c:pt idx="42">
                  <c:v>17.156980000000157</c:v>
                </c:pt>
                <c:pt idx="43">
                  <c:v>17.560339999999783</c:v>
                </c:pt>
                <c:pt idx="44">
                  <c:v>16.799139999999831</c:v>
                </c:pt>
                <c:pt idx="45">
                  <c:v>16.973719999999787</c:v>
                </c:pt>
                <c:pt idx="46">
                  <c:v>17.928439999999725</c:v>
                </c:pt>
                <c:pt idx="47">
                  <c:v>18.661100000000001</c:v>
                </c:pt>
                <c:pt idx="48">
                  <c:v>21.443950000000001</c:v>
                </c:pt>
                <c:pt idx="49">
                  <c:v>20.806760000000001</c:v>
                </c:pt>
                <c:pt idx="50">
                  <c:v>24.202550000000002</c:v>
                </c:pt>
                <c:pt idx="51">
                  <c:v>25.102900000000005</c:v>
                </c:pt>
                <c:pt idx="52">
                  <c:v>26.81990000000015</c:v>
                </c:pt>
                <c:pt idx="53">
                  <c:v>26.595299999999845</c:v>
                </c:pt>
              </c:numCache>
            </c:numRef>
          </c:val>
          <c:smooth val="0"/>
        </c:ser>
        <c:dLbls>
          <c:showLegendKey val="0"/>
          <c:showVal val="0"/>
          <c:showCatName val="0"/>
          <c:showSerName val="0"/>
          <c:showPercent val="0"/>
          <c:showBubbleSize val="0"/>
        </c:dLbls>
        <c:smooth val="0"/>
        <c:axId val="371673248"/>
        <c:axId val="371674424"/>
      </c:lineChart>
      <c:dateAx>
        <c:axId val="371673248"/>
        <c:scaling>
          <c:orientation val="minMax"/>
          <c:max val="40118"/>
        </c:scaling>
        <c:delete val="0"/>
        <c:axPos val="b"/>
        <c:numFmt formatCode="mmm\-yy" sourceLinked="1"/>
        <c:majorTickMark val="cross"/>
        <c:minorTickMark val="none"/>
        <c:tickLblPos val="nextTo"/>
        <c:txPr>
          <a:bodyPr rot="-2700000"/>
          <a:lstStyle/>
          <a:p>
            <a:pPr>
              <a:defRPr sz="1400" b="1"/>
            </a:pPr>
            <a:endParaRPr lang="en-US"/>
          </a:p>
        </c:txPr>
        <c:crossAx val="371674424"/>
        <c:crosses val="autoZero"/>
        <c:auto val="1"/>
        <c:lblOffset val="100"/>
        <c:baseTimeUnit val="months"/>
        <c:majorUnit val="3"/>
        <c:majorTimeUnit val="months"/>
      </c:dateAx>
      <c:valAx>
        <c:axId val="371674424"/>
        <c:scaling>
          <c:orientation val="minMax"/>
        </c:scaling>
        <c:delete val="0"/>
        <c:axPos val="l"/>
        <c:majorGridlines>
          <c:spPr>
            <a:ln>
              <a:prstDash val="sysDot"/>
            </a:ln>
          </c:spPr>
        </c:majorGridlines>
        <c:numFmt formatCode="General" sourceLinked="1"/>
        <c:majorTickMark val="none"/>
        <c:minorTickMark val="none"/>
        <c:tickLblPos val="nextTo"/>
        <c:spPr>
          <a:ln w="9525">
            <a:noFill/>
          </a:ln>
        </c:spPr>
        <c:txPr>
          <a:bodyPr/>
          <a:lstStyle/>
          <a:p>
            <a:pPr>
              <a:defRPr sz="2000" b="1"/>
            </a:pPr>
            <a:endParaRPr lang="en-US"/>
          </a:p>
        </c:txPr>
        <c:crossAx val="371673248"/>
        <c:crosses val="autoZero"/>
        <c:crossBetween val="between"/>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4407582938388"/>
          <c:y val="7.3345259391771014E-2"/>
          <c:w val="0.87559241706161139"/>
          <c:h val="0.76744186046511631"/>
        </c:manualLayout>
      </c:layout>
      <c:barChart>
        <c:barDir val="col"/>
        <c:grouping val="clustered"/>
        <c:varyColors val="0"/>
        <c:ser>
          <c:idx val="0"/>
          <c:order val="0"/>
          <c:tx>
            <c:strRef>
              <c:f>Sheet1!$A$2</c:f>
              <c:strCache>
                <c:ptCount val="1"/>
                <c:pt idx="0">
                  <c:v>Density 4</c:v>
                </c:pt>
              </c:strCache>
            </c:strRef>
          </c:tx>
          <c:spPr>
            <a:solidFill>
              <a:srgbClr val="FF0000"/>
            </a:solidFill>
            <a:ln w="38100">
              <a:solidFill>
                <a:srgbClr val="FF0000"/>
              </a:solidFill>
              <a:prstDash val="solid"/>
            </a:ln>
          </c:spPr>
          <c:invertIfNegative val="0"/>
          <c:trendline>
            <c:spPr>
              <a:ln>
                <a:noFill/>
                <a:prstDash val="sysDot"/>
              </a:ln>
            </c:spPr>
            <c:trendlineType val="poly"/>
            <c:order val="6"/>
            <c:dispRSqr val="0"/>
            <c:dispEq val="0"/>
          </c:trendline>
          <c:cat>
            <c:numRef>
              <c:f>Sheet1!$B$1:$L$1</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Sheet1!$B$2:$L$2</c:f>
              <c:numCache>
                <c:formatCode>General</c:formatCode>
                <c:ptCount val="11"/>
                <c:pt idx="0">
                  <c:v>0</c:v>
                </c:pt>
                <c:pt idx="1">
                  <c:v>1.0319999999999999E-2</c:v>
                </c:pt>
                <c:pt idx="2">
                  <c:v>2.5411E-2</c:v>
                </c:pt>
                <c:pt idx="3">
                  <c:v>4.3046000000000001E-2</c:v>
                </c:pt>
                <c:pt idx="4">
                  <c:v>6.2569E-2</c:v>
                </c:pt>
                <c:pt idx="5">
                  <c:v>8.3626000000000006E-2</c:v>
                </c:pt>
                <c:pt idx="6">
                  <c:v>0.10599</c:v>
                </c:pt>
                <c:pt idx="7">
                  <c:v>0.12950999999999999</c:v>
                </c:pt>
                <c:pt idx="8">
                  <c:v>0.15406</c:v>
                </c:pt>
                <c:pt idx="9">
                  <c:v>0.17954999999999999</c:v>
                </c:pt>
                <c:pt idx="10">
                  <c:v>0.20591000000000001</c:v>
                </c:pt>
              </c:numCache>
            </c:numRef>
          </c:val>
        </c:ser>
        <c:dLbls>
          <c:showLegendKey val="0"/>
          <c:showVal val="0"/>
          <c:showCatName val="0"/>
          <c:showSerName val="0"/>
          <c:showPercent val="0"/>
          <c:showBubbleSize val="0"/>
        </c:dLbls>
        <c:gapWidth val="400"/>
        <c:axId val="424646016"/>
        <c:axId val="424646800"/>
      </c:barChart>
      <c:catAx>
        <c:axId val="424646016"/>
        <c:scaling>
          <c:orientation val="minMax"/>
        </c:scaling>
        <c:delete val="0"/>
        <c:axPos val="b"/>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24646800"/>
        <c:crosses val="autoZero"/>
        <c:auto val="1"/>
        <c:lblAlgn val="ctr"/>
        <c:lblOffset val="100"/>
        <c:noMultiLvlLbl val="0"/>
      </c:catAx>
      <c:valAx>
        <c:axId val="424646800"/>
        <c:scaling>
          <c:orientation val="minMax"/>
          <c:max val="0.25"/>
          <c:min val="0"/>
        </c:scaling>
        <c:delete val="0"/>
        <c:axPos val="l"/>
        <c:majorGridlines>
          <c:spPr>
            <a:ln w="2651">
              <a:solidFill>
                <a:schemeClr val="tx2">
                  <a:lumMod val="20000"/>
                  <a:lumOff val="80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24646016"/>
        <c:crosses val="autoZero"/>
        <c:crossBetween val="between"/>
        <c:majorUnit val="0.05"/>
      </c:valAx>
      <c:spPr>
        <a:noFill/>
        <a:ln w="10605">
          <a:solidFill>
            <a:schemeClr val="tx1"/>
          </a:solidFill>
          <a:prstDash val="solid"/>
        </a:ln>
      </c:spPr>
    </c:plotArea>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4407582938388"/>
          <c:y val="6.7727520884959119E-2"/>
          <c:w val="0.82380466827025156"/>
          <c:h val="0.61506827052529511"/>
        </c:manualLayout>
      </c:layout>
      <c:lineChart>
        <c:grouping val="standard"/>
        <c:varyColors val="0"/>
        <c:ser>
          <c:idx val="0"/>
          <c:order val="0"/>
          <c:tx>
            <c:strRef>
              <c:f>Sheet1!$A$2</c:f>
              <c:strCache>
                <c:ptCount val="1"/>
                <c:pt idx="0">
                  <c:v>Beta=0.1</c:v>
                </c:pt>
              </c:strCache>
            </c:strRef>
          </c:tx>
          <c:spPr>
            <a:ln w="38100">
              <a:solidFill>
                <a:srgbClr val="FF0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Sheet1!$B$2:$CW$2</c:f>
              <c:numCache>
                <c:formatCode>General</c:formatCode>
                <c:ptCount val="100"/>
                <c:pt idx="1">
                  <c:v>5.1469999999999997E-3</c:v>
                </c:pt>
                <c:pt idx="2">
                  <c:v>1.0037000000000001E-2</c:v>
                </c:pt>
                <c:pt idx="3">
                  <c:v>1.4702E-2</c:v>
                </c:pt>
                <c:pt idx="4">
                  <c:v>1.9147999999999998E-2</c:v>
                </c:pt>
                <c:pt idx="5">
                  <c:v>2.3403E-2</c:v>
                </c:pt>
                <c:pt idx="6">
                  <c:v>2.7484000000000001E-2</c:v>
                </c:pt>
                <c:pt idx="7">
                  <c:v>3.141E-2</c:v>
                </c:pt>
                <c:pt idx="8">
                  <c:v>3.5194000000000003E-2</c:v>
                </c:pt>
                <c:pt idx="9">
                  <c:v>3.8850999999999997E-2</c:v>
                </c:pt>
                <c:pt idx="10">
                  <c:v>4.2394000000000001E-2</c:v>
                </c:pt>
                <c:pt idx="11">
                  <c:v>4.5834E-2</c:v>
                </c:pt>
                <c:pt idx="12">
                  <c:v>4.9181999999999997E-2</c:v>
                </c:pt>
                <c:pt idx="13">
                  <c:v>5.2447000000000001E-2</c:v>
                </c:pt>
                <c:pt idx="14">
                  <c:v>5.5639000000000001E-2</c:v>
                </c:pt>
                <c:pt idx="15">
                  <c:v>5.8764999999999998E-2</c:v>
                </c:pt>
                <c:pt idx="16">
                  <c:v>6.1834E-2</c:v>
                </c:pt>
                <c:pt idx="17">
                  <c:v>6.4851000000000006E-2</c:v>
                </c:pt>
                <c:pt idx="18">
                  <c:v>6.7822999999999994E-2</c:v>
                </c:pt>
                <c:pt idx="19">
                  <c:v>7.0753999999999997E-2</c:v>
                </c:pt>
                <c:pt idx="20">
                  <c:v>7.3650999999999994E-2</c:v>
                </c:pt>
                <c:pt idx="21">
                  <c:v>7.6517000000000002E-2</c:v>
                </c:pt>
                <c:pt idx="22">
                  <c:v>7.9355999999999996E-2</c:v>
                </c:pt>
                <c:pt idx="23">
                  <c:v>8.2170999999999994E-2</c:v>
                </c:pt>
                <c:pt idx="24">
                  <c:v>8.4964999999999999E-2</c:v>
                </c:pt>
                <c:pt idx="25">
                  <c:v>8.7741E-2</c:v>
                </c:pt>
                <c:pt idx="26">
                  <c:v>9.0499999999999997E-2</c:v>
                </c:pt>
                <c:pt idx="27">
                  <c:v>9.3244999999999995E-2</c:v>
                </c:pt>
                <c:pt idx="28">
                  <c:v>9.5975000000000005E-2</c:v>
                </c:pt>
                <c:pt idx="29">
                  <c:v>9.8693000000000003E-2</c:v>
                </c:pt>
                <c:pt idx="30">
                  <c:v>0.1014</c:v>
                </c:pt>
                <c:pt idx="31">
                  <c:v>0.10409</c:v>
                </c:pt>
                <c:pt idx="32">
                  <c:v>0.10677</c:v>
                </c:pt>
                <c:pt idx="33">
                  <c:v>0.10943</c:v>
                </c:pt>
                <c:pt idx="34">
                  <c:v>0.11207</c:v>
                </c:pt>
                <c:pt idx="35">
                  <c:v>0.1147</c:v>
                </c:pt>
                <c:pt idx="36">
                  <c:v>0.11731</c:v>
                </c:pt>
                <c:pt idx="37">
                  <c:v>0.11989</c:v>
                </c:pt>
                <c:pt idx="38">
                  <c:v>0.12243999999999999</c:v>
                </c:pt>
                <c:pt idx="39">
                  <c:v>0.12496</c:v>
                </c:pt>
                <c:pt idx="40">
                  <c:v>0.12744</c:v>
                </c:pt>
                <c:pt idx="41">
                  <c:v>0.12988</c:v>
                </c:pt>
                <c:pt idx="42">
                  <c:v>0.13228000000000001</c:v>
                </c:pt>
                <c:pt idx="43">
                  <c:v>0.13464000000000001</c:v>
                </c:pt>
                <c:pt idx="44">
                  <c:v>0.13694000000000001</c:v>
                </c:pt>
                <c:pt idx="45">
                  <c:v>0.13919000000000001</c:v>
                </c:pt>
                <c:pt idx="46">
                  <c:v>0.14138999999999999</c:v>
                </c:pt>
                <c:pt idx="47">
                  <c:v>0.14352000000000001</c:v>
                </c:pt>
                <c:pt idx="48">
                  <c:v>0.14559</c:v>
                </c:pt>
                <c:pt idx="49">
                  <c:v>0.14759</c:v>
                </c:pt>
                <c:pt idx="50">
                  <c:v>0.14951999999999999</c:v>
                </c:pt>
                <c:pt idx="51">
                  <c:v>0.15137</c:v>
                </c:pt>
                <c:pt idx="52">
                  <c:v>0.15312999999999999</c:v>
                </c:pt>
                <c:pt idx="53">
                  <c:v>0.15481</c:v>
                </c:pt>
                <c:pt idx="54">
                  <c:v>0.15639</c:v>
                </c:pt>
                <c:pt idx="55">
                  <c:v>0.15787000000000001</c:v>
                </c:pt>
                <c:pt idx="56">
                  <c:v>0.15923999999999999</c:v>
                </c:pt>
                <c:pt idx="57">
                  <c:v>0.1605</c:v>
                </c:pt>
                <c:pt idx="58">
                  <c:v>0.16163</c:v>
                </c:pt>
                <c:pt idx="59">
                  <c:v>0.16263</c:v>
                </c:pt>
                <c:pt idx="60">
                  <c:v>0.16347999999999999</c:v>
                </c:pt>
                <c:pt idx="61">
                  <c:v>0.16419</c:v>
                </c:pt>
                <c:pt idx="62">
                  <c:v>0.16472000000000001</c:v>
                </c:pt>
                <c:pt idx="63">
                  <c:v>0.16508</c:v>
                </c:pt>
                <c:pt idx="64">
                  <c:v>0.16525000000000001</c:v>
                </c:pt>
                <c:pt idx="65">
                  <c:v>0.16520000000000001</c:v>
                </c:pt>
                <c:pt idx="66">
                  <c:v>0.16494</c:v>
                </c:pt>
                <c:pt idx="67">
                  <c:v>0.16442000000000001</c:v>
                </c:pt>
                <c:pt idx="68">
                  <c:v>0.16364999999999999</c:v>
                </c:pt>
                <c:pt idx="69">
                  <c:v>0.16259000000000001</c:v>
                </c:pt>
                <c:pt idx="70">
                  <c:v>0.16122</c:v>
                </c:pt>
                <c:pt idx="71">
                  <c:v>0.1595</c:v>
                </c:pt>
                <c:pt idx="72">
                  <c:v>0.15742</c:v>
                </c:pt>
                <c:pt idx="73">
                  <c:v>0.15493000000000001</c:v>
                </c:pt>
                <c:pt idx="74">
                  <c:v>0.15201000000000001</c:v>
                </c:pt>
                <c:pt idx="75">
                  <c:v>0.14860000000000001</c:v>
                </c:pt>
                <c:pt idx="76">
                  <c:v>0.14468</c:v>
                </c:pt>
                <c:pt idx="77">
                  <c:v>0.14016999999999999</c:v>
                </c:pt>
                <c:pt idx="78">
                  <c:v>0.13503999999999999</c:v>
                </c:pt>
                <c:pt idx="79">
                  <c:v>0.12923999999999999</c:v>
                </c:pt>
                <c:pt idx="80">
                  <c:v>0.1227</c:v>
                </c:pt>
                <c:pt idx="81">
                  <c:v>0.11538</c:v>
                </c:pt>
                <c:pt idx="82">
                  <c:v>0.10723000000000001</c:v>
                </c:pt>
                <c:pt idx="83">
                  <c:v>9.8200999999999997E-2</c:v>
                </c:pt>
                <c:pt idx="84">
                  <c:v>8.8275000000000006E-2</c:v>
                </c:pt>
                <c:pt idx="85">
                  <c:v>7.7471999999999999E-2</c:v>
                </c:pt>
                <c:pt idx="86">
                  <c:v>6.5878000000000006E-2</c:v>
                </c:pt>
                <c:pt idx="87">
                  <c:v>5.3677999999999997E-2</c:v>
                </c:pt>
                <c:pt idx="88">
                  <c:v>4.1200000000000001E-2</c:v>
                </c:pt>
                <c:pt idx="89">
                  <c:v>2.8971E-2</c:v>
                </c:pt>
                <c:pt idx="90">
                  <c:v>1.7779E-2</c:v>
                </c:pt>
                <c:pt idx="91">
                  <c:v>8.6674000000000005E-3</c:v>
                </c:pt>
                <c:pt idx="92">
                  <c:v>2.7117E-3</c:v>
                </c:pt>
                <c:pt idx="93">
                  <c:v>2.8289E-4</c:v>
                </c:pt>
                <c:pt idx="94" formatCode="0.00E+00">
                  <c:v>3.9260000000000002E-8</c:v>
                </c:pt>
                <c:pt idx="95">
                  <c:v>0</c:v>
                </c:pt>
                <c:pt idx="96">
                  <c:v>0</c:v>
                </c:pt>
                <c:pt idx="97">
                  <c:v>0</c:v>
                </c:pt>
                <c:pt idx="98">
                  <c:v>0</c:v>
                </c:pt>
                <c:pt idx="99">
                  <c:v>0</c:v>
                </c:pt>
              </c:numCache>
            </c:numRef>
          </c:val>
          <c:smooth val="1"/>
        </c:ser>
        <c:ser>
          <c:idx val="1"/>
          <c:order val="1"/>
          <c:tx>
            <c:strRef>
              <c:f>Sheet1!$A$3</c:f>
              <c:strCache>
                <c:ptCount val="1"/>
                <c:pt idx="0">
                  <c:v>Beta=0.2</c:v>
                </c:pt>
              </c:strCache>
            </c:strRef>
          </c:tx>
          <c:spPr>
            <a:ln w="38100">
              <a:solidFill>
                <a:srgbClr val="FFC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Sheet1!$B$3:$CW$3</c:f>
              <c:numCache>
                <c:formatCode>General</c:formatCode>
                <c:ptCount val="100"/>
                <c:pt idx="1">
                  <c:v>4.3363000000000004E-3</c:v>
                </c:pt>
                <c:pt idx="2">
                  <c:v>8.4083999999999999E-3</c:v>
                </c:pt>
                <c:pt idx="3">
                  <c:v>1.2248999999999999E-2</c:v>
                </c:pt>
                <c:pt idx="4">
                  <c:v>1.5862999999999999E-2</c:v>
                </c:pt>
                <c:pt idx="5">
                  <c:v>1.9276000000000001E-2</c:v>
                </c:pt>
                <c:pt idx="6">
                  <c:v>2.2506000000000002E-2</c:v>
                </c:pt>
                <c:pt idx="7">
                  <c:v>2.5572000000000001E-2</c:v>
                </c:pt>
                <c:pt idx="8">
                  <c:v>2.8485E-2</c:v>
                </c:pt>
                <c:pt idx="9">
                  <c:v>3.1260999999999997E-2</c:v>
                </c:pt>
                <c:pt idx="10">
                  <c:v>3.3910999999999997E-2</c:v>
                </c:pt>
                <c:pt idx="11">
                  <c:v>3.6445999999999999E-2</c:v>
                </c:pt>
                <c:pt idx="12">
                  <c:v>3.8877000000000002E-2</c:v>
                </c:pt>
                <c:pt idx="13">
                  <c:v>4.1213E-2</c:v>
                </c:pt>
                <c:pt idx="14">
                  <c:v>4.3462000000000001E-2</c:v>
                </c:pt>
                <c:pt idx="15">
                  <c:v>4.5631999999999999E-2</c:v>
                </c:pt>
                <c:pt idx="16">
                  <c:v>4.7730000000000002E-2</c:v>
                </c:pt>
                <c:pt idx="17">
                  <c:v>4.9763000000000002E-2</c:v>
                </c:pt>
                <c:pt idx="18">
                  <c:v>5.1735000000000003E-2</c:v>
                </c:pt>
                <c:pt idx="19">
                  <c:v>5.3651999999999998E-2</c:v>
                </c:pt>
                <c:pt idx="20">
                  <c:v>5.5517999999999998E-2</c:v>
                </c:pt>
                <c:pt idx="21">
                  <c:v>5.7336999999999999E-2</c:v>
                </c:pt>
                <c:pt idx="22">
                  <c:v>5.9111999999999998E-2</c:v>
                </c:pt>
                <c:pt idx="23">
                  <c:v>6.0846999999999998E-2</c:v>
                </c:pt>
                <c:pt idx="24">
                  <c:v>6.2543000000000001E-2</c:v>
                </c:pt>
                <c:pt idx="25">
                  <c:v>6.4201999999999995E-2</c:v>
                </c:pt>
                <c:pt idx="26">
                  <c:v>6.5824999999999995E-2</c:v>
                </c:pt>
                <c:pt idx="27">
                  <c:v>6.7415000000000003E-2</c:v>
                </c:pt>
                <c:pt idx="28">
                  <c:v>6.8970000000000004E-2</c:v>
                </c:pt>
                <c:pt idx="29">
                  <c:v>7.0491999999999999E-2</c:v>
                </c:pt>
                <c:pt idx="30">
                  <c:v>7.1979000000000001E-2</c:v>
                </c:pt>
                <c:pt idx="31">
                  <c:v>7.3430999999999996E-2</c:v>
                </c:pt>
                <c:pt idx="32">
                  <c:v>7.4845999999999996E-2</c:v>
                </c:pt>
                <c:pt idx="33">
                  <c:v>7.6222999999999999E-2</c:v>
                </c:pt>
                <c:pt idx="34">
                  <c:v>7.7559000000000003E-2</c:v>
                </c:pt>
                <c:pt idx="35">
                  <c:v>7.8850000000000003E-2</c:v>
                </c:pt>
                <c:pt idx="36">
                  <c:v>8.0093999999999999E-2</c:v>
                </c:pt>
                <c:pt idx="37">
                  <c:v>8.1285999999999997E-2</c:v>
                </c:pt>
                <c:pt idx="38">
                  <c:v>8.2421999999999995E-2</c:v>
                </c:pt>
                <c:pt idx="39">
                  <c:v>8.3496000000000001E-2</c:v>
                </c:pt>
                <c:pt idx="40">
                  <c:v>8.4502999999999995E-2</c:v>
                </c:pt>
                <c:pt idx="41">
                  <c:v>8.5438E-2</c:v>
                </c:pt>
                <c:pt idx="42">
                  <c:v>8.6299000000000001E-2</c:v>
                </c:pt>
                <c:pt idx="43">
                  <c:v>8.7081000000000006E-2</c:v>
                </c:pt>
                <c:pt idx="44">
                  <c:v>8.7778999999999996E-2</c:v>
                </c:pt>
                <c:pt idx="45">
                  <c:v>8.8388999999999995E-2</c:v>
                </c:pt>
                <c:pt idx="46">
                  <c:v>8.8905999999999999E-2</c:v>
                </c:pt>
                <c:pt idx="47">
                  <c:v>8.9323E-2</c:v>
                </c:pt>
                <c:pt idx="48">
                  <c:v>8.9637999999999995E-2</c:v>
                </c:pt>
                <c:pt idx="49">
                  <c:v>8.9845999999999995E-2</c:v>
                </c:pt>
                <c:pt idx="50">
                  <c:v>8.9940000000000006E-2</c:v>
                </c:pt>
                <c:pt idx="51">
                  <c:v>8.9914999999999995E-2</c:v>
                </c:pt>
                <c:pt idx="52">
                  <c:v>8.9763999999999997E-2</c:v>
                </c:pt>
                <c:pt idx="53">
                  <c:v>8.9480000000000004E-2</c:v>
                </c:pt>
                <c:pt idx="54">
                  <c:v>8.9058999999999999E-2</c:v>
                </c:pt>
                <c:pt idx="55">
                  <c:v>8.8494000000000003E-2</c:v>
                </c:pt>
                <c:pt idx="56">
                  <c:v>8.7776999999999994E-2</c:v>
                </c:pt>
                <c:pt idx="57">
                  <c:v>8.6901999999999993E-2</c:v>
                </c:pt>
                <c:pt idx="58">
                  <c:v>8.5860000000000006E-2</c:v>
                </c:pt>
                <c:pt idx="59">
                  <c:v>8.4641999999999995E-2</c:v>
                </c:pt>
                <c:pt idx="60">
                  <c:v>8.3242999999999998E-2</c:v>
                </c:pt>
                <c:pt idx="61">
                  <c:v>8.1655000000000005E-2</c:v>
                </c:pt>
                <c:pt idx="62">
                  <c:v>7.9870999999999998E-2</c:v>
                </c:pt>
                <c:pt idx="63">
                  <c:v>7.7882999999999994E-2</c:v>
                </c:pt>
                <c:pt idx="64">
                  <c:v>7.5681999999999999E-2</c:v>
                </c:pt>
                <c:pt idx="65">
                  <c:v>7.3261000000000007E-2</c:v>
                </c:pt>
                <c:pt idx="66">
                  <c:v>7.0615999999999998E-2</c:v>
                </c:pt>
                <c:pt idx="67">
                  <c:v>6.7742999999999998E-2</c:v>
                </c:pt>
                <c:pt idx="68">
                  <c:v>6.4639000000000002E-2</c:v>
                </c:pt>
                <c:pt idx="69">
                  <c:v>6.1303000000000003E-2</c:v>
                </c:pt>
                <c:pt idx="70">
                  <c:v>5.7736999999999997E-2</c:v>
                </c:pt>
                <c:pt idx="71">
                  <c:v>5.3942999999999998E-2</c:v>
                </c:pt>
                <c:pt idx="72">
                  <c:v>4.9936000000000001E-2</c:v>
                </c:pt>
                <c:pt idx="73">
                  <c:v>4.5732000000000002E-2</c:v>
                </c:pt>
                <c:pt idx="74">
                  <c:v>4.1357999999999999E-2</c:v>
                </c:pt>
                <c:pt idx="75">
                  <c:v>3.6845999999999997E-2</c:v>
                </c:pt>
                <c:pt idx="76">
                  <c:v>3.2240999999999999E-2</c:v>
                </c:pt>
                <c:pt idx="77">
                  <c:v>2.7598999999999999E-2</c:v>
                </c:pt>
                <c:pt idx="78">
                  <c:v>2.2995999999999999E-2</c:v>
                </c:pt>
                <c:pt idx="79">
                  <c:v>1.8523000000000001E-2</c:v>
                </c:pt>
                <c:pt idx="80">
                  <c:v>1.4290000000000001E-2</c:v>
                </c:pt>
                <c:pt idx="81">
                  <c:v>1.042E-2</c:v>
                </c:pt>
                <c:pt idx="82">
                  <c:v>7.0410000000000004E-3</c:v>
                </c:pt>
                <c:pt idx="83">
                  <c:v>4.2747000000000002E-3</c:v>
                </c:pt>
                <c:pt idx="84">
                  <c:v>2.2152999999999999E-3</c:v>
                </c:pt>
                <c:pt idx="85">
                  <c:v>8.9205999999999997E-4</c:v>
                </c:pt>
                <c:pt idx="86">
                  <c:v>2.2845999999999999E-4</c:v>
                </c:pt>
                <c:pt idx="87">
                  <c:v>2.1191000000000001E-5</c:v>
                </c:pt>
                <c:pt idx="88" formatCode="0.00E+00">
                  <c:v>2.2649E-8</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2"/>
          <c:order val="2"/>
          <c:tx>
            <c:strRef>
              <c:f>Sheet1!$A$4</c:f>
              <c:strCache>
                <c:ptCount val="1"/>
                <c:pt idx="0">
                  <c:v>Beta=0.3</c:v>
                </c:pt>
              </c:strCache>
            </c:strRef>
          </c:tx>
          <c:spPr>
            <a:ln w="38100">
              <a:solidFill>
                <a:srgbClr val="00FF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Sheet1!$B$4:$CW$4</c:f>
              <c:numCache>
                <c:formatCode>General</c:formatCode>
                <c:ptCount val="100"/>
                <c:pt idx="1">
                  <c:v>3.6725E-3</c:v>
                </c:pt>
                <c:pt idx="2">
                  <c:v>7.0759000000000004E-3</c:v>
                </c:pt>
                <c:pt idx="3">
                  <c:v>1.0243E-2</c:v>
                </c:pt>
                <c:pt idx="4">
                  <c:v>1.3176E-2</c:v>
                </c:pt>
                <c:pt idx="5">
                  <c:v>1.5903E-2</c:v>
                </c:pt>
                <c:pt idx="6">
                  <c:v>1.8440999999999999E-2</c:v>
                </c:pt>
                <c:pt idx="7">
                  <c:v>2.0806999999999999E-2</c:v>
                </c:pt>
                <c:pt idx="8">
                  <c:v>2.3014E-2</c:v>
                </c:pt>
                <c:pt idx="9">
                  <c:v>2.5076000000000001E-2</c:v>
                </c:pt>
                <c:pt idx="10">
                  <c:v>2.7005000000000001E-2</c:v>
                </c:pt>
                <c:pt idx="11">
                  <c:v>2.8811E-2</c:v>
                </c:pt>
                <c:pt idx="12">
                  <c:v>3.0505999999999998E-2</c:v>
                </c:pt>
                <c:pt idx="13">
                  <c:v>3.2098000000000002E-2</c:v>
                </c:pt>
                <c:pt idx="14">
                  <c:v>3.3595E-2</c:v>
                </c:pt>
                <c:pt idx="15">
                  <c:v>3.5005000000000001E-2</c:v>
                </c:pt>
                <c:pt idx="16">
                  <c:v>3.6336E-2</c:v>
                </c:pt>
                <c:pt idx="17">
                  <c:v>3.7592E-2</c:v>
                </c:pt>
                <c:pt idx="18">
                  <c:v>3.8779000000000001E-2</c:v>
                </c:pt>
                <c:pt idx="19">
                  <c:v>3.9903000000000001E-2</c:v>
                </c:pt>
                <c:pt idx="20">
                  <c:v>4.0967000000000003E-2</c:v>
                </c:pt>
                <c:pt idx="21">
                  <c:v>4.1974999999999998E-2</c:v>
                </c:pt>
                <c:pt idx="22">
                  <c:v>4.2930999999999997E-2</c:v>
                </c:pt>
                <c:pt idx="23">
                  <c:v>4.3836E-2</c:v>
                </c:pt>
                <c:pt idx="24">
                  <c:v>4.4693999999999998E-2</c:v>
                </c:pt>
                <c:pt idx="25">
                  <c:v>4.5506999999999999E-2</c:v>
                </c:pt>
                <c:pt idx="26">
                  <c:v>4.6274000000000003E-2</c:v>
                </c:pt>
                <c:pt idx="27">
                  <c:v>4.6996999999999997E-2</c:v>
                </c:pt>
                <c:pt idx="28">
                  <c:v>4.7676999999999997E-2</c:v>
                </c:pt>
                <c:pt idx="29">
                  <c:v>4.8314000000000003E-2</c:v>
                </c:pt>
                <c:pt idx="30">
                  <c:v>4.8905999999999998E-2</c:v>
                </c:pt>
                <c:pt idx="31">
                  <c:v>4.9453999999999998E-2</c:v>
                </c:pt>
                <c:pt idx="32">
                  <c:v>4.9954999999999999E-2</c:v>
                </c:pt>
                <c:pt idx="33">
                  <c:v>5.0408000000000001E-2</c:v>
                </c:pt>
                <c:pt idx="34">
                  <c:v>5.0811000000000002E-2</c:v>
                </c:pt>
                <c:pt idx="35">
                  <c:v>5.1159999999999997E-2</c:v>
                </c:pt>
                <c:pt idx="36">
                  <c:v>5.1452999999999999E-2</c:v>
                </c:pt>
                <c:pt idx="37">
                  <c:v>5.1685000000000002E-2</c:v>
                </c:pt>
                <c:pt idx="38">
                  <c:v>5.1853000000000003E-2</c:v>
                </c:pt>
                <c:pt idx="39">
                  <c:v>5.1951999999999998E-2</c:v>
                </c:pt>
                <c:pt idx="40">
                  <c:v>5.1978000000000003E-2</c:v>
                </c:pt>
                <c:pt idx="41">
                  <c:v>5.1926E-2</c:v>
                </c:pt>
                <c:pt idx="42">
                  <c:v>5.1795000000000001E-2</c:v>
                </c:pt>
                <c:pt idx="43">
                  <c:v>5.1582000000000003E-2</c:v>
                </c:pt>
                <c:pt idx="44">
                  <c:v>5.1283000000000002E-2</c:v>
                </c:pt>
                <c:pt idx="45">
                  <c:v>5.0895999999999997E-2</c:v>
                </c:pt>
                <c:pt idx="46">
                  <c:v>5.0416999999999997E-2</c:v>
                </c:pt>
                <c:pt idx="47">
                  <c:v>4.9842999999999998E-2</c:v>
                </c:pt>
                <c:pt idx="48">
                  <c:v>4.9173000000000001E-2</c:v>
                </c:pt>
                <c:pt idx="49">
                  <c:v>4.8404999999999997E-2</c:v>
                </c:pt>
                <c:pt idx="50">
                  <c:v>4.7536000000000002E-2</c:v>
                </c:pt>
                <c:pt idx="51">
                  <c:v>4.6565000000000002E-2</c:v>
                </c:pt>
                <c:pt idx="52">
                  <c:v>4.5489000000000002E-2</c:v>
                </c:pt>
                <c:pt idx="53">
                  <c:v>4.4305999999999998E-2</c:v>
                </c:pt>
                <c:pt idx="54">
                  <c:v>4.3018000000000001E-2</c:v>
                </c:pt>
                <c:pt idx="55">
                  <c:v>4.1624000000000001E-2</c:v>
                </c:pt>
                <c:pt idx="56">
                  <c:v>4.0125000000000001E-2</c:v>
                </c:pt>
                <c:pt idx="57">
                  <c:v>3.8522000000000001E-2</c:v>
                </c:pt>
                <c:pt idx="58">
                  <c:v>3.6816000000000002E-2</c:v>
                </c:pt>
                <c:pt idx="59">
                  <c:v>3.5009999999999999E-2</c:v>
                </c:pt>
                <c:pt idx="60">
                  <c:v>3.3110000000000001E-2</c:v>
                </c:pt>
                <c:pt idx="61">
                  <c:v>3.1123000000000001E-2</c:v>
                </c:pt>
                <c:pt idx="62">
                  <c:v>2.9055000000000001E-2</c:v>
                </c:pt>
                <c:pt idx="63">
                  <c:v>2.6918000000000001E-2</c:v>
                </c:pt>
                <c:pt idx="64">
                  <c:v>2.4719999999999999E-2</c:v>
                </c:pt>
                <c:pt idx="65">
                  <c:v>2.2478000000000001E-2</c:v>
                </c:pt>
                <c:pt idx="66">
                  <c:v>2.0206999999999999E-2</c:v>
                </c:pt>
                <c:pt idx="67">
                  <c:v>1.7930999999999999E-2</c:v>
                </c:pt>
                <c:pt idx="68">
                  <c:v>1.5671000000000001E-2</c:v>
                </c:pt>
                <c:pt idx="69">
                  <c:v>1.3454000000000001E-2</c:v>
                </c:pt>
                <c:pt idx="70">
                  <c:v>1.1309E-2</c:v>
                </c:pt>
                <c:pt idx="71">
                  <c:v>9.2662000000000005E-3</c:v>
                </c:pt>
                <c:pt idx="72">
                  <c:v>7.3616000000000003E-3</c:v>
                </c:pt>
                <c:pt idx="73">
                  <c:v>5.6300999999999999E-3</c:v>
                </c:pt>
                <c:pt idx="74">
                  <c:v>4.1047000000000002E-3</c:v>
                </c:pt>
                <c:pt idx="75">
                  <c:v>2.8140000000000001E-3</c:v>
                </c:pt>
                <c:pt idx="76">
                  <c:v>1.7778E-3</c:v>
                </c:pt>
                <c:pt idx="77">
                  <c:v>1.0036000000000001E-3</c:v>
                </c:pt>
                <c:pt idx="78">
                  <c:v>4.8144000000000003E-4</c:v>
                </c:pt>
                <c:pt idx="79">
                  <c:v>1.7935999999999999E-4</c:v>
                </c:pt>
                <c:pt idx="80">
                  <c:v>4.3019000000000003E-5</c:v>
                </c:pt>
                <c:pt idx="81" formatCode="0.00E+00">
                  <c:v>4.0028E-6</c:v>
                </c:pt>
                <c:pt idx="82" formatCode="0.00E+00">
                  <c:v>9.7506000000000006E-9</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3"/>
          <c:order val="3"/>
          <c:tx>
            <c:strRef>
              <c:f>Sheet1!$A$5</c:f>
              <c:strCache>
                <c:ptCount val="1"/>
                <c:pt idx="0">
                  <c:v>Beta=0.4</c:v>
                </c:pt>
              </c:strCache>
            </c:strRef>
          </c:tx>
          <c:spPr>
            <a:ln w="38100">
              <a:solidFill>
                <a:schemeClr val="tx1"/>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Sheet1!$B$5:$CW$5</c:f>
              <c:numCache>
                <c:formatCode>General</c:formatCode>
                <c:ptCount val="100"/>
                <c:pt idx="1">
                  <c:v>3.117E-3</c:v>
                </c:pt>
                <c:pt idx="2">
                  <c:v>5.9617000000000003E-3</c:v>
                </c:pt>
                <c:pt idx="3">
                  <c:v>8.5663000000000007E-3</c:v>
                </c:pt>
                <c:pt idx="4">
                  <c:v>1.0933999999999999E-2</c:v>
                </c:pt>
                <c:pt idx="5">
                  <c:v>1.3091999999999999E-2</c:v>
                </c:pt>
                <c:pt idx="6">
                  <c:v>1.5056999999999999E-2</c:v>
                </c:pt>
                <c:pt idx="7">
                  <c:v>1.6847000000000001E-2</c:v>
                </c:pt>
                <c:pt idx="8">
                  <c:v>1.8475999999999999E-2</c:v>
                </c:pt>
                <c:pt idx="9">
                  <c:v>1.9956000000000002E-2</c:v>
                </c:pt>
                <c:pt idx="10">
                  <c:v>2.1299999999999999E-2</c:v>
                </c:pt>
                <c:pt idx="11">
                  <c:v>2.2519999999999998E-2</c:v>
                </c:pt>
                <c:pt idx="12">
                  <c:v>2.3625E-2</c:v>
                </c:pt>
                <c:pt idx="13">
                  <c:v>2.4625999999999999E-2</c:v>
                </c:pt>
                <c:pt idx="14">
                  <c:v>2.5530000000000001E-2</c:v>
                </c:pt>
                <c:pt idx="15">
                  <c:v>2.6345E-2</c:v>
                </c:pt>
                <c:pt idx="16">
                  <c:v>2.7078999999999999E-2</c:v>
                </c:pt>
                <c:pt idx="17">
                  <c:v>2.7737999999999999E-2</c:v>
                </c:pt>
                <c:pt idx="18">
                  <c:v>2.8327000000000001E-2</c:v>
                </c:pt>
                <c:pt idx="19">
                  <c:v>2.8851999999999999E-2</c:v>
                </c:pt>
                <c:pt idx="20">
                  <c:v>2.9316999999999999E-2</c:v>
                </c:pt>
                <c:pt idx="21">
                  <c:v>2.9725999999999999E-2</c:v>
                </c:pt>
                <c:pt idx="22">
                  <c:v>3.0082000000000001E-2</c:v>
                </c:pt>
                <c:pt idx="23">
                  <c:v>3.0387999999999998E-2</c:v>
                </c:pt>
                <c:pt idx="24">
                  <c:v>3.0647000000000001E-2</c:v>
                </c:pt>
                <c:pt idx="25">
                  <c:v>3.0861E-2</c:v>
                </c:pt>
                <c:pt idx="26">
                  <c:v>3.1031E-2</c:v>
                </c:pt>
                <c:pt idx="27">
                  <c:v>3.1158999999999999E-2</c:v>
                </c:pt>
                <c:pt idx="28">
                  <c:v>3.1244999999999998E-2</c:v>
                </c:pt>
                <c:pt idx="29">
                  <c:v>3.1289999999999998E-2</c:v>
                </c:pt>
                <c:pt idx="30">
                  <c:v>3.1293000000000001E-2</c:v>
                </c:pt>
                <c:pt idx="31">
                  <c:v>3.1254999999999998E-2</c:v>
                </c:pt>
                <c:pt idx="32">
                  <c:v>3.1175000000000001E-2</c:v>
                </c:pt>
                <c:pt idx="33">
                  <c:v>3.1052E-2</c:v>
                </c:pt>
                <c:pt idx="34">
                  <c:v>3.0884000000000002E-2</c:v>
                </c:pt>
                <c:pt idx="35">
                  <c:v>3.0669999999999999E-2</c:v>
                </c:pt>
                <c:pt idx="36">
                  <c:v>3.0407E-2</c:v>
                </c:pt>
                <c:pt idx="37">
                  <c:v>3.0095E-2</c:v>
                </c:pt>
                <c:pt idx="38">
                  <c:v>2.9728999999999998E-2</c:v>
                </c:pt>
                <c:pt idx="39">
                  <c:v>2.9309000000000002E-2</c:v>
                </c:pt>
                <c:pt idx="40">
                  <c:v>2.8830999999999999E-2</c:v>
                </c:pt>
                <c:pt idx="41">
                  <c:v>2.8294E-2</c:v>
                </c:pt>
                <c:pt idx="42">
                  <c:v>2.7699000000000001E-2</c:v>
                </c:pt>
                <c:pt idx="43">
                  <c:v>2.7045E-2</c:v>
                </c:pt>
                <c:pt idx="44">
                  <c:v>2.6332000000000001E-2</c:v>
                </c:pt>
                <c:pt idx="45">
                  <c:v>2.5561E-2</c:v>
                </c:pt>
                <c:pt idx="46">
                  <c:v>2.4732000000000001E-2</c:v>
                </c:pt>
                <c:pt idx="47">
                  <c:v>2.3845999999999999E-2</c:v>
                </c:pt>
                <c:pt idx="48">
                  <c:v>2.2904999999999998E-2</c:v>
                </c:pt>
                <c:pt idx="49">
                  <c:v>2.1912000000000001E-2</c:v>
                </c:pt>
                <c:pt idx="50">
                  <c:v>2.087E-2</c:v>
                </c:pt>
                <c:pt idx="51">
                  <c:v>1.9782000000000001E-2</c:v>
                </c:pt>
                <c:pt idx="52">
                  <c:v>1.8651999999999998E-2</c:v>
                </c:pt>
                <c:pt idx="53">
                  <c:v>1.7484E-2</c:v>
                </c:pt>
                <c:pt idx="54">
                  <c:v>1.6285000000000001E-2</c:v>
                </c:pt>
                <c:pt idx="55">
                  <c:v>1.5062000000000001E-2</c:v>
                </c:pt>
                <c:pt idx="56">
                  <c:v>1.3821999999999999E-2</c:v>
                </c:pt>
                <c:pt idx="57">
                  <c:v>1.2573000000000001E-2</c:v>
                </c:pt>
                <c:pt idx="58">
                  <c:v>1.1325E-2</c:v>
                </c:pt>
                <c:pt idx="59">
                  <c:v>1.0085999999999999E-2</c:v>
                </c:pt>
                <c:pt idx="60">
                  <c:v>8.8692000000000007E-3</c:v>
                </c:pt>
                <c:pt idx="61">
                  <c:v>7.6867999999999997E-3</c:v>
                </c:pt>
                <c:pt idx="62">
                  <c:v>6.5512000000000001E-3</c:v>
                </c:pt>
                <c:pt idx="63">
                  <c:v>5.4751000000000001E-3</c:v>
                </c:pt>
                <c:pt idx="64">
                  <c:v>4.4713000000000001E-3</c:v>
                </c:pt>
                <c:pt idx="65">
                  <c:v>3.5523999999999998E-3</c:v>
                </c:pt>
                <c:pt idx="66">
                  <c:v>2.7304E-3</c:v>
                </c:pt>
                <c:pt idx="67">
                  <c:v>2.0154999999999999E-3</c:v>
                </c:pt>
                <c:pt idx="68">
                  <c:v>1.4147000000000001E-3</c:v>
                </c:pt>
                <c:pt idx="69">
                  <c:v>9.3108000000000004E-4</c:v>
                </c:pt>
                <c:pt idx="70">
                  <c:v>5.6311999999999996E-4</c:v>
                </c:pt>
                <c:pt idx="71">
                  <c:v>3.0348000000000001E-4</c:v>
                </c:pt>
                <c:pt idx="72">
                  <c:v>1.3867999999999999E-4</c:v>
                </c:pt>
                <c:pt idx="73">
                  <c:v>4.9191999999999999E-5</c:v>
                </c:pt>
                <c:pt idx="74">
                  <c:v>1.1286E-5</c:v>
                </c:pt>
                <c:pt idx="75" formatCode="0.00E+00">
                  <c:v>1.0315E-6</c:v>
                </c:pt>
                <c:pt idx="76" formatCode="0.00E+00">
                  <c:v>3.2353000000000002E-9</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4"/>
          <c:order val="4"/>
          <c:tx>
            <c:strRef>
              <c:f>Sheet1!$A$6</c:f>
              <c:strCache>
                <c:ptCount val="1"/>
                <c:pt idx="0">
                  <c:v>Beta=0.5</c:v>
                </c:pt>
              </c:strCache>
            </c:strRef>
          </c:tx>
          <c:spPr>
            <a:ln w="38100">
              <a:solidFill>
                <a:srgbClr val="00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Sheet1!$B$6:$CW$6</c:f>
              <c:numCache>
                <c:formatCode>General</c:formatCode>
                <c:ptCount val="100"/>
                <c:pt idx="1">
                  <c:v>2.6451999999999999E-3</c:v>
                </c:pt>
                <c:pt idx="2">
                  <c:v>5.0166999999999998E-3</c:v>
                </c:pt>
                <c:pt idx="3">
                  <c:v>7.1471E-3</c:v>
                </c:pt>
                <c:pt idx="4">
                  <c:v>9.0396000000000001E-3</c:v>
                </c:pt>
                <c:pt idx="5">
                  <c:v>1.0723E-2</c:v>
                </c:pt>
                <c:pt idx="6">
                  <c:v>1.2213E-2</c:v>
                </c:pt>
                <c:pt idx="7">
                  <c:v>1.3528999999999999E-2</c:v>
                </c:pt>
                <c:pt idx="8">
                  <c:v>1.4683999999999999E-2</c:v>
                </c:pt>
                <c:pt idx="9">
                  <c:v>1.5692999999999999E-2</c:v>
                </c:pt>
                <c:pt idx="10">
                  <c:v>1.6569E-2</c:v>
                </c:pt>
                <c:pt idx="11">
                  <c:v>1.7323000000000002E-2</c:v>
                </c:pt>
                <c:pt idx="12">
                  <c:v>1.7965999999999999E-2</c:v>
                </c:pt>
                <c:pt idx="13">
                  <c:v>1.8509000000000001E-2</c:v>
                </c:pt>
                <c:pt idx="14">
                  <c:v>1.8960000000000001E-2</c:v>
                </c:pt>
                <c:pt idx="15">
                  <c:v>1.9328000000000001E-2</c:v>
                </c:pt>
                <c:pt idx="16">
                  <c:v>1.9619999999999999E-2</c:v>
                </c:pt>
                <c:pt idx="17">
                  <c:v>1.9844000000000001E-2</c:v>
                </c:pt>
                <c:pt idx="18">
                  <c:v>2.0004000000000001E-2</c:v>
                </c:pt>
                <c:pt idx="19">
                  <c:v>2.0107E-2</c:v>
                </c:pt>
                <c:pt idx="20">
                  <c:v>2.0157999999999999E-2</c:v>
                </c:pt>
                <c:pt idx="21">
                  <c:v>2.0160000000000001E-2</c:v>
                </c:pt>
                <c:pt idx="22">
                  <c:v>2.0118E-2</c:v>
                </c:pt>
                <c:pt idx="23">
                  <c:v>2.0036000000000002E-2</c:v>
                </c:pt>
                <c:pt idx="24">
                  <c:v>1.9914999999999999E-2</c:v>
                </c:pt>
                <c:pt idx="25">
                  <c:v>1.9758999999999999E-2</c:v>
                </c:pt>
                <c:pt idx="26">
                  <c:v>1.9569E-2</c:v>
                </c:pt>
                <c:pt idx="27">
                  <c:v>1.9348000000000001E-2</c:v>
                </c:pt>
                <c:pt idx="28">
                  <c:v>1.9095999999999998E-2</c:v>
                </c:pt>
                <c:pt idx="29">
                  <c:v>1.8814999999999998E-2</c:v>
                </c:pt>
                <c:pt idx="30">
                  <c:v>1.8505000000000001E-2</c:v>
                </c:pt>
                <c:pt idx="31">
                  <c:v>1.8168E-2</c:v>
                </c:pt>
                <c:pt idx="32">
                  <c:v>1.7802999999999999E-2</c:v>
                </c:pt>
                <c:pt idx="33">
                  <c:v>1.7409999999999998E-2</c:v>
                </c:pt>
                <c:pt idx="34">
                  <c:v>1.6990999999999999E-2</c:v>
                </c:pt>
                <c:pt idx="35">
                  <c:v>1.6542999999999999E-2</c:v>
                </c:pt>
                <c:pt idx="36">
                  <c:v>1.6067999999999999E-2</c:v>
                </c:pt>
                <c:pt idx="37">
                  <c:v>1.5564E-2</c:v>
                </c:pt>
                <c:pt idx="38">
                  <c:v>1.5030999999999999E-2</c:v>
                </c:pt>
                <c:pt idx="39">
                  <c:v>1.447E-2</c:v>
                </c:pt>
                <c:pt idx="40">
                  <c:v>1.388E-2</c:v>
                </c:pt>
                <c:pt idx="41">
                  <c:v>1.3264E-2</c:v>
                </c:pt>
                <c:pt idx="42">
                  <c:v>1.2622E-2</c:v>
                </c:pt>
                <c:pt idx="43">
                  <c:v>1.1957000000000001E-2</c:v>
                </c:pt>
                <c:pt idx="44">
                  <c:v>1.1273E-2</c:v>
                </c:pt>
                <c:pt idx="45">
                  <c:v>1.0571000000000001E-2</c:v>
                </c:pt>
                <c:pt idx="46">
                  <c:v>9.8551999999999997E-3</c:v>
                </c:pt>
                <c:pt idx="47">
                  <c:v>9.1290999999999994E-3</c:v>
                </c:pt>
                <c:pt idx="48">
                  <c:v>8.3973999999999993E-3</c:v>
                </c:pt>
                <c:pt idx="49">
                  <c:v>7.6648999999999997E-3</c:v>
                </c:pt>
                <c:pt idx="50">
                  <c:v>6.9366999999999996E-3</c:v>
                </c:pt>
                <c:pt idx="51">
                  <c:v>6.2177999999999999E-3</c:v>
                </c:pt>
                <c:pt idx="52">
                  <c:v>5.5139000000000004E-3</c:v>
                </c:pt>
                <c:pt idx="53">
                  <c:v>4.8306E-3</c:v>
                </c:pt>
                <c:pt idx="54">
                  <c:v>4.1745999999999997E-3</c:v>
                </c:pt>
                <c:pt idx="55">
                  <c:v>3.5519000000000002E-3</c:v>
                </c:pt>
                <c:pt idx="56">
                  <c:v>2.9684999999999998E-3</c:v>
                </c:pt>
                <c:pt idx="57">
                  <c:v>2.4299E-3</c:v>
                </c:pt>
                <c:pt idx="58">
                  <c:v>1.9409E-3</c:v>
                </c:pt>
                <c:pt idx="59">
                  <c:v>1.5062000000000001E-3</c:v>
                </c:pt>
                <c:pt idx="60">
                  <c:v>1.129E-3</c:v>
                </c:pt>
                <c:pt idx="61">
                  <c:v>8.1136000000000001E-4</c:v>
                </c:pt>
                <c:pt idx="62">
                  <c:v>5.5340999999999995E-4</c:v>
                </c:pt>
                <c:pt idx="63">
                  <c:v>3.5321000000000001E-4</c:v>
                </c:pt>
                <c:pt idx="64">
                  <c:v>2.0667E-4</c:v>
                </c:pt>
                <c:pt idx="65">
                  <c:v>1.0747E-4</c:v>
                </c:pt>
                <c:pt idx="66">
                  <c:v>4.7250000000000003E-5</c:v>
                </c:pt>
                <c:pt idx="67">
                  <c:v>1.6065999999999998E-5</c:v>
                </c:pt>
                <c:pt idx="68" formatCode="0.00E+00">
                  <c:v>3.5155999999999998E-6</c:v>
                </c:pt>
                <c:pt idx="69" formatCode="0.00E+00">
                  <c:v>3.0349999999999998E-7</c:v>
                </c:pt>
                <c:pt idx="70" formatCode="0.00E+00">
                  <c:v>8.5180999999999998E-10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5"/>
          <c:order val="5"/>
          <c:tx>
            <c:strRef>
              <c:f>Sheet1!$A$7</c:f>
              <c:strCache>
                <c:ptCount val="1"/>
                <c:pt idx="0">
                  <c:v>Beta=0.6</c:v>
                </c:pt>
              </c:strCache>
            </c:strRef>
          </c:tx>
          <c:spPr>
            <a:ln w="38100">
              <a:solidFill>
                <a:srgbClr val="FF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Sheet1!$B$7:$CW$7</c:f>
              <c:numCache>
                <c:formatCode>General</c:formatCode>
                <c:ptCount val="100"/>
                <c:pt idx="1">
                  <c:v>2.2404E-3</c:v>
                </c:pt>
                <c:pt idx="2">
                  <c:v>4.2079999999999999E-3</c:v>
                </c:pt>
                <c:pt idx="3">
                  <c:v>5.9359E-3</c:v>
                </c:pt>
                <c:pt idx="4">
                  <c:v>7.4283999999999999E-3</c:v>
                </c:pt>
                <c:pt idx="5">
                  <c:v>8.7145999999999994E-3</c:v>
                </c:pt>
                <c:pt idx="6">
                  <c:v>9.8122000000000001E-3</c:v>
                </c:pt>
                <c:pt idx="7">
                  <c:v>1.074E-2</c:v>
                </c:pt>
                <c:pt idx="8">
                  <c:v>1.1514E-2</c:v>
                </c:pt>
                <c:pt idx="9">
                  <c:v>1.2149E-2</c:v>
                </c:pt>
                <c:pt idx="10">
                  <c:v>1.2658000000000001E-2</c:v>
                </c:pt>
                <c:pt idx="11">
                  <c:v>1.3054E-2</c:v>
                </c:pt>
                <c:pt idx="12">
                  <c:v>1.3349E-2</c:v>
                </c:pt>
                <c:pt idx="13">
                  <c:v>1.3554E-2</c:v>
                </c:pt>
                <c:pt idx="14">
                  <c:v>1.3679E-2</c:v>
                </c:pt>
                <c:pt idx="15">
                  <c:v>1.3731E-2</c:v>
                </c:pt>
                <c:pt idx="16">
                  <c:v>1.372E-2</c:v>
                </c:pt>
                <c:pt idx="17">
                  <c:v>1.3653E-2</c:v>
                </c:pt>
                <c:pt idx="18">
                  <c:v>1.3537E-2</c:v>
                </c:pt>
                <c:pt idx="19">
                  <c:v>1.3376000000000001E-2</c:v>
                </c:pt>
                <c:pt idx="20">
                  <c:v>1.3176999999999999E-2</c:v>
                </c:pt>
                <c:pt idx="21">
                  <c:v>1.2944000000000001E-2</c:v>
                </c:pt>
                <c:pt idx="22">
                  <c:v>1.2682000000000001E-2</c:v>
                </c:pt>
                <c:pt idx="23">
                  <c:v>1.2393E-2</c:v>
                </c:pt>
                <c:pt idx="24">
                  <c:v>1.2082000000000001E-2</c:v>
                </c:pt>
                <c:pt idx="25">
                  <c:v>1.175E-2</c:v>
                </c:pt>
                <c:pt idx="26">
                  <c:v>1.1401E-2</c:v>
                </c:pt>
                <c:pt idx="27">
                  <c:v>1.1036000000000001E-2</c:v>
                </c:pt>
                <c:pt idx="28">
                  <c:v>1.0657E-2</c:v>
                </c:pt>
                <c:pt idx="29">
                  <c:v>1.0266000000000001E-2</c:v>
                </c:pt>
                <c:pt idx="30">
                  <c:v>9.8639999999999995E-3</c:v>
                </c:pt>
                <c:pt idx="31">
                  <c:v>9.4523999999999997E-3</c:v>
                </c:pt>
                <c:pt idx="32">
                  <c:v>9.0320999999999995E-3</c:v>
                </c:pt>
                <c:pt idx="33">
                  <c:v>8.6040000000000005E-3</c:v>
                </c:pt>
                <c:pt idx="34">
                  <c:v>8.1688999999999998E-3</c:v>
                </c:pt>
                <c:pt idx="35">
                  <c:v>7.7276999999999997E-3</c:v>
                </c:pt>
                <c:pt idx="36">
                  <c:v>7.2811000000000004E-3</c:v>
                </c:pt>
                <c:pt idx="37">
                  <c:v>6.8301000000000004E-3</c:v>
                </c:pt>
                <c:pt idx="38">
                  <c:v>6.3755000000000001E-3</c:v>
                </c:pt>
                <c:pt idx="39">
                  <c:v>5.9188000000000001E-3</c:v>
                </c:pt>
                <c:pt idx="40">
                  <c:v>5.4613999999999999E-3</c:v>
                </c:pt>
                <c:pt idx="41">
                  <c:v>5.0055000000000004E-3</c:v>
                </c:pt>
                <c:pt idx="42">
                  <c:v>4.5538999999999996E-3</c:v>
                </c:pt>
                <c:pt idx="43">
                  <c:v>4.1095000000000003E-3</c:v>
                </c:pt>
                <c:pt idx="44">
                  <c:v>3.6752E-3</c:v>
                </c:pt>
                <c:pt idx="45">
                  <c:v>3.2537E-3</c:v>
                </c:pt>
                <c:pt idx="46">
                  <c:v>2.8479999999999998E-3</c:v>
                </c:pt>
                <c:pt idx="47">
                  <c:v>2.4613E-3</c:v>
                </c:pt>
                <c:pt idx="48">
                  <c:v>2.0967E-3</c:v>
                </c:pt>
                <c:pt idx="49">
                  <c:v>1.7572E-3</c:v>
                </c:pt>
                <c:pt idx="50">
                  <c:v>1.4453999999999999E-3</c:v>
                </c:pt>
                <c:pt idx="51">
                  <c:v>1.1634E-3</c:v>
                </c:pt>
                <c:pt idx="52">
                  <c:v>9.1286000000000004E-4</c:v>
                </c:pt>
                <c:pt idx="53">
                  <c:v>6.9508000000000005E-4</c:v>
                </c:pt>
                <c:pt idx="54">
                  <c:v>5.1062000000000004E-4</c:v>
                </c:pt>
                <c:pt idx="55">
                  <c:v>3.5914999999999997E-4</c:v>
                </c:pt>
                <c:pt idx="56">
                  <c:v>2.3937000000000001E-4</c:v>
                </c:pt>
                <c:pt idx="57">
                  <c:v>1.4901000000000001E-4</c:v>
                </c:pt>
                <c:pt idx="58">
                  <c:v>8.4846999999999996E-5</c:v>
                </c:pt>
                <c:pt idx="59">
                  <c:v>4.2814E-5</c:v>
                </c:pt>
                <c:pt idx="60">
                  <c:v>1.8193E-5</c:v>
                </c:pt>
                <c:pt idx="61" formatCode="0.00E+00">
                  <c:v>5.9417999999999996E-6</c:v>
                </c:pt>
                <c:pt idx="62" formatCode="0.00E+00">
                  <c:v>1.2339E-6</c:v>
                </c:pt>
                <c:pt idx="63" formatCode="0.00E+00">
                  <c:v>9.7667999999999998E-8</c:v>
                </c:pt>
                <c:pt idx="64" formatCode="0.00E+00">
                  <c:v>1.9027000000000001E-10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6"/>
          <c:order val="6"/>
          <c:tx>
            <c:strRef>
              <c:f>Sheet1!$A$8</c:f>
              <c:strCache>
                <c:ptCount val="1"/>
                <c:pt idx="0">
                  <c:v>Beta=0.7</c:v>
                </c:pt>
              </c:strCache>
            </c:strRef>
          </c:tx>
          <c:spPr>
            <a:ln w="38100">
              <a:solidFill>
                <a:srgbClr val="00808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Sheet1!$B$8:$CW$8</c:f>
              <c:numCache>
                <c:formatCode>General</c:formatCode>
                <c:ptCount val="100"/>
                <c:pt idx="1">
                  <c:v>1.8909E-3</c:v>
                </c:pt>
                <c:pt idx="2">
                  <c:v>3.5122999999999999E-3</c:v>
                </c:pt>
                <c:pt idx="3">
                  <c:v>4.8982000000000001E-3</c:v>
                </c:pt>
                <c:pt idx="4">
                  <c:v>6.0546000000000003E-3</c:v>
                </c:pt>
                <c:pt idx="5">
                  <c:v>7.0115999999999998E-3</c:v>
                </c:pt>
                <c:pt idx="6">
                  <c:v>7.7882999999999997E-3</c:v>
                </c:pt>
                <c:pt idx="7">
                  <c:v>8.4049999999999993E-3</c:v>
                </c:pt>
                <c:pt idx="8">
                  <c:v>8.8781999999999993E-3</c:v>
                </c:pt>
                <c:pt idx="9">
                  <c:v>9.2241000000000007E-3</c:v>
                </c:pt>
                <c:pt idx="10">
                  <c:v>9.4573000000000001E-3</c:v>
                </c:pt>
                <c:pt idx="11">
                  <c:v>9.5916999999999999E-3</c:v>
                </c:pt>
                <c:pt idx="12">
                  <c:v>9.6398000000000005E-3</c:v>
                </c:pt>
                <c:pt idx="13">
                  <c:v>9.613E-3</c:v>
                </c:pt>
                <c:pt idx="14">
                  <c:v>9.5218000000000004E-3</c:v>
                </c:pt>
                <c:pt idx="15">
                  <c:v>9.3755000000000002E-3</c:v>
                </c:pt>
                <c:pt idx="16">
                  <c:v>9.1826000000000008E-3</c:v>
                </c:pt>
                <c:pt idx="17">
                  <c:v>8.9505000000000001E-3</c:v>
                </c:pt>
                <c:pt idx="18">
                  <c:v>8.6861000000000004E-3</c:v>
                </c:pt>
                <c:pt idx="19">
                  <c:v>8.3952999999999996E-3</c:v>
                </c:pt>
                <c:pt idx="20">
                  <c:v>8.0833999999999993E-3</c:v>
                </c:pt>
                <c:pt idx="21">
                  <c:v>7.7548000000000001E-3</c:v>
                </c:pt>
                <c:pt idx="22">
                  <c:v>7.4136999999999996E-3</c:v>
                </c:pt>
                <c:pt idx="23">
                  <c:v>7.0635999999999997E-3</c:v>
                </c:pt>
                <c:pt idx="24">
                  <c:v>6.7074999999999999E-3</c:v>
                </c:pt>
                <c:pt idx="25">
                  <c:v>6.3479000000000001E-3</c:v>
                </c:pt>
                <c:pt idx="26">
                  <c:v>5.9871999999999998E-3</c:v>
                </c:pt>
                <c:pt idx="27">
                  <c:v>5.6273E-3</c:v>
                </c:pt>
                <c:pt idx="28">
                  <c:v>5.2697999999999998E-3</c:v>
                </c:pt>
                <c:pt idx="29">
                  <c:v>4.9163000000000002E-3</c:v>
                </c:pt>
                <c:pt idx="30">
                  <c:v>4.5678000000000003E-3</c:v>
                </c:pt>
                <c:pt idx="31">
                  <c:v>4.2256999999999998E-3</c:v>
                </c:pt>
                <c:pt idx="32">
                  <c:v>3.8907E-3</c:v>
                </c:pt>
                <c:pt idx="33">
                  <c:v>3.5639000000000001E-3</c:v>
                </c:pt>
                <c:pt idx="34">
                  <c:v>3.2461E-3</c:v>
                </c:pt>
                <c:pt idx="35">
                  <c:v>2.9380999999999999E-3</c:v>
                </c:pt>
                <c:pt idx="36">
                  <c:v>2.6405999999999999E-3</c:v>
                </c:pt>
                <c:pt idx="37">
                  <c:v>2.3544999999999998E-3</c:v>
                </c:pt>
                <c:pt idx="38">
                  <c:v>2.0807999999999998E-3</c:v>
                </c:pt>
                <c:pt idx="39">
                  <c:v>1.8203E-3</c:v>
                </c:pt>
                <c:pt idx="40">
                  <c:v>1.5742E-3</c:v>
                </c:pt>
                <c:pt idx="41">
                  <c:v>1.3437E-3</c:v>
                </c:pt>
                <c:pt idx="42">
                  <c:v>1.1302E-3</c:v>
                </c:pt>
                <c:pt idx="43">
                  <c:v>9.3481E-4</c:v>
                </c:pt>
                <c:pt idx="44">
                  <c:v>7.5849999999999995E-4</c:v>
                </c:pt>
                <c:pt idx="45">
                  <c:v>6.0187000000000001E-4</c:v>
                </c:pt>
                <c:pt idx="46">
                  <c:v>4.6527999999999999E-4</c:v>
                </c:pt>
                <c:pt idx="47">
                  <c:v>3.4875999999999999E-4</c:v>
                </c:pt>
                <c:pt idx="48">
                  <c:v>2.5199E-4</c:v>
                </c:pt>
                <c:pt idx="49">
                  <c:v>1.7415E-4</c:v>
                </c:pt>
                <c:pt idx="50">
                  <c:v>1.1391E-4</c:v>
                </c:pt>
                <c:pt idx="51">
                  <c:v>6.9481999999999996E-5</c:v>
                </c:pt>
                <c:pt idx="52">
                  <c:v>3.8692999999999997E-5</c:v>
                </c:pt>
                <c:pt idx="53">
                  <c:v>1.9046999999999999E-5</c:v>
                </c:pt>
                <c:pt idx="54" formatCode="0.00E+00">
                  <c:v>7.8665E-6</c:v>
                </c:pt>
                <c:pt idx="55" formatCode="0.00E+00">
                  <c:v>2.4816000000000001E-6</c:v>
                </c:pt>
                <c:pt idx="56" formatCode="0.00E+00">
                  <c:v>4.9136999999999999E-7</c:v>
                </c:pt>
                <c:pt idx="57" formatCode="0.00E+00">
                  <c:v>3.5653000000000002E-8</c:v>
                </c:pt>
                <c:pt idx="58" formatCode="0.00E+00">
                  <c:v>4.4597E-11</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7"/>
          <c:order val="7"/>
          <c:tx>
            <c:strRef>
              <c:f>Sheet1!$A$9</c:f>
              <c:strCache>
                <c:ptCount val="1"/>
                <c:pt idx="0">
                  <c:v>Beta=0.8</c:v>
                </c:pt>
              </c:strCache>
            </c:strRef>
          </c:tx>
          <c:spPr>
            <a:ln w="38100">
              <a:solidFill>
                <a:srgbClr val="00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Sheet1!$B$9:$CW$9</c:f>
              <c:numCache>
                <c:formatCode>General</c:formatCode>
                <c:ptCount val="100"/>
                <c:pt idx="1">
                  <c:v>1.5881000000000001E-3</c:v>
                </c:pt>
                <c:pt idx="2">
                  <c:v>2.9126E-3</c:v>
                </c:pt>
                <c:pt idx="3">
                  <c:v>4.0086000000000002E-3</c:v>
                </c:pt>
                <c:pt idx="4">
                  <c:v>4.8846000000000002E-3</c:v>
                </c:pt>
                <c:pt idx="5">
                  <c:v>5.5716999999999997E-3</c:v>
                </c:pt>
                <c:pt idx="6">
                  <c:v>6.0908999999999998E-3</c:v>
                </c:pt>
                <c:pt idx="7">
                  <c:v>6.4635999999999999E-3</c:v>
                </c:pt>
                <c:pt idx="8">
                  <c:v>6.7077999999999999E-3</c:v>
                </c:pt>
                <c:pt idx="9">
                  <c:v>6.8408999999999996E-3</c:v>
                </c:pt>
                <c:pt idx="10">
                  <c:v>6.8785000000000001E-3</c:v>
                </c:pt>
                <c:pt idx="11">
                  <c:v>6.8351999999999996E-3</c:v>
                </c:pt>
                <c:pt idx="12">
                  <c:v>6.7241999999999996E-3</c:v>
                </c:pt>
                <c:pt idx="13">
                  <c:v>6.5572E-3</c:v>
                </c:pt>
                <c:pt idx="14">
                  <c:v>6.3448999999999997E-3</c:v>
                </c:pt>
                <c:pt idx="15">
                  <c:v>6.0965999999999998E-3</c:v>
                </c:pt>
                <c:pt idx="16">
                  <c:v>5.8208000000000001E-3</c:v>
                </c:pt>
                <c:pt idx="17">
                  <c:v>5.5246000000000002E-3</c:v>
                </c:pt>
                <c:pt idx="18">
                  <c:v>5.2142999999999998E-3</c:v>
                </c:pt>
                <c:pt idx="19">
                  <c:v>4.8954999999999997E-3</c:v>
                </c:pt>
                <c:pt idx="20">
                  <c:v>4.5725999999999996E-3</c:v>
                </c:pt>
                <c:pt idx="21">
                  <c:v>4.2497999999999998E-3</c:v>
                </c:pt>
                <c:pt idx="22">
                  <c:v>3.9302E-3</c:v>
                </c:pt>
                <c:pt idx="23">
                  <c:v>3.6164999999999999E-3</c:v>
                </c:pt>
                <c:pt idx="24">
                  <c:v>3.3111E-3</c:v>
                </c:pt>
                <c:pt idx="25">
                  <c:v>3.0157999999999999E-3</c:v>
                </c:pt>
                <c:pt idx="26">
                  <c:v>2.7319000000000002E-3</c:v>
                </c:pt>
                <c:pt idx="27">
                  <c:v>2.4605999999999999E-3</c:v>
                </c:pt>
                <c:pt idx="28">
                  <c:v>2.2028999999999998E-3</c:v>
                </c:pt>
                <c:pt idx="29">
                  <c:v>1.9591999999999999E-3</c:v>
                </c:pt>
                <c:pt idx="30">
                  <c:v>1.7302000000000001E-3</c:v>
                </c:pt>
                <c:pt idx="31">
                  <c:v>1.516E-3</c:v>
                </c:pt>
                <c:pt idx="32">
                  <c:v>1.317E-3</c:v>
                </c:pt>
                <c:pt idx="33">
                  <c:v>1.1330999999999999E-3</c:v>
                </c:pt>
                <c:pt idx="34">
                  <c:v>9.6438000000000003E-4</c:v>
                </c:pt>
                <c:pt idx="35">
                  <c:v>8.1074999999999995E-4</c:v>
                </c:pt>
                <c:pt idx="36">
                  <c:v>6.7206999999999998E-4</c:v>
                </c:pt>
                <c:pt idx="37">
                  <c:v>5.4814999999999996E-4</c:v>
                </c:pt>
                <c:pt idx="38">
                  <c:v>4.3870999999999998E-4</c:v>
                </c:pt>
                <c:pt idx="39">
                  <c:v>3.4345000000000003E-4</c:v>
                </c:pt>
                <c:pt idx="40">
                  <c:v>2.6194E-4</c:v>
                </c:pt>
                <c:pt idx="41">
                  <c:v>1.9368E-4</c:v>
                </c:pt>
                <c:pt idx="42">
                  <c:v>1.3800999999999999E-4</c:v>
                </c:pt>
                <c:pt idx="43">
                  <c:v>9.4036000000000006E-5</c:v>
                </c:pt>
                <c:pt idx="44">
                  <c:v>6.0616999999999999E-5</c:v>
                </c:pt>
                <c:pt idx="45">
                  <c:v>3.6423E-5</c:v>
                </c:pt>
                <c:pt idx="46">
                  <c:v>1.9967E-5</c:v>
                </c:pt>
                <c:pt idx="47" formatCode="0.00E+00">
                  <c:v>9.6675000000000002E-6</c:v>
                </c:pt>
                <c:pt idx="48" formatCode="0.00E+00">
                  <c:v>3.9229000000000002E-6</c:v>
                </c:pt>
                <c:pt idx="49">
                  <c:v>1.2139999999999999E-6</c:v>
                </c:pt>
                <c:pt idx="50" formatCode="0.00E+00">
                  <c:v>2.3512E-7</c:v>
                </c:pt>
                <c:pt idx="51" formatCode="0.00E+00">
                  <c:v>1.6554000000000001E-8</c:v>
                </c:pt>
                <c:pt idx="52" formatCode="0.00E+00">
                  <c:v>1.8676000000000002E-11</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8"/>
          <c:order val="8"/>
          <c:tx>
            <c:strRef>
              <c:f>Sheet1!$A$10</c:f>
              <c:strCache>
                <c:ptCount val="1"/>
                <c:pt idx="0">
                  <c:v>Beta=0.9</c:v>
                </c:pt>
              </c:strCache>
            </c:strRef>
          </c:tx>
          <c:spPr>
            <a:ln w="38100">
              <a:solidFill>
                <a:srgbClr val="00CC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Sheet1!$B$10:$CW$10</c:f>
              <c:numCache>
                <c:formatCode>General</c:formatCode>
                <c:ptCount val="100"/>
                <c:pt idx="1">
                  <c:v>1.3255000000000001E-3</c:v>
                </c:pt>
                <c:pt idx="2">
                  <c:v>2.3958999999999999E-3</c:v>
                </c:pt>
                <c:pt idx="3">
                  <c:v>3.2479000000000002E-3</c:v>
                </c:pt>
                <c:pt idx="4">
                  <c:v>3.8925000000000001E-3</c:v>
                </c:pt>
                <c:pt idx="5">
                  <c:v>4.3623999999999998E-3</c:v>
                </c:pt>
                <c:pt idx="6">
                  <c:v>4.6801000000000004E-3</c:v>
                </c:pt>
                <c:pt idx="7">
                  <c:v>4.8685000000000004E-3</c:v>
                </c:pt>
                <c:pt idx="8">
                  <c:v>4.9468999999999997E-3</c:v>
                </c:pt>
                <c:pt idx="9">
                  <c:v>4.9332999999999998E-3</c:v>
                </c:pt>
                <c:pt idx="10">
                  <c:v>4.8443000000000002E-3</c:v>
                </c:pt>
                <c:pt idx="11">
                  <c:v>4.6946000000000002E-3</c:v>
                </c:pt>
                <c:pt idx="12">
                  <c:v>4.4977000000000003E-3</c:v>
                </c:pt>
                <c:pt idx="13">
                  <c:v>4.2649999999999997E-3</c:v>
                </c:pt>
                <c:pt idx="14">
                  <c:v>4.0067000000000002E-3</c:v>
                </c:pt>
                <c:pt idx="15">
                  <c:v>3.7317000000000001E-3</c:v>
                </c:pt>
                <c:pt idx="16">
                  <c:v>3.4472999999999999E-3</c:v>
                </c:pt>
                <c:pt idx="17">
                  <c:v>3.1599000000000002E-3</c:v>
                </c:pt>
                <c:pt idx="18">
                  <c:v>2.8746000000000002E-3</c:v>
                </c:pt>
                <c:pt idx="19">
                  <c:v>2.5956999999999998E-3</c:v>
                </c:pt>
                <c:pt idx="20">
                  <c:v>2.3265E-3</c:v>
                </c:pt>
                <c:pt idx="21">
                  <c:v>2.0696E-3</c:v>
                </c:pt>
                <c:pt idx="22">
                  <c:v>1.8269E-3</c:v>
                </c:pt>
                <c:pt idx="23">
                  <c:v>1.5999E-3</c:v>
                </c:pt>
                <c:pt idx="24">
                  <c:v>1.3893E-3</c:v>
                </c:pt>
                <c:pt idx="25">
                  <c:v>1.1957999999999999E-3</c:v>
                </c:pt>
                <c:pt idx="26">
                  <c:v>1.0194E-3</c:v>
                </c:pt>
                <c:pt idx="27">
                  <c:v>8.6001999999999997E-4</c:v>
                </c:pt>
                <c:pt idx="28">
                  <c:v>7.1734000000000001E-4</c:v>
                </c:pt>
                <c:pt idx="29">
                  <c:v>5.9080999999999999E-4</c:v>
                </c:pt>
                <c:pt idx="30">
                  <c:v>4.7974999999999998E-4</c:v>
                </c:pt>
                <c:pt idx="31">
                  <c:v>3.8338000000000001E-4</c:v>
                </c:pt>
                <c:pt idx="32">
                  <c:v>3.0079999999999999E-4</c:v>
                </c:pt>
                <c:pt idx="33">
                  <c:v>2.3106E-4</c:v>
                </c:pt>
                <c:pt idx="34">
                  <c:v>1.7314000000000001E-4</c:v>
                </c:pt>
                <c:pt idx="35">
                  <c:v>1.2598000000000001E-4</c:v>
                </c:pt>
                <c:pt idx="36">
                  <c:v>8.8483E-5</c:v>
                </c:pt>
                <c:pt idx="37">
                  <c:v>5.9521000000000002E-5</c:v>
                </c:pt>
                <c:pt idx="38">
                  <c:v>3.7944000000000001E-5</c:v>
                </c:pt>
                <c:pt idx="39">
                  <c:v>2.2591000000000001E-5</c:v>
                </c:pt>
                <c:pt idx="40">
                  <c:v>1.2299E-5</c:v>
                </c:pt>
                <c:pt idx="41" formatCode="0.00E+00">
                  <c:v>5.9339000000000001E-6</c:v>
                </c:pt>
                <c:pt idx="42" formatCode="0.00E+00">
                  <c:v>2.4122E-6</c:v>
                </c:pt>
                <c:pt idx="43" formatCode="0.00E+00">
                  <c:v>7.5547000000000003E-7</c:v>
                </c:pt>
                <c:pt idx="44" formatCode="0.00E+00">
                  <c:v>1.5152E-7</c:v>
                </c:pt>
                <c:pt idx="45" formatCode="0.00E+00">
                  <c:v>1.1891E-8</c:v>
                </c:pt>
                <c:pt idx="46" formatCode="0.00E+00">
                  <c:v>2.9238999999999998E-11</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9"/>
          <c:order val="9"/>
          <c:tx>
            <c:strRef>
              <c:f>Sheet1!$A$11</c:f>
              <c:strCache>
                <c:ptCount val="1"/>
                <c:pt idx="0">
                  <c:v>Beta=1.0</c:v>
                </c:pt>
              </c:strCache>
            </c:strRef>
          </c:tx>
          <c:spPr>
            <a:ln w="38100">
              <a:solidFill>
                <a:srgbClr val="CCFF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Sheet1!$B$11:$CW$11</c:f>
              <c:numCache>
                <c:formatCode>General</c:formatCode>
                <c:ptCount val="100"/>
                <c:pt idx="1">
                  <c:v>1.098E-3</c:v>
                </c:pt>
                <c:pt idx="2">
                  <c:v>1.9521E-3</c:v>
                </c:pt>
                <c:pt idx="3">
                  <c:v>2.6005999999999998E-3</c:v>
                </c:pt>
                <c:pt idx="4">
                  <c:v>3.0574E-3</c:v>
                </c:pt>
                <c:pt idx="5">
                  <c:v>3.3565999999999999E-3</c:v>
                </c:pt>
                <c:pt idx="6">
                  <c:v>3.5222999999999999E-3</c:v>
                </c:pt>
                <c:pt idx="7">
                  <c:v>3.5783999999999998E-3</c:v>
                </c:pt>
                <c:pt idx="8">
                  <c:v>3.545E-3</c:v>
                </c:pt>
                <c:pt idx="9">
                  <c:v>3.4407999999999999E-3</c:v>
                </c:pt>
                <c:pt idx="10">
                  <c:v>3.2821999999999999E-3</c:v>
                </c:pt>
                <c:pt idx="11">
                  <c:v>3.0837999999999998E-3</c:v>
                </c:pt>
                <c:pt idx="12">
                  <c:v>2.8581000000000001E-3</c:v>
                </c:pt>
                <c:pt idx="13">
                  <c:v>2.6159999999999998E-3</c:v>
                </c:pt>
                <c:pt idx="14">
                  <c:v>2.3662000000000002E-3</c:v>
                </c:pt>
                <c:pt idx="15">
                  <c:v>2.1161000000000001E-3</c:v>
                </c:pt>
                <c:pt idx="16">
                  <c:v>1.8717E-3</c:v>
                </c:pt>
                <c:pt idx="17">
                  <c:v>1.6374E-3</c:v>
                </c:pt>
                <c:pt idx="18">
                  <c:v>1.4166000000000001E-3</c:v>
                </c:pt>
                <c:pt idx="19">
                  <c:v>1.2118999999999999E-3</c:v>
                </c:pt>
                <c:pt idx="20">
                  <c:v>1.0246000000000001E-3</c:v>
                </c:pt>
                <c:pt idx="21">
                  <c:v>8.5561000000000003E-4</c:v>
                </c:pt>
                <c:pt idx="22">
                  <c:v>7.0516999999999997E-4</c:v>
                </c:pt>
                <c:pt idx="23">
                  <c:v>5.7297999999999995E-4</c:v>
                </c:pt>
                <c:pt idx="24">
                  <c:v>4.5839999999999998E-4</c:v>
                </c:pt>
                <c:pt idx="25">
                  <c:v>3.6049999999999998E-4</c:v>
                </c:pt>
                <c:pt idx="26">
                  <c:v>2.7811999999999997E-4</c:v>
                </c:pt>
                <c:pt idx="27">
                  <c:v>2.0994000000000001E-4</c:v>
                </c:pt>
                <c:pt idx="28">
                  <c:v>1.5456000000000001E-4</c:v>
                </c:pt>
                <c:pt idx="29">
                  <c:v>1.1053E-4</c:v>
                </c:pt>
                <c:pt idx="30">
                  <c:v>7.6360999999999996E-5</c:v>
                </c:pt>
                <c:pt idx="31">
                  <c:v>5.0617E-5</c:v>
                </c:pt>
                <c:pt idx="32">
                  <c:v>3.1890999999999997E-5</c:v>
                </c:pt>
                <c:pt idx="33">
                  <c:v>1.8853000000000001E-5</c:v>
                </c:pt>
                <c:pt idx="34">
                  <c:v>1.0265000000000001E-5</c:v>
                </c:pt>
                <c:pt idx="35" formatCode="0.00E+00">
                  <c:v>5.0078999999999999E-6</c:v>
                </c:pt>
                <c:pt idx="36" formatCode="0.00E+00">
                  <c:v>2.0943999999999998E-6</c:v>
                </c:pt>
                <c:pt idx="37" formatCode="0.00E+00">
                  <c:v>6.9561000000000002E-7</c:v>
                </c:pt>
                <c:pt idx="38" formatCode="0.00E+00">
                  <c:v>1.5779000000000001E-7</c:v>
                </c:pt>
                <c:pt idx="39" formatCode="0.00E+00">
                  <c:v>1.6896999999999999E-8</c:v>
                </c:pt>
                <c:pt idx="40" formatCode="0.00E+00">
                  <c:v>1.9849E-10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dLbls>
          <c:showLegendKey val="0"/>
          <c:showVal val="0"/>
          <c:showCatName val="0"/>
          <c:showSerName val="0"/>
          <c:showPercent val="0"/>
          <c:showBubbleSize val="0"/>
        </c:dLbls>
        <c:smooth val="0"/>
        <c:axId val="466344704"/>
        <c:axId val="466345880"/>
      </c:lineChart>
      <c:catAx>
        <c:axId val="466344704"/>
        <c:scaling>
          <c:orientation val="minMax"/>
        </c:scaling>
        <c:delete val="0"/>
        <c:axPos val="b"/>
        <c:title>
          <c:tx>
            <c:rich>
              <a:bodyPr/>
              <a:lstStyle/>
              <a:p>
                <a:pPr>
                  <a:defRPr sz="2026" b="1" i="0" u="none" strike="noStrike" baseline="0">
                    <a:solidFill>
                      <a:schemeClr val="tx1"/>
                    </a:solidFill>
                    <a:latin typeface="Calibri"/>
                    <a:ea typeface="Calibri"/>
                    <a:cs typeface="Calibri"/>
                  </a:defRPr>
                </a:pPr>
                <a:r>
                  <a:rPr lang="en-US" dirty="0" smtClean="0"/>
                  <a:t>Early Withdrawal </a:t>
                </a:r>
                <a:r>
                  <a:rPr lang="en-US" dirty="0" smtClean="0"/>
                  <a:t>Penalty on Partially Illiquid Account</a:t>
                </a:r>
                <a:endParaRPr lang="en-US" dirty="0"/>
              </a:p>
            </c:rich>
          </c:tx>
          <c:layout>
            <c:manualLayout>
              <c:xMode val="edge"/>
              <c:yMode val="edge"/>
              <c:x val="0.15035355966430761"/>
              <c:y val="0.86583359965445517"/>
            </c:manualLayout>
          </c:layout>
          <c:overlay val="0"/>
          <c:spPr>
            <a:noFill/>
            <a:ln w="21216">
              <a:noFill/>
            </a:ln>
          </c:spPr>
        </c:title>
        <c:numFmt formatCode="0%" sourceLinked="0"/>
        <c:majorTickMark val="out"/>
        <c:minorTickMark val="none"/>
        <c:tickLblPos val="nextTo"/>
        <c:spPr>
          <a:ln w="2652">
            <a:solidFill>
              <a:schemeClr val="tx1"/>
            </a:solidFill>
            <a:prstDash val="solid"/>
          </a:ln>
        </c:spPr>
        <c:txPr>
          <a:bodyPr rot="-2700000" vert="horz"/>
          <a:lstStyle/>
          <a:p>
            <a:pPr>
              <a:defRPr sz="2026" b="1" i="0" u="none" strike="noStrike" baseline="0">
                <a:solidFill>
                  <a:schemeClr val="tx1"/>
                </a:solidFill>
                <a:latin typeface="Calibri"/>
                <a:ea typeface="Calibri"/>
                <a:cs typeface="Calibri"/>
              </a:defRPr>
            </a:pPr>
            <a:endParaRPr lang="en-US"/>
          </a:p>
        </c:txPr>
        <c:crossAx val="466345880"/>
        <c:crosses val="autoZero"/>
        <c:auto val="1"/>
        <c:lblAlgn val="ctr"/>
        <c:lblOffset val="100"/>
        <c:tickLblSkip val="10"/>
        <c:tickMarkSkip val="10"/>
        <c:noMultiLvlLbl val="0"/>
      </c:catAx>
      <c:valAx>
        <c:axId val="466345880"/>
        <c:scaling>
          <c:orientation val="minMax"/>
          <c:max val="0.2"/>
          <c:min val="0"/>
        </c:scaling>
        <c:delete val="0"/>
        <c:axPos val="l"/>
        <c:majorGridlines>
          <c:spPr>
            <a:ln w="2652">
              <a:solidFill>
                <a:schemeClr val="tx2">
                  <a:lumMod val="20000"/>
                  <a:lumOff val="80000"/>
                </a:schemeClr>
              </a:solidFill>
              <a:prstDash val="solid"/>
            </a:ln>
          </c:spPr>
        </c:majorGridlines>
        <c:numFmt formatCode="General" sourceLinked="1"/>
        <c:majorTickMark val="out"/>
        <c:minorTickMark val="none"/>
        <c:tickLblPos val="nextTo"/>
        <c:spPr>
          <a:ln w="2652">
            <a:solidFill>
              <a:schemeClr val="tx1"/>
            </a:solidFill>
            <a:prstDash val="solid"/>
          </a:ln>
        </c:spPr>
        <c:txPr>
          <a:bodyPr rot="0" vert="horz"/>
          <a:lstStyle/>
          <a:p>
            <a:pPr>
              <a:defRPr sz="2026" b="1" i="0" u="none" strike="noStrike" baseline="0">
                <a:solidFill>
                  <a:schemeClr val="tx1"/>
                </a:solidFill>
                <a:latin typeface="Calibri"/>
                <a:ea typeface="Calibri"/>
                <a:cs typeface="Calibri"/>
              </a:defRPr>
            </a:pPr>
            <a:endParaRPr lang="en-US"/>
          </a:p>
        </c:txPr>
        <c:crossAx val="466344704"/>
        <c:crosses val="autoZero"/>
        <c:crossBetween val="between"/>
      </c:valAx>
      <c:spPr>
        <a:noFill/>
        <a:ln w="10608">
          <a:solidFill>
            <a:schemeClr val="tx1"/>
          </a:solidFill>
          <a:prstDash val="solid"/>
        </a:ln>
      </c:spPr>
    </c:plotArea>
    <c:plotVisOnly val="1"/>
    <c:dispBlanksAs val="gap"/>
    <c:showDLblsOverMax val="0"/>
  </c:chart>
  <c:spPr>
    <a:noFill/>
    <a:ln>
      <a:noFill/>
    </a:ln>
  </c:spPr>
  <c:txPr>
    <a:bodyPr/>
    <a:lstStyle/>
    <a:p>
      <a:pPr>
        <a:defRPr sz="2026" b="1" i="0" u="none" strike="noStrike" baseline="0">
          <a:solidFill>
            <a:schemeClr val="tx1"/>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6156583629894"/>
          <c:y val="7.3345259391771014E-2"/>
          <c:w val="0.84128011583553453"/>
          <c:h val="0.76187982531488563"/>
        </c:manualLayout>
      </c:layout>
      <c:lineChart>
        <c:grouping val="standard"/>
        <c:varyColors val="0"/>
        <c:ser>
          <c:idx val="0"/>
          <c:order val="0"/>
          <c:tx>
            <c:strRef>
              <c:f>Sheet1!$A$2</c:f>
              <c:strCache>
                <c:ptCount val="1"/>
                <c:pt idx="0">
                  <c:v>Beta=0.1</c:v>
                </c:pt>
              </c:strCache>
            </c:strRef>
          </c:tx>
          <c:spPr>
            <a:ln w="38100">
              <a:solidFill>
                <a:srgbClr val="FF0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Sheet1!$B$2:$CW$2</c:f>
              <c:numCache>
                <c:formatCode>General</c:formatCode>
                <c:ptCount val="100"/>
                <c:pt idx="1">
                  <c:v>-2.4382999999999999</c:v>
                </c:pt>
                <c:pt idx="2">
                  <c:v>-2.4367999999999999</c:v>
                </c:pt>
                <c:pt idx="3">
                  <c:v>-2.4352</c:v>
                </c:pt>
                <c:pt idx="4">
                  <c:v>-2.4337</c:v>
                </c:pt>
                <c:pt idx="5">
                  <c:v>-2.4319999999999999</c:v>
                </c:pt>
                <c:pt idx="6">
                  <c:v>-2.4302999999999999</c:v>
                </c:pt>
                <c:pt idx="7">
                  <c:v>-2.4285999999999999</c:v>
                </c:pt>
                <c:pt idx="8">
                  <c:v>-2.4268000000000001</c:v>
                </c:pt>
                <c:pt idx="9">
                  <c:v>-2.4249000000000001</c:v>
                </c:pt>
                <c:pt idx="10">
                  <c:v>-2.4228999999999998</c:v>
                </c:pt>
                <c:pt idx="11">
                  <c:v>-2.4209000000000001</c:v>
                </c:pt>
                <c:pt idx="12">
                  <c:v>-2.4186999999999999</c:v>
                </c:pt>
                <c:pt idx="13">
                  <c:v>-2.4163999999999999</c:v>
                </c:pt>
                <c:pt idx="14">
                  <c:v>-2.4140999999999999</c:v>
                </c:pt>
                <c:pt idx="15">
                  <c:v>-2.4116</c:v>
                </c:pt>
                <c:pt idx="16">
                  <c:v>-2.4089999999999998</c:v>
                </c:pt>
                <c:pt idx="17">
                  <c:v>-2.4062999999999999</c:v>
                </c:pt>
                <c:pt idx="18">
                  <c:v>-2.4035000000000002</c:v>
                </c:pt>
                <c:pt idx="19">
                  <c:v>-2.4005999999999998</c:v>
                </c:pt>
                <c:pt idx="20">
                  <c:v>-2.3976000000000002</c:v>
                </c:pt>
                <c:pt idx="21">
                  <c:v>-2.3944999999999999</c:v>
                </c:pt>
                <c:pt idx="22">
                  <c:v>-2.3913000000000002</c:v>
                </c:pt>
                <c:pt idx="23">
                  <c:v>-2.3879000000000001</c:v>
                </c:pt>
                <c:pt idx="24">
                  <c:v>-2.3845000000000001</c:v>
                </c:pt>
                <c:pt idx="25">
                  <c:v>-2.3809999999999998</c:v>
                </c:pt>
                <c:pt idx="26">
                  <c:v>-2.3773</c:v>
                </c:pt>
                <c:pt idx="27">
                  <c:v>-2.3736000000000002</c:v>
                </c:pt>
                <c:pt idx="28">
                  <c:v>-2.3696999999999999</c:v>
                </c:pt>
                <c:pt idx="29">
                  <c:v>-2.3658000000000001</c:v>
                </c:pt>
                <c:pt idx="30">
                  <c:v>-2.3616999999999999</c:v>
                </c:pt>
                <c:pt idx="31">
                  <c:v>-2.3576000000000001</c:v>
                </c:pt>
                <c:pt idx="32">
                  <c:v>-2.3532999999999999</c:v>
                </c:pt>
                <c:pt idx="33">
                  <c:v>-2.3489</c:v>
                </c:pt>
                <c:pt idx="34">
                  <c:v>-2.3443999999999998</c:v>
                </c:pt>
                <c:pt idx="35">
                  <c:v>-2.3397999999999999</c:v>
                </c:pt>
                <c:pt idx="36">
                  <c:v>-2.335</c:v>
                </c:pt>
                <c:pt idx="37">
                  <c:v>-2.3300999999999998</c:v>
                </c:pt>
                <c:pt idx="38">
                  <c:v>-2.3250999999999999</c:v>
                </c:pt>
                <c:pt idx="39">
                  <c:v>-2.3199000000000001</c:v>
                </c:pt>
                <c:pt idx="40">
                  <c:v>-2.3146</c:v>
                </c:pt>
                <c:pt idx="41">
                  <c:v>-2.3090000000000002</c:v>
                </c:pt>
                <c:pt idx="42">
                  <c:v>-2.3033000000000001</c:v>
                </c:pt>
                <c:pt idx="43">
                  <c:v>-2.2974000000000001</c:v>
                </c:pt>
                <c:pt idx="44">
                  <c:v>-2.2911999999999999</c:v>
                </c:pt>
                <c:pt idx="45">
                  <c:v>-2.2848999999999999</c:v>
                </c:pt>
                <c:pt idx="46">
                  <c:v>-2.2783000000000002</c:v>
                </c:pt>
                <c:pt idx="47">
                  <c:v>-2.2715000000000001</c:v>
                </c:pt>
                <c:pt idx="48">
                  <c:v>-2.2644000000000002</c:v>
                </c:pt>
                <c:pt idx="49">
                  <c:v>-2.2570999999999999</c:v>
                </c:pt>
                <c:pt idx="50">
                  <c:v>-2.2494999999999998</c:v>
                </c:pt>
                <c:pt idx="51">
                  <c:v>-2.2416</c:v>
                </c:pt>
                <c:pt idx="52">
                  <c:v>-2.2334000000000001</c:v>
                </c:pt>
                <c:pt idx="53">
                  <c:v>-2.2248000000000001</c:v>
                </c:pt>
                <c:pt idx="54">
                  <c:v>-2.2159</c:v>
                </c:pt>
                <c:pt idx="55">
                  <c:v>-2.2067000000000001</c:v>
                </c:pt>
                <c:pt idx="56">
                  <c:v>-2.1970000000000001</c:v>
                </c:pt>
                <c:pt idx="57">
                  <c:v>-2.1869999999999998</c:v>
                </c:pt>
                <c:pt idx="58">
                  <c:v>-2.1764999999999999</c:v>
                </c:pt>
                <c:pt idx="59">
                  <c:v>-2.1656</c:v>
                </c:pt>
                <c:pt idx="60">
                  <c:v>-2.1541999999999999</c:v>
                </c:pt>
                <c:pt idx="61">
                  <c:v>-2.1423999999999999</c:v>
                </c:pt>
                <c:pt idx="62">
                  <c:v>-2.13</c:v>
                </c:pt>
                <c:pt idx="63">
                  <c:v>-2.117</c:v>
                </c:pt>
                <c:pt idx="64">
                  <c:v>-2.1034999999999999</c:v>
                </c:pt>
                <c:pt idx="65">
                  <c:v>-2.0893000000000002</c:v>
                </c:pt>
                <c:pt idx="66">
                  <c:v>-2.0745</c:v>
                </c:pt>
                <c:pt idx="67">
                  <c:v>-2.0589</c:v>
                </c:pt>
                <c:pt idx="68">
                  <c:v>-2.0426000000000002</c:v>
                </c:pt>
                <c:pt idx="69">
                  <c:v>-2.0255999999999998</c:v>
                </c:pt>
                <c:pt idx="70">
                  <c:v>-2.0076999999999998</c:v>
                </c:pt>
                <c:pt idx="71">
                  <c:v>-1.9888999999999999</c:v>
                </c:pt>
                <c:pt idx="72">
                  <c:v>-1.9692000000000001</c:v>
                </c:pt>
                <c:pt idx="73">
                  <c:v>-1.9483999999999999</c:v>
                </c:pt>
                <c:pt idx="74">
                  <c:v>-1.9266000000000001</c:v>
                </c:pt>
                <c:pt idx="75">
                  <c:v>-1.9036999999999999</c:v>
                </c:pt>
                <c:pt idx="76">
                  <c:v>-1.8796999999999999</c:v>
                </c:pt>
                <c:pt idx="77">
                  <c:v>-1.8543000000000001</c:v>
                </c:pt>
                <c:pt idx="78">
                  <c:v>-1.8277000000000001</c:v>
                </c:pt>
                <c:pt idx="79">
                  <c:v>-1.7997000000000001</c:v>
                </c:pt>
                <c:pt idx="80">
                  <c:v>-1.7703</c:v>
                </c:pt>
                <c:pt idx="81">
                  <c:v>-1.7395</c:v>
                </c:pt>
                <c:pt idx="82">
                  <c:v>-1.7073</c:v>
                </c:pt>
                <c:pt idx="83">
                  <c:v>-1.6738</c:v>
                </c:pt>
                <c:pt idx="84">
                  <c:v>-1.639</c:v>
                </c:pt>
                <c:pt idx="85">
                  <c:v>-1.6032</c:v>
                </c:pt>
                <c:pt idx="86">
                  <c:v>-1.5669</c:v>
                </c:pt>
                <c:pt idx="87">
                  <c:v>-1.5306999999999999</c:v>
                </c:pt>
                <c:pt idx="88">
                  <c:v>-1.4955000000000001</c:v>
                </c:pt>
                <c:pt idx="89">
                  <c:v>-1.4626999999999999</c:v>
                </c:pt>
                <c:pt idx="90">
                  <c:v>-1.4341999999999999</c:v>
                </c:pt>
                <c:pt idx="91">
                  <c:v>-1.4120999999999999</c:v>
                </c:pt>
                <c:pt idx="92">
                  <c:v>-1.3983000000000001</c:v>
                </c:pt>
                <c:pt idx="93">
                  <c:v>-1.3929</c:v>
                </c:pt>
                <c:pt idx="94">
                  <c:v>-1.3923000000000001</c:v>
                </c:pt>
                <c:pt idx="95">
                  <c:v>-1.3923000000000001</c:v>
                </c:pt>
                <c:pt idx="96">
                  <c:v>-1.3923000000000001</c:v>
                </c:pt>
                <c:pt idx="97">
                  <c:v>-1.3923000000000001</c:v>
                </c:pt>
                <c:pt idx="98">
                  <c:v>-1.3923000000000001</c:v>
                </c:pt>
                <c:pt idx="99">
                  <c:v>-1.3923000000000001</c:v>
                </c:pt>
              </c:numCache>
            </c:numRef>
          </c:val>
          <c:smooth val="1"/>
        </c:ser>
        <c:ser>
          <c:idx val="1"/>
          <c:order val="1"/>
          <c:tx>
            <c:strRef>
              <c:f>Sheet1!$A$3</c:f>
              <c:strCache>
                <c:ptCount val="1"/>
                <c:pt idx="0">
                  <c:v>Beta=0.2</c:v>
                </c:pt>
              </c:strCache>
            </c:strRef>
          </c:tx>
          <c:spPr>
            <a:ln w="38100">
              <a:solidFill>
                <a:srgbClr val="FFC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Sheet1!$B$3:$CW$3</c:f>
              <c:numCache>
                <c:formatCode>General</c:formatCode>
                <c:ptCount val="100"/>
                <c:pt idx="1">
                  <c:v>-1.9274</c:v>
                </c:pt>
                <c:pt idx="2">
                  <c:v>-1.9258999999999999</c:v>
                </c:pt>
                <c:pt idx="3">
                  <c:v>-1.9242999999999999</c:v>
                </c:pt>
                <c:pt idx="4">
                  <c:v>-1.9227000000000001</c:v>
                </c:pt>
                <c:pt idx="5">
                  <c:v>-1.9211</c:v>
                </c:pt>
                <c:pt idx="6">
                  <c:v>-1.9194</c:v>
                </c:pt>
                <c:pt idx="7">
                  <c:v>-1.9177</c:v>
                </c:pt>
                <c:pt idx="8">
                  <c:v>-1.9158999999999999</c:v>
                </c:pt>
                <c:pt idx="9">
                  <c:v>-1.9139999999999999</c:v>
                </c:pt>
                <c:pt idx="10">
                  <c:v>-1.9119999999999999</c:v>
                </c:pt>
                <c:pt idx="11">
                  <c:v>-1.91</c:v>
                </c:pt>
                <c:pt idx="12">
                  <c:v>-1.9078999999999999</c:v>
                </c:pt>
                <c:pt idx="13">
                  <c:v>-1.9056</c:v>
                </c:pt>
                <c:pt idx="14">
                  <c:v>-1.9033</c:v>
                </c:pt>
                <c:pt idx="15">
                  <c:v>-1.9009</c:v>
                </c:pt>
                <c:pt idx="16">
                  <c:v>-1.8983000000000001</c:v>
                </c:pt>
                <c:pt idx="17">
                  <c:v>-1.8956999999999999</c:v>
                </c:pt>
                <c:pt idx="18">
                  <c:v>-1.893</c:v>
                </c:pt>
                <c:pt idx="19">
                  <c:v>-1.8900999999999999</c:v>
                </c:pt>
                <c:pt idx="20">
                  <c:v>-1.8872</c:v>
                </c:pt>
                <c:pt idx="21">
                  <c:v>-1.8841000000000001</c:v>
                </c:pt>
                <c:pt idx="22">
                  <c:v>-1.881</c:v>
                </c:pt>
                <c:pt idx="23">
                  <c:v>-1.8776999999999999</c:v>
                </c:pt>
                <c:pt idx="24">
                  <c:v>-1.8744000000000001</c:v>
                </c:pt>
                <c:pt idx="25">
                  <c:v>-1.871</c:v>
                </c:pt>
                <c:pt idx="26">
                  <c:v>-1.8673999999999999</c:v>
                </c:pt>
                <c:pt idx="27">
                  <c:v>-1.8637999999999999</c:v>
                </c:pt>
                <c:pt idx="28">
                  <c:v>-1.8601000000000001</c:v>
                </c:pt>
                <c:pt idx="29">
                  <c:v>-1.8562000000000001</c:v>
                </c:pt>
                <c:pt idx="30">
                  <c:v>-1.8523000000000001</c:v>
                </c:pt>
                <c:pt idx="31">
                  <c:v>-1.8483000000000001</c:v>
                </c:pt>
                <c:pt idx="32">
                  <c:v>-1.8442000000000001</c:v>
                </c:pt>
                <c:pt idx="33">
                  <c:v>-1.84</c:v>
                </c:pt>
                <c:pt idx="34">
                  <c:v>-1.8357000000000001</c:v>
                </c:pt>
                <c:pt idx="35">
                  <c:v>-1.8312999999999999</c:v>
                </c:pt>
                <c:pt idx="36">
                  <c:v>-1.8267</c:v>
                </c:pt>
                <c:pt idx="37">
                  <c:v>-1.8220000000000001</c:v>
                </c:pt>
                <c:pt idx="38">
                  <c:v>-1.8172999999999999</c:v>
                </c:pt>
                <c:pt idx="39">
                  <c:v>-1.8123</c:v>
                </c:pt>
                <c:pt idx="40">
                  <c:v>-1.8071999999999999</c:v>
                </c:pt>
                <c:pt idx="41">
                  <c:v>-1.802</c:v>
                </c:pt>
                <c:pt idx="42">
                  <c:v>-1.7966</c:v>
                </c:pt>
                <c:pt idx="43">
                  <c:v>-1.7909999999999999</c:v>
                </c:pt>
                <c:pt idx="44">
                  <c:v>-1.7853000000000001</c:v>
                </c:pt>
                <c:pt idx="45">
                  <c:v>-1.7793000000000001</c:v>
                </c:pt>
                <c:pt idx="46">
                  <c:v>-1.7732000000000001</c:v>
                </c:pt>
                <c:pt idx="47">
                  <c:v>-1.7668999999999999</c:v>
                </c:pt>
                <c:pt idx="48">
                  <c:v>-1.7603</c:v>
                </c:pt>
                <c:pt idx="49">
                  <c:v>-1.7536</c:v>
                </c:pt>
                <c:pt idx="50">
                  <c:v>-1.7465999999999999</c:v>
                </c:pt>
                <c:pt idx="51">
                  <c:v>-1.7393000000000001</c:v>
                </c:pt>
                <c:pt idx="52">
                  <c:v>-1.7319</c:v>
                </c:pt>
                <c:pt idx="53">
                  <c:v>-1.7241</c:v>
                </c:pt>
                <c:pt idx="54">
                  <c:v>-1.7161</c:v>
                </c:pt>
                <c:pt idx="55">
                  <c:v>-1.7079</c:v>
                </c:pt>
                <c:pt idx="56">
                  <c:v>-1.6993</c:v>
                </c:pt>
                <c:pt idx="57">
                  <c:v>-1.6904999999999999</c:v>
                </c:pt>
                <c:pt idx="58">
                  <c:v>-1.6814</c:v>
                </c:pt>
                <c:pt idx="59">
                  <c:v>-1.6718999999999999</c:v>
                </c:pt>
                <c:pt idx="60">
                  <c:v>-1.6621999999999999</c:v>
                </c:pt>
                <c:pt idx="61">
                  <c:v>-1.6520999999999999</c:v>
                </c:pt>
                <c:pt idx="62">
                  <c:v>-1.6416999999999999</c:v>
                </c:pt>
                <c:pt idx="63">
                  <c:v>-1.631</c:v>
                </c:pt>
                <c:pt idx="64">
                  <c:v>-1.62</c:v>
                </c:pt>
                <c:pt idx="65">
                  <c:v>-1.6086</c:v>
                </c:pt>
                <c:pt idx="66">
                  <c:v>-1.5969</c:v>
                </c:pt>
                <c:pt idx="67">
                  <c:v>-1.5849</c:v>
                </c:pt>
                <c:pt idx="68">
                  <c:v>-1.5727</c:v>
                </c:pt>
                <c:pt idx="69">
                  <c:v>-1.5601</c:v>
                </c:pt>
                <c:pt idx="70">
                  <c:v>-1.5472999999999999</c:v>
                </c:pt>
                <c:pt idx="71">
                  <c:v>-1.5343</c:v>
                </c:pt>
                <c:pt idx="72">
                  <c:v>-1.5212000000000001</c:v>
                </c:pt>
                <c:pt idx="73">
                  <c:v>-1.5079</c:v>
                </c:pt>
                <c:pt idx="74">
                  <c:v>-1.4946999999999999</c:v>
                </c:pt>
                <c:pt idx="75">
                  <c:v>-1.4815</c:v>
                </c:pt>
                <c:pt idx="76">
                  <c:v>-1.4685999999999999</c:v>
                </c:pt>
                <c:pt idx="77">
                  <c:v>-1.456</c:v>
                </c:pt>
                <c:pt idx="78">
                  <c:v>-1.4439</c:v>
                </c:pt>
                <c:pt idx="79">
                  <c:v>-1.4326000000000001</c:v>
                </c:pt>
                <c:pt idx="80">
                  <c:v>-1.4222999999999999</c:v>
                </c:pt>
                <c:pt idx="81">
                  <c:v>-1.4131</c:v>
                </c:pt>
                <c:pt idx="82">
                  <c:v>-1.4054</c:v>
                </c:pt>
                <c:pt idx="83">
                  <c:v>-1.3993</c:v>
                </c:pt>
                <c:pt idx="84">
                  <c:v>-1.3949</c:v>
                </c:pt>
                <c:pt idx="85">
                  <c:v>-1.3923000000000001</c:v>
                </c:pt>
                <c:pt idx="86">
                  <c:v>-1.3911</c:v>
                </c:pt>
                <c:pt idx="87">
                  <c:v>-1.3909</c:v>
                </c:pt>
                <c:pt idx="88">
                  <c:v>-1.3911</c:v>
                </c:pt>
                <c:pt idx="89">
                  <c:v>-1.3913</c:v>
                </c:pt>
                <c:pt idx="90">
                  <c:v>-1.3915</c:v>
                </c:pt>
                <c:pt idx="91">
                  <c:v>-1.3916999999999999</c:v>
                </c:pt>
                <c:pt idx="92">
                  <c:v>-1.3916999999999999</c:v>
                </c:pt>
                <c:pt idx="93">
                  <c:v>-1.3917999999999999</c:v>
                </c:pt>
                <c:pt idx="94">
                  <c:v>-1.3917999999999999</c:v>
                </c:pt>
                <c:pt idx="95">
                  <c:v>-1.3917999999999999</c:v>
                </c:pt>
                <c:pt idx="96">
                  <c:v>-1.3917999999999999</c:v>
                </c:pt>
                <c:pt idx="97">
                  <c:v>-1.3917999999999999</c:v>
                </c:pt>
                <c:pt idx="98">
                  <c:v>-1.3917999999999999</c:v>
                </c:pt>
                <c:pt idx="99">
                  <c:v>-1.3917999999999999</c:v>
                </c:pt>
              </c:numCache>
            </c:numRef>
          </c:val>
          <c:smooth val="1"/>
        </c:ser>
        <c:ser>
          <c:idx val="2"/>
          <c:order val="2"/>
          <c:tx>
            <c:strRef>
              <c:f>Sheet1!$A$4</c:f>
              <c:strCache>
                <c:ptCount val="1"/>
                <c:pt idx="0">
                  <c:v>Beta=0.3</c:v>
                </c:pt>
              </c:strCache>
            </c:strRef>
          </c:tx>
          <c:spPr>
            <a:ln w="38100">
              <a:solidFill>
                <a:srgbClr val="00FF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Sheet1!$B$4:$CW$4</c:f>
              <c:numCache>
                <c:formatCode>General</c:formatCode>
                <c:ptCount val="100"/>
                <c:pt idx="1">
                  <c:v>-1.6873</c:v>
                </c:pt>
                <c:pt idx="2">
                  <c:v>-1.6858</c:v>
                </c:pt>
                <c:pt idx="3">
                  <c:v>-1.6842999999999999</c:v>
                </c:pt>
                <c:pt idx="4">
                  <c:v>-1.6827000000000001</c:v>
                </c:pt>
                <c:pt idx="5">
                  <c:v>-1.6811</c:v>
                </c:pt>
                <c:pt idx="6">
                  <c:v>-1.6794</c:v>
                </c:pt>
                <c:pt idx="7">
                  <c:v>-1.6777</c:v>
                </c:pt>
                <c:pt idx="8">
                  <c:v>-1.6759999999999999</c:v>
                </c:pt>
                <c:pt idx="9">
                  <c:v>-1.6741999999999999</c:v>
                </c:pt>
                <c:pt idx="10">
                  <c:v>-1.6722999999999999</c:v>
                </c:pt>
                <c:pt idx="11">
                  <c:v>-1.6702999999999999</c:v>
                </c:pt>
                <c:pt idx="12">
                  <c:v>-1.6681999999999999</c:v>
                </c:pt>
                <c:pt idx="13">
                  <c:v>-1.6660999999999999</c:v>
                </c:pt>
                <c:pt idx="14">
                  <c:v>-1.6638999999999999</c:v>
                </c:pt>
                <c:pt idx="15">
                  <c:v>-1.6616</c:v>
                </c:pt>
                <c:pt idx="16">
                  <c:v>-1.6592</c:v>
                </c:pt>
                <c:pt idx="17">
                  <c:v>-1.6567000000000001</c:v>
                </c:pt>
                <c:pt idx="18">
                  <c:v>-1.6540999999999999</c:v>
                </c:pt>
                <c:pt idx="19">
                  <c:v>-1.6515</c:v>
                </c:pt>
                <c:pt idx="20">
                  <c:v>-1.6487000000000001</c:v>
                </c:pt>
                <c:pt idx="21">
                  <c:v>-1.6458999999999999</c:v>
                </c:pt>
                <c:pt idx="22">
                  <c:v>-1.643</c:v>
                </c:pt>
                <c:pt idx="23">
                  <c:v>-1.64</c:v>
                </c:pt>
                <c:pt idx="24">
                  <c:v>-1.637</c:v>
                </c:pt>
                <c:pt idx="25">
                  <c:v>-1.6337999999999999</c:v>
                </c:pt>
                <c:pt idx="26">
                  <c:v>-1.6306</c:v>
                </c:pt>
                <c:pt idx="27">
                  <c:v>-1.6273</c:v>
                </c:pt>
                <c:pt idx="28">
                  <c:v>-1.6238999999999999</c:v>
                </c:pt>
                <c:pt idx="29">
                  <c:v>-1.6205000000000001</c:v>
                </c:pt>
                <c:pt idx="30">
                  <c:v>-1.617</c:v>
                </c:pt>
                <c:pt idx="31">
                  <c:v>-1.6133999999999999</c:v>
                </c:pt>
                <c:pt idx="32">
                  <c:v>-1.6097999999999999</c:v>
                </c:pt>
                <c:pt idx="33">
                  <c:v>-1.6061000000000001</c:v>
                </c:pt>
                <c:pt idx="34">
                  <c:v>-1.6023000000000001</c:v>
                </c:pt>
                <c:pt idx="35">
                  <c:v>-1.5984</c:v>
                </c:pt>
                <c:pt idx="36">
                  <c:v>-1.5944</c:v>
                </c:pt>
                <c:pt idx="37">
                  <c:v>-1.5904</c:v>
                </c:pt>
                <c:pt idx="38">
                  <c:v>-1.5862000000000001</c:v>
                </c:pt>
                <c:pt idx="39">
                  <c:v>-1.5820000000000001</c:v>
                </c:pt>
                <c:pt idx="40">
                  <c:v>-1.5777000000000001</c:v>
                </c:pt>
                <c:pt idx="41">
                  <c:v>-1.5731999999999999</c:v>
                </c:pt>
                <c:pt idx="42">
                  <c:v>-1.5687</c:v>
                </c:pt>
                <c:pt idx="43">
                  <c:v>-1.5640000000000001</c:v>
                </c:pt>
                <c:pt idx="44">
                  <c:v>-1.5592999999999999</c:v>
                </c:pt>
                <c:pt idx="45">
                  <c:v>-1.5544</c:v>
                </c:pt>
                <c:pt idx="46">
                  <c:v>-1.5494000000000001</c:v>
                </c:pt>
                <c:pt idx="47">
                  <c:v>-1.5443</c:v>
                </c:pt>
                <c:pt idx="48">
                  <c:v>-1.5390999999999999</c:v>
                </c:pt>
                <c:pt idx="49">
                  <c:v>-1.5337000000000001</c:v>
                </c:pt>
                <c:pt idx="50">
                  <c:v>-1.5283</c:v>
                </c:pt>
                <c:pt idx="51">
                  <c:v>-1.5226999999999999</c:v>
                </c:pt>
                <c:pt idx="52">
                  <c:v>-1.5170999999999999</c:v>
                </c:pt>
                <c:pt idx="53">
                  <c:v>-1.5113000000000001</c:v>
                </c:pt>
                <c:pt idx="54">
                  <c:v>-1.5054000000000001</c:v>
                </c:pt>
                <c:pt idx="55">
                  <c:v>-1.4994000000000001</c:v>
                </c:pt>
                <c:pt idx="56">
                  <c:v>-1.4933000000000001</c:v>
                </c:pt>
                <c:pt idx="57">
                  <c:v>-1.4872000000000001</c:v>
                </c:pt>
                <c:pt idx="58">
                  <c:v>-1.4810000000000001</c:v>
                </c:pt>
                <c:pt idx="59">
                  <c:v>-1.4746999999999999</c:v>
                </c:pt>
                <c:pt idx="60">
                  <c:v>-1.4683999999999999</c:v>
                </c:pt>
                <c:pt idx="61">
                  <c:v>-1.4621</c:v>
                </c:pt>
                <c:pt idx="62">
                  <c:v>-1.4557</c:v>
                </c:pt>
                <c:pt idx="63">
                  <c:v>-1.4495</c:v>
                </c:pt>
                <c:pt idx="64">
                  <c:v>-1.4432</c:v>
                </c:pt>
                <c:pt idx="65">
                  <c:v>-1.4371</c:v>
                </c:pt>
                <c:pt idx="66">
                  <c:v>-1.4311</c:v>
                </c:pt>
                <c:pt idx="67">
                  <c:v>-1.4253</c:v>
                </c:pt>
                <c:pt idx="68">
                  <c:v>-1.4197</c:v>
                </c:pt>
                <c:pt idx="69">
                  <c:v>-1.4144000000000001</c:v>
                </c:pt>
                <c:pt idx="70">
                  <c:v>-1.4095</c:v>
                </c:pt>
                <c:pt idx="71">
                  <c:v>-1.4049</c:v>
                </c:pt>
                <c:pt idx="72">
                  <c:v>-1.4008</c:v>
                </c:pt>
                <c:pt idx="73">
                  <c:v>-1.3972</c:v>
                </c:pt>
                <c:pt idx="74">
                  <c:v>-1.3940999999999999</c:v>
                </c:pt>
                <c:pt idx="75">
                  <c:v>-1.3915999999999999</c:v>
                </c:pt>
                <c:pt idx="76">
                  <c:v>-1.3897999999999999</c:v>
                </c:pt>
                <c:pt idx="77">
                  <c:v>-1.3885000000000001</c:v>
                </c:pt>
                <c:pt idx="78">
                  <c:v>-1.3877999999999999</c:v>
                </c:pt>
                <c:pt idx="79">
                  <c:v>-1.3875</c:v>
                </c:pt>
                <c:pt idx="80">
                  <c:v>-1.3875</c:v>
                </c:pt>
                <c:pt idx="81">
                  <c:v>-1.3877999999999999</c:v>
                </c:pt>
                <c:pt idx="82">
                  <c:v>-1.3879999999999999</c:v>
                </c:pt>
                <c:pt idx="83">
                  <c:v>-1.3883000000000001</c:v>
                </c:pt>
                <c:pt idx="84">
                  <c:v>-1.3886000000000001</c:v>
                </c:pt>
                <c:pt idx="85">
                  <c:v>-1.3888</c:v>
                </c:pt>
                <c:pt idx="86">
                  <c:v>-1.3891</c:v>
                </c:pt>
                <c:pt idx="87">
                  <c:v>-1.3893</c:v>
                </c:pt>
                <c:pt idx="88">
                  <c:v>-1.3895</c:v>
                </c:pt>
                <c:pt idx="89">
                  <c:v>-1.3896999999999999</c:v>
                </c:pt>
                <c:pt idx="90">
                  <c:v>-1.3898999999999999</c:v>
                </c:pt>
                <c:pt idx="91">
                  <c:v>-1.3900999999999999</c:v>
                </c:pt>
                <c:pt idx="92">
                  <c:v>-1.3902000000000001</c:v>
                </c:pt>
                <c:pt idx="93">
                  <c:v>-1.3902000000000001</c:v>
                </c:pt>
                <c:pt idx="94">
                  <c:v>-1.3902000000000001</c:v>
                </c:pt>
                <c:pt idx="95">
                  <c:v>-1.3902000000000001</c:v>
                </c:pt>
                <c:pt idx="96">
                  <c:v>-1.3902000000000001</c:v>
                </c:pt>
                <c:pt idx="97">
                  <c:v>-1.3902000000000001</c:v>
                </c:pt>
                <c:pt idx="98">
                  <c:v>-1.3902000000000001</c:v>
                </c:pt>
                <c:pt idx="99">
                  <c:v>-1.3902000000000001</c:v>
                </c:pt>
              </c:numCache>
            </c:numRef>
          </c:val>
          <c:smooth val="1"/>
        </c:ser>
        <c:ser>
          <c:idx val="3"/>
          <c:order val="3"/>
          <c:tx>
            <c:strRef>
              <c:f>Sheet1!$A$5</c:f>
              <c:strCache>
                <c:ptCount val="1"/>
                <c:pt idx="0">
                  <c:v>Beta=0.4</c:v>
                </c:pt>
              </c:strCache>
            </c:strRef>
          </c:tx>
          <c:spPr>
            <a:ln w="38100">
              <a:solidFill>
                <a:schemeClr val="tx1"/>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Sheet1!$B$5:$CW$5</c:f>
              <c:numCache>
                <c:formatCode>General</c:formatCode>
                <c:ptCount val="100"/>
                <c:pt idx="1">
                  <c:v>-1.5513999999999999</c:v>
                </c:pt>
                <c:pt idx="2">
                  <c:v>-1.5499000000000001</c:v>
                </c:pt>
                <c:pt idx="3">
                  <c:v>-1.5484</c:v>
                </c:pt>
                <c:pt idx="4">
                  <c:v>-1.5468</c:v>
                </c:pt>
                <c:pt idx="5">
                  <c:v>-1.5452999999999999</c:v>
                </c:pt>
                <c:pt idx="6">
                  <c:v>-1.5437000000000001</c:v>
                </c:pt>
                <c:pt idx="7">
                  <c:v>-1.542</c:v>
                </c:pt>
                <c:pt idx="8">
                  <c:v>-1.5404</c:v>
                </c:pt>
                <c:pt idx="9">
                  <c:v>-1.5386</c:v>
                </c:pt>
                <c:pt idx="10">
                  <c:v>-1.5368999999999999</c:v>
                </c:pt>
                <c:pt idx="11">
                  <c:v>-1.5349999999999999</c:v>
                </c:pt>
                <c:pt idx="12">
                  <c:v>-1.5330999999999999</c:v>
                </c:pt>
                <c:pt idx="13">
                  <c:v>-1.5311999999999999</c:v>
                </c:pt>
                <c:pt idx="14">
                  <c:v>-1.5291999999999999</c:v>
                </c:pt>
                <c:pt idx="15">
                  <c:v>-1.5270999999999999</c:v>
                </c:pt>
                <c:pt idx="16">
                  <c:v>-1.5249999999999999</c:v>
                </c:pt>
                <c:pt idx="17">
                  <c:v>-1.5227999999999999</c:v>
                </c:pt>
                <c:pt idx="18">
                  <c:v>-1.5205</c:v>
                </c:pt>
                <c:pt idx="19">
                  <c:v>-1.5182</c:v>
                </c:pt>
                <c:pt idx="20">
                  <c:v>-1.5158</c:v>
                </c:pt>
                <c:pt idx="21">
                  <c:v>-1.5134000000000001</c:v>
                </c:pt>
                <c:pt idx="22">
                  <c:v>-1.5108999999999999</c:v>
                </c:pt>
                <c:pt idx="23">
                  <c:v>-1.5084</c:v>
                </c:pt>
                <c:pt idx="24">
                  <c:v>-1.5058</c:v>
                </c:pt>
                <c:pt idx="25">
                  <c:v>-1.5032000000000001</c:v>
                </c:pt>
                <c:pt idx="26">
                  <c:v>-1.5005999999999999</c:v>
                </c:pt>
                <c:pt idx="27">
                  <c:v>-1.4979</c:v>
                </c:pt>
                <c:pt idx="28">
                  <c:v>-1.4951000000000001</c:v>
                </c:pt>
                <c:pt idx="29">
                  <c:v>-1.4923</c:v>
                </c:pt>
                <c:pt idx="30">
                  <c:v>-1.4895</c:v>
                </c:pt>
                <c:pt idx="31">
                  <c:v>-1.4866999999999999</c:v>
                </c:pt>
                <c:pt idx="32">
                  <c:v>-1.4838</c:v>
                </c:pt>
                <c:pt idx="33">
                  <c:v>-1.4807999999999999</c:v>
                </c:pt>
                <c:pt idx="34">
                  <c:v>-1.4779</c:v>
                </c:pt>
                <c:pt idx="35">
                  <c:v>-1.4749000000000001</c:v>
                </c:pt>
                <c:pt idx="36">
                  <c:v>-1.4719</c:v>
                </c:pt>
                <c:pt idx="37">
                  <c:v>-1.4688000000000001</c:v>
                </c:pt>
                <c:pt idx="38">
                  <c:v>-1.4657</c:v>
                </c:pt>
                <c:pt idx="39">
                  <c:v>-1.4625999999999999</c:v>
                </c:pt>
                <c:pt idx="40">
                  <c:v>-1.4594</c:v>
                </c:pt>
                <c:pt idx="41">
                  <c:v>-1.4561999999999999</c:v>
                </c:pt>
                <c:pt idx="42">
                  <c:v>-1.4530000000000001</c:v>
                </c:pt>
                <c:pt idx="43">
                  <c:v>-1.4497</c:v>
                </c:pt>
                <c:pt idx="44">
                  <c:v>-1.4463999999999999</c:v>
                </c:pt>
                <c:pt idx="45">
                  <c:v>-1.4431</c:v>
                </c:pt>
                <c:pt idx="46">
                  <c:v>-1.4398</c:v>
                </c:pt>
                <c:pt idx="47">
                  <c:v>-1.4363999999999999</c:v>
                </c:pt>
                <c:pt idx="48">
                  <c:v>-1.4331</c:v>
                </c:pt>
                <c:pt idx="49">
                  <c:v>-1.4297</c:v>
                </c:pt>
                <c:pt idx="50">
                  <c:v>-1.4263999999999999</c:v>
                </c:pt>
                <c:pt idx="51">
                  <c:v>-1.423</c:v>
                </c:pt>
                <c:pt idx="52">
                  <c:v>-1.4197</c:v>
                </c:pt>
                <c:pt idx="53">
                  <c:v>-1.4165000000000001</c:v>
                </c:pt>
                <c:pt idx="54">
                  <c:v>-1.4133</c:v>
                </c:pt>
                <c:pt idx="55">
                  <c:v>-1.4100999999999999</c:v>
                </c:pt>
                <c:pt idx="56">
                  <c:v>-1.407</c:v>
                </c:pt>
                <c:pt idx="57">
                  <c:v>-1.4039999999999999</c:v>
                </c:pt>
                <c:pt idx="58">
                  <c:v>-1.4012</c:v>
                </c:pt>
                <c:pt idx="59">
                  <c:v>-1.3984000000000001</c:v>
                </c:pt>
                <c:pt idx="60">
                  <c:v>-1.3957999999999999</c:v>
                </c:pt>
                <c:pt idx="61">
                  <c:v>-1.3934</c:v>
                </c:pt>
                <c:pt idx="62">
                  <c:v>-1.3911</c:v>
                </c:pt>
                <c:pt idx="63">
                  <c:v>-1.3891</c:v>
                </c:pt>
                <c:pt idx="64">
                  <c:v>-1.3873</c:v>
                </c:pt>
                <c:pt idx="65">
                  <c:v>-1.3856999999999999</c:v>
                </c:pt>
                <c:pt idx="66">
                  <c:v>-1.3844000000000001</c:v>
                </c:pt>
                <c:pt idx="67">
                  <c:v>-1.3833</c:v>
                </c:pt>
                <c:pt idx="68">
                  <c:v>-1.3825000000000001</c:v>
                </c:pt>
                <c:pt idx="69">
                  <c:v>-1.3818999999999999</c:v>
                </c:pt>
                <c:pt idx="70">
                  <c:v>-1.3815999999999999</c:v>
                </c:pt>
                <c:pt idx="71">
                  <c:v>-1.3815</c:v>
                </c:pt>
                <c:pt idx="72">
                  <c:v>-1.3815999999999999</c:v>
                </c:pt>
                <c:pt idx="73">
                  <c:v>-1.3817999999999999</c:v>
                </c:pt>
                <c:pt idx="74">
                  <c:v>-1.3821000000000001</c:v>
                </c:pt>
                <c:pt idx="75">
                  <c:v>-1.3825000000000001</c:v>
                </c:pt>
                <c:pt idx="76">
                  <c:v>-1.3829</c:v>
                </c:pt>
                <c:pt idx="77">
                  <c:v>-1.3832</c:v>
                </c:pt>
                <c:pt idx="78">
                  <c:v>-1.3835999999999999</c:v>
                </c:pt>
                <c:pt idx="79">
                  <c:v>-1.3838999999999999</c:v>
                </c:pt>
                <c:pt idx="80">
                  <c:v>-1.3842000000000001</c:v>
                </c:pt>
                <c:pt idx="81">
                  <c:v>-1.3845000000000001</c:v>
                </c:pt>
                <c:pt idx="82">
                  <c:v>-1.3848</c:v>
                </c:pt>
                <c:pt idx="83">
                  <c:v>-1.3851</c:v>
                </c:pt>
                <c:pt idx="84">
                  <c:v>-1.3854</c:v>
                </c:pt>
                <c:pt idx="85">
                  <c:v>-1.3856999999999999</c:v>
                </c:pt>
                <c:pt idx="86">
                  <c:v>-1.3858999999999999</c:v>
                </c:pt>
                <c:pt idx="87">
                  <c:v>-1.3861000000000001</c:v>
                </c:pt>
                <c:pt idx="88">
                  <c:v>-1.3864000000000001</c:v>
                </c:pt>
                <c:pt idx="89">
                  <c:v>-1.3866000000000001</c:v>
                </c:pt>
                <c:pt idx="90">
                  <c:v>-1.3868</c:v>
                </c:pt>
                <c:pt idx="91">
                  <c:v>-1.3869</c:v>
                </c:pt>
                <c:pt idx="92">
                  <c:v>-1.387</c:v>
                </c:pt>
                <c:pt idx="93">
                  <c:v>-1.3871</c:v>
                </c:pt>
                <c:pt idx="94">
                  <c:v>-1.3871</c:v>
                </c:pt>
                <c:pt idx="95">
                  <c:v>-1.3871</c:v>
                </c:pt>
                <c:pt idx="96">
                  <c:v>-1.3871</c:v>
                </c:pt>
                <c:pt idx="97">
                  <c:v>-1.3871</c:v>
                </c:pt>
                <c:pt idx="98">
                  <c:v>-1.3871</c:v>
                </c:pt>
                <c:pt idx="99">
                  <c:v>-1.3871</c:v>
                </c:pt>
              </c:numCache>
            </c:numRef>
          </c:val>
          <c:smooth val="1"/>
        </c:ser>
        <c:ser>
          <c:idx val="4"/>
          <c:order val="4"/>
          <c:tx>
            <c:strRef>
              <c:f>Sheet1!$A$6</c:f>
              <c:strCache>
                <c:ptCount val="1"/>
                <c:pt idx="0">
                  <c:v>Beta=0.5</c:v>
                </c:pt>
              </c:strCache>
            </c:strRef>
          </c:tx>
          <c:spPr>
            <a:ln w="38100">
              <a:solidFill>
                <a:srgbClr val="00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Sheet1!$B$6:$CW$6</c:f>
              <c:numCache>
                <c:formatCode>General</c:formatCode>
                <c:ptCount val="100"/>
                <c:pt idx="1">
                  <c:v>-1.4685999999999999</c:v>
                </c:pt>
                <c:pt idx="2">
                  <c:v>-1.4671000000000001</c:v>
                </c:pt>
                <c:pt idx="3">
                  <c:v>-1.4656</c:v>
                </c:pt>
                <c:pt idx="4">
                  <c:v>-1.4641</c:v>
                </c:pt>
                <c:pt idx="5">
                  <c:v>-1.4625999999999999</c:v>
                </c:pt>
                <c:pt idx="6">
                  <c:v>-1.4611000000000001</c:v>
                </c:pt>
                <c:pt idx="7">
                  <c:v>-1.4596</c:v>
                </c:pt>
                <c:pt idx="8">
                  <c:v>-1.458</c:v>
                </c:pt>
                <c:pt idx="9">
                  <c:v>-1.4564999999999999</c:v>
                </c:pt>
                <c:pt idx="10">
                  <c:v>-1.4549000000000001</c:v>
                </c:pt>
                <c:pt idx="11">
                  <c:v>-1.4532</c:v>
                </c:pt>
                <c:pt idx="12">
                  <c:v>-1.4516</c:v>
                </c:pt>
                <c:pt idx="13">
                  <c:v>-1.4499</c:v>
                </c:pt>
                <c:pt idx="14">
                  <c:v>-1.4481999999999999</c:v>
                </c:pt>
                <c:pt idx="15">
                  <c:v>-1.4463999999999999</c:v>
                </c:pt>
                <c:pt idx="16">
                  <c:v>-1.4447000000000001</c:v>
                </c:pt>
                <c:pt idx="17">
                  <c:v>-1.4429000000000001</c:v>
                </c:pt>
                <c:pt idx="18">
                  <c:v>-1.4410000000000001</c:v>
                </c:pt>
                <c:pt idx="19">
                  <c:v>-1.4392</c:v>
                </c:pt>
                <c:pt idx="20">
                  <c:v>-1.4373</c:v>
                </c:pt>
                <c:pt idx="21">
                  <c:v>-1.4354</c:v>
                </c:pt>
                <c:pt idx="22">
                  <c:v>-1.4335</c:v>
                </c:pt>
                <c:pt idx="23">
                  <c:v>-1.4316</c:v>
                </c:pt>
                <c:pt idx="24">
                  <c:v>-1.4297</c:v>
                </c:pt>
                <c:pt idx="25">
                  <c:v>-1.4277</c:v>
                </c:pt>
                <c:pt idx="26">
                  <c:v>-1.4258</c:v>
                </c:pt>
                <c:pt idx="27">
                  <c:v>-1.4238</c:v>
                </c:pt>
                <c:pt idx="28">
                  <c:v>-1.4218</c:v>
                </c:pt>
                <c:pt idx="29">
                  <c:v>-1.4198</c:v>
                </c:pt>
                <c:pt idx="30">
                  <c:v>-1.4178999999999999</c:v>
                </c:pt>
                <c:pt idx="31">
                  <c:v>-1.4158999999999999</c:v>
                </c:pt>
                <c:pt idx="32">
                  <c:v>-1.4138999999999999</c:v>
                </c:pt>
                <c:pt idx="33">
                  <c:v>-1.4119999999999999</c:v>
                </c:pt>
                <c:pt idx="34">
                  <c:v>-1.41</c:v>
                </c:pt>
                <c:pt idx="35">
                  <c:v>-1.4080999999999999</c:v>
                </c:pt>
                <c:pt idx="36">
                  <c:v>-1.4060999999999999</c:v>
                </c:pt>
                <c:pt idx="37">
                  <c:v>-1.4041999999999999</c:v>
                </c:pt>
                <c:pt idx="38">
                  <c:v>-1.4023000000000001</c:v>
                </c:pt>
                <c:pt idx="39">
                  <c:v>-1.4004000000000001</c:v>
                </c:pt>
                <c:pt idx="40">
                  <c:v>-1.3985000000000001</c:v>
                </c:pt>
                <c:pt idx="41">
                  <c:v>-1.3966000000000001</c:v>
                </c:pt>
                <c:pt idx="42">
                  <c:v>-1.3948</c:v>
                </c:pt>
                <c:pt idx="43">
                  <c:v>-1.393</c:v>
                </c:pt>
                <c:pt idx="44">
                  <c:v>-1.3912</c:v>
                </c:pt>
                <c:pt idx="45">
                  <c:v>-1.3895</c:v>
                </c:pt>
                <c:pt idx="46">
                  <c:v>-1.3877999999999999</c:v>
                </c:pt>
                <c:pt idx="47">
                  <c:v>-1.3862000000000001</c:v>
                </c:pt>
                <c:pt idx="48">
                  <c:v>-1.3847</c:v>
                </c:pt>
                <c:pt idx="49">
                  <c:v>-1.3832</c:v>
                </c:pt>
                <c:pt idx="50">
                  <c:v>-1.3817999999999999</c:v>
                </c:pt>
                <c:pt idx="51">
                  <c:v>-1.3804000000000001</c:v>
                </c:pt>
                <c:pt idx="52">
                  <c:v>-1.3792</c:v>
                </c:pt>
                <c:pt idx="53">
                  <c:v>-1.3781000000000001</c:v>
                </c:pt>
                <c:pt idx="54">
                  <c:v>-1.377</c:v>
                </c:pt>
                <c:pt idx="55">
                  <c:v>-1.3761000000000001</c:v>
                </c:pt>
                <c:pt idx="56">
                  <c:v>-1.3753</c:v>
                </c:pt>
                <c:pt idx="57">
                  <c:v>-1.3746</c:v>
                </c:pt>
                <c:pt idx="58">
                  <c:v>-1.3741000000000001</c:v>
                </c:pt>
                <c:pt idx="59">
                  <c:v>-1.3736999999999999</c:v>
                </c:pt>
                <c:pt idx="60">
                  <c:v>-1.3734</c:v>
                </c:pt>
                <c:pt idx="61">
                  <c:v>-1.3732</c:v>
                </c:pt>
                <c:pt idx="62">
                  <c:v>-1.3732</c:v>
                </c:pt>
                <c:pt idx="63">
                  <c:v>-1.3732</c:v>
                </c:pt>
                <c:pt idx="64">
                  <c:v>-1.3734</c:v>
                </c:pt>
                <c:pt idx="65">
                  <c:v>-1.3736999999999999</c:v>
                </c:pt>
                <c:pt idx="66">
                  <c:v>-1.3740000000000001</c:v>
                </c:pt>
                <c:pt idx="67">
                  <c:v>-1.3744000000000001</c:v>
                </c:pt>
                <c:pt idx="68">
                  <c:v>-1.3748</c:v>
                </c:pt>
                <c:pt idx="69">
                  <c:v>-1.3752</c:v>
                </c:pt>
                <c:pt idx="70">
                  <c:v>-1.3755999999999999</c:v>
                </c:pt>
                <c:pt idx="71">
                  <c:v>-1.3759999999999999</c:v>
                </c:pt>
                <c:pt idx="72">
                  <c:v>-1.3764000000000001</c:v>
                </c:pt>
                <c:pt idx="73">
                  <c:v>-1.3768</c:v>
                </c:pt>
                <c:pt idx="74">
                  <c:v>-1.3772</c:v>
                </c:pt>
                <c:pt idx="75">
                  <c:v>-1.3775999999999999</c:v>
                </c:pt>
                <c:pt idx="76">
                  <c:v>-1.3779999999999999</c:v>
                </c:pt>
                <c:pt idx="77">
                  <c:v>-1.3783000000000001</c:v>
                </c:pt>
                <c:pt idx="78">
                  <c:v>-1.3787</c:v>
                </c:pt>
                <c:pt idx="79">
                  <c:v>-1.379</c:v>
                </c:pt>
                <c:pt idx="80">
                  <c:v>-1.3794</c:v>
                </c:pt>
                <c:pt idx="81">
                  <c:v>-1.3796999999999999</c:v>
                </c:pt>
                <c:pt idx="82">
                  <c:v>-1.38</c:v>
                </c:pt>
                <c:pt idx="83">
                  <c:v>-1.3803000000000001</c:v>
                </c:pt>
                <c:pt idx="84">
                  <c:v>-1.3806</c:v>
                </c:pt>
                <c:pt idx="85">
                  <c:v>-1.3809</c:v>
                </c:pt>
                <c:pt idx="86">
                  <c:v>-1.3811</c:v>
                </c:pt>
                <c:pt idx="87">
                  <c:v>-1.3814</c:v>
                </c:pt>
                <c:pt idx="88">
                  <c:v>-1.3815999999999999</c:v>
                </c:pt>
                <c:pt idx="89">
                  <c:v>-1.3817999999999999</c:v>
                </c:pt>
                <c:pt idx="90">
                  <c:v>-1.3819999999999999</c:v>
                </c:pt>
                <c:pt idx="91">
                  <c:v>-1.3822000000000001</c:v>
                </c:pt>
                <c:pt idx="92">
                  <c:v>-1.3823000000000001</c:v>
                </c:pt>
                <c:pt idx="93">
                  <c:v>-1.3824000000000001</c:v>
                </c:pt>
                <c:pt idx="94">
                  <c:v>-1.3824000000000001</c:v>
                </c:pt>
                <c:pt idx="95">
                  <c:v>-1.3824000000000001</c:v>
                </c:pt>
                <c:pt idx="96">
                  <c:v>-1.3824000000000001</c:v>
                </c:pt>
                <c:pt idx="97">
                  <c:v>-1.3824000000000001</c:v>
                </c:pt>
                <c:pt idx="98">
                  <c:v>-1.3824000000000001</c:v>
                </c:pt>
                <c:pt idx="99">
                  <c:v>-1.3824000000000001</c:v>
                </c:pt>
              </c:numCache>
            </c:numRef>
          </c:val>
          <c:smooth val="1"/>
        </c:ser>
        <c:ser>
          <c:idx val="5"/>
          <c:order val="5"/>
          <c:tx>
            <c:strRef>
              <c:f>Sheet1!$A$7</c:f>
              <c:strCache>
                <c:ptCount val="1"/>
                <c:pt idx="0">
                  <c:v>Beta=0.6</c:v>
                </c:pt>
              </c:strCache>
            </c:strRef>
          </c:tx>
          <c:spPr>
            <a:ln w="38100">
              <a:solidFill>
                <a:srgbClr val="FF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Sheet1!$B$7:$CW$7</c:f>
              <c:numCache>
                <c:formatCode>General</c:formatCode>
                <c:ptCount val="100"/>
                <c:pt idx="1">
                  <c:v>-1.4169</c:v>
                </c:pt>
                <c:pt idx="2">
                  <c:v>-1.4155</c:v>
                </c:pt>
                <c:pt idx="3">
                  <c:v>-1.4139999999999999</c:v>
                </c:pt>
                <c:pt idx="4">
                  <c:v>-1.4126000000000001</c:v>
                </c:pt>
                <c:pt idx="5">
                  <c:v>-1.4112</c:v>
                </c:pt>
                <c:pt idx="6">
                  <c:v>-1.4097999999999999</c:v>
                </c:pt>
                <c:pt idx="7">
                  <c:v>-1.4084000000000001</c:v>
                </c:pt>
                <c:pt idx="8">
                  <c:v>-1.407</c:v>
                </c:pt>
                <c:pt idx="9">
                  <c:v>-1.4056</c:v>
                </c:pt>
                <c:pt idx="10">
                  <c:v>-1.4041999999999999</c:v>
                </c:pt>
                <c:pt idx="11">
                  <c:v>-1.4028</c:v>
                </c:pt>
                <c:pt idx="12">
                  <c:v>-1.4014</c:v>
                </c:pt>
                <c:pt idx="13">
                  <c:v>-1.4</c:v>
                </c:pt>
                <c:pt idx="14">
                  <c:v>-1.3987000000000001</c:v>
                </c:pt>
                <c:pt idx="15">
                  <c:v>-1.3973</c:v>
                </c:pt>
                <c:pt idx="16">
                  <c:v>-1.3958999999999999</c:v>
                </c:pt>
                <c:pt idx="17">
                  <c:v>-1.3946000000000001</c:v>
                </c:pt>
                <c:pt idx="18">
                  <c:v>-1.3932</c:v>
                </c:pt>
                <c:pt idx="19">
                  <c:v>-1.3918999999999999</c:v>
                </c:pt>
                <c:pt idx="20">
                  <c:v>-1.3905000000000001</c:v>
                </c:pt>
                <c:pt idx="21">
                  <c:v>-1.3892</c:v>
                </c:pt>
                <c:pt idx="22">
                  <c:v>-1.3878999999999999</c:v>
                </c:pt>
                <c:pt idx="23">
                  <c:v>-1.3866000000000001</c:v>
                </c:pt>
                <c:pt idx="24">
                  <c:v>-1.3853</c:v>
                </c:pt>
                <c:pt idx="25">
                  <c:v>-1.3841000000000001</c:v>
                </c:pt>
                <c:pt idx="26">
                  <c:v>-1.3828</c:v>
                </c:pt>
                <c:pt idx="27">
                  <c:v>-1.3815999999999999</c:v>
                </c:pt>
                <c:pt idx="28">
                  <c:v>-1.3804000000000001</c:v>
                </c:pt>
                <c:pt idx="29">
                  <c:v>-1.3792</c:v>
                </c:pt>
                <c:pt idx="30">
                  <c:v>-1.3781000000000001</c:v>
                </c:pt>
                <c:pt idx="31">
                  <c:v>-1.377</c:v>
                </c:pt>
                <c:pt idx="32">
                  <c:v>-1.3758999999999999</c:v>
                </c:pt>
                <c:pt idx="33">
                  <c:v>-1.3748</c:v>
                </c:pt>
                <c:pt idx="34">
                  <c:v>-1.3736999999999999</c:v>
                </c:pt>
                <c:pt idx="35">
                  <c:v>-1.3727</c:v>
                </c:pt>
                <c:pt idx="36">
                  <c:v>-1.3717999999999999</c:v>
                </c:pt>
                <c:pt idx="37">
                  <c:v>-1.3708</c:v>
                </c:pt>
                <c:pt idx="38">
                  <c:v>-1.3698999999999999</c:v>
                </c:pt>
                <c:pt idx="39">
                  <c:v>-1.3691</c:v>
                </c:pt>
                <c:pt idx="40">
                  <c:v>-1.3683000000000001</c:v>
                </c:pt>
                <c:pt idx="41">
                  <c:v>-1.3674999999999999</c:v>
                </c:pt>
                <c:pt idx="42">
                  <c:v>-1.3668</c:v>
                </c:pt>
                <c:pt idx="43">
                  <c:v>-1.3662000000000001</c:v>
                </c:pt>
                <c:pt idx="44">
                  <c:v>-1.3655999999999999</c:v>
                </c:pt>
                <c:pt idx="45">
                  <c:v>-1.365</c:v>
                </c:pt>
                <c:pt idx="46">
                  <c:v>-1.3646</c:v>
                </c:pt>
                <c:pt idx="47">
                  <c:v>-1.3642000000000001</c:v>
                </c:pt>
                <c:pt idx="48">
                  <c:v>-1.3637999999999999</c:v>
                </c:pt>
                <c:pt idx="49">
                  <c:v>-1.3635999999999999</c:v>
                </c:pt>
                <c:pt idx="50">
                  <c:v>-1.3633999999999999</c:v>
                </c:pt>
                <c:pt idx="51">
                  <c:v>-1.3633</c:v>
                </c:pt>
                <c:pt idx="52">
                  <c:v>-1.3633</c:v>
                </c:pt>
                <c:pt idx="53">
                  <c:v>-1.3633</c:v>
                </c:pt>
                <c:pt idx="54">
                  <c:v>-1.3633999999999999</c:v>
                </c:pt>
                <c:pt idx="55">
                  <c:v>-1.3634999999999999</c:v>
                </c:pt>
                <c:pt idx="56">
                  <c:v>-1.3637999999999999</c:v>
                </c:pt>
                <c:pt idx="57">
                  <c:v>-1.3641000000000001</c:v>
                </c:pt>
                <c:pt idx="58">
                  <c:v>-1.3644000000000001</c:v>
                </c:pt>
                <c:pt idx="59">
                  <c:v>-1.3647</c:v>
                </c:pt>
                <c:pt idx="60">
                  <c:v>-1.3651</c:v>
                </c:pt>
                <c:pt idx="61">
                  <c:v>-1.3655999999999999</c:v>
                </c:pt>
                <c:pt idx="62">
                  <c:v>-1.3660000000000001</c:v>
                </c:pt>
                <c:pt idx="63">
                  <c:v>-1.3664000000000001</c:v>
                </c:pt>
                <c:pt idx="64">
                  <c:v>-1.3669</c:v>
                </c:pt>
                <c:pt idx="65">
                  <c:v>-1.3673</c:v>
                </c:pt>
                <c:pt idx="66">
                  <c:v>-1.3676999999999999</c:v>
                </c:pt>
                <c:pt idx="67">
                  <c:v>-1.3682000000000001</c:v>
                </c:pt>
                <c:pt idx="68">
                  <c:v>-1.3686</c:v>
                </c:pt>
                <c:pt idx="69">
                  <c:v>-1.369</c:v>
                </c:pt>
                <c:pt idx="70">
                  <c:v>-1.3694999999999999</c:v>
                </c:pt>
                <c:pt idx="71">
                  <c:v>-1.3698999999999999</c:v>
                </c:pt>
                <c:pt idx="72">
                  <c:v>-1.3703000000000001</c:v>
                </c:pt>
                <c:pt idx="73">
                  <c:v>-1.3707</c:v>
                </c:pt>
                <c:pt idx="74">
                  <c:v>-1.3711</c:v>
                </c:pt>
                <c:pt idx="75">
                  <c:v>-1.3714999999999999</c:v>
                </c:pt>
                <c:pt idx="76">
                  <c:v>-1.3718999999999999</c:v>
                </c:pt>
                <c:pt idx="77">
                  <c:v>-1.3723000000000001</c:v>
                </c:pt>
                <c:pt idx="78">
                  <c:v>-1.3727</c:v>
                </c:pt>
                <c:pt idx="79">
                  <c:v>-1.373</c:v>
                </c:pt>
                <c:pt idx="80">
                  <c:v>-1.3734</c:v>
                </c:pt>
                <c:pt idx="81">
                  <c:v>-1.3736999999999999</c:v>
                </c:pt>
                <c:pt idx="82">
                  <c:v>-1.3741000000000001</c:v>
                </c:pt>
                <c:pt idx="83">
                  <c:v>-1.3744000000000001</c:v>
                </c:pt>
                <c:pt idx="84">
                  <c:v>-1.3747</c:v>
                </c:pt>
                <c:pt idx="85">
                  <c:v>-1.3749</c:v>
                </c:pt>
                <c:pt idx="86">
                  <c:v>-1.3752</c:v>
                </c:pt>
                <c:pt idx="87">
                  <c:v>-1.3754999999999999</c:v>
                </c:pt>
                <c:pt idx="88">
                  <c:v>-1.3756999999999999</c:v>
                </c:pt>
                <c:pt idx="89">
                  <c:v>-1.3758999999999999</c:v>
                </c:pt>
                <c:pt idx="90">
                  <c:v>-1.3762000000000001</c:v>
                </c:pt>
                <c:pt idx="91">
                  <c:v>-1.3763000000000001</c:v>
                </c:pt>
                <c:pt idx="92">
                  <c:v>-1.3765000000000001</c:v>
                </c:pt>
                <c:pt idx="93">
                  <c:v>-1.3765000000000001</c:v>
                </c:pt>
                <c:pt idx="94">
                  <c:v>-1.3765000000000001</c:v>
                </c:pt>
                <c:pt idx="95">
                  <c:v>-1.3765000000000001</c:v>
                </c:pt>
                <c:pt idx="96">
                  <c:v>-1.3765000000000001</c:v>
                </c:pt>
                <c:pt idx="97">
                  <c:v>-1.3765000000000001</c:v>
                </c:pt>
                <c:pt idx="98">
                  <c:v>-1.3765000000000001</c:v>
                </c:pt>
                <c:pt idx="99">
                  <c:v>-1.3765000000000001</c:v>
                </c:pt>
              </c:numCache>
            </c:numRef>
          </c:val>
          <c:smooth val="1"/>
        </c:ser>
        <c:ser>
          <c:idx val="6"/>
          <c:order val="6"/>
          <c:tx>
            <c:strRef>
              <c:f>Sheet1!$A$8</c:f>
              <c:strCache>
                <c:ptCount val="1"/>
                <c:pt idx="0">
                  <c:v>Beta=0.7</c:v>
                </c:pt>
              </c:strCache>
            </c:strRef>
          </c:tx>
          <c:spPr>
            <a:ln w="38100">
              <a:solidFill>
                <a:srgbClr val="00808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Sheet1!$B$8:$CW$8</c:f>
              <c:numCache>
                <c:formatCode>General</c:formatCode>
                <c:ptCount val="100"/>
                <c:pt idx="1">
                  <c:v>-1.385</c:v>
                </c:pt>
                <c:pt idx="2">
                  <c:v>-1.3835999999999999</c:v>
                </c:pt>
                <c:pt idx="3">
                  <c:v>-1.3822000000000001</c:v>
                </c:pt>
                <c:pt idx="4">
                  <c:v>-1.3808</c:v>
                </c:pt>
                <c:pt idx="5">
                  <c:v>-1.3794999999999999</c:v>
                </c:pt>
                <c:pt idx="6">
                  <c:v>-1.3782000000000001</c:v>
                </c:pt>
                <c:pt idx="7">
                  <c:v>-1.377</c:v>
                </c:pt>
                <c:pt idx="8">
                  <c:v>-1.3756999999999999</c:v>
                </c:pt>
                <c:pt idx="9">
                  <c:v>-1.3745000000000001</c:v>
                </c:pt>
                <c:pt idx="10">
                  <c:v>-1.3733</c:v>
                </c:pt>
                <c:pt idx="11">
                  <c:v>-1.3722000000000001</c:v>
                </c:pt>
                <c:pt idx="12">
                  <c:v>-1.3711</c:v>
                </c:pt>
                <c:pt idx="13">
                  <c:v>-1.37</c:v>
                </c:pt>
                <c:pt idx="14">
                  <c:v>-1.369</c:v>
                </c:pt>
                <c:pt idx="15">
                  <c:v>-1.3678999999999999</c:v>
                </c:pt>
                <c:pt idx="16">
                  <c:v>-1.367</c:v>
                </c:pt>
                <c:pt idx="17">
                  <c:v>-1.3660000000000001</c:v>
                </c:pt>
                <c:pt idx="18">
                  <c:v>-1.3651</c:v>
                </c:pt>
                <c:pt idx="19">
                  <c:v>-1.3642000000000001</c:v>
                </c:pt>
                <c:pt idx="20">
                  <c:v>-1.3633999999999999</c:v>
                </c:pt>
                <c:pt idx="21">
                  <c:v>-1.3625</c:v>
                </c:pt>
                <c:pt idx="22">
                  <c:v>-1.3617999999999999</c:v>
                </c:pt>
                <c:pt idx="23">
                  <c:v>-1.361</c:v>
                </c:pt>
                <c:pt idx="24">
                  <c:v>-1.3603000000000001</c:v>
                </c:pt>
                <c:pt idx="25">
                  <c:v>-1.3595999999999999</c:v>
                </c:pt>
                <c:pt idx="26">
                  <c:v>-1.3589</c:v>
                </c:pt>
                <c:pt idx="27">
                  <c:v>-1.3583000000000001</c:v>
                </c:pt>
                <c:pt idx="28">
                  <c:v>-1.3576999999999999</c:v>
                </c:pt>
                <c:pt idx="29">
                  <c:v>-1.3572</c:v>
                </c:pt>
                <c:pt idx="30">
                  <c:v>-1.3567</c:v>
                </c:pt>
                <c:pt idx="31">
                  <c:v>-1.3562000000000001</c:v>
                </c:pt>
                <c:pt idx="32">
                  <c:v>-1.3556999999999999</c:v>
                </c:pt>
                <c:pt idx="33">
                  <c:v>-1.3552999999999999</c:v>
                </c:pt>
                <c:pt idx="34">
                  <c:v>-1.3549</c:v>
                </c:pt>
                <c:pt idx="35">
                  <c:v>-1.3546</c:v>
                </c:pt>
                <c:pt idx="36">
                  <c:v>-1.3543000000000001</c:v>
                </c:pt>
                <c:pt idx="37">
                  <c:v>-1.3540000000000001</c:v>
                </c:pt>
                <c:pt idx="38">
                  <c:v>-1.3537999999999999</c:v>
                </c:pt>
                <c:pt idx="39">
                  <c:v>-1.3535999999999999</c:v>
                </c:pt>
                <c:pt idx="40">
                  <c:v>-1.3534999999999999</c:v>
                </c:pt>
                <c:pt idx="41">
                  <c:v>-1.3533999999999999</c:v>
                </c:pt>
                <c:pt idx="42">
                  <c:v>-1.3533999999999999</c:v>
                </c:pt>
                <c:pt idx="43">
                  <c:v>-1.3533999999999999</c:v>
                </c:pt>
                <c:pt idx="44">
                  <c:v>-1.3533999999999999</c:v>
                </c:pt>
                <c:pt idx="45">
                  <c:v>-1.3534999999999999</c:v>
                </c:pt>
                <c:pt idx="46">
                  <c:v>-1.3535999999999999</c:v>
                </c:pt>
                <c:pt idx="47">
                  <c:v>-1.3537999999999999</c:v>
                </c:pt>
                <c:pt idx="48">
                  <c:v>-1.3540000000000001</c:v>
                </c:pt>
                <c:pt idx="49">
                  <c:v>-1.3543000000000001</c:v>
                </c:pt>
                <c:pt idx="50">
                  <c:v>-1.3546</c:v>
                </c:pt>
                <c:pt idx="51">
                  <c:v>-1.3549</c:v>
                </c:pt>
                <c:pt idx="52">
                  <c:v>-1.3552</c:v>
                </c:pt>
                <c:pt idx="53">
                  <c:v>-1.3555999999999999</c:v>
                </c:pt>
                <c:pt idx="54">
                  <c:v>-1.3560000000000001</c:v>
                </c:pt>
                <c:pt idx="55">
                  <c:v>-1.3564000000000001</c:v>
                </c:pt>
                <c:pt idx="56">
                  <c:v>-1.3568</c:v>
                </c:pt>
                <c:pt idx="57">
                  <c:v>-1.3572</c:v>
                </c:pt>
                <c:pt idx="58">
                  <c:v>-1.3576999999999999</c:v>
                </c:pt>
                <c:pt idx="59">
                  <c:v>-1.3581000000000001</c:v>
                </c:pt>
                <c:pt idx="60">
                  <c:v>-1.3586</c:v>
                </c:pt>
                <c:pt idx="61">
                  <c:v>-1.359</c:v>
                </c:pt>
                <c:pt idx="62">
                  <c:v>-1.3593999999999999</c:v>
                </c:pt>
                <c:pt idx="63">
                  <c:v>-1.3599000000000001</c:v>
                </c:pt>
                <c:pt idx="64">
                  <c:v>-1.3603000000000001</c:v>
                </c:pt>
                <c:pt idx="65">
                  <c:v>-1.3608</c:v>
                </c:pt>
                <c:pt idx="66">
                  <c:v>-1.3612</c:v>
                </c:pt>
                <c:pt idx="67">
                  <c:v>-1.3616999999999999</c:v>
                </c:pt>
                <c:pt idx="68">
                  <c:v>-1.3621000000000001</c:v>
                </c:pt>
                <c:pt idx="69">
                  <c:v>-1.3626</c:v>
                </c:pt>
                <c:pt idx="70">
                  <c:v>-1.363</c:v>
                </c:pt>
                <c:pt idx="71">
                  <c:v>-1.3634999999999999</c:v>
                </c:pt>
                <c:pt idx="72">
                  <c:v>-1.3638999999999999</c:v>
                </c:pt>
                <c:pt idx="73">
                  <c:v>-1.3643000000000001</c:v>
                </c:pt>
                <c:pt idx="74">
                  <c:v>-1.3647</c:v>
                </c:pt>
                <c:pt idx="75">
                  <c:v>-1.3651</c:v>
                </c:pt>
                <c:pt idx="76">
                  <c:v>-1.3654999999999999</c:v>
                </c:pt>
                <c:pt idx="77">
                  <c:v>-1.3658999999999999</c:v>
                </c:pt>
                <c:pt idx="78">
                  <c:v>-1.3663000000000001</c:v>
                </c:pt>
                <c:pt idx="79">
                  <c:v>-1.3667</c:v>
                </c:pt>
                <c:pt idx="80">
                  <c:v>-1.3671</c:v>
                </c:pt>
                <c:pt idx="81">
                  <c:v>-1.3673999999999999</c:v>
                </c:pt>
                <c:pt idx="82">
                  <c:v>-1.3677999999999999</c:v>
                </c:pt>
                <c:pt idx="83">
                  <c:v>-1.3681000000000001</c:v>
                </c:pt>
                <c:pt idx="84">
                  <c:v>-1.3684000000000001</c:v>
                </c:pt>
                <c:pt idx="85">
                  <c:v>-1.3687</c:v>
                </c:pt>
                <c:pt idx="86">
                  <c:v>-1.369</c:v>
                </c:pt>
                <c:pt idx="87">
                  <c:v>-1.3692</c:v>
                </c:pt>
                <c:pt idx="88">
                  <c:v>-1.3694999999999999</c:v>
                </c:pt>
                <c:pt idx="89">
                  <c:v>-1.3696999999999999</c:v>
                </c:pt>
                <c:pt idx="90">
                  <c:v>-1.37</c:v>
                </c:pt>
                <c:pt idx="91">
                  <c:v>-1.3702000000000001</c:v>
                </c:pt>
                <c:pt idx="92">
                  <c:v>-1.3703000000000001</c:v>
                </c:pt>
                <c:pt idx="93">
                  <c:v>-1.3703000000000001</c:v>
                </c:pt>
                <c:pt idx="94">
                  <c:v>-1.3703000000000001</c:v>
                </c:pt>
                <c:pt idx="95">
                  <c:v>-1.3703000000000001</c:v>
                </c:pt>
                <c:pt idx="96">
                  <c:v>-1.3703000000000001</c:v>
                </c:pt>
                <c:pt idx="97">
                  <c:v>-1.3703000000000001</c:v>
                </c:pt>
                <c:pt idx="98">
                  <c:v>-1.3703000000000001</c:v>
                </c:pt>
                <c:pt idx="99">
                  <c:v>-1.3703000000000001</c:v>
                </c:pt>
              </c:numCache>
            </c:numRef>
          </c:val>
          <c:smooth val="1"/>
        </c:ser>
        <c:ser>
          <c:idx val="7"/>
          <c:order val="7"/>
          <c:tx>
            <c:strRef>
              <c:f>Sheet1!$A$9</c:f>
              <c:strCache>
                <c:ptCount val="1"/>
                <c:pt idx="0">
                  <c:v>Beta=0.8</c:v>
                </c:pt>
              </c:strCache>
            </c:strRef>
          </c:tx>
          <c:spPr>
            <a:ln w="38100">
              <a:solidFill>
                <a:srgbClr val="00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Sheet1!$B$9:$CW$9</c:f>
              <c:numCache>
                <c:formatCode>General</c:formatCode>
                <c:ptCount val="100"/>
                <c:pt idx="1">
                  <c:v>-1.3664000000000001</c:v>
                </c:pt>
                <c:pt idx="2">
                  <c:v>-1.365</c:v>
                </c:pt>
                <c:pt idx="3">
                  <c:v>-1.3636999999999999</c:v>
                </c:pt>
                <c:pt idx="4">
                  <c:v>-1.3624000000000001</c:v>
                </c:pt>
                <c:pt idx="5">
                  <c:v>-1.3611</c:v>
                </c:pt>
                <c:pt idx="6">
                  <c:v>-1.3599000000000001</c:v>
                </c:pt>
                <c:pt idx="7">
                  <c:v>-1.3588</c:v>
                </c:pt>
                <c:pt idx="8">
                  <c:v>-1.3576999999999999</c:v>
                </c:pt>
                <c:pt idx="9">
                  <c:v>-1.3567</c:v>
                </c:pt>
                <c:pt idx="10">
                  <c:v>-1.3556999999999999</c:v>
                </c:pt>
                <c:pt idx="11">
                  <c:v>-1.3547</c:v>
                </c:pt>
                <c:pt idx="12">
                  <c:v>-1.3537999999999999</c:v>
                </c:pt>
                <c:pt idx="13">
                  <c:v>-1.353</c:v>
                </c:pt>
                <c:pt idx="14">
                  <c:v>-1.3522000000000001</c:v>
                </c:pt>
                <c:pt idx="15">
                  <c:v>-1.3514999999999999</c:v>
                </c:pt>
                <c:pt idx="16">
                  <c:v>-1.3508</c:v>
                </c:pt>
                <c:pt idx="17">
                  <c:v>-1.3502000000000001</c:v>
                </c:pt>
                <c:pt idx="18">
                  <c:v>-1.3495999999999999</c:v>
                </c:pt>
                <c:pt idx="19">
                  <c:v>-1.349</c:v>
                </c:pt>
                <c:pt idx="20">
                  <c:v>-1.3485</c:v>
                </c:pt>
                <c:pt idx="21">
                  <c:v>-1.3481000000000001</c:v>
                </c:pt>
                <c:pt idx="22">
                  <c:v>-1.3476999999999999</c:v>
                </c:pt>
                <c:pt idx="23">
                  <c:v>-1.3472999999999999</c:v>
                </c:pt>
                <c:pt idx="24">
                  <c:v>-1.3469</c:v>
                </c:pt>
                <c:pt idx="25">
                  <c:v>-1.3466</c:v>
                </c:pt>
                <c:pt idx="26">
                  <c:v>-1.3463000000000001</c:v>
                </c:pt>
                <c:pt idx="27">
                  <c:v>-1.3461000000000001</c:v>
                </c:pt>
                <c:pt idx="28">
                  <c:v>-1.3459000000000001</c:v>
                </c:pt>
                <c:pt idx="29">
                  <c:v>-1.3456999999999999</c:v>
                </c:pt>
                <c:pt idx="30">
                  <c:v>-1.3455999999999999</c:v>
                </c:pt>
                <c:pt idx="31">
                  <c:v>-1.3453999999999999</c:v>
                </c:pt>
                <c:pt idx="32">
                  <c:v>-1.3453999999999999</c:v>
                </c:pt>
                <c:pt idx="33">
                  <c:v>-1.3452999999999999</c:v>
                </c:pt>
                <c:pt idx="34">
                  <c:v>-1.3452999999999999</c:v>
                </c:pt>
                <c:pt idx="35">
                  <c:v>-1.3452999999999999</c:v>
                </c:pt>
                <c:pt idx="36">
                  <c:v>-1.3452999999999999</c:v>
                </c:pt>
                <c:pt idx="37">
                  <c:v>-1.3453999999999999</c:v>
                </c:pt>
                <c:pt idx="38">
                  <c:v>-1.3454999999999999</c:v>
                </c:pt>
                <c:pt idx="39">
                  <c:v>-1.3455999999999999</c:v>
                </c:pt>
                <c:pt idx="40">
                  <c:v>-1.3456999999999999</c:v>
                </c:pt>
                <c:pt idx="41">
                  <c:v>-1.3459000000000001</c:v>
                </c:pt>
                <c:pt idx="42">
                  <c:v>-1.3461000000000001</c:v>
                </c:pt>
                <c:pt idx="43">
                  <c:v>-1.3464</c:v>
                </c:pt>
                <c:pt idx="44">
                  <c:v>-1.3466</c:v>
                </c:pt>
                <c:pt idx="45">
                  <c:v>-1.3469</c:v>
                </c:pt>
                <c:pt idx="46">
                  <c:v>-1.3472</c:v>
                </c:pt>
                <c:pt idx="47">
                  <c:v>-1.3474999999999999</c:v>
                </c:pt>
                <c:pt idx="48">
                  <c:v>-1.3479000000000001</c:v>
                </c:pt>
                <c:pt idx="49">
                  <c:v>-1.3482000000000001</c:v>
                </c:pt>
                <c:pt idx="50">
                  <c:v>-1.3486</c:v>
                </c:pt>
                <c:pt idx="51">
                  <c:v>-1.3489</c:v>
                </c:pt>
                <c:pt idx="52">
                  <c:v>-1.3492999999999999</c:v>
                </c:pt>
                <c:pt idx="53">
                  <c:v>-1.3496999999999999</c:v>
                </c:pt>
                <c:pt idx="54">
                  <c:v>-1.3501000000000001</c:v>
                </c:pt>
                <c:pt idx="55">
                  <c:v>-1.3506</c:v>
                </c:pt>
                <c:pt idx="56">
                  <c:v>-1.351</c:v>
                </c:pt>
                <c:pt idx="57">
                  <c:v>-1.3513999999999999</c:v>
                </c:pt>
                <c:pt idx="58">
                  <c:v>-1.3517999999999999</c:v>
                </c:pt>
                <c:pt idx="59">
                  <c:v>-1.3523000000000001</c:v>
                </c:pt>
                <c:pt idx="60">
                  <c:v>-1.3527</c:v>
                </c:pt>
                <c:pt idx="61">
                  <c:v>-1.3532</c:v>
                </c:pt>
                <c:pt idx="62">
                  <c:v>-1.3535999999999999</c:v>
                </c:pt>
                <c:pt idx="63">
                  <c:v>-1.3541000000000001</c:v>
                </c:pt>
                <c:pt idx="64">
                  <c:v>-1.3545</c:v>
                </c:pt>
                <c:pt idx="65">
                  <c:v>-1.355</c:v>
                </c:pt>
                <c:pt idx="66">
                  <c:v>-1.3554999999999999</c:v>
                </c:pt>
                <c:pt idx="67">
                  <c:v>-1.3559000000000001</c:v>
                </c:pt>
                <c:pt idx="68">
                  <c:v>-1.3564000000000001</c:v>
                </c:pt>
                <c:pt idx="69">
                  <c:v>-1.3568</c:v>
                </c:pt>
                <c:pt idx="70">
                  <c:v>-1.3573</c:v>
                </c:pt>
                <c:pt idx="71">
                  <c:v>-1.3576999999999999</c:v>
                </c:pt>
                <c:pt idx="72">
                  <c:v>-1.3582000000000001</c:v>
                </c:pt>
                <c:pt idx="73">
                  <c:v>-1.3586</c:v>
                </c:pt>
                <c:pt idx="74">
                  <c:v>-1.359</c:v>
                </c:pt>
                <c:pt idx="75">
                  <c:v>-1.3593999999999999</c:v>
                </c:pt>
                <c:pt idx="76">
                  <c:v>-1.3599000000000001</c:v>
                </c:pt>
                <c:pt idx="77">
                  <c:v>-1.3603000000000001</c:v>
                </c:pt>
                <c:pt idx="78">
                  <c:v>-1.3607</c:v>
                </c:pt>
                <c:pt idx="79">
                  <c:v>-1.3611</c:v>
                </c:pt>
                <c:pt idx="80">
                  <c:v>-1.3613999999999999</c:v>
                </c:pt>
                <c:pt idx="81">
                  <c:v>-1.3617999999999999</c:v>
                </c:pt>
                <c:pt idx="82">
                  <c:v>-1.3621000000000001</c:v>
                </c:pt>
                <c:pt idx="83">
                  <c:v>-1.3625</c:v>
                </c:pt>
                <c:pt idx="84">
                  <c:v>-1.3628</c:v>
                </c:pt>
                <c:pt idx="85">
                  <c:v>-1.3631</c:v>
                </c:pt>
                <c:pt idx="86">
                  <c:v>-1.3633999999999999</c:v>
                </c:pt>
                <c:pt idx="87">
                  <c:v>-1.3636999999999999</c:v>
                </c:pt>
                <c:pt idx="88">
                  <c:v>-1.3638999999999999</c:v>
                </c:pt>
                <c:pt idx="89">
                  <c:v>-1.3642000000000001</c:v>
                </c:pt>
                <c:pt idx="90">
                  <c:v>-1.3644000000000001</c:v>
                </c:pt>
                <c:pt idx="91">
                  <c:v>-1.3646</c:v>
                </c:pt>
                <c:pt idx="92">
                  <c:v>-1.3648</c:v>
                </c:pt>
                <c:pt idx="93">
                  <c:v>-1.3648</c:v>
                </c:pt>
                <c:pt idx="94">
                  <c:v>-1.3648</c:v>
                </c:pt>
                <c:pt idx="95">
                  <c:v>-1.3648</c:v>
                </c:pt>
                <c:pt idx="96">
                  <c:v>-1.3648</c:v>
                </c:pt>
                <c:pt idx="97">
                  <c:v>-1.3648</c:v>
                </c:pt>
                <c:pt idx="98">
                  <c:v>-1.3648</c:v>
                </c:pt>
                <c:pt idx="99">
                  <c:v>-1.3648</c:v>
                </c:pt>
              </c:numCache>
            </c:numRef>
          </c:val>
          <c:smooth val="1"/>
        </c:ser>
        <c:ser>
          <c:idx val="8"/>
          <c:order val="8"/>
          <c:tx>
            <c:strRef>
              <c:f>Sheet1!$A$10</c:f>
              <c:strCache>
                <c:ptCount val="1"/>
                <c:pt idx="0">
                  <c:v>Beta=0.9</c:v>
                </c:pt>
              </c:strCache>
            </c:strRef>
          </c:tx>
          <c:spPr>
            <a:ln w="38100">
              <a:solidFill>
                <a:srgbClr val="00CC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Sheet1!$B$10:$CW$10</c:f>
              <c:numCache>
                <c:formatCode>General</c:formatCode>
                <c:ptCount val="100"/>
                <c:pt idx="1">
                  <c:v>-1.3571</c:v>
                </c:pt>
                <c:pt idx="2">
                  <c:v>-1.3556999999999999</c:v>
                </c:pt>
                <c:pt idx="3">
                  <c:v>-1.3544</c:v>
                </c:pt>
                <c:pt idx="4">
                  <c:v>-1.3532</c:v>
                </c:pt>
                <c:pt idx="5">
                  <c:v>-1.3520000000000001</c:v>
                </c:pt>
                <c:pt idx="6">
                  <c:v>-1.3508</c:v>
                </c:pt>
                <c:pt idx="7">
                  <c:v>-1.3498000000000001</c:v>
                </c:pt>
                <c:pt idx="8">
                  <c:v>-1.3488</c:v>
                </c:pt>
                <c:pt idx="9">
                  <c:v>-1.3478000000000001</c:v>
                </c:pt>
                <c:pt idx="10">
                  <c:v>-1.347</c:v>
                </c:pt>
                <c:pt idx="11">
                  <c:v>-1.3462000000000001</c:v>
                </c:pt>
                <c:pt idx="12">
                  <c:v>-1.3453999999999999</c:v>
                </c:pt>
                <c:pt idx="13">
                  <c:v>-1.3448</c:v>
                </c:pt>
                <c:pt idx="14">
                  <c:v>-1.3441000000000001</c:v>
                </c:pt>
                <c:pt idx="15">
                  <c:v>-1.3435999999999999</c:v>
                </c:pt>
                <c:pt idx="16">
                  <c:v>-1.3431</c:v>
                </c:pt>
                <c:pt idx="17">
                  <c:v>-1.3426</c:v>
                </c:pt>
                <c:pt idx="18">
                  <c:v>-1.3422000000000001</c:v>
                </c:pt>
                <c:pt idx="19">
                  <c:v>-1.3418000000000001</c:v>
                </c:pt>
                <c:pt idx="20">
                  <c:v>-1.3414999999999999</c:v>
                </c:pt>
                <c:pt idx="21">
                  <c:v>-1.3412999999999999</c:v>
                </c:pt>
                <c:pt idx="22">
                  <c:v>-1.341</c:v>
                </c:pt>
                <c:pt idx="23">
                  <c:v>-1.3408</c:v>
                </c:pt>
                <c:pt idx="24">
                  <c:v>-1.3407</c:v>
                </c:pt>
                <c:pt idx="25">
                  <c:v>-1.3405</c:v>
                </c:pt>
                <c:pt idx="26">
                  <c:v>-1.3404</c:v>
                </c:pt>
                <c:pt idx="27">
                  <c:v>-1.3403</c:v>
                </c:pt>
                <c:pt idx="28">
                  <c:v>-1.3403</c:v>
                </c:pt>
                <c:pt idx="29">
                  <c:v>-1.3403</c:v>
                </c:pt>
                <c:pt idx="30">
                  <c:v>-1.3403</c:v>
                </c:pt>
                <c:pt idx="31">
                  <c:v>-1.3403</c:v>
                </c:pt>
                <c:pt idx="32">
                  <c:v>-1.3403</c:v>
                </c:pt>
                <c:pt idx="33">
                  <c:v>-1.3404</c:v>
                </c:pt>
                <c:pt idx="34">
                  <c:v>-1.3405</c:v>
                </c:pt>
                <c:pt idx="35">
                  <c:v>-1.3406</c:v>
                </c:pt>
                <c:pt idx="36">
                  <c:v>-1.3407</c:v>
                </c:pt>
                <c:pt idx="37">
                  <c:v>-1.3409</c:v>
                </c:pt>
                <c:pt idx="38">
                  <c:v>-1.3411</c:v>
                </c:pt>
                <c:pt idx="39">
                  <c:v>-1.3412999999999999</c:v>
                </c:pt>
                <c:pt idx="40">
                  <c:v>-1.3414999999999999</c:v>
                </c:pt>
                <c:pt idx="41">
                  <c:v>-1.3416999999999999</c:v>
                </c:pt>
                <c:pt idx="42">
                  <c:v>-1.3419000000000001</c:v>
                </c:pt>
                <c:pt idx="43">
                  <c:v>-1.3422000000000001</c:v>
                </c:pt>
                <c:pt idx="44">
                  <c:v>-1.3425</c:v>
                </c:pt>
                <c:pt idx="45">
                  <c:v>-1.3428</c:v>
                </c:pt>
                <c:pt idx="46">
                  <c:v>-1.3431</c:v>
                </c:pt>
                <c:pt idx="47">
                  <c:v>-1.3433999999999999</c:v>
                </c:pt>
                <c:pt idx="48">
                  <c:v>-1.3438000000000001</c:v>
                </c:pt>
                <c:pt idx="49">
                  <c:v>-1.3441000000000001</c:v>
                </c:pt>
                <c:pt idx="50">
                  <c:v>-1.3445</c:v>
                </c:pt>
                <c:pt idx="51">
                  <c:v>-1.3449</c:v>
                </c:pt>
                <c:pt idx="52">
                  <c:v>-1.3452</c:v>
                </c:pt>
                <c:pt idx="53">
                  <c:v>-1.3455999999999999</c:v>
                </c:pt>
                <c:pt idx="54">
                  <c:v>-1.3461000000000001</c:v>
                </c:pt>
                <c:pt idx="55">
                  <c:v>-1.3465</c:v>
                </c:pt>
                <c:pt idx="56">
                  <c:v>-1.3469</c:v>
                </c:pt>
                <c:pt idx="57">
                  <c:v>-1.3472999999999999</c:v>
                </c:pt>
                <c:pt idx="58">
                  <c:v>-1.3478000000000001</c:v>
                </c:pt>
                <c:pt idx="59">
                  <c:v>-1.3482000000000001</c:v>
                </c:pt>
                <c:pt idx="60">
                  <c:v>-1.3487</c:v>
                </c:pt>
                <c:pt idx="61">
                  <c:v>-1.3491</c:v>
                </c:pt>
                <c:pt idx="62">
                  <c:v>-1.3495999999999999</c:v>
                </c:pt>
                <c:pt idx="63">
                  <c:v>-1.35</c:v>
                </c:pt>
                <c:pt idx="64">
                  <c:v>-1.3505</c:v>
                </c:pt>
                <c:pt idx="65">
                  <c:v>-1.3509</c:v>
                </c:pt>
                <c:pt idx="66">
                  <c:v>-1.3513999999999999</c:v>
                </c:pt>
                <c:pt idx="67">
                  <c:v>-1.3519000000000001</c:v>
                </c:pt>
                <c:pt idx="68">
                  <c:v>-1.3523000000000001</c:v>
                </c:pt>
                <c:pt idx="69">
                  <c:v>-1.3528</c:v>
                </c:pt>
                <c:pt idx="70">
                  <c:v>-1.3532999999999999</c:v>
                </c:pt>
                <c:pt idx="71">
                  <c:v>-1.3536999999999999</c:v>
                </c:pt>
                <c:pt idx="72">
                  <c:v>-1.3542000000000001</c:v>
                </c:pt>
                <c:pt idx="73">
                  <c:v>-1.3546</c:v>
                </c:pt>
                <c:pt idx="74">
                  <c:v>-1.355</c:v>
                </c:pt>
                <c:pt idx="75">
                  <c:v>-1.3554999999999999</c:v>
                </c:pt>
                <c:pt idx="76">
                  <c:v>-1.3559000000000001</c:v>
                </c:pt>
                <c:pt idx="77">
                  <c:v>-1.3563000000000001</c:v>
                </c:pt>
                <c:pt idx="78">
                  <c:v>-1.3567</c:v>
                </c:pt>
                <c:pt idx="79">
                  <c:v>-1.3571</c:v>
                </c:pt>
                <c:pt idx="80">
                  <c:v>-1.3574999999999999</c:v>
                </c:pt>
                <c:pt idx="81">
                  <c:v>-1.3577999999999999</c:v>
                </c:pt>
                <c:pt idx="82">
                  <c:v>-1.3582000000000001</c:v>
                </c:pt>
                <c:pt idx="83">
                  <c:v>-1.3585</c:v>
                </c:pt>
                <c:pt idx="84">
                  <c:v>-1.3589</c:v>
                </c:pt>
                <c:pt idx="85">
                  <c:v>-1.3592</c:v>
                </c:pt>
                <c:pt idx="86">
                  <c:v>-1.3594999999999999</c:v>
                </c:pt>
                <c:pt idx="87">
                  <c:v>-1.3596999999999999</c:v>
                </c:pt>
                <c:pt idx="88">
                  <c:v>-1.36</c:v>
                </c:pt>
                <c:pt idx="89">
                  <c:v>-1.3603000000000001</c:v>
                </c:pt>
                <c:pt idx="90">
                  <c:v>-1.3605</c:v>
                </c:pt>
                <c:pt idx="91">
                  <c:v>-1.3607</c:v>
                </c:pt>
                <c:pt idx="92">
                  <c:v>-1.3609</c:v>
                </c:pt>
                <c:pt idx="93">
                  <c:v>-1.3609</c:v>
                </c:pt>
                <c:pt idx="94">
                  <c:v>-1.3609</c:v>
                </c:pt>
                <c:pt idx="95">
                  <c:v>-1.3609</c:v>
                </c:pt>
                <c:pt idx="96">
                  <c:v>-1.3609</c:v>
                </c:pt>
                <c:pt idx="97">
                  <c:v>-1.3609</c:v>
                </c:pt>
                <c:pt idx="98">
                  <c:v>-1.3609</c:v>
                </c:pt>
                <c:pt idx="99">
                  <c:v>-1.3609</c:v>
                </c:pt>
              </c:numCache>
            </c:numRef>
          </c:val>
          <c:smooth val="0"/>
        </c:ser>
        <c:ser>
          <c:idx val="9"/>
          <c:order val="9"/>
          <c:tx>
            <c:strRef>
              <c:f>Sheet1!$A$11</c:f>
              <c:strCache>
                <c:ptCount val="1"/>
                <c:pt idx="0">
                  <c:v>Beta=1.0</c:v>
                </c:pt>
              </c:strCache>
            </c:strRef>
          </c:tx>
          <c:spPr>
            <a:ln w="38100">
              <a:solidFill>
                <a:schemeClr val="bg2">
                  <a:lumMod val="90000"/>
                </a:schemeClr>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Sheet1!$B$11:$CW$11</c:f>
              <c:numCache>
                <c:formatCode>General</c:formatCode>
                <c:ptCount val="100"/>
                <c:pt idx="1">
                  <c:v>-1.3544</c:v>
                </c:pt>
                <c:pt idx="2">
                  <c:v>-1.353</c:v>
                </c:pt>
                <c:pt idx="3">
                  <c:v>-1.3516999999999999</c:v>
                </c:pt>
                <c:pt idx="4">
                  <c:v>-1.3505</c:v>
                </c:pt>
                <c:pt idx="5">
                  <c:v>-1.3492999999999999</c:v>
                </c:pt>
                <c:pt idx="6">
                  <c:v>-1.3482000000000001</c:v>
                </c:pt>
                <c:pt idx="7">
                  <c:v>-1.3472</c:v>
                </c:pt>
                <c:pt idx="8">
                  <c:v>-1.3463000000000001</c:v>
                </c:pt>
                <c:pt idx="9">
                  <c:v>-1.3453999999999999</c:v>
                </c:pt>
                <c:pt idx="10">
                  <c:v>-1.3445</c:v>
                </c:pt>
                <c:pt idx="11">
                  <c:v>-1.3438000000000001</c:v>
                </c:pt>
                <c:pt idx="12">
                  <c:v>-1.3431</c:v>
                </c:pt>
                <c:pt idx="13">
                  <c:v>-1.3424</c:v>
                </c:pt>
                <c:pt idx="14">
                  <c:v>-1.3419000000000001</c:v>
                </c:pt>
                <c:pt idx="15">
                  <c:v>-1.3413999999999999</c:v>
                </c:pt>
                <c:pt idx="16">
                  <c:v>-1.3409</c:v>
                </c:pt>
                <c:pt idx="17">
                  <c:v>-1.3405</c:v>
                </c:pt>
                <c:pt idx="18">
                  <c:v>-1.3402000000000001</c:v>
                </c:pt>
                <c:pt idx="19">
                  <c:v>-1.3398000000000001</c:v>
                </c:pt>
                <c:pt idx="20">
                  <c:v>-1.3395999999999999</c:v>
                </c:pt>
                <c:pt idx="21">
                  <c:v>-1.3393999999999999</c:v>
                </c:pt>
                <c:pt idx="22">
                  <c:v>-1.3391999999999999</c:v>
                </c:pt>
                <c:pt idx="23">
                  <c:v>-1.339</c:v>
                </c:pt>
                <c:pt idx="24">
                  <c:v>-1.3389</c:v>
                </c:pt>
                <c:pt idx="25">
                  <c:v>-1.3388</c:v>
                </c:pt>
                <c:pt idx="26">
                  <c:v>-1.3387</c:v>
                </c:pt>
                <c:pt idx="27">
                  <c:v>-1.3387</c:v>
                </c:pt>
                <c:pt idx="28">
                  <c:v>-1.3387</c:v>
                </c:pt>
                <c:pt idx="29">
                  <c:v>-1.3387</c:v>
                </c:pt>
                <c:pt idx="30">
                  <c:v>-1.3387</c:v>
                </c:pt>
                <c:pt idx="31">
                  <c:v>-1.3387</c:v>
                </c:pt>
                <c:pt idx="32">
                  <c:v>-1.3388</c:v>
                </c:pt>
                <c:pt idx="33">
                  <c:v>-1.3389</c:v>
                </c:pt>
                <c:pt idx="34">
                  <c:v>-1.339</c:v>
                </c:pt>
                <c:pt idx="35">
                  <c:v>-1.3391</c:v>
                </c:pt>
                <c:pt idx="36">
                  <c:v>-1.3391999999999999</c:v>
                </c:pt>
                <c:pt idx="37">
                  <c:v>-1.3393999999999999</c:v>
                </c:pt>
                <c:pt idx="38">
                  <c:v>-1.3395999999999999</c:v>
                </c:pt>
                <c:pt idx="39">
                  <c:v>-1.3398000000000001</c:v>
                </c:pt>
                <c:pt idx="40">
                  <c:v>-1.34</c:v>
                </c:pt>
                <c:pt idx="41">
                  <c:v>-1.3402000000000001</c:v>
                </c:pt>
                <c:pt idx="42">
                  <c:v>-1.3405</c:v>
                </c:pt>
                <c:pt idx="43">
                  <c:v>-1.3407</c:v>
                </c:pt>
                <c:pt idx="44">
                  <c:v>-1.341</c:v>
                </c:pt>
                <c:pt idx="45">
                  <c:v>-1.3412999999999999</c:v>
                </c:pt>
                <c:pt idx="46">
                  <c:v>-1.3415999999999999</c:v>
                </c:pt>
                <c:pt idx="47">
                  <c:v>-1.3419000000000001</c:v>
                </c:pt>
                <c:pt idx="48">
                  <c:v>-1.3423</c:v>
                </c:pt>
                <c:pt idx="49">
                  <c:v>-1.3426</c:v>
                </c:pt>
                <c:pt idx="50">
                  <c:v>-1.343</c:v>
                </c:pt>
                <c:pt idx="51">
                  <c:v>-1.3433999999999999</c:v>
                </c:pt>
                <c:pt idx="52">
                  <c:v>-1.3438000000000001</c:v>
                </c:pt>
                <c:pt idx="53">
                  <c:v>-1.3442000000000001</c:v>
                </c:pt>
                <c:pt idx="54">
                  <c:v>-1.3446</c:v>
                </c:pt>
                <c:pt idx="55">
                  <c:v>-1.345</c:v>
                </c:pt>
                <c:pt idx="56">
                  <c:v>-1.3453999999999999</c:v>
                </c:pt>
                <c:pt idx="57">
                  <c:v>-1.3458000000000001</c:v>
                </c:pt>
                <c:pt idx="58">
                  <c:v>-1.3463000000000001</c:v>
                </c:pt>
                <c:pt idx="59">
                  <c:v>-1.3467</c:v>
                </c:pt>
                <c:pt idx="60">
                  <c:v>-1.3472</c:v>
                </c:pt>
                <c:pt idx="61">
                  <c:v>-1.3475999999999999</c:v>
                </c:pt>
                <c:pt idx="62">
                  <c:v>-1.3481000000000001</c:v>
                </c:pt>
                <c:pt idx="63">
                  <c:v>-1.3485</c:v>
                </c:pt>
                <c:pt idx="64">
                  <c:v>-1.349</c:v>
                </c:pt>
                <c:pt idx="65">
                  <c:v>-1.3494999999999999</c:v>
                </c:pt>
                <c:pt idx="66">
                  <c:v>-1.3499000000000001</c:v>
                </c:pt>
                <c:pt idx="67">
                  <c:v>-1.3504</c:v>
                </c:pt>
                <c:pt idx="68">
                  <c:v>-1.3509</c:v>
                </c:pt>
                <c:pt idx="69">
                  <c:v>-1.3512999999999999</c:v>
                </c:pt>
                <c:pt idx="70">
                  <c:v>-1.3517999999999999</c:v>
                </c:pt>
                <c:pt idx="71">
                  <c:v>-1.3522000000000001</c:v>
                </c:pt>
                <c:pt idx="72">
                  <c:v>-1.3527</c:v>
                </c:pt>
                <c:pt idx="73">
                  <c:v>-1.3531</c:v>
                </c:pt>
                <c:pt idx="74">
                  <c:v>-1.3535999999999999</c:v>
                </c:pt>
                <c:pt idx="75">
                  <c:v>-1.3540000000000001</c:v>
                </c:pt>
                <c:pt idx="76">
                  <c:v>-1.3544</c:v>
                </c:pt>
                <c:pt idx="77">
                  <c:v>-1.3548</c:v>
                </c:pt>
                <c:pt idx="78">
                  <c:v>-1.3552999999999999</c:v>
                </c:pt>
                <c:pt idx="79">
                  <c:v>-1.3555999999999999</c:v>
                </c:pt>
                <c:pt idx="80">
                  <c:v>-1.3560000000000001</c:v>
                </c:pt>
                <c:pt idx="81">
                  <c:v>-1.3564000000000001</c:v>
                </c:pt>
                <c:pt idx="82">
                  <c:v>-1.3568</c:v>
                </c:pt>
                <c:pt idx="83">
                  <c:v>-1.3571</c:v>
                </c:pt>
                <c:pt idx="84">
                  <c:v>-1.3573999999999999</c:v>
                </c:pt>
                <c:pt idx="85">
                  <c:v>-1.3576999999999999</c:v>
                </c:pt>
                <c:pt idx="86">
                  <c:v>-1.3580000000000001</c:v>
                </c:pt>
                <c:pt idx="87">
                  <c:v>-1.3583000000000001</c:v>
                </c:pt>
                <c:pt idx="88">
                  <c:v>-1.3586</c:v>
                </c:pt>
                <c:pt idx="89">
                  <c:v>-1.3589</c:v>
                </c:pt>
                <c:pt idx="90">
                  <c:v>-1.3591</c:v>
                </c:pt>
                <c:pt idx="91">
                  <c:v>-1.3593</c:v>
                </c:pt>
                <c:pt idx="92">
                  <c:v>-1.3593999999999999</c:v>
                </c:pt>
                <c:pt idx="93">
                  <c:v>-1.3594999999999999</c:v>
                </c:pt>
                <c:pt idx="94">
                  <c:v>-1.3594999999999999</c:v>
                </c:pt>
                <c:pt idx="95">
                  <c:v>-1.3594999999999999</c:v>
                </c:pt>
                <c:pt idx="96">
                  <c:v>-1.3594999999999999</c:v>
                </c:pt>
                <c:pt idx="97">
                  <c:v>-1.3594999999999999</c:v>
                </c:pt>
                <c:pt idx="98">
                  <c:v>-1.3594999999999999</c:v>
                </c:pt>
                <c:pt idx="99">
                  <c:v>-1.3594999999999999</c:v>
                </c:pt>
              </c:numCache>
            </c:numRef>
          </c:val>
          <c:smooth val="1"/>
        </c:ser>
        <c:dLbls>
          <c:showLegendKey val="0"/>
          <c:showVal val="0"/>
          <c:showCatName val="0"/>
          <c:showSerName val="0"/>
          <c:showPercent val="0"/>
          <c:showBubbleSize val="0"/>
        </c:dLbls>
        <c:smooth val="0"/>
        <c:axId val="466349016"/>
        <c:axId val="466348232"/>
      </c:lineChart>
      <c:catAx>
        <c:axId val="466349016"/>
        <c:scaling>
          <c:orientation val="minMax"/>
        </c:scaling>
        <c:delete val="0"/>
        <c:axPos val="b"/>
        <c:numFmt formatCode="0%" sourceLinked="0"/>
        <c:majorTickMark val="none"/>
        <c:minorTickMark val="none"/>
        <c:tickLblPos val="low"/>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66348232"/>
        <c:crosses val="autoZero"/>
        <c:auto val="1"/>
        <c:lblAlgn val="ctr"/>
        <c:lblOffset val="100"/>
        <c:tickLblSkip val="10"/>
        <c:tickMarkSkip val="1"/>
        <c:noMultiLvlLbl val="0"/>
      </c:catAx>
      <c:valAx>
        <c:axId val="466348232"/>
        <c:scaling>
          <c:orientation val="minMax"/>
          <c:max val="-1.2"/>
          <c:min val="-2.5"/>
        </c:scaling>
        <c:delete val="0"/>
        <c:axPos val="l"/>
        <c:majorGridlines>
          <c:spPr>
            <a:ln w="2651">
              <a:solidFill>
                <a:schemeClr val="tx2">
                  <a:lumMod val="20000"/>
                  <a:lumOff val="80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66349016"/>
        <c:crosses val="autoZero"/>
        <c:crossBetween val="between"/>
      </c:valAx>
      <c:spPr>
        <a:noFill/>
        <a:ln w="10605">
          <a:solidFill>
            <a:schemeClr val="tx1"/>
          </a:solidFill>
          <a:prstDash val="solid"/>
        </a:ln>
      </c:spPr>
    </c:plotArea>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6156583629894"/>
          <c:y val="4.3279467322147089E-2"/>
          <c:w val="0.70677938513499761"/>
          <c:h val="0.77093733185033864"/>
        </c:manualLayout>
      </c:layout>
      <c:lineChart>
        <c:grouping val="standard"/>
        <c:varyColors val="0"/>
        <c:ser>
          <c:idx val="0"/>
          <c:order val="0"/>
          <c:tx>
            <c:strRef>
              <c:f>Sheet1!$A$2</c:f>
              <c:strCache>
                <c:ptCount val="1"/>
                <c:pt idx="0">
                  <c:v>0.1</c:v>
                </c:pt>
              </c:strCache>
            </c:strRef>
          </c:tx>
          <c:spPr>
            <a:ln w="38100">
              <a:solidFill>
                <a:srgbClr val="FF00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Sheet1!$B$2:$CX$2</c:f>
              <c:numCache>
                <c:formatCode>General</c:formatCode>
                <c:ptCount val="101"/>
                <c:pt idx="1">
                  <c:v>-2.4367999999999999</c:v>
                </c:pt>
                <c:pt idx="2">
                  <c:v>-2.4338000000000002</c:v>
                </c:pt>
                <c:pt idx="3">
                  <c:v>-2.4306999999999999</c:v>
                </c:pt>
                <c:pt idx="4">
                  <c:v>-2.4277000000000002</c:v>
                </c:pt>
                <c:pt idx="5">
                  <c:v>-2.4245999999999999</c:v>
                </c:pt>
                <c:pt idx="6">
                  <c:v>-2.4215</c:v>
                </c:pt>
                <c:pt idx="7">
                  <c:v>-2.4184999999999999</c:v>
                </c:pt>
                <c:pt idx="8">
                  <c:v>-2.4152999999999998</c:v>
                </c:pt>
                <c:pt idx="9">
                  <c:v>-2.4121999999999999</c:v>
                </c:pt>
                <c:pt idx="10">
                  <c:v>-2.4089999999999998</c:v>
                </c:pt>
                <c:pt idx="11">
                  <c:v>-2.4056999999999999</c:v>
                </c:pt>
                <c:pt idx="12">
                  <c:v>-2.4024999999999999</c:v>
                </c:pt>
                <c:pt idx="13">
                  <c:v>-2.3990999999999998</c:v>
                </c:pt>
                <c:pt idx="14">
                  <c:v>-2.3957000000000002</c:v>
                </c:pt>
                <c:pt idx="15">
                  <c:v>-2.3921999999999999</c:v>
                </c:pt>
                <c:pt idx="16">
                  <c:v>-2.3887</c:v>
                </c:pt>
                <c:pt idx="17">
                  <c:v>-2.3851</c:v>
                </c:pt>
                <c:pt idx="18">
                  <c:v>-2.3814000000000002</c:v>
                </c:pt>
                <c:pt idx="19">
                  <c:v>-2.3776000000000002</c:v>
                </c:pt>
                <c:pt idx="20">
                  <c:v>-2.3738000000000001</c:v>
                </c:pt>
                <c:pt idx="21">
                  <c:v>-2.3698000000000001</c:v>
                </c:pt>
                <c:pt idx="22">
                  <c:v>-2.3658000000000001</c:v>
                </c:pt>
                <c:pt idx="23">
                  <c:v>-2.3616999999999999</c:v>
                </c:pt>
                <c:pt idx="24">
                  <c:v>-2.3574999999999999</c:v>
                </c:pt>
                <c:pt idx="25">
                  <c:v>-2.3532000000000002</c:v>
                </c:pt>
                <c:pt idx="26">
                  <c:v>-2.3488000000000002</c:v>
                </c:pt>
                <c:pt idx="27">
                  <c:v>-2.3443999999999998</c:v>
                </c:pt>
                <c:pt idx="28">
                  <c:v>-2.3397999999999999</c:v>
                </c:pt>
                <c:pt idx="29">
                  <c:v>-2.3351999999999999</c:v>
                </c:pt>
                <c:pt idx="30">
                  <c:v>-2.3304</c:v>
                </c:pt>
                <c:pt idx="31">
                  <c:v>-2.3256000000000001</c:v>
                </c:pt>
                <c:pt idx="32">
                  <c:v>-2.3207</c:v>
                </c:pt>
                <c:pt idx="33">
                  <c:v>-2.3155999999999999</c:v>
                </c:pt>
                <c:pt idx="34">
                  <c:v>-2.3105000000000002</c:v>
                </c:pt>
                <c:pt idx="35">
                  <c:v>-2.3052999999999999</c:v>
                </c:pt>
                <c:pt idx="36">
                  <c:v>-2.2999000000000001</c:v>
                </c:pt>
                <c:pt idx="37">
                  <c:v>-2.2945000000000002</c:v>
                </c:pt>
                <c:pt idx="38">
                  <c:v>-2.2888999999999999</c:v>
                </c:pt>
                <c:pt idx="39">
                  <c:v>-2.2831999999999999</c:v>
                </c:pt>
                <c:pt idx="40">
                  <c:v>-2.2774000000000001</c:v>
                </c:pt>
                <c:pt idx="41">
                  <c:v>-2.2715000000000001</c:v>
                </c:pt>
                <c:pt idx="42">
                  <c:v>-2.2654000000000001</c:v>
                </c:pt>
                <c:pt idx="43">
                  <c:v>-2.2591000000000001</c:v>
                </c:pt>
                <c:pt idx="44">
                  <c:v>-2.2526999999999999</c:v>
                </c:pt>
                <c:pt idx="45">
                  <c:v>-2.2461000000000002</c:v>
                </c:pt>
                <c:pt idx="46">
                  <c:v>-2.2393000000000001</c:v>
                </c:pt>
                <c:pt idx="47">
                  <c:v>-2.2323</c:v>
                </c:pt>
                <c:pt idx="48">
                  <c:v>-2.2250999999999999</c:v>
                </c:pt>
                <c:pt idx="49">
                  <c:v>-2.2176999999999998</c:v>
                </c:pt>
                <c:pt idx="50">
                  <c:v>-2.21</c:v>
                </c:pt>
                <c:pt idx="51">
                  <c:v>-2.2021000000000002</c:v>
                </c:pt>
                <c:pt idx="52">
                  <c:v>-2.194</c:v>
                </c:pt>
                <c:pt idx="53">
                  <c:v>-2.1856</c:v>
                </c:pt>
                <c:pt idx="54">
                  <c:v>-2.1768999999999998</c:v>
                </c:pt>
                <c:pt idx="55">
                  <c:v>-2.1678999999999999</c:v>
                </c:pt>
                <c:pt idx="56">
                  <c:v>-2.1585000000000001</c:v>
                </c:pt>
                <c:pt idx="57">
                  <c:v>-2.1488999999999998</c:v>
                </c:pt>
                <c:pt idx="58">
                  <c:v>-2.1389</c:v>
                </c:pt>
                <c:pt idx="59">
                  <c:v>-2.1284999999999998</c:v>
                </c:pt>
                <c:pt idx="60">
                  <c:v>-2.1177000000000001</c:v>
                </c:pt>
                <c:pt idx="61">
                  <c:v>-2.1065</c:v>
                </c:pt>
                <c:pt idx="62">
                  <c:v>-2.0948000000000002</c:v>
                </c:pt>
                <c:pt idx="63">
                  <c:v>-2.0827</c:v>
                </c:pt>
                <c:pt idx="64">
                  <c:v>-2.0701000000000001</c:v>
                </c:pt>
                <c:pt idx="65">
                  <c:v>-2.0569000000000002</c:v>
                </c:pt>
                <c:pt idx="66">
                  <c:v>-2.0432000000000001</c:v>
                </c:pt>
                <c:pt idx="67">
                  <c:v>-2.0289000000000001</c:v>
                </c:pt>
                <c:pt idx="68">
                  <c:v>-2.0139</c:v>
                </c:pt>
                <c:pt idx="69">
                  <c:v>-1.9983</c:v>
                </c:pt>
                <c:pt idx="70">
                  <c:v>-1.982</c:v>
                </c:pt>
                <c:pt idx="71">
                  <c:v>-1.9648000000000001</c:v>
                </c:pt>
                <c:pt idx="72">
                  <c:v>-1.9469000000000001</c:v>
                </c:pt>
                <c:pt idx="73">
                  <c:v>-1.9280999999999999</c:v>
                </c:pt>
                <c:pt idx="74">
                  <c:v>-1.9083000000000001</c:v>
                </c:pt>
                <c:pt idx="75">
                  <c:v>-1.8875999999999999</c:v>
                </c:pt>
                <c:pt idx="76">
                  <c:v>-1.8657999999999999</c:v>
                </c:pt>
                <c:pt idx="77">
                  <c:v>-1.8428</c:v>
                </c:pt>
                <c:pt idx="78">
                  <c:v>-1.8187</c:v>
                </c:pt>
                <c:pt idx="79">
                  <c:v>-1.7932999999999999</c:v>
                </c:pt>
                <c:pt idx="80">
                  <c:v>-1.7665999999999999</c:v>
                </c:pt>
                <c:pt idx="81">
                  <c:v>-1.7385999999999999</c:v>
                </c:pt>
                <c:pt idx="82">
                  <c:v>-1.7091000000000001</c:v>
                </c:pt>
                <c:pt idx="83">
                  <c:v>-1.6782999999999999</c:v>
                </c:pt>
                <c:pt idx="84">
                  <c:v>-1.6460999999999999</c:v>
                </c:pt>
                <c:pt idx="85">
                  <c:v>-1.6126</c:v>
                </c:pt>
                <c:pt idx="86">
                  <c:v>-1.5782</c:v>
                </c:pt>
                <c:pt idx="87">
                  <c:v>-1.5432999999999999</c:v>
                </c:pt>
                <c:pt idx="88">
                  <c:v>-1.5085999999999999</c:v>
                </c:pt>
                <c:pt idx="89">
                  <c:v>-1.4752000000000001</c:v>
                </c:pt>
                <c:pt idx="90">
                  <c:v>-1.4446000000000001</c:v>
                </c:pt>
                <c:pt idx="91">
                  <c:v>-1.4187000000000001</c:v>
                </c:pt>
                <c:pt idx="92">
                  <c:v>-1.4</c:v>
                </c:pt>
                <c:pt idx="93">
                  <c:v>-1.3903000000000001</c:v>
                </c:pt>
                <c:pt idx="94">
                  <c:v>-1.3879999999999999</c:v>
                </c:pt>
                <c:pt idx="95">
                  <c:v>-1.3878999999999999</c:v>
                </c:pt>
                <c:pt idx="96">
                  <c:v>-1.3878999999999999</c:v>
                </c:pt>
                <c:pt idx="97">
                  <c:v>-1.3878999999999999</c:v>
                </c:pt>
                <c:pt idx="98">
                  <c:v>-1.3878999999999999</c:v>
                </c:pt>
                <c:pt idx="99">
                  <c:v>-1.3878999999999999</c:v>
                </c:pt>
              </c:numCache>
            </c:numRef>
          </c:val>
          <c:smooth val="1"/>
        </c:ser>
        <c:ser>
          <c:idx val="1"/>
          <c:order val="1"/>
          <c:tx>
            <c:strRef>
              <c:f>Sheet1!$A$3</c:f>
              <c:strCache>
                <c:ptCount val="1"/>
                <c:pt idx="0">
                  <c:v>Beta=0.2</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Sheet1!$B$3:$CX$3</c:f>
              <c:numCache>
                <c:formatCode>General</c:formatCode>
                <c:ptCount val="101"/>
                <c:pt idx="2">
                  <c:v>-1.9228000000000001</c:v>
                </c:pt>
                <c:pt idx="3">
                  <c:v>-1.9198</c:v>
                </c:pt>
                <c:pt idx="4">
                  <c:v>-1.9167000000000001</c:v>
                </c:pt>
                <c:pt idx="5">
                  <c:v>-1.9137</c:v>
                </c:pt>
                <c:pt idx="6">
                  <c:v>-1.9106000000000001</c:v>
                </c:pt>
                <c:pt idx="7">
                  <c:v>-1.9075</c:v>
                </c:pt>
                <c:pt idx="8">
                  <c:v>-1.9044000000000001</c:v>
                </c:pt>
                <c:pt idx="9">
                  <c:v>-1.9012</c:v>
                </c:pt>
                <c:pt idx="10">
                  <c:v>-1.8980999999999999</c:v>
                </c:pt>
                <c:pt idx="11">
                  <c:v>-1.8948</c:v>
                </c:pt>
                <c:pt idx="12">
                  <c:v>-1.8915999999999999</c:v>
                </c:pt>
                <c:pt idx="13">
                  <c:v>-1.8882000000000001</c:v>
                </c:pt>
                <c:pt idx="14">
                  <c:v>-1.8848</c:v>
                </c:pt>
                <c:pt idx="15">
                  <c:v>-1.8814</c:v>
                </c:pt>
                <c:pt idx="16">
                  <c:v>-1.8778999999999999</c:v>
                </c:pt>
                <c:pt idx="17">
                  <c:v>-1.8743000000000001</c:v>
                </c:pt>
                <c:pt idx="18">
                  <c:v>-1.8706</c:v>
                </c:pt>
                <c:pt idx="19">
                  <c:v>-1.8669</c:v>
                </c:pt>
                <c:pt idx="20">
                  <c:v>-1.8631</c:v>
                </c:pt>
                <c:pt idx="21">
                  <c:v>-1.8592</c:v>
                </c:pt>
                <c:pt idx="22">
                  <c:v>-1.8552999999999999</c:v>
                </c:pt>
                <c:pt idx="23">
                  <c:v>-1.8512</c:v>
                </c:pt>
                <c:pt idx="24">
                  <c:v>-1.8471</c:v>
                </c:pt>
                <c:pt idx="25">
                  <c:v>-1.8429</c:v>
                </c:pt>
                <c:pt idx="26">
                  <c:v>-1.8386</c:v>
                </c:pt>
                <c:pt idx="27">
                  <c:v>-1.8342000000000001</c:v>
                </c:pt>
                <c:pt idx="28">
                  <c:v>-1.8298000000000001</c:v>
                </c:pt>
                <c:pt idx="29">
                  <c:v>-1.8251999999999999</c:v>
                </c:pt>
                <c:pt idx="30">
                  <c:v>-1.8206</c:v>
                </c:pt>
                <c:pt idx="31">
                  <c:v>-1.8159000000000001</c:v>
                </c:pt>
                <c:pt idx="32">
                  <c:v>-1.8110999999999999</c:v>
                </c:pt>
                <c:pt idx="33">
                  <c:v>-1.8062</c:v>
                </c:pt>
                <c:pt idx="34">
                  <c:v>-1.8011999999999999</c:v>
                </c:pt>
                <c:pt idx="35">
                  <c:v>-1.7962</c:v>
                </c:pt>
                <c:pt idx="36">
                  <c:v>-1.7909999999999999</c:v>
                </c:pt>
                <c:pt idx="37">
                  <c:v>-1.7858000000000001</c:v>
                </c:pt>
                <c:pt idx="38">
                  <c:v>-1.7804</c:v>
                </c:pt>
                <c:pt idx="39">
                  <c:v>-1.7748999999999999</c:v>
                </c:pt>
                <c:pt idx="40">
                  <c:v>-1.7694000000000001</c:v>
                </c:pt>
                <c:pt idx="41">
                  <c:v>-1.7637</c:v>
                </c:pt>
                <c:pt idx="42">
                  <c:v>-1.7579</c:v>
                </c:pt>
                <c:pt idx="43">
                  <c:v>-1.7519</c:v>
                </c:pt>
                <c:pt idx="44">
                  <c:v>-1.7458</c:v>
                </c:pt>
                <c:pt idx="45">
                  <c:v>-1.7396</c:v>
                </c:pt>
                <c:pt idx="46">
                  <c:v>-1.7332000000000001</c:v>
                </c:pt>
                <c:pt idx="47">
                  <c:v>-1.7265999999999999</c:v>
                </c:pt>
                <c:pt idx="48">
                  <c:v>-1.7199</c:v>
                </c:pt>
                <c:pt idx="49">
                  <c:v>-1.7130000000000001</c:v>
                </c:pt>
                <c:pt idx="50">
                  <c:v>-1.7059</c:v>
                </c:pt>
                <c:pt idx="51">
                  <c:v>-1.6986000000000001</c:v>
                </c:pt>
                <c:pt idx="52">
                  <c:v>-1.6911</c:v>
                </c:pt>
                <c:pt idx="53">
                  <c:v>-1.6835</c:v>
                </c:pt>
                <c:pt idx="54">
                  <c:v>-1.6756</c:v>
                </c:pt>
                <c:pt idx="55">
                  <c:v>-1.6674</c:v>
                </c:pt>
                <c:pt idx="56">
                  <c:v>-1.6591</c:v>
                </c:pt>
                <c:pt idx="57">
                  <c:v>-1.6505000000000001</c:v>
                </c:pt>
                <c:pt idx="58">
                  <c:v>-1.6416999999999999</c:v>
                </c:pt>
                <c:pt idx="59">
                  <c:v>-1.6327</c:v>
                </c:pt>
                <c:pt idx="60">
                  <c:v>-1.6234</c:v>
                </c:pt>
                <c:pt idx="61">
                  <c:v>-1.6137999999999999</c:v>
                </c:pt>
                <c:pt idx="62">
                  <c:v>-1.6040000000000001</c:v>
                </c:pt>
                <c:pt idx="63">
                  <c:v>-1.5939000000000001</c:v>
                </c:pt>
                <c:pt idx="64">
                  <c:v>-1.5834999999999999</c:v>
                </c:pt>
                <c:pt idx="65">
                  <c:v>-1.5729</c:v>
                </c:pt>
                <c:pt idx="66">
                  <c:v>-1.5620000000000001</c:v>
                </c:pt>
                <c:pt idx="67">
                  <c:v>-1.5508999999999999</c:v>
                </c:pt>
                <c:pt idx="68">
                  <c:v>-1.5396000000000001</c:v>
                </c:pt>
                <c:pt idx="69">
                  <c:v>-1.528</c:v>
                </c:pt>
                <c:pt idx="70">
                  <c:v>-1.5162</c:v>
                </c:pt>
                <c:pt idx="71">
                  <c:v>-1.5043</c:v>
                </c:pt>
                <c:pt idx="72">
                  <c:v>-1.4922</c:v>
                </c:pt>
                <c:pt idx="73">
                  <c:v>-1.4801</c:v>
                </c:pt>
                <c:pt idx="74">
                  <c:v>-1.468</c:v>
                </c:pt>
                <c:pt idx="75">
                  <c:v>-1.456</c:v>
                </c:pt>
                <c:pt idx="76">
                  <c:v>-1.4440999999999999</c:v>
                </c:pt>
                <c:pt idx="77">
                  <c:v>-1.4326000000000001</c:v>
                </c:pt>
                <c:pt idx="78">
                  <c:v>-1.4215</c:v>
                </c:pt>
                <c:pt idx="79">
                  <c:v>-1.4111</c:v>
                </c:pt>
                <c:pt idx="80">
                  <c:v>-1.4015</c:v>
                </c:pt>
                <c:pt idx="81">
                  <c:v>-1.393</c:v>
                </c:pt>
                <c:pt idx="82">
                  <c:v>-1.3857999999999999</c:v>
                </c:pt>
                <c:pt idx="83">
                  <c:v>-1.3802000000000001</c:v>
                </c:pt>
                <c:pt idx="84">
                  <c:v>-1.3764000000000001</c:v>
                </c:pt>
                <c:pt idx="85">
                  <c:v>-1.3744000000000001</c:v>
                </c:pt>
                <c:pt idx="86">
                  <c:v>-1.3742000000000001</c:v>
                </c:pt>
                <c:pt idx="87">
                  <c:v>-1.3754999999999999</c:v>
                </c:pt>
                <c:pt idx="88">
                  <c:v>-1.3776999999999999</c:v>
                </c:pt>
                <c:pt idx="89">
                  <c:v>-1.3801000000000001</c:v>
                </c:pt>
                <c:pt idx="90">
                  <c:v>-1.3826000000000001</c:v>
                </c:pt>
              </c:numCache>
            </c:numRef>
          </c:val>
          <c:smooth val="1"/>
        </c:ser>
        <c:ser>
          <c:idx val="2"/>
          <c:order val="2"/>
          <c:tx>
            <c:strRef>
              <c:f>Sheet1!$A$4</c:f>
              <c:strCache>
                <c:ptCount val="1"/>
                <c:pt idx="0">
                  <c:v>Beta=0.3</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Sheet1!$B$4:$CX$4</c:f>
              <c:numCache>
                <c:formatCode>General</c:formatCode>
                <c:ptCount val="101"/>
                <c:pt idx="1">
                  <c:v>-1.6858</c:v>
                </c:pt>
                <c:pt idx="2">
                  <c:v>-1.6828000000000001</c:v>
                </c:pt>
                <c:pt idx="3">
                  <c:v>-1.6797</c:v>
                </c:pt>
                <c:pt idx="4">
                  <c:v>-1.6767000000000001</c:v>
                </c:pt>
                <c:pt idx="5">
                  <c:v>-1.6736</c:v>
                </c:pt>
                <c:pt idx="6">
                  <c:v>-1.6706000000000001</c:v>
                </c:pt>
                <c:pt idx="7">
                  <c:v>-1.6675</c:v>
                </c:pt>
                <c:pt idx="8">
                  <c:v>-1.6644000000000001</c:v>
                </c:pt>
                <c:pt idx="9">
                  <c:v>-1.6613</c:v>
                </c:pt>
                <c:pt idx="10">
                  <c:v>-1.6580999999999999</c:v>
                </c:pt>
                <c:pt idx="11">
                  <c:v>-1.6549</c:v>
                </c:pt>
                <c:pt idx="12">
                  <c:v>-1.6516999999999999</c:v>
                </c:pt>
                <c:pt idx="13">
                  <c:v>-1.6484000000000001</c:v>
                </c:pt>
                <c:pt idx="14">
                  <c:v>-1.6451</c:v>
                </c:pt>
                <c:pt idx="15">
                  <c:v>-1.6416999999999999</c:v>
                </c:pt>
                <c:pt idx="16">
                  <c:v>-1.6383000000000001</c:v>
                </c:pt>
                <c:pt idx="17">
                  <c:v>-1.6348</c:v>
                </c:pt>
                <c:pt idx="18">
                  <c:v>-1.6313</c:v>
                </c:pt>
                <c:pt idx="19">
                  <c:v>-1.6276999999999999</c:v>
                </c:pt>
                <c:pt idx="20">
                  <c:v>-1.6240000000000001</c:v>
                </c:pt>
                <c:pt idx="21">
                  <c:v>-1.6203000000000001</c:v>
                </c:pt>
                <c:pt idx="22">
                  <c:v>-1.6165</c:v>
                </c:pt>
                <c:pt idx="23">
                  <c:v>-1.6127</c:v>
                </c:pt>
                <c:pt idx="24">
                  <c:v>-1.6088</c:v>
                </c:pt>
                <c:pt idx="25">
                  <c:v>-1.6048</c:v>
                </c:pt>
                <c:pt idx="26">
                  <c:v>-1.6008</c:v>
                </c:pt>
                <c:pt idx="27">
                  <c:v>-1.5967</c:v>
                </c:pt>
                <c:pt idx="28">
                  <c:v>-1.5925</c:v>
                </c:pt>
                <c:pt idx="29">
                  <c:v>-1.5883</c:v>
                </c:pt>
                <c:pt idx="30">
                  <c:v>-1.5840000000000001</c:v>
                </c:pt>
                <c:pt idx="31">
                  <c:v>-1.5797000000000001</c:v>
                </c:pt>
                <c:pt idx="32">
                  <c:v>-1.5752999999999999</c:v>
                </c:pt>
                <c:pt idx="33">
                  <c:v>-1.5708</c:v>
                </c:pt>
                <c:pt idx="34">
                  <c:v>-1.5663</c:v>
                </c:pt>
                <c:pt idx="35">
                  <c:v>-1.5617000000000001</c:v>
                </c:pt>
                <c:pt idx="36">
                  <c:v>-1.5570999999999999</c:v>
                </c:pt>
                <c:pt idx="37">
                  <c:v>-1.5524</c:v>
                </c:pt>
                <c:pt idx="38">
                  <c:v>-1.5476000000000001</c:v>
                </c:pt>
                <c:pt idx="39">
                  <c:v>-1.5427</c:v>
                </c:pt>
                <c:pt idx="40">
                  <c:v>-1.5378000000000001</c:v>
                </c:pt>
                <c:pt idx="41">
                  <c:v>-1.5328999999999999</c:v>
                </c:pt>
                <c:pt idx="42">
                  <c:v>-1.5278</c:v>
                </c:pt>
                <c:pt idx="43">
                  <c:v>-1.5226999999999999</c:v>
                </c:pt>
                <c:pt idx="44">
                  <c:v>-1.5175000000000001</c:v>
                </c:pt>
                <c:pt idx="45">
                  <c:v>-1.5122</c:v>
                </c:pt>
                <c:pt idx="46">
                  <c:v>-1.5068999999999999</c:v>
                </c:pt>
                <c:pt idx="47">
                  <c:v>-1.5014000000000001</c:v>
                </c:pt>
                <c:pt idx="48">
                  <c:v>-1.4959</c:v>
                </c:pt>
                <c:pt idx="49">
                  <c:v>-1.4903</c:v>
                </c:pt>
                <c:pt idx="50">
                  <c:v>-1.4845999999999999</c:v>
                </c:pt>
                <c:pt idx="51">
                  <c:v>-1.4789000000000001</c:v>
                </c:pt>
                <c:pt idx="52">
                  <c:v>-1.4731000000000001</c:v>
                </c:pt>
                <c:pt idx="53">
                  <c:v>-1.4672000000000001</c:v>
                </c:pt>
                <c:pt idx="54">
                  <c:v>-1.4612000000000001</c:v>
                </c:pt>
                <c:pt idx="55">
                  <c:v>-1.4552</c:v>
                </c:pt>
                <c:pt idx="56">
                  <c:v>-1.4492</c:v>
                </c:pt>
                <c:pt idx="57">
                  <c:v>-1.4431</c:v>
                </c:pt>
                <c:pt idx="58">
                  <c:v>-1.4370000000000001</c:v>
                </c:pt>
                <c:pt idx="59">
                  <c:v>-1.4309000000000001</c:v>
                </c:pt>
                <c:pt idx="60">
                  <c:v>-1.4248000000000001</c:v>
                </c:pt>
                <c:pt idx="61">
                  <c:v>-1.4187000000000001</c:v>
                </c:pt>
                <c:pt idx="62">
                  <c:v>-1.4127000000000001</c:v>
                </c:pt>
                <c:pt idx="63">
                  <c:v>-1.4068000000000001</c:v>
                </c:pt>
                <c:pt idx="64">
                  <c:v>-1.4009</c:v>
                </c:pt>
                <c:pt idx="65">
                  <c:v>-1.3952</c:v>
                </c:pt>
                <c:pt idx="66">
                  <c:v>-1.3896999999999999</c:v>
                </c:pt>
                <c:pt idx="67">
                  <c:v>-1.3843000000000001</c:v>
                </c:pt>
                <c:pt idx="68">
                  <c:v>-1.3793</c:v>
                </c:pt>
                <c:pt idx="69">
                  <c:v>-1.3746</c:v>
                </c:pt>
                <c:pt idx="70">
                  <c:v>-1.3702000000000001</c:v>
                </c:pt>
                <c:pt idx="71">
                  <c:v>-1.3662000000000001</c:v>
                </c:pt>
                <c:pt idx="72">
                  <c:v>-1.3628</c:v>
                </c:pt>
                <c:pt idx="73">
                  <c:v>-1.3599000000000001</c:v>
                </c:pt>
                <c:pt idx="74">
                  <c:v>-1.3575999999999999</c:v>
                </c:pt>
                <c:pt idx="75">
                  <c:v>-1.3559000000000001</c:v>
                </c:pt>
                <c:pt idx="76">
                  <c:v>-1.355</c:v>
                </c:pt>
                <c:pt idx="77">
                  <c:v>-1.3547</c:v>
                </c:pt>
                <c:pt idx="78">
                  <c:v>-1.3551</c:v>
                </c:pt>
                <c:pt idx="79">
                  <c:v>-1.3561000000000001</c:v>
                </c:pt>
                <c:pt idx="80">
                  <c:v>-1.3576999999999999</c:v>
                </c:pt>
                <c:pt idx="81">
                  <c:v>-1.3595999999999999</c:v>
                </c:pt>
                <c:pt idx="82">
                  <c:v>-1.3617999999999999</c:v>
                </c:pt>
                <c:pt idx="83">
                  <c:v>-1.3642000000000001</c:v>
                </c:pt>
                <c:pt idx="84">
                  <c:v>-1.3665</c:v>
                </c:pt>
                <c:pt idx="85">
                  <c:v>-1.369</c:v>
                </c:pt>
                <c:pt idx="86">
                  <c:v>-1.3714</c:v>
                </c:pt>
                <c:pt idx="87">
                  <c:v>-1.3738999999999999</c:v>
                </c:pt>
                <c:pt idx="88">
                  <c:v>-1.3764000000000001</c:v>
                </c:pt>
                <c:pt idx="89">
                  <c:v>-1.3789</c:v>
                </c:pt>
                <c:pt idx="90">
                  <c:v>-1.3814</c:v>
                </c:pt>
              </c:numCache>
            </c:numRef>
          </c:val>
          <c:smooth val="1"/>
        </c:ser>
        <c:ser>
          <c:idx val="3"/>
          <c:order val="3"/>
          <c:tx>
            <c:strRef>
              <c:f>Sheet1!$A$5</c:f>
              <c:strCache>
                <c:ptCount val="1"/>
                <c:pt idx="0">
                  <c:v>Beta=0.4</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Sheet1!$B$5:$CX$5</c:f>
              <c:numCache>
                <c:formatCode>General</c:formatCode>
                <c:ptCount val="101"/>
                <c:pt idx="1">
                  <c:v>-1.5499000000000001</c:v>
                </c:pt>
                <c:pt idx="2">
                  <c:v>-1.5468</c:v>
                </c:pt>
                <c:pt idx="3">
                  <c:v>-1.5438000000000001</c:v>
                </c:pt>
                <c:pt idx="4">
                  <c:v>-1.5407999999999999</c:v>
                </c:pt>
                <c:pt idx="5">
                  <c:v>-1.5377000000000001</c:v>
                </c:pt>
                <c:pt idx="6">
                  <c:v>-1.5347</c:v>
                </c:pt>
                <c:pt idx="7">
                  <c:v>-1.5317000000000001</c:v>
                </c:pt>
                <c:pt idx="8">
                  <c:v>-1.5286</c:v>
                </c:pt>
                <c:pt idx="9">
                  <c:v>-1.5255000000000001</c:v>
                </c:pt>
                <c:pt idx="10">
                  <c:v>-1.5224</c:v>
                </c:pt>
                <c:pt idx="11">
                  <c:v>-1.5193000000000001</c:v>
                </c:pt>
                <c:pt idx="12">
                  <c:v>-1.5162</c:v>
                </c:pt>
                <c:pt idx="13">
                  <c:v>-1.5129999999999999</c:v>
                </c:pt>
                <c:pt idx="14">
                  <c:v>-1.5098</c:v>
                </c:pt>
                <c:pt idx="15">
                  <c:v>-1.5065999999999999</c:v>
                </c:pt>
                <c:pt idx="16">
                  <c:v>-1.5034000000000001</c:v>
                </c:pt>
                <c:pt idx="17">
                  <c:v>-1.5001</c:v>
                </c:pt>
                <c:pt idx="18">
                  <c:v>-1.4967999999999999</c:v>
                </c:pt>
                <c:pt idx="19">
                  <c:v>-1.4934000000000001</c:v>
                </c:pt>
                <c:pt idx="20">
                  <c:v>-1.49</c:v>
                </c:pt>
                <c:pt idx="21">
                  <c:v>-1.4865999999999999</c:v>
                </c:pt>
                <c:pt idx="22">
                  <c:v>-1.4831000000000001</c:v>
                </c:pt>
                <c:pt idx="23">
                  <c:v>-1.4796</c:v>
                </c:pt>
                <c:pt idx="24">
                  <c:v>-1.4761</c:v>
                </c:pt>
                <c:pt idx="25">
                  <c:v>-1.4725999999999999</c:v>
                </c:pt>
                <c:pt idx="26">
                  <c:v>-1.4690000000000001</c:v>
                </c:pt>
                <c:pt idx="27">
                  <c:v>-1.4654</c:v>
                </c:pt>
                <c:pt idx="28">
                  <c:v>-1.4618</c:v>
                </c:pt>
                <c:pt idx="29">
                  <c:v>-1.4581</c:v>
                </c:pt>
                <c:pt idx="30">
                  <c:v>-1.4543999999999999</c:v>
                </c:pt>
                <c:pt idx="31">
                  <c:v>-1.4507000000000001</c:v>
                </c:pt>
                <c:pt idx="32">
                  <c:v>-1.4470000000000001</c:v>
                </c:pt>
                <c:pt idx="33">
                  <c:v>-1.4432</c:v>
                </c:pt>
                <c:pt idx="34">
                  <c:v>-1.4395</c:v>
                </c:pt>
                <c:pt idx="35">
                  <c:v>-1.4357</c:v>
                </c:pt>
                <c:pt idx="36">
                  <c:v>-1.4319</c:v>
                </c:pt>
                <c:pt idx="37">
                  <c:v>-1.4280999999999999</c:v>
                </c:pt>
                <c:pt idx="38">
                  <c:v>-1.4242999999999999</c:v>
                </c:pt>
                <c:pt idx="39">
                  <c:v>-1.4205000000000001</c:v>
                </c:pt>
                <c:pt idx="40">
                  <c:v>-1.4166000000000001</c:v>
                </c:pt>
                <c:pt idx="41">
                  <c:v>-1.4128000000000001</c:v>
                </c:pt>
                <c:pt idx="42">
                  <c:v>-1.409</c:v>
                </c:pt>
                <c:pt idx="43">
                  <c:v>-1.4051</c:v>
                </c:pt>
                <c:pt idx="44">
                  <c:v>-1.4013</c:v>
                </c:pt>
                <c:pt idx="45">
                  <c:v>-1.3975</c:v>
                </c:pt>
                <c:pt idx="46">
                  <c:v>-1.3936999999999999</c:v>
                </c:pt>
                <c:pt idx="47">
                  <c:v>-1.3898999999999999</c:v>
                </c:pt>
                <c:pt idx="48">
                  <c:v>-1.3862000000000001</c:v>
                </c:pt>
                <c:pt idx="49">
                  <c:v>-1.3824000000000001</c:v>
                </c:pt>
                <c:pt idx="50">
                  <c:v>-1.3788</c:v>
                </c:pt>
                <c:pt idx="51">
                  <c:v>-1.3751</c:v>
                </c:pt>
                <c:pt idx="52">
                  <c:v>-1.3715999999999999</c:v>
                </c:pt>
                <c:pt idx="53">
                  <c:v>-1.3681000000000001</c:v>
                </c:pt>
                <c:pt idx="54">
                  <c:v>-1.3647</c:v>
                </c:pt>
                <c:pt idx="55">
                  <c:v>-1.3614999999999999</c:v>
                </c:pt>
                <c:pt idx="56">
                  <c:v>-1.3583000000000001</c:v>
                </c:pt>
                <c:pt idx="57">
                  <c:v>-1.3552999999999999</c:v>
                </c:pt>
                <c:pt idx="58">
                  <c:v>-1.3524</c:v>
                </c:pt>
                <c:pt idx="59">
                  <c:v>-1.3498000000000001</c:v>
                </c:pt>
                <c:pt idx="60">
                  <c:v>-1.3472999999999999</c:v>
                </c:pt>
                <c:pt idx="61">
                  <c:v>-1.345</c:v>
                </c:pt>
                <c:pt idx="62">
                  <c:v>-1.343</c:v>
                </c:pt>
                <c:pt idx="63">
                  <c:v>-1.3411999999999999</c:v>
                </c:pt>
                <c:pt idx="64">
                  <c:v>-1.3398000000000001</c:v>
                </c:pt>
                <c:pt idx="65">
                  <c:v>-1.3386</c:v>
                </c:pt>
                <c:pt idx="66">
                  <c:v>-1.3378000000000001</c:v>
                </c:pt>
                <c:pt idx="67">
                  <c:v>-1.3371999999999999</c:v>
                </c:pt>
                <c:pt idx="68">
                  <c:v>-1.3371</c:v>
                </c:pt>
                <c:pt idx="69">
                  <c:v>-1.3371999999999999</c:v>
                </c:pt>
                <c:pt idx="70">
                  <c:v>-1.3378000000000001</c:v>
                </c:pt>
                <c:pt idx="71">
                  <c:v>-1.3386</c:v>
                </c:pt>
                <c:pt idx="72">
                  <c:v>-1.3396999999999999</c:v>
                </c:pt>
                <c:pt idx="73">
                  <c:v>-1.3411</c:v>
                </c:pt>
                <c:pt idx="74">
                  <c:v>-1.3427</c:v>
                </c:pt>
                <c:pt idx="75">
                  <c:v>-1.3445</c:v>
                </c:pt>
                <c:pt idx="76">
                  <c:v>-1.3464</c:v>
                </c:pt>
                <c:pt idx="77">
                  <c:v>-1.3484</c:v>
                </c:pt>
                <c:pt idx="78">
                  <c:v>-1.3504</c:v>
                </c:pt>
                <c:pt idx="79">
                  <c:v>-1.3525</c:v>
                </c:pt>
                <c:pt idx="80">
                  <c:v>-1.3547</c:v>
                </c:pt>
                <c:pt idx="81">
                  <c:v>-1.3569</c:v>
                </c:pt>
                <c:pt idx="82">
                  <c:v>-1.3592</c:v>
                </c:pt>
                <c:pt idx="83">
                  <c:v>-1.3614999999999999</c:v>
                </c:pt>
                <c:pt idx="84">
                  <c:v>-1.3638999999999999</c:v>
                </c:pt>
                <c:pt idx="85">
                  <c:v>-1.3664000000000001</c:v>
                </c:pt>
                <c:pt idx="86">
                  <c:v>-1.3689</c:v>
                </c:pt>
                <c:pt idx="87">
                  <c:v>-1.3714</c:v>
                </c:pt>
                <c:pt idx="88">
                  <c:v>-1.3738999999999999</c:v>
                </c:pt>
                <c:pt idx="89">
                  <c:v>-1.3765000000000001</c:v>
                </c:pt>
                <c:pt idx="90">
                  <c:v>-1.379</c:v>
                </c:pt>
                <c:pt idx="91">
                  <c:v>-1.3812</c:v>
                </c:pt>
                <c:pt idx="92">
                  <c:v>-1.3829</c:v>
                </c:pt>
                <c:pt idx="93">
                  <c:v>-1.3837999999999999</c:v>
                </c:pt>
                <c:pt idx="94">
                  <c:v>-1.3841000000000001</c:v>
                </c:pt>
                <c:pt idx="95">
                  <c:v>-1.3841000000000001</c:v>
                </c:pt>
                <c:pt idx="96">
                  <c:v>-1.3841000000000001</c:v>
                </c:pt>
                <c:pt idx="97">
                  <c:v>-1.3841000000000001</c:v>
                </c:pt>
                <c:pt idx="98">
                  <c:v>-1.3841000000000001</c:v>
                </c:pt>
                <c:pt idx="99">
                  <c:v>-1.3841000000000001</c:v>
                </c:pt>
              </c:numCache>
            </c:numRef>
          </c:val>
          <c:smooth val="1"/>
        </c:ser>
        <c:ser>
          <c:idx val="4"/>
          <c:order val="4"/>
          <c:tx>
            <c:strRef>
              <c:f>Sheet1!$A$6</c:f>
              <c:strCache>
                <c:ptCount val="1"/>
                <c:pt idx="0">
                  <c:v>Beta=0.5</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Sheet1!$B$6:$CX$6</c:f>
              <c:numCache>
                <c:formatCode>General</c:formatCode>
                <c:ptCount val="101"/>
                <c:pt idx="1">
                  <c:v>-1.4671000000000001</c:v>
                </c:pt>
                <c:pt idx="2">
                  <c:v>-1.464</c:v>
                </c:pt>
                <c:pt idx="3">
                  <c:v>-1.4610000000000001</c:v>
                </c:pt>
                <c:pt idx="4">
                  <c:v>-1.458</c:v>
                </c:pt>
                <c:pt idx="5">
                  <c:v>-1.4550000000000001</c:v>
                </c:pt>
                <c:pt idx="6">
                  <c:v>-1.452</c:v>
                </c:pt>
                <c:pt idx="7">
                  <c:v>-1.4490000000000001</c:v>
                </c:pt>
                <c:pt idx="8">
                  <c:v>-1.446</c:v>
                </c:pt>
                <c:pt idx="9">
                  <c:v>-1.4430000000000001</c:v>
                </c:pt>
                <c:pt idx="10">
                  <c:v>-1.44</c:v>
                </c:pt>
                <c:pt idx="11">
                  <c:v>-1.4370000000000001</c:v>
                </c:pt>
                <c:pt idx="12">
                  <c:v>-1.4339999999999999</c:v>
                </c:pt>
                <c:pt idx="13">
                  <c:v>-1.431</c:v>
                </c:pt>
                <c:pt idx="14">
                  <c:v>-1.4279999999999999</c:v>
                </c:pt>
                <c:pt idx="15">
                  <c:v>-1.425</c:v>
                </c:pt>
                <c:pt idx="16">
                  <c:v>-1.4219999999999999</c:v>
                </c:pt>
                <c:pt idx="17">
                  <c:v>-1.419</c:v>
                </c:pt>
                <c:pt idx="18">
                  <c:v>-1.4159999999999999</c:v>
                </c:pt>
                <c:pt idx="19">
                  <c:v>-1.413</c:v>
                </c:pt>
                <c:pt idx="20">
                  <c:v>-1.41</c:v>
                </c:pt>
                <c:pt idx="21">
                  <c:v>-1.407</c:v>
                </c:pt>
                <c:pt idx="22">
                  <c:v>-1.4039999999999999</c:v>
                </c:pt>
                <c:pt idx="23">
                  <c:v>-1.401</c:v>
                </c:pt>
                <c:pt idx="24">
                  <c:v>-1.3979999999999999</c:v>
                </c:pt>
                <c:pt idx="25">
                  <c:v>-1.395</c:v>
                </c:pt>
                <c:pt idx="26">
                  <c:v>-1.3919999999999999</c:v>
                </c:pt>
                <c:pt idx="27">
                  <c:v>-1.3891</c:v>
                </c:pt>
                <c:pt idx="28">
                  <c:v>-1.3861000000000001</c:v>
                </c:pt>
                <c:pt idx="29">
                  <c:v>-1.3832</c:v>
                </c:pt>
                <c:pt idx="30">
                  <c:v>-1.3803000000000001</c:v>
                </c:pt>
                <c:pt idx="31">
                  <c:v>-1.3774</c:v>
                </c:pt>
                <c:pt idx="32">
                  <c:v>-1.3745000000000001</c:v>
                </c:pt>
                <c:pt idx="33">
                  <c:v>-1.3715999999999999</c:v>
                </c:pt>
                <c:pt idx="34">
                  <c:v>-1.3688</c:v>
                </c:pt>
                <c:pt idx="35">
                  <c:v>-1.3660000000000001</c:v>
                </c:pt>
                <c:pt idx="36">
                  <c:v>-1.3633</c:v>
                </c:pt>
                <c:pt idx="37">
                  <c:v>-1.3605</c:v>
                </c:pt>
                <c:pt idx="38">
                  <c:v>-1.3577999999999999</c:v>
                </c:pt>
                <c:pt idx="39">
                  <c:v>-1.3552</c:v>
                </c:pt>
                <c:pt idx="40">
                  <c:v>-1.3526</c:v>
                </c:pt>
                <c:pt idx="41">
                  <c:v>-1.3501000000000001</c:v>
                </c:pt>
                <c:pt idx="42">
                  <c:v>-1.3475999999999999</c:v>
                </c:pt>
                <c:pt idx="43">
                  <c:v>-1.3452</c:v>
                </c:pt>
                <c:pt idx="44">
                  <c:v>-1.3428</c:v>
                </c:pt>
                <c:pt idx="45">
                  <c:v>-1.3406</c:v>
                </c:pt>
                <c:pt idx="46">
                  <c:v>-1.3384</c:v>
                </c:pt>
                <c:pt idx="47">
                  <c:v>-1.3363</c:v>
                </c:pt>
                <c:pt idx="48">
                  <c:v>-1.3343</c:v>
                </c:pt>
                <c:pt idx="49">
                  <c:v>-1.3325</c:v>
                </c:pt>
                <c:pt idx="50">
                  <c:v>-1.3307</c:v>
                </c:pt>
                <c:pt idx="51">
                  <c:v>-1.3290999999999999</c:v>
                </c:pt>
                <c:pt idx="52">
                  <c:v>-1.3275999999999999</c:v>
                </c:pt>
                <c:pt idx="53">
                  <c:v>-1.3263</c:v>
                </c:pt>
                <c:pt idx="54">
                  <c:v>-1.3251999999999999</c:v>
                </c:pt>
                <c:pt idx="55">
                  <c:v>-1.3242</c:v>
                </c:pt>
                <c:pt idx="56">
                  <c:v>-1.3233999999999999</c:v>
                </c:pt>
                <c:pt idx="57">
                  <c:v>-1.3227</c:v>
                </c:pt>
                <c:pt idx="58">
                  <c:v>-1.3223</c:v>
                </c:pt>
                <c:pt idx="59">
                  <c:v>-1.3221000000000001</c:v>
                </c:pt>
                <c:pt idx="60">
                  <c:v>-1.3221000000000001</c:v>
                </c:pt>
                <c:pt idx="61">
                  <c:v>-1.3222</c:v>
                </c:pt>
                <c:pt idx="62">
                  <c:v>-1.3226</c:v>
                </c:pt>
                <c:pt idx="63">
                  <c:v>-1.3231999999999999</c:v>
                </c:pt>
                <c:pt idx="64">
                  <c:v>-1.3239000000000001</c:v>
                </c:pt>
                <c:pt idx="65">
                  <c:v>-1.3249</c:v>
                </c:pt>
                <c:pt idx="66">
                  <c:v>-1.3260000000000001</c:v>
                </c:pt>
                <c:pt idx="67">
                  <c:v>-1.3271999999999999</c:v>
                </c:pt>
                <c:pt idx="68">
                  <c:v>-1.3286</c:v>
                </c:pt>
                <c:pt idx="69">
                  <c:v>-1.33</c:v>
                </c:pt>
                <c:pt idx="70">
                  <c:v>-1.3315999999999999</c:v>
                </c:pt>
                <c:pt idx="71">
                  <c:v>-1.3331999999999999</c:v>
                </c:pt>
                <c:pt idx="72">
                  <c:v>-1.3348</c:v>
                </c:pt>
                <c:pt idx="73">
                  <c:v>-1.3366</c:v>
                </c:pt>
                <c:pt idx="74">
                  <c:v>-1.3384</c:v>
                </c:pt>
                <c:pt idx="75">
                  <c:v>-1.3402000000000001</c:v>
                </c:pt>
                <c:pt idx="76">
                  <c:v>-1.3422000000000001</c:v>
                </c:pt>
                <c:pt idx="77">
                  <c:v>-1.3442000000000001</c:v>
                </c:pt>
                <c:pt idx="78">
                  <c:v>-1.3462000000000001</c:v>
                </c:pt>
                <c:pt idx="79">
                  <c:v>-1.3484</c:v>
                </c:pt>
                <c:pt idx="80">
                  <c:v>-1.3506</c:v>
                </c:pt>
                <c:pt idx="81">
                  <c:v>-1.3528</c:v>
                </c:pt>
                <c:pt idx="82">
                  <c:v>-1.3551</c:v>
                </c:pt>
                <c:pt idx="83">
                  <c:v>-1.3574999999999999</c:v>
                </c:pt>
                <c:pt idx="84">
                  <c:v>-1.36</c:v>
                </c:pt>
                <c:pt idx="85">
                  <c:v>-1.3625</c:v>
                </c:pt>
                <c:pt idx="86">
                  <c:v>-1.365</c:v>
                </c:pt>
                <c:pt idx="87">
                  <c:v>-1.3674999999999999</c:v>
                </c:pt>
                <c:pt idx="88">
                  <c:v>-1.3701000000000001</c:v>
                </c:pt>
                <c:pt idx="89">
                  <c:v>-1.3727</c:v>
                </c:pt>
                <c:pt idx="90">
                  <c:v>-1.3753</c:v>
                </c:pt>
                <c:pt idx="91">
                  <c:v>-1.3775999999999999</c:v>
                </c:pt>
                <c:pt idx="92">
                  <c:v>-1.3793</c:v>
                </c:pt>
                <c:pt idx="93">
                  <c:v>-1.3803000000000001</c:v>
                </c:pt>
                <c:pt idx="94">
                  <c:v>-1.3805000000000001</c:v>
                </c:pt>
                <c:pt idx="95">
                  <c:v>-1.3805000000000001</c:v>
                </c:pt>
                <c:pt idx="96">
                  <c:v>-1.3805000000000001</c:v>
                </c:pt>
                <c:pt idx="97">
                  <c:v>-1.3805000000000001</c:v>
                </c:pt>
                <c:pt idx="98">
                  <c:v>-1.3805000000000001</c:v>
                </c:pt>
                <c:pt idx="99">
                  <c:v>-1.3805000000000001</c:v>
                </c:pt>
              </c:numCache>
            </c:numRef>
          </c:val>
          <c:smooth val="1"/>
        </c:ser>
        <c:ser>
          <c:idx val="5"/>
          <c:order val="5"/>
          <c:tx>
            <c:strRef>
              <c:f>Sheet1!$A$7</c:f>
              <c:strCache>
                <c:ptCount val="1"/>
                <c:pt idx="0">
                  <c:v>Beta=0.6</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Sheet1!$B$7:$CX$7</c:f>
              <c:numCache>
                <c:formatCode>General</c:formatCode>
                <c:ptCount val="101"/>
                <c:pt idx="1">
                  <c:v>-1.4154</c:v>
                </c:pt>
                <c:pt idx="2">
                  <c:v>-1.4123000000000001</c:v>
                </c:pt>
                <c:pt idx="3">
                  <c:v>-1.4093</c:v>
                </c:pt>
                <c:pt idx="4">
                  <c:v>-1.4063000000000001</c:v>
                </c:pt>
                <c:pt idx="5">
                  <c:v>-1.4034</c:v>
                </c:pt>
                <c:pt idx="6">
                  <c:v>-1.4004000000000001</c:v>
                </c:pt>
                <c:pt idx="7">
                  <c:v>-1.3975</c:v>
                </c:pt>
                <c:pt idx="8">
                  <c:v>-1.3946000000000001</c:v>
                </c:pt>
                <c:pt idx="9">
                  <c:v>-1.3916999999999999</c:v>
                </c:pt>
                <c:pt idx="10">
                  <c:v>-1.3888</c:v>
                </c:pt>
                <c:pt idx="11">
                  <c:v>-1.3859999999999999</c:v>
                </c:pt>
                <c:pt idx="12">
                  <c:v>-1.3831</c:v>
                </c:pt>
                <c:pt idx="13">
                  <c:v>-1.3803000000000001</c:v>
                </c:pt>
                <c:pt idx="14">
                  <c:v>-1.3775999999999999</c:v>
                </c:pt>
                <c:pt idx="15">
                  <c:v>-1.3748</c:v>
                </c:pt>
                <c:pt idx="16">
                  <c:v>-1.3721000000000001</c:v>
                </c:pt>
                <c:pt idx="17">
                  <c:v>-1.3694999999999999</c:v>
                </c:pt>
                <c:pt idx="18">
                  <c:v>-1.3668</c:v>
                </c:pt>
                <c:pt idx="19">
                  <c:v>-1.3642000000000001</c:v>
                </c:pt>
                <c:pt idx="20">
                  <c:v>-1.3615999999999999</c:v>
                </c:pt>
                <c:pt idx="21">
                  <c:v>-1.3591</c:v>
                </c:pt>
                <c:pt idx="22">
                  <c:v>-1.3566</c:v>
                </c:pt>
                <c:pt idx="23">
                  <c:v>-1.3541000000000001</c:v>
                </c:pt>
                <c:pt idx="24">
                  <c:v>-1.3516999999999999</c:v>
                </c:pt>
                <c:pt idx="25">
                  <c:v>-1.3493999999999999</c:v>
                </c:pt>
                <c:pt idx="26">
                  <c:v>-1.347</c:v>
                </c:pt>
                <c:pt idx="27">
                  <c:v>-1.3447</c:v>
                </c:pt>
                <c:pt idx="28">
                  <c:v>-1.3425</c:v>
                </c:pt>
                <c:pt idx="29">
                  <c:v>-1.3403</c:v>
                </c:pt>
                <c:pt idx="30">
                  <c:v>-1.3382000000000001</c:v>
                </c:pt>
                <c:pt idx="31">
                  <c:v>-1.3361000000000001</c:v>
                </c:pt>
                <c:pt idx="32">
                  <c:v>-1.3341000000000001</c:v>
                </c:pt>
                <c:pt idx="33">
                  <c:v>-1.3321000000000001</c:v>
                </c:pt>
                <c:pt idx="34">
                  <c:v>-1.3302</c:v>
                </c:pt>
                <c:pt idx="35">
                  <c:v>-1.3283</c:v>
                </c:pt>
                <c:pt idx="36">
                  <c:v>-1.3265</c:v>
                </c:pt>
                <c:pt idx="37">
                  <c:v>-1.3248</c:v>
                </c:pt>
                <c:pt idx="38">
                  <c:v>-1.3230999999999999</c:v>
                </c:pt>
                <c:pt idx="39">
                  <c:v>-1.3214999999999999</c:v>
                </c:pt>
                <c:pt idx="40">
                  <c:v>-1.32</c:v>
                </c:pt>
                <c:pt idx="41">
                  <c:v>-1.3186</c:v>
                </c:pt>
                <c:pt idx="42">
                  <c:v>-1.3172999999999999</c:v>
                </c:pt>
                <c:pt idx="43">
                  <c:v>-1.3160000000000001</c:v>
                </c:pt>
                <c:pt idx="44">
                  <c:v>-1.3149</c:v>
                </c:pt>
                <c:pt idx="45">
                  <c:v>-1.3139000000000001</c:v>
                </c:pt>
                <c:pt idx="46">
                  <c:v>-1.3129999999999999</c:v>
                </c:pt>
                <c:pt idx="47">
                  <c:v>-1.3122</c:v>
                </c:pt>
                <c:pt idx="48">
                  <c:v>-1.3115000000000001</c:v>
                </c:pt>
                <c:pt idx="49">
                  <c:v>-1.3109</c:v>
                </c:pt>
                <c:pt idx="50">
                  <c:v>-1.3105</c:v>
                </c:pt>
                <c:pt idx="51">
                  <c:v>-1.3102</c:v>
                </c:pt>
                <c:pt idx="52">
                  <c:v>-1.3101</c:v>
                </c:pt>
                <c:pt idx="53">
                  <c:v>-1.3101</c:v>
                </c:pt>
                <c:pt idx="54">
                  <c:v>-1.3102</c:v>
                </c:pt>
                <c:pt idx="55">
                  <c:v>-1.3104</c:v>
                </c:pt>
                <c:pt idx="56">
                  <c:v>-1.3108</c:v>
                </c:pt>
                <c:pt idx="57">
                  <c:v>-1.3112999999999999</c:v>
                </c:pt>
                <c:pt idx="58">
                  <c:v>-1.3119000000000001</c:v>
                </c:pt>
                <c:pt idx="59">
                  <c:v>-1.3127</c:v>
                </c:pt>
                <c:pt idx="60">
                  <c:v>-1.3134999999999999</c:v>
                </c:pt>
                <c:pt idx="61">
                  <c:v>-1.3145</c:v>
                </c:pt>
                <c:pt idx="62">
                  <c:v>-1.3154999999999999</c:v>
                </c:pt>
                <c:pt idx="63">
                  <c:v>-1.3166</c:v>
                </c:pt>
                <c:pt idx="64">
                  <c:v>-1.3177000000000001</c:v>
                </c:pt>
                <c:pt idx="65">
                  <c:v>-1.319</c:v>
                </c:pt>
                <c:pt idx="66">
                  <c:v>-1.3203</c:v>
                </c:pt>
                <c:pt idx="67">
                  <c:v>-1.3217000000000001</c:v>
                </c:pt>
                <c:pt idx="68">
                  <c:v>-1.3230999999999999</c:v>
                </c:pt>
                <c:pt idx="69">
                  <c:v>-1.3246</c:v>
                </c:pt>
                <c:pt idx="70">
                  <c:v>-1.3261000000000001</c:v>
                </c:pt>
                <c:pt idx="71">
                  <c:v>-1.3278000000000001</c:v>
                </c:pt>
                <c:pt idx="72">
                  <c:v>-1.3293999999999999</c:v>
                </c:pt>
                <c:pt idx="73">
                  <c:v>-1.3311999999999999</c:v>
                </c:pt>
                <c:pt idx="74">
                  <c:v>-1.333</c:v>
                </c:pt>
                <c:pt idx="75">
                  <c:v>-1.3349</c:v>
                </c:pt>
                <c:pt idx="76">
                  <c:v>-1.3369</c:v>
                </c:pt>
                <c:pt idx="77">
                  <c:v>-1.3389</c:v>
                </c:pt>
                <c:pt idx="78">
                  <c:v>-1.341</c:v>
                </c:pt>
                <c:pt idx="79">
                  <c:v>-1.3431999999999999</c:v>
                </c:pt>
                <c:pt idx="80">
                  <c:v>-1.3453999999999999</c:v>
                </c:pt>
                <c:pt idx="81">
                  <c:v>-1.3476999999999999</c:v>
                </c:pt>
                <c:pt idx="82">
                  <c:v>-1.3501000000000001</c:v>
                </c:pt>
                <c:pt idx="83">
                  <c:v>-1.3525</c:v>
                </c:pt>
                <c:pt idx="84">
                  <c:v>-1.355</c:v>
                </c:pt>
                <c:pt idx="85">
                  <c:v>-1.3574999999999999</c:v>
                </c:pt>
                <c:pt idx="86">
                  <c:v>-1.3601000000000001</c:v>
                </c:pt>
                <c:pt idx="87">
                  <c:v>-1.3627</c:v>
                </c:pt>
                <c:pt idx="88">
                  <c:v>-1.3653999999999999</c:v>
                </c:pt>
                <c:pt idx="89">
                  <c:v>-1.3680000000000001</c:v>
                </c:pt>
                <c:pt idx="90">
                  <c:v>-1.3706</c:v>
                </c:pt>
                <c:pt idx="91">
                  <c:v>-1.373</c:v>
                </c:pt>
                <c:pt idx="92">
                  <c:v>-1.3748</c:v>
                </c:pt>
                <c:pt idx="93">
                  <c:v>-1.3756999999999999</c:v>
                </c:pt>
                <c:pt idx="94">
                  <c:v>-1.3759999999999999</c:v>
                </c:pt>
                <c:pt idx="95">
                  <c:v>-1.3759999999999999</c:v>
                </c:pt>
                <c:pt idx="96">
                  <c:v>-1.3759999999999999</c:v>
                </c:pt>
                <c:pt idx="97">
                  <c:v>-1.3759999999999999</c:v>
                </c:pt>
                <c:pt idx="98">
                  <c:v>-1.3759999999999999</c:v>
                </c:pt>
                <c:pt idx="99">
                  <c:v>-1.3759999999999999</c:v>
                </c:pt>
              </c:numCache>
            </c:numRef>
          </c:val>
          <c:smooth val="1"/>
        </c:ser>
        <c:ser>
          <c:idx val="6"/>
          <c:order val="6"/>
          <c:tx>
            <c:strRef>
              <c:f>Sheet1!$A$8</c:f>
              <c:strCache>
                <c:ptCount val="1"/>
                <c:pt idx="0">
                  <c:v>Beta=0.7</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Sheet1!$B$8:$CX$8</c:f>
              <c:numCache>
                <c:formatCode>General</c:formatCode>
                <c:ptCount val="101"/>
                <c:pt idx="1">
                  <c:v>-1.3834</c:v>
                </c:pt>
                <c:pt idx="2">
                  <c:v>-1.3804000000000001</c:v>
                </c:pt>
                <c:pt idx="3">
                  <c:v>-1.3774</c:v>
                </c:pt>
                <c:pt idx="4">
                  <c:v>-1.3745000000000001</c:v>
                </c:pt>
                <c:pt idx="5">
                  <c:v>-1.3715999999999999</c:v>
                </c:pt>
                <c:pt idx="6">
                  <c:v>-1.3687</c:v>
                </c:pt>
                <c:pt idx="7">
                  <c:v>-1.3657999999999999</c:v>
                </c:pt>
                <c:pt idx="8">
                  <c:v>-1.363</c:v>
                </c:pt>
                <c:pt idx="9">
                  <c:v>-1.3602000000000001</c:v>
                </c:pt>
                <c:pt idx="10">
                  <c:v>-1.3573999999999999</c:v>
                </c:pt>
                <c:pt idx="11">
                  <c:v>-1.3548</c:v>
                </c:pt>
                <c:pt idx="12">
                  <c:v>-1.3521000000000001</c:v>
                </c:pt>
                <c:pt idx="13">
                  <c:v>-1.3494999999999999</c:v>
                </c:pt>
                <c:pt idx="14">
                  <c:v>-1.347</c:v>
                </c:pt>
                <c:pt idx="15">
                  <c:v>-1.3445</c:v>
                </c:pt>
                <c:pt idx="16">
                  <c:v>-1.3421000000000001</c:v>
                </c:pt>
                <c:pt idx="17">
                  <c:v>-1.3398000000000001</c:v>
                </c:pt>
                <c:pt idx="18">
                  <c:v>-1.3374999999999999</c:v>
                </c:pt>
                <c:pt idx="19">
                  <c:v>-1.3351999999999999</c:v>
                </c:pt>
                <c:pt idx="20">
                  <c:v>-1.3331</c:v>
                </c:pt>
                <c:pt idx="21">
                  <c:v>-1.331</c:v>
                </c:pt>
                <c:pt idx="22">
                  <c:v>-1.329</c:v>
                </c:pt>
                <c:pt idx="23">
                  <c:v>-1.327</c:v>
                </c:pt>
                <c:pt idx="24">
                  <c:v>-1.3250999999999999</c:v>
                </c:pt>
                <c:pt idx="25">
                  <c:v>-1.3232999999999999</c:v>
                </c:pt>
                <c:pt idx="26">
                  <c:v>-1.3214999999999999</c:v>
                </c:pt>
                <c:pt idx="27">
                  <c:v>-1.3198000000000001</c:v>
                </c:pt>
                <c:pt idx="28">
                  <c:v>-1.3182</c:v>
                </c:pt>
                <c:pt idx="29">
                  <c:v>-1.3166</c:v>
                </c:pt>
                <c:pt idx="30">
                  <c:v>-1.3150999999999999</c:v>
                </c:pt>
                <c:pt idx="31">
                  <c:v>-1.3137000000000001</c:v>
                </c:pt>
                <c:pt idx="32">
                  <c:v>-1.3124</c:v>
                </c:pt>
                <c:pt idx="33">
                  <c:v>-1.3110999999999999</c:v>
                </c:pt>
                <c:pt idx="34">
                  <c:v>-1.3098000000000001</c:v>
                </c:pt>
                <c:pt idx="35">
                  <c:v>-1.3087</c:v>
                </c:pt>
                <c:pt idx="36">
                  <c:v>-1.3076000000000001</c:v>
                </c:pt>
                <c:pt idx="37">
                  <c:v>-1.3066</c:v>
                </c:pt>
                <c:pt idx="38">
                  <c:v>-1.3057000000000001</c:v>
                </c:pt>
                <c:pt idx="39">
                  <c:v>-1.3048</c:v>
                </c:pt>
                <c:pt idx="40">
                  <c:v>-1.3041</c:v>
                </c:pt>
                <c:pt idx="41">
                  <c:v>-1.3033999999999999</c:v>
                </c:pt>
                <c:pt idx="42">
                  <c:v>-1.3028</c:v>
                </c:pt>
                <c:pt idx="43">
                  <c:v>-1.3023</c:v>
                </c:pt>
                <c:pt idx="44">
                  <c:v>-1.3019000000000001</c:v>
                </c:pt>
                <c:pt idx="45">
                  <c:v>-1.3016000000000001</c:v>
                </c:pt>
                <c:pt idx="46">
                  <c:v>-1.3012999999999999</c:v>
                </c:pt>
                <c:pt idx="47">
                  <c:v>-1.3011999999999999</c:v>
                </c:pt>
                <c:pt idx="48">
                  <c:v>-1.3011999999999999</c:v>
                </c:pt>
                <c:pt idx="49">
                  <c:v>-1.3012999999999999</c:v>
                </c:pt>
                <c:pt idx="50">
                  <c:v>-1.3013999999999999</c:v>
                </c:pt>
                <c:pt idx="51">
                  <c:v>-1.3017000000000001</c:v>
                </c:pt>
                <c:pt idx="52">
                  <c:v>-1.3021</c:v>
                </c:pt>
                <c:pt idx="53">
                  <c:v>-1.3025</c:v>
                </c:pt>
                <c:pt idx="54">
                  <c:v>-1.3029999999999999</c:v>
                </c:pt>
                <c:pt idx="55">
                  <c:v>-1.3036000000000001</c:v>
                </c:pt>
                <c:pt idx="56">
                  <c:v>-1.3043</c:v>
                </c:pt>
                <c:pt idx="57">
                  <c:v>-1.3049999999999999</c:v>
                </c:pt>
                <c:pt idx="58">
                  <c:v>-1.3058000000000001</c:v>
                </c:pt>
                <c:pt idx="59">
                  <c:v>-1.3067</c:v>
                </c:pt>
                <c:pt idx="60">
                  <c:v>-1.3076000000000001</c:v>
                </c:pt>
                <c:pt idx="61">
                  <c:v>-1.3086</c:v>
                </c:pt>
                <c:pt idx="62">
                  <c:v>-1.3096000000000001</c:v>
                </c:pt>
                <c:pt idx="63">
                  <c:v>-1.3107</c:v>
                </c:pt>
                <c:pt idx="64">
                  <c:v>-1.3119000000000001</c:v>
                </c:pt>
                <c:pt idx="65">
                  <c:v>-1.3131999999999999</c:v>
                </c:pt>
                <c:pt idx="66">
                  <c:v>-1.3145</c:v>
                </c:pt>
                <c:pt idx="67">
                  <c:v>-1.3158000000000001</c:v>
                </c:pt>
                <c:pt idx="68">
                  <c:v>-1.3172999999999999</c:v>
                </c:pt>
                <c:pt idx="69">
                  <c:v>-1.3188</c:v>
                </c:pt>
                <c:pt idx="70">
                  <c:v>-1.3204</c:v>
                </c:pt>
                <c:pt idx="71">
                  <c:v>-1.3220000000000001</c:v>
                </c:pt>
                <c:pt idx="72">
                  <c:v>-1.3237000000000001</c:v>
                </c:pt>
                <c:pt idx="73">
                  <c:v>-1.3254999999999999</c:v>
                </c:pt>
                <c:pt idx="74">
                  <c:v>-1.3272999999999999</c:v>
                </c:pt>
                <c:pt idx="75">
                  <c:v>-1.3292999999999999</c:v>
                </c:pt>
                <c:pt idx="76">
                  <c:v>-1.3311999999999999</c:v>
                </c:pt>
                <c:pt idx="77">
                  <c:v>-1.3332999999999999</c:v>
                </c:pt>
                <c:pt idx="78">
                  <c:v>-1.3353999999999999</c:v>
                </c:pt>
                <c:pt idx="79">
                  <c:v>-1.3375999999999999</c:v>
                </c:pt>
                <c:pt idx="80">
                  <c:v>-1.3399000000000001</c:v>
                </c:pt>
                <c:pt idx="81">
                  <c:v>-1.3422000000000001</c:v>
                </c:pt>
                <c:pt idx="82">
                  <c:v>-1.3447</c:v>
                </c:pt>
                <c:pt idx="83">
                  <c:v>-1.3471</c:v>
                </c:pt>
                <c:pt idx="84">
                  <c:v>-1.3496999999999999</c:v>
                </c:pt>
                <c:pt idx="85">
                  <c:v>-1.3523000000000001</c:v>
                </c:pt>
                <c:pt idx="86">
                  <c:v>-1.3549</c:v>
                </c:pt>
                <c:pt idx="87">
                  <c:v>-1.3575999999999999</c:v>
                </c:pt>
                <c:pt idx="88">
                  <c:v>-1.3603000000000001</c:v>
                </c:pt>
                <c:pt idx="89">
                  <c:v>-1.363</c:v>
                </c:pt>
                <c:pt idx="90">
                  <c:v>-1.3656999999999999</c:v>
                </c:pt>
                <c:pt idx="91">
                  <c:v>-1.3681000000000001</c:v>
                </c:pt>
                <c:pt idx="92">
                  <c:v>-1.3698999999999999</c:v>
                </c:pt>
                <c:pt idx="93">
                  <c:v>-1.3709</c:v>
                </c:pt>
                <c:pt idx="94">
                  <c:v>-1.3711</c:v>
                </c:pt>
                <c:pt idx="95">
                  <c:v>-1.3711</c:v>
                </c:pt>
                <c:pt idx="96">
                  <c:v>-1.3711</c:v>
                </c:pt>
                <c:pt idx="97">
                  <c:v>-1.3711</c:v>
                </c:pt>
                <c:pt idx="98">
                  <c:v>-1.3711</c:v>
                </c:pt>
                <c:pt idx="99">
                  <c:v>-1.3711</c:v>
                </c:pt>
              </c:numCache>
            </c:numRef>
          </c:val>
          <c:smooth val="1"/>
        </c:ser>
        <c:ser>
          <c:idx val="7"/>
          <c:order val="7"/>
          <c:tx>
            <c:strRef>
              <c:f>Sheet1!$A$9</c:f>
              <c:strCache>
                <c:ptCount val="1"/>
                <c:pt idx="0">
                  <c:v>Beta=0.8</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Sheet1!$B$9:$CX$9</c:f>
              <c:numCache>
                <c:formatCode>General</c:formatCode>
                <c:ptCount val="101"/>
                <c:pt idx="1">
                  <c:v>-1.3648</c:v>
                </c:pt>
                <c:pt idx="2">
                  <c:v>-1.3617999999999999</c:v>
                </c:pt>
                <c:pt idx="3">
                  <c:v>-1.3588</c:v>
                </c:pt>
                <c:pt idx="4">
                  <c:v>-1.3559000000000001</c:v>
                </c:pt>
                <c:pt idx="5">
                  <c:v>-1.353</c:v>
                </c:pt>
                <c:pt idx="6">
                  <c:v>-1.3502000000000001</c:v>
                </c:pt>
                <c:pt idx="7">
                  <c:v>-1.3473999999999999</c:v>
                </c:pt>
                <c:pt idx="8">
                  <c:v>-1.3446</c:v>
                </c:pt>
                <c:pt idx="9">
                  <c:v>-1.3420000000000001</c:v>
                </c:pt>
                <c:pt idx="10">
                  <c:v>-1.3392999999999999</c:v>
                </c:pt>
                <c:pt idx="11">
                  <c:v>-1.3368</c:v>
                </c:pt>
                <c:pt idx="12">
                  <c:v>-1.3343</c:v>
                </c:pt>
                <c:pt idx="13">
                  <c:v>-1.3319000000000001</c:v>
                </c:pt>
                <c:pt idx="14">
                  <c:v>-1.3295999999999999</c:v>
                </c:pt>
                <c:pt idx="15">
                  <c:v>-1.3272999999999999</c:v>
                </c:pt>
                <c:pt idx="16">
                  <c:v>-1.3251999999999999</c:v>
                </c:pt>
                <c:pt idx="17">
                  <c:v>-1.3230999999999999</c:v>
                </c:pt>
                <c:pt idx="18">
                  <c:v>-1.3210999999999999</c:v>
                </c:pt>
                <c:pt idx="19">
                  <c:v>-1.3191999999999999</c:v>
                </c:pt>
                <c:pt idx="20">
                  <c:v>-1.3172999999999999</c:v>
                </c:pt>
                <c:pt idx="21">
                  <c:v>-1.3156000000000001</c:v>
                </c:pt>
                <c:pt idx="22">
                  <c:v>-1.3139000000000001</c:v>
                </c:pt>
                <c:pt idx="23">
                  <c:v>-1.3123</c:v>
                </c:pt>
                <c:pt idx="24">
                  <c:v>-1.3108</c:v>
                </c:pt>
                <c:pt idx="25">
                  <c:v>-1.3093999999999999</c:v>
                </c:pt>
                <c:pt idx="26">
                  <c:v>-1.3080000000000001</c:v>
                </c:pt>
                <c:pt idx="27">
                  <c:v>-1.3067</c:v>
                </c:pt>
                <c:pt idx="28">
                  <c:v>-1.3055000000000001</c:v>
                </c:pt>
                <c:pt idx="29">
                  <c:v>-1.3044</c:v>
                </c:pt>
                <c:pt idx="30">
                  <c:v>-1.3032999999999999</c:v>
                </c:pt>
                <c:pt idx="31">
                  <c:v>-1.3023</c:v>
                </c:pt>
                <c:pt idx="32">
                  <c:v>-1.3012999999999999</c:v>
                </c:pt>
                <c:pt idx="33">
                  <c:v>-1.3005</c:v>
                </c:pt>
                <c:pt idx="34">
                  <c:v>-1.2996000000000001</c:v>
                </c:pt>
                <c:pt idx="35">
                  <c:v>-1.2988999999999999</c:v>
                </c:pt>
                <c:pt idx="36">
                  <c:v>-1.2982</c:v>
                </c:pt>
                <c:pt idx="37">
                  <c:v>-1.2976000000000001</c:v>
                </c:pt>
                <c:pt idx="38">
                  <c:v>-1.2969999999999999</c:v>
                </c:pt>
                <c:pt idx="39">
                  <c:v>-1.2966</c:v>
                </c:pt>
                <c:pt idx="40">
                  <c:v>-1.2962</c:v>
                </c:pt>
                <c:pt idx="41">
                  <c:v>-1.2958000000000001</c:v>
                </c:pt>
                <c:pt idx="42">
                  <c:v>-1.2955000000000001</c:v>
                </c:pt>
                <c:pt idx="43">
                  <c:v>-1.2952999999999999</c:v>
                </c:pt>
                <c:pt idx="44">
                  <c:v>-1.2951999999999999</c:v>
                </c:pt>
                <c:pt idx="45">
                  <c:v>-1.2951999999999999</c:v>
                </c:pt>
                <c:pt idx="46">
                  <c:v>-1.2951999999999999</c:v>
                </c:pt>
                <c:pt idx="47">
                  <c:v>-1.2952999999999999</c:v>
                </c:pt>
                <c:pt idx="48">
                  <c:v>-1.2954000000000001</c:v>
                </c:pt>
                <c:pt idx="49">
                  <c:v>-1.2957000000000001</c:v>
                </c:pt>
                <c:pt idx="50">
                  <c:v>-1.296</c:v>
                </c:pt>
                <c:pt idx="51">
                  <c:v>-1.2963</c:v>
                </c:pt>
                <c:pt idx="52">
                  <c:v>-1.2967</c:v>
                </c:pt>
                <c:pt idx="53">
                  <c:v>-1.2971999999999999</c:v>
                </c:pt>
                <c:pt idx="54">
                  <c:v>-1.2978000000000001</c:v>
                </c:pt>
                <c:pt idx="55">
                  <c:v>-1.2984</c:v>
                </c:pt>
                <c:pt idx="56">
                  <c:v>-1.2989999999999999</c:v>
                </c:pt>
                <c:pt idx="57">
                  <c:v>-1.2998000000000001</c:v>
                </c:pt>
                <c:pt idx="58">
                  <c:v>-1.3006</c:v>
                </c:pt>
                <c:pt idx="59">
                  <c:v>-1.3013999999999999</c:v>
                </c:pt>
                <c:pt idx="60">
                  <c:v>-1.3023</c:v>
                </c:pt>
                <c:pt idx="61">
                  <c:v>-1.3032999999999999</c:v>
                </c:pt>
                <c:pt idx="62">
                  <c:v>-1.3044</c:v>
                </c:pt>
                <c:pt idx="63">
                  <c:v>-1.3055000000000001</c:v>
                </c:pt>
                <c:pt idx="64">
                  <c:v>-1.3067</c:v>
                </c:pt>
                <c:pt idx="65">
                  <c:v>-1.3079000000000001</c:v>
                </c:pt>
                <c:pt idx="66">
                  <c:v>-1.3091999999999999</c:v>
                </c:pt>
                <c:pt idx="67">
                  <c:v>-1.3106</c:v>
                </c:pt>
                <c:pt idx="68">
                  <c:v>-1.3121</c:v>
                </c:pt>
                <c:pt idx="69">
                  <c:v>-1.3136000000000001</c:v>
                </c:pt>
                <c:pt idx="70">
                  <c:v>-1.3151999999999999</c:v>
                </c:pt>
                <c:pt idx="71">
                  <c:v>-1.3168</c:v>
                </c:pt>
                <c:pt idx="72">
                  <c:v>-1.3186</c:v>
                </c:pt>
                <c:pt idx="73">
                  <c:v>-1.3204</c:v>
                </c:pt>
                <c:pt idx="74">
                  <c:v>-1.3222</c:v>
                </c:pt>
                <c:pt idx="75">
                  <c:v>-1.3242</c:v>
                </c:pt>
                <c:pt idx="76">
                  <c:v>-1.3262</c:v>
                </c:pt>
                <c:pt idx="77">
                  <c:v>-1.3283</c:v>
                </c:pt>
                <c:pt idx="78">
                  <c:v>-1.3304</c:v>
                </c:pt>
                <c:pt idx="79">
                  <c:v>-1.3327</c:v>
                </c:pt>
                <c:pt idx="80">
                  <c:v>-1.335</c:v>
                </c:pt>
                <c:pt idx="81">
                  <c:v>-1.3372999999999999</c:v>
                </c:pt>
                <c:pt idx="82">
                  <c:v>-1.3398000000000001</c:v>
                </c:pt>
                <c:pt idx="83">
                  <c:v>-1.3423</c:v>
                </c:pt>
                <c:pt idx="84">
                  <c:v>-1.3449</c:v>
                </c:pt>
                <c:pt idx="85">
                  <c:v>-1.3474999999999999</c:v>
                </c:pt>
                <c:pt idx="86">
                  <c:v>-1.3502000000000001</c:v>
                </c:pt>
                <c:pt idx="87">
                  <c:v>-1.3529</c:v>
                </c:pt>
                <c:pt idx="88">
                  <c:v>-1.3555999999999999</c:v>
                </c:pt>
                <c:pt idx="89">
                  <c:v>-1.3584000000000001</c:v>
                </c:pt>
                <c:pt idx="90">
                  <c:v>-1.3611</c:v>
                </c:pt>
                <c:pt idx="91">
                  <c:v>-1.3635999999999999</c:v>
                </c:pt>
                <c:pt idx="92">
                  <c:v>-1.3653999999999999</c:v>
                </c:pt>
                <c:pt idx="93">
                  <c:v>-1.3665</c:v>
                </c:pt>
                <c:pt idx="94">
                  <c:v>-1.3667</c:v>
                </c:pt>
                <c:pt idx="95">
                  <c:v>-1.3667</c:v>
                </c:pt>
                <c:pt idx="96">
                  <c:v>-1.3667</c:v>
                </c:pt>
                <c:pt idx="97">
                  <c:v>-1.3667</c:v>
                </c:pt>
                <c:pt idx="98">
                  <c:v>-1.3667</c:v>
                </c:pt>
                <c:pt idx="99">
                  <c:v>-1.3667</c:v>
                </c:pt>
              </c:numCache>
            </c:numRef>
          </c:val>
          <c:smooth val="0"/>
        </c:ser>
        <c:ser>
          <c:idx val="8"/>
          <c:order val="8"/>
          <c:tx>
            <c:strRef>
              <c:f>Sheet1!$A$10</c:f>
              <c:strCache>
                <c:ptCount val="1"/>
                <c:pt idx="0">
                  <c:v>Beta=0.9</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Sheet1!$B$10:$CX$10</c:f>
              <c:numCache>
                <c:formatCode>General</c:formatCode>
                <c:ptCount val="101"/>
                <c:pt idx="1">
                  <c:v>-1.3554999999999999</c:v>
                </c:pt>
                <c:pt idx="2">
                  <c:v>-1.3525</c:v>
                </c:pt>
                <c:pt idx="3">
                  <c:v>-1.3494999999999999</c:v>
                </c:pt>
                <c:pt idx="4">
                  <c:v>-1.3466</c:v>
                </c:pt>
                <c:pt idx="5">
                  <c:v>-1.3436999999999999</c:v>
                </c:pt>
                <c:pt idx="6">
                  <c:v>-1.3409</c:v>
                </c:pt>
                <c:pt idx="7">
                  <c:v>-1.3382000000000001</c:v>
                </c:pt>
                <c:pt idx="8">
                  <c:v>-1.3354999999999999</c:v>
                </c:pt>
                <c:pt idx="9">
                  <c:v>-1.3329</c:v>
                </c:pt>
                <c:pt idx="10">
                  <c:v>-1.3304</c:v>
                </c:pt>
                <c:pt idx="11">
                  <c:v>-1.3279000000000001</c:v>
                </c:pt>
                <c:pt idx="12">
                  <c:v>-1.3254999999999999</c:v>
                </c:pt>
                <c:pt idx="13">
                  <c:v>-1.3232999999999999</c:v>
                </c:pt>
                <c:pt idx="14">
                  <c:v>-1.3210999999999999</c:v>
                </c:pt>
                <c:pt idx="15">
                  <c:v>-1.319</c:v>
                </c:pt>
                <c:pt idx="16">
                  <c:v>-1.3169999999999999</c:v>
                </c:pt>
                <c:pt idx="17">
                  <c:v>-1.3150999999999999</c:v>
                </c:pt>
                <c:pt idx="18">
                  <c:v>-1.3131999999999999</c:v>
                </c:pt>
                <c:pt idx="19">
                  <c:v>-1.3115000000000001</c:v>
                </c:pt>
                <c:pt idx="20">
                  <c:v>-1.3099000000000001</c:v>
                </c:pt>
                <c:pt idx="21">
                  <c:v>-1.3083</c:v>
                </c:pt>
                <c:pt idx="22">
                  <c:v>-1.3069</c:v>
                </c:pt>
                <c:pt idx="23">
                  <c:v>-1.3055000000000001</c:v>
                </c:pt>
                <c:pt idx="24">
                  <c:v>-1.3042</c:v>
                </c:pt>
                <c:pt idx="25">
                  <c:v>-1.3028999999999999</c:v>
                </c:pt>
                <c:pt idx="26">
                  <c:v>-1.3018000000000001</c:v>
                </c:pt>
                <c:pt idx="27">
                  <c:v>-1.3007</c:v>
                </c:pt>
                <c:pt idx="28">
                  <c:v>-1.2997000000000001</c:v>
                </c:pt>
                <c:pt idx="29">
                  <c:v>-1.2987</c:v>
                </c:pt>
                <c:pt idx="30">
                  <c:v>-1.2979000000000001</c:v>
                </c:pt>
                <c:pt idx="31">
                  <c:v>-1.2969999999999999</c:v>
                </c:pt>
                <c:pt idx="32">
                  <c:v>-1.2963</c:v>
                </c:pt>
                <c:pt idx="33">
                  <c:v>-1.2956000000000001</c:v>
                </c:pt>
                <c:pt idx="34">
                  <c:v>-1.2948999999999999</c:v>
                </c:pt>
                <c:pt idx="35">
                  <c:v>-1.2943</c:v>
                </c:pt>
                <c:pt idx="36">
                  <c:v>-1.2938000000000001</c:v>
                </c:pt>
                <c:pt idx="37">
                  <c:v>-1.2932999999999999</c:v>
                </c:pt>
                <c:pt idx="38">
                  <c:v>-1.2928999999999999</c:v>
                </c:pt>
                <c:pt idx="39">
                  <c:v>-1.2925</c:v>
                </c:pt>
                <c:pt idx="40">
                  <c:v>-1.2922</c:v>
                </c:pt>
                <c:pt idx="41">
                  <c:v>-1.2919</c:v>
                </c:pt>
                <c:pt idx="42">
                  <c:v>-1.2917000000000001</c:v>
                </c:pt>
                <c:pt idx="43">
                  <c:v>-1.2916000000000001</c:v>
                </c:pt>
                <c:pt idx="44">
                  <c:v>-1.2915000000000001</c:v>
                </c:pt>
                <c:pt idx="45">
                  <c:v>-1.2915000000000001</c:v>
                </c:pt>
                <c:pt idx="46">
                  <c:v>-1.2915000000000001</c:v>
                </c:pt>
                <c:pt idx="47">
                  <c:v>-1.2916000000000001</c:v>
                </c:pt>
                <c:pt idx="48">
                  <c:v>-1.2918000000000001</c:v>
                </c:pt>
                <c:pt idx="49">
                  <c:v>-1.292</c:v>
                </c:pt>
                <c:pt idx="50">
                  <c:v>-1.2923</c:v>
                </c:pt>
                <c:pt idx="51">
                  <c:v>-1.2927</c:v>
                </c:pt>
                <c:pt idx="52">
                  <c:v>-1.2930999999999999</c:v>
                </c:pt>
                <c:pt idx="53">
                  <c:v>-1.2935000000000001</c:v>
                </c:pt>
                <c:pt idx="54">
                  <c:v>-1.2941</c:v>
                </c:pt>
                <c:pt idx="55">
                  <c:v>-1.2947</c:v>
                </c:pt>
                <c:pt idx="56">
                  <c:v>-1.2952999999999999</c:v>
                </c:pt>
                <c:pt idx="57">
                  <c:v>-1.2961</c:v>
                </c:pt>
                <c:pt idx="58">
                  <c:v>-1.2968999999999999</c:v>
                </c:pt>
                <c:pt idx="59">
                  <c:v>-1.2977000000000001</c:v>
                </c:pt>
                <c:pt idx="60">
                  <c:v>-1.2986</c:v>
                </c:pt>
                <c:pt idx="61">
                  <c:v>-1.2996000000000001</c:v>
                </c:pt>
                <c:pt idx="62">
                  <c:v>-1.3007</c:v>
                </c:pt>
                <c:pt idx="63">
                  <c:v>-1.3018000000000001</c:v>
                </c:pt>
                <c:pt idx="64">
                  <c:v>-1.3029999999999999</c:v>
                </c:pt>
                <c:pt idx="65">
                  <c:v>-1.3042</c:v>
                </c:pt>
                <c:pt idx="66">
                  <c:v>-1.3055000000000001</c:v>
                </c:pt>
                <c:pt idx="67">
                  <c:v>-1.3069</c:v>
                </c:pt>
                <c:pt idx="68">
                  <c:v>-1.3084</c:v>
                </c:pt>
                <c:pt idx="69">
                  <c:v>-1.3099000000000001</c:v>
                </c:pt>
                <c:pt idx="70">
                  <c:v>-1.3115000000000001</c:v>
                </c:pt>
                <c:pt idx="71">
                  <c:v>-1.3131999999999999</c:v>
                </c:pt>
                <c:pt idx="72">
                  <c:v>-1.3149</c:v>
                </c:pt>
                <c:pt idx="73">
                  <c:v>-1.3167</c:v>
                </c:pt>
                <c:pt idx="74">
                  <c:v>-1.3186</c:v>
                </c:pt>
                <c:pt idx="75">
                  <c:v>-1.3206</c:v>
                </c:pt>
                <c:pt idx="76">
                  <c:v>-1.3226</c:v>
                </c:pt>
                <c:pt idx="77">
                  <c:v>-1.3247</c:v>
                </c:pt>
                <c:pt idx="78">
                  <c:v>-1.3269</c:v>
                </c:pt>
                <c:pt idx="79">
                  <c:v>-1.3290999999999999</c:v>
                </c:pt>
                <c:pt idx="80">
                  <c:v>-1.3313999999999999</c:v>
                </c:pt>
                <c:pt idx="81">
                  <c:v>-1.3338000000000001</c:v>
                </c:pt>
                <c:pt idx="82">
                  <c:v>-1.3363</c:v>
                </c:pt>
                <c:pt idx="83">
                  <c:v>-1.3388</c:v>
                </c:pt>
                <c:pt idx="84">
                  <c:v>-1.3414999999999999</c:v>
                </c:pt>
                <c:pt idx="85">
                  <c:v>-1.3441000000000001</c:v>
                </c:pt>
                <c:pt idx="86">
                  <c:v>-1.3468</c:v>
                </c:pt>
                <c:pt idx="87">
                  <c:v>-1.3494999999999999</c:v>
                </c:pt>
                <c:pt idx="88">
                  <c:v>-1.3523000000000001</c:v>
                </c:pt>
                <c:pt idx="89">
                  <c:v>-1.3552</c:v>
                </c:pt>
                <c:pt idx="90">
                  <c:v>-1.3579000000000001</c:v>
                </c:pt>
                <c:pt idx="91">
                  <c:v>-1.3604000000000001</c:v>
                </c:pt>
                <c:pt idx="92">
                  <c:v>-1.3622000000000001</c:v>
                </c:pt>
                <c:pt idx="93">
                  <c:v>-1.3633</c:v>
                </c:pt>
                <c:pt idx="94">
                  <c:v>-1.3634999999999999</c:v>
                </c:pt>
                <c:pt idx="95">
                  <c:v>-1.3634999999999999</c:v>
                </c:pt>
                <c:pt idx="96">
                  <c:v>-1.3634999999999999</c:v>
                </c:pt>
                <c:pt idx="97">
                  <c:v>-1.3634999999999999</c:v>
                </c:pt>
                <c:pt idx="98">
                  <c:v>-1.3634999999999999</c:v>
                </c:pt>
                <c:pt idx="99">
                  <c:v>-1.3634999999999999</c:v>
                </c:pt>
              </c:numCache>
            </c:numRef>
          </c:val>
          <c:smooth val="0"/>
        </c:ser>
        <c:ser>
          <c:idx val="9"/>
          <c:order val="9"/>
          <c:tx>
            <c:strRef>
              <c:f>Sheet1!$A$11</c:f>
              <c:strCache>
                <c:ptCount val="1"/>
                <c:pt idx="0">
                  <c:v>Beta=1.0</c:v>
                </c:pt>
              </c:strCache>
            </c:strRef>
          </c:tx>
          <c:spPr>
            <a:ln w="44450">
              <a:solidFill>
                <a:schemeClr val="bg2">
                  <a:lumMod val="90000"/>
                </a:schemeClr>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Sheet1!$B$11:$CX$11</c:f>
              <c:numCache>
                <c:formatCode>General</c:formatCode>
                <c:ptCount val="101"/>
                <c:pt idx="1">
                  <c:v>-1.3528</c:v>
                </c:pt>
                <c:pt idx="2">
                  <c:v>-1.3498000000000001</c:v>
                </c:pt>
                <c:pt idx="3">
                  <c:v>-1.3468</c:v>
                </c:pt>
                <c:pt idx="4">
                  <c:v>-1.3439000000000001</c:v>
                </c:pt>
                <c:pt idx="5">
                  <c:v>-1.3411</c:v>
                </c:pt>
                <c:pt idx="6">
                  <c:v>-1.3383</c:v>
                </c:pt>
                <c:pt idx="7">
                  <c:v>-1.3355999999999999</c:v>
                </c:pt>
                <c:pt idx="8">
                  <c:v>-1.3329</c:v>
                </c:pt>
                <c:pt idx="9">
                  <c:v>-1.3303</c:v>
                </c:pt>
                <c:pt idx="10">
                  <c:v>-1.3278000000000001</c:v>
                </c:pt>
                <c:pt idx="11">
                  <c:v>-1.3253999999999999</c:v>
                </c:pt>
                <c:pt idx="12">
                  <c:v>-1.3230999999999999</c:v>
                </c:pt>
                <c:pt idx="13">
                  <c:v>-1.3208</c:v>
                </c:pt>
                <c:pt idx="14">
                  <c:v>-1.3187</c:v>
                </c:pt>
                <c:pt idx="15">
                  <c:v>-1.3166</c:v>
                </c:pt>
                <c:pt idx="16">
                  <c:v>-1.3147</c:v>
                </c:pt>
                <c:pt idx="17">
                  <c:v>-1.3128</c:v>
                </c:pt>
                <c:pt idx="18">
                  <c:v>-1.3110999999999999</c:v>
                </c:pt>
                <c:pt idx="19">
                  <c:v>-1.3093999999999999</c:v>
                </c:pt>
                <c:pt idx="20">
                  <c:v>-1.3078000000000001</c:v>
                </c:pt>
                <c:pt idx="21">
                  <c:v>-1.3063</c:v>
                </c:pt>
                <c:pt idx="22">
                  <c:v>-1.3048999999999999</c:v>
                </c:pt>
                <c:pt idx="23">
                  <c:v>-1.3036000000000001</c:v>
                </c:pt>
                <c:pt idx="24">
                  <c:v>-1.3024</c:v>
                </c:pt>
                <c:pt idx="25">
                  <c:v>-1.3011999999999999</c:v>
                </c:pt>
                <c:pt idx="26">
                  <c:v>-1.3001</c:v>
                </c:pt>
                <c:pt idx="27">
                  <c:v>-1.2990999999999999</c:v>
                </c:pt>
                <c:pt idx="28">
                  <c:v>-1.2981</c:v>
                </c:pt>
                <c:pt idx="29">
                  <c:v>-1.2971999999999999</c:v>
                </c:pt>
                <c:pt idx="30">
                  <c:v>-1.2963</c:v>
                </c:pt>
                <c:pt idx="31">
                  <c:v>-1.2956000000000001</c:v>
                </c:pt>
                <c:pt idx="32">
                  <c:v>-1.2948</c:v>
                </c:pt>
                <c:pt idx="33">
                  <c:v>-1.2941</c:v>
                </c:pt>
                <c:pt idx="34">
                  <c:v>-1.2935000000000001</c:v>
                </c:pt>
                <c:pt idx="35">
                  <c:v>-1.2928999999999999</c:v>
                </c:pt>
                <c:pt idx="36">
                  <c:v>-1.2924</c:v>
                </c:pt>
                <c:pt idx="37">
                  <c:v>-1.292</c:v>
                </c:pt>
                <c:pt idx="38">
                  <c:v>-1.2915000000000001</c:v>
                </c:pt>
                <c:pt idx="39">
                  <c:v>-1.2911999999999999</c:v>
                </c:pt>
                <c:pt idx="40">
                  <c:v>-1.2908999999999999</c:v>
                </c:pt>
                <c:pt idx="41">
                  <c:v>-1.2906</c:v>
                </c:pt>
                <c:pt idx="42">
                  <c:v>-1.2904</c:v>
                </c:pt>
                <c:pt idx="43">
                  <c:v>-1.2903</c:v>
                </c:pt>
                <c:pt idx="44">
                  <c:v>-1.2902</c:v>
                </c:pt>
                <c:pt idx="45">
                  <c:v>-1.2902</c:v>
                </c:pt>
                <c:pt idx="46">
                  <c:v>-1.2902</c:v>
                </c:pt>
                <c:pt idx="47">
                  <c:v>-1.2903</c:v>
                </c:pt>
                <c:pt idx="48">
                  <c:v>-1.2905</c:v>
                </c:pt>
                <c:pt idx="49">
                  <c:v>-1.2907</c:v>
                </c:pt>
                <c:pt idx="50">
                  <c:v>-1.2909999999999999</c:v>
                </c:pt>
                <c:pt idx="51">
                  <c:v>-1.2912999999999999</c:v>
                </c:pt>
                <c:pt idx="52">
                  <c:v>-1.2917000000000001</c:v>
                </c:pt>
                <c:pt idx="53">
                  <c:v>-1.2922</c:v>
                </c:pt>
                <c:pt idx="54">
                  <c:v>-1.2927</c:v>
                </c:pt>
                <c:pt idx="55">
                  <c:v>-1.2932999999999999</c:v>
                </c:pt>
                <c:pt idx="56">
                  <c:v>-1.294</c:v>
                </c:pt>
                <c:pt idx="57">
                  <c:v>-1.2947</c:v>
                </c:pt>
                <c:pt idx="58">
                  <c:v>-1.2955000000000001</c:v>
                </c:pt>
                <c:pt idx="59">
                  <c:v>-1.2963</c:v>
                </c:pt>
                <c:pt idx="60">
                  <c:v>-1.2972999999999999</c:v>
                </c:pt>
                <c:pt idx="61">
                  <c:v>-1.2983</c:v>
                </c:pt>
                <c:pt idx="62">
                  <c:v>-1.2992999999999999</c:v>
                </c:pt>
                <c:pt idx="63">
                  <c:v>-1.3004</c:v>
                </c:pt>
                <c:pt idx="64">
                  <c:v>-1.3016000000000001</c:v>
                </c:pt>
                <c:pt idx="65">
                  <c:v>-1.3028999999999999</c:v>
                </c:pt>
                <c:pt idx="66">
                  <c:v>-1.3042</c:v>
                </c:pt>
                <c:pt idx="67">
                  <c:v>-1.3056000000000001</c:v>
                </c:pt>
                <c:pt idx="68">
                  <c:v>-1.3069999999999999</c:v>
                </c:pt>
                <c:pt idx="69">
                  <c:v>-1.3086</c:v>
                </c:pt>
                <c:pt idx="70">
                  <c:v>-1.3102</c:v>
                </c:pt>
                <c:pt idx="71">
                  <c:v>-1.3118000000000001</c:v>
                </c:pt>
                <c:pt idx="72">
                  <c:v>-1.3136000000000001</c:v>
                </c:pt>
                <c:pt idx="73">
                  <c:v>-1.3153999999999999</c:v>
                </c:pt>
                <c:pt idx="74">
                  <c:v>-1.3172999999999999</c:v>
                </c:pt>
                <c:pt idx="75">
                  <c:v>-1.3191999999999999</c:v>
                </c:pt>
                <c:pt idx="76">
                  <c:v>-1.3212999999999999</c:v>
                </c:pt>
                <c:pt idx="77">
                  <c:v>-1.3233999999999999</c:v>
                </c:pt>
                <c:pt idx="78">
                  <c:v>-1.3255999999999999</c:v>
                </c:pt>
                <c:pt idx="79">
                  <c:v>-1.3278000000000001</c:v>
                </c:pt>
                <c:pt idx="80">
                  <c:v>-1.3301000000000001</c:v>
                </c:pt>
                <c:pt idx="81">
                  <c:v>-1.3325</c:v>
                </c:pt>
                <c:pt idx="82">
                  <c:v>-1.335</c:v>
                </c:pt>
                <c:pt idx="83">
                  <c:v>-1.3375999999999999</c:v>
                </c:pt>
                <c:pt idx="84">
                  <c:v>-1.3402000000000001</c:v>
                </c:pt>
                <c:pt idx="85">
                  <c:v>-1.3428</c:v>
                </c:pt>
                <c:pt idx="86">
                  <c:v>-1.3455999999999999</c:v>
                </c:pt>
                <c:pt idx="87">
                  <c:v>-1.3483000000000001</c:v>
                </c:pt>
                <c:pt idx="88">
                  <c:v>-1.3511</c:v>
                </c:pt>
                <c:pt idx="89">
                  <c:v>-1.3539000000000001</c:v>
                </c:pt>
                <c:pt idx="90">
                  <c:v>-1.3567</c:v>
                </c:pt>
                <c:pt idx="91">
                  <c:v>-1.3592</c:v>
                </c:pt>
                <c:pt idx="92">
                  <c:v>-1.3611</c:v>
                </c:pt>
                <c:pt idx="93">
                  <c:v>-1.3621000000000001</c:v>
                </c:pt>
                <c:pt idx="94">
                  <c:v>-1.3623000000000001</c:v>
                </c:pt>
                <c:pt idx="95">
                  <c:v>-1.3624000000000001</c:v>
                </c:pt>
                <c:pt idx="96">
                  <c:v>-1.3624000000000001</c:v>
                </c:pt>
                <c:pt idx="97">
                  <c:v>-1.3624000000000001</c:v>
                </c:pt>
                <c:pt idx="98">
                  <c:v>-1.3624000000000001</c:v>
                </c:pt>
                <c:pt idx="99">
                  <c:v>-1.3624000000000001</c:v>
                </c:pt>
              </c:numCache>
            </c:numRef>
          </c:val>
          <c:smooth val="1"/>
        </c:ser>
        <c:dLbls>
          <c:showLegendKey val="0"/>
          <c:showVal val="0"/>
          <c:showCatName val="0"/>
          <c:showSerName val="0"/>
          <c:showPercent val="0"/>
          <c:showBubbleSize val="0"/>
        </c:dLbls>
        <c:smooth val="0"/>
        <c:axId val="543491112"/>
        <c:axId val="675227216"/>
      </c:lineChart>
      <c:catAx>
        <c:axId val="543491112"/>
        <c:scaling>
          <c:orientation val="minMax"/>
        </c:scaling>
        <c:delete val="0"/>
        <c:axPos val="b"/>
        <c:title>
          <c:tx>
            <c:rich>
              <a:bodyPr/>
              <a:lstStyle/>
              <a:p>
                <a:pPr>
                  <a:defRPr sz="2025" b="1" i="0" u="none" strike="noStrike" baseline="0">
                    <a:solidFill>
                      <a:schemeClr val="tx1"/>
                    </a:solidFill>
                    <a:latin typeface="Calibri"/>
                    <a:ea typeface="Calibri"/>
                    <a:cs typeface="Calibri"/>
                  </a:defRPr>
                </a:pPr>
                <a:r>
                  <a:rPr lang="en-US" dirty="0" smtClean="0"/>
                  <a:t>Early Withdrawal Penalty</a:t>
                </a:r>
                <a:endParaRPr lang="en-US" dirty="0"/>
              </a:p>
            </c:rich>
          </c:tx>
          <c:layout>
            <c:manualLayout>
              <c:xMode val="edge"/>
              <c:yMode val="edge"/>
              <c:x val="0.29595335848660193"/>
              <c:y val="0.92347601412872782"/>
            </c:manualLayout>
          </c:layout>
          <c:overlay val="0"/>
          <c:spPr>
            <a:noFill/>
            <a:ln w="21211">
              <a:noFill/>
            </a:ln>
          </c:spPr>
        </c:title>
        <c:numFmt formatCode="0%" sourceLinked="0"/>
        <c:majorTickMark val="none"/>
        <c:minorTickMark val="none"/>
        <c:tickLblPos val="low"/>
        <c:spPr>
          <a:ln w="2651">
            <a:solidFill>
              <a:schemeClr val="tx1"/>
            </a:solidFill>
            <a:prstDash val="solid"/>
          </a:ln>
        </c:spPr>
        <c:txPr>
          <a:bodyPr rot="-2700000" vert="horz"/>
          <a:lstStyle/>
          <a:p>
            <a:pPr>
              <a:defRPr sz="1800" b="1" i="0" u="none" strike="noStrike" baseline="0">
                <a:solidFill>
                  <a:schemeClr val="tx1"/>
                </a:solidFill>
                <a:latin typeface="Calibri"/>
                <a:ea typeface="Calibri"/>
                <a:cs typeface="Calibri"/>
              </a:defRPr>
            </a:pPr>
            <a:endParaRPr lang="en-US"/>
          </a:p>
        </c:txPr>
        <c:crossAx val="675227216"/>
        <c:crosses val="autoZero"/>
        <c:auto val="1"/>
        <c:lblAlgn val="ctr"/>
        <c:lblOffset val="0"/>
        <c:tickLblSkip val="10"/>
        <c:tickMarkSkip val="1"/>
        <c:noMultiLvlLbl val="0"/>
      </c:catAx>
      <c:valAx>
        <c:axId val="675227216"/>
        <c:scaling>
          <c:orientation val="minMax"/>
          <c:max val="-1.25"/>
          <c:min val="-1.5"/>
        </c:scaling>
        <c:delete val="0"/>
        <c:axPos val="l"/>
        <c:majorGridlines>
          <c:spPr>
            <a:ln w="2651">
              <a:solidFill>
                <a:schemeClr val="bg1">
                  <a:lumMod val="95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543491112"/>
        <c:crosses val="autoZero"/>
        <c:crossBetween val="between"/>
      </c:valAx>
      <c:spPr>
        <a:noFill/>
        <a:ln w="10605">
          <a:solidFill>
            <a:schemeClr val="tx1"/>
          </a:solidFill>
          <a:prstDash val="solid"/>
        </a:ln>
      </c:spPr>
    </c:plotArea>
    <c:legend>
      <c:legendPos val="r"/>
      <c:layout>
        <c:manualLayout>
          <c:xMode val="edge"/>
          <c:yMode val="edge"/>
          <c:x val="0.98942137237521199"/>
          <c:y val="4.2664346209787526E-2"/>
          <c:w val="1.0578627624788051E-2"/>
          <c:h val="0.87862366955223481"/>
        </c:manualLayout>
      </c:layout>
      <c:overlay val="0"/>
      <c:spPr>
        <a:noFill/>
        <a:ln w="2651">
          <a:solidFill>
            <a:schemeClr val="tx1"/>
          </a:solidFill>
          <a:prstDash val="solid"/>
        </a:ln>
      </c:spPr>
      <c:txPr>
        <a:bodyPr/>
        <a:lstStyle/>
        <a:p>
          <a:pPr>
            <a:defRPr sz="1862"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9241706161137"/>
          <c:y val="7.3476702508960573E-2"/>
          <c:w val="0.86374407582938384"/>
          <c:h val="0.74731182795698925"/>
        </c:manualLayout>
      </c:layout>
      <c:lineChart>
        <c:grouping val="standard"/>
        <c:varyColors val="0"/>
        <c:ser>
          <c:idx val="0"/>
          <c:order val="0"/>
          <c:tx>
            <c:strRef>
              <c:f>Sheet1!$A$2</c:f>
              <c:strCache>
                <c:ptCount val="1"/>
                <c:pt idx="0">
                  <c:v>Population Eu</c:v>
                </c:pt>
              </c:strCache>
            </c:strRef>
          </c:tx>
          <c:spPr>
            <a:ln w="38100">
              <a:solidFill>
                <a:srgbClr val="FF0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Sheet1!$B$2:$CW$2</c:f>
              <c:numCache>
                <c:formatCode>General</c:formatCode>
                <c:ptCount val="100"/>
                <c:pt idx="1">
                  <c:v>-1.4293</c:v>
                </c:pt>
                <c:pt idx="2">
                  <c:v>-1.4278999999999999</c:v>
                </c:pt>
                <c:pt idx="3">
                  <c:v>-1.4265000000000001</c:v>
                </c:pt>
                <c:pt idx="4">
                  <c:v>-1.4251</c:v>
                </c:pt>
                <c:pt idx="5">
                  <c:v>-1.4238</c:v>
                </c:pt>
                <c:pt idx="6">
                  <c:v>-1.4225000000000001</c:v>
                </c:pt>
                <c:pt idx="7">
                  <c:v>-1.4213</c:v>
                </c:pt>
                <c:pt idx="8">
                  <c:v>-1.42</c:v>
                </c:pt>
                <c:pt idx="9">
                  <c:v>-1.4188000000000001</c:v>
                </c:pt>
                <c:pt idx="10">
                  <c:v>-1.4177</c:v>
                </c:pt>
                <c:pt idx="11">
                  <c:v>-1.4165000000000001</c:v>
                </c:pt>
                <c:pt idx="12">
                  <c:v>-1.4154</c:v>
                </c:pt>
                <c:pt idx="13">
                  <c:v>-1.4142999999999999</c:v>
                </c:pt>
                <c:pt idx="14">
                  <c:v>-1.4132</c:v>
                </c:pt>
                <c:pt idx="15">
                  <c:v>-1.4120999999999999</c:v>
                </c:pt>
                <c:pt idx="16">
                  <c:v>-1.4111</c:v>
                </c:pt>
                <c:pt idx="17">
                  <c:v>-1.4100999999999999</c:v>
                </c:pt>
                <c:pt idx="18">
                  <c:v>-1.4091</c:v>
                </c:pt>
                <c:pt idx="19">
                  <c:v>-1.4080999999999999</c:v>
                </c:pt>
                <c:pt idx="20">
                  <c:v>-1.4071</c:v>
                </c:pt>
                <c:pt idx="21">
                  <c:v>-1.4061999999999999</c:v>
                </c:pt>
                <c:pt idx="22">
                  <c:v>-1.4052</c:v>
                </c:pt>
                <c:pt idx="23">
                  <c:v>-1.4043000000000001</c:v>
                </c:pt>
                <c:pt idx="24">
                  <c:v>-1.4034</c:v>
                </c:pt>
                <c:pt idx="25">
                  <c:v>-1.4025000000000001</c:v>
                </c:pt>
                <c:pt idx="26">
                  <c:v>-1.4016</c:v>
                </c:pt>
                <c:pt idx="27">
                  <c:v>-1.4007000000000001</c:v>
                </c:pt>
                <c:pt idx="28">
                  <c:v>-1.3998999999999999</c:v>
                </c:pt>
                <c:pt idx="29">
                  <c:v>-1.399</c:v>
                </c:pt>
                <c:pt idx="30">
                  <c:v>-1.3982000000000001</c:v>
                </c:pt>
                <c:pt idx="31">
                  <c:v>-1.3974</c:v>
                </c:pt>
                <c:pt idx="32">
                  <c:v>-1.3965000000000001</c:v>
                </c:pt>
                <c:pt idx="33">
                  <c:v>-1.3956999999999999</c:v>
                </c:pt>
                <c:pt idx="34">
                  <c:v>-1.3949</c:v>
                </c:pt>
                <c:pt idx="35">
                  <c:v>-1.3940999999999999</c:v>
                </c:pt>
                <c:pt idx="36">
                  <c:v>-1.3934</c:v>
                </c:pt>
                <c:pt idx="37">
                  <c:v>-1.3926000000000001</c:v>
                </c:pt>
                <c:pt idx="38">
                  <c:v>-1.3918999999999999</c:v>
                </c:pt>
                <c:pt idx="39">
                  <c:v>-1.3911</c:v>
                </c:pt>
                <c:pt idx="40">
                  <c:v>-1.3904000000000001</c:v>
                </c:pt>
                <c:pt idx="41">
                  <c:v>-1.3896999999999999</c:v>
                </c:pt>
                <c:pt idx="42">
                  <c:v>-1.389</c:v>
                </c:pt>
                <c:pt idx="43">
                  <c:v>-1.3883000000000001</c:v>
                </c:pt>
                <c:pt idx="44">
                  <c:v>-1.3875999999999999</c:v>
                </c:pt>
                <c:pt idx="45">
                  <c:v>-1.387</c:v>
                </c:pt>
                <c:pt idx="46">
                  <c:v>-1.3863000000000001</c:v>
                </c:pt>
                <c:pt idx="47">
                  <c:v>-1.3856999999999999</c:v>
                </c:pt>
                <c:pt idx="48">
                  <c:v>-1.385</c:v>
                </c:pt>
                <c:pt idx="49">
                  <c:v>-1.3844000000000001</c:v>
                </c:pt>
                <c:pt idx="50">
                  <c:v>-1.3837999999999999</c:v>
                </c:pt>
                <c:pt idx="51">
                  <c:v>-1.3832</c:v>
                </c:pt>
                <c:pt idx="52">
                  <c:v>-1.3827</c:v>
                </c:pt>
                <c:pt idx="53">
                  <c:v>-1.3821000000000001</c:v>
                </c:pt>
                <c:pt idx="54">
                  <c:v>-1.3815</c:v>
                </c:pt>
                <c:pt idx="55">
                  <c:v>-1.381</c:v>
                </c:pt>
                <c:pt idx="56">
                  <c:v>-1.3805000000000001</c:v>
                </c:pt>
                <c:pt idx="57">
                  <c:v>-1.3798999999999999</c:v>
                </c:pt>
                <c:pt idx="58">
                  <c:v>-1.3794</c:v>
                </c:pt>
                <c:pt idx="59">
                  <c:v>-1.3789</c:v>
                </c:pt>
                <c:pt idx="60">
                  <c:v>-1.3785000000000001</c:v>
                </c:pt>
                <c:pt idx="61">
                  <c:v>-1.3779999999999999</c:v>
                </c:pt>
                <c:pt idx="62">
                  <c:v>-1.3774999999999999</c:v>
                </c:pt>
                <c:pt idx="63">
                  <c:v>-1.3771</c:v>
                </c:pt>
                <c:pt idx="64">
                  <c:v>-1.3766</c:v>
                </c:pt>
                <c:pt idx="65">
                  <c:v>-1.3762000000000001</c:v>
                </c:pt>
                <c:pt idx="66">
                  <c:v>-1.3757999999999999</c:v>
                </c:pt>
                <c:pt idx="67">
                  <c:v>-1.3754</c:v>
                </c:pt>
                <c:pt idx="68">
                  <c:v>-1.375</c:v>
                </c:pt>
                <c:pt idx="69">
                  <c:v>-1.3747</c:v>
                </c:pt>
                <c:pt idx="70">
                  <c:v>-1.3743000000000001</c:v>
                </c:pt>
                <c:pt idx="71">
                  <c:v>-1.3740000000000001</c:v>
                </c:pt>
                <c:pt idx="72">
                  <c:v>-1.3735999999999999</c:v>
                </c:pt>
                <c:pt idx="73">
                  <c:v>-1.3733</c:v>
                </c:pt>
                <c:pt idx="74">
                  <c:v>-1.373</c:v>
                </c:pt>
                <c:pt idx="75">
                  <c:v>-1.3727</c:v>
                </c:pt>
                <c:pt idx="76">
                  <c:v>-1.3724000000000001</c:v>
                </c:pt>
                <c:pt idx="77">
                  <c:v>-1.3721000000000001</c:v>
                </c:pt>
                <c:pt idx="78">
                  <c:v>-1.3718999999999999</c:v>
                </c:pt>
                <c:pt idx="79">
                  <c:v>-1.3715999999999999</c:v>
                </c:pt>
                <c:pt idx="80">
                  <c:v>-1.3714</c:v>
                </c:pt>
                <c:pt idx="81">
                  <c:v>-1.3712</c:v>
                </c:pt>
                <c:pt idx="82">
                  <c:v>-1.371</c:v>
                </c:pt>
                <c:pt idx="83">
                  <c:v>-1.3708</c:v>
                </c:pt>
                <c:pt idx="84">
                  <c:v>-1.3707</c:v>
                </c:pt>
                <c:pt idx="85">
                  <c:v>-1.3705000000000001</c:v>
                </c:pt>
                <c:pt idx="86">
                  <c:v>-1.3704000000000001</c:v>
                </c:pt>
                <c:pt idx="87">
                  <c:v>-1.3702000000000001</c:v>
                </c:pt>
                <c:pt idx="88">
                  <c:v>-1.3701000000000001</c:v>
                </c:pt>
                <c:pt idx="89">
                  <c:v>-1.37</c:v>
                </c:pt>
                <c:pt idx="90">
                  <c:v>-1.37</c:v>
                </c:pt>
                <c:pt idx="91">
                  <c:v>-1.3698999999999999</c:v>
                </c:pt>
                <c:pt idx="92">
                  <c:v>-1.3698999999999999</c:v>
                </c:pt>
                <c:pt idx="93">
                  <c:v>-1.3698999999999999</c:v>
                </c:pt>
                <c:pt idx="94">
                  <c:v>-1.3698999999999999</c:v>
                </c:pt>
                <c:pt idx="95">
                  <c:v>-1.3698999999999999</c:v>
                </c:pt>
                <c:pt idx="96">
                  <c:v>-1.3698999999999999</c:v>
                </c:pt>
                <c:pt idx="97">
                  <c:v>-1.3698999999999999</c:v>
                </c:pt>
                <c:pt idx="98">
                  <c:v>-1.3698999999999999</c:v>
                </c:pt>
                <c:pt idx="99">
                  <c:v>-1.3698999999999999</c:v>
                </c:pt>
              </c:numCache>
            </c:numRef>
          </c:val>
          <c:smooth val="1"/>
        </c:ser>
        <c:dLbls>
          <c:showLegendKey val="0"/>
          <c:showVal val="0"/>
          <c:showCatName val="0"/>
          <c:showSerName val="0"/>
          <c:showPercent val="0"/>
          <c:showBubbleSize val="0"/>
        </c:dLbls>
        <c:smooth val="0"/>
        <c:axId val="466341960"/>
        <c:axId val="466343920"/>
      </c:lineChart>
      <c:catAx>
        <c:axId val="466341960"/>
        <c:scaling>
          <c:orientation val="minMax"/>
        </c:scaling>
        <c:delete val="0"/>
        <c:axPos val="b"/>
        <c:title>
          <c:tx>
            <c:rich>
              <a:bodyPr/>
              <a:lstStyle/>
              <a:p>
                <a:pPr>
                  <a:defRPr sz="2026" b="1" i="0" u="none" strike="noStrike" baseline="0">
                    <a:solidFill>
                      <a:schemeClr val="tx1"/>
                    </a:solidFill>
                    <a:latin typeface="Calibri"/>
                    <a:ea typeface="Calibri"/>
                    <a:cs typeface="Calibri"/>
                  </a:defRPr>
                </a:pPr>
                <a:r>
                  <a:rPr lang="en-US" dirty="0" smtClean="0"/>
                  <a:t>Early Withdrawal Penalty</a:t>
                </a:r>
                <a:endParaRPr lang="en-US" dirty="0"/>
              </a:p>
            </c:rich>
          </c:tx>
          <c:layout>
            <c:manualLayout>
              <c:xMode val="edge"/>
              <c:yMode val="edge"/>
              <c:x val="0.31820331993605161"/>
              <c:y val="0.91012971445075297"/>
            </c:manualLayout>
          </c:layout>
          <c:overlay val="0"/>
          <c:spPr>
            <a:noFill/>
            <a:ln w="21216">
              <a:noFill/>
            </a:ln>
          </c:spPr>
        </c:title>
        <c:numFmt formatCode="0%" sourceLinked="0"/>
        <c:majorTickMark val="none"/>
        <c:minorTickMark val="none"/>
        <c:tickLblPos val="low"/>
        <c:spPr>
          <a:ln w="2652">
            <a:solidFill>
              <a:schemeClr val="tx1"/>
            </a:solidFill>
            <a:prstDash val="solid"/>
          </a:ln>
        </c:spPr>
        <c:txPr>
          <a:bodyPr rot="0" vert="horz"/>
          <a:lstStyle/>
          <a:p>
            <a:pPr>
              <a:defRPr sz="2026" b="1" i="0" u="none" strike="noStrike" baseline="0">
                <a:solidFill>
                  <a:schemeClr val="tx1"/>
                </a:solidFill>
                <a:latin typeface="Calibri"/>
                <a:ea typeface="Calibri"/>
                <a:cs typeface="Calibri"/>
              </a:defRPr>
            </a:pPr>
            <a:endParaRPr lang="en-US"/>
          </a:p>
        </c:txPr>
        <c:crossAx val="466343920"/>
        <c:crosses val="autoZero"/>
        <c:auto val="1"/>
        <c:lblAlgn val="ctr"/>
        <c:lblOffset val="0"/>
        <c:tickLblSkip val="10"/>
        <c:tickMarkSkip val="10"/>
        <c:noMultiLvlLbl val="0"/>
      </c:catAx>
      <c:valAx>
        <c:axId val="466343920"/>
        <c:scaling>
          <c:orientation val="minMax"/>
          <c:max val="-1.36"/>
        </c:scaling>
        <c:delete val="0"/>
        <c:axPos val="l"/>
        <c:majorGridlines>
          <c:spPr>
            <a:ln w="2652">
              <a:solidFill>
                <a:schemeClr val="tx2">
                  <a:lumMod val="20000"/>
                  <a:lumOff val="80000"/>
                </a:schemeClr>
              </a:solidFill>
              <a:prstDash val="solid"/>
            </a:ln>
          </c:spPr>
        </c:majorGridlines>
        <c:numFmt formatCode="General" sourceLinked="1"/>
        <c:majorTickMark val="out"/>
        <c:minorTickMark val="none"/>
        <c:tickLblPos val="nextTo"/>
        <c:spPr>
          <a:ln w="2652">
            <a:solidFill>
              <a:schemeClr val="tx1"/>
            </a:solidFill>
            <a:prstDash val="solid"/>
          </a:ln>
        </c:spPr>
        <c:txPr>
          <a:bodyPr rot="0" vert="horz"/>
          <a:lstStyle/>
          <a:p>
            <a:pPr>
              <a:defRPr sz="2026" b="1" i="0" u="none" strike="noStrike" baseline="0">
                <a:solidFill>
                  <a:schemeClr val="tx1"/>
                </a:solidFill>
                <a:latin typeface="Calibri"/>
                <a:ea typeface="Calibri"/>
                <a:cs typeface="Calibri"/>
              </a:defRPr>
            </a:pPr>
            <a:endParaRPr lang="en-US"/>
          </a:p>
        </c:txPr>
        <c:crossAx val="466341960"/>
        <c:crosses val="autoZero"/>
        <c:crossBetween val="between"/>
      </c:valAx>
      <c:spPr>
        <a:noFill/>
        <a:ln w="10608">
          <a:solidFill>
            <a:schemeClr val="tx1"/>
          </a:solidFill>
          <a:prstDash val="solid"/>
        </a:ln>
      </c:spPr>
    </c:plotArea>
    <c:plotVisOnly val="1"/>
    <c:dispBlanksAs val="gap"/>
    <c:showDLblsOverMax val="0"/>
  </c:chart>
  <c:spPr>
    <a:noFill/>
    <a:ln>
      <a:noFill/>
    </a:ln>
  </c:spPr>
  <c:txPr>
    <a:bodyPr/>
    <a:lstStyle/>
    <a:p>
      <a:pPr>
        <a:defRPr sz="2026" b="1" i="0" u="none" strike="noStrike" baseline="0">
          <a:solidFill>
            <a:schemeClr val="tx1"/>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86729857819899E-2"/>
          <c:y val="7.3476702508960573E-2"/>
          <c:w val="0.89454976303317535"/>
          <c:h val="0.56093189964157708"/>
        </c:manualLayout>
      </c:layout>
      <c:lineChart>
        <c:grouping val="standard"/>
        <c:varyColors val="0"/>
        <c:ser>
          <c:idx val="0"/>
          <c:order val="0"/>
          <c:tx>
            <c:strRef>
              <c:f>Sheet1!$A$2</c:f>
              <c:strCache>
                <c:ptCount val="1"/>
                <c:pt idx="0">
                  <c:v>Liquid</c:v>
                </c:pt>
              </c:strCache>
            </c:strRef>
          </c:tx>
          <c:spPr>
            <a:ln w="38100">
              <a:solidFill>
                <a:srgbClr val="FF0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Sheet1!$B$2:$CW$2</c:f>
              <c:numCache>
                <c:formatCode>General</c:formatCode>
                <c:ptCount val="100"/>
                <c:pt idx="1">
                  <c:v>0.38346999999999998</c:v>
                </c:pt>
                <c:pt idx="2">
                  <c:v>0.39660000000000001</c:v>
                </c:pt>
                <c:pt idx="3">
                  <c:v>0.40851999999999999</c:v>
                </c:pt>
                <c:pt idx="4">
                  <c:v>0.41996</c:v>
                </c:pt>
                <c:pt idx="5">
                  <c:v>0.43058999999999997</c:v>
                </c:pt>
                <c:pt idx="6">
                  <c:v>0.44047999999999998</c:v>
                </c:pt>
                <c:pt idx="7">
                  <c:v>0.44966</c:v>
                </c:pt>
                <c:pt idx="8">
                  <c:v>0.45817999999999998</c:v>
                </c:pt>
                <c:pt idx="9">
                  <c:v>0.46609</c:v>
                </c:pt>
                <c:pt idx="10">
                  <c:v>0.47343000000000002</c:v>
                </c:pt>
                <c:pt idx="11">
                  <c:v>0.48022999999999999</c:v>
                </c:pt>
                <c:pt idx="12">
                  <c:v>0.48653000000000002</c:v>
                </c:pt>
                <c:pt idx="13">
                  <c:v>0.49235000000000001</c:v>
                </c:pt>
                <c:pt idx="14">
                  <c:v>0.49774000000000002</c:v>
                </c:pt>
                <c:pt idx="15">
                  <c:v>0.50270999999999999</c:v>
                </c:pt>
                <c:pt idx="16">
                  <c:v>0.50729000000000002</c:v>
                </c:pt>
                <c:pt idx="17">
                  <c:v>0.51151999999999997</c:v>
                </c:pt>
                <c:pt idx="18">
                  <c:v>0.51539999999999997</c:v>
                </c:pt>
                <c:pt idx="19">
                  <c:v>0.51895999999999998</c:v>
                </c:pt>
                <c:pt idx="20">
                  <c:v>0.52222000000000002</c:v>
                </c:pt>
                <c:pt idx="21">
                  <c:v>0.52520999999999995</c:v>
                </c:pt>
                <c:pt idx="22">
                  <c:v>0.52793000000000001</c:v>
                </c:pt>
                <c:pt idx="23">
                  <c:v>0.53039999999999998</c:v>
                </c:pt>
                <c:pt idx="24">
                  <c:v>0.53264999999999996</c:v>
                </c:pt>
                <c:pt idx="25">
                  <c:v>0.53468000000000004</c:v>
                </c:pt>
                <c:pt idx="26">
                  <c:v>0.53651000000000004</c:v>
                </c:pt>
                <c:pt idx="27">
                  <c:v>0.53815000000000002</c:v>
                </c:pt>
                <c:pt idx="28">
                  <c:v>0.53961999999999999</c:v>
                </c:pt>
                <c:pt idx="29">
                  <c:v>0.54093000000000002</c:v>
                </c:pt>
                <c:pt idx="30">
                  <c:v>0.54208000000000001</c:v>
                </c:pt>
                <c:pt idx="31">
                  <c:v>0.54308999999999996</c:v>
                </c:pt>
                <c:pt idx="32">
                  <c:v>0.54396999999999995</c:v>
                </c:pt>
                <c:pt idx="33">
                  <c:v>0.54473000000000005</c:v>
                </c:pt>
                <c:pt idx="34">
                  <c:v>0.54539000000000004</c:v>
                </c:pt>
                <c:pt idx="35">
                  <c:v>0.54595000000000005</c:v>
                </c:pt>
                <c:pt idx="36">
                  <c:v>0.54642000000000002</c:v>
                </c:pt>
                <c:pt idx="37">
                  <c:v>0.54681000000000002</c:v>
                </c:pt>
                <c:pt idx="38">
                  <c:v>0.54713999999999996</c:v>
                </c:pt>
                <c:pt idx="39">
                  <c:v>0.54740999999999995</c:v>
                </c:pt>
                <c:pt idx="40">
                  <c:v>0.54764000000000002</c:v>
                </c:pt>
                <c:pt idx="41">
                  <c:v>0.54781999999999997</c:v>
                </c:pt>
                <c:pt idx="42">
                  <c:v>0.54796</c:v>
                </c:pt>
                <c:pt idx="43">
                  <c:v>0.54806999999999995</c:v>
                </c:pt>
                <c:pt idx="44">
                  <c:v>0.54813999999999996</c:v>
                </c:pt>
                <c:pt idx="45">
                  <c:v>0.54818</c:v>
                </c:pt>
                <c:pt idx="46">
                  <c:v>0.54820000000000002</c:v>
                </c:pt>
                <c:pt idx="47">
                  <c:v>0.54818999999999996</c:v>
                </c:pt>
                <c:pt idx="48">
                  <c:v>0.54815999999999998</c:v>
                </c:pt>
                <c:pt idx="49">
                  <c:v>0.54810999999999999</c:v>
                </c:pt>
                <c:pt idx="50">
                  <c:v>0.54803000000000002</c:v>
                </c:pt>
                <c:pt idx="51">
                  <c:v>0.54793999999999998</c:v>
                </c:pt>
                <c:pt idx="52">
                  <c:v>0.54783999999999999</c:v>
                </c:pt>
                <c:pt idx="53">
                  <c:v>0.54771000000000003</c:v>
                </c:pt>
                <c:pt idx="54">
                  <c:v>0.54757999999999996</c:v>
                </c:pt>
                <c:pt idx="55">
                  <c:v>0.54742999999999997</c:v>
                </c:pt>
                <c:pt idx="56">
                  <c:v>0.54725999999999997</c:v>
                </c:pt>
                <c:pt idx="57">
                  <c:v>0.54708000000000001</c:v>
                </c:pt>
                <c:pt idx="58">
                  <c:v>0.54688999999999999</c:v>
                </c:pt>
                <c:pt idx="59">
                  <c:v>0.54669999999999996</c:v>
                </c:pt>
                <c:pt idx="60">
                  <c:v>0.54649000000000003</c:v>
                </c:pt>
                <c:pt idx="61">
                  <c:v>0.54627000000000003</c:v>
                </c:pt>
                <c:pt idx="62">
                  <c:v>0.54603999999999997</c:v>
                </c:pt>
                <c:pt idx="63">
                  <c:v>0.54581000000000002</c:v>
                </c:pt>
                <c:pt idx="64">
                  <c:v>0.54557</c:v>
                </c:pt>
                <c:pt idx="65">
                  <c:v>0.54532000000000003</c:v>
                </c:pt>
                <c:pt idx="66">
                  <c:v>0.54507000000000005</c:v>
                </c:pt>
                <c:pt idx="67">
                  <c:v>0.54481000000000002</c:v>
                </c:pt>
                <c:pt idx="68">
                  <c:v>0.54454999999999998</c:v>
                </c:pt>
                <c:pt idx="69">
                  <c:v>0.54427999999999999</c:v>
                </c:pt>
                <c:pt idx="70">
                  <c:v>0.54400999999999999</c:v>
                </c:pt>
                <c:pt idx="71">
                  <c:v>0.54374</c:v>
                </c:pt>
                <c:pt idx="72">
                  <c:v>0.54347000000000001</c:v>
                </c:pt>
                <c:pt idx="73">
                  <c:v>0.54320000000000002</c:v>
                </c:pt>
                <c:pt idx="74">
                  <c:v>0.54291999999999996</c:v>
                </c:pt>
                <c:pt idx="75">
                  <c:v>0.54264999999999997</c:v>
                </c:pt>
                <c:pt idx="76">
                  <c:v>0.54237000000000002</c:v>
                </c:pt>
                <c:pt idx="77">
                  <c:v>0.54210000000000003</c:v>
                </c:pt>
                <c:pt idx="78">
                  <c:v>0.54183999999999999</c:v>
                </c:pt>
                <c:pt idx="79">
                  <c:v>0.54157999999999995</c:v>
                </c:pt>
                <c:pt idx="80">
                  <c:v>0.54132000000000002</c:v>
                </c:pt>
                <c:pt idx="81">
                  <c:v>0.54105999999999999</c:v>
                </c:pt>
                <c:pt idx="82">
                  <c:v>0.54081000000000001</c:v>
                </c:pt>
                <c:pt idx="83">
                  <c:v>0.54056000000000004</c:v>
                </c:pt>
                <c:pt idx="84">
                  <c:v>0.54032999999999998</c:v>
                </c:pt>
                <c:pt idx="85">
                  <c:v>0.54010999999999998</c:v>
                </c:pt>
                <c:pt idx="86">
                  <c:v>0.53991</c:v>
                </c:pt>
                <c:pt idx="87">
                  <c:v>0.53969999999999996</c:v>
                </c:pt>
                <c:pt idx="88">
                  <c:v>0.53949000000000003</c:v>
                </c:pt>
                <c:pt idx="89">
                  <c:v>0.53927000000000003</c:v>
                </c:pt>
                <c:pt idx="90">
                  <c:v>0.53907000000000005</c:v>
                </c:pt>
                <c:pt idx="91">
                  <c:v>0.53888999999999998</c:v>
                </c:pt>
                <c:pt idx="92">
                  <c:v>0.53876000000000002</c:v>
                </c:pt>
                <c:pt idx="93">
                  <c:v>0.53869</c:v>
                </c:pt>
                <c:pt idx="94">
                  <c:v>0.53869</c:v>
                </c:pt>
                <c:pt idx="95">
                  <c:v>0.53869</c:v>
                </c:pt>
                <c:pt idx="96">
                  <c:v>0.53869</c:v>
                </c:pt>
                <c:pt idx="97">
                  <c:v>0.53869</c:v>
                </c:pt>
                <c:pt idx="98">
                  <c:v>0.53869</c:v>
                </c:pt>
                <c:pt idx="99">
                  <c:v>0.53869</c:v>
                </c:pt>
              </c:numCache>
            </c:numRef>
          </c:val>
          <c:smooth val="1"/>
        </c:ser>
        <c:ser>
          <c:idx val="1"/>
          <c:order val="1"/>
          <c:tx>
            <c:strRef>
              <c:f>Sheet1!$A$3</c:f>
              <c:strCache>
                <c:ptCount val="1"/>
                <c:pt idx="0">
                  <c:v>Illiquid</c:v>
                </c:pt>
              </c:strCache>
            </c:strRef>
          </c:tx>
          <c:spPr>
            <a:ln w="38100">
              <a:solidFill>
                <a:srgbClr val="FFC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Sheet1!$B$3:$CW$3</c:f>
              <c:numCache>
                <c:formatCode>General</c:formatCode>
                <c:ptCount val="100"/>
                <c:pt idx="1">
                  <c:v>0.61846000000000001</c:v>
                </c:pt>
                <c:pt idx="2">
                  <c:v>0.60699999999999998</c:v>
                </c:pt>
                <c:pt idx="3">
                  <c:v>0.59652000000000005</c:v>
                </c:pt>
                <c:pt idx="4">
                  <c:v>0.58630000000000004</c:v>
                </c:pt>
                <c:pt idx="5">
                  <c:v>0.57669999999999999</c:v>
                </c:pt>
                <c:pt idx="6">
                  <c:v>0.56767999999999996</c:v>
                </c:pt>
                <c:pt idx="7">
                  <c:v>0.55923</c:v>
                </c:pt>
                <c:pt idx="8">
                  <c:v>0.55130000000000001</c:v>
                </c:pt>
                <c:pt idx="9">
                  <c:v>0.54388000000000003</c:v>
                </c:pt>
                <c:pt idx="10">
                  <c:v>0.53691999999999995</c:v>
                </c:pt>
                <c:pt idx="11">
                  <c:v>0.53042</c:v>
                </c:pt>
                <c:pt idx="12">
                  <c:v>0.52436000000000005</c:v>
                </c:pt>
                <c:pt idx="13">
                  <c:v>0.51870000000000005</c:v>
                </c:pt>
                <c:pt idx="14">
                  <c:v>0.51344000000000001</c:v>
                </c:pt>
                <c:pt idx="15">
                  <c:v>0.50853999999999999</c:v>
                </c:pt>
                <c:pt idx="16">
                  <c:v>0.504</c:v>
                </c:pt>
                <c:pt idx="17">
                  <c:v>0.49979000000000001</c:v>
                </c:pt>
                <c:pt idx="18">
                  <c:v>0.49590000000000001</c:v>
                </c:pt>
                <c:pt idx="19">
                  <c:v>0.49231000000000003</c:v>
                </c:pt>
                <c:pt idx="20">
                  <c:v>0.48901</c:v>
                </c:pt>
                <c:pt idx="21">
                  <c:v>0.48597000000000001</c:v>
                </c:pt>
                <c:pt idx="22">
                  <c:v>0.48319000000000001</c:v>
                </c:pt>
                <c:pt idx="23">
                  <c:v>0.48064000000000001</c:v>
                </c:pt>
                <c:pt idx="24">
                  <c:v>0.47832000000000002</c:v>
                </c:pt>
                <c:pt idx="25">
                  <c:v>0.47621999999999998</c:v>
                </c:pt>
                <c:pt idx="26">
                  <c:v>0.47431000000000001</c:v>
                </c:pt>
                <c:pt idx="27">
                  <c:v>0.47259000000000001</c:v>
                </c:pt>
                <c:pt idx="28">
                  <c:v>0.47104000000000001</c:v>
                </c:pt>
                <c:pt idx="29">
                  <c:v>0.46965000000000001</c:v>
                </c:pt>
                <c:pt idx="30">
                  <c:v>0.46840999999999999</c:v>
                </c:pt>
                <c:pt idx="31">
                  <c:v>0.46732000000000001</c:v>
                </c:pt>
                <c:pt idx="32">
                  <c:v>0.46634999999999999</c:v>
                </c:pt>
                <c:pt idx="33">
                  <c:v>0.46549000000000001</c:v>
                </c:pt>
                <c:pt idx="34">
                  <c:v>0.46475</c:v>
                </c:pt>
                <c:pt idx="35">
                  <c:v>0.46409</c:v>
                </c:pt>
                <c:pt idx="36">
                  <c:v>0.46351999999999999</c:v>
                </c:pt>
                <c:pt idx="37">
                  <c:v>0.46301999999999999</c:v>
                </c:pt>
                <c:pt idx="38">
                  <c:v>0.46257999999999999</c:v>
                </c:pt>
                <c:pt idx="39">
                  <c:v>0.4622</c:v>
                </c:pt>
                <c:pt idx="40">
                  <c:v>0.46184999999999998</c:v>
                </c:pt>
                <c:pt idx="41">
                  <c:v>0.46154000000000001</c:v>
                </c:pt>
                <c:pt idx="42">
                  <c:v>0.46127000000000001</c:v>
                </c:pt>
                <c:pt idx="43">
                  <c:v>0.46101999999999999</c:v>
                </c:pt>
                <c:pt idx="44">
                  <c:v>0.46079999999999999</c:v>
                </c:pt>
                <c:pt idx="45">
                  <c:v>0.46061000000000002</c:v>
                </c:pt>
                <c:pt idx="46">
                  <c:v>0.46043000000000001</c:v>
                </c:pt>
                <c:pt idx="47">
                  <c:v>0.46027000000000001</c:v>
                </c:pt>
                <c:pt idx="48">
                  <c:v>0.46012999999999998</c:v>
                </c:pt>
                <c:pt idx="49">
                  <c:v>0.46</c:v>
                </c:pt>
                <c:pt idx="50">
                  <c:v>0.45989000000000002</c:v>
                </c:pt>
                <c:pt idx="51">
                  <c:v>0.45979999999999999</c:v>
                </c:pt>
                <c:pt idx="52">
                  <c:v>0.45971000000000001</c:v>
                </c:pt>
                <c:pt idx="53">
                  <c:v>0.45963999999999999</c:v>
                </c:pt>
                <c:pt idx="54">
                  <c:v>0.45956999999999998</c:v>
                </c:pt>
                <c:pt idx="55">
                  <c:v>0.45951999999999998</c:v>
                </c:pt>
                <c:pt idx="56">
                  <c:v>0.45948</c:v>
                </c:pt>
                <c:pt idx="57">
                  <c:v>0.45945000000000003</c:v>
                </c:pt>
                <c:pt idx="58">
                  <c:v>0.45942</c:v>
                </c:pt>
                <c:pt idx="59">
                  <c:v>0.45939999999999998</c:v>
                </c:pt>
                <c:pt idx="60">
                  <c:v>0.45939000000000002</c:v>
                </c:pt>
                <c:pt idx="61">
                  <c:v>0.45939000000000002</c:v>
                </c:pt>
                <c:pt idx="62">
                  <c:v>0.45939000000000002</c:v>
                </c:pt>
                <c:pt idx="63">
                  <c:v>0.45940999999999999</c:v>
                </c:pt>
                <c:pt idx="64">
                  <c:v>0.45942</c:v>
                </c:pt>
                <c:pt idx="65">
                  <c:v>0.45945000000000003</c:v>
                </c:pt>
                <c:pt idx="66">
                  <c:v>0.45946999999999999</c:v>
                </c:pt>
                <c:pt idx="67">
                  <c:v>0.45950999999999997</c:v>
                </c:pt>
                <c:pt idx="68">
                  <c:v>0.45955000000000001</c:v>
                </c:pt>
                <c:pt idx="69">
                  <c:v>0.45959</c:v>
                </c:pt>
                <c:pt idx="70">
                  <c:v>0.45963999999999999</c:v>
                </c:pt>
                <c:pt idx="71">
                  <c:v>0.45968999999999999</c:v>
                </c:pt>
                <c:pt idx="72">
                  <c:v>0.45974999999999999</c:v>
                </c:pt>
                <c:pt idx="73">
                  <c:v>0.45981</c:v>
                </c:pt>
                <c:pt idx="74">
                  <c:v>0.45987</c:v>
                </c:pt>
                <c:pt idx="75">
                  <c:v>0.45994000000000002</c:v>
                </c:pt>
                <c:pt idx="76">
                  <c:v>0.46001999999999998</c:v>
                </c:pt>
                <c:pt idx="77">
                  <c:v>0.46009</c:v>
                </c:pt>
                <c:pt idx="78">
                  <c:v>0.46016000000000001</c:v>
                </c:pt>
                <c:pt idx="79">
                  <c:v>0.46022999999999997</c:v>
                </c:pt>
                <c:pt idx="80">
                  <c:v>0.46031</c:v>
                </c:pt>
                <c:pt idx="81">
                  <c:v>0.46039000000000002</c:v>
                </c:pt>
                <c:pt idx="82">
                  <c:v>0.46048</c:v>
                </c:pt>
                <c:pt idx="83">
                  <c:v>0.46056000000000002</c:v>
                </c:pt>
                <c:pt idx="84">
                  <c:v>0.46063999999999999</c:v>
                </c:pt>
                <c:pt idx="85">
                  <c:v>0.46071000000000001</c:v>
                </c:pt>
                <c:pt idx="86">
                  <c:v>0.46078000000000002</c:v>
                </c:pt>
                <c:pt idx="87">
                  <c:v>0.46084999999999998</c:v>
                </c:pt>
                <c:pt idx="88">
                  <c:v>0.46093000000000001</c:v>
                </c:pt>
                <c:pt idx="89">
                  <c:v>0.46101999999999999</c:v>
                </c:pt>
                <c:pt idx="90">
                  <c:v>0.46111999999999997</c:v>
                </c:pt>
                <c:pt idx="91">
                  <c:v>0.4612</c:v>
                </c:pt>
                <c:pt idx="92">
                  <c:v>0.46127000000000001</c:v>
                </c:pt>
                <c:pt idx="93">
                  <c:v>0.46131</c:v>
                </c:pt>
                <c:pt idx="94">
                  <c:v>0.46131</c:v>
                </c:pt>
                <c:pt idx="95">
                  <c:v>0.46131</c:v>
                </c:pt>
                <c:pt idx="96">
                  <c:v>0.46131</c:v>
                </c:pt>
                <c:pt idx="97">
                  <c:v>0.46131</c:v>
                </c:pt>
                <c:pt idx="98">
                  <c:v>0.46131</c:v>
                </c:pt>
                <c:pt idx="99">
                  <c:v>0.46131</c:v>
                </c:pt>
              </c:numCache>
            </c:numRef>
          </c:val>
          <c:smooth val="1"/>
        </c:ser>
        <c:ser>
          <c:idx val="2"/>
          <c:order val="2"/>
          <c:tx>
            <c:strRef>
              <c:f>Sheet1!$A$4</c:f>
              <c:strCache>
                <c:ptCount val="1"/>
                <c:pt idx="0">
                  <c:v>Expected Penalties</c:v>
                </c:pt>
              </c:strCache>
            </c:strRef>
          </c:tx>
          <c:spPr>
            <a:ln w="38100">
              <a:solidFill>
                <a:srgbClr val="00FF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Sheet1!$B$4:$CW$4</c:f>
              <c:numCache>
                <c:formatCode>General</c:formatCode>
                <c:ptCount val="100"/>
                <c:pt idx="1">
                  <c:v>1.9287E-3</c:v>
                </c:pt>
                <c:pt idx="2">
                  <c:v>3.5961999999999999E-3</c:v>
                </c:pt>
                <c:pt idx="3">
                  <c:v>5.0372999999999998E-3</c:v>
                </c:pt>
                <c:pt idx="4">
                  <c:v>6.2604000000000002E-3</c:v>
                </c:pt>
                <c:pt idx="5">
                  <c:v>7.2963000000000004E-3</c:v>
                </c:pt>
                <c:pt idx="6">
                  <c:v>8.1653999999999997E-3</c:v>
                </c:pt>
                <c:pt idx="7">
                  <c:v>8.8886999999999994E-3</c:v>
                </c:pt>
                <c:pt idx="8">
                  <c:v>9.4835000000000006E-3</c:v>
                </c:pt>
                <c:pt idx="9">
                  <c:v>9.9661999999999997E-3</c:v>
                </c:pt>
                <c:pt idx="10">
                  <c:v>1.0352E-2</c:v>
                </c:pt>
                <c:pt idx="11">
                  <c:v>1.0654E-2</c:v>
                </c:pt>
                <c:pt idx="12">
                  <c:v>1.0885000000000001E-2</c:v>
                </c:pt>
                <c:pt idx="13">
                  <c:v>1.1055000000000001E-2</c:v>
                </c:pt>
                <c:pt idx="14">
                  <c:v>1.1174999999999999E-2</c:v>
                </c:pt>
                <c:pt idx="15">
                  <c:v>1.1252E-2</c:v>
                </c:pt>
                <c:pt idx="16">
                  <c:v>1.1294999999999999E-2</c:v>
                </c:pt>
                <c:pt idx="17">
                  <c:v>1.1309E-2</c:v>
                </c:pt>
                <c:pt idx="18">
                  <c:v>1.1299999999999999E-2</c:v>
                </c:pt>
                <c:pt idx="19">
                  <c:v>1.1273E-2</c:v>
                </c:pt>
                <c:pt idx="20">
                  <c:v>1.1231E-2</c:v>
                </c:pt>
                <c:pt idx="21">
                  <c:v>1.1178E-2</c:v>
                </c:pt>
                <c:pt idx="22">
                  <c:v>1.1117E-2</c:v>
                </c:pt>
                <c:pt idx="23">
                  <c:v>1.1049E-2</c:v>
                </c:pt>
                <c:pt idx="24">
                  <c:v>1.0976E-2</c:v>
                </c:pt>
                <c:pt idx="25">
                  <c:v>1.09E-2</c:v>
                </c:pt>
                <c:pt idx="26">
                  <c:v>1.0822E-2</c:v>
                </c:pt>
                <c:pt idx="27">
                  <c:v>1.0741000000000001E-2</c:v>
                </c:pt>
                <c:pt idx="28">
                  <c:v>1.0659E-2</c:v>
                </c:pt>
                <c:pt idx="29">
                  <c:v>1.0576E-2</c:v>
                </c:pt>
                <c:pt idx="30">
                  <c:v>1.0492E-2</c:v>
                </c:pt>
                <c:pt idx="31">
                  <c:v>1.0406E-2</c:v>
                </c:pt>
                <c:pt idx="32">
                  <c:v>1.0318000000000001E-2</c:v>
                </c:pt>
                <c:pt idx="33">
                  <c:v>1.0227999999999999E-2</c:v>
                </c:pt>
                <c:pt idx="34">
                  <c:v>1.0135999999999999E-2</c:v>
                </c:pt>
                <c:pt idx="35">
                  <c:v>1.004E-2</c:v>
                </c:pt>
                <c:pt idx="36">
                  <c:v>9.9404999999999997E-3</c:v>
                </c:pt>
                <c:pt idx="37">
                  <c:v>9.8362999999999992E-3</c:v>
                </c:pt>
                <c:pt idx="38">
                  <c:v>9.7269000000000001E-3</c:v>
                </c:pt>
                <c:pt idx="39">
                  <c:v>9.6115000000000003E-3</c:v>
                </c:pt>
                <c:pt idx="40">
                  <c:v>9.4899000000000008E-3</c:v>
                </c:pt>
                <c:pt idx="41">
                  <c:v>9.3617000000000006E-3</c:v>
                </c:pt>
                <c:pt idx="42">
                  <c:v>9.2270000000000008E-3</c:v>
                </c:pt>
                <c:pt idx="43">
                  <c:v>9.0860000000000003E-3</c:v>
                </c:pt>
                <c:pt idx="44">
                  <c:v>8.9387000000000008E-3</c:v>
                </c:pt>
                <c:pt idx="45">
                  <c:v>8.7852E-3</c:v>
                </c:pt>
                <c:pt idx="46">
                  <c:v>8.6253000000000007E-3</c:v>
                </c:pt>
                <c:pt idx="47">
                  <c:v>8.4594000000000006E-3</c:v>
                </c:pt>
                <c:pt idx="48">
                  <c:v>8.2877999999999997E-3</c:v>
                </c:pt>
                <c:pt idx="49">
                  <c:v>8.1107999999999996E-3</c:v>
                </c:pt>
                <c:pt idx="50">
                  <c:v>7.9285999999999992E-3</c:v>
                </c:pt>
                <c:pt idx="51">
                  <c:v>7.7413999999999998E-3</c:v>
                </c:pt>
                <c:pt idx="52">
                  <c:v>7.5493000000000001E-3</c:v>
                </c:pt>
                <c:pt idx="53">
                  <c:v>7.3527000000000002E-3</c:v>
                </c:pt>
                <c:pt idx="54">
                  <c:v>7.1520000000000004E-3</c:v>
                </c:pt>
                <c:pt idx="55">
                  <c:v>6.9474999999999997E-3</c:v>
                </c:pt>
                <c:pt idx="56">
                  <c:v>6.7396000000000001E-3</c:v>
                </c:pt>
                <c:pt idx="57">
                  <c:v>6.5284999999999996E-3</c:v>
                </c:pt>
                <c:pt idx="58">
                  <c:v>6.3144999999999998E-3</c:v>
                </c:pt>
                <c:pt idx="59">
                  <c:v>6.0977999999999996E-3</c:v>
                </c:pt>
                <c:pt idx="60">
                  <c:v>5.8789999999999997E-3</c:v>
                </c:pt>
                <c:pt idx="61">
                  <c:v>5.6585000000000003E-3</c:v>
                </c:pt>
                <c:pt idx="62">
                  <c:v>5.4365999999999998E-3</c:v>
                </c:pt>
                <c:pt idx="63">
                  <c:v>5.2135000000000003E-3</c:v>
                </c:pt>
                <c:pt idx="64">
                  <c:v>4.9896999999999997E-3</c:v>
                </c:pt>
                <c:pt idx="65">
                  <c:v>4.7654000000000004E-3</c:v>
                </c:pt>
                <c:pt idx="66">
                  <c:v>4.5411999999999996E-3</c:v>
                </c:pt>
                <c:pt idx="67">
                  <c:v>4.3176000000000004E-3</c:v>
                </c:pt>
                <c:pt idx="68">
                  <c:v>4.0948E-3</c:v>
                </c:pt>
                <c:pt idx="69">
                  <c:v>3.8731E-3</c:v>
                </c:pt>
                <c:pt idx="70">
                  <c:v>3.6529000000000002E-3</c:v>
                </c:pt>
                <c:pt idx="71">
                  <c:v>3.4347000000000002E-3</c:v>
                </c:pt>
                <c:pt idx="72">
                  <c:v>3.2190000000000001E-3</c:v>
                </c:pt>
                <c:pt idx="73">
                  <c:v>3.0063999999999998E-3</c:v>
                </c:pt>
                <c:pt idx="74">
                  <c:v>2.797E-3</c:v>
                </c:pt>
                <c:pt idx="75">
                  <c:v>2.5910999999999998E-3</c:v>
                </c:pt>
                <c:pt idx="76">
                  <c:v>2.3888E-3</c:v>
                </c:pt>
                <c:pt idx="77">
                  <c:v>2.1911000000000001E-3</c:v>
                </c:pt>
                <c:pt idx="78">
                  <c:v>1.9987E-3</c:v>
                </c:pt>
                <c:pt idx="79">
                  <c:v>1.8121000000000001E-3</c:v>
                </c:pt>
                <c:pt idx="80">
                  <c:v>1.6313E-3</c:v>
                </c:pt>
                <c:pt idx="81">
                  <c:v>1.4557000000000001E-3</c:v>
                </c:pt>
                <c:pt idx="82">
                  <c:v>1.2855E-3</c:v>
                </c:pt>
                <c:pt idx="83">
                  <c:v>1.1221E-3</c:v>
                </c:pt>
                <c:pt idx="84">
                  <c:v>9.6728000000000005E-4</c:v>
                </c:pt>
                <c:pt idx="85">
                  <c:v>8.2217E-4</c:v>
                </c:pt>
                <c:pt idx="86">
                  <c:v>6.8566000000000005E-4</c:v>
                </c:pt>
                <c:pt idx="87">
                  <c:v>5.5449000000000004E-4</c:v>
                </c:pt>
                <c:pt idx="88">
                  <c:v>4.2517999999999999E-4</c:v>
                </c:pt>
                <c:pt idx="89">
                  <c:v>2.9898000000000001E-4</c:v>
                </c:pt>
                <c:pt idx="90">
                  <c:v>1.8347E-4</c:v>
                </c:pt>
                <c:pt idx="91">
                  <c:v>8.9446999999999999E-5</c:v>
                </c:pt>
                <c:pt idx="92">
                  <c:v>2.7983999999999998E-5</c:v>
                </c:pt>
                <c:pt idx="93" formatCode="0.00E+00">
                  <c:v>2.9193999999999999E-6</c:v>
                </c:pt>
                <c:pt idx="94" formatCode="0.00E+00">
                  <c:v>4.0516000000000003E-10</c:v>
                </c:pt>
                <c:pt idx="95">
                  <c:v>0</c:v>
                </c:pt>
                <c:pt idx="96">
                  <c:v>0</c:v>
                </c:pt>
                <c:pt idx="97">
                  <c:v>0</c:v>
                </c:pt>
                <c:pt idx="98">
                  <c:v>0</c:v>
                </c:pt>
                <c:pt idx="99">
                  <c:v>0</c:v>
                </c:pt>
              </c:numCache>
            </c:numRef>
          </c:val>
          <c:smooth val="1"/>
        </c:ser>
        <c:dLbls>
          <c:showLegendKey val="0"/>
          <c:showVal val="0"/>
          <c:showCatName val="0"/>
          <c:showSerName val="0"/>
          <c:showPercent val="0"/>
          <c:showBubbleSize val="0"/>
        </c:dLbls>
        <c:smooth val="0"/>
        <c:axId val="466343528"/>
        <c:axId val="466347840"/>
      </c:lineChart>
      <c:catAx>
        <c:axId val="466343528"/>
        <c:scaling>
          <c:orientation val="minMax"/>
        </c:scaling>
        <c:delete val="0"/>
        <c:axPos val="b"/>
        <c:title>
          <c:tx>
            <c:rich>
              <a:bodyPr/>
              <a:lstStyle/>
              <a:p>
                <a:pPr>
                  <a:defRPr sz="2026" b="1" i="0" u="none" strike="noStrike" baseline="0">
                    <a:solidFill>
                      <a:schemeClr val="tx1"/>
                    </a:solidFill>
                    <a:latin typeface="Calibri"/>
                    <a:ea typeface="Calibri"/>
                    <a:cs typeface="Calibri"/>
                  </a:defRPr>
                </a:pPr>
                <a:r>
                  <a:rPr lang="en-US" dirty="0" smtClean="0"/>
                  <a:t>Early Withdrawal Penalty</a:t>
                </a:r>
                <a:endParaRPr lang="en-US" dirty="0"/>
              </a:p>
            </c:rich>
          </c:tx>
          <c:layout>
            <c:manualLayout>
              <c:xMode val="edge"/>
              <c:yMode val="edge"/>
              <c:x val="0.34834123222748814"/>
              <c:y val="0.77598566308243733"/>
            </c:manualLayout>
          </c:layout>
          <c:overlay val="0"/>
          <c:spPr>
            <a:noFill/>
            <a:ln w="21216">
              <a:noFill/>
            </a:ln>
          </c:spPr>
        </c:title>
        <c:numFmt formatCode="0%" sourceLinked="0"/>
        <c:majorTickMark val="out"/>
        <c:minorTickMark val="none"/>
        <c:tickLblPos val="nextTo"/>
        <c:spPr>
          <a:ln w="2652">
            <a:solidFill>
              <a:schemeClr val="tx1"/>
            </a:solidFill>
            <a:prstDash val="solid"/>
          </a:ln>
        </c:spPr>
        <c:txPr>
          <a:bodyPr rot="0" vert="horz"/>
          <a:lstStyle/>
          <a:p>
            <a:pPr>
              <a:defRPr sz="2026" b="1" i="0" u="none" strike="noStrike" baseline="0">
                <a:solidFill>
                  <a:schemeClr val="tx1"/>
                </a:solidFill>
                <a:latin typeface="Calibri"/>
                <a:ea typeface="Calibri"/>
                <a:cs typeface="Calibri"/>
              </a:defRPr>
            </a:pPr>
            <a:endParaRPr lang="en-US"/>
          </a:p>
        </c:txPr>
        <c:crossAx val="466347840"/>
        <c:crosses val="autoZero"/>
        <c:auto val="1"/>
        <c:lblAlgn val="ctr"/>
        <c:lblOffset val="100"/>
        <c:tickLblSkip val="10"/>
        <c:tickMarkSkip val="10"/>
        <c:noMultiLvlLbl val="0"/>
      </c:catAx>
      <c:valAx>
        <c:axId val="466347840"/>
        <c:scaling>
          <c:orientation val="minMax"/>
          <c:min val="0"/>
        </c:scaling>
        <c:delete val="0"/>
        <c:axPos val="l"/>
        <c:majorGridlines>
          <c:spPr>
            <a:ln w="2652">
              <a:solidFill>
                <a:schemeClr val="tx2">
                  <a:lumMod val="20000"/>
                  <a:lumOff val="80000"/>
                </a:schemeClr>
              </a:solidFill>
              <a:prstDash val="solid"/>
            </a:ln>
          </c:spPr>
        </c:majorGridlines>
        <c:numFmt formatCode="General" sourceLinked="1"/>
        <c:majorTickMark val="out"/>
        <c:minorTickMark val="none"/>
        <c:tickLblPos val="nextTo"/>
        <c:spPr>
          <a:ln w="2652">
            <a:solidFill>
              <a:schemeClr val="tx1"/>
            </a:solidFill>
            <a:prstDash val="solid"/>
          </a:ln>
        </c:spPr>
        <c:txPr>
          <a:bodyPr rot="0" vert="horz"/>
          <a:lstStyle/>
          <a:p>
            <a:pPr>
              <a:defRPr sz="2026" b="1" i="0" u="none" strike="noStrike" baseline="0">
                <a:solidFill>
                  <a:schemeClr val="tx1"/>
                </a:solidFill>
                <a:latin typeface="Calibri"/>
                <a:ea typeface="Calibri"/>
                <a:cs typeface="Calibri"/>
              </a:defRPr>
            </a:pPr>
            <a:endParaRPr lang="en-US"/>
          </a:p>
        </c:txPr>
        <c:crossAx val="466343528"/>
        <c:crosses val="autoZero"/>
        <c:crossBetween val="between"/>
      </c:valAx>
      <c:spPr>
        <a:noFill/>
        <a:ln w="10608">
          <a:solidFill>
            <a:schemeClr val="tx1"/>
          </a:solidFill>
          <a:prstDash val="solid"/>
        </a:ln>
      </c:spPr>
    </c:plotArea>
    <c:legend>
      <c:legendPos val="b"/>
      <c:layout>
        <c:manualLayout>
          <c:xMode val="edge"/>
          <c:yMode val="edge"/>
          <c:x val="0.2014218009478673"/>
          <c:y val="0.90501792114695345"/>
          <c:w val="0.67772511848341233"/>
          <c:h val="8.9605734767025089E-2"/>
        </c:manualLayout>
      </c:layout>
      <c:overlay val="0"/>
      <c:spPr>
        <a:noFill/>
        <a:ln w="2652">
          <a:solidFill>
            <a:schemeClr val="tx1"/>
          </a:solidFill>
          <a:prstDash val="solid"/>
        </a:ln>
      </c:spPr>
      <c:txPr>
        <a:bodyPr/>
        <a:lstStyle/>
        <a:p>
          <a:pPr>
            <a:defRPr sz="1863"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2026" b="1" i="0" u="none" strike="noStrike" baseline="0">
          <a:solidFill>
            <a:schemeClr val="tx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Active</a:t>
            </a:r>
            <a:r>
              <a:rPr lang="en-US" sz="2000" baseline="0" dirty="0" smtClean="0"/>
              <a:t> Choice and Prescription Drug Home Delivery</a:t>
            </a:r>
            <a:endParaRPr lang="en-US" sz="2000" dirty="0"/>
          </a:p>
        </c:rich>
      </c:tx>
      <c:overlay val="0"/>
    </c:title>
    <c:autoTitleDeleted val="0"/>
    <c:plotArea>
      <c:layout/>
      <c:barChart>
        <c:barDir val="col"/>
        <c:grouping val="percentStacked"/>
        <c:varyColors val="0"/>
        <c:ser>
          <c:idx val="0"/>
          <c:order val="0"/>
          <c:tx>
            <c:strRef>
              <c:f>Sheet1!$B$1</c:f>
              <c:strCache>
                <c:ptCount val="1"/>
                <c:pt idx="0">
                  <c:v>Opt-in</c:v>
                </c:pt>
              </c:strCache>
            </c:strRef>
          </c:tx>
          <c:invertIfNegative val="0"/>
          <c:dLbls>
            <c:dLbl>
              <c:idx val="0"/>
              <c:layout>
                <c:manualLayout>
                  <c:x val="-1.3071895424836603E-2"/>
                  <c:y val="-8.5990694046463728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0.00%</c:formatCode>
                <c:ptCount val="2"/>
                <c:pt idx="0">
                  <c:v>6.2000000000000034E-2</c:v>
                </c:pt>
                <c:pt idx="1">
                  <c:v>0.4</c:v>
                </c:pt>
              </c:numCache>
            </c:numRef>
          </c:val>
        </c:ser>
        <c:ser>
          <c:idx val="1"/>
          <c:order val="1"/>
          <c:tx>
            <c:strRef>
              <c:f>Sheet1!$C$1</c:f>
              <c:strCache>
                <c:ptCount val="1"/>
                <c:pt idx="0">
                  <c:v>Opt-out</c:v>
                </c:pt>
              </c:strCache>
            </c:strRef>
          </c:tx>
          <c:invertIfNegative val="0"/>
          <c:dLbls>
            <c:dLbl>
              <c:idx val="1"/>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0.00%</c:formatCode>
                <c:ptCount val="2"/>
                <c:pt idx="0" formatCode="General">
                  <c:v>0</c:v>
                </c:pt>
                <c:pt idx="1">
                  <c:v>0.38000000000000023</c:v>
                </c:pt>
              </c:numCache>
            </c:numRef>
          </c:val>
        </c:ser>
        <c:ser>
          <c:idx val="2"/>
          <c:order val="2"/>
          <c:tx>
            <c:strRef>
              <c:f>Sheet1!$D$1</c:f>
              <c:strCache>
                <c:ptCount val="1"/>
                <c:pt idx="0">
                  <c:v>No choice</c:v>
                </c:pt>
              </c:strCache>
            </c:strRef>
          </c:tx>
          <c:invertIfNegative val="0"/>
          <c:dLbls>
            <c:dLbl>
              <c:idx val="0"/>
              <c:layout>
                <c:manualLayout>
                  <c:x val="-3.267973856209245E-3"/>
                  <c:y val="1.66666666666667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8.0675521225483278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Sheet1!$D$2:$D$3</c:f>
              <c:numCache>
                <c:formatCode>0.00%</c:formatCode>
                <c:ptCount val="2"/>
                <c:pt idx="0">
                  <c:v>0.93799999999999994</c:v>
                </c:pt>
                <c:pt idx="1">
                  <c:v>0.22</c:v>
                </c:pt>
              </c:numCache>
            </c:numRef>
          </c:val>
        </c:ser>
        <c:dLbls>
          <c:showLegendKey val="0"/>
          <c:showVal val="0"/>
          <c:showCatName val="0"/>
          <c:showSerName val="0"/>
          <c:showPercent val="0"/>
          <c:showBubbleSize val="0"/>
        </c:dLbls>
        <c:gapWidth val="35"/>
        <c:overlap val="100"/>
        <c:axId val="424645232"/>
        <c:axId val="424650720"/>
      </c:barChart>
      <c:catAx>
        <c:axId val="424645232"/>
        <c:scaling>
          <c:orientation val="minMax"/>
        </c:scaling>
        <c:delete val="0"/>
        <c:axPos val="b"/>
        <c:numFmt formatCode="General" sourceLinked="1"/>
        <c:majorTickMark val="none"/>
        <c:minorTickMark val="none"/>
        <c:tickLblPos val="nextTo"/>
        <c:crossAx val="424650720"/>
        <c:crosses val="autoZero"/>
        <c:auto val="1"/>
        <c:lblAlgn val="ctr"/>
        <c:lblOffset val="100"/>
        <c:noMultiLvlLbl val="0"/>
      </c:catAx>
      <c:valAx>
        <c:axId val="424650720"/>
        <c:scaling>
          <c:orientation val="minMax"/>
        </c:scaling>
        <c:delete val="0"/>
        <c:axPos val="l"/>
        <c:majorGridlines>
          <c:spPr>
            <a:ln>
              <a:prstDash val="sysDot"/>
            </a:ln>
          </c:spPr>
        </c:majorGridlines>
        <c:numFmt formatCode="0%" sourceLinked="1"/>
        <c:majorTickMark val="none"/>
        <c:minorTickMark val="none"/>
        <c:tickLblPos val="nextTo"/>
        <c:crossAx val="424645232"/>
        <c:crosses val="autoZero"/>
        <c:crossBetween val="between"/>
        <c:majorUnit val="0.2"/>
      </c:valAx>
    </c:plotArea>
    <c:legend>
      <c:legendPos val="b"/>
      <c:layout>
        <c:manualLayout>
          <c:xMode val="edge"/>
          <c:yMode val="edge"/>
          <c:x val="0.05"/>
          <c:y val="0.90853772486227391"/>
          <c:w val="0.93921568627451313"/>
          <c:h val="7.42641363284275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6156583629894"/>
          <c:y val="4.3279467322147089E-2"/>
          <c:w val="0.84128342125470612"/>
          <c:h val="0.77093733185033864"/>
        </c:manualLayout>
      </c:layout>
      <c:lineChart>
        <c:grouping val="standard"/>
        <c:varyColors val="0"/>
        <c:ser>
          <c:idx val="0"/>
          <c:order val="0"/>
          <c:tx>
            <c:strRef>
              <c:f>Sheet1!$A$2</c:f>
              <c:strCache>
                <c:ptCount val="1"/>
                <c:pt idx="0">
                  <c:v>Beta=0.1</c:v>
                </c:pt>
              </c:strCache>
            </c:strRef>
          </c:tx>
          <c:spPr>
            <a:ln w="38100">
              <a:solidFill>
                <a:srgbClr val="FF00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Sheet1!$B$2:$CX$2</c:f>
              <c:numCache>
                <c:formatCode>General</c:formatCode>
                <c:ptCount val="101"/>
                <c:pt idx="1">
                  <c:v>-2.4367999999999999</c:v>
                </c:pt>
                <c:pt idx="2">
                  <c:v>-2.4338000000000002</c:v>
                </c:pt>
                <c:pt idx="3">
                  <c:v>-2.4306999999999999</c:v>
                </c:pt>
                <c:pt idx="4">
                  <c:v>-2.4277000000000002</c:v>
                </c:pt>
                <c:pt idx="5">
                  <c:v>-2.4245999999999999</c:v>
                </c:pt>
                <c:pt idx="6">
                  <c:v>-2.4215</c:v>
                </c:pt>
                <c:pt idx="7">
                  <c:v>-2.4184999999999999</c:v>
                </c:pt>
                <c:pt idx="8">
                  <c:v>-2.4152999999999998</c:v>
                </c:pt>
                <c:pt idx="9">
                  <c:v>-2.4121999999999999</c:v>
                </c:pt>
                <c:pt idx="10">
                  <c:v>-2.4089999999999998</c:v>
                </c:pt>
                <c:pt idx="11">
                  <c:v>-2.4056999999999999</c:v>
                </c:pt>
                <c:pt idx="12">
                  <c:v>-2.4024999999999999</c:v>
                </c:pt>
                <c:pt idx="13">
                  <c:v>-2.3990999999999998</c:v>
                </c:pt>
                <c:pt idx="14">
                  <c:v>-2.3957000000000002</c:v>
                </c:pt>
                <c:pt idx="15">
                  <c:v>-2.3921999999999999</c:v>
                </c:pt>
                <c:pt idx="16">
                  <c:v>-2.3887</c:v>
                </c:pt>
                <c:pt idx="17">
                  <c:v>-2.3851</c:v>
                </c:pt>
                <c:pt idx="18">
                  <c:v>-2.3814000000000002</c:v>
                </c:pt>
                <c:pt idx="19">
                  <c:v>-2.3776000000000002</c:v>
                </c:pt>
                <c:pt idx="20">
                  <c:v>-2.3738000000000001</c:v>
                </c:pt>
                <c:pt idx="21">
                  <c:v>-2.3698000000000001</c:v>
                </c:pt>
                <c:pt idx="22">
                  <c:v>-2.3658000000000001</c:v>
                </c:pt>
                <c:pt idx="23">
                  <c:v>-2.3616999999999999</c:v>
                </c:pt>
                <c:pt idx="24">
                  <c:v>-2.3574999999999999</c:v>
                </c:pt>
                <c:pt idx="25">
                  <c:v>-2.3532000000000002</c:v>
                </c:pt>
                <c:pt idx="26">
                  <c:v>-2.3488000000000002</c:v>
                </c:pt>
                <c:pt idx="27">
                  <c:v>-2.3443999999999998</c:v>
                </c:pt>
                <c:pt idx="28">
                  <c:v>-2.3397999999999999</c:v>
                </c:pt>
                <c:pt idx="29">
                  <c:v>-2.3351999999999999</c:v>
                </c:pt>
                <c:pt idx="30">
                  <c:v>-2.3304</c:v>
                </c:pt>
                <c:pt idx="31">
                  <c:v>-2.3256000000000001</c:v>
                </c:pt>
                <c:pt idx="32">
                  <c:v>-2.3207</c:v>
                </c:pt>
                <c:pt idx="33">
                  <c:v>-2.3155999999999999</c:v>
                </c:pt>
                <c:pt idx="34">
                  <c:v>-2.3105000000000002</c:v>
                </c:pt>
                <c:pt idx="35">
                  <c:v>-2.3052999999999999</c:v>
                </c:pt>
                <c:pt idx="36">
                  <c:v>-2.2999000000000001</c:v>
                </c:pt>
                <c:pt idx="37">
                  <c:v>-2.2945000000000002</c:v>
                </c:pt>
                <c:pt idx="38">
                  <c:v>-2.2888999999999999</c:v>
                </c:pt>
                <c:pt idx="39">
                  <c:v>-2.2831999999999999</c:v>
                </c:pt>
                <c:pt idx="40">
                  <c:v>-2.2774000000000001</c:v>
                </c:pt>
                <c:pt idx="41">
                  <c:v>-2.2715000000000001</c:v>
                </c:pt>
                <c:pt idx="42">
                  <c:v>-2.2654000000000001</c:v>
                </c:pt>
                <c:pt idx="43">
                  <c:v>-2.2591000000000001</c:v>
                </c:pt>
                <c:pt idx="44">
                  <c:v>-2.2526999999999999</c:v>
                </c:pt>
                <c:pt idx="45">
                  <c:v>-2.2461000000000002</c:v>
                </c:pt>
                <c:pt idx="46">
                  <c:v>-2.2393000000000001</c:v>
                </c:pt>
                <c:pt idx="47">
                  <c:v>-2.2323</c:v>
                </c:pt>
                <c:pt idx="48">
                  <c:v>-2.2250999999999999</c:v>
                </c:pt>
                <c:pt idx="49">
                  <c:v>-2.2176999999999998</c:v>
                </c:pt>
                <c:pt idx="50">
                  <c:v>-2.21</c:v>
                </c:pt>
                <c:pt idx="51">
                  <c:v>-2.2021000000000002</c:v>
                </c:pt>
                <c:pt idx="52">
                  <c:v>-2.194</c:v>
                </c:pt>
                <c:pt idx="53">
                  <c:v>-2.1856</c:v>
                </c:pt>
                <c:pt idx="54">
                  <c:v>-2.1768999999999998</c:v>
                </c:pt>
                <c:pt idx="55">
                  <c:v>-2.1678999999999999</c:v>
                </c:pt>
                <c:pt idx="56">
                  <c:v>-2.1585000000000001</c:v>
                </c:pt>
                <c:pt idx="57">
                  <c:v>-2.1488999999999998</c:v>
                </c:pt>
                <c:pt idx="58">
                  <c:v>-2.1389</c:v>
                </c:pt>
                <c:pt idx="59">
                  <c:v>-2.1284999999999998</c:v>
                </c:pt>
                <c:pt idx="60">
                  <c:v>-2.1177000000000001</c:v>
                </c:pt>
                <c:pt idx="61">
                  <c:v>-2.1065</c:v>
                </c:pt>
                <c:pt idx="62">
                  <c:v>-2.0948000000000002</c:v>
                </c:pt>
                <c:pt idx="63">
                  <c:v>-2.0827</c:v>
                </c:pt>
                <c:pt idx="64">
                  <c:v>-2.0701000000000001</c:v>
                </c:pt>
                <c:pt idx="65">
                  <c:v>-2.0569000000000002</c:v>
                </c:pt>
                <c:pt idx="66">
                  <c:v>-2.0432000000000001</c:v>
                </c:pt>
                <c:pt idx="67">
                  <c:v>-2.0289000000000001</c:v>
                </c:pt>
                <c:pt idx="68">
                  <c:v>-2.0139</c:v>
                </c:pt>
                <c:pt idx="69">
                  <c:v>-1.9983</c:v>
                </c:pt>
                <c:pt idx="70">
                  <c:v>-1.982</c:v>
                </c:pt>
                <c:pt idx="71">
                  <c:v>-1.9648000000000001</c:v>
                </c:pt>
                <c:pt idx="72">
                  <c:v>-1.9469000000000001</c:v>
                </c:pt>
                <c:pt idx="73">
                  <c:v>-1.9280999999999999</c:v>
                </c:pt>
                <c:pt idx="74">
                  <c:v>-1.9083000000000001</c:v>
                </c:pt>
                <c:pt idx="75">
                  <c:v>-1.8875999999999999</c:v>
                </c:pt>
                <c:pt idx="76">
                  <c:v>-1.8657999999999999</c:v>
                </c:pt>
                <c:pt idx="77">
                  <c:v>-1.8428</c:v>
                </c:pt>
                <c:pt idx="78">
                  <c:v>-1.8187</c:v>
                </c:pt>
                <c:pt idx="79">
                  <c:v>-1.7932999999999999</c:v>
                </c:pt>
                <c:pt idx="80">
                  <c:v>-1.7665999999999999</c:v>
                </c:pt>
                <c:pt idx="81">
                  <c:v>-1.7385999999999999</c:v>
                </c:pt>
                <c:pt idx="82">
                  <c:v>-1.7091000000000001</c:v>
                </c:pt>
                <c:pt idx="83">
                  <c:v>-1.6782999999999999</c:v>
                </c:pt>
                <c:pt idx="84">
                  <c:v>-1.6460999999999999</c:v>
                </c:pt>
                <c:pt idx="85">
                  <c:v>-1.6126</c:v>
                </c:pt>
                <c:pt idx="86">
                  <c:v>-1.5782</c:v>
                </c:pt>
                <c:pt idx="87">
                  <c:v>-1.5432999999999999</c:v>
                </c:pt>
                <c:pt idx="88">
                  <c:v>-1.5085999999999999</c:v>
                </c:pt>
                <c:pt idx="89">
                  <c:v>-1.4752000000000001</c:v>
                </c:pt>
                <c:pt idx="90">
                  <c:v>-1.4446000000000001</c:v>
                </c:pt>
                <c:pt idx="91">
                  <c:v>-1.4187000000000001</c:v>
                </c:pt>
                <c:pt idx="92">
                  <c:v>-1.4</c:v>
                </c:pt>
                <c:pt idx="93">
                  <c:v>-1.3903000000000001</c:v>
                </c:pt>
                <c:pt idx="94">
                  <c:v>-1.3879999999999999</c:v>
                </c:pt>
                <c:pt idx="95">
                  <c:v>-1.3878999999999999</c:v>
                </c:pt>
                <c:pt idx="96">
                  <c:v>-1.3878999999999999</c:v>
                </c:pt>
                <c:pt idx="97">
                  <c:v>-1.3878999999999999</c:v>
                </c:pt>
                <c:pt idx="98">
                  <c:v>-1.3878999999999999</c:v>
                </c:pt>
                <c:pt idx="99">
                  <c:v>-1.3878999999999999</c:v>
                </c:pt>
              </c:numCache>
            </c:numRef>
          </c:val>
          <c:smooth val="1"/>
        </c:ser>
        <c:ser>
          <c:idx val="1"/>
          <c:order val="1"/>
          <c:tx>
            <c:strRef>
              <c:f>Sheet1!$A$3</c:f>
              <c:strCache>
                <c:ptCount val="1"/>
                <c:pt idx="0">
                  <c:v>Beta=0.2</c:v>
                </c:pt>
              </c:strCache>
            </c:strRef>
          </c:tx>
          <c:spPr>
            <a:ln w="38100">
              <a:solidFill>
                <a:srgbClr val="FFC0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Sheet1!$B$3:$CX$3</c:f>
              <c:numCache>
                <c:formatCode>General</c:formatCode>
                <c:ptCount val="101"/>
                <c:pt idx="1">
                  <c:v>-1.9258999999999999</c:v>
                </c:pt>
                <c:pt idx="2">
                  <c:v>-1.9228000000000001</c:v>
                </c:pt>
                <c:pt idx="3">
                  <c:v>-1.9198</c:v>
                </c:pt>
                <c:pt idx="4">
                  <c:v>-1.9167000000000001</c:v>
                </c:pt>
                <c:pt idx="5">
                  <c:v>-1.9137</c:v>
                </c:pt>
                <c:pt idx="6">
                  <c:v>-1.9106000000000001</c:v>
                </c:pt>
                <c:pt idx="7">
                  <c:v>-1.9075</c:v>
                </c:pt>
                <c:pt idx="8">
                  <c:v>-1.9044000000000001</c:v>
                </c:pt>
                <c:pt idx="9">
                  <c:v>-1.9012</c:v>
                </c:pt>
                <c:pt idx="10">
                  <c:v>-1.8980999999999999</c:v>
                </c:pt>
                <c:pt idx="11">
                  <c:v>-1.8948</c:v>
                </c:pt>
                <c:pt idx="12">
                  <c:v>-1.8915999999999999</c:v>
                </c:pt>
                <c:pt idx="13">
                  <c:v>-1.8882000000000001</c:v>
                </c:pt>
                <c:pt idx="14">
                  <c:v>-1.8848</c:v>
                </c:pt>
                <c:pt idx="15">
                  <c:v>-1.8814</c:v>
                </c:pt>
                <c:pt idx="16">
                  <c:v>-1.8778999999999999</c:v>
                </c:pt>
                <c:pt idx="17">
                  <c:v>-1.8743000000000001</c:v>
                </c:pt>
                <c:pt idx="18">
                  <c:v>-1.8706</c:v>
                </c:pt>
                <c:pt idx="19">
                  <c:v>-1.8669</c:v>
                </c:pt>
                <c:pt idx="20">
                  <c:v>-1.8631</c:v>
                </c:pt>
                <c:pt idx="21">
                  <c:v>-1.8592</c:v>
                </c:pt>
                <c:pt idx="22">
                  <c:v>-1.8552999999999999</c:v>
                </c:pt>
                <c:pt idx="23">
                  <c:v>-1.8512</c:v>
                </c:pt>
                <c:pt idx="24">
                  <c:v>-1.8471</c:v>
                </c:pt>
                <c:pt idx="25">
                  <c:v>-1.8429</c:v>
                </c:pt>
                <c:pt idx="26">
                  <c:v>-1.8386</c:v>
                </c:pt>
                <c:pt idx="27">
                  <c:v>-1.8342000000000001</c:v>
                </c:pt>
                <c:pt idx="28">
                  <c:v>-1.8298000000000001</c:v>
                </c:pt>
                <c:pt idx="29">
                  <c:v>-1.8251999999999999</c:v>
                </c:pt>
                <c:pt idx="30">
                  <c:v>-1.8206</c:v>
                </c:pt>
                <c:pt idx="31">
                  <c:v>-1.8159000000000001</c:v>
                </c:pt>
                <c:pt idx="32">
                  <c:v>-1.8110999999999999</c:v>
                </c:pt>
                <c:pt idx="33">
                  <c:v>-1.8062</c:v>
                </c:pt>
                <c:pt idx="34">
                  <c:v>-1.8011999999999999</c:v>
                </c:pt>
                <c:pt idx="35">
                  <c:v>-1.7962</c:v>
                </c:pt>
                <c:pt idx="36">
                  <c:v>-1.7909999999999999</c:v>
                </c:pt>
                <c:pt idx="37">
                  <c:v>-1.7858000000000001</c:v>
                </c:pt>
                <c:pt idx="38">
                  <c:v>-1.7804</c:v>
                </c:pt>
                <c:pt idx="39">
                  <c:v>-1.7748999999999999</c:v>
                </c:pt>
                <c:pt idx="40">
                  <c:v>-1.7694000000000001</c:v>
                </c:pt>
                <c:pt idx="41">
                  <c:v>-1.7637</c:v>
                </c:pt>
                <c:pt idx="42">
                  <c:v>-1.7579</c:v>
                </c:pt>
                <c:pt idx="43">
                  <c:v>-1.7519</c:v>
                </c:pt>
                <c:pt idx="44">
                  <c:v>-1.7458</c:v>
                </c:pt>
                <c:pt idx="45">
                  <c:v>-1.7396</c:v>
                </c:pt>
                <c:pt idx="46">
                  <c:v>-1.7332000000000001</c:v>
                </c:pt>
                <c:pt idx="47">
                  <c:v>-1.7265999999999999</c:v>
                </c:pt>
                <c:pt idx="48">
                  <c:v>-1.7199</c:v>
                </c:pt>
                <c:pt idx="49">
                  <c:v>-1.7130000000000001</c:v>
                </c:pt>
                <c:pt idx="50">
                  <c:v>-1.7059</c:v>
                </c:pt>
                <c:pt idx="51">
                  <c:v>-1.6986000000000001</c:v>
                </c:pt>
                <c:pt idx="52">
                  <c:v>-1.6911</c:v>
                </c:pt>
                <c:pt idx="53">
                  <c:v>-1.6835</c:v>
                </c:pt>
                <c:pt idx="54">
                  <c:v>-1.6756</c:v>
                </c:pt>
                <c:pt idx="55">
                  <c:v>-1.6674</c:v>
                </c:pt>
                <c:pt idx="56">
                  <c:v>-1.6591</c:v>
                </c:pt>
                <c:pt idx="57">
                  <c:v>-1.6505000000000001</c:v>
                </c:pt>
                <c:pt idx="58">
                  <c:v>-1.6416999999999999</c:v>
                </c:pt>
                <c:pt idx="59">
                  <c:v>-1.6327</c:v>
                </c:pt>
                <c:pt idx="60">
                  <c:v>-1.6234</c:v>
                </c:pt>
                <c:pt idx="61">
                  <c:v>-1.6137999999999999</c:v>
                </c:pt>
                <c:pt idx="62">
                  <c:v>-1.6040000000000001</c:v>
                </c:pt>
                <c:pt idx="63">
                  <c:v>-1.5939000000000001</c:v>
                </c:pt>
                <c:pt idx="64">
                  <c:v>-1.5834999999999999</c:v>
                </c:pt>
                <c:pt idx="65">
                  <c:v>-1.5729</c:v>
                </c:pt>
                <c:pt idx="66">
                  <c:v>-1.5620000000000001</c:v>
                </c:pt>
                <c:pt idx="67">
                  <c:v>-1.5508999999999999</c:v>
                </c:pt>
                <c:pt idx="68">
                  <c:v>-1.5396000000000001</c:v>
                </c:pt>
                <c:pt idx="69">
                  <c:v>-1.528</c:v>
                </c:pt>
                <c:pt idx="70">
                  <c:v>-1.5162</c:v>
                </c:pt>
                <c:pt idx="71">
                  <c:v>-1.5043</c:v>
                </c:pt>
                <c:pt idx="72">
                  <c:v>-1.4922</c:v>
                </c:pt>
                <c:pt idx="73">
                  <c:v>-1.4801</c:v>
                </c:pt>
                <c:pt idx="74">
                  <c:v>-1.468</c:v>
                </c:pt>
                <c:pt idx="75">
                  <c:v>-1.456</c:v>
                </c:pt>
                <c:pt idx="76">
                  <c:v>-1.4440999999999999</c:v>
                </c:pt>
                <c:pt idx="77">
                  <c:v>-1.4326000000000001</c:v>
                </c:pt>
                <c:pt idx="78">
                  <c:v>-1.4215</c:v>
                </c:pt>
                <c:pt idx="79">
                  <c:v>-1.4111</c:v>
                </c:pt>
                <c:pt idx="80">
                  <c:v>-1.4015</c:v>
                </c:pt>
                <c:pt idx="81">
                  <c:v>-1.393</c:v>
                </c:pt>
                <c:pt idx="82">
                  <c:v>-1.3857999999999999</c:v>
                </c:pt>
                <c:pt idx="83">
                  <c:v>-1.3802000000000001</c:v>
                </c:pt>
                <c:pt idx="84">
                  <c:v>-1.3764000000000001</c:v>
                </c:pt>
                <c:pt idx="85">
                  <c:v>-1.3744000000000001</c:v>
                </c:pt>
                <c:pt idx="86">
                  <c:v>-1.3742000000000001</c:v>
                </c:pt>
                <c:pt idx="87">
                  <c:v>-1.3754999999999999</c:v>
                </c:pt>
                <c:pt idx="88">
                  <c:v>-1.3776999999999999</c:v>
                </c:pt>
                <c:pt idx="89">
                  <c:v>-1.3801000000000001</c:v>
                </c:pt>
                <c:pt idx="90">
                  <c:v>-1.3826000000000001</c:v>
                </c:pt>
                <c:pt idx="91">
                  <c:v>-1.3848</c:v>
                </c:pt>
                <c:pt idx="92">
                  <c:v>-1.3864000000000001</c:v>
                </c:pt>
                <c:pt idx="93">
                  <c:v>-1.3874</c:v>
                </c:pt>
                <c:pt idx="94">
                  <c:v>-1.3875999999999999</c:v>
                </c:pt>
                <c:pt idx="95">
                  <c:v>-1.3875999999999999</c:v>
                </c:pt>
                <c:pt idx="96">
                  <c:v>-1.3875999999999999</c:v>
                </c:pt>
                <c:pt idx="97">
                  <c:v>-1.3875999999999999</c:v>
                </c:pt>
                <c:pt idx="98">
                  <c:v>-1.3875999999999999</c:v>
                </c:pt>
                <c:pt idx="99">
                  <c:v>-1.3875999999999999</c:v>
                </c:pt>
              </c:numCache>
            </c:numRef>
          </c:val>
          <c:smooth val="1"/>
        </c:ser>
        <c:ser>
          <c:idx val="2"/>
          <c:order val="2"/>
          <c:tx>
            <c:strRef>
              <c:f>Sheet1!$A$4</c:f>
              <c:strCache>
                <c:ptCount val="1"/>
                <c:pt idx="0">
                  <c:v>Beta=0.3</c:v>
                </c:pt>
              </c:strCache>
            </c:strRef>
          </c:tx>
          <c:spPr>
            <a:ln w="38100">
              <a:solidFill>
                <a:srgbClr val="00FF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Sheet1!$B$4:$CX$4</c:f>
              <c:numCache>
                <c:formatCode>General</c:formatCode>
                <c:ptCount val="101"/>
                <c:pt idx="1">
                  <c:v>-1.6858</c:v>
                </c:pt>
                <c:pt idx="2">
                  <c:v>-1.6828000000000001</c:v>
                </c:pt>
                <c:pt idx="3">
                  <c:v>-1.6797</c:v>
                </c:pt>
                <c:pt idx="4">
                  <c:v>-1.6767000000000001</c:v>
                </c:pt>
                <c:pt idx="5">
                  <c:v>-1.6736</c:v>
                </c:pt>
                <c:pt idx="6">
                  <c:v>-1.6706000000000001</c:v>
                </c:pt>
                <c:pt idx="7">
                  <c:v>-1.6675</c:v>
                </c:pt>
                <c:pt idx="8">
                  <c:v>-1.6644000000000001</c:v>
                </c:pt>
                <c:pt idx="9">
                  <c:v>-1.6613</c:v>
                </c:pt>
                <c:pt idx="10">
                  <c:v>-1.6580999999999999</c:v>
                </c:pt>
                <c:pt idx="11">
                  <c:v>-1.6549</c:v>
                </c:pt>
                <c:pt idx="12">
                  <c:v>-1.6516999999999999</c:v>
                </c:pt>
                <c:pt idx="13">
                  <c:v>-1.6484000000000001</c:v>
                </c:pt>
                <c:pt idx="14">
                  <c:v>-1.6451</c:v>
                </c:pt>
                <c:pt idx="15">
                  <c:v>-1.6416999999999999</c:v>
                </c:pt>
                <c:pt idx="16">
                  <c:v>-1.6383000000000001</c:v>
                </c:pt>
                <c:pt idx="17">
                  <c:v>-1.6348</c:v>
                </c:pt>
                <c:pt idx="18">
                  <c:v>-1.6313</c:v>
                </c:pt>
                <c:pt idx="19">
                  <c:v>-1.6276999999999999</c:v>
                </c:pt>
                <c:pt idx="20">
                  <c:v>-1.6240000000000001</c:v>
                </c:pt>
                <c:pt idx="21">
                  <c:v>-1.6203000000000001</c:v>
                </c:pt>
                <c:pt idx="22">
                  <c:v>-1.6165</c:v>
                </c:pt>
                <c:pt idx="23">
                  <c:v>-1.6127</c:v>
                </c:pt>
                <c:pt idx="24">
                  <c:v>-1.6088</c:v>
                </c:pt>
                <c:pt idx="25">
                  <c:v>-1.6048</c:v>
                </c:pt>
                <c:pt idx="26">
                  <c:v>-1.6008</c:v>
                </c:pt>
                <c:pt idx="27">
                  <c:v>-1.5967</c:v>
                </c:pt>
                <c:pt idx="28">
                  <c:v>-1.5925</c:v>
                </c:pt>
                <c:pt idx="29">
                  <c:v>-1.5883</c:v>
                </c:pt>
                <c:pt idx="30">
                  <c:v>-1.5840000000000001</c:v>
                </c:pt>
                <c:pt idx="31">
                  <c:v>-1.5797000000000001</c:v>
                </c:pt>
                <c:pt idx="32">
                  <c:v>-1.5752999999999999</c:v>
                </c:pt>
                <c:pt idx="33">
                  <c:v>-1.5708</c:v>
                </c:pt>
                <c:pt idx="34">
                  <c:v>-1.5663</c:v>
                </c:pt>
                <c:pt idx="35">
                  <c:v>-1.5617000000000001</c:v>
                </c:pt>
                <c:pt idx="36">
                  <c:v>-1.5570999999999999</c:v>
                </c:pt>
                <c:pt idx="37">
                  <c:v>-1.5524</c:v>
                </c:pt>
                <c:pt idx="38">
                  <c:v>-1.5476000000000001</c:v>
                </c:pt>
                <c:pt idx="39">
                  <c:v>-1.5427</c:v>
                </c:pt>
                <c:pt idx="40">
                  <c:v>-1.5378000000000001</c:v>
                </c:pt>
                <c:pt idx="41">
                  <c:v>-1.5328999999999999</c:v>
                </c:pt>
                <c:pt idx="42">
                  <c:v>-1.5278</c:v>
                </c:pt>
                <c:pt idx="43">
                  <c:v>-1.5226999999999999</c:v>
                </c:pt>
                <c:pt idx="44">
                  <c:v>-1.5175000000000001</c:v>
                </c:pt>
                <c:pt idx="45">
                  <c:v>-1.5122</c:v>
                </c:pt>
                <c:pt idx="46">
                  <c:v>-1.5068999999999999</c:v>
                </c:pt>
                <c:pt idx="47">
                  <c:v>-1.5014000000000001</c:v>
                </c:pt>
                <c:pt idx="48">
                  <c:v>-1.4959</c:v>
                </c:pt>
                <c:pt idx="49">
                  <c:v>-1.4903</c:v>
                </c:pt>
                <c:pt idx="50">
                  <c:v>-1.4845999999999999</c:v>
                </c:pt>
                <c:pt idx="51">
                  <c:v>-1.4789000000000001</c:v>
                </c:pt>
                <c:pt idx="52">
                  <c:v>-1.4731000000000001</c:v>
                </c:pt>
                <c:pt idx="53">
                  <c:v>-1.4672000000000001</c:v>
                </c:pt>
                <c:pt idx="54">
                  <c:v>-1.4612000000000001</c:v>
                </c:pt>
                <c:pt idx="55">
                  <c:v>-1.4552</c:v>
                </c:pt>
                <c:pt idx="56">
                  <c:v>-1.4492</c:v>
                </c:pt>
                <c:pt idx="57">
                  <c:v>-1.4431</c:v>
                </c:pt>
                <c:pt idx="58">
                  <c:v>-1.4370000000000001</c:v>
                </c:pt>
                <c:pt idx="59">
                  <c:v>-1.4309000000000001</c:v>
                </c:pt>
                <c:pt idx="60">
                  <c:v>-1.4248000000000001</c:v>
                </c:pt>
                <c:pt idx="61">
                  <c:v>-1.4187000000000001</c:v>
                </c:pt>
                <c:pt idx="62">
                  <c:v>-1.4127000000000001</c:v>
                </c:pt>
                <c:pt idx="63">
                  <c:v>-1.4068000000000001</c:v>
                </c:pt>
                <c:pt idx="64">
                  <c:v>-1.4009</c:v>
                </c:pt>
                <c:pt idx="65">
                  <c:v>-1.3952</c:v>
                </c:pt>
                <c:pt idx="66">
                  <c:v>-1.3896999999999999</c:v>
                </c:pt>
                <c:pt idx="67">
                  <c:v>-1.3843000000000001</c:v>
                </c:pt>
                <c:pt idx="68">
                  <c:v>-1.3793</c:v>
                </c:pt>
                <c:pt idx="69">
                  <c:v>-1.3746</c:v>
                </c:pt>
                <c:pt idx="70">
                  <c:v>-1.3702000000000001</c:v>
                </c:pt>
                <c:pt idx="71">
                  <c:v>-1.3662000000000001</c:v>
                </c:pt>
                <c:pt idx="72">
                  <c:v>-1.3628</c:v>
                </c:pt>
                <c:pt idx="73">
                  <c:v>-1.3599000000000001</c:v>
                </c:pt>
                <c:pt idx="74">
                  <c:v>-1.3575999999999999</c:v>
                </c:pt>
                <c:pt idx="75">
                  <c:v>-1.3559000000000001</c:v>
                </c:pt>
                <c:pt idx="76">
                  <c:v>-1.355</c:v>
                </c:pt>
                <c:pt idx="77">
                  <c:v>-1.3547</c:v>
                </c:pt>
                <c:pt idx="78">
                  <c:v>-1.3551</c:v>
                </c:pt>
                <c:pt idx="79">
                  <c:v>-1.3561000000000001</c:v>
                </c:pt>
                <c:pt idx="80">
                  <c:v>-1.3576999999999999</c:v>
                </c:pt>
                <c:pt idx="81">
                  <c:v>-1.3595999999999999</c:v>
                </c:pt>
                <c:pt idx="82">
                  <c:v>-1.3617999999999999</c:v>
                </c:pt>
                <c:pt idx="83">
                  <c:v>-1.3642000000000001</c:v>
                </c:pt>
                <c:pt idx="84">
                  <c:v>-1.3665</c:v>
                </c:pt>
                <c:pt idx="85">
                  <c:v>-1.369</c:v>
                </c:pt>
                <c:pt idx="86">
                  <c:v>-1.3714</c:v>
                </c:pt>
                <c:pt idx="87">
                  <c:v>-1.3738999999999999</c:v>
                </c:pt>
                <c:pt idx="88">
                  <c:v>-1.3764000000000001</c:v>
                </c:pt>
                <c:pt idx="89">
                  <c:v>-1.3789</c:v>
                </c:pt>
                <c:pt idx="90">
                  <c:v>-1.3814</c:v>
                </c:pt>
                <c:pt idx="91">
                  <c:v>-1.3835999999999999</c:v>
                </c:pt>
                <c:pt idx="92">
                  <c:v>-1.3853</c:v>
                </c:pt>
                <c:pt idx="93">
                  <c:v>-1.3862000000000001</c:v>
                </c:pt>
                <c:pt idx="94">
                  <c:v>-1.3864000000000001</c:v>
                </c:pt>
                <c:pt idx="95">
                  <c:v>-1.3864000000000001</c:v>
                </c:pt>
                <c:pt idx="96">
                  <c:v>-1.3864000000000001</c:v>
                </c:pt>
                <c:pt idx="97">
                  <c:v>-1.3864000000000001</c:v>
                </c:pt>
                <c:pt idx="98">
                  <c:v>-1.3864000000000001</c:v>
                </c:pt>
                <c:pt idx="99">
                  <c:v>-1.3864000000000001</c:v>
                </c:pt>
              </c:numCache>
            </c:numRef>
          </c:val>
          <c:smooth val="1"/>
        </c:ser>
        <c:ser>
          <c:idx val="3"/>
          <c:order val="3"/>
          <c:tx>
            <c:strRef>
              <c:f>Sheet1!$A$5</c:f>
              <c:strCache>
                <c:ptCount val="1"/>
                <c:pt idx="0">
                  <c:v>Beta=0.4</c:v>
                </c:pt>
              </c:strCache>
            </c:strRef>
          </c:tx>
          <c:spPr>
            <a:ln w="38100">
              <a:solidFill>
                <a:schemeClr val="tx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Sheet1!$B$5:$CX$5</c:f>
              <c:numCache>
                <c:formatCode>General</c:formatCode>
                <c:ptCount val="101"/>
                <c:pt idx="1">
                  <c:v>-1.5499000000000001</c:v>
                </c:pt>
                <c:pt idx="2">
                  <c:v>-1.5468</c:v>
                </c:pt>
                <c:pt idx="3">
                  <c:v>-1.5438000000000001</c:v>
                </c:pt>
                <c:pt idx="4">
                  <c:v>-1.5407999999999999</c:v>
                </c:pt>
                <c:pt idx="5">
                  <c:v>-1.5377000000000001</c:v>
                </c:pt>
                <c:pt idx="6">
                  <c:v>-1.5347</c:v>
                </c:pt>
                <c:pt idx="7">
                  <c:v>-1.5317000000000001</c:v>
                </c:pt>
                <c:pt idx="8">
                  <c:v>-1.5286</c:v>
                </c:pt>
                <c:pt idx="9">
                  <c:v>-1.5255000000000001</c:v>
                </c:pt>
                <c:pt idx="10">
                  <c:v>-1.5224</c:v>
                </c:pt>
                <c:pt idx="11">
                  <c:v>-1.5193000000000001</c:v>
                </c:pt>
                <c:pt idx="12">
                  <c:v>-1.5162</c:v>
                </c:pt>
                <c:pt idx="13">
                  <c:v>-1.5129999999999999</c:v>
                </c:pt>
                <c:pt idx="14">
                  <c:v>-1.5098</c:v>
                </c:pt>
                <c:pt idx="15">
                  <c:v>-1.5065999999999999</c:v>
                </c:pt>
                <c:pt idx="16">
                  <c:v>-1.5034000000000001</c:v>
                </c:pt>
                <c:pt idx="17">
                  <c:v>-1.5001</c:v>
                </c:pt>
                <c:pt idx="18">
                  <c:v>-1.4967999999999999</c:v>
                </c:pt>
                <c:pt idx="19">
                  <c:v>-1.4934000000000001</c:v>
                </c:pt>
                <c:pt idx="20">
                  <c:v>-1.49</c:v>
                </c:pt>
                <c:pt idx="21">
                  <c:v>-1.4865999999999999</c:v>
                </c:pt>
                <c:pt idx="22">
                  <c:v>-1.4831000000000001</c:v>
                </c:pt>
                <c:pt idx="23">
                  <c:v>-1.4796</c:v>
                </c:pt>
                <c:pt idx="24">
                  <c:v>-1.4761</c:v>
                </c:pt>
                <c:pt idx="25">
                  <c:v>-1.4725999999999999</c:v>
                </c:pt>
                <c:pt idx="26">
                  <c:v>-1.4690000000000001</c:v>
                </c:pt>
                <c:pt idx="27">
                  <c:v>-1.4654</c:v>
                </c:pt>
                <c:pt idx="28">
                  <c:v>-1.4618</c:v>
                </c:pt>
                <c:pt idx="29">
                  <c:v>-1.4581</c:v>
                </c:pt>
                <c:pt idx="30">
                  <c:v>-1.4543999999999999</c:v>
                </c:pt>
                <c:pt idx="31">
                  <c:v>-1.4507000000000001</c:v>
                </c:pt>
                <c:pt idx="32">
                  <c:v>-1.4470000000000001</c:v>
                </c:pt>
                <c:pt idx="33">
                  <c:v>-1.4432</c:v>
                </c:pt>
                <c:pt idx="34">
                  <c:v>-1.4395</c:v>
                </c:pt>
                <c:pt idx="35">
                  <c:v>-1.4357</c:v>
                </c:pt>
                <c:pt idx="36">
                  <c:v>-1.4319</c:v>
                </c:pt>
                <c:pt idx="37">
                  <c:v>-1.4280999999999999</c:v>
                </c:pt>
                <c:pt idx="38">
                  <c:v>-1.4242999999999999</c:v>
                </c:pt>
                <c:pt idx="39">
                  <c:v>-1.4205000000000001</c:v>
                </c:pt>
                <c:pt idx="40">
                  <c:v>-1.4166000000000001</c:v>
                </c:pt>
                <c:pt idx="41">
                  <c:v>-1.4128000000000001</c:v>
                </c:pt>
                <c:pt idx="42">
                  <c:v>-1.409</c:v>
                </c:pt>
                <c:pt idx="43">
                  <c:v>-1.4051</c:v>
                </c:pt>
                <c:pt idx="44">
                  <c:v>-1.4013</c:v>
                </c:pt>
                <c:pt idx="45">
                  <c:v>-1.3975</c:v>
                </c:pt>
                <c:pt idx="46">
                  <c:v>-1.3936999999999999</c:v>
                </c:pt>
                <c:pt idx="47">
                  <c:v>-1.3898999999999999</c:v>
                </c:pt>
                <c:pt idx="48">
                  <c:v>-1.3862000000000001</c:v>
                </c:pt>
                <c:pt idx="49">
                  <c:v>-1.3824000000000001</c:v>
                </c:pt>
                <c:pt idx="50">
                  <c:v>-1.3788</c:v>
                </c:pt>
                <c:pt idx="51">
                  <c:v>-1.3751</c:v>
                </c:pt>
                <c:pt idx="52">
                  <c:v>-1.3715999999999999</c:v>
                </c:pt>
                <c:pt idx="53">
                  <c:v>-1.3681000000000001</c:v>
                </c:pt>
                <c:pt idx="54">
                  <c:v>-1.3647</c:v>
                </c:pt>
                <c:pt idx="55">
                  <c:v>-1.3614999999999999</c:v>
                </c:pt>
                <c:pt idx="56">
                  <c:v>-1.3583000000000001</c:v>
                </c:pt>
                <c:pt idx="57">
                  <c:v>-1.3552999999999999</c:v>
                </c:pt>
                <c:pt idx="58">
                  <c:v>-1.3524</c:v>
                </c:pt>
                <c:pt idx="59">
                  <c:v>-1.3498000000000001</c:v>
                </c:pt>
                <c:pt idx="60">
                  <c:v>-1.3472999999999999</c:v>
                </c:pt>
                <c:pt idx="61">
                  <c:v>-1.345</c:v>
                </c:pt>
                <c:pt idx="62">
                  <c:v>-1.343</c:v>
                </c:pt>
                <c:pt idx="63">
                  <c:v>-1.3411999999999999</c:v>
                </c:pt>
                <c:pt idx="64">
                  <c:v>-1.3398000000000001</c:v>
                </c:pt>
                <c:pt idx="65">
                  <c:v>-1.3386</c:v>
                </c:pt>
                <c:pt idx="66">
                  <c:v>-1.3378000000000001</c:v>
                </c:pt>
                <c:pt idx="67">
                  <c:v>-1.3371999999999999</c:v>
                </c:pt>
                <c:pt idx="68">
                  <c:v>-1.3371</c:v>
                </c:pt>
                <c:pt idx="69">
                  <c:v>-1.3371999999999999</c:v>
                </c:pt>
                <c:pt idx="70">
                  <c:v>-1.3378000000000001</c:v>
                </c:pt>
                <c:pt idx="71">
                  <c:v>-1.3386</c:v>
                </c:pt>
                <c:pt idx="72">
                  <c:v>-1.3396999999999999</c:v>
                </c:pt>
                <c:pt idx="73">
                  <c:v>-1.3411</c:v>
                </c:pt>
                <c:pt idx="74">
                  <c:v>-1.3427</c:v>
                </c:pt>
                <c:pt idx="75">
                  <c:v>-1.3445</c:v>
                </c:pt>
                <c:pt idx="76">
                  <c:v>-1.3464</c:v>
                </c:pt>
                <c:pt idx="77">
                  <c:v>-1.3484</c:v>
                </c:pt>
                <c:pt idx="78">
                  <c:v>-1.3504</c:v>
                </c:pt>
                <c:pt idx="79">
                  <c:v>-1.3525</c:v>
                </c:pt>
                <c:pt idx="80">
                  <c:v>-1.3547</c:v>
                </c:pt>
                <c:pt idx="81">
                  <c:v>-1.3569</c:v>
                </c:pt>
                <c:pt idx="82">
                  <c:v>-1.3592</c:v>
                </c:pt>
                <c:pt idx="83">
                  <c:v>-1.3614999999999999</c:v>
                </c:pt>
                <c:pt idx="84">
                  <c:v>-1.3638999999999999</c:v>
                </c:pt>
                <c:pt idx="85">
                  <c:v>-1.3664000000000001</c:v>
                </c:pt>
                <c:pt idx="86">
                  <c:v>-1.3689</c:v>
                </c:pt>
                <c:pt idx="87">
                  <c:v>-1.3714</c:v>
                </c:pt>
                <c:pt idx="88">
                  <c:v>-1.3738999999999999</c:v>
                </c:pt>
                <c:pt idx="89">
                  <c:v>-1.3765000000000001</c:v>
                </c:pt>
                <c:pt idx="90">
                  <c:v>-1.379</c:v>
                </c:pt>
                <c:pt idx="91">
                  <c:v>-1.3812</c:v>
                </c:pt>
                <c:pt idx="92">
                  <c:v>-1.3829</c:v>
                </c:pt>
                <c:pt idx="93">
                  <c:v>-1.3837999999999999</c:v>
                </c:pt>
                <c:pt idx="94">
                  <c:v>-1.3841000000000001</c:v>
                </c:pt>
                <c:pt idx="95">
                  <c:v>-1.3841000000000001</c:v>
                </c:pt>
                <c:pt idx="96">
                  <c:v>-1.3841000000000001</c:v>
                </c:pt>
                <c:pt idx="97">
                  <c:v>-1.3841000000000001</c:v>
                </c:pt>
                <c:pt idx="98">
                  <c:v>-1.3841000000000001</c:v>
                </c:pt>
                <c:pt idx="99">
                  <c:v>-1.3841000000000001</c:v>
                </c:pt>
              </c:numCache>
            </c:numRef>
          </c:val>
          <c:smooth val="1"/>
        </c:ser>
        <c:ser>
          <c:idx val="4"/>
          <c:order val="4"/>
          <c:tx>
            <c:strRef>
              <c:f>Sheet1!$A$6</c:f>
              <c:strCache>
                <c:ptCount val="1"/>
                <c:pt idx="0">
                  <c:v>Beta=0.5</c:v>
                </c:pt>
              </c:strCache>
            </c:strRef>
          </c:tx>
          <c:spPr>
            <a:ln w="38100">
              <a:solidFill>
                <a:srgbClr val="0000FF"/>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Sheet1!$B$6:$CX$6</c:f>
              <c:numCache>
                <c:formatCode>General</c:formatCode>
                <c:ptCount val="101"/>
                <c:pt idx="1">
                  <c:v>-1.4671000000000001</c:v>
                </c:pt>
                <c:pt idx="2">
                  <c:v>-1.464</c:v>
                </c:pt>
                <c:pt idx="3">
                  <c:v>-1.4610000000000001</c:v>
                </c:pt>
                <c:pt idx="4">
                  <c:v>-1.458</c:v>
                </c:pt>
                <c:pt idx="5">
                  <c:v>-1.4550000000000001</c:v>
                </c:pt>
                <c:pt idx="6">
                  <c:v>-1.452</c:v>
                </c:pt>
                <c:pt idx="7">
                  <c:v>-1.4490000000000001</c:v>
                </c:pt>
                <c:pt idx="8">
                  <c:v>-1.446</c:v>
                </c:pt>
                <c:pt idx="9">
                  <c:v>-1.4430000000000001</c:v>
                </c:pt>
                <c:pt idx="10">
                  <c:v>-1.44</c:v>
                </c:pt>
                <c:pt idx="11">
                  <c:v>-1.4370000000000001</c:v>
                </c:pt>
                <c:pt idx="12">
                  <c:v>-1.4339999999999999</c:v>
                </c:pt>
                <c:pt idx="13">
                  <c:v>-1.431</c:v>
                </c:pt>
                <c:pt idx="14">
                  <c:v>-1.4279999999999999</c:v>
                </c:pt>
                <c:pt idx="15">
                  <c:v>-1.425</c:v>
                </c:pt>
                <c:pt idx="16">
                  <c:v>-1.4219999999999999</c:v>
                </c:pt>
                <c:pt idx="17">
                  <c:v>-1.419</c:v>
                </c:pt>
                <c:pt idx="18">
                  <c:v>-1.4159999999999999</c:v>
                </c:pt>
                <c:pt idx="19">
                  <c:v>-1.413</c:v>
                </c:pt>
                <c:pt idx="20">
                  <c:v>-1.41</c:v>
                </c:pt>
                <c:pt idx="21">
                  <c:v>-1.407</c:v>
                </c:pt>
                <c:pt idx="22">
                  <c:v>-1.4039999999999999</c:v>
                </c:pt>
                <c:pt idx="23">
                  <c:v>-1.401</c:v>
                </c:pt>
                <c:pt idx="24">
                  <c:v>-1.3979999999999999</c:v>
                </c:pt>
                <c:pt idx="25">
                  <c:v>-1.395</c:v>
                </c:pt>
                <c:pt idx="26">
                  <c:v>-1.3919999999999999</c:v>
                </c:pt>
                <c:pt idx="27">
                  <c:v>-1.3891</c:v>
                </c:pt>
                <c:pt idx="28">
                  <c:v>-1.3861000000000001</c:v>
                </c:pt>
                <c:pt idx="29">
                  <c:v>-1.3832</c:v>
                </c:pt>
                <c:pt idx="30">
                  <c:v>-1.3803000000000001</c:v>
                </c:pt>
                <c:pt idx="31">
                  <c:v>-1.3774</c:v>
                </c:pt>
                <c:pt idx="32">
                  <c:v>-1.3745000000000001</c:v>
                </c:pt>
                <c:pt idx="33">
                  <c:v>-1.3715999999999999</c:v>
                </c:pt>
                <c:pt idx="34">
                  <c:v>-1.3688</c:v>
                </c:pt>
                <c:pt idx="35">
                  <c:v>-1.3660000000000001</c:v>
                </c:pt>
                <c:pt idx="36">
                  <c:v>-1.3633</c:v>
                </c:pt>
                <c:pt idx="37">
                  <c:v>-1.3605</c:v>
                </c:pt>
                <c:pt idx="38">
                  <c:v>-1.3577999999999999</c:v>
                </c:pt>
                <c:pt idx="39">
                  <c:v>-1.3552</c:v>
                </c:pt>
                <c:pt idx="40">
                  <c:v>-1.3526</c:v>
                </c:pt>
                <c:pt idx="41">
                  <c:v>-1.3501000000000001</c:v>
                </c:pt>
                <c:pt idx="42">
                  <c:v>-1.3475999999999999</c:v>
                </c:pt>
                <c:pt idx="43">
                  <c:v>-1.3452</c:v>
                </c:pt>
                <c:pt idx="44">
                  <c:v>-1.3428</c:v>
                </c:pt>
                <c:pt idx="45">
                  <c:v>-1.3406</c:v>
                </c:pt>
                <c:pt idx="46">
                  <c:v>-1.3384</c:v>
                </c:pt>
                <c:pt idx="47">
                  <c:v>-1.3363</c:v>
                </c:pt>
                <c:pt idx="48">
                  <c:v>-1.3343</c:v>
                </c:pt>
                <c:pt idx="49">
                  <c:v>-1.3325</c:v>
                </c:pt>
                <c:pt idx="50">
                  <c:v>-1.3307</c:v>
                </c:pt>
                <c:pt idx="51">
                  <c:v>-1.3290999999999999</c:v>
                </c:pt>
                <c:pt idx="52">
                  <c:v>-1.3275999999999999</c:v>
                </c:pt>
                <c:pt idx="53">
                  <c:v>-1.3263</c:v>
                </c:pt>
                <c:pt idx="54">
                  <c:v>-1.3251999999999999</c:v>
                </c:pt>
                <c:pt idx="55">
                  <c:v>-1.3242</c:v>
                </c:pt>
                <c:pt idx="56">
                  <c:v>-1.3233999999999999</c:v>
                </c:pt>
                <c:pt idx="57">
                  <c:v>-1.3227</c:v>
                </c:pt>
                <c:pt idx="58">
                  <c:v>-1.3223</c:v>
                </c:pt>
                <c:pt idx="59">
                  <c:v>-1.3221000000000001</c:v>
                </c:pt>
                <c:pt idx="60">
                  <c:v>-1.3221000000000001</c:v>
                </c:pt>
                <c:pt idx="61">
                  <c:v>-1.3222</c:v>
                </c:pt>
                <c:pt idx="62">
                  <c:v>-1.3226</c:v>
                </c:pt>
                <c:pt idx="63">
                  <c:v>-1.3231999999999999</c:v>
                </c:pt>
                <c:pt idx="64">
                  <c:v>-1.3239000000000001</c:v>
                </c:pt>
                <c:pt idx="65">
                  <c:v>-1.3249</c:v>
                </c:pt>
                <c:pt idx="66">
                  <c:v>-1.3260000000000001</c:v>
                </c:pt>
                <c:pt idx="67">
                  <c:v>-1.3271999999999999</c:v>
                </c:pt>
                <c:pt idx="68">
                  <c:v>-1.3286</c:v>
                </c:pt>
                <c:pt idx="69">
                  <c:v>-1.33</c:v>
                </c:pt>
                <c:pt idx="70">
                  <c:v>-1.3315999999999999</c:v>
                </c:pt>
                <c:pt idx="71">
                  <c:v>-1.3331999999999999</c:v>
                </c:pt>
                <c:pt idx="72">
                  <c:v>-1.3348</c:v>
                </c:pt>
                <c:pt idx="73">
                  <c:v>-1.3366</c:v>
                </c:pt>
                <c:pt idx="74">
                  <c:v>-1.3384</c:v>
                </c:pt>
                <c:pt idx="75">
                  <c:v>-1.3402000000000001</c:v>
                </c:pt>
                <c:pt idx="76">
                  <c:v>-1.3422000000000001</c:v>
                </c:pt>
                <c:pt idx="77">
                  <c:v>-1.3442000000000001</c:v>
                </c:pt>
                <c:pt idx="78">
                  <c:v>-1.3462000000000001</c:v>
                </c:pt>
                <c:pt idx="79">
                  <c:v>-1.3484</c:v>
                </c:pt>
                <c:pt idx="80">
                  <c:v>-1.3506</c:v>
                </c:pt>
                <c:pt idx="81">
                  <c:v>-1.3528</c:v>
                </c:pt>
                <c:pt idx="82">
                  <c:v>-1.3551</c:v>
                </c:pt>
                <c:pt idx="83">
                  <c:v>-1.3574999999999999</c:v>
                </c:pt>
                <c:pt idx="84">
                  <c:v>-1.36</c:v>
                </c:pt>
                <c:pt idx="85">
                  <c:v>-1.3625</c:v>
                </c:pt>
                <c:pt idx="86">
                  <c:v>-1.365</c:v>
                </c:pt>
                <c:pt idx="87">
                  <c:v>-1.3674999999999999</c:v>
                </c:pt>
                <c:pt idx="88">
                  <c:v>-1.3701000000000001</c:v>
                </c:pt>
                <c:pt idx="89">
                  <c:v>-1.3727</c:v>
                </c:pt>
                <c:pt idx="90">
                  <c:v>-1.3753</c:v>
                </c:pt>
                <c:pt idx="91">
                  <c:v>-1.3775999999999999</c:v>
                </c:pt>
                <c:pt idx="92">
                  <c:v>-1.3793</c:v>
                </c:pt>
                <c:pt idx="93">
                  <c:v>-1.3803000000000001</c:v>
                </c:pt>
                <c:pt idx="94">
                  <c:v>-1.3805000000000001</c:v>
                </c:pt>
                <c:pt idx="95">
                  <c:v>-1.3805000000000001</c:v>
                </c:pt>
                <c:pt idx="96">
                  <c:v>-1.3805000000000001</c:v>
                </c:pt>
                <c:pt idx="97">
                  <c:v>-1.3805000000000001</c:v>
                </c:pt>
                <c:pt idx="98">
                  <c:v>-1.3805000000000001</c:v>
                </c:pt>
                <c:pt idx="99">
                  <c:v>-1.3805000000000001</c:v>
                </c:pt>
              </c:numCache>
            </c:numRef>
          </c:val>
          <c:smooth val="1"/>
        </c:ser>
        <c:ser>
          <c:idx val="5"/>
          <c:order val="5"/>
          <c:tx>
            <c:strRef>
              <c:f>Sheet1!$A$7</c:f>
              <c:strCache>
                <c:ptCount val="1"/>
                <c:pt idx="0">
                  <c:v>Beta=0.6</c:v>
                </c:pt>
              </c:strCache>
            </c:strRef>
          </c:tx>
          <c:spPr>
            <a:ln w="38100">
              <a:solidFill>
                <a:srgbClr val="FF00FF"/>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Sheet1!$B$7:$CX$7</c:f>
              <c:numCache>
                <c:formatCode>General</c:formatCode>
                <c:ptCount val="101"/>
                <c:pt idx="1">
                  <c:v>-1.4154</c:v>
                </c:pt>
                <c:pt idx="2">
                  <c:v>-1.4123000000000001</c:v>
                </c:pt>
                <c:pt idx="3">
                  <c:v>-1.4093</c:v>
                </c:pt>
                <c:pt idx="4">
                  <c:v>-1.4063000000000001</c:v>
                </c:pt>
                <c:pt idx="5">
                  <c:v>-1.4034</c:v>
                </c:pt>
                <c:pt idx="6">
                  <c:v>-1.4004000000000001</c:v>
                </c:pt>
                <c:pt idx="7">
                  <c:v>-1.3975</c:v>
                </c:pt>
                <c:pt idx="8">
                  <c:v>-1.3946000000000001</c:v>
                </c:pt>
                <c:pt idx="9">
                  <c:v>-1.3916999999999999</c:v>
                </c:pt>
                <c:pt idx="10">
                  <c:v>-1.3888</c:v>
                </c:pt>
                <c:pt idx="11">
                  <c:v>-1.3859999999999999</c:v>
                </c:pt>
                <c:pt idx="12">
                  <c:v>-1.3831</c:v>
                </c:pt>
                <c:pt idx="13">
                  <c:v>-1.3803000000000001</c:v>
                </c:pt>
                <c:pt idx="14">
                  <c:v>-1.3775999999999999</c:v>
                </c:pt>
                <c:pt idx="15">
                  <c:v>-1.3748</c:v>
                </c:pt>
                <c:pt idx="16">
                  <c:v>-1.3721000000000001</c:v>
                </c:pt>
                <c:pt idx="17">
                  <c:v>-1.3694999999999999</c:v>
                </c:pt>
                <c:pt idx="18">
                  <c:v>-1.3668</c:v>
                </c:pt>
                <c:pt idx="19">
                  <c:v>-1.3642000000000001</c:v>
                </c:pt>
                <c:pt idx="20">
                  <c:v>-1.3615999999999999</c:v>
                </c:pt>
                <c:pt idx="21">
                  <c:v>-1.3591</c:v>
                </c:pt>
                <c:pt idx="22">
                  <c:v>-1.3566</c:v>
                </c:pt>
                <c:pt idx="23">
                  <c:v>-1.3541000000000001</c:v>
                </c:pt>
                <c:pt idx="24">
                  <c:v>-1.3516999999999999</c:v>
                </c:pt>
                <c:pt idx="25">
                  <c:v>-1.3493999999999999</c:v>
                </c:pt>
                <c:pt idx="26">
                  <c:v>-1.347</c:v>
                </c:pt>
                <c:pt idx="27">
                  <c:v>-1.3447</c:v>
                </c:pt>
                <c:pt idx="28">
                  <c:v>-1.3425</c:v>
                </c:pt>
                <c:pt idx="29">
                  <c:v>-1.3403</c:v>
                </c:pt>
                <c:pt idx="30">
                  <c:v>-1.3382000000000001</c:v>
                </c:pt>
                <c:pt idx="31">
                  <c:v>-1.3361000000000001</c:v>
                </c:pt>
                <c:pt idx="32">
                  <c:v>-1.3341000000000001</c:v>
                </c:pt>
                <c:pt idx="33">
                  <c:v>-1.3321000000000001</c:v>
                </c:pt>
                <c:pt idx="34">
                  <c:v>-1.3302</c:v>
                </c:pt>
                <c:pt idx="35">
                  <c:v>-1.3283</c:v>
                </c:pt>
                <c:pt idx="36">
                  <c:v>-1.3265</c:v>
                </c:pt>
                <c:pt idx="37">
                  <c:v>-1.3248</c:v>
                </c:pt>
                <c:pt idx="38">
                  <c:v>-1.3230999999999999</c:v>
                </c:pt>
                <c:pt idx="39">
                  <c:v>-1.3214999999999999</c:v>
                </c:pt>
                <c:pt idx="40">
                  <c:v>-1.32</c:v>
                </c:pt>
                <c:pt idx="41">
                  <c:v>-1.3186</c:v>
                </c:pt>
                <c:pt idx="42">
                  <c:v>-1.3172999999999999</c:v>
                </c:pt>
                <c:pt idx="43">
                  <c:v>-1.3160000000000001</c:v>
                </c:pt>
                <c:pt idx="44">
                  <c:v>-1.3149</c:v>
                </c:pt>
                <c:pt idx="45">
                  <c:v>-1.3139000000000001</c:v>
                </c:pt>
                <c:pt idx="46">
                  <c:v>-1.3129999999999999</c:v>
                </c:pt>
                <c:pt idx="47">
                  <c:v>-1.3122</c:v>
                </c:pt>
                <c:pt idx="48">
                  <c:v>-1.3115000000000001</c:v>
                </c:pt>
                <c:pt idx="49">
                  <c:v>-1.3109</c:v>
                </c:pt>
                <c:pt idx="50">
                  <c:v>-1.3105</c:v>
                </c:pt>
                <c:pt idx="51">
                  <c:v>-1.3102</c:v>
                </c:pt>
                <c:pt idx="52">
                  <c:v>-1.3101</c:v>
                </c:pt>
                <c:pt idx="53">
                  <c:v>-1.3101</c:v>
                </c:pt>
                <c:pt idx="54">
                  <c:v>-1.3102</c:v>
                </c:pt>
                <c:pt idx="55">
                  <c:v>-1.3104</c:v>
                </c:pt>
                <c:pt idx="56">
                  <c:v>-1.3108</c:v>
                </c:pt>
                <c:pt idx="57">
                  <c:v>-1.3112999999999999</c:v>
                </c:pt>
                <c:pt idx="58">
                  <c:v>-1.3119000000000001</c:v>
                </c:pt>
                <c:pt idx="59">
                  <c:v>-1.3127</c:v>
                </c:pt>
                <c:pt idx="60">
                  <c:v>-1.3134999999999999</c:v>
                </c:pt>
                <c:pt idx="61">
                  <c:v>-1.3145</c:v>
                </c:pt>
                <c:pt idx="62">
                  <c:v>-1.3154999999999999</c:v>
                </c:pt>
                <c:pt idx="63">
                  <c:v>-1.3166</c:v>
                </c:pt>
                <c:pt idx="64">
                  <c:v>-1.3177000000000001</c:v>
                </c:pt>
                <c:pt idx="65">
                  <c:v>-1.319</c:v>
                </c:pt>
                <c:pt idx="66">
                  <c:v>-1.3203</c:v>
                </c:pt>
                <c:pt idx="67">
                  <c:v>-1.3217000000000001</c:v>
                </c:pt>
                <c:pt idx="68">
                  <c:v>-1.3230999999999999</c:v>
                </c:pt>
                <c:pt idx="69">
                  <c:v>-1.3246</c:v>
                </c:pt>
                <c:pt idx="70">
                  <c:v>-1.3261000000000001</c:v>
                </c:pt>
                <c:pt idx="71">
                  <c:v>-1.3278000000000001</c:v>
                </c:pt>
                <c:pt idx="72">
                  <c:v>-1.3293999999999999</c:v>
                </c:pt>
                <c:pt idx="73">
                  <c:v>-1.3311999999999999</c:v>
                </c:pt>
                <c:pt idx="74">
                  <c:v>-1.333</c:v>
                </c:pt>
                <c:pt idx="75">
                  <c:v>-1.3349</c:v>
                </c:pt>
                <c:pt idx="76">
                  <c:v>-1.3369</c:v>
                </c:pt>
                <c:pt idx="77">
                  <c:v>-1.3389</c:v>
                </c:pt>
                <c:pt idx="78">
                  <c:v>-1.341</c:v>
                </c:pt>
                <c:pt idx="79">
                  <c:v>-1.3431999999999999</c:v>
                </c:pt>
                <c:pt idx="80">
                  <c:v>-1.3453999999999999</c:v>
                </c:pt>
                <c:pt idx="81">
                  <c:v>-1.3476999999999999</c:v>
                </c:pt>
                <c:pt idx="82">
                  <c:v>-1.3501000000000001</c:v>
                </c:pt>
                <c:pt idx="83">
                  <c:v>-1.3525</c:v>
                </c:pt>
                <c:pt idx="84">
                  <c:v>-1.355</c:v>
                </c:pt>
                <c:pt idx="85">
                  <c:v>-1.3574999999999999</c:v>
                </c:pt>
                <c:pt idx="86">
                  <c:v>-1.3601000000000001</c:v>
                </c:pt>
                <c:pt idx="87">
                  <c:v>-1.3627</c:v>
                </c:pt>
                <c:pt idx="88">
                  <c:v>-1.3653999999999999</c:v>
                </c:pt>
                <c:pt idx="89">
                  <c:v>-1.3680000000000001</c:v>
                </c:pt>
                <c:pt idx="90">
                  <c:v>-1.3706</c:v>
                </c:pt>
                <c:pt idx="91">
                  <c:v>-1.373</c:v>
                </c:pt>
                <c:pt idx="92">
                  <c:v>-1.3748</c:v>
                </c:pt>
                <c:pt idx="93">
                  <c:v>-1.3756999999999999</c:v>
                </c:pt>
                <c:pt idx="94">
                  <c:v>-1.3759999999999999</c:v>
                </c:pt>
                <c:pt idx="95">
                  <c:v>-1.3759999999999999</c:v>
                </c:pt>
                <c:pt idx="96">
                  <c:v>-1.3759999999999999</c:v>
                </c:pt>
                <c:pt idx="97">
                  <c:v>-1.3759999999999999</c:v>
                </c:pt>
                <c:pt idx="98">
                  <c:v>-1.3759999999999999</c:v>
                </c:pt>
                <c:pt idx="99">
                  <c:v>-1.3759999999999999</c:v>
                </c:pt>
              </c:numCache>
            </c:numRef>
          </c:val>
          <c:smooth val="1"/>
        </c:ser>
        <c:ser>
          <c:idx val="6"/>
          <c:order val="6"/>
          <c:tx>
            <c:strRef>
              <c:f>Sheet1!$A$8</c:f>
              <c:strCache>
                <c:ptCount val="1"/>
                <c:pt idx="0">
                  <c:v>Beta=0.7</c:v>
                </c:pt>
              </c:strCache>
            </c:strRef>
          </c:tx>
          <c:spPr>
            <a:ln w="38100">
              <a:solidFill>
                <a:srgbClr val="00808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Sheet1!$B$8:$CX$8</c:f>
              <c:numCache>
                <c:formatCode>General</c:formatCode>
                <c:ptCount val="101"/>
                <c:pt idx="1">
                  <c:v>-1.3834</c:v>
                </c:pt>
                <c:pt idx="2">
                  <c:v>-1.3804000000000001</c:v>
                </c:pt>
                <c:pt idx="3">
                  <c:v>-1.3774</c:v>
                </c:pt>
                <c:pt idx="4">
                  <c:v>-1.3745000000000001</c:v>
                </c:pt>
                <c:pt idx="5">
                  <c:v>-1.3715999999999999</c:v>
                </c:pt>
                <c:pt idx="6">
                  <c:v>-1.3687</c:v>
                </c:pt>
                <c:pt idx="7">
                  <c:v>-1.3657999999999999</c:v>
                </c:pt>
                <c:pt idx="8">
                  <c:v>-1.363</c:v>
                </c:pt>
                <c:pt idx="9">
                  <c:v>-1.3602000000000001</c:v>
                </c:pt>
                <c:pt idx="10">
                  <c:v>-1.3573999999999999</c:v>
                </c:pt>
                <c:pt idx="11">
                  <c:v>-1.3548</c:v>
                </c:pt>
                <c:pt idx="12">
                  <c:v>-1.3521000000000001</c:v>
                </c:pt>
                <c:pt idx="13">
                  <c:v>-1.3494999999999999</c:v>
                </c:pt>
                <c:pt idx="14">
                  <c:v>-1.347</c:v>
                </c:pt>
                <c:pt idx="15">
                  <c:v>-1.3445</c:v>
                </c:pt>
                <c:pt idx="16">
                  <c:v>-1.3421000000000001</c:v>
                </c:pt>
                <c:pt idx="17">
                  <c:v>-1.3398000000000001</c:v>
                </c:pt>
                <c:pt idx="18">
                  <c:v>-1.3374999999999999</c:v>
                </c:pt>
                <c:pt idx="19">
                  <c:v>-1.3351999999999999</c:v>
                </c:pt>
                <c:pt idx="20">
                  <c:v>-1.3331</c:v>
                </c:pt>
                <c:pt idx="21">
                  <c:v>-1.331</c:v>
                </c:pt>
                <c:pt idx="22">
                  <c:v>-1.329</c:v>
                </c:pt>
                <c:pt idx="23">
                  <c:v>-1.327</c:v>
                </c:pt>
                <c:pt idx="24">
                  <c:v>-1.3250999999999999</c:v>
                </c:pt>
                <c:pt idx="25">
                  <c:v>-1.3232999999999999</c:v>
                </c:pt>
                <c:pt idx="26">
                  <c:v>-1.3214999999999999</c:v>
                </c:pt>
                <c:pt idx="27">
                  <c:v>-1.3198000000000001</c:v>
                </c:pt>
                <c:pt idx="28">
                  <c:v>-1.3182</c:v>
                </c:pt>
                <c:pt idx="29">
                  <c:v>-1.3166</c:v>
                </c:pt>
                <c:pt idx="30">
                  <c:v>-1.3150999999999999</c:v>
                </c:pt>
                <c:pt idx="31">
                  <c:v>-1.3137000000000001</c:v>
                </c:pt>
                <c:pt idx="32">
                  <c:v>-1.3124</c:v>
                </c:pt>
                <c:pt idx="33">
                  <c:v>-1.3110999999999999</c:v>
                </c:pt>
                <c:pt idx="34">
                  <c:v>-1.3098000000000001</c:v>
                </c:pt>
                <c:pt idx="35">
                  <c:v>-1.3087</c:v>
                </c:pt>
                <c:pt idx="36">
                  <c:v>-1.3076000000000001</c:v>
                </c:pt>
                <c:pt idx="37">
                  <c:v>-1.3066</c:v>
                </c:pt>
                <c:pt idx="38">
                  <c:v>-1.3057000000000001</c:v>
                </c:pt>
                <c:pt idx="39">
                  <c:v>-1.3048</c:v>
                </c:pt>
                <c:pt idx="40">
                  <c:v>-1.3041</c:v>
                </c:pt>
                <c:pt idx="41">
                  <c:v>-1.3033999999999999</c:v>
                </c:pt>
                <c:pt idx="42">
                  <c:v>-1.3028</c:v>
                </c:pt>
                <c:pt idx="43">
                  <c:v>-1.3023</c:v>
                </c:pt>
                <c:pt idx="44">
                  <c:v>-1.3019000000000001</c:v>
                </c:pt>
                <c:pt idx="45">
                  <c:v>-1.3016000000000001</c:v>
                </c:pt>
                <c:pt idx="46">
                  <c:v>-1.3012999999999999</c:v>
                </c:pt>
                <c:pt idx="47">
                  <c:v>-1.3011999999999999</c:v>
                </c:pt>
                <c:pt idx="48">
                  <c:v>-1.3011999999999999</c:v>
                </c:pt>
                <c:pt idx="49">
                  <c:v>-1.3012999999999999</c:v>
                </c:pt>
                <c:pt idx="50">
                  <c:v>-1.3013999999999999</c:v>
                </c:pt>
                <c:pt idx="51">
                  <c:v>-1.3017000000000001</c:v>
                </c:pt>
                <c:pt idx="52">
                  <c:v>-1.3021</c:v>
                </c:pt>
                <c:pt idx="53">
                  <c:v>-1.3025</c:v>
                </c:pt>
                <c:pt idx="54">
                  <c:v>-1.3029999999999999</c:v>
                </c:pt>
                <c:pt idx="55">
                  <c:v>-1.3036000000000001</c:v>
                </c:pt>
                <c:pt idx="56">
                  <c:v>-1.3043</c:v>
                </c:pt>
                <c:pt idx="57">
                  <c:v>-1.3049999999999999</c:v>
                </c:pt>
                <c:pt idx="58">
                  <c:v>-1.3058000000000001</c:v>
                </c:pt>
                <c:pt idx="59">
                  <c:v>-1.3067</c:v>
                </c:pt>
                <c:pt idx="60">
                  <c:v>-1.3076000000000001</c:v>
                </c:pt>
                <c:pt idx="61">
                  <c:v>-1.3086</c:v>
                </c:pt>
                <c:pt idx="62">
                  <c:v>-1.3096000000000001</c:v>
                </c:pt>
                <c:pt idx="63">
                  <c:v>-1.3107</c:v>
                </c:pt>
                <c:pt idx="64">
                  <c:v>-1.3119000000000001</c:v>
                </c:pt>
                <c:pt idx="65">
                  <c:v>-1.3131999999999999</c:v>
                </c:pt>
                <c:pt idx="66">
                  <c:v>-1.3145</c:v>
                </c:pt>
                <c:pt idx="67">
                  <c:v>-1.3158000000000001</c:v>
                </c:pt>
                <c:pt idx="68">
                  <c:v>-1.3172999999999999</c:v>
                </c:pt>
                <c:pt idx="69">
                  <c:v>-1.3188</c:v>
                </c:pt>
                <c:pt idx="70">
                  <c:v>-1.3204</c:v>
                </c:pt>
                <c:pt idx="71">
                  <c:v>-1.3220000000000001</c:v>
                </c:pt>
                <c:pt idx="72">
                  <c:v>-1.3237000000000001</c:v>
                </c:pt>
                <c:pt idx="73">
                  <c:v>-1.3254999999999999</c:v>
                </c:pt>
                <c:pt idx="74">
                  <c:v>-1.3272999999999999</c:v>
                </c:pt>
                <c:pt idx="75">
                  <c:v>-1.3292999999999999</c:v>
                </c:pt>
                <c:pt idx="76">
                  <c:v>-1.3311999999999999</c:v>
                </c:pt>
                <c:pt idx="77">
                  <c:v>-1.3332999999999999</c:v>
                </c:pt>
                <c:pt idx="78">
                  <c:v>-1.3353999999999999</c:v>
                </c:pt>
                <c:pt idx="79">
                  <c:v>-1.3375999999999999</c:v>
                </c:pt>
                <c:pt idx="80">
                  <c:v>-1.3399000000000001</c:v>
                </c:pt>
                <c:pt idx="81">
                  <c:v>-1.3422000000000001</c:v>
                </c:pt>
                <c:pt idx="82">
                  <c:v>-1.3447</c:v>
                </c:pt>
                <c:pt idx="83">
                  <c:v>-1.3471</c:v>
                </c:pt>
                <c:pt idx="84">
                  <c:v>-1.3496999999999999</c:v>
                </c:pt>
                <c:pt idx="85">
                  <c:v>-1.3523000000000001</c:v>
                </c:pt>
                <c:pt idx="86">
                  <c:v>-1.3549</c:v>
                </c:pt>
                <c:pt idx="87">
                  <c:v>-1.3575999999999999</c:v>
                </c:pt>
                <c:pt idx="88">
                  <c:v>-1.3603000000000001</c:v>
                </c:pt>
                <c:pt idx="89">
                  <c:v>-1.363</c:v>
                </c:pt>
                <c:pt idx="90">
                  <c:v>-1.3656999999999999</c:v>
                </c:pt>
                <c:pt idx="91">
                  <c:v>-1.3681000000000001</c:v>
                </c:pt>
                <c:pt idx="92">
                  <c:v>-1.3698999999999999</c:v>
                </c:pt>
                <c:pt idx="93">
                  <c:v>-1.3709</c:v>
                </c:pt>
                <c:pt idx="94">
                  <c:v>-1.3711</c:v>
                </c:pt>
                <c:pt idx="95">
                  <c:v>-1.3711</c:v>
                </c:pt>
                <c:pt idx="96">
                  <c:v>-1.3711</c:v>
                </c:pt>
                <c:pt idx="97">
                  <c:v>-1.3711</c:v>
                </c:pt>
                <c:pt idx="98">
                  <c:v>-1.3711</c:v>
                </c:pt>
                <c:pt idx="99">
                  <c:v>-1.3711</c:v>
                </c:pt>
              </c:numCache>
            </c:numRef>
          </c:val>
          <c:smooth val="1"/>
        </c:ser>
        <c:ser>
          <c:idx val="7"/>
          <c:order val="7"/>
          <c:tx>
            <c:strRef>
              <c:f>Sheet1!$A$9</c:f>
              <c:strCache>
                <c:ptCount val="1"/>
                <c:pt idx="0">
                  <c:v>Beta=0.8</c:v>
                </c:pt>
              </c:strCache>
            </c:strRef>
          </c:tx>
          <c:spPr>
            <a:ln w="38100">
              <a:solidFill>
                <a:srgbClr val="0000FF"/>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Sheet1!$B$9:$CX$9</c:f>
              <c:numCache>
                <c:formatCode>General</c:formatCode>
                <c:ptCount val="101"/>
                <c:pt idx="1">
                  <c:v>-1.3648</c:v>
                </c:pt>
                <c:pt idx="2">
                  <c:v>-1.3617999999999999</c:v>
                </c:pt>
                <c:pt idx="3">
                  <c:v>-1.3588</c:v>
                </c:pt>
                <c:pt idx="4">
                  <c:v>-1.3559000000000001</c:v>
                </c:pt>
                <c:pt idx="5">
                  <c:v>-1.353</c:v>
                </c:pt>
                <c:pt idx="6">
                  <c:v>-1.3502000000000001</c:v>
                </c:pt>
                <c:pt idx="7">
                  <c:v>-1.3473999999999999</c:v>
                </c:pt>
                <c:pt idx="8">
                  <c:v>-1.3446</c:v>
                </c:pt>
                <c:pt idx="9">
                  <c:v>-1.3420000000000001</c:v>
                </c:pt>
                <c:pt idx="10">
                  <c:v>-1.3392999999999999</c:v>
                </c:pt>
                <c:pt idx="11">
                  <c:v>-1.3368</c:v>
                </c:pt>
                <c:pt idx="12">
                  <c:v>-1.3343</c:v>
                </c:pt>
                <c:pt idx="13">
                  <c:v>-1.3319000000000001</c:v>
                </c:pt>
                <c:pt idx="14">
                  <c:v>-1.3295999999999999</c:v>
                </c:pt>
                <c:pt idx="15">
                  <c:v>-1.3272999999999999</c:v>
                </c:pt>
                <c:pt idx="16">
                  <c:v>-1.3251999999999999</c:v>
                </c:pt>
                <c:pt idx="17">
                  <c:v>-1.3230999999999999</c:v>
                </c:pt>
                <c:pt idx="18">
                  <c:v>-1.3210999999999999</c:v>
                </c:pt>
                <c:pt idx="19">
                  <c:v>-1.3191999999999999</c:v>
                </c:pt>
                <c:pt idx="20">
                  <c:v>-1.3172999999999999</c:v>
                </c:pt>
                <c:pt idx="21">
                  <c:v>-1.3156000000000001</c:v>
                </c:pt>
                <c:pt idx="22">
                  <c:v>-1.3139000000000001</c:v>
                </c:pt>
                <c:pt idx="23">
                  <c:v>-1.3123</c:v>
                </c:pt>
                <c:pt idx="24">
                  <c:v>-1.3108</c:v>
                </c:pt>
                <c:pt idx="25">
                  <c:v>-1.3093999999999999</c:v>
                </c:pt>
                <c:pt idx="26">
                  <c:v>-1.3080000000000001</c:v>
                </c:pt>
                <c:pt idx="27">
                  <c:v>-1.3067</c:v>
                </c:pt>
                <c:pt idx="28">
                  <c:v>-1.3055000000000001</c:v>
                </c:pt>
                <c:pt idx="29">
                  <c:v>-1.3044</c:v>
                </c:pt>
                <c:pt idx="30">
                  <c:v>-1.3032999999999999</c:v>
                </c:pt>
                <c:pt idx="31">
                  <c:v>-1.3023</c:v>
                </c:pt>
                <c:pt idx="32">
                  <c:v>-1.3012999999999999</c:v>
                </c:pt>
                <c:pt idx="33">
                  <c:v>-1.3005</c:v>
                </c:pt>
                <c:pt idx="34">
                  <c:v>-1.2996000000000001</c:v>
                </c:pt>
                <c:pt idx="35">
                  <c:v>-1.2988999999999999</c:v>
                </c:pt>
                <c:pt idx="36">
                  <c:v>-1.2982</c:v>
                </c:pt>
                <c:pt idx="37">
                  <c:v>-1.2976000000000001</c:v>
                </c:pt>
                <c:pt idx="38">
                  <c:v>-1.2969999999999999</c:v>
                </c:pt>
                <c:pt idx="39">
                  <c:v>-1.2966</c:v>
                </c:pt>
                <c:pt idx="40">
                  <c:v>-1.2962</c:v>
                </c:pt>
                <c:pt idx="41">
                  <c:v>-1.2958000000000001</c:v>
                </c:pt>
                <c:pt idx="42">
                  <c:v>-1.2955000000000001</c:v>
                </c:pt>
                <c:pt idx="43">
                  <c:v>-1.2952999999999999</c:v>
                </c:pt>
                <c:pt idx="44">
                  <c:v>-1.2951999999999999</c:v>
                </c:pt>
                <c:pt idx="45">
                  <c:v>-1.2951999999999999</c:v>
                </c:pt>
                <c:pt idx="46">
                  <c:v>-1.2951999999999999</c:v>
                </c:pt>
                <c:pt idx="47">
                  <c:v>-1.2952999999999999</c:v>
                </c:pt>
                <c:pt idx="48">
                  <c:v>-1.2954000000000001</c:v>
                </c:pt>
                <c:pt idx="49">
                  <c:v>-1.2957000000000001</c:v>
                </c:pt>
                <c:pt idx="50">
                  <c:v>-1.296</c:v>
                </c:pt>
                <c:pt idx="51">
                  <c:v>-1.2963</c:v>
                </c:pt>
                <c:pt idx="52">
                  <c:v>-1.2967</c:v>
                </c:pt>
                <c:pt idx="53">
                  <c:v>-1.2971999999999999</c:v>
                </c:pt>
                <c:pt idx="54">
                  <c:v>-1.2978000000000001</c:v>
                </c:pt>
                <c:pt idx="55">
                  <c:v>-1.2984</c:v>
                </c:pt>
                <c:pt idx="56">
                  <c:v>-1.2989999999999999</c:v>
                </c:pt>
                <c:pt idx="57">
                  <c:v>-1.2998000000000001</c:v>
                </c:pt>
                <c:pt idx="58">
                  <c:v>-1.3006</c:v>
                </c:pt>
                <c:pt idx="59">
                  <c:v>-1.3013999999999999</c:v>
                </c:pt>
                <c:pt idx="60">
                  <c:v>-1.3023</c:v>
                </c:pt>
                <c:pt idx="61">
                  <c:v>-1.3032999999999999</c:v>
                </c:pt>
                <c:pt idx="62">
                  <c:v>-1.3044</c:v>
                </c:pt>
                <c:pt idx="63">
                  <c:v>-1.3055000000000001</c:v>
                </c:pt>
                <c:pt idx="64">
                  <c:v>-1.3067</c:v>
                </c:pt>
                <c:pt idx="65">
                  <c:v>-1.3079000000000001</c:v>
                </c:pt>
                <c:pt idx="66">
                  <c:v>-1.3091999999999999</c:v>
                </c:pt>
                <c:pt idx="67">
                  <c:v>-1.3106</c:v>
                </c:pt>
                <c:pt idx="68">
                  <c:v>-1.3121</c:v>
                </c:pt>
                <c:pt idx="69">
                  <c:v>-1.3136000000000001</c:v>
                </c:pt>
                <c:pt idx="70">
                  <c:v>-1.3151999999999999</c:v>
                </c:pt>
                <c:pt idx="71">
                  <c:v>-1.3168</c:v>
                </c:pt>
                <c:pt idx="72">
                  <c:v>-1.3186</c:v>
                </c:pt>
                <c:pt idx="73">
                  <c:v>-1.3204</c:v>
                </c:pt>
                <c:pt idx="74">
                  <c:v>-1.3222</c:v>
                </c:pt>
                <c:pt idx="75">
                  <c:v>-1.3242</c:v>
                </c:pt>
                <c:pt idx="76">
                  <c:v>-1.3262</c:v>
                </c:pt>
                <c:pt idx="77">
                  <c:v>-1.3283</c:v>
                </c:pt>
                <c:pt idx="78">
                  <c:v>-1.3304</c:v>
                </c:pt>
                <c:pt idx="79">
                  <c:v>-1.3327</c:v>
                </c:pt>
                <c:pt idx="80">
                  <c:v>-1.335</c:v>
                </c:pt>
                <c:pt idx="81">
                  <c:v>-1.3372999999999999</c:v>
                </c:pt>
                <c:pt idx="82">
                  <c:v>-1.3398000000000001</c:v>
                </c:pt>
                <c:pt idx="83">
                  <c:v>-1.3423</c:v>
                </c:pt>
                <c:pt idx="84">
                  <c:v>-1.3449</c:v>
                </c:pt>
                <c:pt idx="85">
                  <c:v>-1.3474999999999999</c:v>
                </c:pt>
                <c:pt idx="86">
                  <c:v>-1.3502000000000001</c:v>
                </c:pt>
                <c:pt idx="87">
                  <c:v>-1.3529</c:v>
                </c:pt>
                <c:pt idx="88">
                  <c:v>-1.3555999999999999</c:v>
                </c:pt>
                <c:pt idx="89">
                  <c:v>-1.3584000000000001</c:v>
                </c:pt>
                <c:pt idx="90">
                  <c:v>-1.3611</c:v>
                </c:pt>
                <c:pt idx="91">
                  <c:v>-1.3635999999999999</c:v>
                </c:pt>
                <c:pt idx="92">
                  <c:v>-1.3653999999999999</c:v>
                </c:pt>
                <c:pt idx="93">
                  <c:v>-1.3665</c:v>
                </c:pt>
                <c:pt idx="94">
                  <c:v>-1.3667</c:v>
                </c:pt>
                <c:pt idx="95">
                  <c:v>-1.3667</c:v>
                </c:pt>
                <c:pt idx="96">
                  <c:v>-1.3667</c:v>
                </c:pt>
                <c:pt idx="97">
                  <c:v>-1.3667</c:v>
                </c:pt>
                <c:pt idx="98">
                  <c:v>-1.3667</c:v>
                </c:pt>
                <c:pt idx="99">
                  <c:v>-1.3667</c:v>
                </c:pt>
              </c:numCache>
            </c:numRef>
          </c:val>
          <c:smooth val="0"/>
        </c:ser>
        <c:ser>
          <c:idx val="8"/>
          <c:order val="8"/>
          <c:tx>
            <c:strRef>
              <c:f>Sheet1!$A$10</c:f>
              <c:strCache>
                <c:ptCount val="1"/>
                <c:pt idx="0">
                  <c:v>Beta=0.9</c:v>
                </c:pt>
              </c:strCache>
            </c:strRef>
          </c:tx>
          <c:spPr>
            <a:ln w="38100">
              <a:solidFill>
                <a:schemeClr val="bg1">
                  <a:lumMod val="65000"/>
                </a:schemeClr>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Sheet1!$B$10:$CX$10</c:f>
              <c:numCache>
                <c:formatCode>General</c:formatCode>
                <c:ptCount val="101"/>
                <c:pt idx="1">
                  <c:v>-1.3554999999999999</c:v>
                </c:pt>
                <c:pt idx="2">
                  <c:v>-1.3525</c:v>
                </c:pt>
                <c:pt idx="3">
                  <c:v>-1.3494999999999999</c:v>
                </c:pt>
                <c:pt idx="4">
                  <c:v>-1.3466</c:v>
                </c:pt>
                <c:pt idx="5">
                  <c:v>-1.3436999999999999</c:v>
                </c:pt>
                <c:pt idx="6">
                  <c:v>-1.3409</c:v>
                </c:pt>
                <c:pt idx="7">
                  <c:v>-1.3382000000000001</c:v>
                </c:pt>
                <c:pt idx="8">
                  <c:v>-1.3354999999999999</c:v>
                </c:pt>
                <c:pt idx="9">
                  <c:v>-1.3329</c:v>
                </c:pt>
                <c:pt idx="10">
                  <c:v>-1.3304</c:v>
                </c:pt>
                <c:pt idx="11">
                  <c:v>-1.3279000000000001</c:v>
                </c:pt>
                <c:pt idx="12">
                  <c:v>-1.3254999999999999</c:v>
                </c:pt>
                <c:pt idx="13">
                  <c:v>-1.3232999999999999</c:v>
                </c:pt>
                <c:pt idx="14">
                  <c:v>-1.3210999999999999</c:v>
                </c:pt>
                <c:pt idx="15">
                  <c:v>-1.319</c:v>
                </c:pt>
                <c:pt idx="16">
                  <c:v>-1.3169999999999999</c:v>
                </c:pt>
                <c:pt idx="17">
                  <c:v>-1.3150999999999999</c:v>
                </c:pt>
                <c:pt idx="18">
                  <c:v>-1.3131999999999999</c:v>
                </c:pt>
                <c:pt idx="19">
                  <c:v>-1.3115000000000001</c:v>
                </c:pt>
                <c:pt idx="20">
                  <c:v>-1.3099000000000001</c:v>
                </c:pt>
                <c:pt idx="21">
                  <c:v>-1.3083</c:v>
                </c:pt>
                <c:pt idx="22">
                  <c:v>-1.3069</c:v>
                </c:pt>
                <c:pt idx="23">
                  <c:v>-1.3055000000000001</c:v>
                </c:pt>
                <c:pt idx="24">
                  <c:v>-1.3042</c:v>
                </c:pt>
                <c:pt idx="25">
                  <c:v>-1.3028999999999999</c:v>
                </c:pt>
                <c:pt idx="26">
                  <c:v>-1.3018000000000001</c:v>
                </c:pt>
                <c:pt idx="27">
                  <c:v>-1.3007</c:v>
                </c:pt>
                <c:pt idx="28">
                  <c:v>-1.2997000000000001</c:v>
                </c:pt>
                <c:pt idx="29">
                  <c:v>-1.2987</c:v>
                </c:pt>
                <c:pt idx="30">
                  <c:v>-1.2979000000000001</c:v>
                </c:pt>
                <c:pt idx="31">
                  <c:v>-1.2969999999999999</c:v>
                </c:pt>
                <c:pt idx="32">
                  <c:v>-1.2963</c:v>
                </c:pt>
                <c:pt idx="33">
                  <c:v>-1.2956000000000001</c:v>
                </c:pt>
                <c:pt idx="34">
                  <c:v>-1.2948999999999999</c:v>
                </c:pt>
                <c:pt idx="35">
                  <c:v>-1.2943</c:v>
                </c:pt>
                <c:pt idx="36">
                  <c:v>-1.2938000000000001</c:v>
                </c:pt>
                <c:pt idx="37">
                  <c:v>-1.2932999999999999</c:v>
                </c:pt>
                <c:pt idx="38">
                  <c:v>-1.2928999999999999</c:v>
                </c:pt>
                <c:pt idx="39">
                  <c:v>-1.2925</c:v>
                </c:pt>
                <c:pt idx="40">
                  <c:v>-1.2922</c:v>
                </c:pt>
                <c:pt idx="41">
                  <c:v>-1.2919</c:v>
                </c:pt>
                <c:pt idx="42">
                  <c:v>-1.2917000000000001</c:v>
                </c:pt>
                <c:pt idx="43">
                  <c:v>-1.2916000000000001</c:v>
                </c:pt>
                <c:pt idx="44">
                  <c:v>-1.2915000000000001</c:v>
                </c:pt>
                <c:pt idx="45">
                  <c:v>-1.2915000000000001</c:v>
                </c:pt>
                <c:pt idx="46">
                  <c:v>-1.2915000000000001</c:v>
                </c:pt>
                <c:pt idx="47">
                  <c:v>-1.2916000000000001</c:v>
                </c:pt>
                <c:pt idx="48">
                  <c:v>-1.2918000000000001</c:v>
                </c:pt>
                <c:pt idx="49">
                  <c:v>-1.292</c:v>
                </c:pt>
                <c:pt idx="50">
                  <c:v>-1.2923</c:v>
                </c:pt>
                <c:pt idx="51">
                  <c:v>-1.2927</c:v>
                </c:pt>
                <c:pt idx="52">
                  <c:v>-1.2930999999999999</c:v>
                </c:pt>
                <c:pt idx="53">
                  <c:v>-1.2935000000000001</c:v>
                </c:pt>
                <c:pt idx="54">
                  <c:v>-1.2941</c:v>
                </c:pt>
                <c:pt idx="55">
                  <c:v>-1.2947</c:v>
                </c:pt>
                <c:pt idx="56">
                  <c:v>-1.2952999999999999</c:v>
                </c:pt>
                <c:pt idx="57">
                  <c:v>-1.2961</c:v>
                </c:pt>
                <c:pt idx="58">
                  <c:v>-1.2968999999999999</c:v>
                </c:pt>
                <c:pt idx="59">
                  <c:v>-1.2977000000000001</c:v>
                </c:pt>
                <c:pt idx="60">
                  <c:v>-1.2986</c:v>
                </c:pt>
                <c:pt idx="61">
                  <c:v>-1.2996000000000001</c:v>
                </c:pt>
                <c:pt idx="62">
                  <c:v>-1.3007</c:v>
                </c:pt>
                <c:pt idx="63">
                  <c:v>-1.3018000000000001</c:v>
                </c:pt>
                <c:pt idx="64">
                  <c:v>-1.3029999999999999</c:v>
                </c:pt>
                <c:pt idx="65">
                  <c:v>-1.3042</c:v>
                </c:pt>
                <c:pt idx="66">
                  <c:v>-1.3055000000000001</c:v>
                </c:pt>
                <c:pt idx="67">
                  <c:v>-1.3069</c:v>
                </c:pt>
                <c:pt idx="68">
                  <c:v>-1.3084</c:v>
                </c:pt>
                <c:pt idx="69">
                  <c:v>-1.3099000000000001</c:v>
                </c:pt>
                <c:pt idx="70">
                  <c:v>-1.3115000000000001</c:v>
                </c:pt>
                <c:pt idx="71">
                  <c:v>-1.3131999999999999</c:v>
                </c:pt>
                <c:pt idx="72">
                  <c:v>-1.3149</c:v>
                </c:pt>
                <c:pt idx="73">
                  <c:v>-1.3167</c:v>
                </c:pt>
                <c:pt idx="74">
                  <c:v>-1.3186</c:v>
                </c:pt>
                <c:pt idx="75">
                  <c:v>-1.3206</c:v>
                </c:pt>
                <c:pt idx="76">
                  <c:v>-1.3226</c:v>
                </c:pt>
                <c:pt idx="77">
                  <c:v>-1.3247</c:v>
                </c:pt>
                <c:pt idx="78">
                  <c:v>-1.3269</c:v>
                </c:pt>
                <c:pt idx="79">
                  <c:v>-1.3290999999999999</c:v>
                </c:pt>
                <c:pt idx="80">
                  <c:v>-1.3313999999999999</c:v>
                </c:pt>
                <c:pt idx="81">
                  <c:v>-1.3338000000000001</c:v>
                </c:pt>
                <c:pt idx="82">
                  <c:v>-1.3363</c:v>
                </c:pt>
                <c:pt idx="83">
                  <c:v>-1.3388</c:v>
                </c:pt>
                <c:pt idx="84">
                  <c:v>-1.3414999999999999</c:v>
                </c:pt>
                <c:pt idx="85">
                  <c:v>-1.3441000000000001</c:v>
                </c:pt>
                <c:pt idx="86">
                  <c:v>-1.3468</c:v>
                </c:pt>
                <c:pt idx="87">
                  <c:v>-1.3494999999999999</c:v>
                </c:pt>
                <c:pt idx="88">
                  <c:v>-1.3523000000000001</c:v>
                </c:pt>
                <c:pt idx="89">
                  <c:v>-1.3552</c:v>
                </c:pt>
                <c:pt idx="90">
                  <c:v>-1.3579000000000001</c:v>
                </c:pt>
                <c:pt idx="91">
                  <c:v>-1.3604000000000001</c:v>
                </c:pt>
                <c:pt idx="92">
                  <c:v>-1.3622000000000001</c:v>
                </c:pt>
                <c:pt idx="93">
                  <c:v>-1.3633</c:v>
                </c:pt>
                <c:pt idx="94">
                  <c:v>-1.3634999999999999</c:v>
                </c:pt>
                <c:pt idx="95">
                  <c:v>-1.3634999999999999</c:v>
                </c:pt>
                <c:pt idx="96">
                  <c:v>-1.3634999999999999</c:v>
                </c:pt>
                <c:pt idx="97">
                  <c:v>-1.3634999999999999</c:v>
                </c:pt>
                <c:pt idx="98">
                  <c:v>-1.3634999999999999</c:v>
                </c:pt>
                <c:pt idx="99">
                  <c:v>-1.3634999999999999</c:v>
                </c:pt>
              </c:numCache>
            </c:numRef>
          </c:val>
          <c:smooth val="0"/>
        </c:ser>
        <c:ser>
          <c:idx val="9"/>
          <c:order val="9"/>
          <c:tx>
            <c:strRef>
              <c:f>Sheet1!$A$11</c:f>
              <c:strCache>
                <c:ptCount val="1"/>
                <c:pt idx="0">
                  <c:v>Beta=1.0</c:v>
                </c:pt>
              </c:strCache>
            </c:strRef>
          </c:tx>
          <c:spPr>
            <a:ln w="38100">
              <a:solidFill>
                <a:schemeClr val="bg2">
                  <a:lumMod val="90000"/>
                </a:schemeClr>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Sheet1!$B$11:$CX$11</c:f>
              <c:numCache>
                <c:formatCode>General</c:formatCode>
                <c:ptCount val="101"/>
                <c:pt idx="1">
                  <c:v>-1.3528</c:v>
                </c:pt>
                <c:pt idx="2">
                  <c:v>-1.3498000000000001</c:v>
                </c:pt>
                <c:pt idx="3">
                  <c:v>-1.3468</c:v>
                </c:pt>
                <c:pt idx="4">
                  <c:v>-1.3439000000000001</c:v>
                </c:pt>
                <c:pt idx="5">
                  <c:v>-1.3411</c:v>
                </c:pt>
                <c:pt idx="6">
                  <c:v>-1.3383</c:v>
                </c:pt>
                <c:pt idx="7">
                  <c:v>-1.3355999999999999</c:v>
                </c:pt>
                <c:pt idx="8">
                  <c:v>-1.3329</c:v>
                </c:pt>
                <c:pt idx="9">
                  <c:v>-1.3303</c:v>
                </c:pt>
                <c:pt idx="10">
                  <c:v>-1.3278000000000001</c:v>
                </c:pt>
                <c:pt idx="11">
                  <c:v>-1.3253999999999999</c:v>
                </c:pt>
                <c:pt idx="12">
                  <c:v>-1.3230999999999999</c:v>
                </c:pt>
                <c:pt idx="13">
                  <c:v>-1.3208</c:v>
                </c:pt>
                <c:pt idx="14">
                  <c:v>-1.3187</c:v>
                </c:pt>
                <c:pt idx="15">
                  <c:v>-1.3166</c:v>
                </c:pt>
                <c:pt idx="16">
                  <c:v>-1.3147</c:v>
                </c:pt>
                <c:pt idx="17">
                  <c:v>-1.3128</c:v>
                </c:pt>
                <c:pt idx="18">
                  <c:v>-1.3110999999999999</c:v>
                </c:pt>
                <c:pt idx="19">
                  <c:v>-1.3093999999999999</c:v>
                </c:pt>
                <c:pt idx="20">
                  <c:v>-1.3078000000000001</c:v>
                </c:pt>
                <c:pt idx="21">
                  <c:v>-1.3063</c:v>
                </c:pt>
                <c:pt idx="22">
                  <c:v>-1.3048999999999999</c:v>
                </c:pt>
                <c:pt idx="23">
                  <c:v>-1.3036000000000001</c:v>
                </c:pt>
                <c:pt idx="24">
                  <c:v>-1.3024</c:v>
                </c:pt>
                <c:pt idx="25">
                  <c:v>-1.3011999999999999</c:v>
                </c:pt>
                <c:pt idx="26">
                  <c:v>-1.3001</c:v>
                </c:pt>
                <c:pt idx="27">
                  <c:v>-1.2990999999999999</c:v>
                </c:pt>
                <c:pt idx="28">
                  <c:v>-1.2981</c:v>
                </c:pt>
                <c:pt idx="29">
                  <c:v>-1.2971999999999999</c:v>
                </c:pt>
                <c:pt idx="30">
                  <c:v>-1.2963</c:v>
                </c:pt>
                <c:pt idx="31">
                  <c:v>-1.2956000000000001</c:v>
                </c:pt>
                <c:pt idx="32">
                  <c:v>-1.2948</c:v>
                </c:pt>
                <c:pt idx="33">
                  <c:v>-1.2941</c:v>
                </c:pt>
                <c:pt idx="34">
                  <c:v>-1.2935000000000001</c:v>
                </c:pt>
                <c:pt idx="35">
                  <c:v>-1.2928999999999999</c:v>
                </c:pt>
                <c:pt idx="36">
                  <c:v>-1.2924</c:v>
                </c:pt>
                <c:pt idx="37">
                  <c:v>-1.292</c:v>
                </c:pt>
                <c:pt idx="38">
                  <c:v>-1.2915000000000001</c:v>
                </c:pt>
                <c:pt idx="39">
                  <c:v>-1.2911999999999999</c:v>
                </c:pt>
                <c:pt idx="40">
                  <c:v>-1.2908999999999999</c:v>
                </c:pt>
                <c:pt idx="41">
                  <c:v>-1.2906</c:v>
                </c:pt>
                <c:pt idx="42">
                  <c:v>-1.2904</c:v>
                </c:pt>
                <c:pt idx="43">
                  <c:v>-1.2903</c:v>
                </c:pt>
                <c:pt idx="44">
                  <c:v>-1.2902</c:v>
                </c:pt>
                <c:pt idx="45">
                  <c:v>-1.2902</c:v>
                </c:pt>
                <c:pt idx="46">
                  <c:v>-1.2902</c:v>
                </c:pt>
                <c:pt idx="47">
                  <c:v>-1.2903</c:v>
                </c:pt>
                <c:pt idx="48">
                  <c:v>-1.2905</c:v>
                </c:pt>
                <c:pt idx="49">
                  <c:v>-1.2907</c:v>
                </c:pt>
                <c:pt idx="50">
                  <c:v>-1.2909999999999999</c:v>
                </c:pt>
                <c:pt idx="51">
                  <c:v>-1.2912999999999999</c:v>
                </c:pt>
                <c:pt idx="52">
                  <c:v>-1.2917000000000001</c:v>
                </c:pt>
                <c:pt idx="53">
                  <c:v>-1.2922</c:v>
                </c:pt>
                <c:pt idx="54">
                  <c:v>-1.2927</c:v>
                </c:pt>
                <c:pt idx="55">
                  <c:v>-1.2932999999999999</c:v>
                </c:pt>
                <c:pt idx="56">
                  <c:v>-1.294</c:v>
                </c:pt>
                <c:pt idx="57">
                  <c:v>-1.2947</c:v>
                </c:pt>
                <c:pt idx="58">
                  <c:v>-1.2955000000000001</c:v>
                </c:pt>
                <c:pt idx="59">
                  <c:v>-1.2963</c:v>
                </c:pt>
                <c:pt idx="60">
                  <c:v>-1.2972999999999999</c:v>
                </c:pt>
                <c:pt idx="61">
                  <c:v>-1.2983</c:v>
                </c:pt>
                <c:pt idx="62">
                  <c:v>-1.2992999999999999</c:v>
                </c:pt>
                <c:pt idx="63">
                  <c:v>-1.3004</c:v>
                </c:pt>
                <c:pt idx="64">
                  <c:v>-1.3016000000000001</c:v>
                </c:pt>
                <c:pt idx="65">
                  <c:v>-1.3028999999999999</c:v>
                </c:pt>
                <c:pt idx="66">
                  <c:v>-1.3042</c:v>
                </c:pt>
                <c:pt idx="67">
                  <c:v>-1.3056000000000001</c:v>
                </c:pt>
                <c:pt idx="68">
                  <c:v>-1.3069999999999999</c:v>
                </c:pt>
                <c:pt idx="69">
                  <c:v>-1.3086</c:v>
                </c:pt>
                <c:pt idx="70">
                  <c:v>-1.3102</c:v>
                </c:pt>
                <c:pt idx="71">
                  <c:v>-1.3118000000000001</c:v>
                </c:pt>
                <c:pt idx="72">
                  <c:v>-1.3136000000000001</c:v>
                </c:pt>
                <c:pt idx="73">
                  <c:v>-1.3153999999999999</c:v>
                </c:pt>
                <c:pt idx="74">
                  <c:v>-1.3172999999999999</c:v>
                </c:pt>
                <c:pt idx="75">
                  <c:v>-1.3191999999999999</c:v>
                </c:pt>
                <c:pt idx="76">
                  <c:v>-1.3212999999999999</c:v>
                </c:pt>
                <c:pt idx="77">
                  <c:v>-1.3233999999999999</c:v>
                </c:pt>
                <c:pt idx="78">
                  <c:v>-1.3255999999999999</c:v>
                </c:pt>
                <c:pt idx="79">
                  <c:v>-1.3278000000000001</c:v>
                </c:pt>
                <c:pt idx="80">
                  <c:v>-1.3301000000000001</c:v>
                </c:pt>
                <c:pt idx="81">
                  <c:v>-1.3325</c:v>
                </c:pt>
                <c:pt idx="82">
                  <c:v>-1.335</c:v>
                </c:pt>
                <c:pt idx="83">
                  <c:v>-1.3375999999999999</c:v>
                </c:pt>
                <c:pt idx="84">
                  <c:v>-1.3402000000000001</c:v>
                </c:pt>
                <c:pt idx="85">
                  <c:v>-1.3428</c:v>
                </c:pt>
                <c:pt idx="86">
                  <c:v>-1.3455999999999999</c:v>
                </c:pt>
                <c:pt idx="87">
                  <c:v>-1.3483000000000001</c:v>
                </c:pt>
                <c:pt idx="88">
                  <c:v>-1.3511</c:v>
                </c:pt>
                <c:pt idx="89">
                  <c:v>-1.3539000000000001</c:v>
                </c:pt>
                <c:pt idx="90">
                  <c:v>-1.3567</c:v>
                </c:pt>
                <c:pt idx="91">
                  <c:v>-1.3592</c:v>
                </c:pt>
                <c:pt idx="92">
                  <c:v>-1.3611</c:v>
                </c:pt>
                <c:pt idx="93">
                  <c:v>-1.3621000000000001</c:v>
                </c:pt>
                <c:pt idx="94">
                  <c:v>-1.3623000000000001</c:v>
                </c:pt>
                <c:pt idx="95">
                  <c:v>-1.3624000000000001</c:v>
                </c:pt>
                <c:pt idx="96">
                  <c:v>-1.3624000000000001</c:v>
                </c:pt>
                <c:pt idx="97">
                  <c:v>-1.3624000000000001</c:v>
                </c:pt>
                <c:pt idx="98">
                  <c:v>-1.3624000000000001</c:v>
                </c:pt>
                <c:pt idx="99">
                  <c:v>-1.3624000000000001</c:v>
                </c:pt>
              </c:numCache>
            </c:numRef>
          </c:val>
          <c:smooth val="1"/>
        </c:ser>
        <c:dLbls>
          <c:showLegendKey val="0"/>
          <c:showVal val="0"/>
          <c:showCatName val="0"/>
          <c:showSerName val="0"/>
          <c:showPercent val="0"/>
          <c:showBubbleSize val="0"/>
        </c:dLbls>
        <c:smooth val="0"/>
        <c:axId val="424647584"/>
        <c:axId val="424643272"/>
      </c:lineChart>
      <c:catAx>
        <c:axId val="424647584"/>
        <c:scaling>
          <c:orientation val="minMax"/>
        </c:scaling>
        <c:delete val="0"/>
        <c:axPos val="b"/>
        <c:title>
          <c:tx>
            <c:rich>
              <a:bodyPr/>
              <a:lstStyle/>
              <a:p>
                <a:pPr>
                  <a:defRPr sz="2025" b="1" i="0" u="none" strike="noStrike" baseline="0">
                    <a:solidFill>
                      <a:schemeClr val="tx1"/>
                    </a:solidFill>
                    <a:latin typeface="Calibri"/>
                    <a:ea typeface="Calibri"/>
                    <a:cs typeface="Calibri"/>
                  </a:defRPr>
                </a:pPr>
                <a:r>
                  <a:rPr lang="en-US" dirty="0" smtClean="0"/>
                  <a:t>Early</a:t>
                </a:r>
                <a:r>
                  <a:rPr lang="en-US" baseline="0" dirty="0" smtClean="0"/>
                  <a:t> Withdrawal</a:t>
                </a:r>
                <a:r>
                  <a:rPr lang="en-US" dirty="0" smtClean="0"/>
                  <a:t> </a:t>
                </a:r>
                <a:r>
                  <a:rPr lang="en-US" dirty="0"/>
                  <a:t>Penalty</a:t>
                </a:r>
              </a:p>
            </c:rich>
          </c:tx>
          <c:layout>
            <c:manualLayout>
              <c:xMode val="edge"/>
              <c:yMode val="edge"/>
              <c:x val="0.38677310196506359"/>
              <c:y val="0.92825634692309689"/>
            </c:manualLayout>
          </c:layout>
          <c:overlay val="0"/>
          <c:spPr>
            <a:noFill/>
            <a:ln w="21211">
              <a:noFill/>
            </a:ln>
          </c:spPr>
        </c:title>
        <c:numFmt formatCode="0%" sourceLinked="0"/>
        <c:majorTickMark val="none"/>
        <c:minorTickMark val="none"/>
        <c:tickLblPos val="low"/>
        <c:spPr>
          <a:ln w="2651">
            <a:solidFill>
              <a:schemeClr val="tx1"/>
            </a:solidFill>
            <a:prstDash val="solid"/>
          </a:ln>
        </c:spPr>
        <c:txPr>
          <a:bodyPr rot="-2700000" vert="horz"/>
          <a:lstStyle/>
          <a:p>
            <a:pPr>
              <a:defRPr sz="1800" b="1" i="0" u="none" strike="noStrike" baseline="0">
                <a:solidFill>
                  <a:schemeClr val="tx1"/>
                </a:solidFill>
                <a:latin typeface="Calibri"/>
                <a:ea typeface="Calibri"/>
                <a:cs typeface="Calibri"/>
              </a:defRPr>
            </a:pPr>
            <a:endParaRPr lang="en-US"/>
          </a:p>
        </c:txPr>
        <c:crossAx val="424643272"/>
        <c:crosses val="autoZero"/>
        <c:auto val="1"/>
        <c:lblAlgn val="ctr"/>
        <c:lblOffset val="0"/>
        <c:tickLblSkip val="10"/>
        <c:tickMarkSkip val="1"/>
        <c:noMultiLvlLbl val="0"/>
      </c:catAx>
      <c:valAx>
        <c:axId val="424643272"/>
        <c:scaling>
          <c:orientation val="minMax"/>
          <c:max val="-1.2"/>
          <c:min val="-2.5"/>
        </c:scaling>
        <c:delete val="0"/>
        <c:axPos val="l"/>
        <c:majorGridlines>
          <c:spPr>
            <a:ln w="2651">
              <a:solidFill>
                <a:schemeClr val="bg1">
                  <a:lumMod val="95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24647584"/>
        <c:crosses val="autoZero"/>
        <c:crossBetween val="between"/>
      </c:valAx>
      <c:spPr>
        <a:noFill/>
        <a:ln w="10605">
          <a:solidFill>
            <a:schemeClr val="tx1"/>
          </a:solidFill>
          <a:prstDash val="solid"/>
        </a:ln>
      </c:spPr>
    </c:plotArea>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7422681037904"/>
          <c:y val="4.3279467322147089E-2"/>
          <c:w val="0.83165102241575151"/>
          <c:h val="0.77093733185033864"/>
        </c:manualLayout>
      </c:layout>
      <c:lineChart>
        <c:grouping val="standard"/>
        <c:varyColors val="0"/>
        <c:ser>
          <c:idx val="0"/>
          <c:order val="0"/>
          <c:tx>
            <c:strRef>
              <c:f>Sheet1!$A$2</c:f>
              <c:strCache>
                <c:ptCount val="1"/>
                <c:pt idx="0">
                  <c:v>Beta=0.1</c:v>
                </c:pt>
              </c:strCache>
            </c:strRef>
          </c:tx>
          <c:spPr>
            <a:ln w="38100">
              <a:solidFill>
                <a:srgbClr val="FF00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Sheet1!$B$2:$CX$2</c:f>
              <c:numCache>
                <c:formatCode>General</c:formatCode>
                <c:ptCount val="101"/>
                <c:pt idx="1">
                  <c:v>-2.4367999999999999</c:v>
                </c:pt>
                <c:pt idx="2">
                  <c:v>-2.4338000000000002</c:v>
                </c:pt>
                <c:pt idx="3">
                  <c:v>-2.4306999999999999</c:v>
                </c:pt>
                <c:pt idx="4">
                  <c:v>-2.4277000000000002</c:v>
                </c:pt>
                <c:pt idx="5">
                  <c:v>-2.4245999999999999</c:v>
                </c:pt>
                <c:pt idx="6">
                  <c:v>-2.4215</c:v>
                </c:pt>
                <c:pt idx="7">
                  <c:v>-2.4184999999999999</c:v>
                </c:pt>
                <c:pt idx="8">
                  <c:v>-2.4152999999999998</c:v>
                </c:pt>
                <c:pt idx="9">
                  <c:v>-2.4121999999999999</c:v>
                </c:pt>
                <c:pt idx="10">
                  <c:v>-2.4089999999999998</c:v>
                </c:pt>
                <c:pt idx="11">
                  <c:v>-2.4056999999999999</c:v>
                </c:pt>
                <c:pt idx="12">
                  <c:v>-2.4024999999999999</c:v>
                </c:pt>
                <c:pt idx="13">
                  <c:v>-2.3990999999999998</c:v>
                </c:pt>
                <c:pt idx="14">
                  <c:v>-2.3957000000000002</c:v>
                </c:pt>
                <c:pt idx="15">
                  <c:v>-2.3921999999999999</c:v>
                </c:pt>
                <c:pt idx="16">
                  <c:v>-2.3887</c:v>
                </c:pt>
                <c:pt idx="17">
                  <c:v>-2.3851</c:v>
                </c:pt>
                <c:pt idx="18">
                  <c:v>-2.3814000000000002</c:v>
                </c:pt>
                <c:pt idx="19">
                  <c:v>-2.3776000000000002</c:v>
                </c:pt>
                <c:pt idx="20">
                  <c:v>-2.3738000000000001</c:v>
                </c:pt>
                <c:pt idx="21">
                  <c:v>-2.3698000000000001</c:v>
                </c:pt>
                <c:pt idx="22">
                  <c:v>-2.3658000000000001</c:v>
                </c:pt>
                <c:pt idx="23">
                  <c:v>-2.3616999999999999</c:v>
                </c:pt>
                <c:pt idx="24">
                  <c:v>-2.3574999999999999</c:v>
                </c:pt>
                <c:pt idx="25">
                  <c:v>-2.3532000000000002</c:v>
                </c:pt>
                <c:pt idx="26">
                  <c:v>-2.3488000000000002</c:v>
                </c:pt>
                <c:pt idx="27">
                  <c:v>-2.3443999999999998</c:v>
                </c:pt>
                <c:pt idx="28">
                  <c:v>-2.3397999999999999</c:v>
                </c:pt>
                <c:pt idx="29">
                  <c:v>-2.3351999999999999</c:v>
                </c:pt>
                <c:pt idx="30">
                  <c:v>-2.3304</c:v>
                </c:pt>
                <c:pt idx="31">
                  <c:v>-2.3256000000000001</c:v>
                </c:pt>
                <c:pt idx="32">
                  <c:v>-2.3207</c:v>
                </c:pt>
                <c:pt idx="33">
                  <c:v>-2.3155999999999999</c:v>
                </c:pt>
                <c:pt idx="34">
                  <c:v>-2.3105000000000002</c:v>
                </c:pt>
                <c:pt idx="35">
                  <c:v>-2.3052999999999999</c:v>
                </c:pt>
                <c:pt idx="36">
                  <c:v>-2.2999000000000001</c:v>
                </c:pt>
                <c:pt idx="37">
                  <c:v>-2.2945000000000002</c:v>
                </c:pt>
                <c:pt idx="38">
                  <c:v>-2.2888999999999999</c:v>
                </c:pt>
                <c:pt idx="39">
                  <c:v>-2.2831999999999999</c:v>
                </c:pt>
                <c:pt idx="40">
                  <c:v>-2.2774000000000001</c:v>
                </c:pt>
                <c:pt idx="41">
                  <c:v>-2.2715000000000001</c:v>
                </c:pt>
                <c:pt idx="42">
                  <c:v>-2.2654000000000001</c:v>
                </c:pt>
                <c:pt idx="43">
                  <c:v>-2.2591000000000001</c:v>
                </c:pt>
                <c:pt idx="44">
                  <c:v>-2.2526999999999999</c:v>
                </c:pt>
                <c:pt idx="45">
                  <c:v>-2.2461000000000002</c:v>
                </c:pt>
                <c:pt idx="46">
                  <c:v>-2.2393000000000001</c:v>
                </c:pt>
                <c:pt idx="47">
                  <c:v>-2.2323</c:v>
                </c:pt>
                <c:pt idx="48">
                  <c:v>-2.2250999999999999</c:v>
                </c:pt>
                <c:pt idx="49">
                  <c:v>-2.2176999999999998</c:v>
                </c:pt>
                <c:pt idx="50">
                  <c:v>-2.21</c:v>
                </c:pt>
                <c:pt idx="51">
                  <c:v>-2.2021000000000002</c:v>
                </c:pt>
                <c:pt idx="52">
                  <c:v>-2.194</c:v>
                </c:pt>
                <c:pt idx="53">
                  <c:v>-2.1856</c:v>
                </c:pt>
                <c:pt idx="54">
                  <c:v>-2.1768999999999998</c:v>
                </c:pt>
                <c:pt idx="55">
                  <c:v>-2.1678999999999999</c:v>
                </c:pt>
                <c:pt idx="56">
                  <c:v>-2.1585000000000001</c:v>
                </c:pt>
                <c:pt idx="57">
                  <c:v>-2.1488999999999998</c:v>
                </c:pt>
                <c:pt idx="58">
                  <c:v>-2.1389</c:v>
                </c:pt>
                <c:pt idx="59">
                  <c:v>-2.1284999999999998</c:v>
                </c:pt>
                <c:pt idx="60">
                  <c:v>-2.1177000000000001</c:v>
                </c:pt>
                <c:pt idx="61">
                  <c:v>-2.1065</c:v>
                </c:pt>
                <c:pt idx="62">
                  <c:v>-2.0948000000000002</c:v>
                </c:pt>
                <c:pt idx="63">
                  <c:v>-2.0827</c:v>
                </c:pt>
                <c:pt idx="64">
                  <c:v>-2.0701000000000001</c:v>
                </c:pt>
                <c:pt idx="65">
                  <c:v>-2.0569000000000002</c:v>
                </c:pt>
                <c:pt idx="66">
                  <c:v>-2.0432000000000001</c:v>
                </c:pt>
                <c:pt idx="67">
                  <c:v>-2.0289000000000001</c:v>
                </c:pt>
                <c:pt idx="68">
                  <c:v>-2.0139</c:v>
                </c:pt>
                <c:pt idx="69">
                  <c:v>-1.9983</c:v>
                </c:pt>
                <c:pt idx="70">
                  <c:v>-1.982</c:v>
                </c:pt>
                <c:pt idx="71">
                  <c:v>-1.9648000000000001</c:v>
                </c:pt>
                <c:pt idx="72">
                  <c:v>-1.9469000000000001</c:v>
                </c:pt>
                <c:pt idx="73">
                  <c:v>-1.9280999999999999</c:v>
                </c:pt>
                <c:pt idx="74">
                  <c:v>-1.9083000000000001</c:v>
                </c:pt>
                <c:pt idx="75">
                  <c:v>-1.8875999999999999</c:v>
                </c:pt>
                <c:pt idx="76">
                  <c:v>-1.8657999999999999</c:v>
                </c:pt>
                <c:pt idx="77">
                  <c:v>-1.8428</c:v>
                </c:pt>
                <c:pt idx="78">
                  <c:v>-1.8187</c:v>
                </c:pt>
                <c:pt idx="79">
                  <c:v>-1.7932999999999999</c:v>
                </c:pt>
                <c:pt idx="80">
                  <c:v>-1.7665999999999999</c:v>
                </c:pt>
                <c:pt idx="81">
                  <c:v>-1.7385999999999999</c:v>
                </c:pt>
                <c:pt idx="82">
                  <c:v>-1.7091000000000001</c:v>
                </c:pt>
                <c:pt idx="83">
                  <c:v>-1.6782999999999999</c:v>
                </c:pt>
                <c:pt idx="84">
                  <c:v>-1.6460999999999999</c:v>
                </c:pt>
                <c:pt idx="85">
                  <c:v>-1.6126</c:v>
                </c:pt>
                <c:pt idx="86">
                  <c:v>-1.5782</c:v>
                </c:pt>
                <c:pt idx="87">
                  <c:v>-1.5432999999999999</c:v>
                </c:pt>
                <c:pt idx="88">
                  <c:v>-1.5085999999999999</c:v>
                </c:pt>
                <c:pt idx="89">
                  <c:v>-1.4752000000000001</c:v>
                </c:pt>
                <c:pt idx="90">
                  <c:v>-1.4446000000000001</c:v>
                </c:pt>
                <c:pt idx="91">
                  <c:v>-1.4187000000000001</c:v>
                </c:pt>
                <c:pt idx="92">
                  <c:v>-1.4</c:v>
                </c:pt>
                <c:pt idx="93">
                  <c:v>-1.3903000000000001</c:v>
                </c:pt>
                <c:pt idx="94">
                  <c:v>-1.3879999999999999</c:v>
                </c:pt>
                <c:pt idx="95">
                  <c:v>-1.3878999999999999</c:v>
                </c:pt>
                <c:pt idx="96">
                  <c:v>-1.3878999999999999</c:v>
                </c:pt>
                <c:pt idx="97">
                  <c:v>-1.3878999999999999</c:v>
                </c:pt>
                <c:pt idx="98">
                  <c:v>-1.3878999999999999</c:v>
                </c:pt>
                <c:pt idx="99">
                  <c:v>-1.3878999999999999</c:v>
                </c:pt>
              </c:numCache>
            </c:numRef>
          </c:val>
          <c:smooth val="1"/>
        </c:ser>
        <c:ser>
          <c:idx val="1"/>
          <c:order val="1"/>
          <c:tx>
            <c:strRef>
              <c:f>Sheet1!$A$3</c:f>
              <c:strCache>
                <c:ptCount val="1"/>
                <c:pt idx="0">
                  <c:v>Beta=0.2</c:v>
                </c:pt>
              </c:strCache>
            </c:strRef>
          </c:tx>
          <c:spPr>
            <a:ln w="38100">
              <a:solidFill>
                <a:srgbClr val="FFC0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Sheet1!$B$3:$CX$3</c:f>
              <c:numCache>
                <c:formatCode>General</c:formatCode>
                <c:ptCount val="101"/>
                <c:pt idx="1">
                  <c:v>-1.9258999999999999</c:v>
                </c:pt>
                <c:pt idx="2">
                  <c:v>-1.9228000000000001</c:v>
                </c:pt>
                <c:pt idx="3">
                  <c:v>-1.9198</c:v>
                </c:pt>
                <c:pt idx="4">
                  <c:v>-1.9167000000000001</c:v>
                </c:pt>
                <c:pt idx="5">
                  <c:v>-1.9137</c:v>
                </c:pt>
                <c:pt idx="6">
                  <c:v>-1.9106000000000001</c:v>
                </c:pt>
                <c:pt idx="7">
                  <c:v>-1.9075</c:v>
                </c:pt>
                <c:pt idx="8">
                  <c:v>-1.9044000000000001</c:v>
                </c:pt>
                <c:pt idx="9">
                  <c:v>-1.9012</c:v>
                </c:pt>
                <c:pt idx="10">
                  <c:v>-1.8980999999999999</c:v>
                </c:pt>
                <c:pt idx="11">
                  <c:v>-1.8948</c:v>
                </c:pt>
                <c:pt idx="12">
                  <c:v>-1.8915999999999999</c:v>
                </c:pt>
                <c:pt idx="13">
                  <c:v>-1.8882000000000001</c:v>
                </c:pt>
                <c:pt idx="14">
                  <c:v>-1.8848</c:v>
                </c:pt>
                <c:pt idx="15">
                  <c:v>-1.8814</c:v>
                </c:pt>
                <c:pt idx="16">
                  <c:v>-1.8778999999999999</c:v>
                </c:pt>
                <c:pt idx="17">
                  <c:v>-1.8743000000000001</c:v>
                </c:pt>
                <c:pt idx="18">
                  <c:v>-1.8706</c:v>
                </c:pt>
                <c:pt idx="19">
                  <c:v>-1.8669</c:v>
                </c:pt>
                <c:pt idx="20">
                  <c:v>-1.8631</c:v>
                </c:pt>
                <c:pt idx="21">
                  <c:v>-1.8592</c:v>
                </c:pt>
                <c:pt idx="22">
                  <c:v>-1.8552999999999999</c:v>
                </c:pt>
                <c:pt idx="23">
                  <c:v>-1.8512</c:v>
                </c:pt>
                <c:pt idx="24">
                  <c:v>-1.8471</c:v>
                </c:pt>
                <c:pt idx="25">
                  <c:v>-1.8429</c:v>
                </c:pt>
                <c:pt idx="26">
                  <c:v>-1.8386</c:v>
                </c:pt>
                <c:pt idx="27">
                  <c:v>-1.8342000000000001</c:v>
                </c:pt>
                <c:pt idx="28">
                  <c:v>-1.8298000000000001</c:v>
                </c:pt>
                <c:pt idx="29">
                  <c:v>-1.8251999999999999</c:v>
                </c:pt>
                <c:pt idx="30">
                  <c:v>-1.8206</c:v>
                </c:pt>
                <c:pt idx="31">
                  <c:v>-1.8159000000000001</c:v>
                </c:pt>
                <c:pt idx="32">
                  <c:v>-1.8110999999999999</c:v>
                </c:pt>
                <c:pt idx="33">
                  <c:v>-1.8062</c:v>
                </c:pt>
                <c:pt idx="34">
                  <c:v>-1.8011999999999999</c:v>
                </c:pt>
                <c:pt idx="35">
                  <c:v>-1.7962</c:v>
                </c:pt>
                <c:pt idx="36">
                  <c:v>-1.7909999999999999</c:v>
                </c:pt>
                <c:pt idx="37">
                  <c:v>-1.7858000000000001</c:v>
                </c:pt>
                <c:pt idx="38">
                  <c:v>-1.7804</c:v>
                </c:pt>
                <c:pt idx="39">
                  <c:v>-1.7748999999999999</c:v>
                </c:pt>
                <c:pt idx="40">
                  <c:v>-1.7694000000000001</c:v>
                </c:pt>
                <c:pt idx="41">
                  <c:v>-1.7637</c:v>
                </c:pt>
                <c:pt idx="42">
                  <c:v>-1.7579</c:v>
                </c:pt>
                <c:pt idx="43">
                  <c:v>-1.7519</c:v>
                </c:pt>
                <c:pt idx="44">
                  <c:v>-1.7458</c:v>
                </c:pt>
                <c:pt idx="45">
                  <c:v>-1.7396</c:v>
                </c:pt>
                <c:pt idx="46">
                  <c:v>-1.7332000000000001</c:v>
                </c:pt>
                <c:pt idx="47">
                  <c:v>-1.7265999999999999</c:v>
                </c:pt>
                <c:pt idx="48">
                  <c:v>-1.7199</c:v>
                </c:pt>
                <c:pt idx="49">
                  <c:v>-1.7130000000000001</c:v>
                </c:pt>
                <c:pt idx="50">
                  <c:v>-1.7059</c:v>
                </c:pt>
                <c:pt idx="51">
                  <c:v>-1.6986000000000001</c:v>
                </c:pt>
                <c:pt idx="52">
                  <c:v>-1.6911</c:v>
                </c:pt>
                <c:pt idx="53">
                  <c:v>-1.6835</c:v>
                </c:pt>
                <c:pt idx="54">
                  <c:v>-1.6756</c:v>
                </c:pt>
                <c:pt idx="55">
                  <c:v>-1.6674</c:v>
                </c:pt>
                <c:pt idx="56">
                  <c:v>-1.6591</c:v>
                </c:pt>
                <c:pt idx="57">
                  <c:v>-1.6505000000000001</c:v>
                </c:pt>
                <c:pt idx="58">
                  <c:v>-1.6416999999999999</c:v>
                </c:pt>
                <c:pt idx="59">
                  <c:v>-1.6327</c:v>
                </c:pt>
                <c:pt idx="60">
                  <c:v>-1.6234</c:v>
                </c:pt>
                <c:pt idx="61">
                  <c:v>-1.6137999999999999</c:v>
                </c:pt>
                <c:pt idx="62">
                  <c:v>-1.6040000000000001</c:v>
                </c:pt>
                <c:pt idx="63">
                  <c:v>-1.5939000000000001</c:v>
                </c:pt>
                <c:pt idx="64">
                  <c:v>-1.5834999999999999</c:v>
                </c:pt>
                <c:pt idx="65">
                  <c:v>-1.5729</c:v>
                </c:pt>
                <c:pt idx="66">
                  <c:v>-1.5620000000000001</c:v>
                </c:pt>
                <c:pt idx="67">
                  <c:v>-1.5508999999999999</c:v>
                </c:pt>
                <c:pt idx="68">
                  <c:v>-1.5396000000000001</c:v>
                </c:pt>
                <c:pt idx="69">
                  <c:v>-1.528</c:v>
                </c:pt>
                <c:pt idx="70">
                  <c:v>-1.5162</c:v>
                </c:pt>
                <c:pt idx="71">
                  <c:v>-1.5043</c:v>
                </c:pt>
                <c:pt idx="72">
                  <c:v>-1.4922</c:v>
                </c:pt>
                <c:pt idx="73">
                  <c:v>-1.4801</c:v>
                </c:pt>
                <c:pt idx="74">
                  <c:v>-1.468</c:v>
                </c:pt>
                <c:pt idx="75">
                  <c:v>-1.456</c:v>
                </c:pt>
                <c:pt idx="76">
                  <c:v>-1.4440999999999999</c:v>
                </c:pt>
                <c:pt idx="77">
                  <c:v>-1.4326000000000001</c:v>
                </c:pt>
                <c:pt idx="78">
                  <c:v>-1.4215</c:v>
                </c:pt>
                <c:pt idx="79">
                  <c:v>-1.4111</c:v>
                </c:pt>
                <c:pt idx="80">
                  <c:v>-1.4015</c:v>
                </c:pt>
                <c:pt idx="81">
                  <c:v>-1.393</c:v>
                </c:pt>
                <c:pt idx="82">
                  <c:v>-1.3857999999999999</c:v>
                </c:pt>
                <c:pt idx="83">
                  <c:v>-1.3802000000000001</c:v>
                </c:pt>
                <c:pt idx="84">
                  <c:v>-1.3764000000000001</c:v>
                </c:pt>
                <c:pt idx="85">
                  <c:v>-1.3744000000000001</c:v>
                </c:pt>
                <c:pt idx="86">
                  <c:v>-1.3742000000000001</c:v>
                </c:pt>
                <c:pt idx="87">
                  <c:v>-1.3754999999999999</c:v>
                </c:pt>
                <c:pt idx="88">
                  <c:v>-1.3776999999999999</c:v>
                </c:pt>
                <c:pt idx="89">
                  <c:v>-1.3801000000000001</c:v>
                </c:pt>
                <c:pt idx="90">
                  <c:v>-1.3826000000000001</c:v>
                </c:pt>
                <c:pt idx="91">
                  <c:v>-1.3848</c:v>
                </c:pt>
                <c:pt idx="92">
                  <c:v>-1.3864000000000001</c:v>
                </c:pt>
                <c:pt idx="93">
                  <c:v>-1.3874</c:v>
                </c:pt>
                <c:pt idx="94">
                  <c:v>-1.3875999999999999</c:v>
                </c:pt>
                <c:pt idx="95">
                  <c:v>-1.3875999999999999</c:v>
                </c:pt>
                <c:pt idx="96">
                  <c:v>-1.3875999999999999</c:v>
                </c:pt>
                <c:pt idx="97">
                  <c:v>-1.3875999999999999</c:v>
                </c:pt>
                <c:pt idx="98">
                  <c:v>-1.3875999999999999</c:v>
                </c:pt>
                <c:pt idx="99">
                  <c:v>-1.3875999999999999</c:v>
                </c:pt>
              </c:numCache>
            </c:numRef>
          </c:val>
          <c:smooth val="1"/>
        </c:ser>
        <c:ser>
          <c:idx val="2"/>
          <c:order val="2"/>
          <c:tx>
            <c:strRef>
              <c:f>Sheet1!$A$4</c:f>
              <c:strCache>
                <c:ptCount val="1"/>
                <c:pt idx="0">
                  <c:v>Beta=0.3</c:v>
                </c:pt>
              </c:strCache>
            </c:strRef>
          </c:tx>
          <c:spPr>
            <a:ln w="38100">
              <a:solidFill>
                <a:srgbClr val="00FF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Sheet1!$B$4:$CX$4</c:f>
              <c:numCache>
                <c:formatCode>General</c:formatCode>
                <c:ptCount val="101"/>
                <c:pt idx="1">
                  <c:v>-1.6858</c:v>
                </c:pt>
                <c:pt idx="2">
                  <c:v>-1.6828000000000001</c:v>
                </c:pt>
                <c:pt idx="3">
                  <c:v>-1.6797</c:v>
                </c:pt>
                <c:pt idx="4">
                  <c:v>-1.6767000000000001</c:v>
                </c:pt>
                <c:pt idx="5">
                  <c:v>-1.6736</c:v>
                </c:pt>
                <c:pt idx="6">
                  <c:v>-1.6706000000000001</c:v>
                </c:pt>
                <c:pt idx="7">
                  <c:v>-1.6675</c:v>
                </c:pt>
                <c:pt idx="8">
                  <c:v>-1.6644000000000001</c:v>
                </c:pt>
                <c:pt idx="9">
                  <c:v>-1.6613</c:v>
                </c:pt>
                <c:pt idx="10">
                  <c:v>-1.6580999999999999</c:v>
                </c:pt>
                <c:pt idx="11">
                  <c:v>-1.6549</c:v>
                </c:pt>
                <c:pt idx="12">
                  <c:v>-1.6516999999999999</c:v>
                </c:pt>
                <c:pt idx="13">
                  <c:v>-1.6484000000000001</c:v>
                </c:pt>
                <c:pt idx="14">
                  <c:v>-1.6451</c:v>
                </c:pt>
                <c:pt idx="15">
                  <c:v>-1.6416999999999999</c:v>
                </c:pt>
                <c:pt idx="16">
                  <c:v>-1.6383000000000001</c:v>
                </c:pt>
                <c:pt idx="17">
                  <c:v>-1.6348</c:v>
                </c:pt>
                <c:pt idx="18">
                  <c:v>-1.6313</c:v>
                </c:pt>
                <c:pt idx="19">
                  <c:v>-1.6276999999999999</c:v>
                </c:pt>
                <c:pt idx="20">
                  <c:v>-1.6240000000000001</c:v>
                </c:pt>
                <c:pt idx="21">
                  <c:v>-1.6203000000000001</c:v>
                </c:pt>
                <c:pt idx="22">
                  <c:v>-1.6165</c:v>
                </c:pt>
                <c:pt idx="23">
                  <c:v>-1.6127</c:v>
                </c:pt>
                <c:pt idx="24">
                  <c:v>-1.6088</c:v>
                </c:pt>
                <c:pt idx="25">
                  <c:v>-1.6048</c:v>
                </c:pt>
                <c:pt idx="26">
                  <c:v>-1.6008</c:v>
                </c:pt>
                <c:pt idx="27">
                  <c:v>-1.5967</c:v>
                </c:pt>
                <c:pt idx="28">
                  <c:v>-1.5925</c:v>
                </c:pt>
                <c:pt idx="29">
                  <c:v>-1.5883</c:v>
                </c:pt>
                <c:pt idx="30">
                  <c:v>-1.5840000000000001</c:v>
                </c:pt>
                <c:pt idx="31">
                  <c:v>-1.5797000000000001</c:v>
                </c:pt>
                <c:pt idx="32">
                  <c:v>-1.5752999999999999</c:v>
                </c:pt>
                <c:pt idx="33">
                  <c:v>-1.5708</c:v>
                </c:pt>
                <c:pt idx="34">
                  <c:v>-1.5663</c:v>
                </c:pt>
                <c:pt idx="35">
                  <c:v>-1.5617000000000001</c:v>
                </c:pt>
                <c:pt idx="36">
                  <c:v>-1.5570999999999999</c:v>
                </c:pt>
                <c:pt idx="37">
                  <c:v>-1.5524</c:v>
                </c:pt>
                <c:pt idx="38">
                  <c:v>-1.5476000000000001</c:v>
                </c:pt>
                <c:pt idx="39">
                  <c:v>-1.5427</c:v>
                </c:pt>
                <c:pt idx="40">
                  <c:v>-1.5378000000000001</c:v>
                </c:pt>
                <c:pt idx="41">
                  <c:v>-1.5328999999999999</c:v>
                </c:pt>
                <c:pt idx="42">
                  <c:v>-1.5278</c:v>
                </c:pt>
                <c:pt idx="43">
                  <c:v>-1.5226999999999999</c:v>
                </c:pt>
                <c:pt idx="44">
                  <c:v>-1.5175000000000001</c:v>
                </c:pt>
                <c:pt idx="45">
                  <c:v>-1.5122</c:v>
                </c:pt>
                <c:pt idx="46">
                  <c:v>-1.5068999999999999</c:v>
                </c:pt>
                <c:pt idx="47">
                  <c:v>-1.5014000000000001</c:v>
                </c:pt>
                <c:pt idx="48">
                  <c:v>-1.4959</c:v>
                </c:pt>
                <c:pt idx="49">
                  <c:v>-1.4903</c:v>
                </c:pt>
                <c:pt idx="50">
                  <c:v>-1.4845999999999999</c:v>
                </c:pt>
                <c:pt idx="51">
                  <c:v>-1.4789000000000001</c:v>
                </c:pt>
                <c:pt idx="52">
                  <c:v>-1.4731000000000001</c:v>
                </c:pt>
                <c:pt idx="53">
                  <c:v>-1.4672000000000001</c:v>
                </c:pt>
                <c:pt idx="54">
                  <c:v>-1.4612000000000001</c:v>
                </c:pt>
                <c:pt idx="55">
                  <c:v>-1.4552</c:v>
                </c:pt>
                <c:pt idx="56">
                  <c:v>-1.4492</c:v>
                </c:pt>
                <c:pt idx="57">
                  <c:v>-1.4431</c:v>
                </c:pt>
                <c:pt idx="58">
                  <c:v>-1.4370000000000001</c:v>
                </c:pt>
                <c:pt idx="59">
                  <c:v>-1.4309000000000001</c:v>
                </c:pt>
                <c:pt idx="60">
                  <c:v>-1.4248000000000001</c:v>
                </c:pt>
                <c:pt idx="61">
                  <c:v>-1.4187000000000001</c:v>
                </c:pt>
                <c:pt idx="62">
                  <c:v>-1.4127000000000001</c:v>
                </c:pt>
                <c:pt idx="63">
                  <c:v>-1.4068000000000001</c:v>
                </c:pt>
                <c:pt idx="64">
                  <c:v>-1.4009</c:v>
                </c:pt>
                <c:pt idx="65">
                  <c:v>-1.3952</c:v>
                </c:pt>
                <c:pt idx="66">
                  <c:v>-1.3896999999999999</c:v>
                </c:pt>
                <c:pt idx="67">
                  <c:v>-1.3843000000000001</c:v>
                </c:pt>
                <c:pt idx="68">
                  <c:v>-1.3793</c:v>
                </c:pt>
                <c:pt idx="69">
                  <c:v>-1.3746</c:v>
                </c:pt>
                <c:pt idx="70">
                  <c:v>-1.3702000000000001</c:v>
                </c:pt>
                <c:pt idx="71">
                  <c:v>-1.3662000000000001</c:v>
                </c:pt>
                <c:pt idx="72">
                  <c:v>-1.3628</c:v>
                </c:pt>
                <c:pt idx="73">
                  <c:v>-1.3599000000000001</c:v>
                </c:pt>
                <c:pt idx="74">
                  <c:v>-1.3575999999999999</c:v>
                </c:pt>
                <c:pt idx="75">
                  <c:v>-1.3559000000000001</c:v>
                </c:pt>
                <c:pt idx="76">
                  <c:v>-1.355</c:v>
                </c:pt>
                <c:pt idx="77">
                  <c:v>-1.3547</c:v>
                </c:pt>
                <c:pt idx="78">
                  <c:v>-1.3551</c:v>
                </c:pt>
                <c:pt idx="79">
                  <c:v>-1.3561000000000001</c:v>
                </c:pt>
                <c:pt idx="80">
                  <c:v>-1.3576999999999999</c:v>
                </c:pt>
                <c:pt idx="81">
                  <c:v>-1.3595999999999999</c:v>
                </c:pt>
                <c:pt idx="82">
                  <c:v>-1.3617999999999999</c:v>
                </c:pt>
                <c:pt idx="83">
                  <c:v>-1.3642000000000001</c:v>
                </c:pt>
                <c:pt idx="84">
                  <c:v>-1.3665</c:v>
                </c:pt>
                <c:pt idx="85">
                  <c:v>-1.369</c:v>
                </c:pt>
                <c:pt idx="86">
                  <c:v>-1.3714</c:v>
                </c:pt>
                <c:pt idx="87">
                  <c:v>-1.3738999999999999</c:v>
                </c:pt>
                <c:pt idx="88">
                  <c:v>-1.3764000000000001</c:v>
                </c:pt>
                <c:pt idx="89">
                  <c:v>-1.3789</c:v>
                </c:pt>
                <c:pt idx="90">
                  <c:v>-1.3814</c:v>
                </c:pt>
                <c:pt idx="91">
                  <c:v>-1.3835999999999999</c:v>
                </c:pt>
                <c:pt idx="92">
                  <c:v>-1.3853</c:v>
                </c:pt>
                <c:pt idx="93">
                  <c:v>-1.3862000000000001</c:v>
                </c:pt>
                <c:pt idx="94">
                  <c:v>-1.3864000000000001</c:v>
                </c:pt>
                <c:pt idx="95">
                  <c:v>-1.3864000000000001</c:v>
                </c:pt>
                <c:pt idx="96">
                  <c:v>-1.3864000000000001</c:v>
                </c:pt>
                <c:pt idx="97">
                  <c:v>-1.3864000000000001</c:v>
                </c:pt>
                <c:pt idx="98">
                  <c:v>-1.3864000000000001</c:v>
                </c:pt>
                <c:pt idx="99">
                  <c:v>-1.3864000000000001</c:v>
                </c:pt>
              </c:numCache>
            </c:numRef>
          </c:val>
          <c:smooth val="1"/>
        </c:ser>
        <c:ser>
          <c:idx val="3"/>
          <c:order val="3"/>
          <c:tx>
            <c:strRef>
              <c:f>Sheet1!$A$5</c:f>
              <c:strCache>
                <c:ptCount val="1"/>
                <c:pt idx="0">
                  <c:v>Beta=0.4</c:v>
                </c:pt>
              </c:strCache>
            </c:strRef>
          </c:tx>
          <c:spPr>
            <a:ln w="38100">
              <a:solidFill>
                <a:schemeClr val="tx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Sheet1!$B$5:$CX$5</c:f>
              <c:numCache>
                <c:formatCode>General</c:formatCode>
                <c:ptCount val="101"/>
                <c:pt idx="1">
                  <c:v>-1.5499000000000001</c:v>
                </c:pt>
                <c:pt idx="2">
                  <c:v>-1.5468</c:v>
                </c:pt>
                <c:pt idx="3">
                  <c:v>-1.5438000000000001</c:v>
                </c:pt>
                <c:pt idx="4">
                  <c:v>-1.5407999999999999</c:v>
                </c:pt>
                <c:pt idx="5">
                  <c:v>-1.5377000000000001</c:v>
                </c:pt>
                <c:pt idx="6">
                  <c:v>-1.5347</c:v>
                </c:pt>
                <c:pt idx="7">
                  <c:v>-1.5317000000000001</c:v>
                </c:pt>
                <c:pt idx="8">
                  <c:v>-1.5286</c:v>
                </c:pt>
                <c:pt idx="9">
                  <c:v>-1.5255000000000001</c:v>
                </c:pt>
                <c:pt idx="10">
                  <c:v>-1.5224</c:v>
                </c:pt>
                <c:pt idx="11">
                  <c:v>-1.5193000000000001</c:v>
                </c:pt>
                <c:pt idx="12">
                  <c:v>-1.5162</c:v>
                </c:pt>
                <c:pt idx="13">
                  <c:v>-1.5129999999999999</c:v>
                </c:pt>
                <c:pt idx="14">
                  <c:v>-1.5098</c:v>
                </c:pt>
                <c:pt idx="15">
                  <c:v>-1.5065999999999999</c:v>
                </c:pt>
                <c:pt idx="16">
                  <c:v>-1.5034000000000001</c:v>
                </c:pt>
                <c:pt idx="17">
                  <c:v>-1.5001</c:v>
                </c:pt>
                <c:pt idx="18">
                  <c:v>-1.4967999999999999</c:v>
                </c:pt>
                <c:pt idx="19">
                  <c:v>-1.4934000000000001</c:v>
                </c:pt>
                <c:pt idx="20">
                  <c:v>-1.49</c:v>
                </c:pt>
                <c:pt idx="21">
                  <c:v>-1.4865999999999999</c:v>
                </c:pt>
                <c:pt idx="22">
                  <c:v>-1.4831000000000001</c:v>
                </c:pt>
                <c:pt idx="23">
                  <c:v>-1.4796</c:v>
                </c:pt>
                <c:pt idx="24">
                  <c:v>-1.4761</c:v>
                </c:pt>
                <c:pt idx="25">
                  <c:v>-1.4725999999999999</c:v>
                </c:pt>
                <c:pt idx="26">
                  <c:v>-1.4690000000000001</c:v>
                </c:pt>
                <c:pt idx="27">
                  <c:v>-1.4654</c:v>
                </c:pt>
                <c:pt idx="28">
                  <c:v>-1.4618</c:v>
                </c:pt>
                <c:pt idx="29">
                  <c:v>-1.4581</c:v>
                </c:pt>
                <c:pt idx="30">
                  <c:v>-1.4543999999999999</c:v>
                </c:pt>
                <c:pt idx="31">
                  <c:v>-1.4507000000000001</c:v>
                </c:pt>
                <c:pt idx="32">
                  <c:v>-1.4470000000000001</c:v>
                </c:pt>
                <c:pt idx="33">
                  <c:v>-1.4432</c:v>
                </c:pt>
                <c:pt idx="34">
                  <c:v>-1.4395</c:v>
                </c:pt>
                <c:pt idx="35">
                  <c:v>-1.4357</c:v>
                </c:pt>
                <c:pt idx="36">
                  <c:v>-1.4319</c:v>
                </c:pt>
                <c:pt idx="37">
                  <c:v>-1.4280999999999999</c:v>
                </c:pt>
                <c:pt idx="38">
                  <c:v>-1.4242999999999999</c:v>
                </c:pt>
                <c:pt idx="39">
                  <c:v>-1.4205000000000001</c:v>
                </c:pt>
                <c:pt idx="40">
                  <c:v>-1.4166000000000001</c:v>
                </c:pt>
                <c:pt idx="41">
                  <c:v>-1.4128000000000001</c:v>
                </c:pt>
                <c:pt idx="42">
                  <c:v>-1.409</c:v>
                </c:pt>
                <c:pt idx="43">
                  <c:v>-1.4051</c:v>
                </c:pt>
                <c:pt idx="44">
                  <c:v>-1.4013</c:v>
                </c:pt>
                <c:pt idx="45">
                  <c:v>-1.3975</c:v>
                </c:pt>
                <c:pt idx="46">
                  <c:v>-1.3936999999999999</c:v>
                </c:pt>
                <c:pt idx="47">
                  <c:v>-1.3898999999999999</c:v>
                </c:pt>
                <c:pt idx="48">
                  <c:v>-1.3862000000000001</c:v>
                </c:pt>
                <c:pt idx="49">
                  <c:v>-1.3824000000000001</c:v>
                </c:pt>
                <c:pt idx="50">
                  <c:v>-1.3788</c:v>
                </c:pt>
                <c:pt idx="51">
                  <c:v>-1.3751</c:v>
                </c:pt>
                <c:pt idx="52">
                  <c:v>-1.3715999999999999</c:v>
                </c:pt>
                <c:pt idx="53">
                  <c:v>-1.3681000000000001</c:v>
                </c:pt>
                <c:pt idx="54">
                  <c:v>-1.3647</c:v>
                </c:pt>
                <c:pt idx="55">
                  <c:v>-1.3614999999999999</c:v>
                </c:pt>
                <c:pt idx="56">
                  <c:v>-1.3583000000000001</c:v>
                </c:pt>
                <c:pt idx="57">
                  <c:v>-1.3552999999999999</c:v>
                </c:pt>
                <c:pt idx="58">
                  <c:v>-1.3524</c:v>
                </c:pt>
                <c:pt idx="59">
                  <c:v>-1.3498000000000001</c:v>
                </c:pt>
                <c:pt idx="60">
                  <c:v>-1.3472999999999999</c:v>
                </c:pt>
                <c:pt idx="61">
                  <c:v>-1.345</c:v>
                </c:pt>
                <c:pt idx="62">
                  <c:v>-1.343</c:v>
                </c:pt>
                <c:pt idx="63">
                  <c:v>-1.3411999999999999</c:v>
                </c:pt>
                <c:pt idx="64">
                  <c:v>-1.3398000000000001</c:v>
                </c:pt>
                <c:pt idx="65">
                  <c:v>-1.3386</c:v>
                </c:pt>
                <c:pt idx="66">
                  <c:v>-1.3378000000000001</c:v>
                </c:pt>
                <c:pt idx="67">
                  <c:v>-1.3371999999999999</c:v>
                </c:pt>
                <c:pt idx="68">
                  <c:v>-1.3371</c:v>
                </c:pt>
                <c:pt idx="69">
                  <c:v>-1.3371999999999999</c:v>
                </c:pt>
                <c:pt idx="70">
                  <c:v>-1.3378000000000001</c:v>
                </c:pt>
                <c:pt idx="71">
                  <c:v>-1.3386</c:v>
                </c:pt>
                <c:pt idx="72">
                  <c:v>-1.3396999999999999</c:v>
                </c:pt>
                <c:pt idx="73">
                  <c:v>-1.3411</c:v>
                </c:pt>
                <c:pt idx="74">
                  <c:v>-1.3427</c:v>
                </c:pt>
                <c:pt idx="75">
                  <c:v>-1.3445</c:v>
                </c:pt>
                <c:pt idx="76">
                  <c:v>-1.3464</c:v>
                </c:pt>
                <c:pt idx="77">
                  <c:v>-1.3484</c:v>
                </c:pt>
                <c:pt idx="78">
                  <c:v>-1.3504</c:v>
                </c:pt>
                <c:pt idx="79">
                  <c:v>-1.3525</c:v>
                </c:pt>
                <c:pt idx="80">
                  <c:v>-1.3547</c:v>
                </c:pt>
                <c:pt idx="81">
                  <c:v>-1.3569</c:v>
                </c:pt>
                <c:pt idx="82">
                  <c:v>-1.3592</c:v>
                </c:pt>
                <c:pt idx="83">
                  <c:v>-1.3614999999999999</c:v>
                </c:pt>
                <c:pt idx="84">
                  <c:v>-1.3638999999999999</c:v>
                </c:pt>
                <c:pt idx="85">
                  <c:v>-1.3664000000000001</c:v>
                </c:pt>
                <c:pt idx="86">
                  <c:v>-1.3689</c:v>
                </c:pt>
                <c:pt idx="87">
                  <c:v>-1.3714</c:v>
                </c:pt>
                <c:pt idx="88">
                  <c:v>-1.3738999999999999</c:v>
                </c:pt>
                <c:pt idx="89">
                  <c:v>-1.3765000000000001</c:v>
                </c:pt>
                <c:pt idx="90">
                  <c:v>-1.379</c:v>
                </c:pt>
                <c:pt idx="91">
                  <c:v>-1.3812</c:v>
                </c:pt>
                <c:pt idx="92">
                  <c:v>-1.3829</c:v>
                </c:pt>
                <c:pt idx="93">
                  <c:v>-1.3837999999999999</c:v>
                </c:pt>
                <c:pt idx="94">
                  <c:v>-1.3841000000000001</c:v>
                </c:pt>
                <c:pt idx="95">
                  <c:v>-1.3841000000000001</c:v>
                </c:pt>
                <c:pt idx="96">
                  <c:v>-1.3841000000000001</c:v>
                </c:pt>
                <c:pt idx="97">
                  <c:v>-1.3841000000000001</c:v>
                </c:pt>
                <c:pt idx="98">
                  <c:v>-1.3841000000000001</c:v>
                </c:pt>
                <c:pt idx="99">
                  <c:v>-1.3841000000000001</c:v>
                </c:pt>
              </c:numCache>
            </c:numRef>
          </c:val>
          <c:smooth val="1"/>
        </c:ser>
        <c:ser>
          <c:idx val="4"/>
          <c:order val="4"/>
          <c:tx>
            <c:strRef>
              <c:f>Sheet1!$A$6</c:f>
              <c:strCache>
                <c:ptCount val="1"/>
                <c:pt idx="0">
                  <c:v>Beta=0.5</c:v>
                </c:pt>
              </c:strCache>
            </c:strRef>
          </c:tx>
          <c:spPr>
            <a:ln w="38100">
              <a:solidFill>
                <a:srgbClr val="0000FF"/>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Sheet1!$B$6:$CX$6</c:f>
              <c:numCache>
                <c:formatCode>General</c:formatCode>
                <c:ptCount val="101"/>
                <c:pt idx="1">
                  <c:v>-1.4671000000000001</c:v>
                </c:pt>
                <c:pt idx="2">
                  <c:v>-1.464</c:v>
                </c:pt>
                <c:pt idx="3">
                  <c:v>-1.4610000000000001</c:v>
                </c:pt>
                <c:pt idx="4">
                  <c:v>-1.458</c:v>
                </c:pt>
                <c:pt idx="5">
                  <c:v>-1.4550000000000001</c:v>
                </c:pt>
                <c:pt idx="6">
                  <c:v>-1.452</c:v>
                </c:pt>
                <c:pt idx="7">
                  <c:v>-1.4490000000000001</c:v>
                </c:pt>
                <c:pt idx="8">
                  <c:v>-1.446</c:v>
                </c:pt>
                <c:pt idx="9">
                  <c:v>-1.4430000000000001</c:v>
                </c:pt>
                <c:pt idx="10">
                  <c:v>-1.44</c:v>
                </c:pt>
                <c:pt idx="11">
                  <c:v>-1.4370000000000001</c:v>
                </c:pt>
                <c:pt idx="12">
                  <c:v>-1.4339999999999999</c:v>
                </c:pt>
                <c:pt idx="13">
                  <c:v>-1.431</c:v>
                </c:pt>
                <c:pt idx="14">
                  <c:v>-1.4279999999999999</c:v>
                </c:pt>
                <c:pt idx="15">
                  <c:v>-1.425</c:v>
                </c:pt>
                <c:pt idx="16">
                  <c:v>-1.4219999999999999</c:v>
                </c:pt>
                <c:pt idx="17">
                  <c:v>-1.419</c:v>
                </c:pt>
                <c:pt idx="18">
                  <c:v>-1.4159999999999999</c:v>
                </c:pt>
                <c:pt idx="19">
                  <c:v>-1.413</c:v>
                </c:pt>
                <c:pt idx="20">
                  <c:v>-1.41</c:v>
                </c:pt>
                <c:pt idx="21">
                  <c:v>-1.407</c:v>
                </c:pt>
                <c:pt idx="22">
                  <c:v>-1.4039999999999999</c:v>
                </c:pt>
                <c:pt idx="23">
                  <c:v>-1.401</c:v>
                </c:pt>
                <c:pt idx="24">
                  <c:v>-1.3979999999999999</c:v>
                </c:pt>
                <c:pt idx="25">
                  <c:v>-1.395</c:v>
                </c:pt>
                <c:pt idx="26">
                  <c:v>-1.3919999999999999</c:v>
                </c:pt>
                <c:pt idx="27">
                  <c:v>-1.3891</c:v>
                </c:pt>
                <c:pt idx="28">
                  <c:v>-1.3861000000000001</c:v>
                </c:pt>
                <c:pt idx="29">
                  <c:v>-1.3832</c:v>
                </c:pt>
                <c:pt idx="30">
                  <c:v>-1.3803000000000001</c:v>
                </c:pt>
                <c:pt idx="31">
                  <c:v>-1.3774</c:v>
                </c:pt>
                <c:pt idx="32">
                  <c:v>-1.3745000000000001</c:v>
                </c:pt>
                <c:pt idx="33">
                  <c:v>-1.3715999999999999</c:v>
                </c:pt>
                <c:pt idx="34">
                  <c:v>-1.3688</c:v>
                </c:pt>
                <c:pt idx="35">
                  <c:v>-1.3660000000000001</c:v>
                </c:pt>
                <c:pt idx="36">
                  <c:v>-1.3633</c:v>
                </c:pt>
                <c:pt idx="37">
                  <c:v>-1.3605</c:v>
                </c:pt>
                <c:pt idx="38">
                  <c:v>-1.3577999999999999</c:v>
                </c:pt>
                <c:pt idx="39">
                  <c:v>-1.3552</c:v>
                </c:pt>
                <c:pt idx="40">
                  <c:v>-1.3526</c:v>
                </c:pt>
                <c:pt idx="41">
                  <c:v>-1.3501000000000001</c:v>
                </c:pt>
                <c:pt idx="42">
                  <c:v>-1.3475999999999999</c:v>
                </c:pt>
                <c:pt idx="43">
                  <c:v>-1.3452</c:v>
                </c:pt>
                <c:pt idx="44">
                  <c:v>-1.3428</c:v>
                </c:pt>
                <c:pt idx="45">
                  <c:v>-1.3406</c:v>
                </c:pt>
                <c:pt idx="46">
                  <c:v>-1.3384</c:v>
                </c:pt>
                <c:pt idx="47">
                  <c:v>-1.3363</c:v>
                </c:pt>
                <c:pt idx="48">
                  <c:v>-1.3343</c:v>
                </c:pt>
                <c:pt idx="49">
                  <c:v>-1.3325</c:v>
                </c:pt>
                <c:pt idx="50">
                  <c:v>-1.3307</c:v>
                </c:pt>
                <c:pt idx="51">
                  <c:v>-1.3290999999999999</c:v>
                </c:pt>
                <c:pt idx="52">
                  <c:v>-1.3275999999999999</c:v>
                </c:pt>
                <c:pt idx="53">
                  <c:v>-1.3263</c:v>
                </c:pt>
                <c:pt idx="54">
                  <c:v>-1.3251999999999999</c:v>
                </c:pt>
                <c:pt idx="55">
                  <c:v>-1.3242</c:v>
                </c:pt>
                <c:pt idx="56">
                  <c:v>-1.3233999999999999</c:v>
                </c:pt>
                <c:pt idx="57">
                  <c:v>-1.3227</c:v>
                </c:pt>
                <c:pt idx="58">
                  <c:v>-1.3223</c:v>
                </c:pt>
                <c:pt idx="59">
                  <c:v>-1.3221000000000001</c:v>
                </c:pt>
                <c:pt idx="60">
                  <c:v>-1.3221000000000001</c:v>
                </c:pt>
                <c:pt idx="61">
                  <c:v>-1.3222</c:v>
                </c:pt>
                <c:pt idx="62">
                  <c:v>-1.3226</c:v>
                </c:pt>
                <c:pt idx="63">
                  <c:v>-1.3231999999999999</c:v>
                </c:pt>
                <c:pt idx="64">
                  <c:v>-1.3239000000000001</c:v>
                </c:pt>
                <c:pt idx="65">
                  <c:v>-1.3249</c:v>
                </c:pt>
                <c:pt idx="66">
                  <c:v>-1.3260000000000001</c:v>
                </c:pt>
                <c:pt idx="67">
                  <c:v>-1.3271999999999999</c:v>
                </c:pt>
                <c:pt idx="68">
                  <c:v>-1.3286</c:v>
                </c:pt>
                <c:pt idx="69">
                  <c:v>-1.33</c:v>
                </c:pt>
                <c:pt idx="70">
                  <c:v>-1.3315999999999999</c:v>
                </c:pt>
                <c:pt idx="71">
                  <c:v>-1.3331999999999999</c:v>
                </c:pt>
                <c:pt idx="72">
                  <c:v>-1.3348</c:v>
                </c:pt>
                <c:pt idx="73">
                  <c:v>-1.3366</c:v>
                </c:pt>
                <c:pt idx="74">
                  <c:v>-1.3384</c:v>
                </c:pt>
                <c:pt idx="75">
                  <c:v>-1.3402000000000001</c:v>
                </c:pt>
                <c:pt idx="76">
                  <c:v>-1.3422000000000001</c:v>
                </c:pt>
                <c:pt idx="77">
                  <c:v>-1.3442000000000001</c:v>
                </c:pt>
                <c:pt idx="78">
                  <c:v>-1.3462000000000001</c:v>
                </c:pt>
                <c:pt idx="79">
                  <c:v>-1.3484</c:v>
                </c:pt>
                <c:pt idx="80">
                  <c:v>-1.3506</c:v>
                </c:pt>
                <c:pt idx="81">
                  <c:v>-1.3528</c:v>
                </c:pt>
                <c:pt idx="82">
                  <c:v>-1.3551</c:v>
                </c:pt>
                <c:pt idx="83">
                  <c:v>-1.3574999999999999</c:v>
                </c:pt>
                <c:pt idx="84">
                  <c:v>-1.36</c:v>
                </c:pt>
                <c:pt idx="85">
                  <c:v>-1.3625</c:v>
                </c:pt>
                <c:pt idx="86">
                  <c:v>-1.365</c:v>
                </c:pt>
                <c:pt idx="87">
                  <c:v>-1.3674999999999999</c:v>
                </c:pt>
                <c:pt idx="88">
                  <c:v>-1.3701000000000001</c:v>
                </c:pt>
                <c:pt idx="89">
                  <c:v>-1.3727</c:v>
                </c:pt>
                <c:pt idx="90">
                  <c:v>-1.3753</c:v>
                </c:pt>
                <c:pt idx="91">
                  <c:v>-1.3775999999999999</c:v>
                </c:pt>
                <c:pt idx="92">
                  <c:v>-1.3793</c:v>
                </c:pt>
                <c:pt idx="93">
                  <c:v>-1.3803000000000001</c:v>
                </c:pt>
                <c:pt idx="94">
                  <c:v>-1.3805000000000001</c:v>
                </c:pt>
                <c:pt idx="95">
                  <c:v>-1.3805000000000001</c:v>
                </c:pt>
                <c:pt idx="96">
                  <c:v>-1.3805000000000001</c:v>
                </c:pt>
                <c:pt idx="97">
                  <c:v>-1.3805000000000001</c:v>
                </c:pt>
                <c:pt idx="98">
                  <c:v>-1.3805000000000001</c:v>
                </c:pt>
                <c:pt idx="99">
                  <c:v>-1.3805000000000001</c:v>
                </c:pt>
              </c:numCache>
            </c:numRef>
          </c:val>
          <c:smooth val="1"/>
        </c:ser>
        <c:ser>
          <c:idx val="5"/>
          <c:order val="5"/>
          <c:tx>
            <c:strRef>
              <c:f>Sheet1!$A$7</c:f>
              <c:strCache>
                <c:ptCount val="1"/>
                <c:pt idx="0">
                  <c:v>Beta=0.6</c:v>
                </c:pt>
              </c:strCache>
            </c:strRef>
          </c:tx>
          <c:spPr>
            <a:ln w="38100">
              <a:solidFill>
                <a:srgbClr val="FF00FF"/>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Sheet1!$B$7:$CX$7</c:f>
              <c:numCache>
                <c:formatCode>General</c:formatCode>
                <c:ptCount val="101"/>
                <c:pt idx="1">
                  <c:v>-1.4154</c:v>
                </c:pt>
                <c:pt idx="2">
                  <c:v>-1.4123000000000001</c:v>
                </c:pt>
                <c:pt idx="3">
                  <c:v>-1.4093</c:v>
                </c:pt>
                <c:pt idx="4">
                  <c:v>-1.4063000000000001</c:v>
                </c:pt>
                <c:pt idx="5">
                  <c:v>-1.4034</c:v>
                </c:pt>
                <c:pt idx="6">
                  <c:v>-1.4004000000000001</c:v>
                </c:pt>
                <c:pt idx="7">
                  <c:v>-1.3975</c:v>
                </c:pt>
                <c:pt idx="8">
                  <c:v>-1.3946000000000001</c:v>
                </c:pt>
                <c:pt idx="9">
                  <c:v>-1.3916999999999999</c:v>
                </c:pt>
                <c:pt idx="10">
                  <c:v>-1.3888</c:v>
                </c:pt>
                <c:pt idx="11">
                  <c:v>-1.3859999999999999</c:v>
                </c:pt>
                <c:pt idx="12">
                  <c:v>-1.3831</c:v>
                </c:pt>
                <c:pt idx="13">
                  <c:v>-1.3803000000000001</c:v>
                </c:pt>
                <c:pt idx="14">
                  <c:v>-1.3775999999999999</c:v>
                </c:pt>
                <c:pt idx="15">
                  <c:v>-1.3748</c:v>
                </c:pt>
                <c:pt idx="16">
                  <c:v>-1.3721000000000001</c:v>
                </c:pt>
                <c:pt idx="17">
                  <c:v>-1.3694999999999999</c:v>
                </c:pt>
                <c:pt idx="18">
                  <c:v>-1.3668</c:v>
                </c:pt>
                <c:pt idx="19">
                  <c:v>-1.3642000000000001</c:v>
                </c:pt>
                <c:pt idx="20">
                  <c:v>-1.3615999999999999</c:v>
                </c:pt>
                <c:pt idx="21">
                  <c:v>-1.3591</c:v>
                </c:pt>
                <c:pt idx="22">
                  <c:v>-1.3566</c:v>
                </c:pt>
                <c:pt idx="23">
                  <c:v>-1.3541000000000001</c:v>
                </c:pt>
                <c:pt idx="24">
                  <c:v>-1.3516999999999999</c:v>
                </c:pt>
                <c:pt idx="25">
                  <c:v>-1.3493999999999999</c:v>
                </c:pt>
                <c:pt idx="26">
                  <c:v>-1.347</c:v>
                </c:pt>
                <c:pt idx="27">
                  <c:v>-1.3447</c:v>
                </c:pt>
                <c:pt idx="28">
                  <c:v>-1.3425</c:v>
                </c:pt>
                <c:pt idx="29">
                  <c:v>-1.3403</c:v>
                </c:pt>
                <c:pt idx="30">
                  <c:v>-1.3382000000000001</c:v>
                </c:pt>
                <c:pt idx="31">
                  <c:v>-1.3361000000000001</c:v>
                </c:pt>
                <c:pt idx="32">
                  <c:v>-1.3341000000000001</c:v>
                </c:pt>
                <c:pt idx="33">
                  <c:v>-1.3321000000000001</c:v>
                </c:pt>
                <c:pt idx="34">
                  <c:v>-1.3302</c:v>
                </c:pt>
                <c:pt idx="35">
                  <c:v>-1.3283</c:v>
                </c:pt>
                <c:pt idx="36">
                  <c:v>-1.3265</c:v>
                </c:pt>
                <c:pt idx="37">
                  <c:v>-1.3248</c:v>
                </c:pt>
                <c:pt idx="38">
                  <c:v>-1.3230999999999999</c:v>
                </c:pt>
                <c:pt idx="39">
                  <c:v>-1.3214999999999999</c:v>
                </c:pt>
                <c:pt idx="40">
                  <c:v>-1.32</c:v>
                </c:pt>
                <c:pt idx="41">
                  <c:v>-1.3186</c:v>
                </c:pt>
                <c:pt idx="42">
                  <c:v>-1.3172999999999999</c:v>
                </c:pt>
                <c:pt idx="43">
                  <c:v>-1.3160000000000001</c:v>
                </c:pt>
                <c:pt idx="44">
                  <c:v>-1.3149</c:v>
                </c:pt>
                <c:pt idx="45">
                  <c:v>-1.3139000000000001</c:v>
                </c:pt>
                <c:pt idx="46">
                  <c:v>-1.3129999999999999</c:v>
                </c:pt>
                <c:pt idx="47">
                  <c:v>-1.3122</c:v>
                </c:pt>
                <c:pt idx="48">
                  <c:v>-1.3115000000000001</c:v>
                </c:pt>
                <c:pt idx="49">
                  <c:v>-1.3109</c:v>
                </c:pt>
                <c:pt idx="50">
                  <c:v>-1.3105</c:v>
                </c:pt>
                <c:pt idx="51">
                  <c:v>-1.3102</c:v>
                </c:pt>
                <c:pt idx="52">
                  <c:v>-1.3101</c:v>
                </c:pt>
                <c:pt idx="53">
                  <c:v>-1.3101</c:v>
                </c:pt>
                <c:pt idx="54">
                  <c:v>-1.3102</c:v>
                </c:pt>
                <c:pt idx="55">
                  <c:v>-1.3104</c:v>
                </c:pt>
                <c:pt idx="56">
                  <c:v>-1.3108</c:v>
                </c:pt>
                <c:pt idx="57">
                  <c:v>-1.3112999999999999</c:v>
                </c:pt>
                <c:pt idx="58">
                  <c:v>-1.3119000000000001</c:v>
                </c:pt>
                <c:pt idx="59">
                  <c:v>-1.3127</c:v>
                </c:pt>
                <c:pt idx="60">
                  <c:v>-1.3134999999999999</c:v>
                </c:pt>
                <c:pt idx="61">
                  <c:v>-1.3145</c:v>
                </c:pt>
                <c:pt idx="62">
                  <c:v>-1.3154999999999999</c:v>
                </c:pt>
                <c:pt idx="63">
                  <c:v>-1.3166</c:v>
                </c:pt>
                <c:pt idx="64">
                  <c:v>-1.3177000000000001</c:v>
                </c:pt>
                <c:pt idx="65">
                  <c:v>-1.319</c:v>
                </c:pt>
                <c:pt idx="66">
                  <c:v>-1.3203</c:v>
                </c:pt>
                <c:pt idx="67">
                  <c:v>-1.3217000000000001</c:v>
                </c:pt>
                <c:pt idx="68">
                  <c:v>-1.3230999999999999</c:v>
                </c:pt>
                <c:pt idx="69">
                  <c:v>-1.3246</c:v>
                </c:pt>
                <c:pt idx="70">
                  <c:v>-1.3261000000000001</c:v>
                </c:pt>
                <c:pt idx="71">
                  <c:v>-1.3278000000000001</c:v>
                </c:pt>
                <c:pt idx="72">
                  <c:v>-1.3293999999999999</c:v>
                </c:pt>
                <c:pt idx="73">
                  <c:v>-1.3311999999999999</c:v>
                </c:pt>
                <c:pt idx="74">
                  <c:v>-1.333</c:v>
                </c:pt>
                <c:pt idx="75">
                  <c:v>-1.3349</c:v>
                </c:pt>
                <c:pt idx="76">
                  <c:v>-1.3369</c:v>
                </c:pt>
                <c:pt idx="77">
                  <c:v>-1.3389</c:v>
                </c:pt>
                <c:pt idx="78">
                  <c:v>-1.341</c:v>
                </c:pt>
                <c:pt idx="79">
                  <c:v>-1.3431999999999999</c:v>
                </c:pt>
                <c:pt idx="80">
                  <c:v>-1.3453999999999999</c:v>
                </c:pt>
                <c:pt idx="81">
                  <c:v>-1.3476999999999999</c:v>
                </c:pt>
                <c:pt idx="82">
                  <c:v>-1.3501000000000001</c:v>
                </c:pt>
                <c:pt idx="83">
                  <c:v>-1.3525</c:v>
                </c:pt>
                <c:pt idx="84">
                  <c:v>-1.355</c:v>
                </c:pt>
                <c:pt idx="85">
                  <c:v>-1.3574999999999999</c:v>
                </c:pt>
                <c:pt idx="86">
                  <c:v>-1.3601000000000001</c:v>
                </c:pt>
                <c:pt idx="87">
                  <c:v>-1.3627</c:v>
                </c:pt>
                <c:pt idx="88">
                  <c:v>-1.3653999999999999</c:v>
                </c:pt>
                <c:pt idx="89">
                  <c:v>-1.3680000000000001</c:v>
                </c:pt>
                <c:pt idx="90">
                  <c:v>-1.3706</c:v>
                </c:pt>
                <c:pt idx="91">
                  <c:v>-1.373</c:v>
                </c:pt>
                <c:pt idx="92">
                  <c:v>-1.3748</c:v>
                </c:pt>
                <c:pt idx="93">
                  <c:v>-1.3756999999999999</c:v>
                </c:pt>
                <c:pt idx="94">
                  <c:v>-1.3759999999999999</c:v>
                </c:pt>
                <c:pt idx="95">
                  <c:v>-1.3759999999999999</c:v>
                </c:pt>
                <c:pt idx="96">
                  <c:v>-1.3759999999999999</c:v>
                </c:pt>
                <c:pt idx="97">
                  <c:v>-1.3759999999999999</c:v>
                </c:pt>
                <c:pt idx="98">
                  <c:v>-1.3759999999999999</c:v>
                </c:pt>
                <c:pt idx="99">
                  <c:v>-1.3759999999999999</c:v>
                </c:pt>
              </c:numCache>
            </c:numRef>
          </c:val>
          <c:smooth val="1"/>
        </c:ser>
        <c:ser>
          <c:idx val="6"/>
          <c:order val="6"/>
          <c:tx>
            <c:strRef>
              <c:f>Sheet1!$A$8</c:f>
              <c:strCache>
                <c:ptCount val="1"/>
                <c:pt idx="0">
                  <c:v>Beta=0.7</c:v>
                </c:pt>
              </c:strCache>
            </c:strRef>
          </c:tx>
          <c:spPr>
            <a:ln w="38100">
              <a:solidFill>
                <a:srgbClr val="00808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Sheet1!$B$8:$CX$8</c:f>
              <c:numCache>
                <c:formatCode>General</c:formatCode>
                <c:ptCount val="101"/>
                <c:pt idx="1">
                  <c:v>-1.3834</c:v>
                </c:pt>
                <c:pt idx="2">
                  <c:v>-1.3804000000000001</c:v>
                </c:pt>
                <c:pt idx="3">
                  <c:v>-1.3774</c:v>
                </c:pt>
                <c:pt idx="4">
                  <c:v>-1.3745000000000001</c:v>
                </c:pt>
                <c:pt idx="5">
                  <c:v>-1.3715999999999999</c:v>
                </c:pt>
                <c:pt idx="6">
                  <c:v>-1.3687</c:v>
                </c:pt>
                <c:pt idx="7">
                  <c:v>-1.3657999999999999</c:v>
                </c:pt>
                <c:pt idx="8">
                  <c:v>-1.363</c:v>
                </c:pt>
                <c:pt idx="9">
                  <c:v>-1.3602000000000001</c:v>
                </c:pt>
                <c:pt idx="10">
                  <c:v>-1.3573999999999999</c:v>
                </c:pt>
                <c:pt idx="11">
                  <c:v>-1.3548</c:v>
                </c:pt>
                <c:pt idx="12">
                  <c:v>-1.3521000000000001</c:v>
                </c:pt>
                <c:pt idx="13">
                  <c:v>-1.3494999999999999</c:v>
                </c:pt>
                <c:pt idx="14">
                  <c:v>-1.347</c:v>
                </c:pt>
                <c:pt idx="15">
                  <c:v>-1.3445</c:v>
                </c:pt>
                <c:pt idx="16">
                  <c:v>-1.3421000000000001</c:v>
                </c:pt>
                <c:pt idx="17">
                  <c:v>-1.3398000000000001</c:v>
                </c:pt>
                <c:pt idx="18">
                  <c:v>-1.3374999999999999</c:v>
                </c:pt>
                <c:pt idx="19">
                  <c:v>-1.3351999999999999</c:v>
                </c:pt>
                <c:pt idx="20">
                  <c:v>-1.3331</c:v>
                </c:pt>
                <c:pt idx="21">
                  <c:v>-1.331</c:v>
                </c:pt>
                <c:pt idx="22">
                  <c:v>-1.329</c:v>
                </c:pt>
                <c:pt idx="23">
                  <c:v>-1.327</c:v>
                </c:pt>
                <c:pt idx="24">
                  <c:v>-1.3250999999999999</c:v>
                </c:pt>
                <c:pt idx="25">
                  <c:v>-1.3232999999999999</c:v>
                </c:pt>
                <c:pt idx="26">
                  <c:v>-1.3214999999999999</c:v>
                </c:pt>
                <c:pt idx="27">
                  <c:v>-1.3198000000000001</c:v>
                </c:pt>
                <c:pt idx="28">
                  <c:v>-1.3182</c:v>
                </c:pt>
                <c:pt idx="29">
                  <c:v>-1.3166</c:v>
                </c:pt>
                <c:pt idx="30">
                  <c:v>-1.3150999999999999</c:v>
                </c:pt>
                <c:pt idx="31">
                  <c:v>-1.3137000000000001</c:v>
                </c:pt>
                <c:pt idx="32">
                  <c:v>-1.3124</c:v>
                </c:pt>
                <c:pt idx="33">
                  <c:v>-1.3110999999999999</c:v>
                </c:pt>
                <c:pt idx="34">
                  <c:v>-1.3098000000000001</c:v>
                </c:pt>
                <c:pt idx="35">
                  <c:v>-1.3087</c:v>
                </c:pt>
                <c:pt idx="36">
                  <c:v>-1.3076000000000001</c:v>
                </c:pt>
                <c:pt idx="37">
                  <c:v>-1.3066</c:v>
                </c:pt>
                <c:pt idx="38">
                  <c:v>-1.3057000000000001</c:v>
                </c:pt>
                <c:pt idx="39">
                  <c:v>-1.3048</c:v>
                </c:pt>
                <c:pt idx="40">
                  <c:v>-1.3041</c:v>
                </c:pt>
                <c:pt idx="41">
                  <c:v>-1.3033999999999999</c:v>
                </c:pt>
                <c:pt idx="42">
                  <c:v>-1.3028</c:v>
                </c:pt>
                <c:pt idx="43">
                  <c:v>-1.3023</c:v>
                </c:pt>
                <c:pt idx="44">
                  <c:v>-1.3019000000000001</c:v>
                </c:pt>
                <c:pt idx="45">
                  <c:v>-1.3016000000000001</c:v>
                </c:pt>
                <c:pt idx="46">
                  <c:v>-1.3012999999999999</c:v>
                </c:pt>
                <c:pt idx="47">
                  <c:v>-1.3011999999999999</c:v>
                </c:pt>
                <c:pt idx="48">
                  <c:v>-1.3011999999999999</c:v>
                </c:pt>
                <c:pt idx="49">
                  <c:v>-1.3012999999999999</c:v>
                </c:pt>
                <c:pt idx="50">
                  <c:v>-1.3013999999999999</c:v>
                </c:pt>
                <c:pt idx="51">
                  <c:v>-1.3017000000000001</c:v>
                </c:pt>
                <c:pt idx="52">
                  <c:v>-1.3021</c:v>
                </c:pt>
                <c:pt idx="53">
                  <c:v>-1.3025</c:v>
                </c:pt>
                <c:pt idx="54">
                  <c:v>-1.3029999999999999</c:v>
                </c:pt>
                <c:pt idx="55">
                  <c:v>-1.3036000000000001</c:v>
                </c:pt>
                <c:pt idx="56">
                  <c:v>-1.3043</c:v>
                </c:pt>
                <c:pt idx="57">
                  <c:v>-1.3049999999999999</c:v>
                </c:pt>
                <c:pt idx="58">
                  <c:v>-1.3058000000000001</c:v>
                </c:pt>
                <c:pt idx="59">
                  <c:v>-1.3067</c:v>
                </c:pt>
                <c:pt idx="60">
                  <c:v>-1.3076000000000001</c:v>
                </c:pt>
                <c:pt idx="61">
                  <c:v>-1.3086</c:v>
                </c:pt>
                <c:pt idx="62">
                  <c:v>-1.3096000000000001</c:v>
                </c:pt>
                <c:pt idx="63">
                  <c:v>-1.3107</c:v>
                </c:pt>
                <c:pt idx="64">
                  <c:v>-1.3119000000000001</c:v>
                </c:pt>
                <c:pt idx="65">
                  <c:v>-1.3131999999999999</c:v>
                </c:pt>
                <c:pt idx="66">
                  <c:v>-1.3145</c:v>
                </c:pt>
                <c:pt idx="67">
                  <c:v>-1.3158000000000001</c:v>
                </c:pt>
                <c:pt idx="68">
                  <c:v>-1.3172999999999999</c:v>
                </c:pt>
                <c:pt idx="69">
                  <c:v>-1.3188</c:v>
                </c:pt>
                <c:pt idx="70">
                  <c:v>-1.3204</c:v>
                </c:pt>
                <c:pt idx="71">
                  <c:v>-1.3220000000000001</c:v>
                </c:pt>
                <c:pt idx="72">
                  <c:v>-1.3237000000000001</c:v>
                </c:pt>
                <c:pt idx="73">
                  <c:v>-1.3254999999999999</c:v>
                </c:pt>
                <c:pt idx="74">
                  <c:v>-1.3272999999999999</c:v>
                </c:pt>
                <c:pt idx="75">
                  <c:v>-1.3292999999999999</c:v>
                </c:pt>
                <c:pt idx="76">
                  <c:v>-1.3311999999999999</c:v>
                </c:pt>
                <c:pt idx="77">
                  <c:v>-1.3332999999999999</c:v>
                </c:pt>
                <c:pt idx="78">
                  <c:v>-1.3353999999999999</c:v>
                </c:pt>
                <c:pt idx="79">
                  <c:v>-1.3375999999999999</c:v>
                </c:pt>
                <c:pt idx="80">
                  <c:v>-1.3399000000000001</c:v>
                </c:pt>
                <c:pt idx="81">
                  <c:v>-1.3422000000000001</c:v>
                </c:pt>
                <c:pt idx="82">
                  <c:v>-1.3447</c:v>
                </c:pt>
                <c:pt idx="83">
                  <c:v>-1.3471</c:v>
                </c:pt>
                <c:pt idx="84">
                  <c:v>-1.3496999999999999</c:v>
                </c:pt>
                <c:pt idx="85">
                  <c:v>-1.3523000000000001</c:v>
                </c:pt>
                <c:pt idx="86">
                  <c:v>-1.3549</c:v>
                </c:pt>
                <c:pt idx="87">
                  <c:v>-1.3575999999999999</c:v>
                </c:pt>
                <c:pt idx="88">
                  <c:v>-1.3603000000000001</c:v>
                </c:pt>
                <c:pt idx="89">
                  <c:v>-1.363</c:v>
                </c:pt>
                <c:pt idx="90">
                  <c:v>-1.3656999999999999</c:v>
                </c:pt>
                <c:pt idx="91">
                  <c:v>-1.3681000000000001</c:v>
                </c:pt>
                <c:pt idx="92">
                  <c:v>-1.3698999999999999</c:v>
                </c:pt>
                <c:pt idx="93">
                  <c:v>-1.3709</c:v>
                </c:pt>
                <c:pt idx="94">
                  <c:v>-1.3711</c:v>
                </c:pt>
                <c:pt idx="95">
                  <c:v>-1.3711</c:v>
                </c:pt>
                <c:pt idx="96">
                  <c:v>-1.3711</c:v>
                </c:pt>
                <c:pt idx="97">
                  <c:v>-1.3711</c:v>
                </c:pt>
                <c:pt idx="98">
                  <c:v>-1.3711</c:v>
                </c:pt>
                <c:pt idx="99">
                  <c:v>-1.3711</c:v>
                </c:pt>
              </c:numCache>
            </c:numRef>
          </c:val>
          <c:smooth val="1"/>
        </c:ser>
        <c:ser>
          <c:idx val="7"/>
          <c:order val="7"/>
          <c:tx>
            <c:strRef>
              <c:f>Sheet1!$A$9</c:f>
              <c:strCache>
                <c:ptCount val="1"/>
                <c:pt idx="0">
                  <c:v>Beta=0.8</c:v>
                </c:pt>
              </c:strCache>
            </c:strRef>
          </c:tx>
          <c:spPr>
            <a:ln w="38100">
              <a:solidFill>
                <a:srgbClr val="0000FF"/>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Sheet1!$B$9:$CX$9</c:f>
              <c:numCache>
                <c:formatCode>General</c:formatCode>
                <c:ptCount val="101"/>
                <c:pt idx="1">
                  <c:v>-1.3648</c:v>
                </c:pt>
                <c:pt idx="2">
                  <c:v>-1.3617999999999999</c:v>
                </c:pt>
                <c:pt idx="3">
                  <c:v>-1.3588</c:v>
                </c:pt>
                <c:pt idx="4">
                  <c:v>-1.3559000000000001</c:v>
                </c:pt>
                <c:pt idx="5">
                  <c:v>-1.353</c:v>
                </c:pt>
                <c:pt idx="6">
                  <c:v>-1.3502000000000001</c:v>
                </c:pt>
                <c:pt idx="7">
                  <c:v>-1.3473999999999999</c:v>
                </c:pt>
                <c:pt idx="8">
                  <c:v>-1.3446</c:v>
                </c:pt>
                <c:pt idx="9">
                  <c:v>-1.3420000000000001</c:v>
                </c:pt>
                <c:pt idx="10">
                  <c:v>-1.3392999999999999</c:v>
                </c:pt>
                <c:pt idx="11">
                  <c:v>-1.3368</c:v>
                </c:pt>
                <c:pt idx="12">
                  <c:v>-1.3343</c:v>
                </c:pt>
                <c:pt idx="13">
                  <c:v>-1.3319000000000001</c:v>
                </c:pt>
                <c:pt idx="14">
                  <c:v>-1.3295999999999999</c:v>
                </c:pt>
                <c:pt idx="15">
                  <c:v>-1.3272999999999999</c:v>
                </c:pt>
                <c:pt idx="16">
                  <c:v>-1.3251999999999999</c:v>
                </c:pt>
                <c:pt idx="17">
                  <c:v>-1.3230999999999999</c:v>
                </c:pt>
                <c:pt idx="18">
                  <c:v>-1.3210999999999999</c:v>
                </c:pt>
                <c:pt idx="19">
                  <c:v>-1.3191999999999999</c:v>
                </c:pt>
                <c:pt idx="20">
                  <c:v>-1.3172999999999999</c:v>
                </c:pt>
                <c:pt idx="21">
                  <c:v>-1.3156000000000001</c:v>
                </c:pt>
                <c:pt idx="22">
                  <c:v>-1.3139000000000001</c:v>
                </c:pt>
                <c:pt idx="23">
                  <c:v>-1.3123</c:v>
                </c:pt>
                <c:pt idx="24">
                  <c:v>-1.3108</c:v>
                </c:pt>
                <c:pt idx="25">
                  <c:v>-1.3093999999999999</c:v>
                </c:pt>
                <c:pt idx="26">
                  <c:v>-1.3080000000000001</c:v>
                </c:pt>
                <c:pt idx="27">
                  <c:v>-1.3067</c:v>
                </c:pt>
                <c:pt idx="28">
                  <c:v>-1.3055000000000001</c:v>
                </c:pt>
                <c:pt idx="29">
                  <c:v>-1.3044</c:v>
                </c:pt>
                <c:pt idx="30">
                  <c:v>-1.3032999999999999</c:v>
                </c:pt>
                <c:pt idx="31">
                  <c:v>-1.3023</c:v>
                </c:pt>
                <c:pt idx="32">
                  <c:v>-1.3012999999999999</c:v>
                </c:pt>
                <c:pt idx="33">
                  <c:v>-1.3005</c:v>
                </c:pt>
                <c:pt idx="34">
                  <c:v>-1.2996000000000001</c:v>
                </c:pt>
                <c:pt idx="35">
                  <c:v>-1.2988999999999999</c:v>
                </c:pt>
                <c:pt idx="36">
                  <c:v>-1.2982</c:v>
                </c:pt>
                <c:pt idx="37">
                  <c:v>-1.2976000000000001</c:v>
                </c:pt>
                <c:pt idx="38">
                  <c:v>-1.2969999999999999</c:v>
                </c:pt>
                <c:pt idx="39">
                  <c:v>-1.2966</c:v>
                </c:pt>
                <c:pt idx="40">
                  <c:v>-1.2962</c:v>
                </c:pt>
                <c:pt idx="41">
                  <c:v>-1.2958000000000001</c:v>
                </c:pt>
                <c:pt idx="42">
                  <c:v>-1.2955000000000001</c:v>
                </c:pt>
                <c:pt idx="43">
                  <c:v>-1.2952999999999999</c:v>
                </c:pt>
                <c:pt idx="44">
                  <c:v>-1.2951999999999999</c:v>
                </c:pt>
                <c:pt idx="45">
                  <c:v>-1.2951999999999999</c:v>
                </c:pt>
                <c:pt idx="46">
                  <c:v>-1.2951999999999999</c:v>
                </c:pt>
                <c:pt idx="47">
                  <c:v>-1.2952999999999999</c:v>
                </c:pt>
                <c:pt idx="48">
                  <c:v>-1.2954000000000001</c:v>
                </c:pt>
                <c:pt idx="49">
                  <c:v>-1.2957000000000001</c:v>
                </c:pt>
                <c:pt idx="50">
                  <c:v>-1.296</c:v>
                </c:pt>
                <c:pt idx="51">
                  <c:v>-1.2963</c:v>
                </c:pt>
                <c:pt idx="52">
                  <c:v>-1.2967</c:v>
                </c:pt>
                <c:pt idx="53">
                  <c:v>-1.2971999999999999</c:v>
                </c:pt>
                <c:pt idx="54">
                  <c:v>-1.2978000000000001</c:v>
                </c:pt>
                <c:pt idx="55">
                  <c:v>-1.2984</c:v>
                </c:pt>
                <c:pt idx="56">
                  <c:v>-1.2989999999999999</c:v>
                </c:pt>
                <c:pt idx="57">
                  <c:v>-1.2998000000000001</c:v>
                </c:pt>
                <c:pt idx="58">
                  <c:v>-1.3006</c:v>
                </c:pt>
                <c:pt idx="59">
                  <c:v>-1.3013999999999999</c:v>
                </c:pt>
                <c:pt idx="60">
                  <c:v>-1.3023</c:v>
                </c:pt>
                <c:pt idx="61">
                  <c:v>-1.3032999999999999</c:v>
                </c:pt>
                <c:pt idx="62">
                  <c:v>-1.3044</c:v>
                </c:pt>
                <c:pt idx="63">
                  <c:v>-1.3055000000000001</c:v>
                </c:pt>
                <c:pt idx="64">
                  <c:v>-1.3067</c:v>
                </c:pt>
                <c:pt idx="65">
                  <c:v>-1.3079000000000001</c:v>
                </c:pt>
                <c:pt idx="66">
                  <c:v>-1.3091999999999999</c:v>
                </c:pt>
                <c:pt idx="67">
                  <c:v>-1.3106</c:v>
                </c:pt>
                <c:pt idx="68">
                  <c:v>-1.3121</c:v>
                </c:pt>
                <c:pt idx="69">
                  <c:v>-1.3136000000000001</c:v>
                </c:pt>
                <c:pt idx="70">
                  <c:v>-1.3151999999999999</c:v>
                </c:pt>
                <c:pt idx="71">
                  <c:v>-1.3168</c:v>
                </c:pt>
                <c:pt idx="72">
                  <c:v>-1.3186</c:v>
                </c:pt>
                <c:pt idx="73">
                  <c:v>-1.3204</c:v>
                </c:pt>
                <c:pt idx="74">
                  <c:v>-1.3222</c:v>
                </c:pt>
                <c:pt idx="75">
                  <c:v>-1.3242</c:v>
                </c:pt>
                <c:pt idx="76">
                  <c:v>-1.3262</c:v>
                </c:pt>
                <c:pt idx="77">
                  <c:v>-1.3283</c:v>
                </c:pt>
                <c:pt idx="78">
                  <c:v>-1.3304</c:v>
                </c:pt>
                <c:pt idx="79">
                  <c:v>-1.3327</c:v>
                </c:pt>
                <c:pt idx="80">
                  <c:v>-1.335</c:v>
                </c:pt>
                <c:pt idx="81">
                  <c:v>-1.3372999999999999</c:v>
                </c:pt>
                <c:pt idx="82">
                  <c:v>-1.3398000000000001</c:v>
                </c:pt>
                <c:pt idx="83">
                  <c:v>-1.3423</c:v>
                </c:pt>
                <c:pt idx="84">
                  <c:v>-1.3449</c:v>
                </c:pt>
                <c:pt idx="85">
                  <c:v>-1.3474999999999999</c:v>
                </c:pt>
                <c:pt idx="86">
                  <c:v>-1.3502000000000001</c:v>
                </c:pt>
                <c:pt idx="87">
                  <c:v>-1.3529</c:v>
                </c:pt>
                <c:pt idx="88">
                  <c:v>-1.3555999999999999</c:v>
                </c:pt>
                <c:pt idx="89">
                  <c:v>-1.3584000000000001</c:v>
                </c:pt>
                <c:pt idx="90">
                  <c:v>-1.3611</c:v>
                </c:pt>
                <c:pt idx="91">
                  <c:v>-1.3635999999999999</c:v>
                </c:pt>
                <c:pt idx="92">
                  <c:v>-1.3653999999999999</c:v>
                </c:pt>
                <c:pt idx="93">
                  <c:v>-1.3665</c:v>
                </c:pt>
                <c:pt idx="94">
                  <c:v>-1.3667</c:v>
                </c:pt>
                <c:pt idx="95">
                  <c:v>-1.3667</c:v>
                </c:pt>
                <c:pt idx="96">
                  <c:v>-1.3667</c:v>
                </c:pt>
                <c:pt idx="97">
                  <c:v>-1.3667</c:v>
                </c:pt>
                <c:pt idx="98">
                  <c:v>-1.3667</c:v>
                </c:pt>
                <c:pt idx="99">
                  <c:v>-1.3667</c:v>
                </c:pt>
              </c:numCache>
            </c:numRef>
          </c:val>
          <c:smooth val="0"/>
        </c:ser>
        <c:ser>
          <c:idx val="8"/>
          <c:order val="8"/>
          <c:tx>
            <c:strRef>
              <c:f>Sheet1!$A$10</c:f>
              <c:strCache>
                <c:ptCount val="1"/>
                <c:pt idx="0">
                  <c:v>Beta=0.9</c:v>
                </c:pt>
              </c:strCache>
            </c:strRef>
          </c:tx>
          <c:spPr>
            <a:ln w="38100">
              <a:solidFill>
                <a:srgbClr val="00CCFF"/>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Sheet1!$B$10:$CX$10</c:f>
              <c:numCache>
                <c:formatCode>General</c:formatCode>
                <c:ptCount val="101"/>
                <c:pt idx="1">
                  <c:v>-1.3554999999999999</c:v>
                </c:pt>
                <c:pt idx="2">
                  <c:v>-1.3525</c:v>
                </c:pt>
                <c:pt idx="3">
                  <c:v>-1.3494999999999999</c:v>
                </c:pt>
                <c:pt idx="4">
                  <c:v>-1.3466</c:v>
                </c:pt>
                <c:pt idx="5">
                  <c:v>-1.3436999999999999</c:v>
                </c:pt>
                <c:pt idx="6">
                  <c:v>-1.3409</c:v>
                </c:pt>
                <c:pt idx="7">
                  <c:v>-1.3382000000000001</c:v>
                </c:pt>
                <c:pt idx="8">
                  <c:v>-1.3354999999999999</c:v>
                </c:pt>
                <c:pt idx="9">
                  <c:v>-1.3329</c:v>
                </c:pt>
                <c:pt idx="10">
                  <c:v>-1.3304</c:v>
                </c:pt>
                <c:pt idx="11">
                  <c:v>-1.3279000000000001</c:v>
                </c:pt>
                <c:pt idx="12">
                  <c:v>-1.3254999999999999</c:v>
                </c:pt>
                <c:pt idx="13">
                  <c:v>-1.3232999999999999</c:v>
                </c:pt>
                <c:pt idx="14">
                  <c:v>-1.3210999999999999</c:v>
                </c:pt>
                <c:pt idx="15">
                  <c:v>-1.319</c:v>
                </c:pt>
                <c:pt idx="16">
                  <c:v>-1.3169999999999999</c:v>
                </c:pt>
                <c:pt idx="17">
                  <c:v>-1.3150999999999999</c:v>
                </c:pt>
                <c:pt idx="18">
                  <c:v>-1.3131999999999999</c:v>
                </c:pt>
                <c:pt idx="19">
                  <c:v>-1.3115000000000001</c:v>
                </c:pt>
                <c:pt idx="20">
                  <c:v>-1.3099000000000001</c:v>
                </c:pt>
                <c:pt idx="21">
                  <c:v>-1.3083</c:v>
                </c:pt>
                <c:pt idx="22">
                  <c:v>-1.3069</c:v>
                </c:pt>
                <c:pt idx="23">
                  <c:v>-1.3055000000000001</c:v>
                </c:pt>
                <c:pt idx="24">
                  <c:v>-1.3042</c:v>
                </c:pt>
                <c:pt idx="25">
                  <c:v>-1.3028999999999999</c:v>
                </c:pt>
                <c:pt idx="26">
                  <c:v>-1.3018000000000001</c:v>
                </c:pt>
                <c:pt idx="27">
                  <c:v>-1.3007</c:v>
                </c:pt>
                <c:pt idx="28">
                  <c:v>-1.2997000000000001</c:v>
                </c:pt>
                <c:pt idx="29">
                  <c:v>-1.2987</c:v>
                </c:pt>
                <c:pt idx="30">
                  <c:v>-1.2979000000000001</c:v>
                </c:pt>
                <c:pt idx="31">
                  <c:v>-1.2969999999999999</c:v>
                </c:pt>
                <c:pt idx="32">
                  <c:v>-1.2963</c:v>
                </c:pt>
                <c:pt idx="33">
                  <c:v>-1.2956000000000001</c:v>
                </c:pt>
                <c:pt idx="34">
                  <c:v>-1.2948999999999999</c:v>
                </c:pt>
                <c:pt idx="35">
                  <c:v>-1.2943</c:v>
                </c:pt>
                <c:pt idx="36">
                  <c:v>-1.2938000000000001</c:v>
                </c:pt>
                <c:pt idx="37">
                  <c:v>-1.2932999999999999</c:v>
                </c:pt>
                <c:pt idx="38">
                  <c:v>-1.2928999999999999</c:v>
                </c:pt>
                <c:pt idx="39">
                  <c:v>-1.2925</c:v>
                </c:pt>
                <c:pt idx="40">
                  <c:v>-1.2922</c:v>
                </c:pt>
                <c:pt idx="41">
                  <c:v>-1.2919</c:v>
                </c:pt>
                <c:pt idx="42">
                  <c:v>-1.2917000000000001</c:v>
                </c:pt>
                <c:pt idx="43">
                  <c:v>-1.2916000000000001</c:v>
                </c:pt>
                <c:pt idx="44">
                  <c:v>-1.2915000000000001</c:v>
                </c:pt>
                <c:pt idx="45">
                  <c:v>-1.2915000000000001</c:v>
                </c:pt>
                <c:pt idx="46">
                  <c:v>-1.2915000000000001</c:v>
                </c:pt>
                <c:pt idx="47">
                  <c:v>-1.2916000000000001</c:v>
                </c:pt>
                <c:pt idx="48">
                  <c:v>-1.2918000000000001</c:v>
                </c:pt>
                <c:pt idx="49">
                  <c:v>-1.292</c:v>
                </c:pt>
                <c:pt idx="50">
                  <c:v>-1.2923</c:v>
                </c:pt>
                <c:pt idx="51">
                  <c:v>-1.2927</c:v>
                </c:pt>
                <c:pt idx="52">
                  <c:v>-1.2930999999999999</c:v>
                </c:pt>
                <c:pt idx="53">
                  <c:v>-1.2935000000000001</c:v>
                </c:pt>
                <c:pt idx="54">
                  <c:v>-1.2941</c:v>
                </c:pt>
                <c:pt idx="55">
                  <c:v>-1.2947</c:v>
                </c:pt>
                <c:pt idx="56">
                  <c:v>-1.2952999999999999</c:v>
                </c:pt>
                <c:pt idx="57">
                  <c:v>-1.2961</c:v>
                </c:pt>
                <c:pt idx="58">
                  <c:v>-1.2968999999999999</c:v>
                </c:pt>
                <c:pt idx="59">
                  <c:v>-1.2977000000000001</c:v>
                </c:pt>
                <c:pt idx="60">
                  <c:v>-1.2986</c:v>
                </c:pt>
                <c:pt idx="61">
                  <c:v>-1.2996000000000001</c:v>
                </c:pt>
                <c:pt idx="62">
                  <c:v>-1.3007</c:v>
                </c:pt>
                <c:pt idx="63">
                  <c:v>-1.3018000000000001</c:v>
                </c:pt>
                <c:pt idx="64">
                  <c:v>-1.3029999999999999</c:v>
                </c:pt>
                <c:pt idx="65">
                  <c:v>-1.3042</c:v>
                </c:pt>
                <c:pt idx="66">
                  <c:v>-1.3055000000000001</c:v>
                </c:pt>
                <c:pt idx="67">
                  <c:v>-1.3069</c:v>
                </c:pt>
                <c:pt idx="68">
                  <c:v>-1.3084</c:v>
                </c:pt>
                <c:pt idx="69">
                  <c:v>-1.3099000000000001</c:v>
                </c:pt>
                <c:pt idx="70">
                  <c:v>-1.3115000000000001</c:v>
                </c:pt>
                <c:pt idx="71">
                  <c:v>-1.3131999999999999</c:v>
                </c:pt>
                <c:pt idx="72">
                  <c:v>-1.3149</c:v>
                </c:pt>
                <c:pt idx="73">
                  <c:v>-1.3167</c:v>
                </c:pt>
                <c:pt idx="74">
                  <c:v>-1.3186</c:v>
                </c:pt>
                <c:pt idx="75">
                  <c:v>-1.3206</c:v>
                </c:pt>
                <c:pt idx="76">
                  <c:v>-1.3226</c:v>
                </c:pt>
                <c:pt idx="77">
                  <c:v>-1.3247</c:v>
                </c:pt>
                <c:pt idx="78">
                  <c:v>-1.3269</c:v>
                </c:pt>
                <c:pt idx="79">
                  <c:v>-1.3290999999999999</c:v>
                </c:pt>
                <c:pt idx="80">
                  <c:v>-1.3313999999999999</c:v>
                </c:pt>
                <c:pt idx="81">
                  <c:v>-1.3338000000000001</c:v>
                </c:pt>
                <c:pt idx="82">
                  <c:v>-1.3363</c:v>
                </c:pt>
                <c:pt idx="83">
                  <c:v>-1.3388</c:v>
                </c:pt>
                <c:pt idx="84">
                  <c:v>-1.3414999999999999</c:v>
                </c:pt>
                <c:pt idx="85">
                  <c:v>-1.3441000000000001</c:v>
                </c:pt>
                <c:pt idx="86">
                  <c:v>-1.3468</c:v>
                </c:pt>
                <c:pt idx="87">
                  <c:v>-1.3494999999999999</c:v>
                </c:pt>
                <c:pt idx="88">
                  <c:v>-1.3523000000000001</c:v>
                </c:pt>
                <c:pt idx="89">
                  <c:v>-1.3552</c:v>
                </c:pt>
                <c:pt idx="90">
                  <c:v>-1.3579000000000001</c:v>
                </c:pt>
                <c:pt idx="91">
                  <c:v>-1.3604000000000001</c:v>
                </c:pt>
                <c:pt idx="92">
                  <c:v>-1.3622000000000001</c:v>
                </c:pt>
                <c:pt idx="93">
                  <c:v>-1.3633</c:v>
                </c:pt>
                <c:pt idx="94">
                  <c:v>-1.3634999999999999</c:v>
                </c:pt>
                <c:pt idx="95">
                  <c:v>-1.3634999999999999</c:v>
                </c:pt>
                <c:pt idx="96">
                  <c:v>-1.3634999999999999</c:v>
                </c:pt>
                <c:pt idx="97">
                  <c:v>-1.3634999999999999</c:v>
                </c:pt>
                <c:pt idx="98">
                  <c:v>-1.3634999999999999</c:v>
                </c:pt>
                <c:pt idx="99">
                  <c:v>-1.3634999999999999</c:v>
                </c:pt>
              </c:numCache>
            </c:numRef>
          </c:val>
          <c:smooth val="0"/>
        </c:ser>
        <c:ser>
          <c:idx val="9"/>
          <c:order val="9"/>
          <c:tx>
            <c:strRef>
              <c:f>Sheet1!$A$11</c:f>
              <c:strCache>
                <c:ptCount val="1"/>
                <c:pt idx="0">
                  <c:v>Beta=1.0</c:v>
                </c:pt>
              </c:strCache>
            </c:strRef>
          </c:tx>
          <c:spPr>
            <a:ln w="38100">
              <a:solidFill>
                <a:schemeClr val="bg2">
                  <a:lumMod val="90000"/>
                </a:schemeClr>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Sheet1!$B$11:$CX$11</c:f>
              <c:numCache>
                <c:formatCode>General</c:formatCode>
                <c:ptCount val="101"/>
                <c:pt idx="1">
                  <c:v>-1.3528</c:v>
                </c:pt>
                <c:pt idx="2">
                  <c:v>-1.3498000000000001</c:v>
                </c:pt>
                <c:pt idx="3">
                  <c:v>-1.3468</c:v>
                </c:pt>
                <c:pt idx="4">
                  <c:v>-1.3439000000000001</c:v>
                </c:pt>
                <c:pt idx="5">
                  <c:v>-1.3411</c:v>
                </c:pt>
                <c:pt idx="6">
                  <c:v>-1.3383</c:v>
                </c:pt>
                <c:pt idx="7">
                  <c:v>-1.3355999999999999</c:v>
                </c:pt>
                <c:pt idx="8">
                  <c:v>-1.3329</c:v>
                </c:pt>
                <c:pt idx="9">
                  <c:v>-1.3303</c:v>
                </c:pt>
                <c:pt idx="10">
                  <c:v>-1.3278000000000001</c:v>
                </c:pt>
                <c:pt idx="11">
                  <c:v>-1.3253999999999999</c:v>
                </c:pt>
                <c:pt idx="12">
                  <c:v>-1.3230999999999999</c:v>
                </c:pt>
                <c:pt idx="13">
                  <c:v>-1.3208</c:v>
                </c:pt>
                <c:pt idx="14">
                  <c:v>-1.3187</c:v>
                </c:pt>
                <c:pt idx="15">
                  <c:v>-1.3166</c:v>
                </c:pt>
                <c:pt idx="16">
                  <c:v>-1.3147</c:v>
                </c:pt>
                <c:pt idx="17">
                  <c:v>-1.3128</c:v>
                </c:pt>
                <c:pt idx="18">
                  <c:v>-1.3110999999999999</c:v>
                </c:pt>
                <c:pt idx="19">
                  <c:v>-1.3093999999999999</c:v>
                </c:pt>
                <c:pt idx="20">
                  <c:v>-1.3078000000000001</c:v>
                </c:pt>
                <c:pt idx="21">
                  <c:v>-1.3063</c:v>
                </c:pt>
                <c:pt idx="22">
                  <c:v>-1.3048999999999999</c:v>
                </c:pt>
                <c:pt idx="23">
                  <c:v>-1.3036000000000001</c:v>
                </c:pt>
                <c:pt idx="24">
                  <c:v>-1.3024</c:v>
                </c:pt>
                <c:pt idx="25">
                  <c:v>-1.3011999999999999</c:v>
                </c:pt>
                <c:pt idx="26">
                  <c:v>-1.3001</c:v>
                </c:pt>
                <c:pt idx="27">
                  <c:v>-1.2990999999999999</c:v>
                </c:pt>
                <c:pt idx="28">
                  <c:v>-1.2981</c:v>
                </c:pt>
                <c:pt idx="29">
                  <c:v>-1.2971999999999999</c:v>
                </c:pt>
                <c:pt idx="30">
                  <c:v>-1.2963</c:v>
                </c:pt>
                <c:pt idx="31">
                  <c:v>-1.2956000000000001</c:v>
                </c:pt>
                <c:pt idx="32">
                  <c:v>-1.2948</c:v>
                </c:pt>
                <c:pt idx="33">
                  <c:v>-1.2941</c:v>
                </c:pt>
                <c:pt idx="34">
                  <c:v>-1.2935000000000001</c:v>
                </c:pt>
                <c:pt idx="35">
                  <c:v>-1.2928999999999999</c:v>
                </c:pt>
                <c:pt idx="36">
                  <c:v>-1.2924</c:v>
                </c:pt>
                <c:pt idx="37">
                  <c:v>-1.292</c:v>
                </c:pt>
                <c:pt idx="38">
                  <c:v>-1.2915000000000001</c:v>
                </c:pt>
                <c:pt idx="39">
                  <c:v>-1.2911999999999999</c:v>
                </c:pt>
                <c:pt idx="40">
                  <c:v>-1.2908999999999999</c:v>
                </c:pt>
                <c:pt idx="41">
                  <c:v>-1.2906</c:v>
                </c:pt>
                <c:pt idx="42">
                  <c:v>-1.2904</c:v>
                </c:pt>
                <c:pt idx="43">
                  <c:v>-1.2903</c:v>
                </c:pt>
                <c:pt idx="44">
                  <c:v>-1.2902</c:v>
                </c:pt>
                <c:pt idx="45">
                  <c:v>-1.2902</c:v>
                </c:pt>
                <c:pt idx="46">
                  <c:v>-1.2902</c:v>
                </c:pt>
                <c:pt idx="47">
                  <c:v>-1.2903</c:v>
                </c:pt>
                <c:pt idx="48">
                  <c:v>-1.2905</c:v>
                </c:pt>
                <c:pt idx="49">
                  <c:v>-1.2907</c:v>
                </c:pt>
                <c:pt idx="50">
                  <c:v>-1.2909999999999999</c:v>
                </c:pt>
                <c:pt idx="51">
                  <c:v>-1.2912999999999999</c:v>
                </c:pt>
                <c:pt idx="52">
                  <c:v>-1.2917000000000001</c:v>
                </c:pt>
                <c:pt idx="53">
                  <c:v>-1.2922</c:v>
                </c:pt>
                <c:pt idx="54">
                  <c:v>-1.2927</c:v>
                </c:pt>
                <c:pt idx="55">
                  <c:v>-1.2932999999999999</c:v>
                </c:pt>
                <c:pt idx="56">
                  <c:v>-1.294</c:v>
                </c:pt>
                <c:pt idx="57">
                  <c:v>-1.2947</c:v>
                </c:pt>
                <c:pt idx="58">
                  <c:v>-1.2955000000000001</c:v>
                </c:pt>
                <c:pt idx="59">
                  <c:v>-1.2963</c:v>
                </c:pt>
                <c:pt idx="60">
                  <c:v>-1.2972999999999999</c:v>
                </c:pt>
                <c:pt idx="61">
                  <c:v>-1.2983</c:v>
                </c:pt>
                <c:pt idx="62">
                  <c:v>-1.2992999999999999</c:v>
                </c:pt>
                <c:pt idx="63">
                  <c:v>-1.3004</c:v>
                </c:pt>
                <c:pt idx="64">
                  <c:v>-1.3016000000000001</c:v>
                </c:pt>
                <c:pt idx="65">
                  <c:v>-1.3028999999999999</c:v>
                </c:pt>
                <c:pt idx="66">
                  <c:v>-1.3042</c:v>
                </c:pt>
                <c:pt idx="67">
                  <c:v>-1.3056000000000001</c:v>
                </c:pt>
                <c:pt idx="68">
                  <c:v>-1.3069999999999999</c:v>
                </c:pt>
                <c:pt idx="69">
                  <c:v>-1.3086</c:v>
                </c:pt>
                <c:pt idx="70">
                  <c:v>-1.3102</c:v>
                </c:pt>
                <c:pt idx="71">
                  <c:v>-1.3118000000000001</c:v>
                </c:pt>
                <c:pt idx="72">
                  <c:v>-1.3136000000000001</c:v>
                </c:pt>
                <c:pt idx="73">
                  <c:v>-1.3153999999999999</c:v>
                </c:pt>
                <c:pt idx="74">
                  <c:v>-1.3172999999999999</c:v>
                </c:pt>
                <c:pt idx="75">
                  <c:v>-1.3191999999999999</c:v>
                </c:pt>
                <c:pt idx="76">
                  <c:v>-1.3212999999999999</c:v>
                </c:pt>
                <c:pt idx="77">
                  <c:v>-1.3233999999999999</c:v>
                </c:pt>
                <c:pt idx="78">
                  <c:v>-1.3255999999999999</c:v>
                </c:pt>
                <c:pt idx="79">
                  <c:v>-1.3278000000000001</c:v>
                </c:pt>
                <c:pt idx="80">
                  <c:v>-1.3301000000000001</c:v>
                </c:pt>
                <c:pt idx="81">
                  <c:v>-1.3325</c:v>
                </c:pt>
                <c:pt idx="82">
                  <c:v>-1.335</c:v>
                </c:pt>
                <c:pt idx="83">
                  <c:v>-1.3375999999999999</c:v>
                </c:pt>
                <c:pt idx="84">
                  <c:v>-1.3402000000000001</c:v>
                </c:pt>
                <c:pt idx="85">
                  <c:v>-1.3428</c:v>
                </c:pt>
                <c:pt idx="86">
                  <c:v>-1.3455999999999999</c:v>
                </c:pt>
                <c:pt idx="87">
                  <c:v>-1.3483000000000001</c:v>
                </c:pt>
                <c:pt idx="88">
                  <c:v>-1.3511</c:v>
                </c:pt>
                <c:pt idx="89">
                  <c:v>-1.3539000000000001</c:v>
                </c:pt>
                <c:pt idx="90">
                  <c:v>-1.3567</c:v>
                </c:pt>
                <c:pt idx="91">
                  <c:v>-1.3592</c:v>
                </c:pt>
                <c:pt idx="92">
                  <c:v>-1.3611</c:v>
                </c:pt>
                <c:pt idx="93">
                  <c:v>-1.3621000000000001</c:v>
                </c:pt>
                <c:pt idx="94">
                  <c:v>-1.3623000000000001</c:v>
                </c:pt>
                <c:pt idx="95">
                  <c:v>-1.3624000000000001</c:v>
                </c:pt>
                <c:pt idx="96">
                  <c:v>-1.3624000000000001</c:v>
                </c:pt>
                <c:pt idx="97">
                  <c:v>-1.3624000000000001</c:v>
                </c:pt>
                <c:pt idx="98">
                  <c:v>-1.3624000000000001</c:v>
                </c:pt>
                <c:pt idx="99">
                  <c:v>-1.3624000000000001</c:v>
                </c:pt>
              </c:numCache>
            </c:numRef>
          </c:val>
          <c:smooth val="1"/>
        </c:ser>
        <c:dLbls>
          <c:showLegendKey val="0"/>
          <c:showVal val="0"/>
          <c:showCatName val="0"/>
          <c:showSerName val="0"/>
          <c:showPercent val="0"/>
          <c:showBubbleSize val="0"/>
        </c:dLbls>
        <c:smooth val="0"/>
        <c:axId val="424643664"/>
        <c:axId val="424647976"/>
      </c:lineChart>
      <c:catAx>
        <c:axId val="424643664"/>
        <c:scaling>
          <c:orientation val="minMax"/>
        </c:scaling>
        <c:delete val="0"/>
        <c:axPos val="b"/>
        <c:title>
          <c:tx>
            <c:rich>
              <a:bodyPr/>
              <a:lstStyle/>
              <a:p>
                <a:pPr>
                  <a:defRPr sz="2025" b="1" i="0" u="none" strike="noStrike" baseline="0">
                    <a:solidFill>
                      <a:schemeClr val="tx1"/>
                    </a:solidFill>
                    <a:latin typeface="Calibri"/>
                    <a:ea typeface="Calibri"/>
                    <a:cs typeface="Calibri"/>
                  </a:defRPr>
                </a:pPr>
                <a:r>
                  <a:rPr lang="en-US" dirty="0" smtClean="0"/>
                  <a:t>Early</a:t>
                </a:r>
                <a:r>
                  <a:rPr lang="en-US" baseline="0" dirty="0" smtClean="0"/>
                  <a:t> Withdrawal</a:t>
                </a:r>
                <a:r>
                  <a:rPr lang="en-US" dirty="0" smtClean="0"/>
                  <a:t> </a:t>
                </a:r>
                <a:r>
                  <a:rPr lang="en-US" dirty="0"/>
                  <a:t>Penalty</a:t>
                </a:r>
              </a:p>
            </c:rich>
          </c:tx>
          <c:layout>
            <c:manualLayout>
              <c:xMode val="edge"/>
              <c:yMode val="edge"/>
              <c:x val="0.29595335848660193"/>
              <c:y val="0.92347601412872782"/>
            </c:manualLayout>
          </c:layout>
          <c:overlay val="0"/>
          <c:spPr>
            <a:noFill/>
            <a:ln w="21211">
              <a:noFill/>
            </a:ln>
          </c:spPr>
        </c:title>
        <c:numFmt formatCode="0%" sourceLinked="0"/>
        <c:majorTickMark val="none"/>
        <c:minorTickMark val="none"/>
        <c:tickLblPos val="low"/>
        <c:spPr>
          <a:ln w="2651">
            <a:solidFill>
              <a:schemeClr val="tx1"/>
            </a:solidFill>
            <a:prstDash val="solid"/>
          </a:ln>
        </c:spPr>
        <c:txPr>
          <a:bodyPr rot="-2700000" vert="horz"/>
          <a:lstStyle/>
          <a:p>
            <a:pPr>
              <a:defRPr sz="1800" b="1" i="0" u="none" strike="noStrike" baseline="0">
                <a:solidFill>
                  <a:schemeClr val="tx1"/>
                </a:solidFill>
                <a:latin typeface="Calibri"/>
                <a:ea typeface="Calibri"/>
                <a:cs typeface="Calibri"/>
              </a:defRPr>
            </a:pPr>
            <a:endParaRPr lang="en-US"/>
          </a:p>
        </c:txPr>
        <c:crossAx val="424647976"/>
        <c:crosses val="autoZero"/>
        <c:auto val="1"/>
        <c:lblAlgn val="ctr"/>
        <c:lblOffset val="0"/>
        <c:tickLblSkip val="10"/>
        <c:tickMarkSkip val="1"/>
        <c:noMultiLvlLbl val="0"/>
      </c:catAx>
      <c:valAx>
        <c:axId val="424647976"/>
        <c:scaling>
          <c:orientation val="minMax"/>
          <c:max val="-1.25"/>
          <c:min val="-1.5"/>
        </c:scaling>
        <c:delete val="0"/>
        <c:axPos val="l"/>
        <c:majorGridlines>
          <c:spPr>
            <a:ln w="2651">
              <a:solidFill>
                <a:schemeClr val="bg1">
                  <a:lumMod val="95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24643664"/>
        <c:crosses val="autoZero"/>
        <c:crossBetween val="between"/>
      </c:valAx>
      <c:spPr>
        <a:noFill/>
        <a:ln w="10605">
          <a:solidFill>
            <a:schemeClr val="tx1"/>
          </a:solidFill>
          <a:prstDash val="solid"/>
        </a:ln>
      </c:spPr>
    </c:plotArea>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6156583629894"/>
          <c:y val="4.3279467322147089E-2"/>
          <c:w val="0.70677938513499761"/>
          <c:h val="0.77093733185033864"/>
        </c:manualLayout>
      </c:layout>
      <c:lineChart>
        <c:grouping val="standard"/>
        <c:varyColors val="0"/>
        <c:ser>
          <c:idx val="0"/>
          <c:order val="0"/>
          <c:tx>
            <c:strRef>
              <c:f>Sheet1!$A$2</c:f>
              <c:strCache>
                <c:ptCount val="1"/>
                <c:pt idx="0">
                  <c:v>0.1</c:v>
                </c:pt>
              </c:strCache>
            </c:strRef>
          </c:tx>
          <c:spPr>
            <a:ln w="38100">
              <a:solidFill>
                <a:srgbClr val="FF0000"/>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Sheet1!$B$2:$CX$2</c:f>
              <c:numCache>
                <c:formatCode>General</c:formatCode>
                <c:ptCount val="101"/>
                <c:pt idx="1">
                  <c:v>-2.4367999999999999</c:v>
                </c:pt>
                <c:pt idx="2">
                  <c:v>-2.4338000000000002</c:v>
                </c:pt>
                <c:pt idx="3">
                  <c:v>-2.4306999999999999</c:v>
                </c:pt>
                <c:pt idx="4">
                  <c:v>-2.4277000000000002</c:v>
                </c:pt>
                <c:pt idx="5">
                  <c:v>-2.4245999999999999</c:v>
                </c:pt>
                <c:pt idx="6">
                  <c:v>-2.4215</c:v>
                </c:pt>
                <c:pt idx="7">
                  <c:v>-2.4184999999999999</c:v>
                </c:pt>
                <c:pt idx="8">
                  <c:v>-2.4152999999999998</c:v>
                </c:pt>
                <c:pt idx="9">
                  <c:v>-2.4121999999999999</c:v>
                </c:pt>
                <c:pt idx="10">
                  <c:v>-2.4089999999999998</c:v>
                </c:pt>
                <c:pt idx="11">
                  <c:v>-2.4056999999999999</c:v>
                </c:pt>
                <c:pt idx="12">
                  <c:v>-2.4024999999999999</c:v>
                </c:pt>
                <c:pt idx="13">
                  <c:v>-2.3990999999999998</c:v>
                </c:pt>
                <c:pt idx="14">
                  <c:v>-2.3957000000000002</c:v>
                </c:pt>
                <c:pt idx="15">
                  <c:v>-2.3921999999999999</c:v>
                </c:pt>
                <c:pt idx="16">
                  <c:v>-2.3887</c:v>
                </c:pt>
                <c:pt idx="17">
                  <c:v>-2.3851</c:v>
                </c:pt>
                <c:pt idx="18">
                  <c:v>-2.3814000000000002</c:v>
                </c:pt>
                <c:pt idx="19">
                  <c:v>-2.3776000000000002</c:v>
                </c:pt>
                <c:pt idx="20">
                  <c:v>-2.3738000000000001</c:v>
                </c:pt>
                <c:pt idx="21">
                  <c:v>-2.3698000000000001</c:v>
                </c:pt>
                <c:pt idx="22">
                  <c:v>-2.3658000000000001</c:v>
                </c:pt>
                <c:pt idx="23">
                  <c:v>-2.3616999999999999</c:v>
                </c:pt>
                <c:pt idx="24">
                  <c:v>-2.3574999999999999</c:v>
                </c:pt>
                <c:pt idx="25">
                  <c:v>-2.3532000000000002</c:v>
                </c:pt>
                <c:pt idx="26">
                  <c:v>-2.3488000000000002</c:v>
                </c:pt>
                <c:pt idx="27">
                  <c:v>-2.3443999999999998</c:v>
                </c:pt>
                <c:pt idx="28">
                  <c:v>-2.3397999999999999</c:v>
                </c:pt>
                <c:pt idx="29">
                  <c:v>-2.3351999999999999</c:v>
                </c:pt>
                <c:pt idx="30">
                  <c:v>-2.3304</c:v>
                </c:pt>
                <c:pt idx="31">
                  <c:v>-2.3256000000000001</c:v>
                </c:pt>
                <c:pt idx="32">
                  <c:v>-2.3207</c:v>
                </c:pt>
                <c:pt idx="33">
                  <c:v>-2.3155999999999999</c:v>
                </c:pt>
                <c:pt idx="34">
                  <c:v>-2.3105000000000002</c:v>
                </c:pt>
                <c:pt idx="35">
                  <c:v>-2.3052999999999999</c:v>
                </c:pt>
                <c:pt idx="36">
                  <c:v>-2.2999000000000001</c:v>
                </c:pt>
                <c:pt idx="37">
                  <c:v>-2.2945000000000002</c:v>
                </c:pt>
                <c:pt idx="38">
                  <c:v>-2.2888999999999999</c:v>
                </c:pt>
                <c:pt idx="39">
                  <c:v>-2.2831999999999999</c:v>
                </c:pt>
                <c:pt idx="40">
                  <c:v>-2.2774000000000001</c:v>
                </c:pt>
                <c:pt idx="41">
                  <c:v>-2.2715000000000001</c:v>
                </c:pt>
                <c:pt idx="42">
                  <c:v>-2.2654000000000001</c:v>
                </c:pt>
                <c:pt idx="43">
                  <c:v>-2.2591000000000001</c:v>
                </c:pt>
                <c:pt idx="44">
                  <c:v>-2.2526999999999999</c:v>
                </c:pt>
                <c:pt idx="45">
                  <c:v>-2.2461000000000002</c:v>
                </c:pt>
                <c:pt idx="46">
                  <c:v>-2.2393000000000001</c:v>
                </c:pt>
                <c:pt idx="47">
                  <c:v>-2.2323</c:v>
                </c:pt>
                <c:pt idx="48">
                  <c:v>-2.2250999999999999</c:v>
                </c:pt>
                <c:pt idx="49">
                  <c:v>-2.2176999999999998</c:v>
                </c:pt>
                <c:pt idx="50">
                  <c:v>-2.21</c:v>
                </c:pt>
                <c:pt idx="51">
                  <c:v>-2.2021000000000002</c:v>
                </c:pt>
                <c:pt idx="52">
                  <c:v>-2.194</c:v>
                </c:pt>
                <c:pt idx="53">
                  <c:v>-2.1856</c:v>
                </c:pt>
                <c:pt idx="54">
                  <c:v>-2.1768999999999998</c:v>
                </c:pt>
                <c:pt idx="55">
                  <c:v>-2.1678999999999999</c:v>
                </c:pt>
                <c:pt idx="56">
                  <c:v>-2.1585000000000001</c:v>
                </c:pt>
                <c:pt idx="57">
                  <c:v>-2.1488999999999998</c:v>
                </c:pt>
                <c:pt idx="58">
                  <c:v>-2.1389</c:v>
                </c:pt>
                <c:pt idx="59">
                  <c:v>-2.1284999999999998</c:v>
                </c:pt>
                <c:pt idx="60">
                  <c:v>-2.1177000000000001</c:v>
                </c:pt>
                <c:pt idx="61">
                  <c:v>-2.1065</c:v>
                </c:pt>
                <c:pt idx="62">
                  <c:v>-2.0948000000000002</c:v>
                </c:pt>
                <c:pt idx="63">
                  <c:v>-2.0827</c:v>
                </c:pt>
                <c:pt idx="64">
                  <c:v>-2.0701000000000001</c:v>
                </c:pt>
                <c:pt idx="65">
                  <c:v>-2.0569000000000002</c:v>
                </c:pt>
                <c:pt idx="66">
                  <c:v>-2.0432000000000001</c:v>
                </c:pt>
                <c:pt idx="67">
                  <c:v>-2.0289000000000001</c:v>
                </c:pt>
                <c:pt idx="68">
                  <c:v>-2.0139</c:v>
                </c:pt>
                <c:pt idx="69">
                  <c:v>-1.9983</c:v>
                </c:pt>
                <c:pt idx="70">
                  <c:v>-1.982</c:v>
                </c:pt>
                <c:pt idx="71">
                  <c:v>-1.9648000000000001</c:v>
                </c:pt>
                <c:pt idx="72">
                  <c:v>-1.9469000000000001</c:v>
                </c:pt>
                <c:pt idx="73">
                  <c:v>-1.9280999999999999</c:v>
                </c:pt>
                <c:pt idx="74">
                  <c:v>-1.9083000000000001</c:v>
                </c:pt>
                <c:pt idx="75">
                  <c:v>-1.8875999999999999</c:v>
                </c:pt>
                <c:pt idx="76">
                  <c:v>-1.8657999999999999</c:v>
                </c:pt>
                <c:pt idx="77">
                  <c:v>-1.8428</c:v>
                </c:pt>
                <c:pt idx="78">
                  <c:v>-1.8187</c:v>
                </c:pt>
                <c:pt idx="79">
                  <c:v>-1.7932999999999999</c:v>
                </c:pt>
                <c:pt idx="80">
                  <c:v>-1.7665999999999999</c:v>
                </c:pt>
                <c:pt idx="81">
                  <c:v>-1.7385999999999999</c:v>
                </c:pt>
                <c:pt idx="82">
                  <c:v>-1.7091000000000001</c:v>
                </c:pt>
                <c:pt idx="83">
                  <c:v>-1.6782999999999999</c:v>
                </c:pt>
                <c:pt idx="84">
                  <c:v>-1.6460999999999999</c:v>
                </c:pt>
                <c:pt idx="85">
                  <c:v>-1.6126</c:v>
                </c:pt>
                <c:pt idx="86">
                  <c:v>-1.5782</c:v>
                </c:pt>
                <c:pt idx="87">
                  <c:v>-1.5432999999999999</c:v>
                </c:pt>
                <c:pt idx="88">
                  <c:v>-1.5085999999999999</c:v>
                </c:pt>
                <c:pt idx="89">
                  <c:v>-1.4752000000000001</c:v>
                </c:pt>
                <c:pt idx="90">
                  <c:v>-1.4446000000000001</c:v>
                </c:pt>
                <c:pt idx="91">
                  <c:v>-1.4187000000000001</c:v>
                </c:pt>
                <c:pt idx="92">
                  <c:v>-1.4</c:v>
                </c:pt>
                <c:pt idx="93">
                  <c:v>-1.3903000000000001</c:v>
                </c:pt>
                <c:pt idx="94">
                  <c:v>-1.3879999999999999</c:v>
                </c:pt>
                <c:pt idx="95">
                  <c:v>-1.3878999999999999</c:v>
                </c:pt>
                <c:pt idx="96">
                  <c:v>-1.3878999999999999</c:v>
                </c:pt>
                <c:pt idx="97">
                  <c:v>-1.3878999999999999</c:v>
                </c:pt>
                <c:pt idx="98">
                  <c:v>-1.3878999999999999</c:v>
                </c:pt>
                <c:pt idx="99">
                  <c:v>-1.3878999999999999</c:v>
                </c:pt>
              </c:numCache>
            </c:numRef>
          </c:val>
          <c:smooth val="1"/>
        </c:ser>
        <c:ser>
          <c:idx val="1"/>
          <c:order val="1"/>
          <c:tx>
            <c:strRef>
              <c:f>Sheet1!$A$3</c:f>
              <c:strCache>
                <c:ptCount val="1"/>
                <c:pt idx="0">
                  <c:v>Beta=0.2</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Sheet1!$B$3:$CX$3</c:f>
              <c:numCache>
                <c:formatCode>General</c:formatCode>
                <c:ptCount val="101"/>
                <c:pt idx="2">
                  <c:v>-1.9228000000000001</c:v>
                </c:pt>
                <c:pt idx="3">
                  <c:v>-1.9198</c:v>
                </c:pt>
                <c:pt idx="4">
                  <c:v>-1.9167000000000001</c:v>
                </c:pt>
                <c:pt idx="5">
                  <c:v>-1.9137</c:v>
                </c:pt>
                <c:pt idx="6">
                  <c:v>-1.9106000000000001</c:v>
                </c:pt>
                <c:pt idx="7">
                  <c:v>-1.9075</c:v>
                </c:pt>
                <c:pt idx="8">
                  <c:v>-1.9044000000000001</c:v>
                </c:pt>
                <c:pt idx="9">
                  <c:v>-1.9012</c:v>
                </c:pt>
                <c:pt idx="10">
                  <c:v>-1.8980999999999999</c:v>
                </c:pt>
                <c:pt idx="11">
                  <c:v>-1.8948</c:v>
                </c:pt>
                <c:pt idx="12">
                  <c:v>-1.8915999999999999</c:v>
                </c:pt>
                <c:pt idx="13">
                  <c:v>-1.8882000000000001</c:v>
                </c:pt>
                <c:pt idx="14">
                  <c:v>-1.8848</c:v>
                </c:pt>
                <c:pt idx="15">
                  <c:v>-1.8814</c:v>
                </c:pt>
                <c:pt idx="16">
                  <c:v>-1.8778999999999999</c:v>
                </c:pt>
                <c:pt idx="17">
                  <c:v>-1.8743000000000001</c:v>
                </c:pt>
                <c:pt idx="18">
                  <c:v>-1.8706</c:v>
                </c:pt>
                <c:pt idx="19">
                  <c:v>-1.8669</c:v>
                </c:pt>
                <c:pt idx="20">
                  <c:v>-1.8631</c:v>
                </c:pt>
                <c:pt idx="21">
                  <c:v>-1.8592</c:v>
                </c:pt>
                <c:pt idx="22">
                  <c:v>-1.8552999999999999</c:v>
                </c:pt>
                <c:pt idx="23">
                  <c:v>-1.8512</c:v>
                </c:pt>
                <c:pt idx="24">
                  <c:v>-1.8471</c:v>
                </c:pt>
                <c:pt idx="25">
                  <c:v>-1.8429</c:v>
                </c:pt>
                <c:pt idx="26">
                  <c:v>-1.8386</c:v>
                </c:pt>
                <c:pt idx="27">
                  <c:v>-1.8342000000000001</c:v>
                </c:pt>
                <c:pt idx="28">
                  <c:v>-1.8298000000000001</c:v>
                </c:pt>
                <c:pt idx="29">
                  <c:v>-1.8251999999999999</c:v>
                </c:pt>
                <c:pt idx="30">
                  <c:v>-1.8206</c:v>
                </c:pt>
                <c:pt idx="31">
                  <c:v>-1.8159000000000001</c:v>
                </c:pt>
                <c:pt idx="32">
                  <c:v>-1.8110999999999999</c:v>
                </c:pt>
                <c:pt idx="33">
                  <c:v>-1.8062</c:v>
                </c:pt>
                <c:pt idx="34">
                  <c:v>-1.8011999999999999</c:v>
                </c:pt>
                <c:pt idx="35">
                  <c:v>-1.7962</c:v>
                </c:pt>
                <c:pt idx="36">
                  <c:v>-1.7909999999999999</c:v>
                </c:pt>
                <c:pt idx="37">
                  <c:v>-1.7858000000000001</c:v>
                </c:pt>
                <c:pt idx="38">
                  <c:v>-1.7804</c:v>
                </c:pt>
                <c:pt idx="39">
                  <c:v>-1.7748999999999999</c:v>
                </c:pt>
                <c:pt idx="40">
                  <c:v>-1.7694000000000001</c:v>
                </c:pt>
                <c:pt idx="41">
                  <c:v>-1.7637</c:v>
                </c:pt>
                <c:pt idx="42">
                  <c:v>-1.7579</c:v>
                </c:pt>
                <c:pt idx="43">
                  <c:v>-1.7519</c:v>
                </c:pt>
                <c:pt idx="44">
                  <c:v>-1.7458</c:v>
                </c:pt>
                <c:pt idx="45">
                  <c:v>-1.7396</c:v>
                </c:pt>
                <c:pt idx="46">
                  <c:v>-1.7332000000000001</c:v>
                </c:pt>
                <c:pt idx="47">
                  <c:v>-1.7265999999999999</c:v>
                </c:pt>
                <c:pt idx="48">
                  <c:v>-1.7199</c:v>
                </c:pt>
                <c:pt idx="49">
                  <c:v>-1.7130000000000001</c:v>
                </c:pt>
                <c:pt idx="50">
                  <c:v>-1.7059</c:v>
                </c:pt>
                <c:pt idx="51">
                  <c:v>-1.6986000000000001</c:v>
                </c:pt>
                <c:pt idx="52">
                  <c:v>-1.6911</c:v>
                </c:pt>
                <c:pt idx="53">
                  <c:v>-1.6835</c:v>
                </c:pt>
                <c:pt idx="54">
                  <c:v>-1.6756</c:v>
                </c:pt>
                <c:pt idx="55">
                  <c:v>-1.6674</c:v>
                </c:pt>
                <c:pt idx="56">
                  <c:v>-1.6591</c:v>
                </c:pt>
                <c:pt idx="57">
                  <c:v>-1.6505000000000001</c:v>
                </c:pt>
                <c:pt idx="58">
                  <c:v>-1.6416999999999999</c:v>
                </c:pt>
                <c:pt idx="59">
                  <c:v>-1.6327</c:v>
                </c:pt>
                <c:pt idx="60">
                  <c:v>-1.6234</c:v>
                </c:pt>
                <c:pt idx="61">
                  <c:v>-1.6137999999999999</c:v>
                </c:pt>
                <c:pt idx="62">
                  <c:v>-1.6040000000000001</c:v>
                </c:pt>
                <c:pt idx="63">
                  <c:v>-1.5939000000000001</c:v>
                </c:pt>
                <c:pt idx="64">
                  <c:v>-1.5834999999999999</c:v>
                </c:pt>
                <c:pt idx="65">
                  <c:v>-1.5729</c:v>
                </c:pt>
                <c:pt idx="66">
                  <c:v>-1.5620000000000001</c:v>
                </c:pt>
                <c:pt idx="67">
                  <c:v>-1.5508999999999999</c:v>
                </c:pt>
                <c:pt idx="68">
                  <c:v>-1.5396000000000001</c:v>
                </c:pt>
                <c:pt idx="69">
                  <c:v>-1.528</c:v>
                </c:pt>
                <c:pt idx="70">
                  <c:v>-1.5162</c:v>
                </c:pt>
                <c:pt idx="71">
                  <c:v>-1.5043</c:v>
                </c:pt>
                <c:pt idx="72">
                  <c:v>-1.4922</c:v>
                </c:pt>
                <c:pt idx="73">
                  <c:v>-1.4801</c:v>
                </c:pt>
                <c:pt idx="74">
                  <c:v>-1.468</c:v>
                </c:pt>
                <c:pt idx="75">
                  <c:v>-1.456</c:v>
                </c:pt>
                <c:pt idx="76">
                  <c:v>-1.4440999999999999</c:v>
                </c:pt>
                <c:pt idx="77">
                  <c:v>-1.4326000000000001</c:v>
                </c:pt>
                <c:pt idx="78">
                  <c:v>-1.4215</c:v>
                </c:pt>
                <c:pt idx="79">
                  <c:v>-1.4111</c:v>
                </c:pt>
                <c:pt idx="80">
                  <c:v>-1.4015</c:v>
                </c:pt>
                <c:pt idx="81">
                  <c:v>-1.393</c:v>
                </c:pt>
                <c:pt idx="82">
                  <c:v>-1.3857999999999999</c:v>
                </c:pt>
                <c:pt idx="83">
                  <c:v>-1.3802000000000001</c:v>
                </c:pt>
                <c:pt idx="84">
                  <c:v>-1.3764000000000001</c:v>
                </c:pt>
                <c:pt idx="85">
                  <c:v>-1.3744000000000001</c:v>
                </c:pt>
                <c:pt idx="86">
                  <c:v>-1.3742000000000001</c:v>
                </c:pt>
                <c:pt idx="87">
                  <c:v>-1.3754999999999999</c:v>
                </c:pt>
                <c:pt idx="88">
                  <c:v>-1.3776999999999999</c:v>
                </c:pt>
                <c:pt idx="89">
                  <c:v>-1.3801000000000001</c:v>
                </c:pt>
                <c:pt idx="90">
                  <c:v>-1.3826000000000001</c:v>
                </c:pt>
              </c:numCache>
            </c:numRef>
          </c:val>
          <c:smooth val="1"/>
        </c:ser>
        <c:ser>
          <c:idx val="2"/>
          <c:order val="2"/>
          <c:tx>
            <c:strRef>
              <c:f>Sheet1!$A$4</c:f>
              <c:strCache>
                <c:ptCount val="1"/>
                <c:pt idx="0">
                  <c:v>Beta=0.3</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Sheet1!$B$4:$CX$4</c:f>
              <c:numCache>
                <c:formatCode>General</c:formatCode>
                <c:ptCount val="101"/>
                <c:pt idx="1">
                  <c:v>-1.6858</c:v>
                </c:pt>
                <c:pt idx="2">
                  <c:v>-1.6828000000000001</c:v>
                </c:pt>
                <c:pt idx="3">
                  <c:v>-1.6797</c:v>
                </c:pt>
                <c:pt idx="4">
                  <c:v>-1.6767000000000001</c:v>
                </c:pt>
                <c:pt idx="5">
                  <c:v>-1.6736</c:v>
                </c:pt>
                <c:pt idx="6">
                  <c:v>-1.6706000000000001</c:v>
                </c:pt>
                <c:pt idx="7">
                  <c:v>-1.6675</c:v>
                </c:pt>
                <c:pt idx="8">
                  <c:v>-1.6644000000000001</c:v>
                </c:pt>
                <c:pt idx="9">
                  <c:v>-1.6613</c:v>
                </c:pt>
                <c:pt idx="10">
                  <c:v>-1.6580999999999999</c:v>
                </c:pt>
                <c:pt idx="11">
                  <c:v>-1.6549</c:v>
                </c:pt>
                <c:pt idx="12">
                  <c:v>-1.6516999999999999</c:v>
                </c:pt>
                <c:pt idx="13">
                  <c:v>-1.6484000000000001</c:v>
                </c:pt>
                <c:pt idx="14">
                  <c:v>-1.6451</c:v>
                </c:pt>
                <c:pt idx="15">
                  <c:v>-1.6416999999999999</c:v>
                </c:pt>
                <c:pt idx="16">
                  <c:v>-1.6383000000000001</c:v>
                </c:pt>
                <c:pt idx="17">
                  <c:v>-1.6348</c:v>
                </c:pt>
                <c:pt idx="18">
                  <c:v>-1.6313</c:v>
                </c:pt>
                <c:pt idx="19">
                  <c:v>-1.6276999999999999</c:v>
                </c:pt>
                <c:pt idx="20">
                  <c:v>-1.6240000000000001</c:v>
                </c:pt>
                <c:pt idx="21">
                  <c:v>-1.6203000000000001</c:v>
                </c:pt>
                <c:pt idx="22">
                  <c:v>-1.6165</c:v>
                </c:pt>
                <c:pt idx="23">
                  <c:v>-1.6127</c:v>
                </c:pt>
                <c:pt idx="24">
                  <c:v>-1.6088</c:v>
                </c:pt>
                <c:pt idx="25">
                  <c:v>-1.6048</c:v>
                </c:pt>
                <c:pt idx="26">
                  <c:v>-1.6008</c:v>
                </c:pt>
                <c:pt idx="27">
                  <c:v>-1.5967</c:v>
                </c:pt>
                <c:pt idx="28">
                  <c:v>-1.5925</c:v>
                </c:pt>
                <c:pt idx="29">
                  <c:v>-1.5883</c:v>
                </c:pt>
                <c:pt idx="30">
                  <c:v>-1.5840000000000001</c:v>
                </c:pt>
                <c:pt idx="31">
                  <c:v>-1.5797000000000001</c:v>
                </c:pt>
                <c:pt idx="32">
                  <c:v>-1.5752999999999999</c:v>
                </c:pt>
                <c:pt idx="33">
                  <c:v>-1.5708</c:v>
                </c:pt>
                <c:pt idx="34">
                  <c:v>-1.5663</c:v>
                </c:pt>
                <c:pt idx="35">
                  <c:v>-1.5617000000000001</c:v>
                </c:pt>
                <c:pt idx="36">
                  <c:v>-1.5570999999999999</c:v>
                </c:pt>
                <c:pt idx="37">
                  <c:v>-1.5524</c:v>
                </c:pt>
                <c:pt idx="38">
                  <c:v>-1.5476000000000001</c:v>
                </c:pt>
                <c:pt idx="39">
                  <c:v>-1.5427</c:v>
                </c:pt>
                <c:pt idx="40">
                  <c:v>-1.5378000000000001</c:v>
                </c:pt>
                <c:pt idx="41">
                  <c:v>-1.5328999999999999</c:v>
                </c:pt>
                <c:pt idx="42">
                  <c:v>-1.5278</c:v>
                </c:pt>
                <c:pt idx="43">
                  <c:v>-1.5226999999999999</c:v>
                </c:pt>
                <c:pt idx="44">
                  <c:v>-1.5175000000000001</c:v>
                </c:pt>
                <c:pt idx="45">
                  <c:v>-1.5122</c:v>
                </c:pt>
                <c:pt idx="46">
                  <c:v>-1.5068999999999999</c:v>
                </c:pt>
                <c:pt idx="47">
                  <c:v>-1.5014000000000001</c:v>
                </c:pt>
                <c:pt idx="48">
                  <c:v>-1.4959</c:v>
                </c:pt>
                <c:pt idx="49">
                  <c:v>-1.4903</c:v>
                </c:pt>
                <c:pt idx="50">
                  <c:v>-1.4845999999999999</c:v>
                </c:pt>
                <c:pt idx="51">
                  <c:v>-1.4789000000000001</c:v>
                </c:pt>
                <c:pt idx="52">
                  <c:v>-1.4731000000000001</c:v>
                </c:pt>
                <c:pt idx="53">
                  <c:v>-1.4672000000000001</c:v>
                </c:pt>
                <c:pt idx="54">
                  <c:v>-1.4612000000000001</c:v>
                </c:pt>
                <c:pt idx="55">
                  <c:v>-1.4552</c:v>
                </c:pt>
                <c:pt idx="56">
                  <c:v>-1.4492</c:v>
                </c:pt>
                <c:pt idx="57">
                  <c:v>-1.4431</c:v>
                </c:pt>
                <c:pt idx="58">
                  <c:v>-1.4370000000000001</c:v>
                </c:pt>
                <c:pt idx="59">
                  <c:v>-1.4309000000000001</c:v>
                </c:pt>
                <c:pt idx="60">
                  <c:v>-1.4248000000000001</c:v>
                </c:pt>
                <c:pt idx="61">
                  <c:v>-1.4187000000000001</c:v>
                </c:pt>
                <c:pt idx="62">
                  <c:v>-1.4127000000000001</c:v>
                </c:pt>
                <c:pt idx="63">
                  <c:v>-1.4068000000000001</c:v>
                </c:pt>
                <c:pt idx="64">
                  <c:v>-1.4009</c:v>
                </c:pt>
                <c:pt idx="65">
                  <c:v>-1.3952</c:v>
                </c:pt>
                <c:pt idx="66">
                  <c:v>-1.3896999999999999</c:v>
                </c:pt>
                <c:pt idx="67">
                  <c:v>-1.3843000000000001</c:v>
                </c:pt>
                <c:pt idx="68">
                  <c:v>-1.3793</c:v>
                </c:pt>
                <c:pt idx="69">
                  <c:v>-1.3746</c:v>
                </c:pt>
                <c:pt idx="70">
                  <c:v>-1.3702000000000001</c:v>
                </c:pt>
                <c:pt idx="71">
                  <c:v>-1.3662000000000001</c:v>
                </c:pt>
                <c:pt idx="72">
                  <c:v>-1.3628</c:v>
                </c:pt>
                <c:pt idx="73">
                  <c:v>-1.3599000000000001</c:v>
                </c:pt>
                <c:pt idx="74">
                  <c:v>-1.3575999999999999</c:v>
                </c:pt>
                <c:pt idx="75">
                  <c:v>-1.3559000000000001</c:v>
                </c:pt>
                <c:pt idx="76">
                  <c:v>-1.355</c:v>
                </c:pt>
                <c:pt idx="77">
                  <c:v>-1.3547</c:v>
                </c:pt>
                <c:pt idx="78">
                  <c:v>-1.3551</c:v>
                </c:pt>
                <c:pt idx="79">
                  <c:v>-1.3561000000000001</c:v>
                </c:pt>
                <c:pt idx="80">
                  <c:v>-1.3576999999999999</c:v>
                </c:pt>
                <c:pt idx="81">
                  <c:v>-1.3595999999999999</c:v>
                </c:pt>
                <c:pt idx="82">
                  <c:v>-1.3617999999999999</c:v>
                </c:pt>
                <c:pt idx="83">
                  <c:v>-1.3642000000000001</c:v>
                </c:pt>
                <c:pt idx="84">
                  <c:v>-1.3665</c:v>
                </c:pt>
                <c:pt idx="85">
                  <c:v>-1.369</c:v>
                </c:pt>
                <c:pt idx="86">
                  <c:v>-1.3714</c:v>
                </c:pt>
                <c:pt idx="87">
                  <c:v>-1.3738999999999999</c:v>
                </c:pt>
                <c:pt idx="88">
                  <c:v>-1.3764000000000001</c:v>
                </c:pt>
                <c:pt idx="89">
                  <c:v>-1.3789</c:v>
                </c:pt>
                <c:pt idx="90">
                  <c:v>-1.3814</c:v>
                </c:pt>
              </c:numCache>
            </c:numRef>
          </c:val>
          <c:smooth val="1"/>
        </c:ser>
        <c:ser>
          <c:idx val="3"/>
          <c:order val="3"/>
          <c:tx>
            <c:strRef>
              <c:f>Sheet1!$A$5</c:f>
              <c:strCache>
                <c:ptCount val="1"/>
                <c:pt idx="0">
                  <c:v>Beta=0.4</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Sheet1!$B$5:$CX$5</c:f>
              <c:numCache>
                <c:formatCode>General</c:formatCode>
                <c:ptCount val="101"/>
                <c:pt idx="1">
                  <c:v>-1.5499000000000001</c:v>
                </c:pt>
                <c:pt idx="2">
                  <c:v>-1.5468</c:v>
                </c:pt>
                <c:pt idx="3">
                  <c:v>-1.5438000000000001</c:v>
                </c:pt>
                <c:pt idx="4">
                  <c:v>-1.5407999999999999</c:v>
                </c:pt>
                <c:pt idx="5">
                  <c:v>-1.5377000000000001</c:v>
                </c:pt>
                <c:pt idx="6">
                  <c:v>-1.5347</c:v>
                </c:pt>
                <c:pt idx="7">
                  <c:v>-1.5317000000000001</c:v>
                </c:pt>
                <c:pt idx="8">
                  <c:v>-1.5286</c:v>
                </c:pt>
                <c:pt idx="9">
                  <c:v>-1.5255000000000001</c:v>
                </c:pt>
                <c:pt idx="10">
                  <c:v>-1.5224</c:v>
                </c:pt>
                <c:pt idx="11">
                  <c:v>-1.5193000000000001</c:v>
                </c:pt>
                <c:pt idx="12">
                  <c:v>-1.5162</c:v>
                </c:pt>
                <c:pt idx="13">
                  <c:v>-1.5129999999999999</c:v>
                </c:pt>
                <c:pt idx="14">
                  <c:v>-1.5098</c:v>
                </c:pt>
                <c:pt idx="15">
                  <c:v>-1.5065999999999999</c:v>
                </c:pt>
                <c:pt idx="16">
                  <c:v>-1.5034000000000001</c:v>
                </c:pt>
                <c:pt idx="17">
                  <c:v>-1.5001</c:v>
                </c:pt>
                <c:pt idx="18">
                  <c:v>-1.4967999999999999</c:v>
                </c:pt>
                <c:pt idx="19">
                  <c:v>-1.4934000000000001</c:v>
                </c:pt>
                <c:pt idx="20">
                  <c:v>-1.49</c:v>
                </c:pt>
                <c:pt idx="21">
                  <c:v>-1.4865999999999999</c:v>
                </c:pt>
                <c:pt idx="22">
                  <c:v>-1.4831000000000001</c:v>
                </c:pt>
                <c:pt idx="23">
                  <c:v>-1.4796</c:v>
                </c:pt>
                <c:pt idx="24">
                  <c:v>-1.4761</c:v>
                </c:pt>
                <c:pt idx="25">
                  <c:v>-1.4725999999999999</c:v>
                </c:pt>
                <c:pt idx="26">
                  <c:v>-1.4690000000000001</c:v>
                </c:pt>
                <c:pt idx="27">
                  <c:v>-1.4654</c:v>
                </c:pt>
                <c:pt idx="28">
                  <c:v>-1.4618</c:v>
                </c:pt>
                <c:pt idx="29">
                  <c:v>-1.4581</c:v>
                </c:pt>
                <c:pt idx="30">
                  <c:v>-1.4543999999999999</c:v>
                </c:pt>
                <c:pt idx="31">
                  <c:v>-1.4507000000000001</c:v>
                </c:pt>
                <c:pt idx="32">
                  <c:v>-1.4470000000000001</c:v>
                </c:pt>
                <c:pt idx="33">
                  <c:v>-1.4432</c:v>
                </c:pt>
                <c:pt idx="34">
                  <c:v>-1.4395</c:v>
                </c:pt>
                <c:pt idx="35">
                  <c:v>-1.4357</c:v>
                </c:pt>
                <c:pt idx="36">
                  <c:v>-1.4319</c:v>
                </c:pt>
                <c:pt idx="37">
                  <c:v>-1.4280999999999999</c:v>
                </c:pt>
                <c:pt idx="38">
                  <c:v>-1.4242999999999999</c:v>
                </c:pt>
                <c:pt idx="39">
                  <c:v>-1.4205000000000001</c:v>
                </c:pt>
                <c:pt idx="40">
                  <c:v>-1.4166000000000001</c:v>
                </c:pt>
                <c:pt idx="41">
                  <c:v>-1.4128000000000001</c:v>
                </c:pt>
                <c:pt idx="42">
                  <c:v>-1.409</c:v>
                </c:pt>
                <c:pt idx="43">
                  <c:v>-1.4051</c:v>
                </c:pt>
                <c:pt idx="44">
                  <c:v>-1.4013</c:v>
                </c:pt>
                <c:pt idx="45">
                  <c:v>-1.3975</c:v>
                </c:pt>
                <c:pt idx="46">
                  <c:v>-1.3936999999999999</c:v>
                </c:pt>
                <c:pt idx="47">
                  <c:v>-1.3898999999999999</c:v>
                </c:pt>
                <c:pt idx="48">
                  <c:v>-1.3862000000000001</c:v>
                </c:pt>
                <c:pt idx="49">
                  <c:v>-1.3824000000000001</c:v>
                </c:pt>
                <c:pt idx="50">
                  <c:v>-1.3788</c:v>
                </c:pt>
                <c:pt idx="51">
                  <c:v>-1.3751</c:v>
                </c:pt>
                <c:pt idx="52">
                  <c:v>-1.3715999999999999</c:v>
                </c:pt>
                <c:pt idx="53">
                  <c:v>-1.3681000000000001</c:v>
                </c:pt>
                <c:pt idx="54">
                  <c:v>-1.3647</c:v>
                </c:pt>
                <c:pt idx="55">
                  <c:v>-1.3614999999999999</c:v>
                </c:pt>
                <c:pt idx="56">
                  <c:v>-1.3583000000000001</c:v>
                </c:pt>
                <c:pt idx="57">
                  <c:v>-1.3552999999999999</c:v>
                </c:pt>
                <c:pt idx="58">
                  <c:v>-1.3524</c:v>
                </c:pt>
                <c:pt idx="59">
                  <c:v>-1.3498000000000001</c:v>
                </c:pt>
                <c:pt idx="60">
                  <c:v>-1.3472999999999999</c:v>
                </c:pt>
                <c:pt idx="61">
                  <c:v>-1.345</c:v>
                </c:pt>
                <c:pt idx="62">
                  <c:v>-1.343</c:v>
                </c:pt>
                <c:pt idx="63">
                  <c:v>-1.3411999999999999</c:v>
                </c:pt>
                <c:pt idx="64">
                  <c:v>-1.3398000000000001</c:v>
                </c:pt>
                <c:pt idx="65">
                  <c:v>-1.3386</c:v>
                </c:pt>
                <c:pt idx="66">
                  <c:v>-1.3378000000000001</c:v>
                </c:pt>
                <c:pt idx="67">
                  <c:v>-1.3371999999999999</c:v>
                </c:pt>
                <c:pt idx="68">
                  <c:v>-1.3371</c:v>
                </c:pt>
                <c:pt idx="69">
                  <c:v>-1.3371999999999999</c:v>
                </c:pt>
                <c:pt idx="70">
                  <c:v>-1.3378000000000001</c:v>
                </c:pt>
                <c:pt idx="71">
                  <c:v>-1.3386</c:v>
                </c:pt>
                <c:pt idx="72">
                  <c:v>-1.3396999999999999</c:v>
                </c:pt>
                <c:pt idx="73">
                  <c:v>-1.3411</c:v>
                </c:pt>
                <c:pt idx="74">
                  <c:v>-1.3427</c:v>
                </c:pt>
                <c:pt idx="75">
                  <c:v>-1.3445</c:v>
                </c:pt>
                <c:pt idx="76">
                  <c:v>-1.3464</c:v>
                </c:pt>
                <c:pt idx="77">
                  <c:v>-1.3484</c:v>
                </c:pt>
                <c:pt idx="78">
                  <c:v>-1.3504</c:v>
                </c:pt>
                <c:pt idx="79">
                  <c:v>-1.3525</c:v>
                </c:pt>
                <c:pt idx="80">
                  <c:v>-1.3547</c:v>
                </c:pt>
                <c:pt idx="81">
                  <c:v>-1.3569</c:v>
                </c:pt>
                <c:pt idx="82">
                  <c:v>-1.3592</c:v>
                </c:pt>
                <c:pt idx="83">
                  <c:v>-1.3614999999999999</c:v>
                </c:pt>
                <c:pt idx="84">
                  <c:v>-1.3638999999999999</c:v>
                </c:pt>
                <c:pt idx="85">
                  <c:v>-1.3664000000000001</c:v>
                </c:pt>
                <c:pt idx="86">
                  <c:v>-1.3689</c:v>
                </c:pt>
                <c:pt idx="87">
                  <c:v>-1.3714</c:v>
                </c:pt>
                <c:pt idx="88">
                  <c:v>-1.3738999999999999</c:v>
                </c:pt>
                <c:pt idx="89">
                  <c:v>-1.3765000000000001</c:v>
                </c:pt>
                <c:pt idx="90">
                  <c:v>-1.379</c:v>
                </c:pt>
                <c:pt idx="91">
                  <c:v>-1.3812</c:v>
                </c:pt>
                <c:pt idx="92">
                  <c:v>-1.3829</c:v>
                </c:pt>
                <c:pt idx="93">
                  <c:v>-1.3837999999999999</c:v>
                </c:pt>
                <c:pt idx="94">
                  <c:v>-1.3841000000000001</c:v>
                </c:pt>
                <c:pt idx="95">
                  <c:v>-1.3841000000000001</c:v>
                </c:pt>
                <c:pt idx="96">
                  <c:v>-1.3841000000000001</c:v>
                </c:pt>
                <c:pt idx="97">
                  <c:v>-1.3841000000000001</c:v>
                </c:pt>
                <c:pt idx="98">
                  <c:v>-1.3841000000000001</c:v>
                </c:pt>
                <c:pt idx="99">
                  <c:v>-1.3841000000000001</c:v>
                </c:pt>
              </c:numCache>
            </c:numRef>
          </c:val>
          <c:smooth val="1"/>
        </c:ser>
        <c:ser>
          <c:idx val="4"/>
          <c:order val="4"/>
          <c:tx>
            <c:strRef>
              <c:f>Sheet1!$A$6</c:f>
              <c:strCache>
                <c:ptCount val="1"/>
                <c:pt idx="0">
                  <c:v>Beta=0.5</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Sheet1!$B$6:$CX$6</c:f>
              <c:numCache>
                <c:formatCode>General</c:formatCode>
                <c:ptCount val="101"/>
                <c:pt idx="1">
                  <c:v>-1.4671000000000001</c:v>
                </c:pt>
                <c:pt idx="2">
                  <c:v>-1.464</c:v>
                </c:pt>
                <c:pt idx="3">
                  <c:v>-1.4610000000000001</c:v>
                </c:pt>
                <c:pt idx="4">
                  <c:v>-1.458</c:v>
                </c:pt>
                <c:pt idx="5">
                  <c:v>-1.4550000000000001</c:v>
                </c:pt>
                <c:pt idx="6">
                  <c:v>-1.452</c:v>
                </c:pt>
                <c:pt idx="7">
                  <c:v>-1.4490000000000001</c:v>
                </c:pt>
                <c:pt idx="8">
                  <c:v>-1.446</c:v>
                </c:pt>
                <c:pt idx="9">
                  <c:v>-1.4430000000000001</c:v>
                </c:pt>
                <c:pt idx="10">
                  <c:v>-1.44</c:v>
                </c:pt>
                <c:pt idx="11">
                  <c:v>-1.4370000000000001</c:v>
                </c:pt>
                <c:pt idx="12">
                  <c:v>-1.4339999999999999</c:v>
                </c:pt>
                <c:pt idx="13">
                  <c:v>-1.431</c:v>
                </c:pt>
                <c:pt idx="14">
                  <c:v>-1.4279999999999999</c:v>
                </c:pt>
                <c:pt idx="15">
                  <c:v>-1.425</c:v>
                </c:pt>
                <c:pt idx="16">
                  <c:v>-1.4219999999999999</c:v>
                </c:pt>
                <c:pt idx="17">
                  <c:v>-1.419</c:v>
                </c:pt>
                <c:pt idx="18">
                  <c:v>-1.4159999999999999</c:v>
                </c:pt>
                <c:pt idx="19">
                  <c:v>-1.413</c:v>
                </c:pt>
                <c:pt idx="20">
                  <c:v>-1.41</c:v>
                </c:pt>
                <c:pt idx="21">
                  <c:v>-1.407</c:v>
                </c:pt>
                <c:pt idx="22">
                  <c:v>-1.4039999999999999</c:v>
                </c:pt>
                <c:pt idx="23">
                  <c:v>-1.401</c:v>
                </c:pt>
                <c:pt idx="24">
                  <c:v>-1.3979999999999999</c:v>
                </c:pt>
                <c:pt idx="25">
                  <c:v>-1.395</c:v>
                </c:pt>
                <c:pt idx="26">
                  <c:v>-1.3919999999999999</c:v>
                </c:pt>
                <c:pt idx="27">
                  <c:v>-1.3891</c:v>
                </c:pt>
                <c:pt idx="28">
                  <c:v>-1.3861000000000001</c:v>
                </c:pt>
                <c:pt idx="29">
                  <c:v>-1.3832</c:v>
                </c:pt>
                <c:pt idx="30">
                  <c:v>-1.3803000000000001</c:v>
                </c:pt>
                <c:pt idx="31">
                  <c:v>-1.3774</c:v>
                </c:pt>
                <c:pt idx="32">
                  <c:v>-1.3745000000000001</c:v>
                </c:pt>
                <c:pt idx="33">
                  <c:v>-1.3715999999999999</c:v>
                </c:pt>
                <c:pt idx="34">
                  <c:v>-1.3688</c:v>
                </c:pt>
                <c:pt idx="35">
                  <c:v>-1.3660000000000001</c:v>
                </c:pt>
                <c:pt idx="36">
                  <c:v>-1.3633</c:v>
                </c:pt>
                <c:pt idx="37">
                  <c:v>-1.3605</c:v>
                </c:pt>
                <c:pt idx="38">
                  <c:v>-1.3577999999999999</c:v>
                </c:pt>
                <c:pt idx="39">
                  <c:v>-1.3552</c:v>
                </c:pt>
                <c:pt idx="40">
                  <c:v>-1.3526</c:v>
                </c:pt>
                <c:pt idx="41">
                  <c:v>-1.3501000000000001</c:v>
                </c:pt>
                <c:pt idx="42">
                  <c:v>-1.3475999999999999</c:v>
                </c:pt>
                <c:pt idx="43">
                  <c:v>-1.3452</c:v>
                </c:pt>
                <c:pt idx="44">
                  <c:v>-1.3428</c:v>
                </c:pt>
                <c:pt idx="45">
                  <c:v>-1.3406</c:v>
                </c:pt>
                <c:pt idx="46">
                  <c:v>-1.3384</c:v>
                </c:pt>
                <c:pt idx="47">
                  <c:v>-1.3363</c:v>
                </c:pt>
                <c:pt idx="48">
                  <c:v>-1.3343</c:v>
                </c:pt>
                <c:pt idx="49">
                  <c:v>-1.3325</c:v>
                </c:pt>
                <c:pt idx="50">
                  <c:v>-1.3307</c:v>
                </c:pt>
                <c:pt idx="51">
                  <c:v>-1.3290999999999999</c:v>
                </c:pt>
                <c:pt idx="52">
                  <c:v>-1.3275999999999999</c:v>
                </c:pt>
                <c:pt idx="53">
                  <c:v>-1.3263</c:v>
                </c:pt>
                <c:pt idx="54">
                  <c:v>-1.3251999999999999</c:v>
                </c:pt>
                <c:pt idx="55">
                  <c:v>-1.3242</c:v>
                </c:pt>
                <c:pt idx="56">
                  <c:v>-1.3233999999999999</c:v>
                </c:pt>
                <c:pt idx="57">
                  <c:v>-1.3227</c:v>
                </c:pt>
                <c:pt idx="58">
                  <c:v>-1.3223</c:v>
                </c:pt>
                <c:pt idx="59">
                  <c:v>-1.3221000000000001</c:v>
                </c:pt>
                <c:pt idx="60">
                  <c:v>-1.3221000000000001</c:v>
                </c:pt>
                <c:pt idx="61">
                  <c:v>-1.3222</c:v>
                </c:pt>
                <c:pt idx="62">
                  <c:v>-1.3226</c:v>
                </c:pt>
                <c:pt idx="63">
                  <c:v>-1.3231999999999999</c:v>
                </c:pt>
                <c:pt idx="64">
                  <c:v>-1.3239000000000001</c:v>
                </c:pt>
                <c:pt idx="65">
                  <c:v>-1.3249</c:v>
                </c:pt>
                <c:pt idx="66">
                  <c:v>-1.3260000000000001</c:v>
                </c:pt>
                <c:pt idx="67">
                  <c:v>-1.3271999999999999</c:v>
                </c:pt>
                <c:pt idx="68">
                  <c:v>-1.3286</c:v>
                </c:pt>
                <c:pt idx="69">
                  <c:v>-1.33</c:v>
                </c:pt>
                <c:pt idx="70">
                  <c:v>-1.3315999999999999</c:v>
                </c:pt>
                <c:pt idx="71">
                  <c:v>-1.3331999999999999</c:v>
                </c:pt>
                <c:pt idx="72">
                  <c:v>-1.3348</c:v>
                </c:pt>
                <c:pt idx="73">
                  <c:v>-1.3366</c:v>
                </c:pt>
                <c:pt idx="74">
                  <c:v>-1.3384</c:v>
                </c:pt>
                <c:pt idx="75">
                  <c:v>-1.3402000000000001</c:v>
                </c:pt>
                <c:pt idx="76">
                  <c:v>-1.3422000000000001</c:v>
                </c:pt>
                <c:pt idx="77">
                  <c:v>-1.3442000000000001</c:v>
                </c:pt>
                <c:pt idx="78">
                  <c:v>-1.3462000000000001</c:v>
                </c:pt>
                <c:pt idx="79">
                  <c:v>-1.3484</c:v>
                </c:pt>
                <c:pt idx="80">
                  <c:v>-1.3506</c:v>
                </c:pt>
                <c:pt idx="81">
                  <c:v>-1.3528</c:v>
                </c:pt>
                <c:pt idx="82">
                  <c:v>-1.3551</c:v>
                </c:pt>
                <c:pt idx="83">
                  <c:v>-1.3574999999999999</c:v>
                </c:pt>
                <c:pt idx="84">
                  <c:v>-1.36</c:v>
                </c:pt>
                <c:pt idx="85">
                  <c:v>-1.3625</c:v>
                </c:pt>
                <c:pt idx="86">
                  <c:v>-1.365</c:v>
                </c:pt>
                <c:pt idx="87">
                  <c:v>-1.3674999999999999</c:v>
                </c:pt>
                <c:pt idx="88">
                  <c:v>-1.3701000000000001</c:v>
                </c:pt>
                <c:pt idx="89">
                  <c:v>-1.3727</c:v>
                </c:pt>
                <c:pt idx="90">
                  <c:v>-1.3753</c:v>
                </c:pt>
                <c:pt idx="91">
                  <c:v>-1.3775999999999999</c:v>
                </c:pt>
                <c:pt idx="92">
                  <c:v>-1.3793</c:v>
                </c:pt>
                <c:pt idx="93">
                  <c:v>-1.3803000000000001</c:v>
                </c:pt>
                <c:pt idx="94">
                  <c:v>-1.3805000000000001</c:v>
                </c:pt>
                <c:pt idx="95">
                  <c:v>-1.3805000000000001</c:v>
                </c:pt>
                <c:pt idx="96">
                  <c:v>-1.3805000000000001</c:v>
                </c:pt>
                <c:pt idx="97">
                  <c:v>-1.3805000000000001</c:v>
                </c:pt>
                <c:pt idx="98">
                  <c:v>-1.3805000000000001</c:v>
                </c:pt>
                <c:pt idx="99">
                  <c:v>-1.3805000000000001</c:v>
                </c:pt>
              </c:numCache>
            </c:numRef>
          </c:val>
          <c:smooth val="1"/>
        </c:ser>
        <c:ser>
          <c:idx val="5"/>
          <c:order val="5"/>
          <c:tx>
            <c:strRef>
              <c:f>Sheet1!$A$7</c:f>
              <c:strCache>
                <c:ptCount val="1"/>
                <c:pt idx="0">
                  <c:v>Beta=0.6</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Sheet1!$B$7:$CX$7</c:f>
              <c:numCache>
                <c:formatCode>General</c:formatCode>
                <c:ptCount val="101"/>
                <c:pt idx="1">
                  <c:v>-1.4154</c:v>
                </c:pt>
                <c:pt idx="2">
                  <c:v>-1.4123000000000001</c:v>
                </c:pt>
                <c:pt idx="3">
                  <c:v>-1.4093</c:v>
                </c:pt>
                <c:pt idx="4">
                  <c:v>-1.4063000000000001</c:v>
                </c:pt>
                <c:pt idx="5">
                  <c:v>-1.4034</c:v>
                </c:pt>
                <c:pt idx="6">
                  <c:v>-1.4004000000000001</c:v>
                </c:pt>
                <c:pt idx="7">
                  <c:v>-1.3975</c:v>
                </c:pt>
                <c:pt idx="8">
                  <c:v>-1.3946000000000001</c:v>
                </c:pt>
                <c:pt idx="9">
                  <c:v>-1.3916999999999999</c:v>
                </c:pt>
                <c:pt idx="10">
                  <c:v>-1.3888</c:v>
                </c:pt>
                <c:pt idx="11">
                  <c:v>-1.3859999999999999</c:v>
                </c:pt>
                <c:pt idx="12">
                  <c:v>-1.3831</c:v>
                </c:pt>
                <c:pt idx="13">
                  <c:v>-1.3803000000000001</c:v>
                </c:pt>
                <c:pt idx="14">
                  <c:v>-1.3775999999999999</c:v>
                </c:pt>
                <c:pt idx="15">
                  <c:v>-1.3748</c:v>
                </c:pt>
                <c:pt idx="16">
                  <c:v>-1.3721000000000001</c:v>
                </c:pt>
                <c:pt idx="17">
                  <c:v>-1.3694999999999999</c:v>
                </c:pt>
                <c:pt idx="18">
                  <c:v>-1.3668</c:v>
                </c:pt>
                <c:pt idx="19">
                  <c:v>-1.3642000000000001</c:v>
                </c:pt>
                <c:pt idx="20">
                  <c:v>-1.3615999999999999</c:v>
                </c:pt>
                <c:pt idx="21">
                  <c:v>-1.3591</c:v>
                </c:pt>
                <c:pt idx="22">
                  <c:v>-1.3566</c:v>
                </c:pt>
                <c:pt idx="23">
                  <c:v>-1.3541000000000001</c:v>
                </c:pt>
                <c:pt idx="24">
                  <c:v>-1.3516999999999999</c:v>
                </c:pt>
                <c:pt idx="25">
                  <c:v>-1.3493999999999999</c:v>
                </c:pt>
                <c:pt idx="26">
                  <c:v>-1.347</c:v>
                </c:pt>
                <c:pt idx="27">
                  <c:v>-1.3447</c:v>
                </c:pt>
                <c:pt idx="28">
                  <c:v>-1.3425</c:v>
                </c:pt>
                <c:pt idx="29">
                  <c:v>-1.3403</c:v>
                </c:pt>
                <c:pt idx="30">
                  <c:v>-1.3382000000000001</c:v>
                </c:pt>
                <c:pt idx="31">
                  <c:v>-1.3361000000000001</c:v>
                </c:pt>
                <c:pt idx="32">
                  <c:v>-1.3341000000000001</c:v>
                </c:pt>
                <c:pt idx="33">
                  <c:v>-1.3321000000000001</c:v>
                </c:pt>
                <c:pt idx="34">
                  <c:v>-1.3302</c:v>
                </c:pt>
                <c:pt idx="35">
                  <c:v>-1.3283</c:v>
                </c:pt>
                <c:pt idx="36">
                  <c:v>-1.3265</c:v>
                </c:pt>
                <c:pt idx="37">
                  <c:v>-1.3248</c:v>
                </c:pt>
                <c:pt idx="38">
                  <c:v>-1.3230999999999999</c:v>
                </c:pt>
                <c:pt idx="39">
                  <c:v>-1.3214999999999999</c:v>
                </c:pt>
                <c:pt idx="40">
                  <c:v>-1.32</c:v>
                </c:pt>
                <c:pt idx="41">
                  <c:v>-1.3186</c:v>
                </c:pt>
                <c:pt idx="42">
                  <c:v>-1.3172999999999999</c:v>
                </c:pt>
                <c:pt idx="43">
                  <c:v>-1.3160000000000001</c:v>
                </c:pt>
                <c:pt idx="44">
                  <c:v>-1.3149</c:v>
                </c:pt>
                <c:pt idx="45">
                  <c:v>-1.3139000000000001</c:v>
                </c:pt>
                <c:pt idx="46">
                  <c:v>-1.3129999999999999</c:v>
                </c:pt>
                <c:pt idx="47">
                  <c:v>-1.3122</c:v>
                </c:pt>
                <c:pt idx="48">
                  <c:v>-1.3115000000000001</c:v>
                </c:pt>
                <c:pt idx="49">
                  <c:v>-1.3109</c:v>
                </c:pt>
                <c:pt idx="50">
                  <c:v>-1.3105</c:v>
                </c:pt>
                <c:pt idx="51">
                  <c:v>-1.3102</c:v>
                </c:pt>
                <c:pt idx="52">
                  <c:v>-1.3101</c:v>
                </c:pt>
                <c:pt idx="53">
                  <c:v>-1.3101</c:v>
                </c:pt>
                <c:pt idx="54">
                  <c:v>-1.3102</c:v>
                </c:pt>
                <c:pt idx="55">
                  <c:v>-1.3104</c:v>
                </c:pt>
                <c:pt idx="56">
                  <c:v>-1.3108</c:v>
                </c:pt>
                <c:pt idx="57">
                  <c:v>-1.3112999999999999</c:v>
                </c:pt>
                <c:pt idx="58">
                  <c:v>-1.3119000000000001</c:v>
                </c:pt>
                <c:pt idx="59">
                  <c:v>-1.3127</c:v>
                </c:pt>
                <c:pt idx="60">
                  <c:v>-1.3134999999999999</c:v>
                </c:pt>
                <c:pt idx="61">
                  <c:v>-1.3145</c:v>
                </c:pt>
                <c:pt idx="62">
                  <c:v>-1.3154999999999999</c:v>
                </c:pt>
                <c:pt idx="63">
                  <c:v>-1.3166</c:v>
                </c:pt>
                <c:pt idx="64">
                  <c:v>-1.3177000000000001</c:v>
                </c:pt>
                <c:pt idx="65">
                  <c:v>-1.319</c:v>
                </c:pt>
                <c:pt idx="66">
                  <c:v>-1.3203</c:v>
                </c:pt>
                <c:pt idx="67">
                  <c:v>-1.3217000000000001</c:v>
                </c:pt>
                <c:pt idx="68">
                  <c:v>-1.3230999999999999</c:v>
                </c:pt>
                <c:pt idx="69">
                  <c:v>-1.3246</c:v>
                </c:pt>
                <c:pt idx="70">
                  <c:v>-1.3261000000000001</c:v>
                </c:pt>
                <c:pt idx="71">
                  <c:v>-1.3278000000000001</c:v>
                </c:pt>
                <c:pt idx="72">
                  <c:v>-1.3293999999999999</c:v>
                </c:pt>
                <c:pt idx="73">
                  <c:v>-1.3311999999999999</c:v>
                </c:pt>
                <c:pt idx="74">
                  <c:v>-1.333</c:v>
                </c:pt>
                <c:pt idx="75">
                  <c:v>-1.3349</c:v>
                </c:pt>
                <c:pt idx="76">
                  <c:v>-1.3369</c:v>
                </c:pt>
                <c:pt idx="77">
                  <c:v>-1.3389</c:v>
                </c:pt>
                <c:pt idx="78">
                  <c:v>-1.341</c:v>
                </c:pt>
                <c:pt idx="79">
                  <c:v>-1.3431999999999999</c:v>
                </c:pt>
                <c:pt idx="80">
                  <c:v>-1.3453999999999999</c:v>
                </c:pt>
                <c:pt idx="81">
                  <c:v>-1.3476999999999999</c:v>
                </c:pt>
                <c:pt idx="82">
                  <c:v>-1.3501000000000001</c:v>
                </c:pt>
                <c:pt idx="83">
                  <c:v>-1.3525</c:v>
                </c:pt>
                <c:pt idx="84">
                  <c:v>-1.355</c:v>
                </c:pt>
                <c:pt idx="85">
                  <c:v>-1.3574999999999999</c:v>
                </c:pt>
                <c:pt idx="86">
                  <c:v>-1.3601000000000001</c:v>
                </c:pt>
                <c:pt idx="87">
                  <c:v>-1.3627</c:v>
                </c:pt>
                <c:pt idx="88">
                  <c:v>-1.3653999999999999</c:v>
                </c:pt>
                <c:pt idx="89">
                  <c:v>-1.3680000000000001</c:v>
                </c:pt>
                <c:pt idx="90">
                  <c:v>-1.3706</c:v>
                </c:pt>
                <c:pt idx="91">
                  <c:v>-1.373</c:v>
                </c:pt>
                <c:pt idx="92">
                  <c:v>-1.3748</c:v>
                </c:pt>
                <c:pt idx="93">
                  <c:v>-1.3756999999999999</c:v>
                </c:pt>
                <c:pt idx="94">
                  <c:v>-1.3759999999999999</c:v>
                </c:pt>
                <c:pt idx="95">
                  <c:v>-1.3759999999999999</c:v>
                </c:pt>
                <c:pt idx="96">
                  <c:v>-1.3759999999999999</c:v>
                </c:pt>
                <c:pt idx="97">
                  <c:v>-1.3759999999999999</c:v>
                </c:pt>
                <c:pt idx="98">
                  <c:v>-1.3759999999999999</c:v>
                </c:pt>
                <c:pt idx="99">
                  <c:v>-1.3759999999999999</c:v>
                </c:pt>
              </c:numCache>
            </c:numRef>
          </c:val>
          <c:smooth val="1"/>
        </c:ser>
        <c:ser>
          <c:idx val="6"/>
          <c:order val="6"/>
          <c:tx>
            <c:strRef>
              <c:f>Sheet1!$A$8</c:f>
              <c:strCache>
                <c:ptCount val="1"/>
                <c:pt idx="0">
                  <c:v>Beta=0.7</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Sheet1!$B$8:$CX$8</c:f>
              <c:numCache>
                <c:formatCode>General</c:formatCode>
                <c:ptCount val="101"/>
                <c:pt idx="1">
                  <c:v>-1.3834</c:v>
                </c:pt>
                <c:pt idx="2">
                  <c:v>-1.3804000000000001</c:v>
                </c:pt>
                <c:pt idx="3">
                  <c:v>-1.3774</c:v>
                </c:pt>
                <c:pt idx="4">
                  <c:v>-1.3745000000000001</c:v>
                </c:pt>
                <c:pt idx="5">
                  <c:v>-1.3715999999999999</c:v>
                </c:pt>
                <c:pt idx="6">
                  <c:v>-1.3687</c:v>
                </c:pt>
                <c:pt idx="7">
                  <c:v>-1.3657999999999999</c:v>
                </c:pt>
                <c:pt idx="8">
                  <c:v>-1.363</c:v>
                </c:pt>
                <c:pt idx="9">
                  <c:v>-1.3602000000000001</c:v>
                </c:pt>
                <c:pt idx="10">
                  <c:v>-1.3573999999999999</c:v>
                </c:pt>
                <c:pt idx="11">
                  <c:v>-1.3548</c:v>
                </c:pt>
                <c:pt idx="12">
                  <c:v>-1.3521000000000001</c:v>
                </c:pt>
                <c:pt idx="13">
                  <c:v>-1.3494999999999999</c:v>
                </c:pt>
                <c:pt idx="14">
                  <c:v>-1.347</c:v>
                </c:pt>
                <c:pt idx="15">
                  <c:v>-1.3445</c:v>
                </c:pt>
                <c:pt idx="16">
                  <c:v>-1.3421000000000001</c:v>
                </c:pt>
                <c:pt idx="17">
                  <c:v>-1.3398000000000001</c:v>
                </c:pt>
                <c:pt idx="18">
                  <c:v>-1.3374999999999999</c:v>
                </c:pt>
                <c:pt idx="19">
                  <c:v>-1.3351999999999999</c:v>
                </c:pt>
                <c:pt idx="20">
                  <c:v>-1.3331</c:v>
                </c:pt>
                <c:pt idx="21">
                  <c:v>-1.331</c:v>
                </c:pt>
                <c:pt idx="22">
                  <c:v>-1.329</c:v>
                </c:pt>
                <c:pt idx="23">
                  <c:v>-1.327</c:v>
                </c:pt>
                <c:pt idx="24">
                  <c:v>-1.3250999999999999</c:v>
                </c:pt>
                <c:pt idx="25">
                  <c:v>-1.3232999999999999</c:v>
                </c:pt>
                <c:pt idx="26">
                  <c:v>-1.3214999999999999</c:v>
                </c:pt>
                <c:pt idx="27">
                  <c:v>-1.3198000000000001</c:v>
                </c:pt>
                <c:pt idx="28">
                  <c:v>-1.3182</c:v>
                </c:pt>
                <c:pt idx="29">
                  <c:v>-1.3166</c:v>
                </c:pt>
                <c:pt idx="30">
                  <c:v>-1.3150999999999999</c:v>
                </c:pt>
                <c:pt idx="31">
                  <c:v>-1.3137000000000001</c:v>
                </c:pt>
                <c:pt idx="32">
                  <c:v>-1.3124</c:v>
                </c:pt>
                <c:pt idx="33">
                  <c:v>-1.3110999999999999</c:v>
                </c:pt>
                <c:pt idx="34">
                  <c:v>-1.3098000000000001</c:v>
                </c:pt>
                <c:pt idx="35">
                  <c:v>-1.3087</c:v>
                </c:pt>
                <c:pt idx="36">
                  <c:v>-1.3076000000000001</c:v>
                </c:pt>
                <c:pt idx="37">
                  <c:v>-1.3066</c:v>
                </c:pt>
                <c:pt idx="38">
                  <c:v>-1.3057000000000001</c:v>
                </c:pt>
                <c:pt idx="39">
                  <c:v>-1.3048</c:v>
                </c:pt>
                <c:pt idx="40">
                  <c:v>-1.3041</c:v>
                </c:pt>
                <c:pt idx="41">
                  <c:v>-1.3033999999999999</c:v>
                </c:pt>
                <c:pt idx="42">
                  <c:v>-1.3028</c:v>
                </c:pt>
                <c:pt idx="43">
                  <c:v>-1.3023</c:v>
                </c:pt>
                <c:pt idx="44">
                  <c:v>-1.3019000000000001</c:v>
                </c:pt>
                <c:pt idx="45">
                  <c:v>-1.3016000000000001</c:v>
                </c:pt>
                <c:pt idx="46">
                  <c:v>-1.3012999999999999</c:v>
                </c:pt>
                <c:pt idx="47">
                  <c:v>-1.3011999999999999</c:v>
                </c:pt>
                <c:pt idx="48">
                  <c:v>-1.3011999999999999</c:v>
                </c:pt>
                <c:pt idx="49">
                  <c:v>-1.3012999999999999</c:v>
                </c:pt>
                <c:pt idx="50">
                  <c:v>-1.3013999999999999</c:v>
                </c:pt>
                <c:pt idx="51">
                  <c:v>-1.3017000000000001</c:v>
                </c:pt>
                <c:pt idx="52">
                  <c:v>-1.3021</c:v>
                </c:pt>
                <c:pt idx="53">
                  <c:v>-1.3025</c:v>
                </c:pt>
                <c:pt idx="54">
                  <c:v>-1.3029999999999999</c:v>
                </c:pt>
                <c:pt idx="55">
                  <c:v>-1.3036000000000001</c:v>
                </c:pt>
                <c:pt idx="56">
                  <c:v>-1.3043</c:v>
                </c:pt>
                <c:pt idx="57">
                  <c:v>-1.3049999999999999</c:v>
                </c:pt>
                <c:pt idx="58">
                  <c:v>-1.3058000000000001</c:v>
                </c:pt>
                <c:pt idx="59">
                  <c:v>-1.3067</c:v>
                </c:pt>
                <c:pt idx="60">
                  <c:v>-1.3076000000000001</c:v>
                </c:pt>
                <c:pt idx="61">
                  <c:v>-1.3086</c:v>
                </c:pt>
                <c:pt idx="62">
                  <c:v>-1.3096000000000001</c:v>
                </c:pt>
                <c:pt idx="63">
                  <c:v>-1.3107</c:v>
                </c:pt>
                <c:pt idx="64">
                  <c:v>-1.3119000000000001</c:v>
                </c:pt>
                <c:pt idx="65">
                  <c:v>-1.3131999999999999</c:v>
                </c:pt>
                <c:pt idx="66">
                  <c:v>-1.3145</c:v>
                </c:pt>
                <c:pt idx="67">
                  <c:v>-1.3158000000000001</c:v>
                </c:pt>
                <c:pt idx="68">
                  <c:v>-1.3172999999999999</c:v>
                </c:pt>
                <c:pt idx="69">
                  <c:v>-1.3188</c:v>
                </c:pt>
                <c:pt idx="70">
                  <c:v>-1.3204</c:v>
                </c:pt>
                <c:pt idx="71">
                  <c:v>-1.3220000000000001</c:v>
                </c:pt>
                <c:pt idx="72">
                  <c:v>-1.3237000000000001</c:v>
                </c:pt>
                <c:pt idx="73">
                  <c:v>-1.3254999999999999</c:v>
                </c:pt>
                <c:pt idx="74">
                  <c:v>-1.3272999999999999</c:v>
                </c:pt>
                <c:pt idx="75">
                  <c:v>-1.3292999999999999</c:v>
                </c:pt>
                <c:pt idx="76">
                  <c:v>-1.3311999999999999</c:v>
                </c:pt>
                <c:pt idx="77">
                  <c:v>-1.3332999999999999</c:v>
                </c:pt>
                <c:pt idx="78">
                  <c:v>-1.3353999999999999</c:v>
                </c:pt>
                <c:pt idx="79">
                  <c:v>-1.3375999999999999</c:v>
                </c:pt>
                <c:pt idx="80">
                  <c:v>-1.3399000000000001</c:v>
                </c:pt>
                <c:pt idx="81">
                  <c:v>-1.3422000000000001</c:v>
                </c:pt>
                <c:pt idx="82">
                  <c:v>-1.3447</c:v>
                </c:pt>
                <c:pt idx="83">
                  <c:v>-1.3471</c:v>
                </c:pt>
                <c:pt idx="84">
                  <c:v>-1.3496999999999999</c:v>
                </c:pt>
                <c:pt idx="85">
                  <c:v>-1.3523000000000001</c:v>
                </c:pt>
                <c:pt idx="86">
                  <c:v>-1.3549</c:v>
                </c:pt>
                <c:pt idx="87">
                  <c:v>-1.3575999999999999</c:v>
                </c:pt>
                <c:pt idx="88">
                  <c:v>-1.3603000000000001</c:v>
                </c:pt>
                <c:pt idx="89">
                  <c:v>-1.363</c:v>
                </c:pt>
                <c:pt idx="90">
                  <c:v>-1.3656999999999999</c:v>
                </c:pt>
                <c:pt idx="91">
                  <c:v>-1.3681000000000001</c:v>
                </c:pt>
                <c:pt idx="92">
                  <c:v>-1.3698999999999999</c:v>
                </c:pt>
                <c:pt idx="93">
                  <c:v>-1.3709</c:v>
                </c:pt>
                <c:pt idx="94">
                  <c:v>-1.3711</c:v>
                </c:pt>
                <c:pt idx="95">
                  <c:v>-1.3711</c:v>
                </c:pt>
                <c:pt idx="96">
                  <c:v>-1.3711</c:v>
                </c:pt>
                <c:pt idx="97">
                  <c:v>-1.3711</c:v>
                </c:pt>
                <c:pt idx="98">
                  <c:v>-1.3711</c:v>
                </c:pt>
                <c:pt idx="99">
                  <c:v>-1.3711</c:v>
                </c:pt>
              </c:numCache>
            </c:numRef>
          </c:val>
          <c:smooth val="1"/>
        </c:ser>
        <c:ser>
          <c:idx val="7"/>
          <c:order val="7"/>
          <c:tx>
            <c:strRef>
              <c:f>Sheet1!$A$9</c:f>
              <c:strCache>
                <c:ptCount val="1"/>
                <c:pt idx="0">
                  <c:v>Beta=0.8</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Sheet1!$B$9:$CX$9</c:f>
              <c:numCache>
                <c:formatCode>General</c:formatCode>
                <c:ptCount val="101"/>
                <c:pt idx="1">
                  <c:v>-1.3648</c:v>
                </c:pt>
                <c:pt idx="2">
                  <c:v>-1.3617999999999999</c:v>
                </c:pt>
                <c:pt idx="3">
                  <c:v>-1.3588</c:v>
                </c:pt>
                <c:pt idx="4">
                  <c:v>-1.3559000000000001</c:v>
                </c:pt>
                <c:pt idx="5">
                  <c:v>-1.353</c:v>
                </c:pt>
                <c:pt idx="6">
                  <c:v>-1.3502000000000001</c:v>
                </c:pt>
                <c:pt idx="7">
                  <c:v>-1.3473999999999999</c:v>
                </c:pt>
                <c:pt idx="8">
                  <c:v>-1.3446</c:v>
                </c:pt>
                <c:pt idx="9">
                  <c:v>-1.3420000000000001</c:v>
                </c:pt>
                <c:pt idx="10">
                  <c:v>-1.3392999999999999</c:v>
                </c:pt>
                <c:pt idx="11">
                  <c:v>-1.3368</c:v>
                </c:pt>
                <c:pt idx="12">
                  <c:v>-1.3343</c:v>
                </c:pt>
                <c:pt idx="13">
                  <c:v>-1.3319000000000001</c:v>
                </c:pt>
                <c:pt idx="14">
                  <c:v>-1.3295999999999999</c:v>
                </c:pt>
                <c:pt idx="15">
                  <c:v>-1.3272999999999999</c:v>
                </c:pt>
                <c:pt idx="16">
                  <c:v>-1.3251999999999999</c:v>
                </c:pt>
                <c:pt idx="17">
                  <c:v>-1.3230999999999999</c:v>
                </c:pt>
                <c:pt idx="18">
                  <c:v>-1.3210999999999999</c:v>
                </c:pt>
                <c:pt idx="19">
                  <c:v>-1.3191999999999999</c:v>
                </c:pt>
                <c:pt idx="20">
                  <c:v>-1.3172999999999999</c:v>
                </c:pt>
                <c:pt idx="21">
                  <c:v>-1.3156000000000001</c:v>
                </c:pt>
                <c:pt idx="22">
                  <c:v>-1.3139000000000001</c:v>
                </c:pt>
                <c:pt idx="23">
                  <c:v>-1.3123</c:v>
                </c:pt>
                <c:pt idx="24">
                  <c:v>-1.3108</c:v>
                </c:pt>
                <c:pt idx="25">
                  <c:v>-1.3093999999999999</c:v>
                </c:pt>
                <c:pt idx="26">
                  <c:v>-1.3080000000000001</c:v>
                </c:pt>
                <c:pt idx="27">
                  <c:v>-1.3067</c:v>
                </c:pt>
                <c:pt idx="28">
                  <c:v>-1.3055000000000001</c:v>
                </c:pt>
                <c:pt idx="29">
                  <c:v>-1.3044</c:v>
                </c:pt>
                <c:pt idx="30">
                  <c:v>-1.3032999999999999</c:v>
                </c:pt>
                <c:pt idx="31">
                  <c:v>-1.3023</c:v>
                </c:pt>
                <c:pt idx="32">
                  <c:v>-1.3012999999999999</c:v>
                </c:pt>
                <c:pt idx="33">
                  <c:v>-1.3005</c:v>
                </c:pt>
                <c:pt idx="34">
                  <c:v>-1.2996000000000001</c:v>
                </c:pt>
                <c:pt idx="35">
                  <c:v>-1.2988999999999999</c:v>
                </c:pt>
                <c:pt idx="36">
                  <c:v>-1.2982</c:v>
                </c:pt>
                <c:pt idx="37">
                  <c:v>-1.2976000000000001</c:v>
                </c:pt>
                <c:pt idx="38">
                  <c:v>-1.2969999999999999</c:v>
                </c:pt>
                <c:pt idx="39">
                  <c:v>-1.2966</c:v>
                </c:pt>
                <c:pt idx="40">
                  <c:v>-1.2962</c:v>
                </c:pt>
                <c:pt idx="41">
                  <c:v>-1.2958000000000001</c:v>
                </c:pt>
                <c:pt idx="42">
                  <c:v>-1.2955000000000001</c:v>
                </c:pt>
                <c:pt idx="43">
                  <c:v>-1.2952999999999999</c:v>
                </c:pt>
                <c:pt idx="44">
                  <c:v>-1.2951999999999999</c:v>
                </c:pt>
                <c:pt idx="45">
                  <c:v>-1.2951999999999999</c:v>
                </c:pt>
                <c:pt idx="46">
                  <c:v>-1.2951999999999999</c:v>
                </c:pt>
                <c:pt idx="47">
                  <c:v>-1.2952999999999999</c:v>
                </c:pt>
                <c:pt idx="48">
                  <c:v>-1.2954000000000001</c:v>
                </c:pt>
                <c:pt idx="49">
                  <c:v>-1.2957000000000001</c:v>
                </c:pt>
                <c:pt idx="50">
                  <c:v>-1.296</c:v>
                </c:pt>
                <c:pt idx="51">
                  <c:v>-1.2963</c:v>
                </c:pt>
                <c:pt idx="52">
                  <c:v>-1.2967</c:v>
                </c:pt>
                <c:pt idx="53">
                  <c:v>-1.2971999999999999</c:v>
                </c:pt>
                <c:pt idx="54">
                  <c:v>-1.2978000000000001</c:v>
                </c:pt>
                <c:pt idx="55">
                  <c:v>-1.2984</c:v>
                </c:pt>
                <c:pt idx="56">
                  <c:v>-1.2989999999999999</c:v>
                </c:pt>
                <c:pt idx="57">
                  <c:v>-1.2998000000000001</c:v>
                </c:pt>
                <c:pt idx="58">
                  <c:v>-1.3006</c:v>
                </c:pt>
                <c:pt idx="59">
                  <c:v>-1.3013999999999999</c:v>
                </c:pt>
                <c:pt idx="60">
                  <c:v>-1.3023</c:v>
                </c:pt>
                <c:pt idx="61">
                  <c:v>-1.3032999999999999</c:v>
                </c:pt>
                <c:pt idx="62">
                  <c:v>-1.3044</c:v>
                </c:pt>
                <c:pt idx="63">
                  <c:v>-1.3055000000000001</c:v>
                </c:pt>
                <c:pt idx="64">
                  <c:v>-1.3067</c:v>
                </c:pt>
                <c:pt idx="65">
                  <c:v>-1.3079000000000001</c:v>
                </c:pt>
                <c:pt idx="66">
                  <c:v>-1.3091999999999999</c:v>
                </c:pt>
                <c:pt idx="67">
                  <c:v>-1.3106</c:v>
                </c:pt>
                <c:pt idx="68">
                  <c:v>-1.3121</c:v>
                </c:pt>
                <c:pt idx="69">
                  <c:v>-1.3136000000000001</c:v>
                </c:pt>
                <c:pt idx="70">
                  <c:v>-1.3151999999999999</c:v>
                </c:pt>
                <c:pt idx="71">
                  <c:v>-1.3168</c:v>
                </c:pt>
                <c:pt idx="72">
                  <c:v>-1.3186</c:v>
                </c:pt>
                <c:pt idx="73">
                  <c:v>-1.3204</c:v>
                </c:pt>
                <c:pt idx="74">
                  <c:v>-1.3222</c:v>
                </c:pt>
                <c:pt idx="75">
                  <c:v>-1.3242</c:v>
                </c:pt>
                <c:pt idx="76">
                  <c:v>-1.3262</c:v>
                </c:pt>
                <c:pt idx="77">
                  <c:v>-1.3283</c:v>
                </c:pt>
                <c:pt idx="78">
                  <c:v>-1.3304</c:v>
                </c:pt>
                <c:pt idx="79">
                  <c:v>-1.3327</c:v>
                </c:pt>
                <c:pt idx="80">
                  <c:v>-1.335</c:v>
                </c:pt>
                <c:pt idx="81">
                  <c:v>-1.3372999999999999</c:v>
                </c:pt>
                <c:pt idx="82">
                  <c:v>-1.3398000000000001</c:v>
                </c:pt>
                <c:pt idx="83">
                  <c:v>-1.3423</c:v>
                </c:pt>
                <c:pt idx="84">
                  <c:v>-1.3449</c:v>
                </c:pt>
                <c:pt idx="85">
                  <c:v>-1.3474999999999999</c:v>
                </c:pt>
                <c:pt idx="86">
                  <c:v>-1.3502000000000001</c:v>
                </c:pt>
                <c:pt idx="87">
                  <c:v>-1.3529</c:v>
                </c:pt>
                <c:pt idx="88">
                  <c:v>-1.3555999999999999</c:v>
                </c:pt>
                <c:pt idx="89">
                  <c:v>-1.3584000000000001</c:v>
                </c:pt>
                <c:pt idx="90">
                  <c:v>-1.3611</c:v>
                </c:pt>
                <c:pt idx="91">
                  <c:v>-1.3635999999999999</c:v>
                </c:pt>
                <c:pt idx="92">
                  <c:v>-1.3653999999999999</c:v>
                </c:pt>
                <c:pt idx="93">
                  <c:v>-1.3665</c:v>
                </c:pt>
                <c:pt idx="94">
                  <c:v>-1.3667</c:v>
                </c:pt>
                <c:pt idx="95">
                  <c:v>-1.3667</c:v>
                </c:pt>
                <c:pt idx="96">
                  <c:v>-1.3667</c:v>
                </c:pt>
                <c:pt idx="97">
                  <c:v>-1.3667</c:v>
                </c:pt>
                <c:pt idx="98">
                  <c:v>-1.3667</c:v>
                </c:pt>
                <c:pt idx="99">
                  <c:v>-1.3667</c:v>
                </c:pt>
              </c:numCache>
            </c:numRef>
          </c:val>
          <c:smooth val="0"/>
        </c:ser>
        <c:ser>
          <c:idx val="8"/>
          <c:order val="8"/>
          <c:tx>
            <c:strRef>
              <c:f>Sheet1!$A$10</c:f>
              <c:strCache>
                <c:ptCount val="1"/>
                <c:pt idx="0">
                  <c:v>Beta=0.9</c:v>
                </c:pt>
              </c:strCache>
            </c:strRef>
          </c:tx>
          <c:spPr>
            <a:ln w="38100">
              <a:solidFill>
                <a:schemeClr val="bg1"/>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Sheet1!$B$10:$CX$10</c:f>
              <c:numCache>
                <c:formatCode>General</c:formatCode>
                <c:ptCount val="101"/>
                <c:pt idx="1">
                  <c:v>-1.3554999999999999</c:v>
                </c:pt>
                <c:pt idx="2">
                  <c:v>-1.3525</c:v>
                </c:pt>
                <c:pt idx="3">
                  <c:v>-1.3494999999999999</c:v>
                </c:pt>
                <c:pt idx="4">
                  <c:v>-1.3466</c:v>
                </c:pt>
                <c:pt idx="5">
                  <c:v>-1.3436999999999999</c:v>
                </c:pt>
                <c:pt idx="6">
                  <c:v>-1.3409</c:v>
                </c:pt>
                <c:pt idx="7">
                  <c:v>-1.3382000000000001</c:v>
                </c:pt>
                <c:pt idx="8">
                  <c:v>-1.3354999999999999</c:v>
                </c:pt>
                <c:pt idx="9">
                  <c:v>-1.3329</c:v>
                </c:pt>
                <c:pt idx="10">
                  <c:v>-1.3304</c:v>
                </c:pt>
                <c:pt idx="11">
                  <c:v>-1.3279000000000001</c:v>
                </c:pt>
                <c:pt idx="12">
                  <c:v>-1.3254999999999999</c:v>
                </c:pt>
                <c:pt idx="13">
                  <c:v>-1.3232999999999999</c:v>
                </c:pt>
                <c:pt idx="14">
                  <c:v>-1.3210999999999999</c:v>
                </c:pt>
                <c:pt idx="15">
                  <c:v>-1.319</c:v>
                </c:pt>
                <c:pt idx="16">
                  <c:v>-1.3169999999999999</c:v>
                </c:pt>
                <c:pt idx="17">
                  <c:v>-1.3150999999999999</c:v>
                </c:pt>
                <c:pt idx="18">
                  <c:v>-1.3131999999999999</c:v>
                </c:pt>
                <c:pt idx="19">
                  <c:v>-1.3115000000000001</c:v>
                </c:pt>
                <c:pt idx="20">
                  <c:v>-1.3099000000000001</c:v>
                </c:pt>
                <c:pt idx="21">
                  <c:v>-1.3083</c:v>
                </c:pt>
                <c:pt idx="22">
                  <c:v>-1.3069</c:v>
                </c:pt>
                <c:pt idx="23">
                  <c:v>-1.3055000000000001</c:v>
                </c:pt>
                <c:pt idx="24">
                  <c:v>-1.3042</c:v>
                </c:pt>
                <c:pt idx="25">
                  <c:v>-1.3028999999999999</c:v>
                </c:pt>
                <c:pt idx="26">
                  <c:v>-1.3018000000000001</c:v>
                </c:pt>
                <c:pt idx="27">
                  <c:v>-1.3007</c:v>
                </c:pt>
                <c:pt idx="28">
                  <c:v>-1.2997000000000001</c:v>
                </c:pt>
                <c:pt idx="29">
                  <c:v>-1.2987</c:v>
                </c:pt>
                <c:pt idx="30">
                  <c:v>-1.2979000000000001</c:v>
                </c:pt>
                <c:pt idx="31">
                  <c:v>-1.2969999999999999</c:v>
                </c:pt>
                <c:pt idx="32">
                  <c:v>-1.2963</c:v>
                </c:pt>
                <c:pt idx="33">
                  <c:v>-1.2956000000000001</c:v>
                </c:pt>
                <c:pt idx="34">
                  <c:v>-1.2948999999999999</c:v>
                </c:pt>
                <c:pt idx="35">
                  <c:v>-1.2943</c:v>
                </c:pt>
                <c:pt idx="36">
                  <c:v>-1.2938000000000001</c:v>
                </c:pt>
                <c:pt idx="37">
                  <c:v>-1.2932999999999999</c:v>
                </c:pt>
                <c:pt idx="38">
                  <c:v>-1.2928999999999999</c:v>
                </c:pt>
                <c:pt idx="39">
                  <c:v>-1.2925</c:v>
                </c:pt>
                <c:pt idx="40">
                  <c:v>-1.2922</c:v>
                </c:pt>
                <c:pt idx="41">
                  <c:v>-1.2919</c:v>
                </c:pt>
                <c:pt idx="42">
                  <c:v>-1.2917000000000001</c:v>
                </c:pt>
                <c:pt idx="43">
                  <c:v>-1.2916000000000001</c:v>
                </c:pt>
                <c:pt idx="44">
                  <c:v>-1.2915000000000001</c:v>
                </c:pt>
                <c:pt idx="45">
                  <c:v>-1.2915000000000001</c:v>
                </c:pt>
                <c:pt idx="46">
                  <c:v>-1.2915000000000001</c:v>
                </c:pt>
                <c:pt idx="47">
                  <c:v>-1.2916000000000001</c:v>
                </c:pt>
                <c:pt idx="48">
                  <c:v>-1.2918000000000001</c:v>
                </c:pt>
                <c:pt idx="49">
                  <c:v>-1.292</c:v>
                </c:pt>
                <c:pt idx="50">
                  <c:v>-1.2923</c:v>
                </c:pt>
                <c:pt idx="51">
                  <c:v>-1.2927</c:v>
                </c:pt>
                <c:pt idx="52">
                  <c:v>-1.2930999999999999</c:v>
                </c:pt>
                <c:pt idx="53">
                  <c:v>-1.2935000000000001</c:v>
                </c:pt>
                <c:pt idx="54">
                  <c:v>-1.2941</c:v>
                </c:pt>
                <c:pt idx="55">
                  <c:v>-1.2947</c:v>
                </c:pt>
                <c:pt idx="56">
                  <c:v>-1.2952999999999999</c:v>
                </c:pt>
                <c:pt idx="57">
                  <c:v>-1.2961</c:v>
                </c:pt>
                <c:pt idx="58">
                  <c:v>-1.2968999999999999</c:v>
                </c:pt>
                <c:pt idx="59">
                  <c:v>-1.2977000000000001</c:v>
                </c:pt>
                <c:pt idx="60">
                  <c:v>-1.2986</c:v>
                </c:pt>
                <c:pt idx="61">
                  <c:v>-1.2996000000000001</c:v>
                </c:pt>
                <c:pt idx="62">
                  <c:v>-1.3007</c:v>
                </c:pt>
                <c:pt idx="63">
                  <c:v>-1.3018000000000001</c:v>
                </c:pt>
                <c:pt idx="64">
                  <c:v>-1.3029999999999999</c:v>
                </c:pt>
                <c:pt idx="65">
                  <c:v>-1.3042</c:v>
                </c:pt>
                <c:pt idx="66">
                  <c:v>-1.3055000000000001</c:v>
                </c:pt>
                <c:pt idx="67">
                  <c:v>-1.3069</c:v>
                </c:pt>
                <c:pt idx="68">
                  <c:v>-1.3084</c:v>
                </c:pt>
                <c:pt idx="69">
                  <c:v>-1.3099000000000001</c:v>
                </c:pt>
                <c:pt idx="70">
                  <c:v>-1.3115000000000001</c:v>
                </c:pt>
                <c:pt idx="71">
                  <c:v>-1.3131999999999999</c:v>
                </c:pt>
                <c:pt idx="72">
                  <c:v>-1.3149</c:v>
                </c:pt>
                <c:pt idx="73">
                  <c:v>-1.3167</c:v>
                </c:pt>
                <c:pt idx="74">
                  <c:v>-1.3186</c:v>
                </c:pt>
                <c:pt idx="75">
                  <c:v>-1.3206</c:v>
                </c:pt>
                <c:pt idx="76">
                  <c:v>-1.3226</c:v>
                </c:pt>
                <c:pt idx="77">
                  <c:v>-1.3247</c:v>
                </c:pt>
                <c:pt idx="78">
                  <c:v>-1.3269</c:v>
                </c:pt>
                <c:pt idx="79">
                  <c:v>-1.3290999999999999</c:v>
                </c:pt>
                <c:pt idx="80">
                  <c:v>-1.3313999999999999</c:v>
                </c:pt>
                <c:pt idx="81">
                  <c:v>-1.3338000000000001</c:v>
                </c:pt>
                <c:pt idx="82">
                  <c:v>-1.3363</c:v>
                </c:pt>
                <c:pt idx="83">
                  <c:v>-1.3388</c:v>
                </c:pt>
                <c:pt idx="84">
                  <c:v>-1.3414999999999999</c:v>
                </c:pt>
                <c:pt idx="85">
                  <c:v>-1.3441000000000001</c:v>
                </c:pt>
                <c:pt idx="86">
                  <c:v>-1.3468</c:v>
                </c:pt>
                <c:pt idx="87">
                  <c:v>-1.3494999999999999</c:v>
                </c:pt>
                <c:pt idx="88">
                  <c:v>-1.3523000000000001</c:v>
                </c:pt>
                <c:pt idx="89">
                  <c:v>-1.3552</c:v>
                </c:pt>
                <c:pt idx="90">
                  <c:v>-1.3579000000000001</c:v>
                </c:pt>
                <c:pt idx="91">
                  <c:v>-1.3604000000000001</c:v>
                </c:pt>
                <c:pt idx="92">
                  <c:v>-1.3622000000000001</c:v>
                </c:pt>
                <c:pt idx="93">
                  <c:v>-1.3633</c:v>
                </c:pt>
                <c:pt idx="94">
                  <c:v>-1.3634999999999999</c:v>
                </c:pt>
                <c:pt idx="95">
                  <c:v>-1.3634999999999999</c:v>
                </c:pt>
                <c:pt idx="96">
                  <c:v>-1.3634999999999999</c:v>
                </c:pt>
                <c:pt idx="97">
                  <c:v>-1.3634999999999999</c:v>
                </c:pt>
                <c:pt idx="98">
                  <c:v>-1.3634999999999999</c:v>
                </c:pt>
                <c:pt idx="99">
                  <c:v>-1.3634999999999999</c:v>
                </c:pt>
              </c:numCache>
            </c:numRef>
          </c:val>
          <c:smooth val="0"/>
        </c:ser>
        <c:ser>
          <c:idx val="9"/>
          <c:order val="9"/>
          <c:tx>
            <c:strRef>
              <c:f>Sheet1!$A$11</c:f>
              <c:strCache>
                <c:ptCount val="1"/>
                <c:pt idx="0">
                  <c:v>Beta=1.0</c:v>
                </c:pt>
              </c:strCache>
            </c:strRef>
          </c:tx>
          <c:spPr>
            <a:ln w="44450">
              <a:solidFill>
                <a:schemeClr val="bg2">
                  <a:lumMod val="90000"/>
                </a:schemeClr>
              </a:solidFill>
              <a:prstDash val="solid"/>
            </a:ln>
          </c:spPr>
          <c:marker>
            <c:symbol val="none"/>
          </c:marker>
          <c:cat>
            <c:numRef>
              <c:f>Sheet1!$B$1:$CX$1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Sheet1!$B$11:$CX$11</c:f>
              <c:numCache>
                <c:formatCode>General</c:formatCode>
                <c:ptCount val="101"/>
                <c:pt idx="1">
                  <c:v>-1.3528</c:v>
                </c:pt>
                <c:pt idx="2">
                  <c:v>-1.3498000000000001</c:v>
                </c:pt>
                <c:pt idx="3">
                  <c:v>-1.3468</c:v>
                </c:pt>
                <c:pt idx="4">
                  <c:v>-1.3439000000000001</c:v>
                </c:pt>
                <c:pt idx="5">
                  <c:v>-1.3411</c:v>
                </c:pt>
                <c:pt idx="6">
                  <c:v>-1.3383</c:v>
                </c:pt>
                <c:pt idx="7">
                  <c:v>-1.3355999999999999</c:v>
                </c:pt>
                <c:pt idx="8">
                  <c:v>-1.3329</c:v>
                </c:pt>
                <c:pt idx="9">
                  <c:v>-1.3303</c:v>
                </c:pt>
                <c:pt idx="10">
                  <c:v>-1.3278000000000001</c:v>
                </c:pt>
                <c:pt idx="11">
                  <c:v>-1.3253999999999999</c:v>
                </c:pt>
                <c:pt idx="12">
                  <c:v>-1.3230999999999999</c:v>
                </c:pt>
                <c:pt idx="13">
                  <c:v>-1.3208</c:v>
                </c:pt>
                <c:pt idx="14">
                  <c:v>-1.3187</c:v>
                </c:pt>
                <c:pt idx="15">
                  <c:v>-1.3166</c:v>
                </c:pt>
                <c:pt idx="16">
                  <c:v>-1.3147</c:v>
                </c:pt>
                <c:pt idx="17">
                  <c:v>-1.3128</c:v>
                </c:pt>
                <c:pt idx="18">
                  <c:v>-1.3110999999999999</c:v>
                </c:pt>
                <c:pt idx="19">
                  <c:v>-1.3093999999999999</c:v>
                </c:pt>
                <c:pt idx="20">
                  <c:v>-1.3078000000000001</c:v>
                </c:pt>
                <c:pt idx="21">
                  <c:v>-1.3063</c:v>
                </c:pt>
                <c:pt idx="22">
                  <c:v>-1.3048999999999999</c:v>
                </c:pt>
                <c:pt idx="23">
                  <c:v>-1.3036000000000001</c:v>
                </c:pt>
                <c:pt idx="24">
                  <c:v>-1.3024</c:v>
                </c:pt>
                <c:pt idx="25">
                  <c:v>-1.3011999999999999</c:v>
                </c:pt>
                <c:pt idx="26">
                  <c:v>-1.3001</c:v>
                </c:pt>
                <c:pt idx="27">
                  <c:v>-1.2990999999999999</c:v>
                </c:pt>
                <c:pt idx="28">
                  <c:v>-1.2981</c:v>
                </c:pt>
                <c:pt idx="29">
                  <c:v>-1.2971999999999999</c:v>
                </c:pt>
                <c:pt idx="30">
                  <c:v>-1.2963</c:v>
                </c:pt>
                <c:pt idx="31">
                  <c:v>-1.2956000000000001</c:v>
                </c:pt>
                <c:pt idx="32">
                  <c:v>-1.2948</c:v>
                </c:pt>
                <c:pt idx="33">
                  <c:v>-1.2941</c:v>
                </c:pt>
                <c:pt idx="34">
                  <c:v>-1.2935000000000001</c:v>
                </c:pt>
                <c:pt idx="35">
                  <c:v>-1.2928999999999999</c:v>
                </c:pt>
                <c:pt idx="36">
                  <c:v>-1.2924</c:v>
                </c:pt>
                <c:pt idx="37">
                  <c:v>-1.292</c:v>
                </c:pt>
                <c:pt idx="38">
                  <c:v>-1.2915000000000001</c:v>
                </c:pt>
                <c:pt idx="39">
                  <c:v>-1.2911999999999999</c:v>
                </c:pt>
                <c:pt idx="40">
                  <c:v>-1.2908999999999999</c:v>
                </c:pt>
                <c:pt idx="41">
                  <c:v>-1.2906</c:v>
                </c:pt>
                <c:pt idx="42">
                  <c:v>-1.2904</c:v>
                </c:pt>
                <c:pt idx="43">
                  <c:v>-1.2903</c:v>
                </c:pt>
                <c:pt idx="44">
                  <c:v>-1.2902</c:v>
                </c:pt>
                <c:pt idx="45">
                  <c:v>-1.2902</c:v>
                </c:pt>
                <c:pt idx="46">
                  <c:v>-1.2902</c:v>
                </c:pt>
                <c:pt idx="47">
                  <c:v>-1.2903</c:v>
                </c:pt>
                <c:pt idx="48">
                  <c:v>-1.2905</c:v>
                </c:pt>
                <c:pt idx="49">
                  <c:v>-1.2907</c:v>
                </c:pt>
                <c:pt idx="50">
                  <c:v>-1.2909999999999999</c:v>
                </c:pt>
                <c:pt idx="51">
                  <c:v>-1.2912999999999999</c:v>
                </c:pt>
                <c:pt idx="52">
                  <c:v>-1.2917000000000001</c:v>
                </c:pt>
                <c:pt idx="53">
                  <c:v>-1.2922</c:v>
                </c:pt>
                <c:pt idx="54">
                  <c:v>-1.2927</c:v>
                </c:pt>
                <c:pt idx="55">
                  <c:v>-1.2932999999999999</c:v>
                </c:pt>
                <c:pt idx="56">
                  <c:v>-1.294</c:v>
                </c:pt>
                <c:pt idx="57">
                  <c:v>-1.2947</c:v>
                </c:pt>
                <c:pt idx="58">
                  <c:v>-1.2955000000000001</c:v>
                </c:pt>
                <c:pt idx="59">
                  <c:v>-1.2963</c:v>
                </c:pt>
                <c:pt idx="60">
                  <c:v>-1.2972999999999999</c:v>
                </c:pt>
                <c:pt idx="61">
                  <c:v>-1.2983</c:v>
                </c:pt>
                <c:pt idx="62">
                  <c:v>-1.2992999999999999</c:v>
                </c:pt>
                <c:pt idx="63">
                  <c:v>-1.3004</c:v>
                </c:pt>
                <c:pt idx="64">
                  <c:v>-1.3016000000000001</c:v>
                </c:pt>
                <c:pt idx="65">
                  <c:v>-1.3028999999999999</c:v>
                </c:pt>
                <c:pt idx="66">
                  <c:v>-1.3042</c:v>
                </c:pt>
                <c:pt idx="67">
                  <c:v>-1.3056000000000001</c:v>
                </c:pt>
                <c:pt idx="68">
                  <c:v>-1.3069999999999999</c:v>
                </c:pt>
                <c:pt idx="69">
                  <c:v>-1.3086</c:v>
                </c:pt>
                <c:pt idx="70">
                  <c:v>-1.3102</c:v>
                </c:pt>
                <c:pt idx="71">
                  <c:v>-1.3118000000000001</c:v>
                </c:pt>
                <c:pt idx="72">
                  <c:v>-1.3136000000000001</c:v>
                </c:pt>
                <c:pt idx="73">
                  <c:v>-1.3153999999999999</c:v>
                </c:pt>
                <c:pt idx="74">
                  <c:v>-1.3172999999999999</c:v>
                </c:pt>
                <c:pt idx="75">
                  <c:v>-1.3191999999999999</c:v>
                </c:pt>
                <c:pt idx="76">
                  <c:v>-1.3212999999999999</c:v>
                </c:pt>
                <c:pt idx="77">
                  <c:v>-1.3233999999999999</c:v>
                </c:pt>
                <c:pt idx="78">
                  <c:v>-1.3255999999999999</c:v>
                </c:pt>
                <c:pt idx="79">
                  <c:v>-1.3278000000000001</c:v>
                </c:pt>
                <c:pt idx="80">
                  <c:v>-1.3301000000000001</c:v>
                </c:pt>
                <c:pt idx="81">
                  <c:v>-1.3325</c:v>
                </c:pt>
                <c:pt idx="82">
                  <c:v>-1.335</c:v>
                </c:pt>
                <c:pt idx="83">
                  <c:v>-1.3375999999999999</c:v>
                </c:pt>
                <c:pt idx="84">
                  <c:v>-1.3402000000000001</c:v>
                </c:pt>
                <c:pt idx="85">
                  <c:v>-1.3428</c:v>
                </c:pt>
                <c:pt idx="86">
                  <c:v>-1.3455999999999999</c:v>
                </c:pt>
                <c:pt idx="87">
                  <c:v>-1.3483000000000001</c:v>
                </c:pt>
                <c:pt idx="88">
                  <c:v>-1.3511</c:v>
                </c:pt>
                <c:pt idx="89">
                  <c:v>-1.3539000000000001</c:v>
                </c:pt>
                <c:pt idx="90">
                  <c:v>-1.3567</c:v>
                </c:pt>
                <c:pt idx="91">
                  <c:v>-1.3592</c:v>
                </c:pt>
                <c:pt idx="92">
                  <c:v>-1.3611</c:v>
                </c:pt>
                <c:pt idx="93">
                  <c:v>-1.3621000000000001</c:v>
                </c:pt>
                <c:pt idx="94">
                  <c:v>-1.3623000000000001</c:v>
                </c:pt>
                <c:pt idx="95">
                  <c:v>-1.3624000000000001</c:v>
                </c:pt>
                <c:pt idx="96">
                  <c:v>-1.3624000000000001</c:v>
                </c:pt>
                <c:pt idx="97">
                  <c:v>-1.3624000000000001</c:v>
                </c:pt>
                <c:pt idx="98">
                  <c:v>-1.3624000000000001</c:v>
                </c:pt>
                <c:pt idx="99">
                  <c:v>-1.3624000000000001</c:v>
                </c:pt>
              </c:numCache>
            </c:numRef>
          </c:val>
          <c:smooth val="1"/>
        </c:ser>
        <c:dLbls>
          <c:showLegendKey val="0"/>
          <c:showVal val="0"/>
          <c:showCatName val="0"/>
          <c:showSerName val="0"/>
          <c:showPercent val="0"/>
          <c:showBubbleSize val="0"/>
        </c:dLbls>
        <c:smooth val="0"/>
        <c:axId val="424649152"/>
        <c:axId val="424649936"/>
      </c:lineChart>
      <c:catAx>
        <c:axId val="424649152"/>
        <c:scaling>
          <c:orientation val="minMax"/>
        </c:scaling>
        <c:delete val="0"/>
        <c:axPos val="b"/>
        <c:title>
          <c:tx>
            <c:rich>
              <a:bodyPr/>
              <a:lstStyle/>
              <a:p>
                <a:pPr>
                  <a:defRPr sz="2025" b="1" i="0" u="none" strike="noStrike" baseline="0">
                    <a:solidFill>
                      <a:schemeClr val="tx1"/>
                    </a:solidFill>
                    <a:latin typeface="Calibri"/>
                    <a:ea typeface="Calibri"/>
                    <a:cs typeface="Calibri"/>
                  </a:defRPr>
                </a:pPr>
                <a:r>
                  <a:rPr lang="en-US" dirty="0" smtClean="0"/>
                  <a:t>Early Withdrawal Penalty</a:t>
                </a:r>
                <a:endParaRPr lang="en-US" dirty="0"/>
              </a:p>
            </c:rich>
          </c:tx>
          <c:layout>
            <c:manualLayout>
              <c:xMode val="edge"/>
              <c:yMode val="edge"/>
              <c:x val="0.29595335848660193"/>
              <c:y val="0.92347601412872782"/>
            </c:manualLayout>
          </c:layout>
          <c:overlay val="0"/>
          <c:spPr>
            <a:noFill/>
            <a:ln w="21211">
              <a:noFill/>
            </a:ln>
          </c:spPr>
        </c:title>
        <c:numFmt formatCode="0%" sourceLinked="0"/>
        <c:majorTickMark val="none"/>
        <c:minorTickMark val="none"/>
        <c:tickLblPos val="low"/>
        <c:spPr>
          <a:ln w="2651">
            <a:solidFill>
              <a:schemeClr val="tx1"/>
            </a:solidFill>
            <a:prstDash val="solid"/>
          </a:ln>
        </c:spPr>
        <c:txPr>
          <a:bodyPr rot="-2700000" vert="horz"/>
          <a:lstStyle/>
          <a:p>
            <a:pPr>
              <a:defRPr sz="1800" b="1" i="0" u="none" strike="noStrike" baseline="0">
                <a:solidFill>
                  <a:schemeClr val="tx1"/>
                </a:solidFill>
                <a:latin typeface="Calibri"/>
                <a:ea typeface="Calibri"/>
                <a:cs typeface="Calibri"/>
              </a:defRPr>
            </a:pPr>
            <a:endParaRPr lang="en-US"/>
          </a:p>
        </c:txPr>
        <c:crossAx val="424649936"/>
        <c:crosses val="autoZero"/>
        <c:auto val="1"/>
        <c:lblAlgn val="ctr"/>
        <c:lblOffset val="0"/>
        <c:tickLblSkip val="10"/>
        <c:tickMarkSkip val="1"/>
        <c:noMultiLvlLbl val="0"/>
      </c:catAx>
      <c:valAx>
        <c:axId val="424649936"/>
        <c:scaling>
          <c:orientation val="minMax"/>
          <c:max val="-1.25"/>
          <c:min val="-1.5"/>
        </c:scaling>
        <c:delete val="0"/>
        <c:axPos val="l"/>
        <c:majorGridlines>
          <c:spPr>
            <a:ln w="2651">
              <a:solidFill>
                <a:schemeClr val="bg1">
                  <a:lumMod val="95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24649152"/>
        <c:crosses val="autoZero"/>
        <c:crossBetween val="between"/>
      </c:valAx>
      <c:spPr>
        <a:noFill/>
        <a:ln w="10605">
          <a:solidFill>
            <a:schemeClr val="tx1"/>
          </a:solidFill>
          <a:prstDash val="solid"/>
        </a:ln>
      </c:spPr>
    </c:plotArea>
    <c:legend>
      <c:legendPos val="r"/>
      <c:layout>
        <c:manualLayout>
          <c:xMode val="edge"/>
          <c:yMode val="edge"/>
          <c:x val="0.98942137237521199"/>
          <c:y val="4.2664346209787526E-2"/>
          <c:w val="1.0578627624788051E-2"/>
          <c:h val="0.87862366955223481"/>
        </c:manualLayout>
      </c:layout>
      <c:overlay val="0"/>
      <c:spPr>
        <a:noFill/>
        <a:ln w="2651">
          <a:solidFill>
            <a:schemeClr val="tx1"/>
          </a:solidFill>
          <a:prstDash val="solid"/>
        </a:ln>
      </c:spPr>
      <c:txPr>
        <a:bodyPr/>
        <a:lstStyle/>
        <a:p>
          <a:pPr>
            <a:defRPr sz="1862"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9241706161137"/>
          <c:y val="0.15396540344390192"/>
          <c:w val="0.86374407582938384"/>
          <c:h val="0.62651617967538342"/>
        </c:manualLayout>
      </c:layout>
      <c:lineChart>
        <c:grouping val="standard"/>
        <c:varyColors val="0"/>
        <c:ser>
          <c:idx val="0"/>
          <c:order val="0"/>
          <c:tx>
            <c:strRef>
              <c:f>Sheet1!$A$2</c:f>
              <c:strCache>
                <c:ptCount val="1"/>
                <c:pt idx="0">
                  <c:v>Population Eu</c:v>
                </c:pt>
              </c:strCache>
            </c:strRef>
          </c:tx>
          <c:spPr>
            <a:ln w="38100">
              <a:solidFill>
                <a:srgbClr val="FF0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Sheet1!$B$2:$CW$2</c:f>
              <c:numCache>
                <c:formatCode>General</c:formatCode>
                <c:ptCount val="100"/>
                <c:pt idx="1">
                  <c:v>-1.5936999999999999</c:v>
                </c:pt>
                <c:pt idx="2">
                  <c:v>-1.5907</c:v>
                </c:pt>
                <c:pt idx="3">
                  <c:v>-1.5876999999999999</c:v>
                </c:pt>
                <c:pt idx="4">
                  <c:v>-1.5847</c:v>
                </c:pt>
                <c:pt idx="5">
                  <c:v>-1.5817000000000001</c:v>
                </c:pt>
                <c:pt idx="6">
                  <c:v>-1.5788</c:v>
                </c:pt>
                <c:pt idx="7">
                  <c:v>-1.5759000000000001</c:v>
                </c:pt>
                <c:pt idx="8">
                  <c:v>-1.5729</c:v>
                </c:pt>
                <c:pt idx="9">
                  <c:v>-1.57</c:v>
                </c:pt>
                <c:pt idx="10">
                  <c:v>-1.5670999999999999</c:v>
                </c:pt>
                <c:pt idx="11">
                  <c:v>-1.5643</c:v>
                </c:pt>
                <c:pt idx="12">
                  <c:v>-1.5613999999999999</c:v>
                </c:pt>
                <c:pt idx="13">
                  <c:v>-1.5586</c:v>
                </c:pt>
                <c:pt idx="14">
                  <c:v>-1.5557000000000001</c:v>
                </c:pt>
                <c:pt idx="15">
                  <c:v>-1.5528999999999999</c:v>
                </c:pt>
                <c:pt idx="16">
                  <c:v>-1.5501</c:v>
                </c:pt>
                <c:pt idx="17">
                  <c:v>-1.5472999999999999</c:v>
                </c:pt>
                <c:pt idx="18">
                  <c:v>-1.5446</c:v>
                </c:pt>
                <c:pt idx="19">
                  <c:v>-1.5418000000000001</c:v>
                </c:pt>
                <c:pt idx="20">
                  <c:v>-1.5390999999999999</c:v>
                </c:pt>
                <c:pt idx="21">
                  <c:v>-1.5363</c:v>
                </c:pt>
                <c:pt idx="22">
                  <c:v>-1.5336000000000001</c:v>
                </c:pt>
                <c:pt idx="23">
                  <c:v>-1.5308999999999999</c:v>
                </c:pt>
                <c:pt idx="24">
                  <c:v>-1.5282</c:v>
                </c:pt>
                <c:pt idx="25">
                  <c:v>-1.5255000000000001</c:v>
                </c:pt>
                <c:pt idx="26">
                  <c:v>-1.5227999999999999</c:v>
                </c:pt>
                <c:pt idx="27">
                  <c:v>-1.5201</c:v>
                </c:pt>
                <c:pt idx="28">
                  <c:v>-1.5174000000000001</c:v>
                </c:pt>
                <c:pt idx="29">
                  <c:v>-1.5146999999999999</c:v>
                </c:pt>
                <c:pt idx="30">
                  <c:v>-1.512</c:v>
                </c:pt>
                <c:pt idx="31">
                  <c:v>-1.5094000000000001</c:v>
                </c:pt>
                <c:pt idx="32">
                  <c:v>-1.5066999999999999</c:v>
                </c:pt>
                <c:pt idx="33">
                  <c:v>-1.5041</c:v>
                </c:pt>
                <c:pt idx="34">
                  <c:v>-1.5014000000000001</c:v>
                </c:pt>
                <c:pt idx="35">
                  <c:v>-1.4987999999999999</c:v>
                </c:pt>
                <c:pt idx="36">
                  <c:v>-1.4962</c:v>
                </c:pt>
                <c:pt idx="37">
                  <c:v>-1.4935</c:v>
                </c:pt>
                <c:pt idx="38">
                  <c:v>-1.4908999999999999</c:v>
                </c:pt>
                <c:pt idx="39">
                  <c:v>-1.4883</c:v>
                </c:pt>
                <c:pt idx="40">
                  <c:v>-1.4857</c:v>
                </c:pt>
                <c:pt idx="41">
                  <c:v>-1.4831000000000001</c:v>
                </c:pt>
                <c:pt idx="42">
                  <c:v>-1.4804999999999999</c:v>
                </c:pt>
                <c:pt idx="43">
                  <c:v>-1.478</c:v>
                </c:pt>
                <c:pt idx="44">
                  <c:v>-1.4754</c:v>
                </c:pt>
                <c:pt idx="45">
                  <c:v>-1.4728000000000001</c:v>
                </c:pt>
                <c:pt idx="46">
                  <c:v>-1.4702999999999999</c:v>
                </c:pt>
                <c:pt idx="47">
                  <c:v>-1.4677</c:v>
                </c:pt>
                <c:pt idx="48">
                  <c:v>-1.4652000000000001</c:v>
                </c:pt>
                <c:pt idx="49">
                  <c:v>-1.4625999999999999</c:v>
                </c:pt>
                <c:pt idx="50">
                  <c:v>-1.4601</c:v>
                </c:pt>
                <c:pt idx="51">
                  <c:v>-1.4576</c:v>
                </c:pt>
                <c:pt idx="52">
                  <c:v>-1.4551000000000001</c:v>
                </c:pt>
                <c:pt idx="53">
                  <c:v>-1.4525999999999999</c:v>
                </c:pt>
                <c:pt idx="54">
                  <c:v>-1.4500999999999999</c:v>
                </c:pt>
                <c:pt idx="55">
                  <c:v>-1.4477</c:v>
                </c:pt>
                <c:pt idx="56">
                  <c:v>-1.4452</c:v>
                </c:pt>
                <c:pt idx="57">
                  <c:v>-1.4427000000000001</c:v>
                </c:pt>
                <c:pt idx="58">
                  <c:v>-1.4402999999999999</c:v>
                </c:pt>
                <c:pt idx="59">
                  <c:v>-1.4379</c:v>
                </c:pt>
                <c:pt idx="60">
                  <c:v>-1.4355</c:v>
                </c:pt>
                <c:pt idx="61">
                  <c:v>-1.4330000000000001</c:v>
                </c:pt>
                <c:pt idx="62">
                  <c:v>-1.4307000000000001</c:v>
                </c:pt>
                <c:pt idx="63">
                  <c:v>-1.4282999999999999</c:v>
                </c:pt>
                <c:pt idx="64">
                  <c:v>-1.4258999999999999</c:v>
                </c:pt>
                <c:pt idx="65">
                  <c:v>-1.4236</c:v>
                </c:pt>
                <c:pt idx="66">
                  <c:v>-1.4212</c:v>
                </c:pt>
                <c:pt idx="67">
                  <c:v>-1.4189000000000001</c:v>
                </c:pt>
                <c:pt idx="68">
                  <c:v>-1.4166000000000001</c:v>
                </c:pt>
                <c:pt idx="69">
                  <c:v>-1.4144000000000001</c:v>
                </c:pt>
                <c:pt idx="70">
                  <c:v>-1.4120999999999999</c:v>
                </c:pt>
                <c:pt idx="71">
                  <c:v>-1.4098999999999999</c:v>
                </c:pt>
                <c:pt idx="72">
                  <c:v>-1.4077</c:v>
                </c:pt>
                <c:pt idx="73">
                  <c:v>-1.4055</c:v>
                </c:pt>
                <c:pt idx="74">
                  <c:v>-1.4033</c:v>
                </c:pt>
                <c:pt idx="75">
                  <c:v>-1.4012</c:v>
                </c:pt>
                <c:pt idx="76">
                  <c:v>-1.3992</c:v>
                </c:pt>
                <c:pt idx="77">
                  <c:v>-1.3971</c:v>
                </c:pt>
                <c:pt idx="78">
                  <c:v>-1.3951</c:v>
                </c:pt>
                <c:pt idx="79">
                  <c:v>-1.3932</c:v>
                </c:pt>
                <c:pt idx="80">
                  <c:v>-1.3913</c:v>
                </c:pt>
                <c:pt idx="81">
                  <c:v>-1.3895</c:v>
                </c:pt>
                <c:pt idx="82">
                  <c:v>-1.3876999999999999</c:v>
                </c:pt>
                <c:pt idx="83">
                  <c:v>-1.3859999999999999</c:v>
                </c:pt>
                <c:pt idx="84">
                  <c:v>-1.3844000000000001</c:v>
                </c:pt>
                <c:pt idx="85">
                  <c:v>-1.3829</c:v>
                </c:pt>
                <c:pt idx="86">
                  <c:v>-1.3815</c:v>
                </c:pt>
                <c:pt idx="87">
                  <c:v>-1.3803000000000001</c:v>
                </c:pt>
                <c:pt idx="88">
                  <c:v>-1.3791</c:v>
                </c:pt>
                <c:pt idx="89">
                  <c:v>-1.3782000000000001</c:v>
                </c:pt>
                <c:pt idx="90">
                  <c:v>-1.3774999999999999</c:v>
                </c:pt>
                <c:pt idx="91">
                  <c:v>-1.377</c:v>
                </c:pt>
                <c:pt idx="92">
                  <c:v>-1.3767</c:v>
                </c:pt>
                <c:pt idx="93">
                  <c:v>-1.3766</c:v>
                </c:pt>
                <c:pt idx="94">
                  <c:v>-1.3766</c:v>
                </c:pt>
                <c:pt idx="95">
                  <c:v>-1.3766</c:v>
                </c:pt>
                <c:pt idx="96">
                  <c:v>-1.3766</c:v>
                </c:pt>
                <c:pt idx="97">
                  <c:v>-1.3766</c:v>
                </c:pt>
                <c:pt idx="98">
                  <c:v>-1.3766</c:v>
                </c:pt>
                <c:pt idx="99">
                  <c:v>-1.3766</c:v>
                </c:pt>
              </c:numCache>
            </c:numRef>
          </c:val>
          <c:smooth val="1"/>
        </c:ser>
        <c:dLbls>
          <c:showLegendKey val="0"/>
          <c:showVal val="0"/>
          <c:showCatName val="0"/>
          <c:showSerName val="0"/>
          <c:showPercent val="0"/>
          <c:showBubbleSize val="0"/>
        </c:dLbls>
        <c:smooth val="0"/>
        <c:axId val="424644448"/>
        <c:axId val="424644840"/>
      </c:lineChart>
      <c:catAx>
        <c:axId val="424644448"/>
        <c:scaling>
          <c:orientation val="minMax"/>
        </c:scaling>
        <c:delete val="0"/>
        <c:axPos val="b"/>
        <c:title>
          <c:tx>
            <c:rich>
              <a:bodyPr/>
              <a:lstStyle/>
              <a:p>
                <a:pPr>
                  <a:defRPr sz="2026" b="1" i="0" u="none" strike="noStrike" baseline="0">
                    <a:solidFill>
                      <a:schemeClr val="tx1"/>
                    </a:solidFill>
                    <a:latin typeface="Calibri"/>
                    <a:ea typeface="Calibri"/>
                    <a:cs typeface="Calibri"/>
                  </a:defRPr>
                </a:pPr>
                <a:r>
                  <a:rPr lang="en-US" dirty="0" smtClean="0"/>
                  <a:t>Early Withdrawal Penalty</a:t>
                </a:r>
                <a:endParaRPr lang="en-US" dirty="0"/>
              </a:p>
            </c:rich>
          </c:tx>
          <c:layout>
            <c:manualLayout>
              <c:xMode val="edge"/>
              <c:yMode val="edge"/>
              <c:x val="0.29543292145407818"/>
              <c:y val="0.92028745055468386"/>
            </c:manualLayout>
          </c:layout>
          <c:overlay val="0"/>
          <c:spPr>
            <a:noFill/>
            <a:ln w="21216">
              <a:noFill/>
            </a:ln>
          </c:spPr>
        </c:title>
        <c:numFmt formatCode="0%" sourceLinked="0"/>
        <c:majorTickMark val="none"/>
        <c:minorTickMark val="none"/>
        <c:tickLblPos val="low"/>
        <c:spPr>
          <a:ln w="2652">
            <a:solidFill>
              <a:schemeClr val="tx1"/>
            </a:solidFill>
            <a:prstDash val="solid"/>
          </a:ln>
        </c:spPr>
        <c:txPr>
          <a:bodyPr rot="0" vert="horz"/>
          <a:lstStyle/>
          <a:p>
            <a:pPr>
              <a:defRPr sz="2026" b="1" i="0" u="none" strike="noStrike" baseline="0">
                <a:solidFill>
                  <a:schemeClr val="tx1"/>
                </a:solidFill>
                <a:latin typeface="Calibri"/>
                <a:ea typeface="Calibri"/>
                <a:cs typeface="Calibri"/>
              </a:defRPr>
            </a:pPr>
            <a:endParaRPr lang="en-US"/>
          </a:p>
        </c:txPr>
        <c:crossAx val="424644840"/>
        <c:crosses val="autoZero"/>
        <c:auto val="1"/>
        <c:lblAlgn val="ctr"/>
        <c:lblOffset val="0"/>
        <c:tickLblSkip val="10"/>
        <c:tickMarkSkip val="1"/>
        <c:noMultiLvlLbl val="0"/>
      </c:catAx>
      <c:valAx>
        <c:axId val="424644840"/>
        <c:scaling>
          <c:orientation val="minMax"/>
          <c:max val="-1.35"/>
          <c:min val="-1.6"/>
        </c:scaling>
        <c:delete val="0"/>
        <c:axPos val="l"/>
        <c:majorGridlines>
          <c:spPr>
            <a:ln w="2652">
              <a:solidFill>
                <a:schemeClr val="bg1">
                  <a:lumMod val="85000"/>
                </a:schemeClr>
              </a:solidFill>
              <a:prstDash val="solid"/>
            </a:ln>
          </c:spPr>
        </c:majorGridlines>
        <c:numFmt formatCode="General" sourceLinked="1"/>
        <c:majorTickMark val="out"/>
        <c:minorTickMark val="none"/>
        <c:tickLblPos val="nextTo"/>
        <c:spPr>
          <a:ln w="2652">
            <a:solidFill>
              <a:schemeClr val="tx1"/>
            </a:solidFill>
            <a:prstDash val="solid"/>
          </a:ln>
        </c:spPr>
        <c:txPr>
          <a:bodyPr rot="0" vert="horz"/>
          <a:lstStyle/>
          <a:p>
            <a:pPr>
              <a:defRPr sz="2026" b="1" i="0" u="none" strike="noStrike" baseline="0">
                <a:solidFill>
                  <a:schemeClr val="tx1"/>
                </a:solidFill>
                <a:latin typeface="Calibri"/>
                <a:ea typeface="Calibri"/>
                <a:cs typeface="Calibri"/>
              </a:defRPr>
            </a:pPr>
            <a:endParaRPr lang="en-US"/>
          </a:p>
        </c:txPr>
        <c:crossAx val="424644448"/>
        <c:crosses val="autoZero"/>
        <c:crossBetween val="between"/>
      </c:valAx>
      <c:spPr>
        <a:noFill/>
        <a:ln w="10608">
          <a:solidFill>
            <a:schemeClr val="tx1"/>
          </a:solidFill>
          <a:prstDash val="solid"/>
        </a:ln>
      </c:spPr>
    </c:plotArea>
    <c:plotVisOnly val="1"/>
    <c:dispBlanksAs val="gap"/>
    <c:showDLblsOverMax val="0"/>
  </c:chart>
  <c:spPr>
    <a:noFill/>
    <a:ln>
      <a:noFill/>
    </a:ln>
  </c:spPr>
  <c:txPr>
    <a:bodyPr/>
    <a:lstStyle/>
    <a:p>
      <a:pPr>
        <a:defRPr sz="2026" b="1" i="0" u="none" strike="noStrike" baseline="0">
          <a:solidFill>
            <a:schemeClr val="tx1"/>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99169632265717E-2"/>
          <c:y val="7.3345259391771014E-2"/>
          <c:w val="0.8944246737841044"/>
          <c:h val="0.56171735241502685"/>
        </c:manualLayout>
      </c:layout>
      <c:lineChart>
        <c:grouping val="standard"/>
        <c:varyColors val="0"/>
        <c:ser>
          <c:idx val="0"/>
          <c:order val="0"/>
          <c:tx>
            <c:strRef>
              <c:f>Sheet1!$A$2</c:f>
              <c:strCache>
                <c:ptCount val="1"/>
                <c:pt idx="0">
                  <c:v>Liquid</c:v>
                </c:pt>
              </c:strCache>
            </c:strRef>
          </c:tx>
          <c:spPr>
            <a:ln w="38100">
              <a:solidFill>
                <a:srgbClr val="FF0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Sheet1!$B$2:$CW$2</c:f>
              <c:numCache>
                <c:formatCode>General</c:formatCode>
                <c:ptCount val="100"/>
                <c:pt idx="1">
                  <c:v>0.31575999999999999</c:v>
                </c:pt>
                <c:pt idx="2">
                  <c:v>0.33350999999999997</c:v>
                </c:pt>
                <c:pt idx="3">
                  <c:v>0.34681000000000001</c:v>
                </c:pt>
                <c:pt idx="4">
                  <c:v>0.36055999999999999</c:v>
                </c:pt>
                <c:pt idx="5">
                  <c:v>0.37390000000000001</c:v>
                </c:pt>
                <c:pt idx="6">
                  <c:v>0.3866</c:v>
                </c:pt>
                <c:pt idx="7">
                  <c:v>0.39837</c:v>
                </c:pt>
                <c:pt idx="8">
                  <c:v>0.40970000000000001</c:v>
                </c:pt>
                <c:pt idx="9">
                  <c:v>0.42032000000000003</c:v>
                </c:pt>
                <c:pt idx="10">
                  <c:v>0.43023</c:v>
                </c:pt>
                <c:pt idx="11">
                  <c:v>0.4395</c:v>
                </c:pt>
                <c:pt idx="12">
                  <c:v>0.44814999999999999</c:v>
                </c:pt>
                <c:pt idx="13">
                  <c:v>0.45623999999999998</c:v>
                </c:pt>
                <c:pt idx="14">
                  <c:v>0.46378999999999998</c:v>
                </c:pt>
                <c:pt idx="15">
                  <c:v>0.47083999999999998</c:v>
                </c:pt>
                <c:pt idx="16">
                  <c:v>0.47742000000000001</c:v>
                </c:pt>
                <c:pt idx="17">
                  <c:v>0.48354999999999998</c:v>
                </c:pt>
                <c:pt idx="18">
                  <c:v>0.48925999999999997</c:v>
                </c:pt>
                <c:pt idx="19">
                  <c:v>0.49457000000000001</c:v>
                </c:pt>
                <c:pt idx="20">
                  <c:v>0.49952000000000002</c:v>
                </c:pt>
                <c:pt idx="21">
                  <c:v>0.50410999999999995</c:v>
                </c:pt>
                <c:pt idx="22">
                  <c:v>0.50836999999999999</c:v>
                </c:pt>
                <c:pt idx="23">
                  <c:v>0.51232999999999995</c:v>
                </c:pt>
                <c:pt idx="24">
                  <c:v>0.51598999999999995</c:v>
                </c:pt>
                <c:pt idx="25">
                  <c:v>0.51937999999999995</c:v>
                </c:pt>
                <c:pt idx="26">
                  <c:v>0.52249999999999996</c:v>
                </c:pt>
                <c:pt idx="27">
                  <c:v>0.52539000000000002</c:v>
                </c:pt>
                <c:pt idx="28">
                  <c:v>0.52803999999999995</c:v>
                </c:pt>
                <c:pt idx="29">
                  <c:v>0.53047999999999995</c:v>
                </c:pt>
                <c:pt idx="30">
                  <c:v>0.53271999999999997</c:v>
                </c:pt>
                <c:pt idx="31">
                  <c:v>0.53476000000000001</c:v>
                </c:pt>
                <c:pt idx="32">
                  <c:v>0.53663000000000005</c:v>
                </c:pt>
                <c:pt idx="33">
                  <c:v>0.53832999999999998</c:v>
                </c:pt>
                <c:pt idx="34">
                  <c:v>0.53986999999999996</c:v>
                </c:pt>
                <c:pt idx="35">
                  <c:v>0.54127000000000003</c:v>
                </c:pt>
                <c:pt idx="36">
                  <c:v>0.54254000000000002</c:v>
                </c:pt>
                <c:pt idx="37">
                  <c:v>0.54366999999999999</c:v>
                </c:pt>
                <c:pt idx="38">
                  <c:v>0.54469999999999996</c:v>
                </c:pt>
                <c:pt idx="39">
                  <c:v>0.54561999999999999</c:v>
                </c:pt>
                <c:pt idx="40">
                  <c:v>0.54644000000000004</c:v>
                </c:pt>
                <c:pt idx="41">
                  <c:v>0.54718</c:v>
                </c:pt>
                <c:pt idx="42">
                  <c:v>0.54784999999999995</c:v>
                </c:pt>
                <c:pt idx="43">
                  <c:v>0.54844000000000004</c:v>
                </c:pt>
                <c:pt idx="44">
                  <c:v>0.54898000000000002</c:v>
                </c:pt>
                <c:pt idx="45">
                  <c:v>0.54944999999999999</c:v>
                </c:pt>
                <c:pt idx="46">
                  <c:v>0.54986999999999997</c:v>
                </c:pt>
                <c:pt idx="47">
                  <c:v>0.55023999999999995</c:v>
                </c:pt>
                <c:pt idx="48">
                  <c:v>0.55056000000000005</c:v>
                </c:pt>
                <c:pt idx="49">
                  <c:v>0.55083000000000004</c:v>
                </c:pt>
                <c:pt idx="50">
                  <c:v>0.55105999999999999</c:v>
                </c:pt>
                <c:pt idx="51">
                  <c:v>0.55123</c:v>
                </c:pt>
                <c:pt idx="52">
                  <c:v>0.55137000000000003</c:v>
                </c:pt>
                <c:pt idx="53">
                  <c:v>0.55145999999999995</c:v>
                </c:pt>
                <c:pt idx="54">
                  <c:v>0.55150999999999994</c:v>
                </c:pt>
                <c:pt idx="55">
                  <c:v>0.55152000000000001</c:v>
                </c:pt>
                <c:pt idx="56">
                  <c:v>0.55147999999999997</c:v>
                </c:pt>
                <c:pt idx="57">
                  <c:v>0.55140999999999996</c:v>
                </c:pt>
                <c:pt idx="58">
                  <c:v>0.55128999999999995</c:v>
                </c:pt>
                <c:pt idx="59">
                  <c:v>0.55113000000000001</c:v>
                </c:pt>
                <c:pt idx="60">
                  <c:v>0.55093000000000003</c:v>
                </c:pt>
                <c:pt idx="61">
                  <c:v>0.55069999999999997</c:v>
                </c:pt>
                <c:pt idx="62">
                  <c:v>0.55042000000000002</c:v>
                </c:pt>
                <c:pt idx="63">
                  <c:v>0.55008999999999997</c:v>
                </c:pt>
                <c:pt idx="64">
                  <c:v>0.54973000000000005</c:v>
                </c:pt>
                <c:pt idx="65">
                  <c:v>0.54932000000000003</c:v>
                </c:pt>
                <c:pt idx="66">
                  <c:v>0.54886999999999997</c:v>
                </c:pt>
                <c:pt idx="67">
                  <c:v>0.54837999999999998</c:v>
                </c:pt>
                <c:pt idx="68">
                  <c:v>0.54783999999999999</c:v>
                </c:pt>
                <c:pt idx="69">
                  <c:v>0.54725999999999997</c:v>
                </c:pt>
                <c:pt idx="70">
                  <c:v>0.54662999999999995</c:v>
                </c:pt>
                <c:pt idx="71">
                  <c:v>0.54595000000000005</c:v>
                </c:pt>
                <c:pt idx="72">
                  <c:v>0.54523999999999995</c:v>
                </c:pt>
                <c:pt idx="73">
                  <c:v>0.54447000000000001</c:v>
                </c:pt>
                <c:pt idx="74">
                  <c:v>0.54366000000000003</c:v>
                </c:pt>
                <c:pt idx="75">
                  <c:v>0.54278999999999999</c:v>
                </c:pt>
                <c:pt idx="76">
                  <c:v>0.54186999999999996</c:v>
                </c:pt>
                <c:pt idx="77">
                  <c:v>0.54091</c:v>
                </c:pt>
                <c:pt idx="78">
                  <c:v>0.53990000000000005</c:v>
                </c:pt>
                <c:pt idx="79">
                  <c:v>0.53883999999999999</c:v>
                </c:pt>
                <c:pt idx="80">
                  <c:v>0.53771999999999998</c:v>
                </c:pt>
                <c:pt idx="81">
                  <c:v>0.53654000000000002</c:v>
                </c:pt>
                <c:pt idx="82">
                  <c:v>0.5353</c:v>
                </c:pt>
                <c:pt idx="83">
                  <c:v>0.53400999999999998</c:v>
                </c:pt>
                <c:pt idx="84">
                  <c:v>0.53269</c:v>
                </c:pt>
                <c:pt idx="85">
                  <c:v>0.53132999999999997</c:v>
                </c:pt>
                <c:pt idx="86">
                  <c:v>0.52991999999999995</c:v>
                </c:pt>
                <c:pt idx="87">
                  <c:v>0.52844999999999998</c:v>
                </c:pt>
                <c:pt idx="88">
                  <c:v>0.52690000000000003</c:v>
                </c:pt>
                <c:pt idx="89">
                  <c:v>0.52529000000000003</c:v>
                </c:pt>
                <c:pt idx="90">
                  <c:v>0.52371000000000001</c:v>
                </c:pt>
                <c:pt idx="91">
                  <c:v>0.52229999999999999</c:v>
                </c:pt>
                <c:pt idx="92">
                  <c:v>0.52120999999999995</c:v>
                </c:pt>
                <c:pt idx="93">
                  <c:v>0.52063000000000004</c:v>
                </c:pt>
                <c:pt idx="94">
                  <c:v>0.52049000000000001</c:v>
                </c:pt>
                <c:pt idx="95">
                  <c:v>0.52049000000000001</c:v>
                </c:pt>
                <c:pt idx="96">
                  <c:v>0.52049000000000001</c:v>
                </c:pt>
                <c:pt idx="97">
                  <c:v>0.52049000000000001</c:v>
                </c:pt>
                <c:pt idx="98">
                  <c:v>0.52049000000000001</c:v>
                </c:pt>
                <c:pt idx="99">
                  <c:v>0.52049000000000001</c:v>
                </c:pt>
              </c:numCache>
            </c:numRef>
          </c:val>
          <c:smooth val="1"/>
        </c:ser>
        <c:ser>
          <c:idx val="1"/>
          <c:order val="1"/>
          <c:tx>
            <c:strRef>
              <c:f>Sheet1!$A$3</c:f>
              <c:strCache>
                <c:ptCount val="1"/>
                <c:pt idx="0">
                  <c:v>Illiquid</c:v>
                </c:pt>
              </c:strCache>
            </c:strRef>
          </c:tx>
          <c:spPr>
            <a:ln w="38100">
              <a:solidFill>
                <a:srgbClr val="FFC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Sheet1!$B$3:$CW$3</c:f>
              <c:numCache>
                <c:formatCode>General</c:formatCode>
                <c:ptCount val="100"/>
                <c:pt idx="1">
                  <c:v>0.68761000000000005</c:v>
                </c:pt>
                <c:pt idx="2">
                  <c:v>0.67288000000000003</c:v>
                </c:pt>
                <c:pt idx="3">
                  <c:v>0.66237000000000001</c:v>
                </c:pt>
                <c:pt idx="4">
                  <c:v>0.65114000000000005</c:v>
                </c:pt>
                <c:pt idx="5">
                  <c:v>0.64005000000000001</c:v>
                </c:pt>
                <c:pt idx="6">
                  <c:v>0.62936999999999999</c:v>
                </c:pt>
                <c:pt idx="7">
                  <c:v>0.61943000000000004</c:v>
                </c:pt>
                <c:pt idx="8">
                  <c:v>0.60972000000000004</c:v>
                </c:pt>
                <c:pt idx="9">
                  <c:v>0.60055000000000003</c:v>
                </c:pt>
                <c:pt idx="10">
                  <c:v>0.59194000000000002</c:v>
                </c:pt>
                <c:pt idx="11">
                  <c:v>0.58384000000000003</c:v>
                </c:pt>
                <c:pt idx="12">
                  <c:v>0.57623000000000002</c:v>
                </c:pt>
                <c:pt idx="13">
                  <c:v>0.56906999999999996</c:v>
                </c:pt>
                <c:pt idx="14">
                  <c:v>0.56235999999999997</c:v>
                </c:pt>
                <c:pt idx="15">
                  <c:v>0.55606999999999995</c:v>
                </c:pt>
                <c:pt idx="16">
                  <c:v>0.55017000000000005</c:v>
                </c:pt>
                <c:pt idx="17">
                  <c:v>0.54464999999999997</c:v>
                </c:pt>
                <c:pt idx="18">
                  <c:v>0.53949999999999998</c:v>
                </c:pt>
                <c:pt idx="19">
                  <c:v>0.53469</c:v>
                </c:pt>
                <c:pt idx="20">
                  <c:v>0.53020999999999996</c:v>
                </c:pt>
                <c:pt idx="21">
                  <c:v>0.52603999999999995</c:v>
                </c:pt>
                <c:pt idx="22">
                  <c:v>0.52215999999999996</c:v>
                </c:pt>
                <c:pt idx="23">
                  <c:v>0.51856999999999998</c:v>
                </c:pt>
                <c:pt idx="24">
                  <c:v>0.51524000000000003</c:v>
                </c:pt>
                <c:pt idx="25">
                  <c:v>0.51217000000000001</c:v>
                </c:pt>
                <c:pt idx="26">
                  <c:v>0.50932999999999995</c:v>
                </c:pt>
                <c:pt idx="27">
                  <c:v>0.50671999999999995</c:v>
                </c:pt>
                <c:pt idx="28">
                  <c:v>0.50432999999999995</c:v>
                </c:pt>
                <c:pt idx="29">
                  <c:v>0.50212999999999997</c:v>
                </c:pt>
                <c:pt idx="30">
                  <c:v>0.50012999999999996</c:v>
                </c:pt>
                <c:pt idx="31">
                  <c:v>0.49830999999999998</c:v>
                </c:pt>
                <c:pt idx="32">
                  <c:v>0.49664999999999998</c:v>
                </c:pt>
                <c:pt idx="33">
                  <c:v>0.49514000000000002</c:v>
                </c:pt>
                <c:pt idx="34">
                  <c:v>0.49378</c:v>
                </c:pt>
                <c:pt idx="35">
                  <c:v>0.49256</c:v>
                </c:pt>
                <c:pt idx="36">
                  <c:v>0.49145</c:v>
                </c:pt>
                <c:pt idx="37">
                  <c:v>0.49046000000000001</c:v>
                </c:pt>
                <c:pt idx="38">
                  <c:v>0.48956</c:v>
                </c:pt>
                <c:pt idx="39">
                  <c:v>0.48875000000000002</c:v>
                </c:pt>
                <c:pt idx="40">
                  <c:v>0.48802000000000001</c:v>
                </c:pt>
                <c:pt idx="41">
                  <c:v>0.48735000000000001</c:v>
                </c:pt>
                <c:pt idx="42">
                  <c:v>0.48674000000000001</c:v>
                </c:pt>
                <c:pt idx="43">
                  <c:v>0.48615999999999998</c:v>
                </c:pt>
                <c:pt idx="44">
                  <c:v>0.48563000000000001</c:v>
                </c:pt>
                <c:pt idx="45">
                  <c:v>0.48513000000000001</c:v>
                </c:pt>
                <c:pt idx="46">
                  <c:v>0.48465999999999998</c:v>
                </c:pt>
                <c:pt idx="47">
                  <c:v>0.48421999999999998</c:v>
                </c:pt>
                <c:pt idx="48">
                  <c:v>0.48380000000000001</c:v>
                </c:pt>
                <c:pt idx="49">
                  <c:v>0.4834</c:v>
                </c:pt>
                <c:pt idx="50">
                  <c:v>0.48302</c:v>
                </c:pt>
                <c:pt idx="51">
                  <c:v>0.48265000000000002</c:v>
                </c:pt>
                <c:pt idx="52">
                  <c:v>0.48230000000000001</c:v>
                </c:pt>
                <c:pt idx="53">
                  <c:v>0.48197000000000001</c:v>
                </c:pt>
                <c:pt idx="54">
                  <c:v>0.48165000000000002</c:v>
                </c:pt>
                <c:pt idx="55">
                  <c:v>0.48133999999999999</c:v>
                </c:pt>
                <c:pt idx="56">
                  <c:v>0.48104999999999998</c:v>
                </c:pt>
                <c:pt idx="57">
                  <c:v>0.48076999999999998</c:v>
                </c:pt>
                <c:pt idx="58">
                  <c:v>0.48049999999999998</c:v>
                </c:pt>
                <c:pt idx="59">
                  <c:v>0.48024</c:v>
                </c:pt>
                <c:pt idx="60">
                  <c:v>0.47998000000000002</c:v>
                </c:pt>
                <c:pt idx="61">
                  <c:v>0.47974</c:v>
                </c:pt>
                <c:pt idx="62">
                  <c:v>0.47950999999999999</c:v>
                </c:pt>
                <c:pt idx="63">
                  <c:v>0.4793</c:v>
                </c:pt>
                <c:pt idx="64">
                  <c:v>0.47909000000000002</c:v>
                </c:pt>
                <c:pt idx="65">
                  <c:v>0.47889999999999999</c:v>
                </c:pt>
                <c:pt idx="66">
                  <c:v>0.47871000000000002</c:v>
                </c:pt>
                <c:pt idx="67">
                  <c:v>0.47854000000000002</c:v>
                </c:pt>
                <c:pt idx="68">
                  <c:v>0.47837000000000002</c:v>
                </c:pt>
                <c:pt idx="69">
                  <c:v>0.47822999999999999</c:v>
                </c:pt>
                <c:pt idx="70">
                  <c:v>0.47809000000000001</c:v>
                </c:pt>
                <c:pt idx="71">
                  <c:v>0.47797000000000001</c:v>
                </c:pt>
                <c:pt idx="72">
                  <c:v>0.47785</c:v>
                </c:pt>
                <c:pt idx="73">
                  <c:v>0.47775000000000001</c:v>
                </c:pt>
                <c:pt idx="74">
                  <c:v>0.47765999999999997</c:v>
                </c:pt>
                <c:pt idx="75">
                  <c:v>0.47760000000000002</c:v>
                </c:pt>
                <c:pt idx="76">
                  <c:v>0.47754999999999997</c:v>
                </c:pt>
                <c:pt idx="77">
                  <c:v>0.47750999999999999</c:v>
                </c:pt>
                <c:pt idx="78">
                  <c:v>0.47749000000000003</c:v>
                </c:pt>
                <c:pt idx="79">
                  <c:v>0.47747000000000001</c:v>
                </c:pt>
                <c:pt idx="80">
                  <c:v>0.47748000000000002</c:v>
                </c:pt>
                <c:pt idx="81">
                  <c:v>0.47752</c:v>
                </c:pt>
                <c:pt idx="82">
                  <c:v>0.47758</c:v>
                </c:pt>
                <c:pt idx="83">
                  <c:v>0.47766999999999998</c:v>
                </c:pt>
                <c:pt idx="84">
                  <c:v>0.47775000000000001</c:v>
                </c:pt>
                <c:pt idx="85">
                  <c:v>0.47785</c:v>
                </c:pt>
                <c:pt idx="86">
                  <c:v>0.47798000000000002</c:v>
                </c:pt>
                <c:pt idx="87">
                  <c:v>0.47815000000000002</c:v>
                </c:pt>
                <c:pt idx="88">
                  <c:v>0.47838000000000003</c:v>
                </c:pt>
                <c:pt idx="89">
                  <c:v>0.47865000000000002</c:v>
                </c:pt>
                <c:pt idx="90">
                  <c:v>0.47893999999999998</c:v>
                </c:pt>
                <c:pt idx="91">
                  <c:v>0.47920000000000001</c:v>
                </c:pt>
                <c:pt idx="92">
                  <c:v>0.47939999999999999</c:v>
                </c:pt>
                <c:pt idx="93">
                  <c:v>0.47949999999999998</c:v>
                </c:pt>
                <c:pt idx="94">
                  <c:v>0.47950999999999999</c:v>
                </c:pt>
                <c:pt idx="95">
                  <c:v>0.47950999999999999</c:v>
                </c:pt>
                <c:pt idx="96">
                  <c:v>0.47950999999999999</c:v>
                </c:pt>
                <c:pt idx="97">
                  <c:v>0.47950999999999999</c:v>
                </c:pt>
                <c:pt idx="98">
                  <c:v>0.47950999999999999</c:v>
                </c:pt>
                <c:pt idx="99">
                  <c:v>0.47950999999999999</c:v>
                </c:pt>
              </c:numCache>
            </c:numRef>
          </c:val>
          <c:smooth val="1"/>
        </c:ser>
        <c:ser>
          <c:idx val="2"/>
          <c:order val="2"/>
          <c:tx>
            <c:strRef>
              <c:f>Sheet1!$A$4</c:f>
              <c:strCache>
                <c:ptCount val="1"/>
                <c:pt idx="0">
                  <c:v>Expected Penalties</c:v>
                </c:pt>
              </c:strCache>
            </c:strRef>
          </c:tx>
          <c:spPr>
            <a:ln w="38100">
              <a:solidFill>
                <a:srgbClr val="00FF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Sheet1!$B$4:$CW$4</c:f>
              <c:numCache>
                <c:formatCode>General</c:formatCode>
                <c:ptCount val="100"/>
                <c:pt idx="1">
                  <c:v>3.3706000000000001E-3</c:v>
                </c:pt>
                <c:pt idx="2">
                  <c:v>6.3893999999999999E-3</c:v>
                </c:pt>
                <c:pt idx="3">
                  <c:v>9.1859999999999997E-3</c:v>
                </c:pt>
                <c:pt idx="4">
                  <c:v>1.1698E-2</c:v>
                </c:pt>
                <c:pt idx="5">
                  <c:v>1.3952000000000001E-2</c:v>
                </c:pt>
                <c:pt idx="6">
                  <c:v>1.5973999999999999E-2</c:v>
                </c:pt>
                <c:pt idx="7">
                  <c:v>1.78E-2</c:v>
                </c:pt>
                <c:pt idx="8">
                  <c:v>1.9421000000000001E-2</c:v>
                </c:pt>
                <c:pt idx="9">
                  <c:v>2.087E-2</c:v>
                </c:pt>
                <c:pt idx="10">
                  <c:v>2.2171E-2</c:v>
                </c:pt>
                <c:pt idx="11">
                  <c:v>2.3335999999999999E-2</c:v>
                </c:pt>
                <c:pt idx="12">
                  <c:v>2.4379999999999999E-2</c:v>
                </c:pt>
                <c:pt idx="13">
                  <c:v>2.5316000000000002E-2</c:v>
                </c:pt>
                <c:pt idx="14">
                  <c:v>2.6155000000000001E-2</c:v>
                </c:pt>
                <c:pt idx="15">
                  <c:v>2.691E-2</c:v>
                </c:pt>
                <c:pt idx="16">
                  <c:v>2.7588999999999999E-2</c:v>
                </c:pt>
                <c:pt idx="17">
                  <c:v>2.8202000000000001E-2</c:v>
                </c:pt>
                <c:pt idx="18">
                  <c:v>2.8757999999999999E-2</c:v>
                </c:pt>
                <c:pt idx="19">
                  <c:v>2.9263000000000001E-2</c:v>
                </c:pt>
                <c:pt idx="20">
                  <c:v>2.9724E-2</c:v>
                </c:pt>
                <c:pt idx="21">
                  <c:v>3.0145999999999999E-2</c:v>
                </c:pt>
                <c:pt idx="22">
                  <c:v>3.0535E-2</c:v>
                </c:pt>
                <c:pt idx="23">
                  <c:v>3.0894999999999999E-2</c:v>
                </c:pt>
                <c:pt idx="24">
                  <c:v>3.1230000000000001E-2</c:v>
                </c:pt>
                <c:pt idx="25">
                  <c:v>3.1542000000000001E-2</c:v>
                </c:pt>
                <c:pt idx="26">
                  <c:v>3.1835000000000002E-2</c:v>
                </c:pt>
                <c:pt idx="27">
                  <c:v>3.2111000000000001E-2</c:v>
                </c:pt>
                <c:pt idx="28">
                  <c:v>3.2370999999999997E-2</c:v>
                </c:pt>
                <c:pt idx="29">
                  <c:v>3.2617E-2</c:v>
                </c:pt>
                <c:pt idx="30">
                  <c:v>3.2849999999999997E-2</c:v>
                </c:pt>
                <c:pt idx="31">
                  <c:v>3.3070000000000002E-2</c:v>
                </c:pt>
                <c:pt idx="32">
                  <c:v>3.3279000000000003E-2</c:v>
                </c:pt>
                <c:pt idx="33">
                  <c:v>3.3474999999999998E-2</c:v>
                </c:pt>
                <c:pt idx="34">
                  <c:v>3.3659000000000001E-2</c:v>
                </c:pt>
                <c:pt idx="35">
                  <c:v>3.3829999999999999E-2</c:v>
                </c:pt>
                <c:pt idx="36">
                  <c:v>3.3987999999999997E-2</c:v>
                </c:pt>
                <c:pt idx="37">
                  <c:v>3.4131000000000002E-2</c:v>
                </c:pt>
                <c:pt idx="38">
                  <c:v>3.4258999999999998E-2</c:v>
                </c:pt>
                <c:pt idx="39">
                  <c:v>3.4368999999999997E-2</c:v>
                </c:pt>
                <c:pt idx="40">
                  <c:v>3.4460999999999999E-2</c:v>
                </c:pt>
                <c:pt idx="41">
                  <c:v>3.4532E-2</c:v>
                </c:pt>
                <c:pt idx="42">
                  <c:v>3.4581000000000001E-2</c:v>
                </c:pt>
                <c:pt idx="43">
                  <c:v>3.4606999999999999E-2</c:v>
                </c:pt>
                <c:pt idx="44">
                  <c:v>3.4608E-2</c:v>
                </c:pt>
                <c:pt idx="45">
                  <c:v>3.4584999999999998E-2</c:v>
                </c:pt>
                <c:pt idx="46">
                  <c:v>3.4535999999999997E-2</c:v>
                </c:pt>
                <c:pt idx="47">
                  <c:v>3.4459999999999998E-2</c:v>
                </c:pt>
                <c:pt idx="48">
                  <c:v>3.4358E-2</c:v>
                </c:pt>
                <c:pt idx="49">
                  <c:v>3.4228000000000001E-2</c:v>
                </c:pt>
                <c:pt idx="50">
                  <c:v>3.4070999999999997E-2</c:v>
                </c:pt>
                <c:pt idx="51">
                  <c:v>3.3885999999999999E-2</c:v>
                </c:pt>
                <c:pt idx="52">
                  <c:v>3.3673000000000002E-2</c:v>
                </c:pt>
                <c:pt idx="53">
                  <c:v>3.3431000000000002E-2</c:v>
                </c:pt>
                <c:pt idx="54">
                  <c:v>3.3160000000000002E-2</c:v>
                </c:pt>
                <c:pt idx="55">
                  <c:v>3.286E-2</c:v>
                </c:pt>
                <c:pt idx="56">
                  <c:v>3.2530999999999997E-2</c:v>
                </c:pt>
                <c:pt idx="57">
                  <c:v>3.2173E-2</c:v>
                </c:pt>
                <c:pt idx="58">
                  <c:v>3.1785000000000001E-2</c:v>
                </c:pt>
                <c:pt idx="59">
                  <c:v>3.1366999999999999E-2</c:v>
                </c:pt>
                <c:pt idx="60">
                  <c:v>3.0918999999999999E-2</c:v>
                </c:pt>
                <c:pt idx="61">
                  <c:v>3.0439999999999998E-2</c:v>
                </c:pt>
                <c:pt idx="62">
                  <c:v>2.9929999999999998E-2</c:v>
                </c:pt>
                <c:pt idx="63">
                  <c:v>2.9389999999999999E-2</c:v>
                </c:pt>
                <c:pt idx="64">
                  <c:v>2.8819000000000001E-2</c:v>
                </c:pt>
                <c:pt idx="65">
                  <c:v>2.8216000000000001E-2</c:v>
                </c:pt>
                <c:pt idx="66">
                  <c:v>2.7581000000000001E-2</c:v>
                </c:pt>
                <c:pt idx="67">
                  <c:v>2.6912999999999999E-2</c:v>
                </c:pt>
                <c:pt idx="68">
                  <c:v>2.6214000000000001E-2</c:v>
                </c:pt>
                <c:pt idx="69">
                  <c:v>2.5482999999999999E-2</c:v>
                </c:pt>
                <c:pt idx="70">
                  <c:v>2.4718E-2</c:v>
                </c:pt>
                <c:pt idx="71">
                  <c:v>2.3921000000000001E-2</c:v>
                </c:pt>
                <c:pt idx="72">
                  <c:v>2.3088000000000001E-2</c:v>
                </c:pt>
                <c:pt idx="73">
                  <c:v>2.2223E-2</c:v>
                </c:pt>
                <c:pt idx="74">
                  <c:v>2.1323999999999999E-2</c:v>
                </c:pt>
                <c:pt idx="75">
                  <c:v>2.0390999999999999E-2</c:v>
                </c:pt>
                <c:pt idx="76">
                  <c:v>1.9422999999999999E-2</c:v>
                </c:pt>
                <c:pt idx="77">
                  <c:v>1.8419999999999999E-2</c:v>
                </c:pt>
                <c:pt idx="78">
                  <c:v>1.7381000000000001E-2</c:v>
                </c:pt>
                <c:pt idx="79">
                  <c:v>1.6309000000000001E-2</c:v>
                </c:pt>
                <c:pt idx="80">
                  <c:v>1.5203E-2</c:v>
                </c:pt>
                <c:pt idx="81">
                  <c:v>1.4063000000000001E-2</c:v>
                </c:pt>
                <c:pt idx="82">
                  <c:v>1.2888999999999999E-2</c:v>
                </c:pt>
                <c:pt idx="83">
                  <c:v>1.1681E-2</c:v>
                </c:pt>
                <c:pt idx="84">
                  <c:v>1.0441000000000001E-2</c:v>
                </c:pt>
                <c:pt idx="85">
                  <c:v>9.1789000000000003E-3</c:v>
                </c:pt>
                <c:pt idx="86">
                  <c:v>7.8981999999999993E-3</c:v>
                </c:pt>
                <c:pt idx="87">
                  <c:v>6.5992999999999998E-3</c:v>
                </c:pt>
                <c:pt idx="88">
                  <c:v>5.2797E-3</c:v>
                </c:pt>
                <c:pt idx="89">
                  <c:v>3.9480000000000001E-3</c:v>
                </c:pt>
                <c:pt idx="90">
                  <c:v>2.6535E-3</c:v>
                </c:pt>
                <c:pt idx="91">
                  <c:v>1.4955000000000001E-3</c:v>
                </c:pt>
                <c:pt idx="92">
                  <c:v>6.0983999999999995E-4</c:v>
                </c:pt>
                <c:pt idx="93">
                  <c:v>1.217E-4</c:v>
                </c:pt>
                <c:pt idx="94" formatCode="0.00E+00">
                  <c:v>2.0818999999999999E-6</c:v>
                </c:pt>
                <c:pt idx="95">
                  <c:v>0</c:v>
                </c:pt>
                <c:pt idx="96">
                  <c:v>0</c:v>
                </c:pt>
                <c:pt idx="97">
                  <c:v>0</c:v>
                </c:pt>
                <c:pt idx="98">
                  <c:v>0</c:v>
                </c:pt>
                <c:pt idx="99">
                  <c:v>0</c:v>
                </c:pt>
              </c:numCache>
            </c:numRef>
          </c:val>
          <c:smooth val="1"/>
        </c:ser>
        <c:dLbls>
          <c:showLegendKey val="0"/>
          <c:showVal val="0"/>
          <c:showCatName val="0"/>
          <c:showSerName val="0"/>
          <c:showPercent val="0"/>
          <c:showBubbleSize val="0"/>
        </c:dLbls>
        <c:smooth val="0"/>
        <c:axId val="371635232"/>
        <c:axId val="252265224"/>
      </c:lineChart>
      <c:catAx>
        <c:axId val="371635232"/>
        <c:scaling>
          <c:orientation val="minMax"/>
        </c:scaling>
        <c:delete val="0"/>
        <c:axPos val="b"/>
        <c:title>
          <c:tx>
            <c:rich>
              <a:bodyPr/>
              <a:lstStyle/>
              <a:p>
                <a:pPr>
                  <a:defRPr sz="2025" b="1" i="0" u="none" strike="noStrike" baseline="0">
                    <a:solidFill>
                      <a:schemeClr val="tx1"/>
                    </a:solidFill>
                    <a:latin typeface="Calibri"/>
                    <a:ea typeface="Calibri"/>
                    <a:cs typeface="Calibri"/>
                  </a:defRPr>
                </a:pPr>
                <a:r>
                  <a:rPr lang="en-US" dirty="0" smtClean="0"/>
                  <a:t>Early Withdrawal Penalty</a:t>
                </a:r>
                <a:endParaRPr lang="en-US" dirty="0"/>
              </a:p>
            </c:rich>
          </c:tx>
          <c:layout>
            <c:manualLayout>
              <c:xMode val="edge"/>
              <c:yMode val="edge"/>
              <c:x val="0.3487544483985765"/>
              <c:y val="0.77638640429338102"/>
            </c:manualLayout>
          </c:layout>
          <c:overlay val="0"/>
          <c:spPr>
            <a:noFill/>
            <a:ln w="21211">
              <a:noFill/>
            </a:ln>
          </c:spPr>
        </c:title>
        <c:numFmt formatCode="0%" sourceLinked="0"/>
        <c:majorTickMark val="out"/>
        <c:minorTickMark val="none"/>
        <c:tickLblPos val="low"/>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252265224"/>
        <c:crosses val="autoZero"/>
        <c:auto val="1"/>
        <c:lblAlgn val="ctr"/>
        <c:lblOffset val="100"/>
        <c:tickLblSkip val="10"/>
        <c:tickMarkSkip val="1"/>
        <c:noMultiLvlLbl val="0"/>
      </c:catAx>
      <c:valAx>
        <c:axId val="252265224"/>
        <c:scaling>
          <c:orientation val="minMax"/>
          <c:min val="0"/>
        </c:scaling>
        <c:delete val="0"/>
        <c:axPos val="l"/>
        <c:majorGridlines>
          <c:spPr>
            <a:ln w="2651">
              <a:solidFill>
                <a:schemeClr val="tx2">
                  <a:lumMod val="20000"/>
                  <a:lumOff val="80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371635232"/>
        <c:crosses val="autoZero"/>
        <c:crossBetween val="between"/>
      </c:valAx>
      <c:spPr>
        <a:noFill/>
        <a:ln w="10605">
          <a:solidFill>
            <a:schemeClr val="tx1"/>
          </a:solidFill>
          <a:prstDash val="solid"/>
        </a:ln>
      </c:spPr>
    </c:plotArea>
    <c:legend>
      <c:legendPos val="b"/>
      <c:layout>
        <c:manualLayout>
          <c:xMode val="edge"/>
          <c:yMode val="edge"/>
          <c:x val="0.20166073546856464"/>
          <c:y val="0.90518783542039361"/>
          <c:w val="0.67852906287069992"/>
          <c:h val="8.9445438282647588E-2"/>
        </c:manualLayout>
      </c:layout>
      <c:overlay val="0"/>
      <c:spPr>
        <a:noFill/>
        <a:ln w="2651">
          <a:solidFill>
            <a:schemeClr val="tx1"/>
          </a:solidFill>
          <a:prstDash val="solid"/>
        </a:ln>
      </c:spPr>
      <c:txPr>
        <a:bodyPr/>
        <a:lstStyle/>
        <a:p>
          <a:pPr>
            <a:defRPr sz="1862"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7900355871886"/>
          <c:y val="7.3345259391771014E-2"/>
          <c:w val="0.66903914590747326"/>
          <c:h val="0.61001788908765653"/>
        </c:manualLayout>
      </c:layout>
      <c:lineChart>
        <c:grouping val="standard"/>
        <c:varyColors val="0"/>
        <c:ser>
          <c:idx val="0"/>
          <c:order val="0"/>
          <c:tx>
            <c:strRef>
              <c:f>Sheet1!$A$2</c:f>
              <c:strCache>
                <c:ptCount val="1"/>
                <c:pt idx="0">
                  <c:v>Beta=0.1</c:v>
                </c:pt>
              </c:strCache>
            </c:strRef>
          </c:tx>
          <c:spPr>
            <a:ln w="38100">
              <a:solidFill>
                <a:srgbClr val="FF00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Sheet1!$B$2:$CW$2</c:f>
              <c:numCache>
                <c:formatCode>General</c:formatCode>
                <c:ptCount val="100"/>
                <c:pt idx="1">
                  <c:v>5.8279999999999998E-3</c:v>
                </c:pt>
                <c:pt idx="2">
                  <c:v>1.1315E-2</c:v>
                </c:pt>
                <c:pt idx="3">
                  <c:v>1.6593E-2</c:v>
                </c:pt>
                <c:pt idx="4">
                  <c:v>2.1597000000000002E-2</c:v>
                </c:pt>
                <c:pt idx="5">
                  <c:v>2.6353999999999999E-2</c:v>
                </c:pt>
                <c:pt idx="6">
                  <c:v>3.0889E-2</c:v>
                </c:pt>
                <c:pt idx="7">
                  <c:v>3.5238999999999999E-2</c:v>
                </c:pt>
                <c:pt idx="8">
                  <c:v>3.9389E-2</c:v>
                </c:pt>
                <c:pt idx="9">
                  <c:v>4.3374999999999997E-2</c:v>
                </c:pt>
                <c:pt idx="10">
                  <c:v>4.7215E-2</c:v>
                </c:pt>
                <c:pt idx="11">
                  <c:v>5.0923000000000003E-2</c:v>
                </c:pt>
                <c:pt idx="12">
                  <c:v>5.4510000000000003E-2</c:v>
                </c:pt>
                <c:pt idx="13">
                  <c:v>5.7987999999999998E-2</c:v>
                </c:pt>
                <c:pt idx="14">
                  <c:v>6.1369E-2</c:v>
                </c:pt>
                <c:pt idx="15">
                  <c:v>6.4659999999999995E-2</c:v>
                </c:pt>
                <c:pt idx="16">
                  <c:v>6.7872000000000002E-2</c:v>
                </c:pt>
                <c:pt idx="17">
                  <c:v>7.1012000000000006E-2</c:v>
                </c:pt>
                <c:pt idx="18">
                  <c:v>7.4088000000000001E-2</c:v>
                </c:pt>
                <c:pt idx="19">
                  <c:v>7.7105999999999994E-2</c:v>
                </c:pt>
                <c:pt idx="20">
                  <c:v>8.0073000000000005E-2</c:v>
                </c:pt>
                <c:pt idx="21">
                  <c:v>8.2993999999999998E-2</c:v>
                </c:pt>
                <c:pt idx="22">
                  <c:v>8.5873000000000005E-2</c:v>
                </c:pt>
                <c:pt idx="23">
                  <c:v>8.8716000000000003E-2</c:v>
                </c:pt>
                <c:pt idx="24">
                  <c:v>9.1526999999999997E-2</c:v>
                </c:pt>
                <c:pt idx="25">
                  <c:v>9.4308000000000003E-2</c:v>
                </c:pt>
                <c:pt idx="26">
                  <c:v>9.7061999999999996E-2</c:v>
                </c:pt>
                <c:pt idx="27">
                  <c:v>9.9793000000000007E-2</c:v>
                </c:pt>
                <c:pt idx="28">
                  <c:v>0.10249999999999999</c:v>
                </c:pt>
                <c:pt idx="29">
                  <c:v>0.10519000000000001</c:v>
                </c:pt>
                <c:pt idx="30">
                  <c:v>0.10786</c:v>
                </c:pt>
                <c:pt idx="31">
                  <c:v>0.11051999999999999</c:v>
                </c:pt>
                <c:pt idx="32">
                  <c:v>0.11315</c:v>
                </c:pt>
                <c:pt idx="33">
                  <c:v>0.11577</c:v>
                </c:pt>
                <c:pt idx="34">
                  <c:v>0.11837</c:v>
                </c:pt>
                <c:pt idx="35">
                  <c:v>0.12095</c:v>
                </c:pt>
                <c:pt idx="36">
                  <c:v>0.12350999999999999</c:v>
                </c:pt>
                <c:pt idx="37">
                  <c:v>0.12605</c:v>
                </c:pt>
                <c:pt idx="38">
                  <c:v>0.12856999999999999</c:v>
                </c:pt>
                <c:pt idx="39">
                  <c:v>0.13106000000000001</c:v>
                </c:pt>
                <c:pt idx="40">
                  <c:v>0.13350999999999999</c:v>
                </c:pt>
                <c:pt idx="41">
                  <c:v>0.13593</c:v>
                </c:pt>
                <c:pt idx="42">
                  <c:v>0.13832</c:v>
                </c:pt>
                <c:pt idx="43">
                  <c:v>0.14065</c:v>
                </c:pt>
                <c:pt idx="44">
                  <c:v>0.14294000000000001</c:v>
                </c:pt>
                <c:pt idx="45">
                  <c:v>0.14516999999999999</c:v>
                </c:pt>
                <c:pt idx="46">
                  <c:v>0.14735999999999999</c:v>
                </c:pt>
                <c:pt idx="47">
                  <c:v>0.14948</c:v>
                </c:pt>
                <c:pt idx="48">
                  <c:v>0.15154000000000001</c:v>
                </c:pt>
                <c:pt idx="49">
                  <c:v>0.15353</c:v>
                </c:pt>
                <c:pt idx="50">
                  <c:v>0.15545</c:v>
                </c:pt>
                <c:pt idx="51">
                  <c:v>0.15729000000000001</c:v>
                </c:pt>
                <c:pt idx="52">
                  <c:v>0.15905</c:v>
                </c:pt>
                <c:pt idx="53">
                  <c:v>0.16073000000000001</c:v>
                </c:pt>
                <c:pt idx="54">
                  <c:v>0.16231999999999999</c:v>
                </c:pt>
                <c:pt idx="55">
                  <c:v>0.1638</c:v>
                </c:pt>
                <c:pt idx="56">
                  <c:v>0.16519</c:v>
                </c:pt>
                <c:pt idx="57">
                  <c:v>0.16646</c:v>
                </c:pt>
                <c:pt idx="58">
                  <c:v>0.16761999999999999</c:v>
                </c:pt>
                <c:pt idx="59">
                  <c:v>0.16864999999999999</c:v>
                </c:pt>
                <c:pt idx="60">
                  <c:v>0.16955000000000001</c:v>
                </c:pt>
                <c:pt idx="61">
                  <c:v>0.17029</c:v>
                </c:pt>
                <c:pt idx="62">
                  <c:v>0.17088999999999999</c:v>
                </c:pt>
                <c:pt idx="63">
                  <c:v>0.17132</c:v>
                </c:pt>
                <c:pt idx="64">
                  <c:v>0.17157</c:v>
                </c:pt>
                <c:pt idx="65">
                  <c:v>0.17161999999999999</c:v>
                </c:pt>
                <c:pt idx="66">
                  <c:v>0.17147000000000001</c:v>
                </c:pt>
                <c:pt idx="67">
                  <c:v>0.17108000000000001</c:v>
                </c:pt>
                <c:pt idx="68">
                  <c:v>0.17044999999999999</c:v>
                </c:pt>
                <c:pt idx="69">
                  <c:v>0.16955999999999999</c:v>
                </c:pt>
                <c:pt idx="70">
                  <c:v>0.16838</c:v>
                </c:pt>
                <c:pt idx="71">
                  <c:v>0.16688</c:v>
                </c:pt>
                <c:pt idx="72">
                  <c:v>0.16503000000000001</c:v>
                </c:pt>
                <c:pt idx="73">
                  <c:v>0.1628</c:v>
                </c:pt>
                <c:pt idx="74">
                  <c:v>0.16016</c:v>
                </c:pt>
                <c:pt idx="75">
                  <c:v>0.15706999999999999</c:v>
                </c:pt>
                <c:pt idx="76">
                  <c:v>0.15348999999999999</c:v>
                </c:pt>
                <c:pt idx="77">
                  <c:v>0.14937</c:v>
                </c:pt>
                <c:pt idx="78">
                  <c:v>0.14463999999999999</c:v>
                </c:pt>
                <c:pt idx="79">
                  <c:v>0.13925000000000001</c:v>
                </c:pt>
                <c:pt idx="80">
                  <c:v>0.13314999999999999</c:v>
                </c:pt>
                <c:pt idx="81">
                  <c:v>0.12628</c:v>
                </c:pt>
                <c:pt idx="82">
                  <c:v>0.11856999999999999</c:v>
                </c:pt>
                <c:pt idx="83">
                  <c:v>0.10995000000000001</c:v>
                </c:pt>
                <c:pt idx="84">
                  <c:v>0.10037</c:v>
                </c:pt>
                <c:pt idx="85">
                  <c:v>8.9787000000000006E-2</c:v>
                </c:pt>
                <c:pt idx="86">
                  <c:v>7.8240000000000004E-2</c:v>
                </c:pt>
                <c:pt idx="87">
                  <c:v>6.5834000000000004E-2</c:v>
                </c:pt>
                <c:pt idx="88">
                  <c:v>5.2788000000000002E-2</c:v>
                </c:pt>
                <c:pt idx="89">
                  <c:v>3.9480000000000001E-2</c:v>
                </c:pt>
                <c:pt idx="90">
                  <c:v>2.6535E-2</c:v>
                </c:pt>
                <c:pt idx="91">
                  <c:v>1.4955E-2</c:v>
                </c:pt>
                <c:pt idx="92">
                  <c:v>6.0984000000000003E-3</c:v>
                </c:pt>
                <c:pt idx="93">
                  <c:v>1.217E-3</c:v>
                </c:pt>
                <c:pt idx="94">
                  <c:v>2.0818999999999998E-5</c:v>
                </c:pt>
                <c:pt idx="95">
                  <c:v>0</c:v>
                </c:pt>
                <c:pt idx="96">
                  <c:v>0</c:v>
                </c:pt>
                <c:pt idx="97">
                  <c:v>0</c:v>
                </c:pt>
                <c:pt idx="98">
                  <c:v>0</c:v>
                </c:pt>
                <c:pt idx="99">
                  <c:v>0</c:v>
                </c:pt>
              </c:numCache>
            </c:numRef>
          </c:val>
          <c:smooth val="1"/>
        </c:ser>
        <c:ser>
          <c:idx val="1"/>
          <c:order val="1"/>
          <c:tx>
            <c:strRef>
              <c:f>Sheet1!$A$3</c:f>
              <c:strCache>
                <c:ptCount val="1"/>
                <c:pt idx="0">
                  <c:v>Beta=0.2</c:v>
                </c:pt>
              </c:strCache>
            </c:strRef>
          </c:tx>
          <c:spPr>
            <a:ln w="38100">
              <a:solidFill>
                <a:srgbClr val="FFFF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Sheet1!$B$3:$CW$3</c:f>
              <c:numCache>
                <c:formatCode>General</c:formatCode>
                <c:ptCount val="100"/>
                <c:pt idx="1">
                  <c:v>5.0176999999999999E-3</c:v>
                </c:pt>
                <c:pt idx="2">
                  <c:v>9.6884999999999992E-3</c:v>
                </c:pt>
                <c:pt idx="3">
                  <c:v>1.4144E-2</c:v>
                </c:pt>
                <c:pt idx="4">
                  <c:v>1.8318000000000001E-2</c:v>
                </c:pt>
                <c:pt idx="5">
                  <c:v>2.2238000000000001E-2</c:v>
                </c:pt>
                <c:pt idx="6">
                  <c:v>2.5926000000000001E-2</c:v>
                </c:pt>
                <c:pt idx="7">
                  <c:v>2.9420000000000002E-2</c:v>
                </c:pt>
                <c:pt idx="8">
                  <c:v>3.2704999999999998E-2</c:v>
                </c:pt>
                <c:pt idx="9">
                  <c:v>3.5812999999999998E-2</c:v>
                </c:pt>
                <c:pt idx="10">
                  <c:v>3.8766000000000002E-2</c:v>
                </c:pt>
                <c:pt idx="11">
                  <c:v>4.1575000000000001E-2</c:v>
                </c:pt>
                <c:pt idx="12">
                  <c:v>4.4250999999999999E-2</c:v>
                </c:pt>
                <c:pt idx="13">
                  <c:v>4.6803999999999998E-2</c:v>
                </c:pt>
                <c:pt idx="14">
                  <c:v>4.9248E-2</c:v>
                </c:pt>
                <c:pt idx="15">
                  <c:v>5.1588000000000002E-2</c:v>
                </c:pt>
                <c:pt idx="16">
                  <c:v>5.3835000000000001E-2</c:v>
                </c:pt>
                <c:pt idx="17">
                  <c:v>5.5995000000000003E-2</c:v>
                </c:pt>
                <c:pt idx="18">
                  <c:v>5.8076000000000003E-2</c:v>
                </c:pt>
                <c:pt idx="19">
                  <c:v>6.0083999999999999E-2</c:v>
                </c:pt>
                <c:pt idx="20">
                  <c:v>6.2024999999999997E-2</c:v>
                </c:pt>
                <c:pt idx="21">
                  <c:v>6.3903000000000001E-2</c:v>
                </c:pt>
                <c:pt idx="22">
                  <c:v>6.5723000000000004E-2</c:v>
                </c:pt>
                <c:pt idx="23">
                  <c:v>6.7488999999999993E-2</c:v>
                </c:pt>
                <c:pt idx="24">
                  <c:v>6.9204000000000002E-2</c:v>
                </c:pt>
                <c:pt idx="25">
                  <c:v>7.0871000000000003E-2</c:v>
                </c:pt>
                <c:pt idx="26">
                  <c:v>7.2493000000000002E-2</c:v>
                </c:pt>
                <c:pt idx="27">
                  <c:v>7.4070999999999998E-2</c:v>
                </c:pt>
                <c:pt idx="28">
                  <c:v>7.5606999999999994E-2</c:v>
                </c:pt>
                <c:pt idx="29">
                  <c:v>7.7102000000000004E-2</c:v>
                </c:pt>
                <c:pt idx="30">
                  <c:v>7.8557000000000002E-2</c:v>
                </c:pt>
                <c:pt idx="31">
                  <c:v>7.9972000000000001E-2</c:v>
                </c:pt>
                <c:pt idx="32">
                  <c:v>8.1347000000000003E-2</c:v>
                </c:pt>
                <c:pt idx="33">
                  <c:v>8.2680000000000003E-2</c:v>
                </c:pt>
                <c:pt idx="34">
                  <c:v>8.3971000000000004E-2</c:v>
                </c:pt>
                <c:pt idx="35">
                  <c:v>8.5218000000000002E-2</c:v>
                </c:pt>
                <c:pt idx="36">
                  <c:v>8.6418999999999996E-2</c:v>
                </c:pt>
                <c:pt idx="37">
                  <c:v>8.7569999999999995E-2</c:v>
                </c:pt>
                <c:pt idx="38">
                  <c:v>8.8667999999999997E-2</c:v>
                </c:pt>
                <c:pt idx="39">
                  <c:v>8.9708999999999997E-2</c:v>
                </c:pt>
                <c:pt idx="40">
                  <c:v>9.0689000000000006E-2</c:v>
                </c:pt>
                <c:pt idx="41">
                  <c:v>9.1601000000000002E-2</c:v>
                </c:pt>
                <c:pt idx="42">
                  <c:v>9.2439999999999994E-2</c:v>
                </c:pt>
                <c:pt idx="43">
                  <c:v>9.3201999999999993E-2</c:v>
                </c:pt>
                <c:pt idx="44">
                  <c:v>9.3879000000000004E-2</c:v>
                </c:pt>
                <c:pt idx="45">
                  <c:v>9.4468999999999997E-2</c:v>
                </c:pt>
                <c:pt idx="46">
                  <c:v>9.4966999999999996E-2</c:v>
                </c:pt>
                <c:pt idx="47">
                  <c:v>9.5366999999999993E-2</c:v>
                </c:pt>
                <c:pt idx="48">
                  <c:v>9.5663999999999999E-2</c:v>
                </c:pt>
                <c:pt idx="49">
                  <c:v>9.5852999999999994E-2</c:v>
                </c:pt>
                <c:pt idx="50">
                  <c:v>9.5927999999999999E-2</c:v>
                </c:pt>
                <c:pt idx="51">
                  <c:v>9.5884999999999998E-2</c:v>
                </c:pt>
                <c:pt idx="52">
                  <c:v>9.5716999999999997E-2</c:v>
                </c:pt>
                <c:pt idx="53">
                  <c:v>9.5419000000000004E-2</c:v>
                </c:pt>
                <c:pt idx="54">
                  <c:v>9.4983999999999999E-2</c:v>
                </c:pt>
                <c:pt idx="55">
                  <c:v>9.4404000000000002E-2</c:v>
                </c:pt>
                <c:pt idx="56">
                  <c:v>9.3674999999999994E-2</c:v>
                </c:pt>
                <c:pt idx="57">
                  <c:v>9.2789999999999997E-2</c:v>
                </c:pt>
                <c:pt idx="58">
                  <c:v>9.1742000000000004E-2</c:v>
                </c:pt>
                <c:pt idx="59">
                  <c:v>9.0521000000000004E-2</c:v>
                </c:pt>
                <c:pt idx="60">
                  <c:v>8.9121000000000006E-2</c:v>
                </c:pt>
                <c:pt idx="61">
                  <c:v>8.7534000000000001E-2</c:v>
                </c:pt>
                <c:pt idx="62">
                  <c:v>8.5752999999999996E-2</c:v>
                </c:pt>
                <c:pt idx="63">
                  <c:v>8.3773E-2</c:v>
                </c:pt>
                <c:pt idx="64">
                  <c:v>8.1584000000000004E-2</c:v>
                </c:pt>
                <c:pt idx="65">
                  <c:v>7.9177999999999998E-2</c:v>
                </c:pt>
                <c:pt idx="66">
                  <c:v>7.6547000000000004E-2</c:v>
                </c:pt>
                <c:pt idx="67">
                  <c:v>7.3688000000000003E-2</c:v>
                </c:pt>
                <c:pt idx="68">
                  <c:v>7.0597999999999994E-2</c:v>
                </c:pt>
                <c:pt idx="69">
                  <c:v>6.7275000000000001E-2</c:v>
                </c:pt>
                <c:pt idx="70">
                  <c:v>6.3715999999999995E-2</c:v>
                </c:pt>
                <c:pt idx="71">
                  <c:v>5.9922999999999997E-2</c:v>
                </c:pt>
                <c:pt idx="72">
                  <c:v>5.5900999999999999E-2</c:v>
                </c:pt>
                <c:pt idx="73">
                  <c:v>5.1660999999999999E-2</c:v>
                </c:pt>
                <c:pt idx="74">
                  <c:v>4.7225999999999997E-2</c:v>
                </c:pt>
                <c:pt idx="75">
                  <c:v>4.2622E-2</c:v>
                </c:pt>
                <c:pt idx="76">
                  <c:v>3.7881999999999999E-2</c:v>
                </c:pt>
                <c:pt idx="77">
                  <c:v>3.3050999999999997E-2</c:v>
                </c:pt>
                <c:pt idx="78">
                  <c:v>2.8188999999999999E-2</c:v>
                </c:pt>
                <c:pt idx="79">
                  <c:v>2.3376000000000001E-2</c:v>
                </c:pt>
                <c:pt idx="80">
                  <c:v>1.8714000000000001E-2</c:v>
                </c:pt>
                <c:pt idx="81">
                  <c:v>1.4319E-2</c:v>
                </c:pt>
                <c:pt idx="82">
                  <c:v>1.0319999999999999E-2</c:v>
                </c:pt>
                <c:pt idx="83">
                  <c:v>6.8525000000000001E-3</c:v>
                </c:pt>
                <c:pt idx="84">
                  <c:v>4.0467999999999997E-3</c:v>
                </c:pt>
                <c:pt idx="85">
                  <c:v>2.0026000000000002E-3</c:v>
                </c:pt>
                <c:pt idx="86">
                  <c:v>7.4189999999999998E-4</c:v>
                </c:pt>
                <c:pt idx="87">
                  <c:v>1.5951E-4</c:v>
                </c:pt>
                <c:pt idx="88" formatCode="0.00E+00">
                  <c:v>8.8582999999999995E-6</c:v>
                </c:pt>
                <c:pt idx="89" formatCode="0.00E+00">
                  <c:v>1.8484999999999999E-13</c:v>
                </c:pt>
                <c:pt idx="90">
                  <c:v>0</c:v>
                </c:pt>
                <c:pt idx="91">
                  <c:v>0</c:v>
                </c:pt>
                <c:pt idx="92">
                  <c:v>0</c:v>
                </c:pt>
                <c:pt idx="93">
                  <c:v>0</c:v>
                </c:pt>
                <c:pt idx="94">
                  <c:v>0</c:v>
                </c:pt>
                <c:pt idx="95">
                  <c:v>0</c:v>
                </c:pt>
                <c:pt idx="96">
                  <c:v>0</c:v>
                </c:pt>
                <c:pt idx="97">
                  <c:v>0</c:v>
                </c:pt>
                <c:pt idx="98">
                  <c:v>0</c:v>
                </c:pt>
                <c:pt idx="99">
                  <c:v>0</c:v>
                </c:pt>
              </c:numCache>
            </c:numRef>
          </c:val>
          <c:smooth val="1"/>
        </c:ser>
        <c:ser>
          <c:idx val="2"/>
          <c:order val="2"/>
          <c:tx>
            <c:strRef>
              <c:f>Sheet1!$A$4</c:f>
              <c:strCache>
                <c:ptCount val="1"/>
                <c:pt idx="0">
                  <c:v>Beta=0.3</c:v>
                </c:pt>
              </c:strCache>
            </c:strRef>
          </c:tx>
          <c:spPr>
            <a:ln w="38100">
              <a:solidFill>
                <a:srgbClr val="00FF0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Sheet1!$B$4:$CW$4</c:f>
              <c:numCache>
                <c:formatCode>General</c:formatCode>
                <c:ptCount val="100"/>
                <c:pt idx="1">
                  <c:v>4.3537000000000003E-3</c:v>
                </c:pt>
                <c:pt idx="2">
                  <c:v>8.3560000000000006E-3</c:v>
                </c:pt>
                <c:pt idx="3">
                  <c:v>1.2137999999999999E-2</c:v>
                </c:pt>
                <c:pt idx="4">
                  <c:v>1.5633000000000001E-2</c:v>
                </c:pt>
                <c:pt idx="5">
                  <c:v>1.8866999999999998E-2</c:v>
                </c:pt>
                <c:pt idx="6">
                  <c:v>2.1864000000000001E-2</c:v>
                </c:pt>
                <c:pt idx="7">
                  <c:v>2.4659E-2</c:v>
                </c:pt>
                <c:pt idx="8">
                  <c:v>2.7237000000000001E-2</c:v>
                </c:pt>
                <c:pt idx="9">
                  <c:v>2.9631999999999999E-2</c:v>
                </c:pt>
                <c:pt idx="10">
                  <c:v>3.1863000000000002E-2</c:v>
                </c:pt>
                <c:pt idx="11">
                  <c:v>3.3942E-2</c:v>
                </c:pt>
                <c:pt idx="12">
                  <c:v>3.5880000000000002E-2</c:v>
                </c:pt>
                <c:pt idx="13">
                  <c:v>3.7686999999999998E-2</c:v>
                </c:pt>
                <c:pt idx="14">
                  <c:v>3.9375E-2</c:v>
                </c:pt>
                <c:pt idx="15">
                  <c:v>4.0951000000000001E-2</c:v>
                </c:pt>
                <c:pt idx="16">
                  <c:v>4.2424000000000003E-2</c:v>
                </c:pt>
                <c:pt idx="17">
                  <c:v>4.3803000000000002E-2</c:v>
                </c:pt>
                <c:pt idx="18">
                  <c:v>4.5092E-2</c:v>
                </c:pt>
                <c:pt idx="19">
                  <c:v>4.6300000000000001E-2</c:v>
                </c:pt>
                <c:pt idx="20">
                  <c:v>4.743E-2</c:v>
                </c:pt>
                <c:pt idx="21">
                  <c:v>4.8488999999999997E-2</c:v>
                </c:pt>
                <c:pt idx="22">
                  <c:v>4.9480000000000003E-2</c:v>
                </c:pt>
                <c:pt idx="23">
                  <c:v>5.0407E-2</c:v>
                </c:pt>
                <c:pt idx="24">
                  <c:v>5.1272999999999999E-2</c:v>
                </c:pt>
                <c:pt idx="25">
                  <c:v>5.2082000000000003E-2</c:v>
                </c:pt>
                <c:pt idx="26">
                  <c:v>5.2835E-2</c:v>
                </c:pt>
                <c:pt idx="27">
                  <c:v>5.3534999999999999E-2</c:v>
                </c:pt>
                <c:pt idx="28">
                  <c:v>5.4182000000000001E-2</c:v>
                </c:pt>
                <c:pt idx="29">
                  <c:v>5.4779000000000001E-2</c:v>
                </c:pt>
                <c:pt idx="30">
                  <c:v>5.5324999999999999E-2</c:v>
                </c:pt>
                <c:pt idx="31">
                  <c:v>5.5821000000000003E-2</c:v>
                </c:pt>
                <c:pt idx="32">
                  <c:v>5.6265999999999997E-2</c:v>
                </c:pt>
                <c:pt idx="33">
                  <c:v>5.6659000000000001E-2</c:v>
                </c:pt>
                <c:pt idx="34">
                  <c:v>5.7001000000000003E-2</c:v>
                </c:pt>
                <c:pt idx="35">
                  <c:v>5.7287999999999999E-2</c:v>
                </c:pt>
                <c:pt idx="36">
                  <c:v>5.7518E-2</c:v>
                </c:pt>
                <c:pt idx="37">
                  <c:v>5.7689999999999998E-2</c:v>
                </c:pt>
                <c:pt idx="38">
                  <c:v>5.7799000000000003E-2</c:v>
                </c:pt>
                <c:pt idx="39">
                  <c:v>5.7842999999999999E-2</c:v>
                </c:pt>
                <c:pt idx="40">
                  <c:v>5.7817E-2</c:v>
                </c:pt>
                <c:pt idx="41">
                  <c:v>5.7716000000000003E-2</c:v>
                </c:pt>
                <c:pt idx="42">
                  <c:v>5.7535999999999997E-2</c:v>
                </c:pt>
                <c:pt idx="43">
                  <c:v>5.7272999999999998E-2</c:v>
                </c:pt>
                <c:pt idx="44">
                  <c:v>5.6922E-2</c:v>
                </c:pt>
                <c:pt idx="45">
                  <c:v>5.6480000000000002E-2</c:v>
                </c:pt>
                <c:pt idx="46">
                  <c:v>5.5946000000000003E-2</c:v>
                </c:pt>
                <c:pt idx="47">
                  <c:v>5.5315000000000003E-2</c:v>
                </c:pt>
                <c:pt idx="48">
                  <c:v>5.4585000000000002E-2</c:v>
                </c:pt>
                <c:pt idx="49">
                  <c:v>5.3752000000000001E-2</c:v>
                </c:pt>
                <c:pt idx="50">
                  <c:v>5.2815000000000001E-2</c:v>
                </c:pt>
                <c:pt idx="51">
                  <c:v>5.1773E-2</c:v>
                </c:pt>
                <c:pt idx="52">
                  <c:v>5.0624000000000002E-2</c:v>
                </c:pt>
                <c:pt idx="53">
                  <c:v>4.9366E-2</c:v>
                </c:pt>
                <c:pt idx="54">
                  <c:v>4.7996999999999998E-2</c:v>
                </c:pt>
                <c:pt idx="55">
                  <c:v>4.6517999999999997E-2</c:v>
                </c:pt>
                <c:pt idx="56">
                  <c:v>4.4929999999999998E-2</c:v>
                </c:pt>
                <c:pt idx="57">
                  <c:v>4.3234000000000002E-2</c:v>
                </c:pt>
                <c:pt idx="58">
                  <c:v>4.1431000000000003E-2</c:v>
                </c:pt>
                <c:pt idx="59">
                  <c:v>3.9523000000000003E-2</c:v>
                </c:pt>
                <c:pt idx="60">
                  <c:v>3.7515E-2</c:v>
                </c:pt>
                <c:pt idx="61">
                  <c:v>3.5411999999999999E-2</c:v>
                </c:pt>
                <c:pt idx="62">
                  <c:v>3.3222000000000002E-2</c:v>
                </c:pt>
                <c:pt idx="63">
                  <c:v>3.0953999999999999E-2</c:v>
                </c:pt>
                <c:pt idx="64">
                  <c:v>2.8618000000000001E-2</c:v>
                </c:pt>
                <c:pt idx="65">
                  <c:v>2.6227E-2</c:v>
                </c:pt>
                <c:pt idx="66">
                  <c:v>2.3795E-2</c:v>
                </c:pt>
                <c:pt idx="67">
                  <c:v>2.1342E-2</c:v>
                </c:pt>
                <c:pt idx="68">
                  <c:v>1.8890000000000001E-2</c:v>
                </c:pt>
                <c:pt idx="69">
                  <c:v>1.6466000000000001E-2</c:v>
                </c:pt>
                <c:pt idx="70">
                  <c:v>1.4095E-2</c:v>
                </c:pt>
                <c:pt idx="71">
                  <c:v>1.1808000000000001E-2</c:v>
                </c:pt>
                <c:pt idx="72">
                  <c:v>9.6384999999999995E-3</c:v>
                </c:pt>
                <c:pt idx="73">
                  <c:v>7.6230999999999998E-3</c:v>
                </c:pt>
                <c:pt idx="74">
                  <c:v>5.7987999999999998E-3</c:v>
                </c:pt>
                <c:pt idx="75">
                  <c:v>4.1996000000000004E-3</c:v>
                </c:pt>
                <c:pt idx="76">
                  <c:v>2.8541E-3</c:v>
                </c:pt>
                <c:pt idx="77">
                  <c:v>1.7815999999999999E-3</c:v>
                </c:pt>
                <c:pt idx="78">
                  <c:v>9.8839000000000002E-4</c:v>
                </c:pt>
                <c:pt idx="79">
                  <c:v>4.6160999999999999E-4</c:v>
                </c:pt>
                <c:pt idx="80">
                  <c:v>1.6441000000000001E-4</c:v>
                </c:pt>
                <c:pt idx="81">
                  <c:v>3.6124999999999997E-5</c:v>
                </c:pt>
                <c:pt idx="82" formatCode="0.00E+00">
                  <c:v>2.6684999999999999E-6</c:v>
                </c:pt>
                <c:pt idx="83" formatCode="0.00E+00">
                  <c:v>1.0727E-9</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3"/>
          <c:order val="3"/>
          <c:tx>
            <c:strRef>
              <c:f>Sheet1!$A$5</c:f>
              <c:strCache>
                <c:ptCount val="1"/>
                <c:pt idx="0">
                  <c:v>Beta=0.4</c:v>
                </c:pt>
              </c:strCache>
            </c:strRef>
          </c:tx>
          <c:spPr>
            <a:ln w="38100">
              <a:solidFill>
                <a:schemeClr val="tx1"/>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Sheet1!$B$5:$CW$5</c:f>
              <c:numCache>
                <c:formatCode>General</c:formatCode>
                <c:ptCount val="100"/>
                <c:pt idx="1">
                  <c:v>3.7967999999999999E-3</c:v>
                </c:pt>
                <c:pt idx="2">
                  <c:v>7.2389000000000004E-3</c:v>
                </c:pt>
                <c:pt idx="3">
                  <c:v>1.0456999999999999E-2</c:v>
                </c:pt>
                <c:pt idx="4">
                  <c:v>1.3384E-2</c:v>
                </c:pt>
                <c:pt idx="5">
                  <c:v>1.6046000000000001E-2</c:v>
                </c:pt>
                <c:pt idx="6">
                  <c:v>1.8466E-2</c:v>
                </c:pt>
                <c:pt idx="7">
                  <c:v>2.068E-2</c:v>
                </c:pt>
                <c:pt idx="8">
                  <c:v>2.2672000000000001E-2</c:v>
                </c:pt>
                <c:pt idx="9">
                  <c:v>2.4478E-2</c:v>
                </c:pt>
                <c:pt idx="10">
                  <c:v>2.6114999999999999E-2</c:v>
                </c:pt>
                <c:pt idx="11">
                  <c:v>2.7595000000000001E-2</c:v>
                </c:pt>
                <c:pt idx="12">
                  <c:v>2.8930000000000001E-2</c:v>
                </c:pt>
                <c:pt idx="13">
                  <c:v>3.0131999999999999E-2</c:v>
                </c:pt>
                <c:pt idx="14">
                  <c:v>3.1210000000000002E-2</c:v>
                </c:pt>
                <c:pt idx="15">
                  <c:v>3.2174000000000001E-2</c:v>
                </c:pt>
                <c:pt idx="16">
                  <c:v>3.3030999999999998E-2</c:v>
                </c:pt>
                <c:pt idx="17">
                  <c:v>3.3792000000000003E-2</c:v>
                </c:pt>
                <c:pt idx="18">
                  <c:v>3.4460999999999999E-2</c:v>
                </c:pt>
                <c:pt idx="19">
                  <c:v>3.5046000000000001E-2</c:v>
                </c:pt>
                <c:pt idx="20">
                  <c:v>3.5552E-2</c:v>
                </c:pt>
                <c:pt idx="21">
                  <c:v>3.5985000000000003E-2</c:v>
                </c:pt>
                <c:pt idx="22">
                  <c:v>3.635E-2</c:v>
                </c:pt>
                <c:pt idx="23">
                  <c:v>3.6650000000000002E-2</c:v>
                </c:pt>
                <c:pt idx="24">
                  <c:v>3.6888999999999998E-2</c:v>
                </c:pt>
                <c:pt idx="25">
                  <c:v>3.7069999999999999E-2</c:v>
                </c:pt>
                <c:pt idx="26">
                  <c:v>3.7197000000000001E-2</c:v>
                </c:pt>
                <c:pt idx="27">
                  <c:v>3.7269999999999998E-2</c:v>
                </c:pt>
                <c:pt idx="28">
                  <c:v>3.7294000000000001E-2</c:v>
                </c:pt>
                <c:pt idx="29">
                  <c:v>3.7267000000000002E-2</c:v>
                </c:pt>
                <c:pt idx="30">
                  <c:v>3.7192999999999997E-2</c:v>
                </c:pt>
                <c:pt idx="31">
                  <c:v>3.7071E-2</c:v>
                </c:pt>
                <c:pt idx="32">
                  <c:v>3.6902999999999998E-2</c:v>
                </c:pt>
                <c:pt idx="33">
                  <c:v>3.6686999999999997E-2</c:v>
                </c:pt>
                <c:pt idx="34">
                  <c:v>3.6423999999999998E-2</c:v>
                </c:pt>
                <c:pt idx="35">
                  <c:v>3.6114E-2</c:v>
                </c:pt>
                <c:pt idx="36">
                  <c:v>3.5754000000000001E-2</c:v>
                </c:pt>
                <c:pt idx="37">
                  <c:v>3.5344E-2</c:v>
                </c:pt>
                <c:pt idx="38">
                  <c:v>3.4882000000000003E-2</c:v>
                </c:pt>
                <c:pt idx="39">
                  <c:v>3.4366000000000001E-2</c:v>
                </c:pt>
                <c:pt idx="40">
                  <c:v>3.3794999999999999E-2</c:v>
                </c:pt>
                <c:pt idx="41">
                  <c:v>3.3165E-2</c:v>
                </c:pt>
                <c:pt idx="42">
                  <c:v>3.2474999999999997E-2</c:v>
                </c:pt>
                <c:pt idx="43">
                  <c:v>3.1722E-2</c:v>
                </c:pt>
                <c:pt idx="44">
                  <c:v>3.0907E-2</c:v>
                </c:pt>
                <c:pt idx="45">
                  <c:v>3.0030000000000001E-2</c:v>
                </c:pt>
                <c:pt idx="46">
                  <c:v>2.9090999999999999E-2</c:v>
                </c:pt>
                <c:pt idx="47">
                  <c:v>2.8091000000000001E-2</c:v>
                </c:pt>
                <c:pt idx="48">
                  <c:v>2.7032E-2</c:v>
                </c:pt>
                <c:pt idx="49">
                  <c:v>2.5915000000000001E-2</c:v>
                </c:pt>
                <c:pt idx="50">
                  <c:v>2.4743000000000001E-2</c:v>
                </c:pt>
                <c:pt idx="51">
                  <c:v>2.3519999999999999E-2</c:v>
                </c:pt>
                <c:pt idx="52">
                  <c:v>2.2249999999999999E-2</c:v>
                </c:pt>
                <c:pt idx="53">
                  <c:v>2.0937999999999998E-2</c:v>
                </c:pt>
                <c:pt idx="54">
                  <c:v>1.9588999999999999E-2</c:v>
                </c:pt>
                <c:pt idx="55">
                  <c:v>1.821E-2</c:v>
                </c:pt>
                <c:pt idx="56">
                  <c:v>1.6808E-2</c:v>
                </c:pt>
                <c:pt idx="57">
                  <c:v>1.5391999999999999E-2</c:v>
                </c:pt>
                <c:pt idx="58">
                  <c:v>1.3972E-2</c:v>
                </c:pt>
                <c:pt idx="59">
                  <c:v>1.2558E-2</c:v>
                </c:pt>
                <c:pt idx="60">
                  <c:v>1.116E-2</c:v>
                </c:pt>
                <c:pt idx="61">
                  <c:v>9.7914999999999999E-3</c:v>
                </c:pt>
                <c:pt idx="62">
                  <c:v>8.4659999999999996E-3</c:v>
                </c:pt>
                <c:pt idx="63">
                  <c:v>7.1973000000000002E-3</c:v>
                </c:pt>
                <c:pt idx="64">
                  <c:v>5.9992999999999999E-3</c:v>
                </c:pt>
                <c:pt idx="65">
                  <c:v>4.8856000000000004E-3</c:v>
                </c:pt>
                <c:pt idx="66">
                  <c:v>3.8696999999999998E-3</c:v>
                </c:pt>
                <c:pt idx="67">
                  <c:v>2.9642000000000002E-3</c:v>
                </c:pt>
                <c:pt idx="68">
                  <c:v>2.1795999999999999E-3</c:v>
                </c:pt>
                <c:pt idx="69">
                  <c:v>1.523E-3</c:v>
                </c:pt>
                <c:pt idx="70">
                  <c:v>9.9697000000000002E-4</c:v>
                </c:pt>
                <c:pt idx="71">
                  <c:v>5.9878999999999998E-4</c:v>
                </c:pt>
                <c:pt idx="72">
                  <c:v>3.1969000000000002E-4</c:v>
                </c:pt>
                <c:pt idx="73">
                  <c:v>1.4412999999999999E-4</c:v>
                </c:pt>
                <c:pt idx="74">
                  <c:v>5.0042E-5</c:v>
                </c:pt>
                <c:pt idx="75">
                  <c:v>1.1038E-5</c:v>
                </c:pt>
                <c:pt idx="76">
                  <c:v>9.1500000000000003E-7</c:v>
                </c:pt>
                <c:pt idx="77" formatCode="0.00E+00">
                  <c:v>1.5619E-9</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4"/>
          <c:order val="4"/>
          <c:tx>
            <c:strRef>
              <c:f>Sheet1!$A$6</c:f>
              <c:strCache>
                <c:ptCount val="1"/>
                <c:pt idx="0">
                  <c:v>Beta=0.5</c:v>
                </c:pt>
              </c:strCache>
            </c:strRef>
          </c:tx>
          <c:spPr>
            <a:ln w="38100">
              <a:solidFill>
                <a:srgbClr val="00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Sheet1!$B$6:$CW$6</c:f>
              <c:numCache>
                <c:formatCode>General</c:formatCode>
                <c:ptCount val="100"/>
                <c:pt idx="1">
                  <c:v>3.3219999999999999E-3</c:v>
                </c:pt>
                <c:pt idx="2">
                  <c:v>6.2871000000000003E-3</c:v>
                </c:pt>
                <c:pt idx="3">
                  <c:v>9.0250999999999994E-3</c:v>
                </c:pt>
                <c:pt idx="4">
                  <c:v>1.1469999999999999E-2</c:v>
                </c:pt>
                <c:pt idx="5">
                  <c:v>1.3649E-2</c:v>
                </c:pt>
                <c:pt idx="6">
                  <c:v>1.5583E-2</c:v>
                </c:pt>
                <c:pt idx="7">
                  <c:v>1.7309000000000001E-2</c:v>
                </c:pt>
                <c:pt idx="8">
                  <c:v>1.8813E-2</c:v>
                </c:pt>
                <c:pt idx="9">
                  <c:v>2.0128E-2</c:v>
                </c:pt>
                <c:pt idx="10">
                  <c:v>2.1276E-2</c:v>
                </c:pt>
                <c:pt idx="11">
                  <c:v>2.2266999999999999E-2</c:v>
                </c:pt>
                <c:pt idx="12">
                  <c:v>2.3113999999999999E-2</c:v>
                </c:pt>
                <c:pt idx="13">
                  <c:v>2.3828999999999999E-2</c:v>
                </c:pt>
                <c:pt idx="14">
                  <c:v>2.4423E-2</c:v>
                </c:pt>
                <c:pt idx="15">
                  <c:v>2.4906000000000001E-2</c:v>
                </c:pt>
                <c:pt idx="16">
                  <c:v>2.5285999999999999E-2</c:v>
                </c:pt>
                <c:pt idx="17">
                  <c:v>2.5574E-2</c:v>
                </c:pt>
                <c:pt idx="18">
                  <c:v>2.5774999999999999E-2</c:v>
                </c:pt>
                <c:pt idx="19">
                  <c:v>2.5898000000000001E-2</c:v>
                </c:pt>
                <c:pt idx="20">
                  <c:v>2.5949E-2</c:v>
                </c:pt>
                <c:pt idx="21">
                  <c:v>2.5933999999999999E-2</c:v>
                </c:pt>
                <c:pt idx="22">
                  <c:v>2.5857999999999999E-2</c:v>
                </c:pt>
                <c:pt idx="23">
                  <c:v>2.5725000000000001E-2</c:v>
                </c:pt>
                <c:pt idx="24">
                  <c:v>2.5541000000000001E-2</c:v>
                </c:pt>
                <c:pt idx="25">
                  <c:v>2.5309000000000002E-2</c:v>
                </c:pt>
                <c:pt idx="26">
                  <c:v>2.5031999999999999E-2</c:v>
                </c:pt>
                <c:pt idx="27">
                  <c:v>2.4714E-2</c:v>
                </c:pt>
                <c:pt idx="28">
                  <c:v>2.4357E-2</c:v>
                </c:pt>
                <c:pt idx="29">
                  <c:v>2.3963000000000002E-2</c:v>
                </c:pt>
                <c:pt idx="30">
                  <c:v>2.3533999999999999E-2</c:v>
                </c:pt>
                <c:pt idx="31">
                  <c:v>2.3071999999999999E-2</c:v>
                </c:pt>
                <c:pt idx="32">
                  <c:v>2.2578999999999998E-2</c:v>
                </c:pt>
                <c:pt idx="33">
                  <c:v>2.2054000000000001E-2</c:v>
                </c:pt>
                <c:pt idx="34">
                  <c:v>2.1499999999999998E-2</c:v>
                </c:pt>
                <c:pt idx="35">
                  <c:v>2.0917000000000002E-2</c:v>
                </c:pt>
                <c:pt idx="36">
                  <c:v>2.0305E-2</c:v>
                </c:pt>
                <c:pt idx="37">
                  <c:v>1.9664999999999998E-2</c:v>
                </c:pt>
                <c:pt idx="38">
                  <c:v>1.8995999999999999E-2</c:v>
                </c:pt>
                <c:pt idx="39">
                  <c:v>1.8298999999999999E-2</c:v>
                </c:pt>
                <c:pt idx="40">
                  <c:v>1.7575E-2</c:v>
                </c:pt>
                <c:pt idx="41">
                  <c:v>1.6823000000000001E-2</c:v>
                </c:pt>
                <c:pt idx="42">
                  <c:v>1.6043999999999999E-2</c:v>
                </c:pt>
                <c:pt idx="43">
                  <c:v>1.524E-2</c:v>
                </c:pt>
                <c:pt idx="44">
                  <c:v>1.4411999999999999E-2</c:v>
                </c:pt>
                <c:pt idx="45">
                  <c:v>1.3564E-2</c:v>
                </c:pt>
                <c:pt idx="46">
                  <c:v>1.2699E-2</c:v>
                </c:pt>
                <c:pt idx="47">
                  <c:v>1.1821E-2</c:v>
                </c:pt>
                <c:pt idx="48">
                  <c:v>1.0935E-2</c:v>
                </c:pt>
                <c:pt idx="49">
                  <c:v>1.0045E-2</c:v>
                </c:pt>
                <c:pt idx="50">
                  <c:v>9.1561000000000003E-3</c:v>
                </c:pt>
                <c:pt idx="51">
                  <c:v>8.2754999999999999E-3</c:v>
                </c:pt>
                <c:pt idx="52">
                  <c:v>7.4089999999999998E-3</c:v>
                </c:pt>
                <c:pt idx="53">
                  <c:v>6.5629E-3</c:v>
                </c:pt>
                <c:pt idx="54">
                  <c:v>5.7438999999999997E-3</c:v>
                </c:pt>
                <c:pt idx="55">
                  <c:v>4.9589999999999999E-3</c:v>
                </c:pt>
                <c:pt idx="56">
                  <c:v>4.2155999999999999E-3</c:v>
                </c:pt>
                <c:pt idx="57">
                  <c:v>3.5203999999999999E-3</c:v>
                </c:pt>
                <c:pt idx="58">
                  <c:v>2.8798999999999999E-3</c:v>
                </c:pt>
                <c:pt idx="59">
                  <c:v>2.2994999999999999E-3</c:v>
                </c:pt>
                <c:pt idx="60">
                  <c:v>1.7841000000000001E-3</c:v>
                </c:pt>
                <c:pt idx="61">
                  <c:v>1.3374999999999999E-3</c:v>
                </c:pt>
                <c:pt idx="62">
                  <c:v>9.6159999999999995E-4</c:v>
                </c:pt>
                <c:pt idx="63">
                  <c:v>6.5651000000000001E-4</c:v>
                </c:pt>
                <c:pt idx="64">
                  <c:v>4.1972E-4</c:v>
                </c:pt>
                <c:pt idx="65">
                  <c:v>2.4625E-4</c:v>
                </c:pt>
                <c:pt idx="66">
                  <c:v>1.2860000000000001E-4</c:v>
                </c:pt>
                <c:pt idx="67">
                  <c:v>5.6925000000000001E-5</c:v>
                </c:pt>
                <c:pt idx="68">
                  <c:v>1.9582E-5</c:v>
                </c:pt>
                <c:pt idx="69" formatCode="0.00E+00">
                  <c:v>4.3816999999999999E-6</c:v>
                </c:pt>
                <c:pt idx="70" formatCode="0.00E+00">
                  <c:v>3.9961000000000002E-7</c:v>
                </c:pt>
                <c:pt idx="71" formatCode="0.00E+00">
                  <c:v>1.5269E-9</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5"/>
          <c:order val="5"/>
          <c:tx>
            <c:strRef>
              <c:f>Sheet1!$A$7</c:f>
              <c:strCache>
                <c:ptCount val="1"/>
                <c:pt idx="0">
                  <c:v>Beta=0.6</c:v>
                </c:pt>
              </c:strCache>
            </c:strRef>
          </c:tx>
          <c:spPr>
            <a:ln w="38100">
              <a:solidFill>
                <a:srgbClr val="FF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Sheet1!$B$7:$CW$7</c:f>
              <c:numCache>
                <c:formatCode>General</c:formatCode>
                <c:ptCount val="100"/>
                <c:pt idx="1">
                  <c:v>2.9120000000000001E-3</c:v>
                </c:pt>
                <c:pt idx="2">
                  <c:v>5.4662000000000001E-3</c:v>
                </c:pt>
                <c:pt idx="3">
                  <c:v>7.7920999999999997E-3</c:v>
                </c:pt>
                <c:pt idx="4">
                  <c:v>9.8248999999999993E-3</c:v>
                </c:pt>
                <c:pt idx="5">
                  <c:v>1.1591000000000001E-2</c:v>
                </c:pt>
                <c:pt idx="6">
                  <c:v>1.3113E-2</c:v>
                </c:pt>
                <c:pt idx="7">
                  <c:v>1.4429000000000001E-2</c:v>
                </c:pt>
                <c:pt idx="8">
                  <c:v>1.5525000000000001E-2</c:v>
                </c:pt>
                <c:pt idx="9">
                  <c:v>1.6437E-2</c:v>
                </c:pt>
                <c:pt idx="10">
                  <c:v>1.7184000000000001E-2</c:v>
                </c:pt>
                <c:pt idx="11">
                  <c:v>1.7780000000000001E-2</c:v>
                </c:pt>
                <c:pt idx="12">
                  <c:v>1.8239999999999999E-2</c:v>
                </c:pt>
                <c:pt idx="13">
                  <c:v>1.8572999999999999E-2</c:v>
                </c:pt>
                <c:pt idx="14">
                  <c:v>1.8794999999999999E-2</c:v>
                </c:pt>
                <c:pt idx="15">
                  <c:v>1.8915000000000001E-2</c:v>
                </c:pt>
                <c:pt idx="16">
                  <c:v>1.8943000000000002E-2</c:v>
                </c:pt>
                <c:pt idx="17">
                  <c:v>1.8887999999999999E-2</c:v>
                </c:pt>
                <c:pt idx="18">
                  <c:v>1.8761E-2</c:v>
                </c:pt>
                <c:pt idx="19">
                  <c:v>1.8567E-2</c:v>
                </c:pt>
                <c:pt idx="20">
                  <c:v>1.8315999999999999E-2</c:v>
                </c:pt>
                <c:pt idx="21">
                  <c:v>1.8012E-2</c:v>
                </c:pt>
                <c:pt idx="22">
                  <c:v>1.7663000000000002E-2</c:v>
                </c:pt>
                <c:pt idx="23">
                  <c:v>1.7274000000000001E-2</c:v>
                </c:pt>
                <c:pt idx="24">
                  <c:v>1.6848999999999999E-2</c:v>
                </c:pt>
                <c:pt idx="25">
                  <c:v>1.6393000000000001E-2</c:v>
                </c:pt>
                <c:pt idx="26">
                  <c:v>1.5910000000000001E-2</c:v>
                </c:pt>
                <c:pt idx="27">
                  <c:v>1.5403E-2</c:v>
                </c:pt>
                <c:pt idx="28">
                  <c:v>1.4876E-2</c:v>
                </c:pt>
                <c:pt idx="29">
                  <c:v>1.4331999999999999E-2</c:v>
                </c:pt>
                <c:pt idx="30">
                  <c:v>1.3773000000000001E-2</c:v>
                </c:pt>
                <c:pt idx="31">
                  <c:v>1.3202E-2</c:v>
                </c:pt>
                <c:pt idx="32">
                  <c:v>1.2619999999999999E-2</c:v>
                </c:pt>
                <c:pt idx="33">
                  <c:v>1.2029E-2</c:v>
                </c:pt>
                <c:pt idx="34">
                  <c:v>1.1431E-2</c:v>
                </c:pt>
                <c:pt idx="35">
                  <c:v>1.0828000000000001E-2</c:v>
                </c:pt>
                <c:pt idx="36">
                  <c:v>1.022E-2</c:v>
                </c:pt>
                <c:pt idx="37">
                  <c:v>9.6101999999999993E-3</c:v>
                </c:pt>
                <c:pt idx="38">
                  <c:v>8.9987000000000001E-3</c:v>
                </c:pt>
                <c:pt idx="39">
                  <c:v>8.3873000000000003E-3</c:v>
                </c:pt>
                <c:pt idx="40">
                  <c:v>7.7776E-3</c:v>
                </c:pt>
                <c:pt idx="41">
                  <c:v>7.1710999999999997E-3</c:v>
                </c:pt>
                <c:pt idx="42">
                  <c:v>6.5699E-3</c:v>
                </c:pt>
                <c:pt idx="43">
                  <c:v>5.9763999999999998E-3</c:v>
                </c:pt>
                <c:pt idx="44">
                  <c:v>5.3937000000000004E-3</c:v>
                </c:pt>
                <c:pt idx="45">
                  <c:v>4.8253000000000002E-3</c:v>
                </c:pt>
                <c:pt idx="46">
                  <c:v>4.2748999999999999E-3</c:v>
                </c:pt>
                <c:pt idx="47">
                  <c:v>3.7460000000000002E-3</c:v>
                </c:pt>
                <c:pt idx="48">
                  <c:v>3.2423E-3</c:v>
                </c:pt>
                <c:pt idx="49">
                  <c:v>2.7672999999999999E-3</c:v>
                </c:pt>
                <c:pt idx="50">
                  <c:v>2.3246999999999999E-3</c:v>
                </c:pt>
                <c:pt idx="51">
                  <c:v>1.9177E-3</c:v>
                </c:pt>
                <c:pt idx="52">
                  <c:v>1.5491999999999999E-3</c:v>
                </c:pt>
                <c:pt idx="53">
                  <c:v>1.2213E-3</c:v>
                </c:pt>
                <c:pt idx="54">
                  <c:v>9.3528999999999997E-4</c:v>
                </c:pt>
                <c:pt idx="55">
                  <c:v>6.9200000000000002E-4</c:v>
                </c:pt>
                <c:pt idx="56">
                  <c:v>4.9109999999999996E-4</c:v>
                </c:pt>
                <c:pt idx="57">
                  <c:v>3.3110000000000002E-4</c:v>
                </c:pt>
                <c:pt idx="58">
                  <c:v>2.0924999999999999E-4</c:v>
                </c:pt>
                <c:pt idx="59">
                  <c:v>1.216E-4</c:v>
                </c:pt>
                <c:pt idx="60">
                  <c:v>6.3132999999999993E-5</c:v>
                </c:pt>
                <c:pt idx="61">
                  <c:v>2.7974999999999999E-5</c:v>
                </c:pt>
                <c:pt idx="62" formatCode="0.00E+00">
                  <c:v>9.7695000000000002E-6</c:v>
                </c:pt>
                <c:pt idx="63" formatCode="0.00E+00">
                  <c:v>2.2927999999999999E-6</c:v>
                </c:pt>
                <c:pt idx="64" formatCode="0.00E+00">
                  <c:v>2.4245E-7</c:v>
                </c:pt>
                <c:pt idx="65" formatCode="0.00E+00">
                  <c:v>2.1405999999999998E-9</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6"/>
          <c:order val="6"/>
          <c:tx>
            <c:strRef>
              <c:f>Sheet1!$A$8</c:f>
              <c:strCache>
                <c:ptCount val="1"/>
                <c:pt idx="0">
                  <c:v>Beta=0.7</c:v>
                </c:pt>
              </c:strCache>
            </c:strRef>
          </c:tx>
          <c:spPr>
            <a:ln w="38100">
              <a:solidFill>
                <a:srgbClr val="008080"/>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Sheet1!$B$8:$CW$8</c:f>
              <c:numCache>
                <c:formatCode>General</c:formatCode>
                <c:ptCount val="100"/>
                <c:pt idx="1">
                  <c:v>2.5546000000000002E-3</c:v>
                </c:pt>
                <c:pt idx="2">
                  <c:v>4.7517999999999996E-3</c:v>
                </c:pt>
                <c:pt idx="3">
                  <c:v>6.7210000000000004E-3</c:v>
                </c:pt>
                <c:pt idx="4">
                  <c:v>8.3987000000000003E-3</c:v>
                </c:pt>
                <c:pt idx="5">
                  <c:v>9.8121000000000007E-3</c:v>
                </c:pt>
                <c:pt idx="6">
                  <c:v>1.0985999999999999E-2</c:v>
                </c:pt>
                <c:pt idx="7">
                  <c:v>1.1958E-2</c:v>
                </c:pt>
                <c:pt idx="8">
                  <c:v>1.2716E-2</c:v>
                </c:pt>
                <c:pt idx="9">
                  <c:v>1.3298000000000001E-2</c:v>
                </c:pt>
                <c:pt idx="10">
                  <c:v>1.3724999999999999E-2</c:v>
                </c:pt>
                <c:pt idx="11">
                  <c:v>1.4010999999999999E-2</c:v>
                </c:pt>
                <c:pt idx="12">
                  <c:v>1.4171E-2</c:v>
                </c:pt>
                <c:pt idx="13">
                  <c:v>1.4218E-2</c:v>
                </c:pt>
                <c:pt idx="14">
                  <c:v>1.4168E-2</c:v>
                </c:pt>
                <c:pt idx="15">
                  <c:v>1.4030000000000001E-2</c:v>
                </c:pt>
                <c:pt idx="16">
                  <c:v>1.3816999999999999E-2</c:v>
                </c:pt>
                <c:pt idx="17">
                  <c:v>1.3539000000000001E-2</c:v>
                </c:pt>
                <c:pt idx="18">
                  <c:v>1.3205E-2</c:v>
                </c:pt>
                <c:pt idx="19">
                  <c:v>1.2824E-2</c:v>
                </c:pt>
                <c:pt idx="20">
                  <c:v>1.2404E-2</c:v>
                </c:pt>
                <c:pt idx="21">
                  <c:v>1.1951E-2</c:v>
                </c:pt>
                <c:pt idx="22">
                  <c:v>1.1472E-2</c:v>
                </c:pt>
                <c:pt idx="23">
                  <c:v>1.0973E-2</c:v>
                </c:pt>
                <c:pt idx="24">
                  <c:v>1.0459E-2</c:v>
                </c:pt>
                <c:pt idx="25">
                  <c:v>9.9343000000000001E-3</c:v>
                </c:pt>
                <c:pt idx="26">
                  <c:v>9.4030999999999993E-3</c:v>
                </c:pt>
                <c:pt idx="27">
                  <c:v>8.8690000000000001E-3</c:v>
                </c:pt>
                <c:pt idx="28">
                  <c:v>8.3351999999999992E-3</c:v>
                </c:pt>
                <c:pt idx="29">
                  <c:v>7.8044000000000004E-3</c:v>
                </c:pt>
                <c:pt idx="30">
                  <c:v>7.2792000000000004E-3</c:v>
                </c:pt>
                <c:pt idx="31">
                  <c:v>6.7616000000000004E-3</c:v>
                </c:pt>
                <c:pt idx="32">
                  <c:v>6.2538000000000003E-3</c:v>
                </c:pt>
                <c:pt idx="33">
                  <c:v>5.7572999999999999E-3</c:v>
                </c:pt>
                <c:pt idx="34">
                  <c:v>5.2738000000000004E-3</c:v>
                </c:pt>
                <c:pt idx="35">
                  <c:v>4.8047000000000003E-3</c:v>
                </c:pt>
                <c:pt idx="36">
                  <c:v>4.3512000000000004E-3</c:v>
                </c:pt>
                <c:pt idx="37">
                  <c:v>3.9144999999999996E-3</c:v>
                </c:pt>
                <c:pt idx="38">
                  <c:v>3.4957999999999999E-3</c:v>
                </c:pt>
                <c:pt idx="39">
                  <c:v>3.0963000000000002E-3</c:v>
                </c:pt>
                <c:pt idx="40">
                  <c:v>2.7171000000000001E-3</c:v>
                </c:pt>
                <c:pt idx="41">
                  <c:v>2.3592999999999999E-3</c:v>
                </c:pt>
                <c:pt idx="42">
                  <c:v>2.0241999999999999E-3</c:v>
                </c:pt>
                <c:pt idx="43">
                  <c:v>1.7129999999999999E-3</c:v>
                </c:pt>
                <c:pt idx="44">
                  <c:v>1.4270999999999999E-3</c:v>
                </c:pt>
                <c:pt idx="45">
                  <c:v>1.1678999999999999E-3</c:v>
                </c:pt>
                <c:pt idx="46">
                  <c:v>9.3625000000000002E-4</c:v>
                </c:pt>
                <c:pt idx="47">
                  <c:v>7.3276000000000005E-4</c:v>
                </c:pt>
                <c:pt idx="48">
                  <c:v>5.5750999999999999E-4</c:v>
                </c:pt>
                <c:pt idx="49">
                  <c:v>4.1014000000000003E-4</c:v>
                </c:pt>
                <c:pt idx="50">
                  <c:v>2.8977000000000001E-4</c:v>
                </c:pt>
                <c:pt idx="51">
                  <c:v>1.9484E-4</c:v>
                </c:pt>
                <c:pt idx="52">
                  <c:v>1.2315000000000001E-4</c:v>
                </c:pt>
                <c:pt idx="53">
                  <c:v>7.1879999999999996E-5</c:v>
                </c:pt>
                <c:pt idx="54">
                  <c:v>3.7744999999999999E-5</c:v>
                </c:pt>
                <c:pt idx="55">
                  <c:v>1.7116E-5</c:v>
                </c:pt>
                <c:pt idx="56" formatCode="0.00E+00">
                  <c:v>6.2526000000000001E-6</c:v>
                </c:pt>
                <c:pt idx="57" formatCode="0.00E+00">
                  <c:v>1.6095E-6</c:v>
                </c:pt>
                <c:pt idx="58" formatCode="0.00E+00">
                  <c:v>2.1317E-7</c:v>
                </c:pt>
                <c:pt idx="59" formatCode="0.00E+00">
                  <c:v>4.7809000000000003E-9</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7"/>
          <c:order val="7"/>
          <c:tx>
            <c:strRef>
              <c:f>Sheet1!$A$9</c:f>
              <c:strCache>
                <c:ptCount val="1"/>
                <c:pt idx="0">
                  <c:v>Beta=0.8</c:v>
                </c:pt>
              </c:strCache>
            </c:strRef>
          </c:tx>
          <c:spPr>
            <a:ln w="38100">
              <a:solidFill>
                <a:srgbClr val="0000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Sheet1!$B$9:$CW$9</c:f>
              <c:numCache>
                <c:formatCode>General</c:formatCode>
                <c:ptCount val="100"/>
                <c:pt idx="1">
                  <c:v>2.2406000000000001E-3</c:v>
                </c:pt>
                <c:pt idx="2">
                  <c:v>4.1260000000000003E-3</c:v>
                </c:pt>
                <c:pt idx="3">
                  <c:v>5.7850000000000002E-3</c:v>
                </c:pt>
                <c:pt idx="4">
                  <c:v>7.1565999999999999E-3</c:v>
                </c:pt>
                <c:pt idx="5">
                  <c:v>8.2690999999999997E-3</c:v>
                </c:pt>
                <c:pt idx="6">
                  <c:v>9.1488999999999997E-3</c:v>
                </c:pt>
                <c:pt idx="7">
                  <c:v>9.8349000000000006E-3</c:v>
                </c:pt>
                <c:pt idx="8">
                  <c:v>1.0318000000000001E-2</c:v>
                </c:pt>
                <c:pt idx="9">
                  <c:v>1.0636E-2</c:v>
                </c:pt>
                <c:pt idx="10">
                  <c:v>1.0813E-2</c:v>
                </c:pt>
                <c:pt idx="11">
                  <c:v>1.0862999999999999E-2</c:v>
                </c:pt>
                <c:pt idx="12">
                  <c:v>1.0803999999999999E-2</c:v>
                </c:pt>
                <c:pt idx="13">
                  <c:v>1.065E-2</c:v>
                </c:pt>
                <c:pt idx="14">
                  <c:v>1.0416E-2</c:v>
                </c:pt>
                <c:pt idx="15">
                  <c:v>1.0115000000000001E-2</c:v>
                </c:pt>
                <c:pt idx="16">
                  <c:v>9.7587000000000004E-3</c:v>
                </c:pt>
                <c:pt idx="17">
                  <c:v>9.358E-3</c:v>
                </c:pt>
                <c:pt idx="18">
                  <c:v>8.9225999999999993E-3</c:v>
                </c:pt>
                <c:pt idx="19">
                  <c:v>8.4612999999999997E-3</c:v>
                </c:pt>
                <c:pt idx="20">
                  <c:v>7.9821000000000007E-3</c:v>
                </c:pt>
                <c:pt idx="21">
                  <c:v>7.4916000000000002E-3</c:v>
                </c:pt>
                <c:pt idx="22">
                  <c:v>6.9962000000000002E-3</c:v>
                </c:pt>
                <c:pt idx="23">
                  <c:v>6.5009999999999998E-3</c:v>
                </c:pt>
                <c:pt idx="24">
                  <c:v>6.0106999999999999E-3</c:v>
                </c:pt>
                <c:pt idx="25">
                  <c:v>5.5291000000000003E-3</c:v>
                </c:pt>
                <c:pt idx="26">
                  <c:v>5.0596E-3</c:v>
                </c:pt>
                <c:pt idx="27">
                  <c:v>4.6049999999999997E-3</c:v>
                </c:pt>
                <c:pt idx="28">
                  <c:v>4.1675999999999996E-3</c:v>
                </c:pt>
                <c:pt idx="29">
                  <c:v>3.7493000000000001E-3</c:v>
                </c:pt>
                <c:pt idx="30">
                  <c:v>3.3516000000000002E-3</c:v>
                </c:pt>
                <c:pt idx="31">
                  <c:v>2.9757E-3</c:v>
                </c:pt>
                <c:pt idx="32">
                  <c:v>2.6224999999999998E-3</c:v>
                </c:pt>
                <c:pt idx="33">
                  <c:v>2.2924999999999998E-3</c:v>
                </c:pt>
                <c:pt idx="34">
                  <c:v>1.9862999999999999E-3</c:v>
                </c:pt>
                <c:pt idx="35">
                  <c:v>1.7038999999999999E-3</c:v>
                </c:pt>
                <c:pt idx="36">
                  <c:v>1.4456E-3</c:v>
                </c:pt>
                <c:pt idx="37">
                  <c:v>1.2110999999999999E-3</c:v>
                </c:pt>
                <c:pt idx="38">
                  <c:v>1.0001999999999999E-3</c:v>
                </c:pt>
                <c:pt idx="39">
                  <c:v>8.1258999999999997E-4</c:v>
                </c:pt>
                <c:pt idx="40">
                  <c:v>6.4767000000000004E-4</c:v>
                </c:pt>
                <c:pt idx="41">
                  <c:v>5.0482000000000001E-4</c:v>
                </c:pt>
                <c:pt idx="42">
                  <c:v>3.8321999999999998E-4</c:v>
                </c:pt>
                <c:pt idx="43">
                  <c:v>2.8189000000000003E-4</c:v>
                </c:pt>
                <c:pt idx="44">
                  <c:v>1.9965E-4</c:v>
                </c:pt>
                <c:pt idx="45">
                  <c:v>1.3503000000000001E-4</c:v>
                </c:pt>
                <c:pt idx="46">
                  <c:v>8.6259000000000002E-5</c:v>
                </c:pt>
                <c:pt idx="47">
                  <c:v>5.1240999999999999E-5</c:v>
                </c:pt>
                <c:pt idx="48">
                  <c:v>2.7673000000000001E-5</c:v>
                </c:pt>
                <c:pt idx="49">
                  <c:v>1.3124E-5</c:v>
                </c:pt>
                <c:pt idx="50">
                  <c:v>5.1649999999999997E-6</c:v>
                </c:pt>
                <c:pt idx="51" formatCode="0.00E+00">
                  <c:v>1.5207999999999999E-6</c:v>
                </c:pt>
                <c:pt idx="52">
                  <c:v>2.6800000000000002E-7</c:v>
                </c:pt>
                <c:pt idx="53" formatCode="0.00E+00">
                  <c:v>1.4756E-8</c:v>
                </c:pt>
                <c:pt idx="54" formatCode="0.00E+00">
                  <c:v>1.8725999999999999E-12</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ser>
          <c:idx val="8"/>
          <c:order val="8"/>
          <c:tx>
            <c:strRef>
              <c:f>Sheet1!$A$10</c:f>
              <c:strCache>
                <c:ptCount val="1"/>
                <c:pt idx="0">
                  <c:v>Beta=0.9</c:v>
                </c:pt>
              </c:strCache>
            </c:strRef>
          </c:tx>
          <c:spPr>
            <a:ln w="38100">
              <a:solidFill>
                <a:srgbClr val="00CCFF"/>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Sheet1!$B$10:$CW$10</c:f>
              <c:numCache>
                <c:formatCode>General</c:formatCode>
                <c:ptCount val="100"/>
                <c:pt idx="1">
                  <c:v>1.9634000000000001E-3</c:v>
                </c:pt>
                <c:pt idx="2">
                  <c:v>3.5752000000000002E-3</c:v>
                </c:pt>
                <c:pt idx="3">
                  <c:v>4.9640999999999999E-3</c:v>
                </c:pt>
                <c:pt idx="4">
                  <c:v>6.0717999999999996E-3</c:v>
                </c:pt>
                <c:pt idx="5">
                  <c:v>6.9286E-3</c:v>
                </c:pt>
                <c:pt idx="6">
                  <c:v>7.5626000000000001E-3</c:v>
                </c:pt>
                <c:pt idx="7">
                  <c:v>8.0142000000000008E-3</c:v>
                </c:pt>
                <c:pt idx="8">
                  <c:v>8.2774000000000007E-3</c:v>
                </c:pt>
                <c:pt idx="9">
                  <c:v>8.3914999999999997E-3</c:v>
                </c:pt>
                <c:pt idx="10">
                  <c:v>8.3806999999999996E-3</c:v>
                </c:pt>
                <c:pt idx="11">
                  <c:v>8.2623999999999996E-3</c:v>
                </c:pt>
                <c:pt idx="12">
                  <c:v>8.0544999999999992E-3</c:v>
                </c:pt>
                <c:pt idx="13">
                  <c:v>7.7727999999999998E-3</c:v>
                </c:pt>
                <c:pt idx="14">
                  <c:v>7.4329000000000001E-3</c:v>
                </c:pt>
                <c:pt idx="15">
                  <c:v>7.0474999999999999E-3</c:v>
                </c:pt>
                <c:pt idx="16">
                  <c:v>6.6290000000000003E-3</c:v>
                </c:pt>
                <c:pt idx="17">
                  <c:v>6.1882999999999999E-3</c:v>
                </c:pt>
                <c:pt idx="18">
                  <c:v>5.7346999999999997E-3</c:v>
                </c:pt>
                <c:pt idx="19">
                  <c:v>5.2764999999999999E-3</c:v>
                </c:pt>
                <c:pt idx="20">
                  <c:v>4.8206000000000004E-3</c:v>
                </c:pt>
                <c:pt idx="21">
                  <c:v>4.3730000000000002E-3</c:v>
                </c:pt>
                <c:pt idx="22">
                  <c:v>3.9385999999999996E-3</c:v>
                </c:pt>
                <c:pt idx="23">
                  <c:v>3.5214999999999999E-3</c:v>
                </c:pt>
                <c:pt idx="24">
                  <c:v>3.1248000000000001E-3</c:v>
                </c:pt>
                <c:pt idx="25">
                  <c:v>2.751E-3</c:v>
                </c:pt>
                <c:pt idx="26">
                  <c:v>2.4017999999999999E-3</c:v>
                </c:pt>
                <c:pt idx="27">
                  <c:v>2.0784000000000002E-3</c:v>
                </c:pt>
                <c:pt idx="28">
                  <c:v>1.7815999999999999E-3</c:v>
                </c:pt>
                <c:pt idx="29">
                  <c:v>1.5115E-3</c:v>
                </c:pt>
                <c:pt idx="30">
                  <c:v>1.2679E-3</c:v>
                </c:pt>
                <c:pt idx="31">
                  <c:v>1.0505E-3</c:v>
                </c:pt>
                <c:pt idx="32">
                  <c:v>8.5829000000000005E-4</c:v>
                </c:pt>
                <c:pt idx="33">
                  <c:v>6.9039000000000004E-4</c:v>
                </c:pt>
                <c:pt idx="34">
                  <c:v>5.4555000000000001E-4</c:v>
                </c:pt>
                <c:pt idx="35">
                  <c:v>4.2237999999999998E-4</c:v>
                </c:pt>
                <c:pt idx="36">
                  <c:v>3.1933999999999999E-4</c:v>
                </c:pt>
                <c:pt idx="37">
                  <c:v>2.3478999999999999E-4</c:v>
                </c:pt>
                <c:pt idx="38">
                  <c:v>1.6695999999999999E-4</c:v>
                </c:pt>
                <c:pt idx="39">
                  <c:v>1.1403E-4</c:v>
                </c:pt>
                <c:pt idx="40">
                  <c:v>7.4091000000000006E-5</c:v>
                </c:pt>
                <c:pt idx="41">
                  <c:v>4.5206000000000001E-5</c:v>
                </c:pt>
                <c:pt idx="42">
                  <c:v>2.5426999999999999E-5</c:v>
                </c:pt>
                <c:pt idx="43">
                  <c:v>1.2828E-5</c:v>
                </c:pt>
                <c:pt idx="44" formatCode="0.00E+00">
                  <c:v>5.5601999999999997E-6</c:v>
                </c:pt>
                <c:pt idx="45" formatCode="0.00E+00">
                  <c:v>1.9240999999999999E-6</c:v>
                </c:pt>
                <c:pt idx="46" formatCode="0.00E+00">
                  <c:v>4.6074999999999999E-7</c:v>
                </c:pt>
                <c:pt idx="47" formatCode="0.00E+00">
                  <c:v>5.4130000000000002E-8</c:v>
                </c:pt>
                <c:pt idx="48" formatCode="0.00E+00">
                  <c:v>8.5811000000000005E-10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0"/>
        </c:ser>
        <c:ser>
          <c:idx val="9"/>
          <c:order val="9"/>
          <c:tx>
            <c:strRef>
              <c:f>Sheet1!$A$11</c:f>
              <c:strCache>
                <c:ptCount val="1"/>
                <c:pt idx="0">
                  <c:v>Beta=1.0</c:v>
                </c:pt>
              </c:strCache>
            </c:strRef>
          </c:tx>
          <c:spPr>
            <a:ln w="38100">
              <a:solidFill>
                <a:schemeClr val="bg2">
                  <a:lumMod val="90000"/>
                </a:schemeClr>
              </a:solidFill>
              <a:prstDash val="solid"/>
            </a:ln>
          </c:spPr>
          <c:marker>
            <c:symbol val="none"/>
          </c:marker>
          <c:cat>
            <c:numRef>
              <c:f>Sheet1!$B$1:$CW$1</c:f>
              <c:numCache>
                <c:formatCode>General</c:formatCode>
                <c:ptCount val="100"/>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numCache>
            </c:numRef>
          </c:cat>
          <c:val>
            <c:numRef>
              <c:f>Sheet1!$B$11:$CW$11</c:f>
              <c:numCache>
                <c:formatCode>General</c:formatCode>
                <c:ptCount val="100"/>
                <c:pt idx="1">
                  <c:v>1.7175999999999999E-3</c:v>
                </c:pt>
                <c:pt idx="2">
                  <c:v>3.0891E-3</c:v>
                </c:pt>
                <c:pt idx="3">
                  <c:v>4.2427000000000003E-3</c:v>
                </c:pt>
                <c:pt idx="4">
                  <c:v>5.1238000000000004E-3</c:v>
                </c:pt>
                <c:pt idx="5">
                  <c:v>5.7648999999999999E-3</c:v>
                </c:pt>
                <c:pt idx="6">
                  <c:v>6.1961000000000004E-3</c:v>
                </c:pt>
                <c:pt idx="7">
                  <c:v>6.4592E-3</c:v>
                </c:pt>
                <c:pt idx="8">
                  <c:v>6.5520999999999999E-3</c:v>
                </c:pt>
                <c:pt idx="9">
                  <c:v>6.5145000000000003E-3</c:v>
                </c:pt>
                <c:pt idx="10">
                  <c:v>6.3721999999999997E-3</c:v>
                </c:pt>
                <c:pt idx="11">
                  <c:v>6.1437000000000002E-3</c:v>
                </c:pt>
                <c:pt idx="12">
                  <c:v>5.8476999999999999E-3</c:v>
                </c:pt>
                <c:pt idx="13">
                  <c:v>5.5005000000000002E-3</c:v>
                </c:pt>
                <c:pt idx="14">
                  <c:v>5.1177999999999996E-3</c:v>
                </c:pt>
                <c:pt idx="15">
                  <c:v>4.712E-3</c:v>
                </c:pt>
                <c:pt idx="16">
                  <c:v>4.2947999999999997E-3</c:v>
                </c:pt>
                <c:pt idx="17">
                  <c:v>3.8761999999999998E-3</c:v>
                </c:pt>
                <c:pt idx="18">
                  <c:v>3.4643E-3</c:v>
                </c:pt>
                <c:pt idx="19">
                  <c:v>3.0657000000000002E-3</c:v>
                </c:pt>
                <c:pt idx="20">
                  <c:v>2.6857999999999999E-3</c:v>
                </c:pt>
                <c:pt idx="21">
                  <c:v>2.3287E-3</c:v>
                </c:pt>
                <c:pt idx="22">
                  <c:v>1.9973999999999999E-3</c:v>
                </c:pt>
                <c:pt idx="23">
                  <c:v>1.6938000000000001E-3</c:v>
                </c:pt>
                <c:pt idx="24">
                  <c:v>1.4189999999999999E-3</c:v>
                </c:pt>
                <c:pt idx="25">
                  <c:v>1.1733E-3</c:v>
                </c:pt>
                <c:pt idx="26">
                  <c:v>9.5639E-4</c:v>
                </c:pt>
                <c:pt idx="27">
                  <c:v>7.6747000000000002E-4</c:v>
                </c:pt>
                <c:pt idx="28">
                  <c:v>6.0523E-4</c:v>
                </c:pt>
                <c:pt idx="29">
                  <c:v>4.6801999999999998E-4</c:v>
                </c:pt>
                <c:pt idx="30">
                  <c:v>3.5394000000000002E-4</c:v>
                </c:pt>
                <c:pt idx="31">
                  <c:v>2.6088000000000001E-4</c:v>
                </c:pt>
                <c:pt idx="32">
                  <c:v>1.8661E-4</c:v>
                </c:pt>
                <c:pt idx="33">
                  <c:v>1.2883E-4</c:v>
                </c:pt>
                <c:pt idx="34">
                  <c:v>8.5211999999999997E-5</c:v>
                </c:pt>
                <c:pt idx="35">
                  <c:v>5.3474999999999999E-5</c:v>
                </c:pt>
                <c:pt idx="36">
                  <c:v>3.1409999999999999E-5</c:v>
                </c:pt>
                <c:pt idx="37">
                  <c:v>1.6934000000000001E-5</c:v>
                </c:pt>
                <c:pt idx="38" formatCode="0.00E+00">
                  <c:v>8.1371000000000004E-6</c:v>
                </c:pt>
                <c:pt idx="39" formatCode="0.00E+00">
                  <c:v>3.3235E-6</c:v>
                </c:pt>
                <c:pt idx="40" formatCode="0.00E+00">
                  <c:v>1.0615999999999999E-6</c:v>
                </c:pt>
                <c:pt idx="41" formatCode="0.00E+00">
                  <c:v>2.2408999999999999E-7</c:v>
                </c:pt>
                <c:pt idx="42" formatCode="0.00E+00">
                  <c:v>2.0324999999999998E-8</c:v>
                </c:pt>
                <c:pt idx="43" formatCode="0.00E+00">
                  <c:v>1.1479999999999999E-10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numCache>
            </c:numRef>
          </c:val>
          <c:smooth val="1"/>
        </c:ser>
        <c:dLbls>
          <c:showLegendKey val="0"/>
          <c:showVal val="0"/>
          <c:showCatName val="0"/>
          <c:showSerName val="0"/>
          <c:showPercent val="0"/>
          <c:showBubbleSize val="0"/>
        </c:dLbls>
        <c:smooth val="0"/>
        <c:axId val="466450232"/>
        <c:axId val="466447096"/>
      </c:lineChart>
      <c:catAx>
        <c:axId val="466450232"/>
        <c:scaling>
          <c:orientation val="minMax"/>
        </c:scaling>
        <c:delete val="0"/>
        <c:axPos val="b"/>
        <c:title>
          <c:tx>
            <c:rich>
              <a:bodyPr/>
              <a:lstStyle/>
              <a:p>
                <a:pPr>
                  <a:defRPr sz="2025" b="1" i="0" u="none" strike="noStrike" baseline="0">
                    <a:solidFill>
                      <a:schemeClr val="tx1"/>
                    </a:solidFill>
                    <a:latin typeface="Calibri"/>
                    <a:ea typeface="Calibri"/>
                    <a:cs typeface="Calibri"/>
                  </a:defRPr>
                </a:pPr>
                <a:r>
                  <a:rPr lang="en-US"/>
                  <a:t>Second Account Penalty</a:t>
                </a:r>
              </a:p>
            </c:rich>
          </c:tx>
          <c:layout>
            <c:manualLayout>
              <c:xMode val="edge"/>
              <c:yMode val="edge"/>
              <c:x val="0.25504151838671413"/>
              <c:y val="0.87298747763864037"/>
            </c:manualLayout>
          </c:layout>
          <c:overlay val="0"/>
          <c:spPr>
            <a:noFill/>
            <a:ln w="21211">
              <a:noFill/>
            </a:ln>
          </c:spPr>
        </c:title>
        <c:numFmt formatCode="0%" sourceLinked="0"/>
        <c:majorTickMark val="out"/>
        <c:minorTickMark val="none"/>
        <c:tickLblPos val="nextTo"/>
        <c:spPr>
          <a:ln w="2651">
            <a:solidFill>
              <a:schemeClr val="tx1"/>
            </a:solidFill>
            <a:prstDash val="solid"/>
          </a:ln>
        </c:spPr>
        <c:txPr>
          <a:bodyPr rot="-2700000" vert="horz"/>
          <a:lstStyle/>
          <a:p>
            <a:pPr>
              <a:defRPr sz="2025" b="1" i="0" u="none" strike="noStrike" baseline="0">
                <a:solidFill>
                  <a:schemeClr val="tx1"/>
                </a:solidFill>
                <a:latin typeface="Calibri"/>
                <a:ea typeface="Calibri"/>
                <a:cs typeface="Calibri"/>
              </a:defRPr>
            </a:pPr>
            <a:endParaRPr lang="en-US"/>
          </a:p>
        </c:txPr>
        <c:crossAx val="466447096"/>
        <c:crosses val="autoZero"/>
        <c:auto val="1"/>
        <c:lblAlgn val="ctr"/>
        <c:lblOffset val="100"/>
        <c:tickLblSkip val="10"/>
        <c:tickMarkSkip val="1"/>
        <c:noMultiLvlLbl val="0"/>
      </c:catAx>
      <c:valAx>
        <c:axId val="466447096"/>
        <c:scaling>
          <c:orientation val="minMax"/>
          <c:min val="0"/>
        </c:scaling>
        <c:delete val="0"/>
        <c:axPos val="l"/>
        <c:majorGridlines>
          <c:spPr>
            <a:ln w="2651">
              <a:solidFill>
                <a:schemeClr val="tx2">
                  <a:lumMod val="20000"/>
                  <a:lumOff val="80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66450232"/>
        <c:crosses val="autoZero"/>
        <c:crossBetween val="between"/>
      </c:valAx>
      <c:spPr>
        <a:noFill/>
        <a:ln w="10605">
          <a:solidFill>
            <a:schemeClr val="tx1"/>
          </a:solidFill>
          <a:prstDash val="solid"/>
        </a:ln>
      </c:spPr>
    </c:plotArea>
    <c:legend>
      <c:legendPos val="r"/>
      <c:layout>
        <c:manualLayout>
          <c:xMode val="edge"/>
          <c:yMode val="edge"/>
          <c:x val="0.79478054567022538"/>
          <c:y val="7.8711985688729877E-2"/>
          <c:w val="0.20047449584816132"/>
          <c:h val="0.84257602862254022"/>
        </c:manualLayout>
      </c:layout>
      <c:overlay val="0"/>
      <c:spPr>
        <a:noFill/>
        <a:ln w="2651">
          <a:solidFill>
            <a:schemeClr val="tx1"/>
          </a:solidFill>
          <a:prstDash val="solid"/>
        </a:ln>
      </c:spPr>
      <c:txPr>
        <a:bodyPr/>
        <a:lstStyle/>
        <a:p>
          <a:pPr>
            <a:defRPr sz="1862"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4407582938388"/>
          <c:y val="7.3345259391771014E-2"/>
          <c:w val="0.87559241706161139"/>
          <c:h val="0.76744186046511631"/>
        </c:manualLayout>
      </c:layout>
      <c:barChart>
        <c:barDir val="col"/>
        <c:grouping val="clustered"/>
        <c:varyColors val="0"/>
        <c:ser>
          <c:idx val="0"/>
          <c:order val="0"/>
          <c:tx>
            <c:strRef>
              <c:f>Sheet1!$A$2</c:f>
              <c:strCache>
                <c:ptCount val="1"/>
                <c:pt idx="0">
                  <c:v>Density 4</c:v>
                </c:pt>
              </c:strCache>
            </c:strRef>
          </c:tx>
          <c:spPr>
            <a:solidFill>
              <a:srgbClr val="FF0000"/>
            </a:solidFill>
            <a:ln w="38100">
              <a:solidFill>
                <a:srgbClr val="FF0000"/>
              </a:solidFill>
              <a:prstDash val="solid"/>
            </a:ln>
          </c:spPr>
          <c:invertIfNegative val="0"/>
          <c:trendline>
            <c:spPr>
              <a:ln>
                <a:prstDash val="sysDot"/>
              </a:ln>
            </c:spPr>
            <c:trendlineType val="poly"/>
            <c:order val="6"/>
            <c:dispRSqr val="0"/>
            <c:dispEq val="0"/>
          </c:trendline>
          <c:cat>
            <c:numRef>
              <c:f>Sheet1!$B$1:$L$1</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Sheet1!$B$2:$L$2</c:f>
              <c:numCache>
                <c:formatCode>General</c:formatCode>
                <c:ptCount val="11"/>
                <c:pt idx="0">
                  <c:v>0</c:v>
                </c:pt>
                <c:pt idx="1">
                  <c:v>1.0319999999999999E-2</c:v>
                </c:pt>
                <c:pt idx="2">
                  <c:v>2.5411E-2</c:v>
                </c:pt>
                <c:pt idx="3">
                  <c:v>4.3046000000000001E-2</c:v>
                </c:pt>
                <c:pt idx="4">
                  <c:v>6.2569E-2</c:v>
                </c:pt>
                <c:pt idx="5">
                  <c:v>8.3626000000000006E-2</c:v>
                </c:pt>
                <c:pt idx="6">
                  <c:v>0.10599</c:v>
                </c:pt>
                <c:pt idx="7">
                  <c:v>0.12950999999999999</c:v>
                </c:pt>
                <c:pt idx="8">
                  <c:v>0.15406</c:v>
                </c:pt>
                <c:pt idx="9">
                  <c:v>0.17954999999999999</c:v>
                </c:pt>
                <c:pt idx="10">
                  <c:v>0.20591000000000001</c:v>
                </c:pt>
              </c:numCache>
            </c:numRef>
          </c:val>
        </c:ser>
        <c:dLbls>
          <c:showLegendKey val="0"/>
          <c:showVal val="0"/>
          <c:showCatName val="0"/>
          <c:showSerName val="0"/>
          <c:showPercent val="0"/>
          <c:showBubbleSize val="0"/>
        </c:dLbls>
        <c:gapWidth val="400"/>
        <c:axId val="466449056"/>
        <c:axId val="466448272"/>
      </c:barChart>
      <c:catAx>
        <c:axId val="466449056"/>
        <c:scaling>
          <c:orientation val="minMax"/>
        </c:scaling>
        <c:delete val="0"/>
        <c:axPos val="b"/>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66448272"/>
        <c:crosses val="autoZero"/>
        <c:auto val="1"/>
        <c:lblAlgn val="ctr"/>
        <c:lblOffset val="100"/>
        <c:noMultiLvlLbl val="0"/>
      </c:catAx>
      <c:valAx>
        <c:axId val="466448272"/>
        <c:scaling>
          <c:orientation val="minMax"/>
          <c:max val="0.25"/>
          <c:min val="0"/>
        </c:scaling>
        <c:delete val="0"/>
        <c:axPos val="l"/>
        <c:majorGridlines>
          <c:spPr>
            <a:ln w="2651">
              <a:solidFill>
                <a:schemeClr val="tx2">
                  <a:lumMod val="20000"/>
                  <a:lumOff val="80000"/>
                </a:schemeClr>
              </a:solidFill>
              <a:prstDash val="solid"/>
            </a:ln>
          </c:spPr>
        </c:majorGridlines>
        <c:numFmt formatCode="General" sourceLinked="1"/>
        <c:majorTickMark val="out"/>
        <c:minorTickMark val="none"/>
        <c:tickLblPos val="nextTo"/>
        <c:spPr>
          <a:ln w="2651">
            <a:solidFill>
              <a:schemeClr val="tx1"/>
            </a:solidFill>
            <a:prstDash val="solid"/>
          </a:ln>
        </c:spPr>
        <c:txPr>
          <a:bodyPr rot="0" vert="horz"/>
          <a:lstStyle/>
          <a:p>
            <a:pPr>
              <a:defRPr sz="2025" b="1" i="0" u="none" strike="noStrike" baseline="0">
                <a:solidFill>
                  <a:schemeClr val="tx1"/>
                </a:solidFill>
                <a:latin typeface="Calibri"/>
                <a:ea typeface="Calibri"/>
                <a:cs typeface="Calibri"/>
              </a:defRPr>
            </a:pPr>
            <a:endParaRPr lang="en-US"/>
          </a:p>
        </c:txPr>
        <c:crossAx val="466449056"/>
        <c:crosses val="autoZero"/>
        <c:crossBetween val="between"/>
        <c:majorUnit val="0.05"/>
      </c:valAx>
      <c:spPr>
        <a:noFill/>
        <a:ln w="10605">
          <a:solidFill>
            <a:schemeClr val="tx1"/>
          </a:solidFill>
          <a:prstDash val="solid"/>
        </a:ln>
      </c:spPr>
    </c:plotArea>
    <c:plotVisOnly val="1"/>
    <c:dispBlanksAs val="gap"/>
    <c:showDLblsOverMax val="0"/>
  </c:chart>
  <c:spPr>
    <a:noFill/>
    <a:ln>
      <a:noFill/>
    </a:ln>
  </c:spPr>
  <c:txPr>
    <a:bodyPr/>
    <a:lstStyle/>
    <a:p>
      <a:pPr>
        <a:defRPr sz="2025" b="1" i="0" u="none" strike="noStrike" baseline="0">
          <a:solidFill>
            <a:schemeClr val="tx1"/>
          </a:solidFill>
          <a:latin typeface="Calibri"/>
          <a:ea typeface="Calibri"/>
          <a:cs typeface="Calibri"/>
        </a:defRPr>
      </a:pPr>
      <a:endParaRPr lang="en-US"/>
    </a:p>
  </c:txPr>
  <c:externalData r:id="rId1">
    <c:autoUpdate val="0"/>
  </c:externalData>
</c:chartSpace>
</file>

<file path=ppt/drawings/_rels/drawing3.x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drawing1.xml><?xml version="1.0" encoding="utf-8"?>
<c:userShapes xmlns:c="http://schemas.openxmlformats.org/drawingml/2006/chart">
  <cdr:relSizeAnchor xmlns:cdr="http://schemas.openxmlformats.org/drawingml/2006/chartDrawing">
    <cdr:from>
      <cdr:x>0.64447</cdr:x>
      <cdr:y>0.27273</cdr:y>
    </cdr:from>
    <cdr:to>
      <cdr:x>0.84073</cdr:x>
      <cdr:y>0.45455</cdr:y>
    </cdr:to>
    <cdr:sp macro="" textlink="">
      <cdr:nvSpPr>
        <cdr:cNvPr id="2" name="TextBox 1"/>
        <cdr:cNvSpPr txBox="1"/>
      </cdr:nvSpPr>
      <cdr:spPr>
        <a:xfrm xmlns:a="http://schemas.openxmlformats.org/drawingml/2006/main">
          <a:off x="5254625" y="1371600"/>
          <a:ext cx="1600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0.71924</cdr:x>
      <cdr:y>0.19968</cdr:y>
    </cdr:from>
    <cdr:to>
      <cdr:x>0.97157</cdr:x>
      <cdr:y>0.39665</cdr:y>
    </cdr:to>
    <cdr:sp macro="" textlink="">
      <cdr:nvSpPr>
        <cdr:cNvPr id="3" name="TextBox 2"/>
        <cdr:cNvSpPr txBox="1"/>
      </cdr:nvSpPr>
      <cdr:spPr>
        <a:xfrm xmlns:a="http://schemas.openxmlformats.org/drawingml/2006/main">
          <a:off x="5864225" y="1004248"/>
          <a:ext cx="2057400" cy="99060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n-US" sz="1800" b="1" dirty="0" smtClean="0">
              <a:solidFill>
                <a:srgbClr val="FF0000"/>
              </a:solidFill>
            </a:rPr>
            <a:t>Select Home </a:t>
          </a:r>
        </a:p>
        <a:p xmlns:a="http://schemas.openxmlformats.org/drawingml/2006/main">
          <a:pPr algn="ctr"/>
          <a:r>
            <a:rPr lang="en-US" sz="1800" b="1" dirty="0" smtClean="0">
              <a:solidFill>
                <a:srgbClr val="FF0000"/>
              </a:solidFill>
            </a:rPr>
            <a:t>Delivery</a:t>
          </a:r>
        </a:p>
        <a:p xmlns:a="http://schemas.openxmlformats.org/drawingml/2006/main">
          <a:pPr algn="ctr"/>
          <a:r>
            <a:rPr lang="en-US" sz="1800" b="1" dirty="0" smtClean="0">
              <a:solidFill>
                <a:srgbClr val="FF0000"/>
              </a:solidFill>
            </a:rPr>
            <a:t>Program</a:t>
          </a:r>
          <a:endParaRPr lang="en-US" sz="18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0.44637</cdr:x>
      <cdr:y>0.22149</cdr:y>
    </cdr:from>
    <cdr:to>
      <cdr:x>0.55363</cdr:x>
      <cdr:y>0.291</cdr:y>
    </cdr:to>
    <cdr:sp macro="" textlink="">
      <cdr:nvSpPr>
        <cdr:cNvPr id="2" name="TextBox 5"/>
        <cdr:cNvSpPr txBox="1"/>
      </cdr:nvSpPr>
      <cdr:spPr>
        <a:xfrm xmlns:a="http://schemas.openxmlformats.org/drawingml/2006/main">
          <a:off x="4119658" y="1176866"/>
          <a:ext cx="9899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i="0" smtClean="0">
              <a:solidFill>
                <a:srgbClr val="00B050"/>
              </a:solidFill>
              <a:latin typeface="Cambria Math" panose="02040503050406030204" pitchFamily="18" charset="0"/>
              <a:ea typeface="Cambria Math" panose="02040503050406030204" pitchFamily="18" charset="0"/>
            </a:rPr>
            <a:t>𝛽</a:t>
          </a:r>
          <a:r>
            <a:rPr lang="en-US" b="0" i="0" smtClean="0">
              <a:solidFill>
                <a:srgbClr val="00B050"/>
              </a:solidFill>
              <a:latin typeface="Cambria Math" panose="02040503050406030204" pitchFamily="18" charset="0"/>
              <a:ea typeface="Cambria Math" panose="02040503050406030204" pitchFamily="18" charset="0"/>
            </a:rPr>
            <a:t>=0.3</a:t>
          </a:r>
          <a:endParaRPr lang="en-US" dirty="0">
            <a:solidFill>
              <a:srgbClr val="00B050"/>
            </a:solidFill>
          </a:endParaRPr>
        </a:p>
      </cdr:txBody>
    </cdr:sp>
  </cdr:relSizeAnchor>
  <cdr:relSizeAnchor xmlns:cdr="http://schemas.openxmlformats.org/drawingml/2006/chartDrawing">
    <cdr:from>
      <cdr:x>0.40555</cdr:x>
      <cdr:y>0.16205</cdr:y>
    </cdr:from>
    <cdr:to>
      <cdr:x>0.51281</cdr:x>
      <cdr:y>0.23156</cdr:y>
    </cdr:to>
    <cdr:sp macro="" textlink="">
      <cdr:nvSpPr>
        <cdr:cNvPr id="3" name="TextBox 5"/>
        <cdr:cNvSpPr txBox="1"/>
      </cdr:nvSpPr>
      <cdr:spPr>
        <a:xfrm xmlns:a="http://schemas.openxmlformats.org/drawingml/2006/main">
          <a:off x="3742916" y="861005"/>
          <a:ext cx="9899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0" smtClean="0">
              <a:solidFill>
                <a:schemeClr val="tx1"/>
              </a:solidFill>
              <a:latin typeface="Cambria Math" panose="02040503050406030204" pitchFamily="18" charset="0"/>
              <a:ea typeface="Cambria Math" panose="02040503050406030204" pitchFamily="18" charset="0"/>
            </a:rPr>
            <a:t>𝛽</a:t>
          </a:r>
          <a:r>
            <a:rPr lang="en-US" sz="1800" b="0" i="0" smtClean="0">
              <a:solidFill>
                <a:schemeClr val="tx1"/>
              </a:solidFill>
              <a:latin typeface="Cambria Math" panose="02040503050406030204" pitchFamily="18" charset="0"/>
              <a:ea typeface="Cambria Math" panose="02040503050406030204" pitchFamily="18" charset="0"/>
            </a:rPr>
            <a:t>=0.3</a:t>
          </a:r>
          <a:endParaRPr lang="en-US" sz="18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0.17855</cdr:x>
      <cdr:y>0.90657</cdr:y>
    </cdr:from>
    <cdr:to>
      <cdr:x>0.90973</cdr:x>
      <cdr:y>0.99991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69416" y="5210631"/>
          <a:ext cx="6017274" cy="53649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5" y="0"/>
            <a:ext cx="3013763" cy="465455"/>
          </a:xfrm>
          <a:prstGeom prst="rect">
            <a:avLst/>
          </a:prstGeom>
        </p:spPr>
        <p:txBody>
          <a:bodyPr vert="horz" lIns="92930" tIns="46465" rIns="92930" bIns="46465" rtlCol="0"/>
          <a:lstStyle>
            <a:lvl1pPr algn="r">
              <a:defRPr sz="1200"/>
            </a:lvl1pPr>
          </a:lstStyle>
          <a:p>
            <a:fld id="{EABCC77A-1D5E-4AAD-94ED-6ADECDA9269D}" type="datetimeFigureOut">
              <a:rPr lang="en-US" smtClean="0"/>
              <a:pPr/>
              <a:t>7/1/2016</a:t>
            </a:fld>
            <a:endParaRPr lang="en-US"/>
          </a:p>
        </p:txBody>
      </p:sp>
      <p:sp>
        <p:nvSpPr>
          <p:cNvPr id="4" name="Footer Placeholder 3"/>
          <p:cNvSpPr>
            <a:spLocks noGrp="1"/>
          </p:cNvSpPr>
          <p:nvPr>
            <p:ph type="ftr" sz="quarter" idx="2"/>
          </p:nvPr>
        </p:nvSpPr>
        <p:spPr>
          <a:xfrm>
            <a:off x="0" y="8842030"/>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5" y="8842030"/>
            <a:ext cx="3013763" cy="465455"/>
          </a:xfrm>
          <a:prstGeom prst="rect">
            <a:avLst/>
          </a:prstGeom>
        </p:spPr>
        <p:txBody>
          <a:bodyPr vert="horz" lIns="92930" tIns="46465" rIns="92930" bIns="46465" rtlCol="0" anchor="b"/>
          <a:lstStyle>
            <a:lvl1pPr algn="r">
              <a:defRPr sz="1200"/>
            </a:lvl1pPr>
          </a:lstStyle>
          <a:p>
            <a:fld id="{BCD58834-DF0F-4DC3-8A52-9C935A217582}" type="slidenum">
              <a:rPr lang="en-US" smtClean="0"/>
              <a:pPr/>
              <a:t>‹#›</a:t>
            </a:fld>
            <a:endParaRPr lang="en-US"/>
          </a:p>
        </p:txBody>
      </p:sp>
    </p:spTree>
    <p:extLst>
      <p:ext uri="{BB962C8B-B14F-4D97-AF65-F5344CB8AC3E}">
        <p14:creationId xmlns:p14="http://schemas.microsoft.com/office/powerpoint/2010/main" val="88697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27312" y="4421823"/>
            <a:ext cx="5100215"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atin typeface="Arial" charset="0"/>
              </a:defRPr>
            </a:lvl1pPr>
          </a:lstStyle>
          <a:p>
            <a:pPr>
              <a:defRPr/>
            </a:pPr>
            <a:fld id="{D0E5D9EC-B9FC-4A5E-8C92-EC36177608BF}" type="slidenum">
              <a:rPr lang="en-US"/>
              <a:pPr>
                <a:defRPr/>
              </a:pPr>
              <a:t>‹#›</a:t>
            </a:fld>
            <a:endParaRPr lang="en-US"/>
          </a:p>
        </p:txBody>
      </p:sp>
    </p:spTree>
    <p:extLst>
      <p:ext uri="{BB962C8B-B14F-4D97-AF65-F5344CB8AC3E}">
        <p14:creationId xmlns:p14="http://schemas.microsoft.com/office/powerpoint/2010/main" val="3149985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9DD1E77-3AE4-4150-9C8B-ED125E6A7E40}" type="slidenum">
              <a:rPr lang="en-US" smtClean="0"/>
              <a:pPr/>
              <a:t>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8118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16</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78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84514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27982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48858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21</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71400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129EB41-81F6-4E38-BF1D-3174BE2918CA}" type="slidenum">
              <a:rPr lang="en-US" smtClean="0">
                <a:solidFill>
                  <a:prstClr val="black"/>
                </a:solidFill>
              </a:rPr>
              <a:pPr/>
              <a:t>29</a:t>
            </a:fld>
            <a:endParaRPr lang="en-US"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06980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DBDA1EE-D4F9-45D9-91A9-878A61C4C92D}" type="slidenum">
              <a:rPr lang="en-US" smtClean="0">
                <a:solidFill>
                  <a:prstClr val="black"/>
                </a:solidFill>
              </a:rPr>
              <a:pPr/>
              <a:t>30</a:t>
            </a:fld>
            <a:endParaRPr lang="en-US" smtClean="0">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27312" y="4421823"/>
            <a:ext cx="5100215" cy="4189095"/>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44697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C73CCBE-2B72-42A6-A15E-5833AEC2005E}" type="slidenum">
              <a:rPr lang="en-US" smtClean="0">
                <a:solidFill>
                  <a:prstClr val="black"/>
                </a:solidFill>
              </a:rPr>
              <a:pPr/>
              <a:t>31</a:t>
            </a:fld>
            <a:endParaRPr lang="en-US" smtClean="0">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14693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7922017-EA16-4FC2-9D64-500EE3EB4425}" type="slidenum">
              <a:rPr lang="en-US" smtClean="0">
                <a:solidFill>
                  <a:prstClr val="black"/>
                </a:solidFill>
              </a:rPr>
              <a:pPr/>
              <a:t>33</a:t>
            </a:fld>
            <a:endParaRPr lang="en-US" smtClean="0">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27312" y="4421823"/>
            <a:ext cx="5100215" cy="4189095"/>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609127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8A1F500-E37C-4477-8813-3F14BB15635F}" type="slidenum">
              <a:rPr lang="en-US" smtClean="0">
                <a:solidFill>
                  <a:prstClr val="black"/>
                </a:solidFill>
              </a:rPr>
              <a:pPr/>
              <a:t>34</a:t>
            </a:fld>
            <a:endParaRPr lang="en-US" smtClean="0">
              <a:solidFill>
                <a:prstClr val="black"/>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26390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4</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23654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85CF9C9D-77CB-434B-9F6F-413D80DF660A}" type="slidenum">
              <a:rPr lang="en-US" smtClean="0">
                <a:solidFill>
                  <a:prstClr val="black"/>
                </a:solidFill>
              </a:rPr>
              <a:pPr/>
              <a:t>35</a:t>
            </a:fld>
            <a:endParaRPr lang="en-US" smtClean="0">
              <a:solidFill>
                <a:prstClr val="black"/>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27312" y="4421823"/>
            <a:ext cx="5100215" cy="4189095"/>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0269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65DDA4B-1FCA-43A0-9A74-931AF787E136}" type="slidenum">
              <a:rPr lang="en-US" smtClean="0">
                <a:solidFill>
                  <a:prstClr val="black"/>
                </a:solidFill>
              </a:rPr>
              <a:pPr/>
              <a:t>37</a:t>
            </a:fld>
            <a:endParaRPr lang="en-US" smtClean="0">
              <a:solidFill>
                <a:prstClr val="black"/>
              </a:solidFill>
            </a:endParaRPr>
          </a:p>
        </p:txBody>
      </p:sp>
      <p:sp>
        <p:nvSpPr>
          <p:cNvPr id="97283" name="Rectangle 2"/>
          <p:cNvSpPr>
            <a:spLocks noGrp="1" noRot="1" noChangeAspect="1" noChangeArrowheads="1" noTextEdit="1"/>
          </p:cNvSpPr>
          <p:nvPr>
            <p:ph type="sldImg"/>
          </p:nvPr>
        </p:nvSpPr>
        <p:spPr>
          <a:xfrm>
            <a:off x="1155700" y="700088"/>
            <a:ext cx="4649788" cy="3489325"/>
          </a:xfrm>
          <a:ln/>
        </p:spPr>
      </p:sp>
      <p:sp>
        <p:nvSpPr>
          <p:cNvPr id="97284" name="Rectangle 3"/>
          <p:cNvSpPr>
            <a:spLocks noGrp="1" noChangeArrowheads="1"/>
          </p:cNvSpPr>
          <p:nvPr>
            <p:ph type="body" idx="1"/>
          </p:nvPr>
        </p:nvSpPr>
        <p:spPr>
          <a:xfrm>
            <a:off x="695484" y="4421822"/>
            <a:ext cx="5563870" cy="418748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7070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B943339-D8DD-4C5B-8CB3-26ABB3700B13}" type="slidenum">
              <a:rPr lang="en-US" smtClean="0">
                <a:solidFill>
                  <a:prstClr val="black"/>
                </a:solidFill>
              </a:rPr>
              <a:pPr/>
              <a:t>38</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xfrm>
            <a:off x="1155700" y="700088"/>
            <a:ext cx="4649788" cy="3489325"/>
          </a:xfrm>
          <a:ln/>
        </p:spPr>
      </p:sp>
      <p:sp>
        <p:nvSpPr>
          <p:cNvPr id="98308" name="Rectangle 3"/>
          <p:cNvSpPr>
            <a:spLocks noGrp="1" noChangeArrowheads="1"/>
          </p:cNvSpPr>
          <p:nvPr>
            <p:ph type="body" idx="1"/>
          </p:nvPr>
        </p:nvSpPr>
        <p:spPr>
          <a:xfrm>
            <a:off x="695484" y="4421822"/>
            <a:ext cx="5563870" cy="4187480"/>
          </a:xfrm>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9061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Calibri" pitchFamily="34" charset="0"/>
              </a:rPr>
              <a:t>Table 1. Prescription Drug Copayment Structure</a:t>
            </a:r>
            <a:endParaRPr lang="en-US" dirty="0">
              <a:latin typeface="Calibri" pitchFamily="34" charset="0"/>
            </a:endParaRPr>
          </a:p>
          <a:p>
            <a:r>
              <a:rPr lang="en-US" dirty="0">
                <a:latin typeface="Calibri" pitchFamily="34" charset="0"/>
              </a:rPr>
              <a:t>This table summarizes the basic copayment structure in the firm’s prescription drug plan during the time period studied (the years 2007, 2008, and 2009). Some special categories of treatments (e.g., infertility) are omitted. A small number of drugs moved from one category to another during the sample period. Beginning in April 2008, some employees with certain chronic diseases were invited to enroll in a special program that offered reduced copayment amounts and rates, which are not shown. Note that costs in the home delivery column are for 90 day refills, whereas costs for retail </a:t>
            </a:r>
            <a:r>
              <a:rPr lang="en-US">
                <a:latin typeface="Calibri" pitchFamily="34" charset="0"/>
              </a:rPr>
              <a:t>are for 30 day costs.</a:t>
            </a:r>
            <a:endParaRPr lang="en-US"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578731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Examine</a:t>
            </a:r>
            <a:r>
              <a:rPr lang="en-US" baseline="0" dirty="0" smtClean="0"/>
              <a:t> how an active choice approach works in the context of enrollment in home delivery for prescription drugs. Large U.S. employers adopts program to encourage employees enrolled in its health plans to make an active choice about whether they want home delivery or pharmacy pick-up for long-term maintenance medications.  Program is called “Select Home Delivery” (SHD).</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4202289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Employees</a:t>
            </a:r>
            <a:r>
              <a:rPr lang="en-US" baseline="0" dirty="0" smtClean="0"/>
              <a:t> do not have to choose home delivery, but they are given a deadline (three retail pharmacy refills) by which time they have to make a yes/no choice about whether they want home delivery. There is no penalty for choosing “NO”. Motivation behind program is a belief that many individuals would prefer home delivery but they simply don’t get around to signing up (procrastination).</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48417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Empirical approach: Compare outcomes</a:t>
            </a:r>
            <a:r>
              <a:rPr lang="en-US" baseline="0" dirty="0" smtClean="0"/>
              <a:t> for targeted </a:t>
            </a:r>
            <a:r>
              <a:rPr lang="en-US" dirty="0" smtClean="0"/>
              <a:t>employees after SHD implemented with behavior of employees before SHD</a:t>
            </a:r>
            <a:r>
              <a:rPr lang="en-US" baseline="0" dirty="0" smtClean="0"/>
              <a:t> implemented.  Use same targeting criteria to define pre-cohort.</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429457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displays the</a:t>
            </a:r>
            <a:r>
              <a:rPr lang="en-US" baseline="0" dirty="0" smtClean="0"/>
              <a:t> fraction of prescriptions that are filled through Home Delivery in a given month. The universe is all prescription refills in a given month. Note that Home Delivery prescriptions need to be refilled less often, since the supply of medicine goes up to 90 days. The supply limit for a retail prescription fill is 30 days. The Select Home Delivery program was in effect during the time period marked by the red vertical lines (November 2008-October 2009).  In November 2009, a more aggressive approach to increasing take-up of home delivery was adopted by the company which accounts for the increase in home delivery utilization in this period. We do not analyze this second program in this paper.</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521338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observations in this regression are uniquely</a:t>
            </a:r>
            <a:r>
              <a:rPr lang="en-US" baseline="0" dirty="0" smtClean="0"/>
              <a:t> identified by a combination of individual ID and medication GPI-4 code. </a:t>
            </a:r>
            <a:r>
              <a:rPr lang="en-US" dirty="0" smtClean="0"/>
              <a:t>In the second regression,</a:t>
            </a:r>
            <a:r>
              <a:rPr lang="en-US" baseline="0" dirty="0" smtClean="0"/>
              <a:t> standard errors are clustered by individual.</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53778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167272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7</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246818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3228100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56</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13681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61</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107744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solidFill>
                  <a:prstClr val="black"/>
                </a:solidFill>
              </a:rPr>
              <a:pPr/>
              <a:t>63</a:t>
            </a:fld>
            <a:endParaRPr lang="en-US" smtClean="0">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918060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3EF43E-8435-43E3-B61E-331EAC3F84E8}" type="slidenum">
              <a:rPr lang="en-US" smtClean="0">
                <a:solidFill>
                  <a:prstClr val="black"/>
                </a:solidFill>
              </a:rPr>
              <a:pPr/>
              <a:t>100</a:t>
            </a:fld>
            <a:endParaRPr 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6720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57E4A84-D343-4092-9687-80F31FBC0156}" type="slidenum">
              <a:rPr lang="en-US" smtClean="0">
                <a:solidFill>
                  <a:prstClr val="black"/>
                </a:solidFill>
              </a:rPr>
              <a:pPr/>
              <a:t>8</a:t>
            </a:fld>
            <a:endParaRPr 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270453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7E99E8-08FE-4550-9820-5E619FEB2C60}" type="slidenum">
              <a:rPr lang="en-US">
                <a:solidFill>
                  <a:prstClr val="black"/>
                </a:solidFill>
              </a:rPr>
              <a:pPr/>
              <a:t>9</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1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78EADA6D-41DE-47DD-B4B0-D224B9B508E1}"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2319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56A83C0-2667-459D-BCBD-543F2FDD1851}" type="slidenum">
              <a:rPr lang="en-US">
                <a:solidFill>
                  <a:prstClr val="black"/>
                </a:solidFill>
              </a:rPr>
              <a:pPr/>
              <a:t>11</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1343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52084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872EA90-3959-444F-9DA1-B1EBAEA2B562}"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22703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CD922-85EB-4F65-BDD0-1C8C254024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5FF3A-057E-4DA3-9147-A7EDF0A005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F1ED9B-D4B4-418F-81D3-26C20887F8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6787F-76D9-403D-A7C9-04E5F80821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A5D74-F45B-4F12-A6E6-A9FC7B44F6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US" sz="3900">
              <a:solidFill>
                <a:srgbClr val="000000"/>
              </a:solidFill>
              <a:latin typeface="Arial" pitchFamily="34"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9DAA8F11-51C3-4666-BF52-D0DFEDF035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09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B62B480-26BF-41D4-9C9E-67735757DE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64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7B8138-5D60-4F2C-A418-37FB74EC9B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3156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6E69E6-A1A7-4E75-9241-9A3832EA47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249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300F6FBF-FF37-4F93-8EFF-1989BD1B46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363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9C8C7EC-5979-44E8-BA54-998E6BD8AC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758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A2D63-E98F-43F1-A23E-EBEE90910FD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1B6AC77-C3B5-43E1-A6A0-ADABDBC412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922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C5150A5-0A9C-4641-885F-F3F42F5DA4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9090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47F1AA-CEDB-4D2C-96D5-B3A6429C5A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49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9D6ED1-E761-4D0A-82E5-B26FBAE21E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8764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BF98A6-B313-4560-9A63-663845EEA0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0625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51DCDF-7B74-49CD-9271-9A68095CE5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155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ECEB5B-9F52-44AD-A1F1-D9AB52274E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8135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61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6150" name="Rectangle 6"/>
          <p:cNvSpPr>
            <a:spLocks noGrp="1" noChangeArrowheads="1"/>
          </p:cNvSpPr>
          <p:nvPr>
            <p:ph type="sldNum" sz="quarter" idx="4"/>
          </p:nvPr>
        </p:nvSpPr>
        <p:spPr/>
        <p:txBody>
          <a:bodyPr/>
          <a:lstStyle>
            <a:lvl1pPr>
              <a:defRPr/>
            </a:lvl1pPr>
          </a:lstStyle>
          <a:p>
            <a:fld id="{676F4CEE-9714-4CED-9FD6-C8648B1EAB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928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11E5A5-584F-4CAA-AEA1-6BE773B17B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9052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5E85CF-7A03-4234-BAFB-2E84175A0E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282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CF32F-159F-4E81-84EA-05009D61F30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D5A8C6-7DFB-424D-B6F1-A6C37C5089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206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B373E2-969E-43A6-BD5D-5F94B41FF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945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9179A3-E180-45AE-94F9-C9E377AA03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1811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A171D48-2E43-4A9F-8590-6AF57416DE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48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E413CC-C954-4B4E-87A1-FF0300A6B4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438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1786C0-ED9C-41D6-876B-3382850A18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258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743004-D6FF-46D3-9D29-E65A83809A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8765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CF732B-9881-48EE-880C-261517E8FF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725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289F7-6605-4117-9799-E6DCED57C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293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D0F83-1A11-4AA3-8432-A9F2E59C39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59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09B8A-3BC2-4664-80D3-B645AD69C34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DD36B7-F501-4063-9F80-916EE1AE7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023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10C8FE-23AD-4584-9702-82F730F02E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3792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E3E477-DE8E-4EFB-954B-5E3CDDAA5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682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44ED8A-4ED7-47CB-ABA5-D33091537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987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50279B-8FF9-4FC8-9807-D4CDB1FAE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76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3A320-74A7-4C41-9F54-AE337666CF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4835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D57D49-E1AD-4BB1-AE2B-4F440D9638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036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044DC-21DE-484B-A884-20D487861F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5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B3622F-C096-4FE4-A795-36FF55199C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6825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FD42E8-CD4C-4F1A-9AF0-A45924460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81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4A701-097B-498D-AE4C-43535D7DC40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CB5C7-8942-4785-A498-2A78F46B7B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456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February 29, 2008</a:t>
            </a:r>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DEF5FA"/>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5F6E588-4BAD-495A-9A18-00FD9A484A31}" type="slidenum">
              <a:rPr lang="en-US">
                <a:solidFill>
                  <a:srgbClr val="DEF5FA"/>
                </a:solidFill>
              </a:rPr>
              <a:pPr>
                <a:defRPr/>
              </a:pPr>
              <a:t>‹#›</a:t>
            </a:fld>
            <a:endParaRPr lang="en-US">
              <a:solidFill>
                <a:srgbClr val="DEF5FA"/>
              </a:solidFill>
            </a:endParaRPr>
          </a:p>
        </p:txBody>
      </p:sp>
    </p:spTree>
    <p:extLst>
      <p:ext uri="{BB962C8B-B14F-4D97-AF65-F5344CB8AC3E}">
        <p14:creationId xmlns:p14="http://schemas.microsoft.com/office/powerpoint/2010/main" val="2233651527"/>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BDF73CC1-58C0-4D20-8C7D-B84E3ED225D9}" type="slidenum">
              <a:rPr lang="en-US"/>
              <a:pPr>
                <a:defRPr/>
              </a:pPr>
              <a:t>‹#›</a:t>
            </a:fld>
            <a:endParaRPr lang="en-US"/>
          </a:p>
        </p:txBody>
      </p:sp>
    </p:spTree>
    <p:extLst>
      <p:ext uri="{BB962C8B-B14F-4D97-AF65-F5344CB8AC3E}">
        <p14:creationId xmlns:p14="http://schemas.microsoft.com/office/powerpoint/2010/main" val="918749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5A24C5BF-DF8F-4506-AE79-8F44B4099ED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037777806"/>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6" name="Slide Number Placeholder 9"/>
          <p:cNvSpPr>
            <a:spLocks noGrp="1"/>
          </p:cNvSpPr>
          <p:nvPr>
            <p:ph type="sldNum" sz="quarter" idx="11"/>
          </p:nvPr>
        </p:nvSpPr>
        <p:spPr/>
        <p:txBody>
          <a:bodyPr rtlCol="0"/>
          <a:lstStyle>
            <a:lvl1pPr>
              <a:defRPr/>
            </a:lvl1pPr>
          </a:lstStyle>
          <a:p>
            <a:pPr>
              <a:defRPr/>
            </a:pPr>
            <a:fld id="{07F7F344-4FE7-41DC-8ADE-C5960DB667E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1501502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solidFill>
                  <a:srgbClr val="464646"/>
                </a:solidFill>
              </a:rPr>
              <a:t>February 29, 2008</a:t>
            </a:r>
          </a:p>
        </p:txBody>
      </p:sp>
      <p:sp>
        <p:nvSpPr>
          <p:cNvPr id="8" name="Slide Number Placeholder 11"/>
          <p:cNvSpPr>
            <a:spLocks noGrp="1"/>
          </p:cNvSpPr>
          <p:nvPr>
            <p:ph type="sldNum" sz="quarter" idx="11"/>
          </p:nvPr>
        </p:nvSpPr>
        <p:spPr/>
        <p:txBody>
          <a:bodyPr rtlCol="0"/>
          <a:lstStyle>
            <a:lvl1pPr>
              <a:defRPr/>
            </a:lvl1pPr>
          </a:lstStyle>
          <a:p>
            <a:pPr>
              <a:defRPr/>
            </a:pPr>
            <a:fld id="{8E17CF45-7744-4DB0-8225-116DE01CAAC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3279446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5" name="Slide Number Placeholder 22"/>
          <p:cNvSpPr>
            <a:spLocks noGrp="1"/>
          </p:cNvSpPr>
          <p:nvPr>
            <p:ph type="sldNum" sz="quarter" idx="12"/>
          </p:nvPr>
        </p:nvSpPr>
        <p:spPr/>
        <p:txBody>
          <a:bodyPr/>
          <a:lstStyle>
            <a:lvl1pPr>
              <a:defRPr/>
            </a:lvl1pPr>
          </a:lstStyle>
          <a:p>
            <a:pPr>
              <a:defRPr/>
            </a:pPr>
            <a:fld id="{C2E271D8-1467-44B2-9FC8-3E2FC1CA471F}" type="slidenum">
              <a:rPr lang="en-US"/>
              <a:pPr>
                <a:defRPr/>
              </a:pPr>
              <a:t>‹#›</a:t>
            </a:fld>
            <a:endParaRPr lang="en-US"/>
          </a:p>
        </p:txBody>
      </p:sp>
    </p:spTree>
    <p:extLst>
      <p:ext uri="{BB962C8B-B14F-4D97-AF65-F5344CB8AC3E}">
        <p14:creationId xmlns:p14="http://schemas.microsoft.com/office/powerpoint/2010/main" val="134672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6766EB0-A9DD-4077-9148-16AAA24175D7}" type="slidenum">
              <a:rPr lang="en-US">
                <a:solidFill>
                  <a:srgbClr val="464646"/>
                </a:solidFill>
              </a:rPr>
              <a:pPr>
                <a:defRPr/>
              </a:pPr>
              <a:t>‹#›</a:t>
            </a:fld>
            <a:endParaRPr lang="en-US">
              <a:solidFill>
                <a:srgbClr val="464646"/>
              </a:solidFill>
            </a:endParaRPr>
          </a:p>
        </p:txBody>
      </p:sp>
    </p:spTree>
    <p:extLst>
      <p:ext uri="{BB962C8B-B14F-4D97-AF65-F5344CB8AC3E}">
        <p14:creationId xmlns:p14="http://schemas.microsoft.com/office/powerpoint/2010/main" val="3766561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7" name="Slide Number Placeholder 22"/>
          <p:cNvSpPr>
            <a:spLocks noGrp="1"/>
          </p:cNvSpPr>
          <p:nvPr>
            <p:ph type="sldNum" sz="quarter" idx="12"/>
          </p:nvPr>
        </p:nvSpPr>
        <p:spPr/>
        <p:txBody>
          <a:bodyPr/>
          <a:lstStyle>
            <a:lvl1pPr>
              <a:defRPr/>
            </a:lvl1pPr>
          </a:lstStyle>
          <a:p>
            <a:pPr>
              <a:defRPr/>
            </a:pPr>
            <a:fld id="{8E1D222B-6F97-4C99-89C0-47C68D54E788}" type="slidenum">
              <a:rPr lang="en-US"/>
              <a:pPr>
                <a:defRPr/>
              </a:pPr>
              <a:t>‹#›</a:t>
            </a:fld>
            <a:endParaRPr lang="en-US"/>
          </a:p>
        </p:txBody>
      </p:sp>
    </p:spTree>
    <p:extLst>
      <p:ext uri="{BB962C8B-B14F-4D97-AF65-F5344CB8AC3E}">
        <p14:creationId xmlns:p14="http://schemas.microsoft.com/office/powerpoint/2010/main" val="3792610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solidFill>
                  <a:srgbClr val="464646"/>
                </a:solidFill>
              </a:rPr>
              <a:t>February 29, 2008</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930168A-F511-4A73-8FD7-09DFBDC70BEF}"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464646"/>
              </a:solidFill>
            </a:endParaRPr>
          </a:p>
        </p:txBody>
      </p:sp>
    </p:spTree>
    <p:extLst>
      <p:ext uri="{BB962C8B-B14F-4D97-AF65-F5344CB8AC3E}">
        <p14:creationId xmlns:p14="http://schemas.microsoft.com/office/powerpoint/2010/main" val="21358248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95C747-4986-447D-A2DB-7372F12E35D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64646"/>
                </a:solidFill>
              </a:rPr>
              <a:t>February 29, 2008</a:t>
            </a: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46"/>
              </a:solidFill>
            </a:endParaRPr>
          </a:p>
        </p:txBody>
      </p:sp>
      <p:sp>
        <p:nvSpPr>
          <p:cNvPr id="6" name="Slide Number Placeholder 22"/>
          <p:cNvSpPr>
            <a:spLocks noGrp="1"/>
          </p:cNvSpPr>
          <p:nvPr>
            <p:ph type="sldNum" sz="quarter" idx="12"/>
          </p:nvPr>
        </p:nvSpPr>
        <p:spPr/>
        <p:txBody>
          <a:bodyPr/>
          <a:lstStyle>
            <a:lvl1pPr>
              <a:defRPr/>
            </a:lvl1pPr>
          </a:lstStyle>
          <a:p>
            <a:pPr>
              <a:defRPr/>
            </a:pPr>
            <a:fld id="{78216482-FEF1-42D4-B3FE-DB364377C8EA}" type="slidenum">
              <a:rPr lang="en-US"/>
              <a:pPr>
                <a:defRPr/>
              </a:pPr>
              <a:t>‹#›</a:t>
            </a:fld>
            <a:endParaRPr lang="en-US"/>
          </a:p>
        </p:txBody>
      </p:sp>
    </p:spTree>
    <p:extLst>
      <p:ext uri="{BB962C8B-B14F-4D97-AF65-F5344CB8AC3E}">
        <p14:creationId xmlns:p14="http://schemas.microsoft.com/office/powerpoint/2010/main" val="2630628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solidFill>
                  <a:srgbClr val="464646"/>
                </a:solidFill>
              </a:rPr>
              <a:t>February 29, 2008</a:t>
            </a: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46464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594D763-B1BC-41AF-B188-3D346C0B96A0}" type="slidenum">
              <a:rPr lang="en-US"/>
              <a:pPr>
                <a:defRPr/>
              </a:pPr>
              <a:t>‹#›</a:t>
            </a:fld>
            <a:endParaRPr lang="en-US"/>
          </a:p>
        </p:txBody>
      </p:sp>
    </p:spTree>
    <p:extLst>
      <p:ext uri="{BB962C8B-B14F-4D97-AF65-F5344CB8AC3E}">
        <p14:creationId xmlns:p14="http://schemas.microsoft.com/office/powerpoint/2010/main" val="31027715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171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13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822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538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597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79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0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14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025963-4C5D-4A31-9DB9-1180C99A359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61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126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00113D-04AF-4D8A-A1B6-45302024CCE2}" type="datetimeFigureOut">
              <a:rPr lang="en-US" smtClean="0">
                <a:solidFill>
                  <a:prstClr val="black">
                    <a:tint val="75000"/>
                  </a:prstClr>
                </a:solidFill>
              </a:rPr>
              <a:pPr/>
              <a:t>7/1/2016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90866-2323-486B-9CE4-7853160FF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81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3ADC9-2AE3-4105-91EF-F5FA1263F7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8FE7A7-BAB9-4CA5-8B73-C5BE352D26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5FF0F07-A648-48F0-916C-E9E11CB453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339"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eaLnBrk="1" hangingPunct="1">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eaLnBrk="1" hangingPunct="1">
              <a:defRPr/>
            </a:pPr>
            <a:fld id="{1454C808-EB59-46BE-B815-0A0248823DFA}" type="slidenum">
              <a:rPr lang="en-US" altLang="en-US">
                <a:solidFill>
                  <a:srgbClr val="000000"/>
                </a:solidFill>
              </a:rPr>
              <a:pPr eaLnBrk="1" hangingPunct="1">
                <a:defRPr/>
              </a:pPr>
              <a:t>‹#›</a:t>
            </a:fld>
            <a:endParaRPr lang="en-US" altLang="en-US">
              <a:solidFill>
                <a:srgbClr val="000000"/>
              </a:solidFill>
            </a:endParaRPr>
          </a:p>
        </p:txBody>
      </p:sp>
    </p:spTree>
    <p:extLst>
      <p:ext uri="{BB962C8B-B14F-4D97-AF65-F5344CB8AC3E}">
        <p14:creationId xmlns:p14="http://schemas.microsoft.com/office/powerpoint/2010/main" val="22244852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cs typeface="Arial" charset="0"/>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cs typeface="Arial" charset="0"/>
            </a:endParaRPr>
          </a:p>
          <a:p>
            <a:pPr eaLnBrk="1" hangingPunct="1"/>
            <a:endParaRPr lang="en-US">
              <a:solidFill>
                <a:srgbClr val="000000"/>
              </a:solidFill>
              <a:cs typeface="Arial" charset="0"/>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8650CCD-7AC3-4AD3-B831-AF6D7BF8B7AD}" type="slidenum">
              <a:rPr lang="en-US">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9332325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eaLnBrk="1" hangingPunct="1">
              <a:defRPr/>
            </a:pPr>
            <a:fld id="{5EB0A5DA-EB00-47C5-B298-E7019E32C056}" type="slidenum">
              <a:rPr lang="en-US">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3396909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b="1">
                <a:solidFill>
                  <a:srgbClr val="464646"/>
                </a:solidFill>
              </a:rPr>
              <a:t>February 29, 2008</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b="1">
              <a:solidFill>
                <a:srgbClr val="46464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b="1">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6D3CE2E-04B5-4356-8F9A-9480351AF495}" type="slidenum">
              <a:rPr lang="en-US"/>
              <a:pPr>
                <a:defRPr/>
              </a:pPr>
              <a:t>‹#›</a:t>
            </a:fld>
            <a:endParaRPr lang="en-US"/>
          </a:p>
        </p:txBody>
      </p:sp>
    </p:spTree>
    <p:extLst>
      <p:ext uri="{BB962C8B-B14F-4D97-AF65-F5344CB8AC3E}">
        <p14:creationId xmlns:p14="http://schemas.microsoft.com/office/powerpoint/2010/main" val="23456861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C00113D-04AF-4D8A-A1B6-45302024CCE2}" type="datetimeFigureOut">
              <a:rPr lang="en-US" smtClean="0">
                <a:solidFill>
                  <a:prstClr val="black">
                    <a:tint val="75000"/>
                  </a:prstClr>
                </a:solidFill>
                <a:latin typeface="Calibri" panose="020F0502020204030204"/>
              </a:rPr>
              <a:pPr eaLnBrk="1" fontAlgn="auto" hangingPunct="1">
                <a:spcBef>
                  <a:spcPts val="0"/>
                </a:spcBef>
                <a:spcAft>
                  <a:spcPts val="0"/>
                </a:spcAft>
              </a:pPr>
              <a:t>7/1/2016</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EF90866-2323-486B-9CE4-7853160FF618}" type="slidenum">
              <a:rPr lang="en-US" smtClean="0">
                <a:solidFill>
                  <a:prstClr val="black">
                    <a:tint val="75000"/>
                  </a:prstClr>
                </a:solidFill>
                <a:latin typeface="Calibri" panose="020F0502020204030204"/>
              </a:rPr>
              <a:pPr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1422239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28.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2.xml"/><Relationship Id="rId7" Type="http://schemas.openxmlformats.org/officeDocument/2006/relationships/image" Target="../media/image18.wmf"/><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17.wmf"/><Relationship Id="rId4" Type="http://schemas.openxmlformats.org/officeDocument/2006/relationships/oleObject" Target="../embeddings/oleObject13.bin"/><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1.wmf"/><Relationship Id="rId2" Type="http://schemas.openxmlformats.org/officeDocument/2006/relationships/slideLayout" Target="../slideLayouts/slideLayout28.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8.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22.wmf"/><Relationship Id="rId9" Type="http://schemas.openxmlformats.org/officeDocument/2006/relationships/image" Target="../media/image24.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8.xml"/><Relationship Id="rId1" Type="http://schemas.openxmlformats.org/officeDocument/2006/relationships/vmlDrawing" Target="../drawings/vmlDrawing11.vml"/><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vmlDrawing" Target="../drawings/vmlDrawing12.vml"/><Relationship Id="rId5" Type="http://schemas.openxmlformats.org/officeDocument/2006/relationships/image" Target="../media/image28.emf"/><Relationship Id="rId4" Type="http://schemas.openxmlformats.org/officeDocument/2006/relationships/oleObject" Target="../embeddings/Microsoft_Excel_97-2003_Worksheet1.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3.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hart" Target="../charts/chart3.xml"/><Relationship Id="rId1" Type="http://schemas.openxmlformats.org/officeDocument/2006/relationships/slideLayout" Target="../slideLayouts/slideLayout6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hart" Target="../charts/chart4.xml"/><Relationship Id="rId1" Type="http://schemas.openxmlformats.org/officeDocument/2006/relationships/slideLayout" Target="../slideLayouts/slideLayout6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hart" Target="../charts/chart5.xml"/><Relationship Id="rId1" Type="http://schemas.openxmlformats.org/officeDocument/2006/relationships/slideLayout" Target="../slideLayouts/slideLayout63.xml"/><Relationship Id="rId4" Type="http://schemas.openxmlformats.org/officeDocument/2006/relationships/image" Target="NULL"/></Relationships>
</file>

<file path=ppt/slides/_rels/slide7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NULL"/><Relationship Id="rId1" Type="http://schemas.openxmlformats.org/officeDocument/2006/relationships/slideLayout" Target="../slideLayouts/slideLayout6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NULL"/><Relationship Id="rId1" Type="http://schemas.openxmlformats.org/officeDocument/2006/relationships/slideLayout" Target="../slideLayouts/slideLayout6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hart" Target="../charts/chart11.xml"/><Relationship Id="rId1" Type="http://schemas.openxmlformats.org/officeDocument/2006/relationships/slideLayout" Target="../slideLayouts/slideLayout6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8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hart" Target="../charts/chart12.xml"/><Relationship Id="rId1" Type="http://schemas.openxmlformats.org/officeDocument/2006/relationships/slideLayout" Target="../slideLayouts/slideLayout6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8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hart" Target="../charts/chart13.xml"/><Relationship Id="rId1" Type="http://schemas.openxmlformats.org/officeDocument/2006/relationships/slideLayout" Target="../slideLayouts/slideLayout63.xml"/><Relationship Id="rId4" Type="http://schemas.openxmlformats.org/officeDocument/2006/relationships/image" Target="NULL"/></Relationships>
</file>

<file path=ppt/slides/_rels/slide8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3.xml"/></Relationships>
</file>

<file path=ppt/slides/_rels/slide9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3.xml"/></Relationships>
</file>

<file path=ppt/slides/_rels/slide9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3.xml"/></Relationships>
</file>

<file path=ppt/slides/_rels/slide9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pPr eaLnBrk="1" hangingPunct="1"/>
            <a:r>
              <a:rPr lang="en-US" dirty="0" smtClean="0">
                <a:solidFill>
                  <a:schemeClr val="tx1"/>
                </a:solidFill>
                <a:cs typeface="Arial" charset="0"/>
              </a:rPr>
              <a:t>Behavioral Mechanism </a:t>
            </a:r>
            <a:r>
              <a:rPr lang="en-US" dirty="0" smtClean="0">
                <a:solidFill>
                  <a:schemeClr val="tx1"/>
                </a:solidFill>
                <a:cs typeface="Arial" charset="0"/>
              </a:rPr>
              <a:t>Design</a:t>
            </a:r>
            <a:br>
              <a:rPr lang="en-US" dirty="0" smtClean="0">
                <a:solidFill>
                  <a:schemeClr val="tx1"/>
                </a:solidFill>
                <a:cs typeface="Arial" charset="0"/>
              </a:rPr>
            </a:br>
            <a:r>
              <a:rPr lang="en-US" dirty="0" smtClean="0">
                <a:solidFill>
                  <a:schemeClr val="tx1"/>
                </a:solidFill>
                <a:cs typeface="Arial" charset="0"/>
              </a:rPr>
              <a:t>(Behavioral Welfare Economics)</a:t>
            </a:r>
            <a:r>
              <a:rPr lang="en-US" dirty="0" smtClean="0">
                <a:solidFill>
                  <a:schemeClr val="tx1"/>
                </a:solidFill>
                <a:cs typeface="Arial" charset="0"/>
              </a:rPr>
              <a:t/>
            </a:r>
            <a:br>
              <a:rPr lang="en-US" dirty="0" smtClean="0">
                <a:solidFill>
                  <a:schemeClr val="tx1"/>
                </a:solidFill>
                <a:cs typeface="Arial" charset="0"/>
              </a:rPr>
            </a:br>
            <a:r>
              <a:rPr lang="en-US" sz="2400" dirty="0" smtClean="0">
                <a:solidFill>
                  <a:schemeClr val="tx1"/>
                </a:solidFill>
                <a:cs typeface="Arial" charset="0"/>
              </a:rPr>
              <a:t>David </a:t>
            </a:r>
            <a:r>
              <a:rPr lang="en-US" sz="2400" dirty="0" err="1" smtClean="0">
                <a:solidFill>
                  <a:schemeClr val="tx1"/>
                </a:solidFill>
                <a:cs typeface="Arial" charset="0"/>
              </a:rPr>
              <a:t>Laibson</a:t>
            </a:r>
            <a:r>
              <a:rPr lang="en-US" sz="2400" dirty="0" smtClean="0">
                <a:solidFill>
                  <a:schemeClr val="tx1"/>
                </a:solidFill>
                <a:cs typeface="Arial" charset="0"/>
              </a:rPr>
              <a:t/>
            </a:r>
            <a:br>
              <a:rPr lang="en-US" sz="2400" dirty="0" smtClean="0">
                <a:solidFill>
                  <a:schemeClr val="tx1"/>
                </a:solidFill>
                <a:cs typeface="Arial" charset="0"/>
              </a:rPr>
            </a:br>
            <a:r>
              <a:rPr lang="en-US" sz="2400" dirty="0" smtClean="0">
                <a:solidFill>
                  <a:schemeClr val="tx1"/>
                </a:solidFill>
                <a:cs typeface="Arial" charset="0"/>
              </a:rPr>
              <a:t>July 2</a:t>
            </a:r>
            <a:r>
              <a:rPr lang="en-US" sz="2400" dirty="0" smtClean="0">
                <a:solidFill>
                  <a:schemeClr val="tx1"/>
                </a:solidFill>
                <a:cs typeface="Arial" charset="0"/>
              </a:rPr>
              <a:t>, </a:t>
            </a:r>
            <a:r>
              <a:rPr lang="en-US" sz="2400" dirty="0" smtClean="0">
                <a:solidFill>
                  <a:schemeClr val="tx1"/>
                </a:solidFill>
                <a:cs typeface="Arial" charset="0"/>
              </a:rPr>
              <a:t>2016</a:t>
            </a:r>
          </a:p>
        </p:txBody>
      </p:sp>
      <p:pic>
        <p:nvPicPr>
          <p:cNvPr id="4" name="Picture 2" descr="http://license.cae.uwm.edu/rube/images/illustrations/PerfectFigure.jpg"/>
          <p:cNvPicPr>
            <a:picLocks noChangeAspect="1" noChangeArrowheads="1"/>
          </p:cNvPicPr>
          <p:nvPr/>
        </p:nvPicPr>
        <p:blipFill>
          <a:blip r:embed="rId3"/>
          <a:srcRect/>
          <a:stretch>
            <a:fillRect/>
          </a:stretch>
        </p:blipFill>
        <p:spPr bwMode="auto">
          <a:xfrm>
            <a:off x="1219200" y="1752600"/>
            <a:ext cx="6705834" cy="50332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0"/>
            <a:ext cx="7772400" cy="1143000"/>
          </a:xfrm>
        </p:spPr>
        <p:txBody>
          <a:bodyPr/>
          <a:lstStyle/>
          <a:p>
            <a:pPr eaLnBrk="1" hangingPunct="1"/>
            <a:r>
              <a:rPr lang="en-US" smtClean="0"/>
              <a:t>Timing of game</a:t>
            </a:r>
          </a:p>
        </p:txBody>
      </p:sp>
      <p:sp>
        <p:nvSpPr>
          <p:cNvPr id="3" name="Content Placeholder 2"/>
          <p:cNvSpPr>
            <a:spLocks noGrp="1"/>
          </p:cNvSpPr>
          <p:nvPr>
            <p:ph idx="1"/>
          </p:nvPr>
        </p:nvSpPr>
        <p:spPr>
          <a:xfrm>
            <a:off x="685800" y="1143000"/>
            <a:ext cx="8001000" cy="4114800"/>
          </a:xfrm>
        </p:spPr>
        <p:txBody>
          <a:bodyPr/>
          <a:lstStyle/>
          <a:p>
            <a:pPr marL="438150" indent="-381000" eaLnBrk="1" hangingPunct="1">
              <a:buFontTx/>
              <a:buAutoNum type="arabicPeriod"/>
              <a:defRPr/>
            </a:pPr>
            <a:r>
              <a:rPr lang="en-US" sz="2800" dirty="0" smtClean="0"/>
              <a:t>Period begins (assume task not yet done)</a:t>
            </a:r>
          </a:p>
          <a:p>
            <a:pPr marL="438150" indent="-381000" eaLnBrk="1" hangingPunct="1">
              <a:buFontTx/>
              <a:buAutoNum type="arabicPeriod"/>
              <a:defRPr/>
            </a:pPr>
            <a:r>
              <a:rPr lang="en-US" sz="2800" dirty="0" smtClean="0"/>
              <a:t>Pay cost </a:t>
            </a:r>
            <a:r>
              <a:rPr lang="el-GR" sz="2800" i="1" dirty="0" smtClean="0">
                <a:latin typeface="Times New Roman" pitchFamily="18" charset="0"/>
                <a:cs typeface="Times New Roman" pitchFamily="18" charset="0"/>
              </a:rPr>
              <a:t>θ</a:t>
            </a:r>
            <a:r>
              <a:rPr lang="en-US" sz="2800" dirty="0" smtClean="0">
                <a:cs typeface="Arial" charset="0"/>
              </a:rPr>
              <a:t> (since task not yet done)</a:t>
            </a:r>
          </a:p>
          <a:p>
            <a:pPr marL="438150" indent="-381000" eaLnBrk="1" hangingPunct="1">
              <a:buFontTx/>
              <a:buAutoNum type="arabicPeriod"/>
              <a:defRPr/>
            </a:pPr>
            <a:r>
              <a:rPr lang="en-US" sz="2800" dirty="0" smtClean="0">
                <a:cs typeface="Arial" charset="0"/>
              </a:rPr>
              <a:t>Observe current value of opportunity cost </a:t>
            </a:r>
            <a:r>
              <a:rPr lang="en-US" sz="2800" i="1" dirty="0" smtClean="0">
                <a:latin typeface="Times New Roman" pitchFamily="18" charset="0"/>
                <a:cs typeface="Times New Roman" pitchFamily="18" charset="0"/>
              </a:rPr>
              <a:t>c</a:t>
            </a:r>
            <a:r>
              <a:rPr lang="en-US" sz="2800" dirty="0" smtClean="0">
                <a:cs typeface="Arial" charset="0"/>
              </a:rPr>
              <a:t> (drawn from uniform distribution)</a:t>
            </a:r>
          </a:p>
          <a:p>
            <a:pPr marL="438150" indent="-381000" eaLnBrk="1" hangingPunct="1">
              <a:buFontTx/>
              <a:buAutoNum type="arabicPeriod"/>
              <a:defRPr/>
            </a:pPr>
            <a:r>
              <a:rPr lang="en-US" sz="2800" dirty="0" smtClean="0">
                <a:cs typeface="Arial" charset="0"/>
              </a:rPr>
              <a:t>Do task this period or choose to delay again?</a:t>
            </a:r>
            <a:endParaRPr lang="en-US" sz="2800" i="1" dirty="0" smtClean="0">
              <a:cs typeface="Arial" charset="0"/>
            </a:endParaRPr>
          </a:p>
          <a:p>
            <a:pPr marL="438150" indent="-381000" eaLnBrk="1" hangingPunct="1">
              <a:buFontTx/>
              <a:buAutoNum type="arabicPeriod"/>
              <a:defRPr/>
            </a:pPr>
            <a:r>
              <a:rPr lang="en-US" sz="2800" dirty="0" smtClean="0">
                <a:cs typeface="Arial" charset="0"/>
              </a:rPr>
              <a:t>It task is done, game ends.</a:t>
            </a:r>
            <a:endParaRPr lang="en-US" sz="2800" dirty="0" smtClean="0"/>
          </a:p>
          <a:p>
            <a:pPr marL="438150" indent="-381000" eaLnBrk="1" hangingPunct="1">
              <a:buFontTx/>
              <a:buAutoNum type="arabicPeriod"/>
              <a:defRPr/>
            </a:pPr>
            <a:r>
              <a:rPr lang="en-US" sz="2800" dirty="0" smtClean="0">
                <a:cs typeface="Arial" charset="0"/>
              </a:rPr>
              <a:t>If task remains undone, next period starts.</a:t>
            </a:r>
          </a:p>
          <a:p>
            <a:pPr eaLnBrk="1" hangingPunct="1">
              <a:defRPr/>
            </a:pPr>
            <a:endParaRPr lang="en-US" sz="2800" dirty="0" smtClean="0"/>
          </a:p>
        </p:txBody>
      </p:sp>
      <p:cxnSp>
        <p:nvCxnSpPr>
          <p:cNvPr id="25604" name="Straight Arrow Connector 4"/>
          <p:cNvCxnSpPr>
            <a:cxnSpLocks noChangeShapeType="1"/>
          </p:cNvCxnSpPr>
          <p:nvPr/>
        </p:nvCxnSpPr>
        <p:spPr bwMode="auto">
          <a:xfrm>
            <a:off x="685800" y="4799013"/>
            <a:ext cx="8077200" cy="1587"/>
          </a:xfrm>
          <a:prstGeom prst="straightConnector1">
            <a:avLst/>
          </a:prstGeom>
          <a:noFill/>
          <a:ln w="34925" algn="ctr">
            <a:solidFill>
              <a:schemeClr val="tx1"/>
            </a:solidFill>
            <a:round/>
            <a:headEnd/>
            <a:tailEnd type="arrow" w="med" len="med"/>
          </a:ln>
        </p:spPr>
      </p:cxnSp>
      <p:sp>
        <p:nvSpPr>
          <p:cNvPr id="25605" name="TextBox 5"/>
          <p:cNvSpPr txBox="1">
            <a:spLocks noChangeArrowheads="1"/>
          </p:cNvSpPr>
          <p:nvPr/>
        </p:nvSpPr>
        <p:spPr bwMode="auto">
          <a:xfrm>
            <a:off x="492125" y="6183313"/>
            <a:ext cx="1184275"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sp>
        <p:nvSpPr>
          <p:cNvPr id="25606" name="TextBox 6"/>
          <p:cNvSpPr txBox="1">
            <a:spLocks noChangeArrowheads="1"/>
          </p:cNvSpPr>
          <p:nvPr/>
        </p:nvSpPr>
        <p:spPr bwMode="auto">
          <a:xfrm>
            <a:off x="3897313" y="6183313"/>
            <a:ext cx="979487"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a:t>
            </a:r>
          </a:p>
        </p:txBody>
      </p:sp>
      <p:sp>
        <p:nvSpPr>
          <p:cNvPr id="25607" name="TextBox 7"/>
          <p:cNvSpPr txBox="1">
            <a:spLocks noChangeArrowheads="1"/>
          </p:cNvSpPr>
          <p:nvPr/>
        </p:nvSpPr>
        <p:spPr bwMode="auto">
          <a:xfrm>
            <a:off x="7173913" y="6183313"/>
            <a:ext cx="1243012" cy="369887"/>
          </a:xfrm>
          <a:prstGeom prst="rect">
            <a:avLst/>
          </a:prstGeom>
          <a:noFill/>
          <a:ln w="9525">
            <a:noFill/>
            <a:miter lim="800000"/>
            <a:headEnd/>
            <a:tailEnd/>
          </a:ln>
        </p:spPr>
        <p:txBody>
          <a:bodyPr wrap="none">
            <a:spAutoFit/>
          </a:bodyPr>
          <a:lstStyle/>
          <a:p>
            <a:pPr eaLnBrk="1" hangingPunct="1"/>
            <a:r>
              <a:rPr lang="en-US">
                <a:solidFill>
                  <a:srgbClr val="000000"/>
                </a:solidFill>
                <a:cs typeface="Arial" charset="0"/>
              </a:rPr>
              <a:t>Period </a:t>
            </a:r>
            <a:r>
              <a:rPr lang="en-US" i="1">
                <a:solidFill>
                  <a:srgbClr val="000000"/>
                </a:solidFill>
                <a:cs typeface="Arial" charset="0"/>
              </a:rPr>
              <a:t>t+1</a:t>
            </a:r>
          </a:p>
        </p:txBody>
      </p:sp>
      <p:cxnSp>
        <p:nvCxnSpPr>
          <p:cNvPr id="25608" name="Straight Connector 9"/>
          <p:cNvCxnSpPr>
            <a:cxnSpLocks noChangeShapeType="1"/>
          </p:cNvCxnSpPr>
          <p:nvPr/>
        </p:nvCxnSpPr>
        <p:spPr bwMode="auto">
          <a:xfrm rot="5400000" flipH="1" flipV="1">
            <a:off x="990601" y="5486400"/>
            <a:ext cx="1676400" cy="3175"/>
          </a:xfrm>
          <a:prstGeom prst="line">
            <a:avLst/>
          </a:prstGeom>
          <a:noFill/>
          <a:ln w="9525" algn="ctr">
            <a:solidFill>
              <a:schemeClr val="tx1"/>
            </a:solidFill>
            <a:round/>
            <a:headEnd/>
            <a:tailEnd/>
          </a:ln>
        </p:spPr>
      </p:cxnSp>
      <p:cxnSp>
        <p:nvCxnSpPr>
          <p:cNvPr id="25609" name="Straight Connector 10"/>
          <p:cNvCxnSpPr>
            <a:cxnSpLocks noChangeShapeType="1"/>
          </p:cNvCxnSpPr>
          <p:nvPr/>
        </p:nvCxnSpPr>
        <p:spPr bwMode="auto">
          <a:xfrm rot="5400000" flipH="1" flipV="1">
            <a:off x="6172994" y="5485606"/>
            <a:ext cx="1676400" cy="1588"/>
          </a:xfrm>
          <a:prstGeom prst="line">
            <a:avLst/>
          </a:prstGeom>
          <a:noFill/>
          <a:ln w="9525" algn="ctr">
            <a:solidFill>
              <a:schemeClr val="tx1"/>
            </a:solidFill>
            <a:round/>
            <a:headEnd/>
            <a:tailEnd/>
          </a:ln>
        </p:spPr>
      </p:cxnSp>
      <p:sp>
        <p:nvSpPr>
          <p:cNvPr id="25610" name="TextBox 11"/>
          <p:cNvSpPr txBox="1">
            <a:spLocks noChangeArrowheads="1"/>
          </p:cNvSpPr>
          <p:nvPr/>
        </p:nvSpPr>
        <p:spPr bwMode="auto">
          <a:xfrm>
            <a:off x="1981200" y="5029200"/>
            <a:ext cx="1295400" cy="369888"/>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Pay cost </a:t>
            </a:r>
            <a:r>
              <a:rPr lang="el-GR" i="1" dirty="0">
                <a:solidFill>
                  <a:srgbClr val="000000"/>
                </a:solidFill>
                <a:cs typeface="Arial" charset="0"/>
              </a:rPr>
              <a:t>θ</a:t>
            </a:r>
            <a:endParaRPr lang="en-US" i="1" dirty="0">
              <a:solidFill>
                <a:srgbClr val="000000"/>
              </a:solidFill>
              <a:cs typeface="Arial" charset="0"/>
            </a:endParaRPr>
          </a:p>
        </p:txBody>
      </p:sp>
      <p:sp>
        <p:nvSpPr>
          <p:cNvPr id="25611" name="TextBox 12"/>
          <p:cNvSpPr txBox="1">
            <a:spLocks noChangeArrowheads="1"/>
          </p:cNvSpPr>
          <p:nvPr/>
        </p:nvSpPr>
        <p:spPr bwMode="auto">
          <a:xfrm>
            <a:off x="3429000" y="5029200"/>
            <a:ext cx="18288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Observe current value of </a:t>
            </a:r>
            <a:r>
              <a:rPr lang="en-US" i="1" dirty="0">
                <a:solidFill>
                  <a:srgbClr val="000000"/>
                </a:solidFill>
                <a:latin typeface="Times New Roman" pitchFamily="18" charset="0"/>
                <a:cs typeface="Times New Roman" pitchFamily="18" charset="0"/>
              </a:rPr>
              <a:t>c</a:t>
            </a:r>
          </a:p>
        </p:txBody>
      </p:sp>
      <p:sp>
        <p:nvSpPr>
          <p:cNvPr id="25612" name="TextBox 13"/>
          <p:cNvSpPr txBox="1">
            <a:spLocks noChangeArrowheads="1"/>
          </p:cNvSpPr>
          <p:nvPr/>
        </p:nvSpPr>
        <p:spPr bwMode="auto">
          <a:xfrm>
            <a:off x="5486400" y="5029200"/>
            <a:ext cx="1371600" cy="646113"/>
          </a:xfrm>
          <a:prstGeom prst="rect">
            <a:avLst/>
          </a:prstGeom>
          <a:noFill/>
          <a:ln w="9525">
            <a:solidFill>
              <a:schemeClr val="tx1"/>
            </a:solidFill>
            <a:miter lim="800000"/>
            <a:headEnd/>
            <a:tailEnd/>
          </a:ln>
        </p:spPr>
        <p:txBody>
          <a:bodyPr>
            <a:spAutoFit/>
          </a:bodyPr>
          <a:lstStyle/>
          <a:p>
            <a:pPr eaLnBrk="1" hangingPunct="1"/>
            <a:r>
              <a:rPr lang="en-US" dirty="0">
                <a:solidFill>
                  <a:srgbClr val="000000"/>
                </a:solidFill>
                <a:cs typeface="Arial" charset="0"/>
              </a:rPr>
              <a:t>Do task or delay again</a:t>
            </a:r>
            <a:endParaRPr lang="en-US" i="1" dirty="0">
              <a:solidFill>
                <a:srgbClr val="000000"/>
              </a:solidFill>
              <a:cs typeface="Arial" charset="0"/>
            </a:endParaRPr>
          </a:p>
        </p:txBody>
      </p:sp>
      <p:sp>
        <p:nvSpPr>
          <p:cNvPr id="25613" name="Right Brace 14"/>
          <p:cNvSpPr>
            <a:spLocks/>
          </p:cNvSpPr>
          <p:nvPr/>
        </p:nvSpPr>
        <p:spPr bwMode="auto">
          <a:xfrm rot="5400000">
            <a:off x="9906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4" name="Right Brace 15"/>
          <p:cNvSpPr>
            <a:spLocks/>
          </p:cNvSpPr>
          <p:nvPr/>
        </p:nvSpPr>
        <p:spPr bwMode="auto">
          <a:xfrm rot="5400000">
            <a:off x="4343400" y="3581400"/>
            <a:ext cx="152400" cy="4876800"/>
          </a:xfrm>
          <a:prstGeom prst="rightBrace">
            <a:avLst>
              <a:gd name="adj1" fmla="val 8296"/>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
        <p:nvSpPr>
          <p:cNvPr id="25615" name="Right Brace 16"/>
          <p:cNvSpPr>
            <a:spLocks/>
          </p:cNvSpPr>
          <p:nvPr/>
        </p:nvSpPr>
        <p:spPr bwMode="auto">
          <a:xfrm rot="5400000">
            <a:off x="7620000" y="5562600"/>
            <a:ext cx="152400" cy="914400"/>
          </a:xfrm>
          <a:prstGeom prst="rightBrace">
            <a:avLst>
              <a:gd name="adj1" fmla="val 8333"/>
              <a:gd name="adj2" fmla="val 50000"/>
            </a:avLst>
          </a:prstGeom>
          <a:solidFill>
            <a:schemeClr val="accent1"/>
          </a:solidFill>
          <a:ln w="9525" algn="ctr">
            <a:solidFill>
              <a:schemeClr val="tx1"/>
            </a:solidFill>
            <a:round/>
            <a:headEnd/>
            <a:tailEnd/>
          </a:ln>
        </p:spPr>
        <p:txBody>
          <a:bodyPr/>
          <a:lstStyle/>
          <a:p>
            <a:pPr eaLnBrk="1" hangingPunct="1"/>
            <a:endParaRPr lang="en-US">
              <a:solidFill>
                <a:srgbClr val="000000"/>
              </a:solidFill>
              <a:cs typeface="Arial" charset="0"/>
            </a:endParaRPr>
          </a:p>
        </p:txBody>
      </p:sp>
    </p:spTree>
    <p:extLst>
      <p:ext uri="{BB962C8B-B14F-4D97-AF65-F5344CB8AC3E}">
        <p14:creationId xmlns:p14="http://schemas.microsoft.com/office/powerpoint/2010/main" val="713623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7543800" cy="1295400"/>
          </a:xfrm>
        </p:spPr>
        <p:txBody>
          <a:bodyPr/>
          <a:lstStyle/>
          <a:p>
            <a:pPr eaLnBrk="1" hangingPunct="1"/>
            <a:r>
              <a:rPr lang="en-US" dirty="0" smtClean="0"/>
              <a:t>Summary of behavioral mechanism design</a:t>
            </a:r>
          </a:p>
        </p:txBody>
      </p:sp>
      <p:sp>
        <p:nvSpPr>
          <p:cNvPr id="19459" name="Rectangle 3"/>
          <p:cNvSpPr>
            <a:spLocks noGrp="1" noChangeArrowheads="1"/>
          </p:cNvSpPr>
          <p:nvPr>
            <p:ph type="body" idx="1"/>
          </p:nvPr>
        </p:nvSpPr>
        <p:spPr>
          <a:xfrm>
            <a:off x="381000" y="1447800"/>
            <a:ext cx="8458200" cy="4411663"/>
          </a:xfrm>
        </p:spPr>
        <p:txBody>
          <a:bodyPr/>
          <a:lstStyle/>
          <a:p>
            <a:pPr marL="514350" indent="-514350" eaLnBrk="1" hangingPunct="1">
              <a:buFont typeface="+mj-lt"/>
              <a:buAutoNum type="arabicPeriod"/>
            </a:pPr>
            <a:r>
              <a:rPr lang="en-US" sz="2800" dirty="0" smtClean="0"/>
              <a:t>Specify </a:t>
            </a:r>
            <a:r>
              <a:rPr lang="en-US" sz="2800" dirty="0"/>
              <a:t>a </a:t>
            </a:r>
            <a:r>
              <a:rPr lang="en-US" sz="2800" dirty="0" smtClean="0"/>
              <a:t>positive theory </a:t>
            </a:r>
            <a:r>
              <a:rPr lang="en-US" sz="2800" dirty="0"/>
              <a:t>of consumer/firm behavior (consumers and/or firms may not behave optimally</a:t>
            </a:r>
            <a:r>
              <a:rPr lang="en-US" sz="2800" dirty="0" smtClean="0"/>
              <a:t>).</a:t>
            </a:r>
          </a:p>
          <a:p>
            <a:pPr marL="514350" indent="-514350" eaLnBrk="1" hangingPunct="1">
              <a:buFont typeface="+mj-lt"/>
              <a:buAutoNum type="arabicPeriod"/>
            </a:pPr>
            <a:r>
              <a:rPr lang="en-US" sz="2800" dirty="0"/>
              <a:t>Specify a social welfare function (not necessarily based on revealed preference</a:t>
            </a:r>
            <a:r>
              <a:rPr lang="en-US" sz="2800" dirty="0" smtClean="0"/>
              <a:t>)</a:t>
            </a:r>
            <a:endParaRPr lang="en-US" sz="2800" dirty="0"/>
          </a:p>
          <a:p>
            <a:pPr marL="514350" indent="-514350" eaLnBrk="1" hangingPunct="1">
              <a:buFont typeface="+mj-lt"/>
              <a:buAutoNum type="arabicPeriod"/>
            </a:pPr>
            <a:r>
              <a:rPr lang="en-US" sz="2800" dirty="0"/>
              <a:t>Solve for the institutional structure that maximizes the social welfare function, conditional on the theory of consumer/firm behavior</a:t>
            </a:r>
            <a:r>
              <a:rPr lang="en-US" sz="2800" dirty="0" smtClean="0"/>
              <a:t>.</a:t>
            </a:r>
          </a:p>
          <a:p>
            <a:pPr marL="514350" indent="-514350" eaLnBrk="1" hangingPunct="1">
              <a:buFont typeface="+mj-lt"/>
              <a:buAutoNum type="arabicPeriod"/>
            </a:pPr>
            <a:endParaRPr lang="en-US" sz="2800" dirty="0"/>
          </a:p>
          <a:p>
            <a:pPr marL="0" indent="0" eaLnBrk="1" hangingPunct="1">
              <a:buNone/>
            </a:pPr>
            <a:r>
              <a:rPr lang="en-US" sz="2800" dirty="0" smtClean="0"/>
              <a:t>Examples: Optimal defaults, illiquidity, and taxation.</a:t>
            </a:r>
            <a:endParaRPr lang="en-US" sz="2800" dirty="0"/>
          </a:p>
        </p:txBody>
      </p:sp>
    </p:spTree>
    <p:extLst>
      <p:ext uri="{BB962C8B-B14F-4D97-AF65-F5344CB8AC3E}">
        <p14:creationId xmlns:p14="http://schemas.microsoft.com/office/powerpoint/2010/main" val="748983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52400"/>
            <a:ext cx="7772400" cy="1143000"/>
          </a:xfrm>
        </p:spPr>
        <p:txBody>
          <a:bodyPr/>
          <a:lstStyle/>
          <a:p>
            <a:pPr eaLnBrk="1" hangingPunct="1"/>
            <a:r>
              <a:rPr lang="en-US" sz="3200" smtClean="0"/>
              <a:t>Sophisticated procrastination</a:t>
            </a:r>
          </a:p>
        </p:txBody>
      </p:sp>
      <p:sp>
        <p:nvSpPr>
          <p:cNvPr id="4100" name="Rectangle 3"/>
          <p:cNvSpPr>
            <a:spLocks noGrp="1" noChangeArrowheads="1"/>
          </p:cNvSpPr>
          <p:nvPr>
            <p:ph type="body" idx="1"/>
          </p:nvPr>
        </p:nvSpPr>
        <p:spPr>
          <a:xfrm>
            <a:off x="381000" y="838200"/>
            <a:ext cx="8458200" cy="5715000"/>
          </a:xfrm>
        </p:spPr>
        <p:txBody>
          <a:bodyPr/>
          <a:lstStyle/>
          <a:p>
            <a:pPr eaLnBrk="1" hangingPunct="1"/>
            <a:r>
              <a:rPr lang="en-US" sz="2400" dirty="0" smtClean="0"/>
              <a:t>There are many </a:t>
            </a:r>
            <a:r>
              <a:rPr lang="en-US" sz="2400" dirty="0" err="1" smtClean="0"/>
              <a:t>equilibria</a:t>
            </a:r>
            <a:r>
              <a:rPr lang="en-US" sz="2400" dirty="0" smtClean="0"/>
              <a:t> of this game.</a:t>
            </a:r>
          </a:p>
          <a:p>
            <a:pPr eaLnBrk="1" hangingPunct="1"/>
            <a:r>
              <a:rPr lang="en-US" sz="2400" dirty="0" smtClean="0"/>
              <a:t>Let’s study the stationary equilibrium in which sophisticates act whenever </a:t>
            </a:r>
            <a:r>
              <a:rPr lang="en-US" sz="2400" i="1" dirty="0" smtClean="0">
                <a:latin typeface="Times New Roman" pitchFamily="18" charset="0"/>
                <a:cs typeface="Times New Roman" pitchFamily="18" charset="0"/>
              </a:rPr>
              <a:t>c</a:t>
            </a:r>
            <a:r>
              <a:rPr lang="en-US" sz="2400" i="1" dirty="0" smtClean="0"/>
              <a:t> &lt; </a:t>
            </a:r>
            <a:r>
              <a:rPr lang="en-US" sz="2400" i="1" dirty="0" smtClean="0">
                <a:latin typeface="Times New Roman" pitchFamily="18" charset="0"/>
                <a:cs typeface="Times New Roman" pitchFamily="18" charset="0"/>
              </a:rPr>
              <a:t>c</a:t>
            </a:r>
            <a:r>
              <a:rPr lang="en-US" sz="2400" i="1" baseline="30000" dirty="0" smtClean="0">
                <a:latin typeface="Times New Roman" pitchFamily="18" charset="0"/>
                <a:cs typeface="Times New Roman" pitchFamily="18" charset="0"/>
              </a:rPr>
              <a:t>*</a:t>
            </a:r>
            <a:r>
              <a:rPr lang="en-US" sz="2400" i="1" dirty="0" smtClean="0"/>
              <a:t>.  </a:t>
            </a:r>
            <a:r>
              <a:rPr lang="en-US" sz="2400" dirty="0" smtClean="0"/>
              <a:t>We need to solve for </a:t>
            </a:r>
            <a:r>
              <a:rPr lang="en-US" sz="2400" i="1" dirty="0" smtClean="0">
                <a:latin typeface="Times New Roman" pitchFamily="18" charset="0"/>
                <a:cs typeface="Times New Roman" pitchFamily="18" charset="0"/>
              </a:rPr>
              <a:t>c</a:t>
            </a:r>
            <a:r>
              <a:rPr lang="en-US" sz="2400" i="1" baseline="30000" dirty="0" smtClean="0">
                <a:latin typeface="Times New Roman" pitchFamily="18" charset="0"/>
                <a:cs typeface="Times New Roman" pitchFamily="18" charset="0"/>
              </a:rPr>
              <a:t>*</a:t>
            </a:r>
            <a:r>
              <a:rPr lang="en-US" sz="2400" dirty="0" smtClean="0"/>
              <a:t>.  </a:t>
            </a:r>
          </a:p>
          <a:p>
            <a:pPr eaLnBrk="1" hangingPunct="1"/>
            <a:r>
              <a:rPr lang="en-US" sz="2400" dirty="0" smtClean="0"/>
              <a:t>Let </a:t>
            </a:r>
            <a:r>
              <a:rPr lang="en-US" sz="2400" i="1" dirty="0" smtClean="0">
                <a:latin typeface="Times New Roman" pitchFamily="18" charset="0"/>
                <a:cs typeface="Times New Roman" pitchFamily="18" charset="0"/>
              </a:rPr>
              <a:t>V</a:t>
            </a:r>
            <a:r>
              <a:rPr lang="en-US" sz="2400" dirty="0" smtClean="0"/>
              <a:t> represent the expected </a:t>
            </a:r>
            <a:r>
              <a:rPr lang="en-US" sz="2400" i="1" dirty="0" smtClean="0"/>
              <a:t>continuation payoff function </a:t>
            </a:r>
            <a:r>
              <a:rPr lang="en-US" sz="2400" dirty="0" smtClean="0"/>
              <a:t>if </a:t>
            </a:r>
            <a:r>
              <a:rPr lang="en-US" sz="2400" dirty="0" smtClean="0"/>
              <a:t>the agent decides </a:t>
            </a:r>
            <a:r>
              <a:rPr lang="en-US" sz="2400" i="1" dirty="0" smtClean="0"/>
              <a:t>not</a:t>
            </a:r>
            <a:r>
              <a:rPr lang="en-US" sz="2400" dirty="0" smtClean="0"/>
              <a:t> to do the task at the end of the current period </a:t>
            </a:r>
            <a:r>
              <a:rPr lang="en-US" sz="2400" i="1" dirty="0" smtClean="0"/>
              <a:t>t</a:t>
            </a:r>
            <a:r>
              <a:rPr lang="en-US" sz="2400" dirty="0" smtClean="0"/>
              <a:t>:</a:t>
            </a:r>
          </a:p>
          <a:p>
            <a:pPr eaLnBrk="1" hangingPunct="1"/>
            <a:endParaRPr lang="en-US" sz="2400" dirty="0" smtClean="0"/>
          </a:p>
        </p:txBody>
      </p:sp>
      <p:graphicFrame>
        <p:nvGraphicFramePr>
          <p:cNvPr id="4098" name="Object 4"/>
          <p:cNvGraphicFramePr>
            <a:graphicFrameLocks noChangeAspect="1"/>
          </p:cNvGraphicFramePr>
          <p:nvPr>
            <p:extLst>
              <p:ext uri="{D42A27DB-BD31-4B8C-83A1-F6EECF244321}">
                <p14:modId xmlns:p14="http://schemas.microsoft.com/office/powerpoint/2010/main" val="4282078860"/>
              </p:ext>
            </p:extLst>
          </p:nvPr>
        </p:nvGraphicFramePr>
        <p:xfrm>
          <a:off x="1876425" y="4057650"/>
          <a:ext cx="5549900" cy="1077913"/>
        </p:xfrm>
        <a:graphic>
          <a:graphicData uri="http://schemas.openxmlformats.org/presentationml/2006/ole">
            <mc:AlternateContent xmlns:mc="http://schemas.openxmlformats.org/markup-compatibility/2006">
              <mc:Choice xmlns:v="urn:schemas-microsoft-com:vml" Requires="v">
                <p:oleObj spid="_x0000_s96353" name="Equation" r:id="rId4" imgW="2222280" imgH="431640" progId="Equation.DSMT4">
                  <p:embed/>
                </p:oleObj>
              </mc:Choice>
              <mc:Fallback>
                <p:oleObj name="Equation" r:id="rId4" imgW="2222280" imgH="431640" progId="Equation.DSMT4">
                  <p:embed/>
                  <p:pic>
                    <p:nvPicPr>
                      <p:cNvPr id="0" name=""/>
                      <p:cNvPicPr>
                        <a:picLocks noChangeAspect="1" noChangeArrowheads="1"/>
                      </p:cNvPicPr>
                      <p:nvPr/>
                    </p:nvPicPr>
                    <p:blipFill>
                      <a:blip r:embed="rId5"/>
                      <a:srcRect/>
                      <a:stretch>
                        <a:fillRect/>
                      </a:stretch>
                    </p:blipFill>
                    <p:spPr bwMode="auto">
                      <a:xfrm>
                        <a:off x="1876425" y="4057650"/>
                        <a:ext cx="5549900"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6"/>
          <p:cNvSpPr txBox="1">
            <a:spLocks noChangeArrowheads="1"/>
          </p:cNvSpPr>
          <p:nvPr/>
        </p:nvSpPr>
        <p:spPr bwMode="auto">
          <a:xfrm>
            <a:off x="228600" y="5353050"/>
            <a:ext cx="2362200" cy="923330"/>
          </a:xfrm>
          <a:prstGeom prst="rect">
            <a:avLst/>
          </a:prstGeom>
          <a:noFill/>
          <a:ln w="9525">
            <a:solidFill>
              <a:srgbClr val="FF0000"/>
            </a:solidFill>
            <a:miter lim="800000"/>
            <a:headEnd/>
            <a:tailEnd/>
          </a:ln>
        </p:spPr>
        <p:txBody>
          <a:bodyPr>
            <a:spAutoFit/>
          </a:bodyPr>
          <a:lstStyle/>
          <a:p>
            <a:pPr eaLnBrk="1" hangingPunct="1"/>
            <a:r>
              <a:rPr lang="en-US" b="1" dirty="0">
                <a:solidFill>
                  <a:srgbClr val="FF0000"/>
                </a:solidFill>
                <a:cs typeface="Arial" charset="0"/>
              </a:rPr>
              <a:t>Cost you’ll pay for certain </a:t>
            </a:r>
            <a:r>
              <a:rPr lang="en-US" b="1" dirty="0" smtClean="0">
                <a:solidFill>
                  <a:srgbClr val="FF0000"/>
                </a:solidFill>
                <a:cs typeface="Arial" charset="0"/>
              </a:rPr>
              <a:t>in </a:t>
            </a:r>
            <a:r>
              <a:rPr lang="en-US" b="1" i="1" dirty="0" smtClean="0">
                <a:solidFill>
                  <a:srgbClr val="FF0000"/>
                </a:solidFill>
                <a:cs typeface="Arial" charset="0"/>
              </a:rPr>
              <a:t>t+1</a:t>
            </a:r>
            <a:r>
              <a:rPr lang="en-US" b="1" dirty="0" smtClean="0">
                <a:solidFill>
                  <a:srgbClr val="FF0000"/>
                </a:solidFill>
                <a:cs typeface="Arial" charset="0"/>
              </a:rPr>
              <a:t>, </a:t>
            </a:r>
            <a:r>
              <a:rPr lang="en-US" b="1" dirty="0">
                <a:solidFill>
                  <a:srgbClr val="FF0000"/>
                </a:solidFill>
                <a:cs typeface="Arial" charset="0"/>
              </a:rPr>
              <a:t>since job not yet done</a:t>
            </a:r>
          </a:p>
        </p:txBody>
      </p:sp>
      <p:sp>
        <p:nvSpPr>
          <p:cNvPr id="4102" name="TextBox 7"/>
          <p:cNvSpPr txBox="1">
            <a:spLocks noChangeArrowheads="1"/>
          </p:cNvSpPr>
          <p:nvPr/>
        </p:nvSpPr>
        <p:spPr bwMode="auto">
          <a:xfrm>
            <a:off x="2590800" y="3352800"/>
            <a:ext cx="2514600" cy="646113"/>
          </a:xfrm>
          <a:prstGeom prst="rect">
            <a:avLst/>
          </a:prstGeom>
          <a:noFill/>
          <a:ln w="9525">
            <a:solidFill>
              <a:srgbClr val="7030A0"/>
            </a:solidFill>
            <a:miter lim="800000"/>
            <a:headEnd/>
            <a:tailEnd/>
          </a:ln>
        </p:spPr>
        <p:txBody>
          <a:bodyPr>
            <a:spAutoFit/>
          </a:bodyPr>
          <a:lstStyle/>
          <a:p>
            <a:pPr eaLnBrk="1" hangingPunct="1"/>
            <a:r>
              <a:rPr lang="en-US" b="1" dirty="0">
                <a:solidFill>
                  <a:srgbClr val="7030A0"/>
                </a:solidFill>
                <a:cs typeface="Arial" charset="0"/>
              </a:rPr>
              <a:t>Likelihood of doing it </a:t>
            </a:r>
            <a:r>
              <a:rPr lang="en-US" b="1" dirty="0" smtClean="0">
                <a:solidFill>
                  <a:srgbClr val="7030A0"/>
                </a:solidFill>
                <a:cs typeface="Arial" charset="0"/>
              </a:rPr>
              <a:t>in </a:t>
            </a:r>
            <a:r>
              <a:rPr lang="en-US" b="1" i="1" dirty="0" smtClean="0">
                <a:solidFill>
                  <a:srgbClr val="7030A0"/>
                </a:solidFill>
                <a:cs typeface="Arial" charset="0"/>
              </a:rPr>
              <a:t>t+1</a:t>
            </a:r>
            <a:endParaRPr lang="en-US" b="1" i="1" dirty="0">
              <a:solidFill>
                <a:srgbClr val="7030A0"/>
              </a:solidFill>
              <a:cs typeface="Arial" charset="0"/>
            </a:endParaRPr>
          </a:p>
        </p:txBody>
      </p:sp>
      <p:sp>
        <p:nvSpPr>
          <p:cNvPr id="4103" name="TextBox 8"/>
          <p:cNvSpPr txBox="1">
            <a:spLocks noChangeArrowheads="1"/>
          </p:cNvSpPr>
          <p:nvPr/>
        </p:nvSpPr>
        <p:spPr bwMode="auto">
          <a:xfrm>
            <a:off x="3048000" y="5353050"/>
            <a:ext cx="2743200" cy="1200150"/>
          </a:xfrm>
          <a:prstGeom prst="rect">
            <a:avLst/>
          </a:prstGeom>
          <a:noFill/>
          <a:ln w="9525">
            <a:solidFill>
              <a:srgbClr val="0000FF"/>
            </a:solidFill>
            <a:miter lim="800000"/>
            <a:headEnd/>
            <a:tailEnd/>
          </a:ln>
        </p:spPr>
        <p:txBody>
          <a:bodyPr>
            <a:spAutoFit/>
          </a:bodyPr>
          <a:lstStyle/>
          <a:p>
            <a:pPr eaLnBrk="1" hangingPunct="1"/>
            <a:r>
              <a:rPr lang="en-US" b="1" dirty="0">
                <a:solidFill>
                  <a:srgbClr val="0000FF"/>
                </a:solidFill>
                <a:cs typeface="Arial" charset="0"/>
              </a:rPr>
              <a:t>Expected cost conditional on drawing a low enough </a:t>
            </a:r>
            <a:r>
              <a:rPr lang="en-US" b="1" i="1" dirty="0">
                <a:solidFill>
                  <a:srgbClr val="0000FF"/>
                </a:solidFill>
                <a:cs typeface="Arial" charset="0"/>
              </a:rPr>
              <a:t>c</a:t>
            </a:r>
            <a:r>
              <a:rPr lang="en-US" b="1" i="1" baseline="30000" dirty="0">
                <a:solidFill>
                  <a:srgbClr val="0000FF"/>
                </a:solidFill>
                <a:cs typeface="Arial" charset="0"/>
              </a:rPr>
              <a:t>*</a:t>
            </a:r>
            <a:r>
              <a:rPr lang="en-US" b="1" dirty="0">
                <a:solidFill>
                  <a:srgbClr val="0000FF"/>
                </a:solidFill>
                <a:cs typeface="Arial" charset="0"/>
              </a:rPr>
              <a:t> so that you do it </a:t>
            </a:r>
            <a:r>
              <a:rPr lang="en-US" b="1" dirty="0" smtClean="0">
                <a:solidFill>
                  <a:srgbClr val="0000FF"/>
                </a:solidFill>
                <a:cs typeface="Arial" charset="0"/>
              </a:rPr>
              <a:t>in </a:t>
            </a:r>
            <a:r>
              <a:rPr lang="en-US" b="1" i="1" dirty="0" smtClean="0">
                <a:solidFill>
                  <a:srgbClr val="0000FF"/>
                </a:solidFill>
                <a:cs typeface="Arial" charset="0"/>
              </a:rPr>
              <a:t>t+1</a:t>
            </a:r>
            <a:endParaRPr lang="en-US" b="1" i="1" dirty="0">
              <a:solidFill>
                <a:srgbClr val="0000FF"/>
              </a:solidFill>
              <a:cs typeface="Arial" charset="0"/>
            </a:endParaRPr>
          </a:p>
        </p:txBody>
      </p:sp>
      <p:sp>
        <p:nvSpPr>
          <p:cNvPr id="10" name="TextBox 9"/>
          <p:cNvSpPr txBox="1"/>
          <p:nvPr/>
        </p:nvSpPr>
        <p:spPr>
          <a:xfrm>
            <a:off x="5715000" y="3352800"/>
            <a:ext cx="2514600" cy="646113"/>
          </a:xfrm>
          <a:prstGeom prst="rect">
            <a:avLst/>
          </a:prstGeom>
          <a:noFill/>
          <a:ln>
            <a:solidFill>
              <a:schemeClr val="accent3">
                <a:lumMod val="25000"/>
              </a:schemeClr>
            </a:solidFill>
          </a:ln>
        </p:spPr>
        <p:txBody>
          <a:bodyPr>
            <a:spAutoFit/>
          </a:bodyPr>
          <a:lstStyle/>
          <a:p>
            <a:pPr eaLnBrk="1" hangingPunct="1">
              <a:defRPr/>
            </a:pPr>
            <a:r>
              <a:rPr lang="en-US" b="1" dirty="0">
                <a:solidFill>
                  <a:srgbClr val="FFFFFF">
                    <a:lumMod val="25000"/>
                  </a:srgbClr>
                </a:solidFill>
                <a:cs typeface="Arial" charset="0"/>
              </a:rPr>
              <a:t>Likelihood of not doing it </a:t>
            </a:r>
            <a:r>
              <a:rPr lang="en-US" b="1" dirty="0" smtClean="0">
                <a:solidFill>
                  <a:srgbClr val="FFFFFF">
                    <a:lumMod val="25000"/>
                  </a:srgbClr>
                </a:solidFill>
                <a:cs typeface="Arial" charset="0"/>
              </a:rPr>
              <a:t>in </a:t>
            </a:r>
            <a:r>
              <a:rPr lang="en-US" b="1" i="1" dirty="0" smtClean="0">
                <a:solidFill>
                  <a:srgbClr val="FFFFFF">
                    <a:lumMod val="25000"/>
                  </a:srgbClr>
                </a:solidFill>
                <a:cs typeface="Arial" charset="0"/>
              </a:rPr>
              <a:t>t+1</a:t>
            </a:r>
            <a:endParaRPr lang="en-US" b="1" i="1" dirty="0">
              <a:solidFill>
                <a:srgbClr val="FFFFFF">
                  <a:lumMod val="25000"/>
                </a:srgbClr>
              </a:solidFill>
              <a:cs typeface="Arial" charset="0"/>
            </a:endParaRPr>
          </a:p>
        </p:txBody>
      </p:sp>
      <p:sp>
        <p:nvSpPr>
          <p:cNvPr id="4105" name="TextBox 10"/>
          <p:cNvSpPr txBox="1">
            <a:spLocks noChangeArrowheads="1"/>
          </p:cNvSpPr>
          <p:nvPr/>
        </p:nvSpPr>
        <p:spPr bwMode="auto">
          <a:xfrm>
            <a:off x="6248400" y="5353050"/>
            <a:ext cx="2209800" cy="1200329"/>
          </a:xfrm>
          <a:prstGeom prst="rect">
            <a:avLst/>
          </a:prstGeom>
          <a:noFill/>
          <a:ln w="9525">
            <a:solidFill>
              <a:srgbClr val="66FF33"/>
            </a:solidFill>
            <a:miter lim="800000"/>
            <a:headEnd/>
            <a:tailEnd/>
          </a:ln>
        </p:spPr>
        <p:txBody>
          <a:bodyPr>
            <a:spAutoFit/>
          </a:bodyPr>
          <a:lstStyle/>
          <a:p>
            <a:pPr eaLnBrk="1" hangingPunct="1"/>
            <a:r>
              <a:rPr lang="en-US" b="1" dirty="0">
                <a:solidFill>
                  <a:srgbClr val="66FF33"/>
                </a:solidFill>
                <a:cs typeface="Arial" charset="0"/>
              </a:rPr>
              <a:t>Expected cost </a:t>
            </a:r>
            <a:r>
              <a:rPr lang="en-US" b="1" dirty="0" smtClean="0">
                <a:solidFill>
                  <a:srgbClr val="66FF33"/>
                </a:solidFill>
                <a:cs typeface="Arial" charset="0"/>
              </a:rPr>
              <a:t>starting in </a:t>
            </a:r>
            <a:r>
              <a:rPr lang="en-US" b="1" i="1" dirty="0" smtClean="0">
                <a:solidFill>
                  <a:srgbClr val="66FF33"/>
                </a:solidFill>
                <a:cs typeface="Arial" charset="0"/>
              </a:rPr>
              <a:t>t+2</a:t>
            </a:r>
            <a:r>
              <a:rPr lang="en-US" b="1" dirty="0" smtClean="0">
                <a:solidFill>
                  <a:srgbClr val="66FF33"/>
                </a:solidFill>
                <a:cs typeface="Arial" charset="0"/>
              </a:rPr>
              <a:t> if </a:t>
            </a:r>
            <a:r>
              <a:rPr lang="en-US" b="1" dirty="0">
                <a:solidFill>
                  <a:srgbClr val="66FF33"/>
                </a:solidFill>
                <a:cs typeface="Arial" charset="0"/>
              </a:rPr>
              <a:t>project was not </a:t>
            </a:r>
            <a:r>
              <a:rPr lang="en-US" b="1" dirty="0" smtClean="0">
                <a:solidFill>
                  <a:srgbClr val="66FF33"/>
                </a:solidFill>
                <a:cs typeface="Arial" charset="0"/>
              </a:rPr>
              <a:t>done in </a:t>
            </a:r>
            <a:r>
              <a:rPr lang="en-US" b="1" i="1" dirty="0" smtClean="0">
                <a:solidFill>
                  <a:srgbClr val="66FF33"/>
                </a:solidFill>
                <a:cs typeface="Arial" charset="0"/>
              </a:rPr>
              <a:t>t+1</a:t>
            </a:r>
            <a:endParaRPr lang="en-US" b="1" i="1" dirty="0">
              <a:solidFill>
                <a:srgbClr val="66FF33"/>
              </a:solidFill>
              <a:cs typeface="Arial" charset="0"/>
            </a:endParaRPr>
          </a:p>
        </p:txBody>
      </p:sp>
      <p:cxnSp>
        <p:nvCxnSpPr>
          <p:cNvPr id="4106" name="Straight Arrow Connector 12"/>
          <p:cNvCxnSpPr>
            <a:cxnSpLocks noChangeShapeType="1"/>
          </p:cNvCxnSpPr>
          <p:nvPr/>
        </p:nvCxnSpPr>
        <p:spPr bwMode="auto">
          <a:xfrm rot="5400000" flipH="1" flipV="1">
            <a:off x="2247900" y="4991100"/>
            <a:ext cx="685800" cy="304800"/>
          </a:xfrm>
          <a:prstGeom prst="straightConnector1">
            <a:avLst/>
          </a:prstGeom>
          <a:noFill/>
          <a:ln w="25400" algn="ctr">
            <a:solidFill>
              <a:srgbClr val="FF0000"/>
            </a:solidFill>
            <a:round/>
            <a:headEnd/>
            <a:tailEnd type="arrow" w="med" len="med"/>
          </a:ln>
        </p:spPr>
      </p:cxnSp>
      <p:cxnSp>
        <p:nvCxnSpPr>
          <p:cNvPr id="4107" name="Straight Arrow Connector 13"/>
          <p:cNvCxnSpPr>
            <a:cxnSpLocks noChangeShapeType="1"/>
          </p:cNvCxnSpPr>
          <p:nvPr/>
        </p:nvCxnSpPr>
        <p:spPr bwMode="auto">
          <a:xfrm rot="16200000" flipV="1">
            <a:off x="4686300" y="5219700"/>
            <a:ext cx="304800" cy="228600"/>
          </a:xfrm>
          <a:prstGeom prst="straightConnector1">
            <a:avLst/>
          </a:prstGeom>
          <a:noFill/>
          <a:ln w="25400" algn="ctr">
            <a:solidFill>
              <a:srgbClr val="0000FF"/>
            </a:solidFill>
            <a:round/>
            <a:headEnd/>
            <a:tailEnd type="arrow" w="med" len="med"/>
          </a:ln>
        </p:spPr>
      </p:cxnSp>
      <p:cxnSp>
        <p:nvCxnSpPr>
          <p:cNvPr id="4108" name="Straight Arrow Connector 18"/>
          <p:cNvCxnSpPr>
            <a:cxnSpLocks noChangeShapeType="1"/>
          </p:cNvCxnSpPr>
          <p:nvPr/>
        </p:nvCxnSpPr>
        <p:spPr bwMode="auto">
          <a:xfrm rot="10800000">
            <a:off x="7239000" y="4800600"/>
            <a:ext cx="990600" cy="685800"/>
          </a:xfrm>
          <a:prstGeom prst="straightConnector1">
            <a:avLst/>
          </a:prstGeom>
          <a:noFill/>
          <a:ln w="25400" algn="ctr">
            <a:solidFill>
              <a:srgbClr val="66FF33"/>
            </a:solidFill>
            <a:round/>
            <a:headEnd/>
            <a:tailEnd type="arrow" w="med" len="med"/>
          </a:ln>
        </p:spPr>
      </p:cxnSp>
      <p:cxnSp>
        <p:nvCxnSpPr>
          <p:cNvPr id="4109" name="Straight Arrow Connector 20"/>
          <p:cNvCxnSpPr>
            <a:cxnSpLocks noChangeShapeType="1"/>
          </p:cNvCxnSpPr>
          <p:nvPr/>
        </p:nvCxnSpPr>
        <p:spPr bwMode="auto">
          <a:xfrm flipH="1">
            <a:off x="3810000" y="3733800"/>
            <a:ext cx="381000" cy="533400"/>
          </a:xfrm>
          <a:prstGeom prst="straightConnector1">
            <a:avLst/>
          </a:prstGeom>
          <a:noFill/>
          <a:ln w="25400" algn="ctr">
            <a:solidFill>
              <a:srgbClr val="7030A0"/>
            </a:solidFill>
            <a:round/>
            <a:headEnd/>
            <a:tailEnd type="arrow" w="med" len="med"/>
          </a:ln>
        </p:spPr>
      </p:cxnSp>
      <p:cxnSp>
        <p:nvCxnSpPr>
          <p:cNvPr id="4110" name="Straight Arrow Connector 23"/>
          <p:cNvCxnSpPr>
            <a:cxnSpLocks noChangeShapeType="1"/>
          </p:cNvCxnSpPr>
          <p:nvPr/>
        </p:nvCxnSpPr>
        <p:spPr bwMode="auto">
          <a:xfrm rot="5400000">
            <a:off x="6057900" y="4136231"/>
            <a:ext cx="304800" cy="76200"/>
          </a:xfrm>
          <a:prstGeom prst="straightConnector1">
            <a:avLst/>
          </a:prstGeom>
          <a:noFill/>
          <a:ln w="25400" algn="ctr">
            <a:solidFill>
              <a:srgbClr val="808000"/>
            </a:solidFill>
            <a:round/>
            <a:headEnd/>
            <a:tailEnd type="arrow" w="med" len="med"/>
          </a:ln>
        </p:spPr>
      </p:cxnSp>
    </p:spTree>
    <p:extLst>
      <p:ext uri="{BB962C8B-B14F-4D97-AF65-F5344CB8AC3E}">
        <p14:creationId xmlns:p14="http://schemas.microsoft.com/office/powerpoint/2010/main" val="409695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smtClean="0"/>
              <a:t>In equilibrium, the sophisticate needs to be exactly indifferent between acting now and waiting.</a:t>
            </a:r>
          </a:p>
          <a:p>
            <a:pPr eaLnBrk="1" hangingPunct="1"/>
            <a:endParaRPr lang="en-US" sz="2400" dirty="0" smtClean="0"/>
          </a:p>
          <a:p>
            <a:pPr eaLnBrk="1" hangingPunct="1"/>
            <a:endParaRPr lang="en-US" sz="2400" dirty="0" smtClean="0"/>
          </a:p>
          <a:p>
            <a:pPr eaLnBrk="1" hangingPunct="1"/>
            <a:r>
              <a:rPr lang="en-US" sz="2400" dirty="0" smtClean="0"/>
              <a:t>Solve </a:t>
            </a:r>
            <a:r>
              <a:rPr lang="en-US" sz="2400" dirty="0" smtClean="0"/>
              <a:t>for </a:t>
            </a:r>
            <a:r>
              <a:rPr lang="en-US" sz="2400" i="1" dirty="0" smtClean="0">
                <a:latin typeface="Times New Roman" pitchFamily="18" charset="0"/>
                <a:cs typeface="Times New Roman" pitchFamily="18" charset="0"/>
              </a:rPr>
              <a:t>c</a:t>
            </a:r>
            <a:r>
              <a:rPr lang="en-US" sz="2400" baseline="30000" dirty="0" smtClean="0">
                <a:latin typeface="Times New Roman" pitchFamily="18" charset="0"/>
                <a:cs typeface="Times New Roman" pitchFamily="18" charset="0"/>
              </a:rPr>
              <a:t>*</a:t>
            </a:r>
            <a:r>
              <a:rPr lang="en-US" dirty="0" smtClean="0"/>
              <a:t>.</a:t>
            </a:r>
          </a:p>
          <a:p>
            <a:pPr marL="0" indent="0" eaLnBrk="1" hangingPunct="1">
              <a:buNone/>
            </a:pPr>
            <a:endParaRPr lang="en-US" sz="2400" dirty="0" smtClean="0"/>
          </a:p>
          <a:p>
            <a:pPr eaLnBrk="1" hangingPunct="1"/>
            <a:r>
              <a:rPr lang="en-US" dirty="0" smtClean="0"/>
              <a:t>E</a:t>
            </a:r>
            <a:r>
              <a:rPr lang="en-US" sz="2400" dirty="0" smtClean="0"/>
              <a:t>xpected delay is:</a:t>
            </a:r>
          </a:p>
          <a:p>
            <a:pPr eaLnBrk="1" hangingPunct="1">
              <a:buNone/>
            </a:pPr>
            <a:endParaRPr lang="en-US" sz="2400" dirty="0" smtClean="0"/>
          </a:p>
          <a:p>
            <a:pPr eaLnBrk="1" hangingPunct="1">
              <a:buNone/>
            </a:pPr>
            <a:endParaRPr lang="en-US" sz="8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1642667810"/>
              </p:ext>
            </p:extLst>
          </p:nvPr>
        </p:nvGraphicFramePr>
        <p:xfrm>
          <a:off x="1025525" y="1295400"/>
          <a:ext cx="6821488" cy="476250"/>
        </p:xfrm>
        <a:graphic>
          <a:graphicData uri="http://schemas.openxmlformats.org/presentationml/2006/ole">
            <mc:AlternateContent xmlns:mc="http://schemas.openxmlformats.org/markup-compatibility/2006">
              <mc:Choice xmlns:v="urn:schemas-microsoft-com:vml" Requires="v">
                <p:oleObj spid="_x0000_s97536" name="Equation" r:id="rId4" imgW="2908080" imgH="203040" progId="Equation.DSMT4">
                  <p:embed/>
                </p:oleObj>
              </mc:Choice>
              <mc:Fallback>
                <p:oleObj name="Equation" r:id="rId4" imgW="2908080" imgH="203040" progId="Equation.DSMT4">
                  <p:embed/>
                  <p:pic>
                    <p:nvPicPr>
                      <p:cNvPr id="0" name=""/>
                      <p:cNvPicPr>
                        <a:picLocks noChangeAspect="1" noChangeArrowheads="1"/>
                      </p:cNvPicPr>
                      <p:nvPr/>
                    </p:nvPicPr>
                    <p:blipFill>
                      <a:blip r:embed="rId5"/>
                      <a:srcRect/>
                      <a:stretch>
                        <a:fillRect/>
                      </a:stretch>
                    </p:blipFill>
                    <p:spPr bwMode="auto">
                      <a:xfrm>
                        <a:off x="1025525" y="1295400"/>
                        <a:ext cx="6821488" cy="476250"/>
                      </a:xfrm>
                      <a:prstGeom prst="rect">
                        <a:avLst/>
                      </a:prstGeom>
                      <a:noFill/>
                      <a:extLst/>
                    </p:spPr>
                  </p:pic>
                </p:oleObj>
              </mc:Fallback>
            </mc:AlternateContent>
          </a:graphicData>
        </a:graphic>
      </p:graphicFrame>
      <p:graphicFrame>
        <p:nvGraphicFramePr>
          <p:cNvPr id="26630" name="Object 6"/>
          <p:cNvGraphicFramePr>
            <a:graphicFrameLocks noChangeAspect="1"/>
          </p:cNvGraphicFramePr>
          <p:nvPr>
            <p:extLst>
              <p:ext uri="{D42A27DB-BD31-4B8C-83A1-F6EECF244321}">
                <p14:modId xmlns:p14="http://schemas.microsoft.com/office/powerpoint/2010/main" val="2885634894"/>
              </p:ext>
            </p:extLst>
          </p:nvPr>
        </p:nvGraphicFramePr>
        <p:xfrm>
          <a:off x="381000" y="3365500"/>
          <a:ext cx="8467905" cy="977900"/>
        </p:xfrm>
        <a:graphic>
          <a:graphicData uri="http://schemas.openxmlformats.org/presentationml/2006/ole">
            <mc:AlternateContent xmlns:mc="http://schemas.openxmlformats.org/markup-compatibility/2006">
              <mc:Choice xmlns:v="urn:schemas-microsoft-com:vml" Requires="v">
                <p:oleObj spid="_x0000_s97537" name="Equation" r:id="rId6" imgW="3568680" imgH="393480" progId="Equation.DSMT4">
                  <p:embed/>
                </p:oleObj>
              </mc:Choice>
              <mc:Fallback>
                <p:oleObj name="Equation" r:id="rId6" imgW="3568680" imgH="393480" progId="Equation.DSMT4">
                  <p:embed/>
                  <p:pic>
                    <p:nvPicPr>
                      <p:cNvPr id="0" name=""/>
                      <p:cNvPicPr>
                        <a:picLocks noChangeAspect="1" noChangeArrowheads="1"/>
                      </p:cNvPicPr>
                      <p:nvPr/>
                    </p:nvPicPr>
                    <p:blipFill>
                      <a:blip r:embed="rId7"/>
                      <a:srcRect/>
                      <a:stretch>
                        <a:fillRect/>
                      </a:stretch>
                    </p:blipFill>
                    <p:spPr bwMode="auto">
                      <a:xfrm>
                        <a:off x="381000" y="3365500"/>
                        <a:ext cx="8467905" cy="977900"/>
                      </a:xfrm>
                      <a:prstGeom prst="rect">
                        <a:avLst/>
                      </a:prstGeom>
                      <a:noFill/>
                      <a:extLst/>
                    </p:spPr>
                  </p:pic>
                </p:oleObj>
              </mc:Fallback>
            </mc:AlternateContent>
          </a:graphicData>
        </a:graphic>
      </p:graphicFrame>
    </p:spTree>
    <p:extLst>
      <p:ext uri="{BB962C8B-B14F-4D97-AF65-F5344CB8AC3E}">
        <p14:creationId xmlns:p14="http://schemas.microsoft.com/office/powerpoint/2010/main" val="123554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296962" name="Object 2"/>
          <p:cNvGraphicFramePr>
            <a:graphicFrameLocks noChangeAspect="1"/>
          </p:cNvGraphicFramePr>
          <p:nvPr/>
        </p:nvGraphicFramePr>
        <p:xfrm>
          <a:off x="990600" y="228600"/>
          <a:ext cx="7488905" cy="6400800"/>
        </p:xfrm>
        <a:graphic>
          <a:graphicData uri="http://schemas.openxmlformats.org/presentationml/2006/ole">
            <mc:AlternateContent xmlns:mc="http://schemas.openxmlformats.org/markup-compatibility/2006">
              <mc:Choice xmlns:v="urn:schemas-microsoft-com:vml" Requires="v">
                <p:oleObj spid="_x0000_s98401" name="Equation" r:id="rId3" imgW="3238200" imgH="2641320" progId="Equation.DSMT4">
                  <p:embed/>
                </p:oleObj>
              </mc:Choice>
              <mc:Fallback>
                <p:oleObj name="Equation" r:id="rId3" imgW="3238200" imgH="26413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
                        <a:ext cx="7488905"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0801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does introducing </a:t>
            </a:r>
            <a:r>
              <a:rPr lang="el-GR" sz="3600" i="1" dirty="0" smtClean="0">
                <a:latin typeface="Times New Roman" pitchFamily="18" charset="0"/>
                <a:cs typeface="Times New Roman" pitchFamily="18" charset="0"/>
              </a:rPr>
              <a:t>β</a:t>
            </a:r>
            <a:r>
              <a:rPr lang="en-US" sz="3600" dirty="0" smtClean="0">
                <a:latin typeface="Times New Roman" pitchFamily="18" charset="0"/>
                <a:cs typeface="Times New Roman" pitchFamily="18" charset="0"/>
              </a:rPr>
              <a:t> &lt; 1 </a:t>
            </a:r>
            <a:r>
              <a:rPr lang="en-US" sz="3600" dirty="0" smtClean="0"/>
              <a:t>change the expected delay time?</a:t>
            </a:r>
            <a:endParaRPr lang="en-US" sz="3600" dirty="0"/>
          </a:p>
        </p:txBody>
      </p:sp>
      <p:graphicFrame>
        <p:nvGraphicFramePr>
          <p:cNvPr id="69634" name="Object 2"/>
          <p:cNvGraphicFramePr>
            <a:graphicFrameLocks noChangeAspect="1"/>
          </p:cNvGraphicFramePr>
          <p:nvPr/>
        </p:nvGraphicFramePr>
        <p:xfrm>
          <a:off x="835085" y="1676400"/>
          <a:ext cx="7318315" cy="2887524"/>
        </p:xfrm>
        <a:graphic>
          <a:graphicData uri="http://schemas.openxmlformats.org/presentationml/2006/ole">
            <mc:AlternateContent xmlns:mc="http://schemas.openxmlformats.org/markup-compatibility/2006">
              <mc:Choice xmlns:v="urn:schemas-microsoft-com:vml" Requires="v">
                <p:oleObj spid="_x0000_s99615" name="Equation" r:id="rId4" imgW="3238200" imgH="1218960" progId="Equation.DSMT4">
                  <p:embed/>
                </p:oleObj>
              </mc:Choice>
              <mc:Fallback>
                <p:oleObj name="Equation" r:id="rId4" imgW="3238200" imgH="1218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85" y="1676400"/>
                        <a:ext cx="7318315" cy="2887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4800" y="4872335"/>
            <a:ext cx="8839200" cy="1569660"/>
          </a:xfrm>
          <a:prstGeom prst="rect">
            <a:avLst/>
          </a:prstGeom>
          <a:noFill/>
        </p:spPr>
        <p:txBody>
          <a:bodyPr wrap="square" rtlCol="0">
            <a:spAutoFit/>
          </a:bodyPr>
          <a:lstStyle/>
          <a:p>
            <a:pPr eaLnBrk="1" hangingPunct="1"/>
            <a:r>
              <a:rPr lang="en-US" sz="2400" dirty="0" smtClean="0">
                <a:solidFill>
                  <a:srgbClr val="000000"/>
                </a:solidFill>
                <a:cs typeface="Arial" charset="0"/>
              </a:rPr>
              <a:t>If  </a:t>
            </a:r>
            <a:r>
              <a:rPr lang="el-GR" sz="2400" i="1" dirty="0" smtClean="0">
                <a:solidFill>
                  <a:srgbClr val="000000"/>
                </a:solidFill>
                <a:latin typeface="Times New Roman" pitchFamily="18" charset="0"/>
                <a:cs typeface="Times New Roman" pitchFamily="18" charset="0"/>
              </a:rPr>
              <a:t>β</a:t>
            </a:r>
            <a:r>
              <a:rPr lang="en-US" sz="2400" dirty="0" smtClean="0">
                <a:solidFill>
                  <a:srgbClr val="000000"/>
                </a:solidFill>
                <a:latin typeface="Times New Roman" pitchFamily="18" charset="0"/>
                <a:cs typeface="Times New Roman" pitchFamily="18" charset="0"/>
              </a:rPr>
              <a:t>=2/3</a:t>
            </a:r>
            <a:r>
              <a:rPr lang="en-US" sz="2400" dirty="0" smtClean="0">
                <a:solidFill>
                  <a:srgbClr val="000000"/>
                </a:solidFill>
                <a:cs typeface="Arial" charset="0"/>
              </a:rPr>
              <a:t>, then the delay time is scaled up by a factor of</a:t>
            </a:r>
          </a:p>
          <a:p>
            <a:pPr eaLnBrk="1" hangingPunct="1"/>
            <a:endParaRPr lang="en-US" sz="2400" dirty="0" smtClean="0">
              <a:solidFill>
                <a:srgbClr val="000000"/>
              </a:solidFill>
              <a:cs typeface="Arial" charset="0"/>
            </a:endParaRPr>
          </a:p>
          <a:p>
            <a:pPr eaLnBrk="1" hangingPunct="1"/>
            <a:r>
              <a:rPr lang="en-US" sz="2400" dirty="0" smtClean="0">
                <a:solidFill>
                  <a:srgbClr val="000000"/>
                </a:solidFill>
                <a:cs typeface="Arial" charset="0"/>
              </a:rPr>
              <a:t>In other words, it takes       times longer than it “should” to finish the project </a:t>
            </a:r>
            <a:endParaRPr lang="en-US" sz="2400" dirty="0">
              <a:solidFill>
                <a:srgbClr val="000000"/>
              </a:solidFill>
              <a:cs typeface="Arial" charset="0"/>
            </a:endParaRPr>
          </a:p>
        </p:txBody>
      </p:sp>
      <p:graphicFrame>
        <p:nvGraphicFramePr>
          <p:cNvPr id="6" name="Object 5"/>
          <p:cNvGraphicFramePr>
            <a:graphicFrameLocks noChangeAspect="1"/>
          </p:cNvGraphicFramePr>
          <p:nvPr/>
        </p:nvGraphicFramePr>
        <p:xfrm>
          <a:off x="7769225" y="4867275"/>
          <a:ext cx="484188" cy="390525"/>
        </p:xfrm>
        <a:graphic>
          <a:graphicData uri="http://schemas.openxmlformats.org/presentationml/2006/ole">
            <mc:AlternateContent xmlns:mc="http://schemas.openxmlformats.org/markup-compatibility/2006">
              <mc:Choice xmlns:v="urn:schemas-microsoft-com:vml" Requires="v">
                <p:oleObj spid="_x0000_s99616" name="Equation" r:id="rId6" imgW="266400" imgH="215640" progId="Equation.DSMT4">
                  <p:embed/>
                </p:oleObj>
              </mc:Choice>
              <mc:Fallback>
                <p:oleObj name="Equation" r:id="rId6" imgW="266400" imgH="215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9225" y="4867275"/>
                        <a:ext cx="48418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1668" name="Object 4"/>
          <p:cNvGraphicFramePr>
            <a:graphicFrameLocks noChangeAspect="1"/>
          </p:cNvGraphicFramePr>
          <p:nvPr/>
        </p:nvGraphicFramePr>
        <p:xfrm>
          <a:off x="3500438" y="5629275"/>
          <a:ext cx="438150" cy="390525"/>
        </p:xfrm>
        <a:graphic>
          <a:graphicData uri="http://schemas.openxmlformats.org/presentationml/2006/ole">
            <mc:AlternateContent xmlns:mc="http://schemas.openxmlformats.org/markup-compatibility/2006">
              <mc:Choice xmlns:v="urn:schemas-microsoft-com:vml" Requires="v">
                <p:oleObj spid="_x0000_s99617" name="Equation" r:id="rId8" imgW="241200" imgH="215640" progId="Equation.DSMT4">
                  <p:embed/>
                </p:oleObj>
              </mc:Choice>
              <mc:Fallback>
                <p:oleObj name="Equation" r:id="rId8" imgW="241200" imgH="215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0438" y="5629275"/>
                        <a:ext cx="4381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0136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vs. </a:t>
            </a:r>
            <a:r>
              <a:rPr lang="en-US" smtClean="0"/>
              <a:t>V hat</a:t>
            </a:r>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spTree>
    <p:extLst>
      <p:ext uri="{BB962C8B-B14F-4D97-AF65-F5344CB8AC3E}">
        <p14:creationId xmlns:p14="http://schemas.microsoft.com/office/powerpoint/2010/main" val="20757574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smtClean="0">
                <a:cs typeface="Arial" charset="0"/>
              </a:rPr>
              <a:t>A model of procrastination: </a:t>
            </a:r>
            <a:r>
              <a:rPr lang="en-US" sz="3200" dirty="0" err="1" smtClean="0">
                <a:cs typeface="Arial" charset="0"/>
              </a:rPr>
              <a:t>naifs</a:t>
            </a:r>
            <a:endParaRPr lang="en-US" sz="3200" dirty="0" smtClean="0">
              <a:cs typeface="Arial" charset="0"/>
            </a:endParaRPr>
          </a:p>
        </p:txBody>
      </p:sp>
      <p:sp>
        <p:nvSpPr>
          <p:cNvPr id="302083" name="Rectangle 3"/>
          <p:cNvSpPr>
            <a:spLocks noGrp="1" noChangeArrowheads="1"/>
          </p:cNvSpPr>
          <p:nvPr>
            <p:ph type="body" idx="1"/>
          </p:nvPr>
        </p:nvSpPr>
        <p:spPr>
          <a:xfrm>
            <a:off x="457200" y="1219200"/>
            <a:ext cx="8382000" cy="4114800"/>
          </a:xfrm>
        </p:spPr>
        <p:txBody>
          <a:bodyPr/>
          <a:lstStyle/>
          <a:p>
            <a:pPr marL="457200" indent="-457200" eaLnBrk="1" hangingPunct="1"/>
            <a:r>
              <a:rPr lang="en-US" sz="2400" dirty="0" smtClean="0"/>
              <a:t>Same assumptions as before, but…</a:t>
            </a:r>
          </a:p>
          <a:p>
            <a:pPr marL="457200" indent="-457200" eaLnBrk="1" hangingPunct="1"/>
            <a:r>
              <a:rPr lang="en-US" sz="2400" dirty="0" smtClean="0"/>
              <a:t>Agent has naive forecasts of her own future behavior.</a:t>
            </a:r>
          </a:p>
          <a:p>
            <a:pPr marL="457200" indent="-457200" eaLnBrk="1" hangingPunct="1"/>
            <a:r>
              <a:rPr lang="en-US" dirty="0" smtClean="0"/>
              <a:t>She thinks that future selves will act as if </a:t>
            </a:r>
            <a:r>
              <a:rPr lang="el-GR" i="1"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 = 1</a:t>
            </a:r>
            <a:r>
              <a:rPr lang="en-US" dirty="0" smtClean="0"/>
              <a:t>.</a:t>
            </a:r>
          </a:p>
          <a:p>
            <a:pPr marL="457200" indent="-457200" eaLnBrk="1" hangingPunct="1"/>
            <a:r>
              <a:rPr lang="en-US" sz="2400" dirty="0" smtClean="0"/>
              <a:t>So she (</a:t>
            </a:r>
            <a:r>
              <a:rPr lang="en-US" sz="2400" b="1" dirty="0" smtClean="0"/>
              <a:t>mistakenly</a:t>
            </a:r>
            <a:r>
              <a:rPr lang="en-US" sz="2400" dirty="0" smtClean="0"/>
              <a:t>) thinks that future selves will pick an action threshold of </a:t>
            </a:r>
          </a:p>
        </p:txBody>
      </p:sp>
      <p:graphicFrame>
        <p:nvGraphicFramePr>
          <p:cNvPr id="245762" name="Object 2"/>
          <p:cNvGraphicFramePr>
            <a:graphicFrameLocks noChangeAspect="1"/>
          </p:cNvGraphicFramePr>
          <p:nvPr/>
        </p:nvGraphicFramePr>
        <p:xfrm>
          <a:off x="3124200" y="3581400"/>
          <a:ext cx="2549525" cy="1325563"/>
        </p:xfrm>
        <a:graphic>
          <a:graphicData uri="http://schemas.openxmlformats.org/presentationml/2006/ole">
            <mc:AlternateContent xmlns:mc="http://schemas.openxmlformats.org/markup-compatibility/2006">
              <mc:Choice xmlns:v="urn:schemas-microsoft-com:vml" Requires="v">
                <p:oleObj spid="_x0000_s100449" name="Equation" r:id="rId4" imgW="1269720" imgH="660240" progId="Equation.DSMT4">
                  <p:embed/>
                </p:oleObj>
              </mc:Choice>
              <mc:Fallback>
                <p:oleObj name="Equation" r:id="rId4" imgW="126972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581400"/>
                        <a:ext cx="254952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3197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pPr eaLnBrk="1" hangingPunct="1"/>
            <a:r>
              <a:rPr lang="en-US" sz="2400" dirty="0" smtClean="0"/>
              <a:t>In equilibrium, the </a:t>
            </a:r>
            <a:r>
              <a:rPr lang="en-US" sz="2400" dirty="0" err="1" smtClean="0"/>
              <a:t>naif</a:t>
            </a:r>
            <a:r>
              <a:rPr lang="en-US" sz="2400" dirty="0" smtClean="0"/>
              <a:t> needs to be exactly indifferent between acting now and waiting.</a:t>
            </a:r>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dirty="0"/>
          </a:p>
          <a:p>
            <a:pPr eaLnBrk="1" hangingPunct="1"/>
            <a:endParaRPr lang="en-US" sz="2400" dirty="0" smtClean="0"/>
          </a:p>
          <a:p>
            <a:pPr eaLnBrk="1" hangingPunct="1"/>
            <a:r>
              <a:rPr lang="en-US" dirty="0" smtClean="0"/>
              <a:t>To solve for </a:t>
            </a:r>
            <a:r>
              <a:rPr lang="en-US" i="1" dirty="0" smtClean="0">
                <a:latin typeface="Times New Roman" pitchFamily="18" charset="0"/>
                <a:cs typeface="Times New Roman" pitchFamily="18" charset="0"/>
              </a:rPr>
              <a:t>V</a:t>
            </a:r>
            <a:r>
              <a:rPr lang="en-US" dirty="0" smtClean="0"/>
              <a:t>, recall that:</a:t>
            </a:r>
            <a:endParaRPr lang="en-US" dirty="0"/>
          </a:p>
          <a:p>
            <a:pPr eaLnBrk="1" hangingPunct="1"/>
            <a:endParaRPr lang="en-US" sz="2400" dirty="0" smtClean="0"/>
          </a:p>
          <a:p>
            <a:pPr eaLnBrk="1" hangingPunct="1"/>
            <a:endParaRPr lang="en-US" sz="2400" dirty="0" smtClean="0"/>
          </a:p>
          <a:p>
            <a:pPr eaLnBrk="1" hangingPunct="1"/>
            <a:endParaRPr lang="en-US" dirty="0"/>
          </a:p>
          <a:p>
            <a:pPr eaLnBrk="1" hangingPunct="1"/>
            <a:endParaRPr lang="en-US" sz="2400" dirty="0" smtClean="0"/>
          </a:p>
        </p:txBody>
      </p:sp>
      <p:graphicFrame>
        <p:nvGraphicFramePr>
          <p:cNvPr id="3" name="Object 2"/>
          <p:cNvGraphicFramePr>
            <a:graphicFrameLocks noChangeAspect="1"/>
          </p:cNvGraphicFramePr>
          <p:nvPr/>
        </p:nvGraphicFramePr>
        <p:xfrm>
          <a:off x="1770063" y="1295400"/>
          <a:ext cx="5711825" cy="2314575"/>
        </p:xfrm>
        <a:graphic>
          <a:graphicData uri="http://schemas.openxmlformats.org/presentationml/2006/ole">
            <mc:AlternateContent xmlns:mc="http://schemas.openxmlformats.org/markup-compatibility/2006">
              <mc:Choice xmlns:v="urn:schemas-microsoft-com:vml" Requires="v">
                <p:oleObj spid="_x0000_s101568" name="Equation" r:id="rId4" imgW="2819160" imgH="1143000" progId="Equation.DSMT4">
                  <p:embed/>
                </p:oleObj>
              </mc:Choice>
              <mc:Fallback>
                <p:oleObj name="Equation" r:id="rId4" imgW="2819160" imgH="1143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3" y="1295400"/>
                        <a:ext cx="5711825" cy="231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718" name="Object 4"/>
          <p:cNvGraphicFramePr>
            <a:graphicFrameLocks noChangeAspect="1"/>
          </p:cNvGraphicFramePr>
          <p:nvPr/>
        </p:nvGraphicFramePr>
        <p:xfrm>
          <a:off x="1828800" y="4273550"/>
          <a:ext cx="4689475" cy="2203450"/>
        </p:xfrm>
        <a:graphic>
          <a:graphicData uri="http://schemas.openxmlformats.org/presentationml/2006/ole">
            <mc:AlternateContent xmlns:mc="http://schemas.openxmlformats.org/markup-compatibility/2006">
              <mc:Choice xmlns:v="urn:schemas-microsoft-com:vml" Requires="v">
                <p:oleObj spid="_x0000_s101569" name="Equation" r:id="rId6" imgW="2133360" imgH="1002960" progId="Equation.DSMT4">
                  <p:embed/>
                </p:oleObj>
              </mc:Choice>
              <mc:Fallback>
                <p:oleObj name="Equation" r:id="rId6" imgW="2133360" imgH="10029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273550"/>
                        <a:ext cx="4689475" cy="220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6571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smtClean="0"/>
              <a:t>Substituting in for </a:t>
            </a:r>
            <a:r>
              <a:rPr lang="en-US" sz="2400" i="1" dirty="0" smtClean="0">
                <a:latin typeface="Times New Roman" pitchFamily="18" charset="0"/>
                <a:cs typeface="Times New Roman" pitchFamily="18" charset="0"/>
              </a:rPr>
              <a:t>V</a:t>
            </a:r>
            <a:r>
              <a:rPr lang="en-US" sz="2400" dirty="0" smtClean="0"/>
              <a:t>:</a:t>
            </a:r>
          </a:p>
          <a:p>
            <a:endParaRPr lang="en-US" dirty="0"/>
          </a:p>
          <a:p>
            <a:endParaRPr lang="en-US" sz="2400" dirty="0" smtClean="0"/>
          </a:p>
          <a:p>
            <a:endParaRPr lang="en-US" dirty="0"/>
          </a:p>
          <a:p>
            <a:endParaRPr lang="en-US" sz="2400" dirty="0" smtClean="0"/>
          </a:p>
          <a:p>
            <a:endParaRPr lang="en-US" dirty="0"/>
          </a:p>
          <a:p>
            <a:r>
              <a:rPr lang="en-US" dirty="0" smtClean="0"/>
              <a:t>So the </a:t>
            </a:r>
            <a:r>
              <a:rPr lang="en-US" dirty="0" err="1" smtClean="0"/>
              <a:t>naif</a:t>
            </a:r>
            <a:r>
              <a:rPr lang="en-US" dirty="0" smtClean="0"/>
              <a:t> uses an action threshold (today) of</a:t>
            </a:r>
          </a:p>
          <a:p>
            <a:endParaRPr lang="en-US" dirty="0"/>
          </a:p>
          <a:p>
            <a:endParaRPr lang="en-US" dirty="0" smtClean="0"/>
          </a:p>
          <a:p>
            <a:endParaRPr lang="en-US" dirty="0"/>
          </a:p>
          <a:p>
            <a:r>
              <a:rPr lang="en-US" dirty="0" smtClean="0"/>
              <a:t>But anticipates that in the future, she will use a higher threshold of  </a:t>
            </a:r>
            <a:endParaRPr lang="en-US" dirty="0"/>
          </a:p>
        </p:txBody>
      </p:sp>
      <p:graphicFrame>
        <p:nvGraphicFramePr>
          <p:cNvPr id="3" name="Object 2"/>
          <p:cNvGraphicFramePr>
            <a:graphicFrameLocks noChangeAspect="1"/>
          </p:cNvGraphicFramePr>
          <p:nvPr/>
        </p:nvGraphicFramePr>
        <p:xfrm>
          <a:off x="2589213" y="1022350"/>
          <a:ext cx="4038600" cy="1182688"/>
        </p:xfrm>
        <a:graphic>
          <a:graphicData uri="http://schemas.openxmlformats.org/presentationml/2006/ole">
            <mc:AlternateContent xmlns:mc="http://schemas.openxmlformats.org/markup-compatibility/2006">
              <mc:Choice xmlns:v="urn:schemas-microsoft-com:vml" Requires="v">
                <p:oleObj spid="_x0000_s102687" name="Equation" r:id="rId4" imgW="1993680" imgH="583920" progId="Equation.DSMT4">
                  <p:embed/>
                </p:oleObj>
              </mc:Choice>
              <mc:Fallback>
                <p:oleObj name="Equation" r:id="rId4" imgW="1993680" imgH="5839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13" y="1022350"/>
                        <a:ext cx="4038600" cy="118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2" name="Object 4"/>
          <p:cNvGraphicFramePr>
            <a:graphicFrameLocks noChangeAspect="1"/>
          </p:cNvGraphicFramePr>
          <p:nvPr/>
        </p:nvGraphicFramePr>
        <p:xfrm>
          <a:off x="3849688" y="3927475"/>
          <a:ext cx="1671637" cy="488950"/>
        </p:xfrm>
        <a:graphic>
          <a:graphicData uri="http://schemas.openxmlformats.org/presentationml/2006/ole">
            <mc:AlternateContent xmlns:mc="http://schemas.openxmlformats.org/markup-compatibility/2006">
              <mc:Choice xmlns:v="urn:schemas-microsoft-com:vml" Requires="v">
                <p:oleObj spid="_x0000_s102688" name="Equation" r:id="rId6" imgW="825480" imgH="241200" progId="Equation.DSMT4">
                  <p:embed/>
                </p:oleObj>
              </mc:Choice>
              <mc:Fallback>
                <p:oleObj name="Equation" r:id="rId6" imgW="8254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688" y="3927475"/>
                        <a:ext cx="16716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3" name="Object 5"/>
          <p:cNvGraphicFramePr>
            <a:graphicFrameLocks noChangeAspect="1"/>
          </p:cNvGraphicFramePr>
          <p:nvPr/>
        </p:nvGraphicFramePr>
        <p:xfrm>
          <a:off x="3916363" y="5694363"/>
          <a:ext cx="1235075" cy="461962"/>
        </p:xfrm>
        <a:graphic>
          <a:graphicData uri="http://schemas.openxmlformats.org/presentationml/2006/ole">
            <mc:AlternateContent xmlns:mc="http://schemas.openxmlformats.org/markup-compatibility/2006">
              <mc:Choice xmlns:v="urn:schemas-microsoft-com:vml" Requires="v">
                <p:oleObj spid="_x0000_s102689" name="Equation" r:id="rId8" imgW="609480" imgH="228600" progId="Equation.DSMT4">
                  <p:embed/>
                </p:oleObj>
              </mc:Choice>
              <mc:Fallback>
                <p:oleObj name="Equation" r:id="rId8" imgW="6094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6363" y="5694363"/>
                        <a:ext cx="123507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3789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533400" y="304800"/>
            <a:ext cx="7772400" cy="4114800"/>
          </a:xfrm>
        </p:spPr>
        <p:txBody>
          <a:bodyPr/>
          <a:lstStyle/>
          <a:p>
            <a:r>
              <a:rPr lang="en-US" sz="2400" dirty="0" smtClean="0"/>
              <a:t>So her (naïve) forecast of delay is:</a:t>
            </a:r>
          </a:p>
          <a:p>
            <a:pPr eaLnBrk="1" hangingPunct="1"/>
            <a:endParaRPr lang="en-US" dirty="0"/>
          </a:p>
          <a:p>
            <a:pPr eaLnBrk="1" hangingPunct="1"/>
            <a:endParaRPr lang="en-US" sz="2400" dirty="0" smtClean="0"/>
          </a:p>
          <a:p>
            <a:pPr eaLnBrk="1" hangingPunct="1"/>
            <a:endParaRPr lang="en-US" dirty="0"/>
          </a:p>
          <a:p>
            <a:pPr eaLnBrk="1" hangingPunct="1"/>
            <a:endParaRPr lang="en-US" sz="2400" dirty="0" smtClean="0"/>
          </a:p>
          <a:p>
            <a:pPr eaLnBrk="1" hangingPunct="1"/>
            <a:r>
              <a:rPr lang="en-US" dirty="0" smtClean="0"/>
              <a:t>And her actual delay will be:</a:t>
            </a:r>
          </a:p>
          <a:p>
            <a:pPr eaLnBrk="1" hangingPunct="1"/>
            <a:endParaRPr lang="en-US" sz="2400" dirty="0"/>
          </a:p>
          <a:p>
            <a:pPr eaLnBrk="1" hangingPunct="1"/>
            <a:endParaRPr lang="en-US" dirty="0" smtClean="0"/>
          </a:p>
          <a:p>
            <a:pPr eaLnBrk="1" hangingPunct="1"/>
            <a:endParaRPr lang="en-US" sz="2400" dirty="0"/>
          </a:p>
          <a:p>
            <a:pPr eaLnBrk="1" hangingPunct="1"/>
            <a:endParaRPr lang="en-US" dirty="0" smtClean="0"/>
          </a:p>
          <a:p>
            <a:pPr eaLnBrk="1" hangingPunct="1"/>
            <a:r>
              <a:rPr lang="en-US" sz="2400" dirty="0" smtClean="0"/>
              <a:t>Being naïve, scales up her delay time by an additional factor of </a:t>
            </a:r>
            <a:r>
              <a:rPr lang="en-US" sz="2400" dirty="0" smtClean="0">
                <a:latin typeface="Times New Roman" pitchFamily="18" charset="0"/>
                <a:cs typeface="Times New Roman" pitchFamily="18" charset="0"/>
              </a:rPr>
              <a:t>1/</a:t>
            </a:r>
            <a:r>
              <a:rPr lang="el-GR" sz="2400" i="1" dirty="0" smtClean="0">
                <a:latin typeface="Times New Roman" pitchFamily="18" charset="0"/>
                <a:cs typeface="Times New Roman" pitchFamily="18" charset="0"/>
              </a:rPr>
              <a:t>β</a:t>
            </a:r>
            <a:r>
              <a:rPr lang="en-US" sz="2400" dirty="0" smtClean="0"/>
              <a:t>.</a:t>
            </a:r>
          </a:p>
          <a:p>
            <a:pPr eaLnBrk="1" hangingPunct="1"/>
            <a:endParaRPr lang="en-US" sz="2400" dirty="0" smtClean="0"/>
          </a:p>
        </p:txBody>
      </p:sp>
      <p:graphicFrame>
        <p:nvGraphicFramePr>
          <p:cNvPr id="26630" name="Object 6"/>
          <p:cNvGraphicFramePr>
            <a:graphicFrameLocks noChangeAspect="1"/>
          </p:cNvGraphicFramePr>
          <p:nvPr/>
        </p:nvGraphicFramePr>
        <p:xfrm>
          <a:off x="2667000" y="1219200"/>
          <a:ext cx="3494088" cy="839788"/>
        </p:xfrm>
        <a:graphic>
          <a:graphicData uri="http://schemas.openxmlformats.org/presentationml/2006/ole">
            <mc:AlternateContent xmlns:mc="http://schemas.openxmlformats.org/markup-compatibility/2006">
              <mc:Choice xmlns:v="urn:schemas-microsoft-com:vml" Requires="v">
                <p:oleObj spid="_x0000_s103616" name="Equation" r:id="rId4" imgW="1828800" imgH="419040" progId="Equation.DSMT4">
                  <p:embed/>
                </p:oleObj>
              </mc:Choice>
              <mc:Fallback>
                <p:oleObj name="Equation" r:id="rId4" imgW="18288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219200"/>
                        <a:ext cx="3494088"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6789" name="Object 5"/>
          <p:cNvGraphicFramePr>
            <a:graphicFrameLocks noChangeAspect="1"/>
          </p:cNvGraphicFramePr>
          <p:nvPr/>
        </p:nvGraphicFramePr>
        <p:xfrm>
          <a:off x="2420938" y="3429000"/>
          <a:ext cx="4222750" cy="865188"/>
        </p:xfrm>
        <a:graphic>
          <a:graphicData uri="http://schemas.openxmlformats.org/presentationml/2006/ole">
            <mc:AlternateContent xmlns:mc="http://schemas.openxmlformats.org/markup-compatibility/2006">
              <mc:Choice xmlns:v="urn:schemas-microsoft-com:vml" Requires="v">
                <p:oleObj spid="_x0000_s103617" name="Equation" r:id="rId6" imgW="2209680" imgH="431640" progId="Equation.DSMT4">
                  <p:embed/>
                </p:oleObj>
              </mc:Choice>
              <mc:Fallback>
                <p:oleObj name="Equation" r:id="rId6" imgW="22096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938" y="3429000"/>
                        <a:ext cx="422275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0702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How Are Preferences Revealed?</a:t>
            </a:r>
            <a:br>
              <a:rPr lang="en-US" dirty="0" smtClean="0">
                <a:latin typeface="Times New Roman" panose="02020603050405020304" pitchFamily="18" charset="0"/>
                <a:cs typeface="Times New Roman" panose="02020603050405020304" pitchFamily="18" charset="0"/>
              </a:rPr>
            </a:br>
            <a:r>
              <a:rPr lang="en-US" sz="2700" dirty="0" err="1" smtClean="0">
                <a:latin typeface="Times New Roman" panose="02020603050405020304" pitchFamily="18" charset="0"/>
                <a:cs typeface="Times New Roman" panose="02020603050405020304" pitchFamily="18" charset="0"/>
              </a:rPr>
              <a:t>Beshears</a:t>
            </a:r>
            <a:r>
              <a:rPr lang="en-US" sz="2700" dirty="0" smtClean="0">
                <a:latin typeface="Times New Roman" panose="02020603050405020304" pitchFamily="18" charset="0"/>
                <a:cs typeface="Times New Roman" panose="02020603050405020304" pitchFamily="18" charset="0"/>
              </a:rPr>
              <a:t>, Choi, </a:t>
            </a:r>
            <a:r>
              <a:rPr lang="en-US" sz="2700" dirty="0" err="1" smtClean="0">
                <a:latin typeface="Times New Roman" panose="02020603050405020304" pitchFamily="18" charset="0"/>
                <a:cs typeface="Times New Roman" panose="02020603050405020304" pitchFamily="18" charset="0"/>
              </a:rPr>
              <a:t>Laibson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Madrian</a:t>
            </a:r>
            <a:r>
              <a:rPr lang="en-US" sz="2700" dirty="0" smtClean="0">
                <a:latin typeface="Times New Roman" panose="02020603050405020304" pitchFamily="18" charset="0"/>
                <a:cs typeface="Times New Roman" panose="02020603050405020304" pitchFamily="18" charset="0"/>
              </a:rPr>
              <a:t> (2008)</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lstStyle/>
          <a:p>
            <a:r>
              <a:rPr lang="en-US" dirty="0" smtClean="0">
                <a:latin typeface="Times New Roman" panose="02020603050405020304" pitchFamily="18" charset="0"/>
                <a:cs typeface="Times New Roman" panose="02020603050405020304" pitchFamily="18" charset="0"/>
              </a:rPr>
              <a:t>Revealed preferences (decision utility)</a:t>
            </a:r>
          </a:p>
          <a:p>
            <a:r>
              <a:rPr lang="en-US" dirty="0" smtClean="0">
                <a:latin typeface="Times New Roman" panose="02020603050405020304" pitchFamily="18" charset="0"/>
                <a:cs typeface="Times New Roman" panose="02020603050405020304" pitchFamily="18" charset="0"/>
              </a:rPr>
              <a:t>Normative </a:t>
            </a:r>
            <a:r>
              <a:rPr lang="en-US" dirty="0" smtClean="0">
                <a:latin typeface="Times New Roman" panose="02020603050405020304" pitchFamily="18" charset="0"/>
                <a:cs typeface="Times New Roman" panose="02020603050405020304" pitchFamily="18" charset="0"/>
              </a:rPr>
              <a:t>preferences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Why might revealed ≠ normative preferences? </a:t>
            </a:r>
          </a:p>
          <a:p>
            <a:pPr lvl="1"/>
            <a:r>
              <a:rPr lang="en-US" dirty="0" smtClean="0">
                <a:latin typeface="Times New Roman" panose="02020603050405020304" pitchFamily="18" charset="0"/>
                <a:cs typeface="Times New Roman" panose="02020603050405020304" pitchFamily="18" charset="0"/>
              </a:rPr>
              <a:t>Cognitive errors</a:t>
            </a:r>
          </a:p>
          <a:p>
            <a:pPr lvl="1"/>
            <a:r>
              <a:rPr lang="en-US" dirty="0" smtClean="0">
                <a:latin typeface="Times New Roman" panose="02020603050405020304" pitchFamily="18" charset="0"/>
                <a:cs typeface="Times New Roman" panose="02020603050405020304" pitchFamily="18" charset="0"/>
              </a:rPr>
              <a:t>Passive choice</a:t>
            </a:r>
          </a:p>
          <a:p>
            <a:pPr lvl="1"/>
            <a:r>
              <a:rPr lang="en-US" dirty="0" smtClean="0">
                <a:latin typeface="Times New Roman" panose="02020603050405020304" pitchFamily="18" charset="0"/>
                <a:cs typeface="Times New Roman" panose="02020603050405020304" pitchFamily="18" charset="0"/>
              </a:rPr>
              <a:t>Complexity</a:t>
            </a:r>
          </a:p>
          <a:p>
            <a:pPr lvl="1"/>
            <a:r>
              <a:rPr lang="en-US" dirty="0" smtClean="0">
                <a:latin typeface="Times New Roman" panose="02020603050405020304" pitchFamily="18" charset="0"/>
                <a:cs typeface="Times New Roman" panose="02020603050405020304" pitchFamily="18" charset="0"/>
              </a:rPr>
              <a:t>Shrouding</a:t>
            </a:r>
          </a:p>
          <a:p>
            <a:pPr lvl="1"/>
            <a:r>
              <a:rPr lang="en-US" dirty="0" smtClean="0">
                <a:latin typeface="Times New Roman" panose="02020603050405020304" pitchFamily="18" charset="0"/>
                <a:cs typeface="Times New Roman" panose="02020603050405020304" pitchFamily="18" charset="0"/>
              </a:rPr>
              <a:t>Limited personal experience</a:t>
            </a:r>
          </a:p>
          <a:p>
            <a:pPr lvl="1"/>
            <a:r>
              <a:rPr lang="en-US" dirty="0" err="1" smtClean="0">
                <a:latin typeface="Times New Roman" panose="02020603050405020304" pitchFamily="18" charset="0"/>
                <a:cs typeface="Times New Roman" panose="02020603050405020304" pitchFamily="18" charset="0"/>
              </a:rPr>
              <a:t>Intertemporal</a:t>
            </a:r>
            <a:r>
              <a:rPr lang="en-US" dirty="0" smtClean="0">
                <a:latin typeface="Times New Roman" panose="02020603050405020304" pitchFamily="18" charset="0"/>
                <a:cs typeface="Times New Roman" panose="02020603050405020304" pitchFamily="18" charset="0"/>
              </a:rPr>
              <a:t> choice</a:t>
            </a:r>
          </a:p>
          <a:p>
            <a:pPr lvl="1"/>
            <a:r>
              <a:rPr lang="en-US" dirty="0" smtClean="0">
                <a:latin typeface="Times New Roman" panose="02020603050405020304" pitchFamily="18" charset="0"/>
                <a:cs typeface="Times New Roman" panose="02020603050405020304" pitchFamily="18" charset="0"/>
              </a:rPr>
              <a:t>Third party marketing</a:t>
            </a:r>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2</a:t>
            </a:fld>
            <a:endParaRPr lang="en-US"/>
          </a:p>
        </p:txBody>
      </p:sp>
    </p:spTree>
    <p:extLst>
      <p:ext uri="{BB962C8B-B14F-4D97-AF65-F5344CB8AC3E}">
        <p14:creationId xmlns:p14="http://schemas.microsoft.com/office/powerpoint/2010/main" val="775963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If </a:t>
            </a:r>
            <a:r>
              <a:rPr lang="el-GR" i="1" dirty="0" smtClean="0">
                <a:latin typeface="Times New Roman" pitchFamily="18" charset="0"/>
                <a:cs typeface="Times New Roman" pitchFamily="18" charset="0"/>
              </a:rPr>
              <a:t>β </a:t>
            </a:r>
            <a:r>
              <a:rPr lang="en-US" dirty="0" smtClean="0"/>
              <a:t>= 1, expected delay is</a:t>
            </a:r>
          </a:p>
          <a:p>
            <a:endParaRPr lang="en-US" dirty="0" smtClean="0"/>
          </a:p>
          <a:p>
            <a:r>
              <a:rPr lang="en-US" dirty="0" smtClean="0"/>
              <a:t>If </a:t>
            </a:r>
            <a:r>
              <a:rPr lang="el-GR" i="1" dirty="0" smtClean="0">
                <a:latin typeface="Times New Roman" pitchFamily="18" charset="0"/>
                <a:cs typeface="Times New Roman" pitchFamily="18" charset="0"/>
              </a:rPr>
              <a:t>β</a:t>
            </a:r>
            <a:r>
              <a:rPr lang="en-US" dirty="0" smtClean="0"/>
              <a:t> &lt; 1 and sophisticated, expected delay is</a:t>
            </a:r>
          </a:p>
          <a:p>
            <a:endParaRPr lang="en-US" dirty="0" smtClean="0"/>
          </a:p>
          <a:p>
            <a:endParaRPr lang="en-US" dirty="0" smtClean="0"/>
          </a:p>
          <a:p>
            <a:endParaRPr lang="en-US" dirty="0" smtClean="0"/>
          </a:p>
          <a:p>
            <a:r>
              <a:rPr lang="en-US" dirty="0" smtClean="0"/>
              <a:t>If </a:t>
            </a:r>
            <a:r>
              <a:rPr lang="el-GR" i="1" dirty="0" smtClean="0">
                <a:latin typeface="Times New Roman" pitchFamily="18" charset="0"/>
                <a:cs typeface="Times New Roman" pitchFamily="18" charset="0"/>
              </a:rPr>
              <a:t>β </a:t>
            </a:r>
            <a:r>
              <a:rPr lang="en-US" dirty="0" smtClean="0"/>
              <a:t>&lt; 1 and naïve, anticipated delay is</a:t>
            </a:r>
          </a:p>
          <a:p>
            <a:endParaRPr lang="en-US" dirty="0" smtClean="0"/>
          </a:p>
          <a:p>
            <a:r>
              <a:rPr lang="en-US" dirty="0" smtClean="0"/>
              <a:t>If </a:t>
            </a:r>
            <a:r>
              <a:rPr lang="el-GR" i="1" dirty="0" smtClean="0">
                <a:latin typeface="Times New Roman" pitchFamily="18" charset="0"/>
                <a:cs typeface="Times New Roman" pitchFamily="18" charset="0"/>
              </a:rPr>
              <a:t>β </a:t>
            </a:r>
            <a:r>
              <a:rPr lang="en-US" dirty="0" smtClean="0"/>
              <a:t>&lt; 1 and naïve, true delay is  </a:t>
            </a:r>
            <a:endParaRPr lang="en-US" dirty="0"/>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297986" name="Object 2"/>
          <p:cNvGraphicFramePr>
            <a:graphicFrameLocks noChangeAspect="1"/>
          </p:cNvGraphicFramePr>
          <p:nvPr/>
        </p:nvGraphicFramePr>
        <p:xfrm>
          <a:off x="4383088" y="1446213"/>
          <a:ext cx="752475" cy="839787"/>
        </p:xfrm>
        <a:graphic>
          <a:graphicData uri="http://schemas.openxmlformats.org/presentationml/2006/ole">
            <mc:AlternateContent xmlns:mc="http://schemas.openxmlformats.org/markup-compatibility/2006">
              <mc:Choice xmlns:v="urn:schemas-microsoft-com:vml" Requires="v">
                <p:oleObj spid="_x0000_s104834" name="Equation" r:id="rId3" imgW="393480" imgH="419040" progId="Equation.DSMT4">
                  <p:embed/>
                </p:oleObj>
              </mc:Choice>
              <mc:Fallback>
                <p:oleObj name="Equation" r:id="rId3" imgW="3934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1446213"/>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7" name="Object 3"/>
          <p:cNvGraphicFramePr>
            <a:graphicFrameLocks noChangeAspect="1"/>
          </p:cNvGraphicFramePr>
          <p:nvPr/>
        </p:nvGraphicFramePr>
        <p:xfrm>
          <a:off x="1169988" y="2895600"/>
          <a:ext cx="7656512" cy="1295400"/>
        </p:xfrm>
        <a:graphic>
          <a:graphicData uri="http://schemas.openxmlformats.org/presentationml/2006/ole">
            <mc:AlternateContent xmlns:mc="http://schemas.openxmlformats.org/markup-compatibility/2006">
              <mc:Choice xmlns:v="urn:schemas-microsoft-com:vml" Requires="v">
                <p:oleObj spid="_x0000_s104835" name="Equation" r:id="rId5" imgW="3911400" imgH="660240" progId="Equation.DSMT4">
                  <p:embed/>
                </p:oleObj>
              </mc:Choice>
              <mc:Fallback>
                <p:oleObj name="Equation" r:id="rId5" imgW="3911400" imgH="660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988" y="2895600"/>
                        <a:ext cx="76565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8" name="Object 4"/>
          <p:cNvGraphicFramePr>
            <a:graphicFrameLocks noChangeAspect="1"/>
          </p:cNvGraphicFramePr>
          <p:nvPr/>
        </p:nvGraphicFramePr>
        <p:xfrm>
          <a:off x="6096000" y="4114800"/>
          <a:ext cx="752475" cy="839787"/>
        </p:xfrm>
        <a:graphic>
          <a:graphicData uri="http://schemas.openxmlformats.org/presentationml/2006/ole">
            <mc:AlternateContent xmlns:mc="http://schemas.openxmlformats.org/markup-compatibility/2006">
              <mc:Choice xmlns:v="urn:schemas-microsoft-com:vml" Requires="v">
                <p:oleObj spid="_x0000_s104836" name="Equation" r:id="rId7" imgW="393480" imgH="419040" progId="Equation.DSMT4">
                  <p:embed/>
                </p:oleObj>
              </mc:Choice>
              <mc:Fallback>
                <p:oleObj name="Equation" r:id="rId7" imgW="3934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0"/>
                        <a:ext cx="75247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9" name="Object 5"/>
          <p:cNvGraphicFramePr>
            <a:graphicFrameLocks noChangeAspect="1"/>
          </p:cNvGraphicFramePr>
          <p:nvPr/>
        </p:nvGraphicFramePr>
        <p:xfrm>
          <a:off x="1558925" y="5599113"/>
          <a:ext cx="6764338" cy="955675"/>
        </p:xfrm>
        <a:graphic>
          <a:graphicData uri="http://schemas.openxmlformats.org/presentationml/2006/ole">
            <mc:AlternateContent xmlns:mc="http://schemas.openxmlformats.org/markup-compatibility/2006">
              <mc:Choice xmlns:v="urn:schemas-microsoft-com:vml" Requires="v">
                <p:oleObj spid="_x0000_s104837" name="Equation" r:id="rId8" imgW="3670200" imgH="495000" progId="Equation.DSMT4">
                  <p:embed/>
                </p:oleObj>
              </mc:Choice>
              <mc:Fallback>
                <p:oleObj name="Equation" r:id="rId8" imgW="3670200" imgH="495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8925" y="5599113"/>
                        <a:ext cx="6764338"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44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21</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smtClean="0"/>
              <a:t>Behavioral mechanism design</a:t>
            </a:r>
          </a:p>
        </p:txBody>
      </p:sp>
      <p:sp>
        <p:nvSpPr>
          <p:cNvPr id="70660" name="Rectangle 3"/>
          <p:cNvSpPr>
            <a:spLocks noGrp="1" noChangeArrowheads="1"/>
          </p:cNvSpPr>
          <p:nvPr>
            <p:ph type="body" idx="1"/>
          </p:nvPr>
        </p:nvSpPr>
        <p:spPr/>
        <p:txBody>
          <a:bodyPr/>
          <a:lstStyle/>
          <a:p>
            <a:pPr marL="514350" indent="-514350" eaLnBrk="1" hangingPunct="1">
              <a:buFont typeface="+mj-lt"/>
              <a:buAutoNum type="arabicPeriod"/>
            </a:pPr>
            <a:r>
              <a:rPr lang="en-US" dirty="0" smtClean="0"/>
              <a:t>Specify a </a:t>
            </a:r>
            <a:r>
              <a:rPr lang="en-US" dirty="0" smtClean="0"/>
              <a:t>positive theory </a:t>
            </a:r>
            <a:r>
              <a:rPr lang="en-US" dirty="0" smtClean="0"/>
              <a:t>of consumer/firm behavior (consumers and/or firms may not behave optimally).</a:t>
            </a:r>
          </a:p>
          <a:p>
            <a:pPr marL="514350" indent="-514350" eaLnBrk="1" hangingPunct="1">
              <a:buFont typeface="+mj-lt"/>
              <a:buAutoNum type="arabicPeriod"/>
            </a:pPr>
            <a:r>
              <a:rPr lang="en-US" dirty="0"/>
              <a:t>Specify a social welfare function, i.e. normative preferences (not necessarily based on revealed preference</a:t>
            </a:r>
            <a:r>
              <a:rPr lang="en-US" dirty="0" smtClean="0"/>
              <a:t>)</a:t>
            </a:r>
          </a:p>
          <a:p>
            <a:pPr marL="514350" indent="-514350" eaLnBrk="1" hangingPunct="1">
              <a:buFont typeface="+mj-lt"/>
              <a:buAutoNum type="arabicPeriod"/>
            </a:pPr>
            <a:r>
              <a:rPr lang="en-US" dirty="0" smtClean="0"/>
              <a:t>Solve for the institutional regime that maximizes the social welfare function, conditional on the theory of consumer/firm behavior.</a:t>
            </a:r>
          </a:p>
        </p:txBody>
      </p:sp>
    </p:spTree>
    <p:extLst>
      <p:ext uri="{BB962C8B-B14F-4D97-AF65-F5344CB8AC3E}">
        <p14:creationId xmlns:p14="http://schemas.microsoft.com/office/powerpoint/2010/main" val="35593298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5638"/>
            <a:ext cx="8915400" cy="944562"/>
          </a:xfrm>
        </p:spPr>
        <p:txBody>
          <a:bodyPr/>
          <a:lstStyle/>
          <a:p>
            <a:r>
              <a:rPr lang="en-US" dirty="0" smtClean="0"/>
              <a:t>We’ve provided a theory of consumer behavior.</a:t>
            </a:r>
            <a:br>
              <a:rPr lang="en-US" dirty="0" smtClean="0"/>
            </a:br>
            <a:r>
              <a:rPr lang="en-US" dirty="0" smtClean="0"/>
              <a:t>Now solve for government’s optimal policy.</a:t>
            </a:r>
            <a:endParaRPr lang="en-US" dirty="0"/>
          </a:p>
        </p:txBody>
      </p:sp>
      <p:sp>
        <p:nvSpPr>
          <p:cNvPr id="3" name="Content Placeholder 2"/>
          <p:cNvSpPr>
            <a:spLocks noGrp="1"/>
          </p:cNvSpPr>
          <p:nvPr>
            <p:ph idx="1"/>
          </p:nvPr>
        </p:nvSpPr>
        <p:spPr>
          <a:xfrm>
            <a:off x="457200" y="2484437"/>
            <a:ext cx="8229600" cy="4525963"/>
          </a:xfrm>
        </p:spPr>
        <p:txBody>
          <a:bodyPr/>
          <a:lstStyle/>
          <a:p>
            <a:r>
              <a:rPr lang="en-US" dirty="0"/>
              <a:t>W</a:t>
            </a:r>
            <a:r>
              <a:rPr lang="en-US" dirty="0" smtClean="0"/>
              <a:t>e need to solve for the optimal default, </a:t>
            </a:r>
            <a:r>
              <a:rPr lang="en-US" i="1" dirty="0" smtClean="0">
                <a:latin typeface="Times New Roman" pitchFamily="18" charset="0"/>
                <a:cs typeface="Times New Roman" pitchFamily="18" charset="0"/>
              </a:rPr>
              <a:t>d</a:t>
            </a:r>
            <a:r>
              <a:rPr lang="en-US" dirty="0" smtClean="0"/>
              <a:t>.</a:t>
            </a:r>
          </a:p>
          <a:p>
            <a:endParaRPr lang="en-US" dirty="0" smtClean="0"/>
          </a:p>
          <a:p>
            <a:endParaRPr lang="en-US" dirty="0" smtClean="0"/>
          </a:p>
          <a:p>
            <a:endParaRPr lang="en-US" dirty="0" smtClean="0"/>
          </a:p>
          <a:p>
            <a:pPr marL="0" indent="0">
              <a:buNone/>
            </a:pPr>
            <a:endParaRPr lang="en-US" dirty="0" smtClean="0"/>
          </a:p>
          <a:p>
            <a:r>
              <a:rPr lang="en-US" dirty="0" smtClean="0"/>
              <a:t>The government’s </a:t>
            </a:r>
            <a:r>
              <a:rPr lang="en-US" dirty="0" smtClean="0"/>
              <a:t>objective </a:t>
            </a:r>
            <a:r>
              <a:rPr lang="en-US" dirty="0" smtClean="0"/>
              <a:t>is exponentially weighted, </a:t>
            </a:r>
            <a:r>
              <a:rPr lang="en-US" dirty="0" smtClean="0"/>
              <a:t>since it uses </a:t>
            </a:r>
            <a:r>
              <a:rPr lang="en-US" i="1" dirty="0" smtClean="0">
                <a:latin typeface="Times New Roman" pitchFamily="18" charset="0"/>
                <a:cs typeface="Times New Roman" pitchFamily="18" charset="0"/>
              </a:rPr>
              <a:t>V</a:t>
            </a:r>
            <a:r>
              <a:rPr lang="en-US" dirty="0" smtClean="0"/>
              <a:t> as the welfare criterion</a:t>
            </a:r>
            <a:r>
              <a:rPr lang="en-US" dirty="0" smtClean="0"/>
              <a:t>.</a:t>
            </a:r>
          </a:p>
          <a:p>
            <a:r>
              <a:rPr lang="en-US" dirty="0"/>
              <a:t>T</a:t>
            </a:r>
            <a:r>
              <a:rPr lang="en-US" dirty="0" smtClean="0"/>
              <a:t>he government doesn’t know the optimal level of savings, </a:t>
            </a:r>
            <a:r>
              <a:rPr lang="en-US" i="1" dirty="0" smtClean="0">
                <a:latin typeface="Times New Roman" panose="02020603050405020304" pitchFamily="18" charset="0"/>
                <a:cs typeface="Times New Roman" panose="02020603050405020304" pitchFamily="18" charset="0"/>
              </a:rPr>
              <a:t>s</a:t>
            </a:r>
            <a:r>
              <a:rPr lang="en-US" i="1" baseline="30000" dirty="0" smtClean="0">
                <a:latin typeface="Times New Roman" panose="02020603050405020304" pitchFamily="18" charset="0"/>
                <a:cs typeface="Times New Roman" panose="02020603050405020304" pitchFamily="18" charset="0"/>
              </a:rPr>
              <a:t>*</a:t>
            </a:r>
            <a:r>
              <a:rPr lang="en-US" dirty="0" smtClean="0"/>
              <a:t> , for each individual (info asymmetry).</a:t>
            </a:r>
            <a:endParaRPr lang="en-US" dirty="0" smtClean="0"/>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25704637"/>
              </p:ext>
            </p:extLst>
          </p:nvPr>
        </p:nvGraphicFramePr>
        <p:xfrm>
          <a:off x="2354263" y="3484563"/>
          <a:ext cx="3575050" cy="1033462"/>
        </p:xfrm>
        <a:graphic>
          <a:graphicData uri="http://schemas.openxmlformats.org/presentationml/2006/ole">
            <mc:AlternateContent xmlns:mc="http://schemas.openxmlformats.org/markup-compatibility/2006">
              <mc:Choice xmlns:v="urn:schemas-microsoft-com:vml" Requires="v">
                <p:oleObj spid="_x0000_s105569" name="Equation" r:id="rId3" imgW="1054080" imgH="304560" progId="Equation.DSMT4">
                  <p:embed/>
                </p:oleObj>
              </mc:Choice>
              <mc:Fallback>
                <p:oleObj name="Equation" r:id="rId3" imgW="1054080" imgH="304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263" y="3484563"/>
                        <a:ext cx="3575050"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9943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58200" cy="4525962"/>
          </a:xfrm>
        </p:spPr>
        <p:txBody>
          <a:bodyPr/>
          <a:lstStyle/>
          <a:p>
            <a:pPr marL="457200" indent="-457200">
              <a:buFont typeface="+mj-lt"/>
              <a:buAutoNum type="arabicPeriod"/>
            </a:pPr>
            <a:r>
              <a:rPr lang="en-US" sz="2400" dirty="0" smtClean="0"/>
              <a:t>This is the preference of all past selves for today.</a:t>
            </a:r>
          </a:p>
          <a:p>
            <a:pPr lvl="1"/>
            <a:r>
              <a:rPr lang="en-US" dirty="0" smtClean="0"/>
              <a:t>Including self zero.</a:t>
            </a:r>
          </a:p>
          <a:p>
            <a:pPr lvl="1"/>
            <a:r>
              <a:rPr lang="en-US" dirty="0" smtClean="0"/>
              <a:t>Including the planner at date zero. </a:t>
            </a:r>
            <a:endParaRPr lang="en-US" dirty="0" smtClean="0"/>
          </a:p>
          <a:p>
            <a:pPr lvl="1"/>
            <a:r>
              <a:rPr lang="en-US" dirty="0" smtClean="0"/>
              <a:t>This </a:t>
            </a:r>
            <a:r>
              <a:rPr lang="en-US" dirty="0" smtClean="0"/>
              <a:t>is the long-run perspective.</a:t>
            </a:r>
          </a:p>
          <a:p>
            <a:pPr marL="457200" indent="-457200">
              <a:buFont typeface="+mj-lt"/>
              <a:buAutoNum type="arabicPeriod"/>
            </a:pPr>
            <a:r>
              <a:rPr lang="en-US" sz="2400" dirty="0" smtClean="0"/>
              <a:t>This is the restriction that eliminates “present bias.” </a:t>
            </a:r>
          </a:p>
          <a:p>
            <a:pPr marL="109537" indent="0">
              <a:buNone/>
            </a:pPr>
            <a:endParaRPr lang="en-US" sz="2400" dirty="0"/>
          </a:p>
          <a:p>
            <a:r>
              <a:rPr lang="en-US" sz="2400" dirty="0" smtClean="0"/>
              <a:t>However, this is a normative assumption. </a:t>
            </a:r>
          </a:p>
          <a:p>
            <a:r>
              <a:rPr lang="en-US" sz="2400" b="1" dirty="0" smtClean="0"/>
              <a:t>This is an ‘if, then’ analysis.  </a:t>
            </a:r>
          </a:p>
          <a:p>
            <a:r>
              <a:rPr lang="en-US" sz="2400" i="1" dirty="0" smtClean="0"/>
              <a:t>If</a:t>
            </a:r>
            <a:r>
              <a:rPr lang="en-US" sz="2400" dirty="0" smtClean="0"/>
              <a:t> the planner has a social welfare function with </a:t>
            </a:r>
            <a:r>
              <a:rPr lang="el-GR" sz="2400" dirty="0" smtClean="0">
                <a:latin typeface="Cambria Math" panose="02040503050406030204" pitchFamily="18" charset="0"/>
                <a:ea typeface="Cambria Math" panose="02040503050406030204" pitchFamily="18" charset="0"/>
              </a:rPr>
              <a:t>β</a:t>
            </a:r>
            <a:r>
              <a:rPr lang="en-US" sz="2400" dirty="0" smtClean="0">
                <a:latin typeface="Cambria Math" panose="02040503050406030204" pitchFamily="18" charset="0"/>
                <a:ea typeface="Cambria Math" panose="02040503050406030204" pitchFamily="18" charset="0"/>
              </a:rPr>
              <a:t>=1, </a:t>
            </a:r>
            <a:r>
              <a:rPr lang="en-US" sz="2400" i="1" dirty="0" smtClean="0">
                <a:latin typeface="+mj-lt"/>
                <a:ea typeface="Cambria Math" panose="02040503050406030204" pitchFamily="18" charset="0"/>
              </a:rPr>
              <a:t>then</a:t>
            </a:r>
            <a:r>
              <a:rPr lang="en-US" sz="2400" dirty="0" smtClean="0">
                <a:latin typeface="+mj-lt"/>
                <a:ea typeface="Cambria Math" panose="02040503050406030204" pitchFamily="18" charset="0"/>
              </a:rPr>
              <a:t> the following policies</a:t>
            </a:r>
            <a:r>
              <a:rPr lang="en-US" sz="2400" dirty="0">
                <a:latin typeface="+mj-lt"/>
                <a:ea typeface="Cambria Math" panose="02040503050406030204" pitchFamily="18" charset="0"/>
              </a:rPr>
              <a:t> </a:t>
            </a:r>
            <a:r>
              <a:rPr lang="en-US" sz="2400" dirty="0" smtClean="0">
                <a:latin typeface="+mj-lt"/>
                <a:ea typeface="Cambria Math" panose="02040503050406030204" pitchFamily="18" charset="0"/>
              </a:rPr>
              <a:t>are socially optimal.</a:t>
            </a:r>
            <a:endParaRPr lang="en-US" sz="2400" dirty="0">
              <a:latin typeface="+mj-lt"/>
            </a:endParaRPr>
          </a:p>
        </p:txBody>
      </p:sp>
      <p:sp>
        <p:nvSpPr>
          <p:cNvPr id="3" name="Title 2"/>
          <p:cNvSpPr>
            <a:spLocks noGrp="1"/>
          </p:cNvSpPr>
          <p:nvPr>
            <p:ph type="title"/>
          </p:nvPr>
        </p:nvSpPr>
        <p:spPr/>
        <p:txBody>
          <a:bodyPr>
            <a:normAutofit fontScale="90000"/>
          </a:bodyPr>
          <a:lstStyle/>
          <a:p>
            <a:r>
              <a:rPr lang="en-US" sz="3200" dirty="0" smtClean="0">
                <a:effectLst/>
              </a:rPr>
              <a:t>Three reasons for the planner to use a social welfare function with </a:t>
            </a:r>
            <a:r>
              <a:rPr lang="el-GR" sz="3200" dirty="0" smtClean="0">
                <a:effectLst/>
                <a:latin typeface="Cambria Math" panose="02040503050406030204" pitchFamily="18" charset="0"/>
                <a:ea typeface="Cambria Math" panose="02040503050406030204" pitchFamily="18" charset="0"/>
              </a:rPr>
              <a:t>β</a:t>
            </a:r>
            <a:r>
              <a:rPr lang="en-US" sz="3200" dirty="0" smtClean="0">
                <a:effectLst/>
                <a:latin typeface="Cambria Math" panose="02040503050406030204" pitchFamily="18" charset="0"/>
                <a:ea typeface="Cambria Math" panose="02040503050406030204" pitchFamily="18" charset="0"/>
              </a:rPr>
              <a:t>=1</a:t>
            </a:r>
            <a:r>
              <a:rPr lang="en-US" sz="3200" dirty="0" smtClean="0">
                <a:effectLst/>
              </a:rPr>
              <a:t>.</a:t>
            </a:r>
            <a:endParaRPr lang="en-US" sz="3200" dirty="0">
              <a:effectLst/>
            </a:endParaRPr>
          </a:p>
        </p:txBody>
      </p:sp>
    </p:spTree>
    <p:extLst>
      <p:ext uri="{BB962C8B-B14F-4D97-AF65-F5344CB8AC3E}">
        <p14:creationId xmlns:p14="http://schemas.microsoft.com/office/powerpoint/2010/main" val="324094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cxnSp>
        <p:nvCxnSpPr>
          <p:cNvPr id="7" name="Straight Connector 6"/>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smtClean="0"/>
              <a:t>0</a:t>
            </a:r>
            <a:endParaRPr lang="en-US" dirty="0"/>
          </a:p>
        </p:txBody>
      </p:sp>
      <p:cxnSp>
        <p:nvCxnSpPr>
          <p:cNvPr id="22" name="Straight Connector 21"/>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07530" y="1960428"/>
            <a:ext cx="1600200" cy="646331"/>
          </a:xfrm>
          <a:prstGeom prst="rect">
            <a:avLst/>
          </a:prstGeom>
          <a:noFill/>
        </p:spPr>
        <p:txBody>
          <a:bodyPr wrap="square" rtlCol="0">
            <a:spAutoFit/>
          </a:bodyPr>
          <a:lstStyle/>
          <a:p>
            <a:r>
              <a:rPr lang="en-US" dirty="0" smtClean="0"/>
              <a:t>Always act immediately</a:t>
            </a:r>
            <a:endParaRPr lang="en-US" dirty="0"/>
          </a:p>
        </p:txBody>
      </p:sp>
      <p:sp>
        <p:nvSpPr>
          <p:cNvPr id="25" name="TextBox 24"/>
          <p:cNvSpPr txBox="1"/>
          <p:nvPr/>
        </p:nvSpPr>
        <p:spPr>
          <a:xfrm>
            <a:off x="609600" y="1956434"/>
            <a:ext cx="1600200" cy="646331"/>
          </a:xfrm>
          <a:prstGeom prst="rect">
            <a:avLst/>
          </a:prstGeom>
          <a:noFill/>
        </p:spPr>
        <p:txBody>
          <a:bodyPr wrap="square" rtlCol="0">
            <a:spAutoFit/>
          </a:bodyPr>
          <a:lstStyle/>
          <a:p>
            <a:pPr algn="r"/>
            <a:r>
              <a:rPr lang="en-US" dirty="0" smtClean="0"/>
              <a:t>Always act immediately</a:t>
            </a:r>
            <a:endParaRPr lang="en-US" dirty="0"/>
          </a:p>
        </p:txBody>
      </p:sp>
      <p:sp>
        <p:nvSpPr>
          <p:cNvPr id="26" name="TextBox 25"/>
          <p:cNvSpPr txBox="1"/>
          <p:nvPr/>
        </p:nvSpPr>
        <p:spPr>
          <a:xfrm>
            <a:off x="2825337" y="2139827"/>
            <a:ext cx="3548792" cy="369332"/>
          </a:xfrm>
          <a:prstGeom prst="rect">
            <a:avLst/>
          </a:prstGeom>
          <a:noFill/>
        </p:spPr>
        <p:txBody>
          <a:bodyPr wrap="none" rtlCol="0">
            <a:spAutoFit/>
          </a:bodyPr>
          <a:lstStyle/>
          <a:p>
            <a:r>
              <a:rPr lang="en-US" dirty="0" smtClean="0"/>
              <a:t>Wait to act until a low cost period</a:t>
            </a:r>
            <a:endParaRPr lang="en-US" dirty="0"/>
          </a:p>
        </p:txBody>
      </p:sp>
      <p:sp>
        <p:nvSpPr>
          <p:cNvPr id="27" name="TextBox 26"/>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 1</a:t>
            </a:r>
            <a:endParaRPr lang="en-US" sz="2800" dirty="0"/>
          </a:p>
        </p:txBody>
      </p:sp>
      <p:sp>
        <p:nvSpPr>
          <p:cNvPr id="21" name="Oval 20"/>
          <p:cNvSpPr/>
          <p:nvPr/>
        </p:nvSpPr>
        <p:spPr>
          <a:xfrm>
            <a:off x="4471416" y="4096512"/>
            <a:ext cx="76200" cy="76199"/>
          </a:xfrm>
          <a:prstGeom prst="ellipse">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p:cNvSpPr txBox="1"/>
              <p:nvPr/>
            </p:nvSpPr>
            <p:spPr>
              <a:xfrm>
                <a:off x="371331" y="2743200"/>
                <a:ext cx="46686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25845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cxnSp>
        <p:nvCxnSpPr>
          <p:cNvPr id="7" name="Straight Connector 6"/>
          <p:cNvCxnSpPr/>
          <p:nvPr/>
        </p:nvCxnSpPr>
        <p:spPr>
          <a:xfrm>
            <a:off x="1078992" y="2935224"/>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smtClean="0"/>
              <a:t>0</a:t>
            </a:r>
            <a:endParaRPr lang="en-US" dirty="0"/>
          </a:p>
        </p:txBody>
      </p:sp>
      <p:sp>
        <p:nvSpPr>
          <p:cNvPr id="15" name="Arc 14"/>
          <p:cNvSpPr/>
          <p:nvPr/>
        </p:nvSpPr>
        <p:spPr>
          <a:xfrm>
            <a:off x="167154" y="2944368"/>
            <a:ext cx="4328646" cy="2380230"/>
          </a:xfrm>
          <a:prstGeom prst="arc">
            <a:avLst/>
          </a:prstGeom>
          <a:ln w="254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flipH="1">
            <a:off x="4495800" y="2953770"/>
            <a:ext cx="4876800" cy="2380230"/>
          </a:xfrm>
          <a:prstGeom prst="arc">
            <a:avLst/>
          </a:prstGeom>
          <a:ln w="254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07530" y="1960428"/>
            <a:ext cx="1600200" cy="646331"/>
          </a:xfrm>
          <a:prstGeom prst="rect">
            <a:avLst/>
          </a:prstGeom>
          <a:noFill/>
        </p:spPr>
        <p:txBody>
          <a:bodyPr wrap="square" rtlCol="0">
            <a:spAutoFit/>
          </a:bodyPr>
          <a:lstStyle/>
          <a:p>
            <a:r>
              <a:rPr lang="en-US" dirty="0" smtClean="0"/>
              <a:t>Always act immediately</a:t>
            </a:r>
            <a:endParaRPr lang="en-US" dirty="0"/>
          </a:p>
        </p:txBody>
      </p:sp>
      <p:sp>
        <p:nvSpPr>
          <p:cNvPr id="25" name="TextBox 24"/>
          <p:cNvSpPr txBox="1"/>
          <p:nvPr/>
        </p:nvSpPr>
        <p:spPr>
          <a:xfrm>
            <a:off x="609600" y="1956434"/>
            <a:ext cx="1600200" cy="646331"/>
          </a:xfrm>
          <a:prstGeom prst="rect">
            <a:avLst/>
          </a:prstGeom>
          <a:noFill/>
        </p:spPr>
        <p:txBody>
          <a:bodyPr wrap="square" rtlCol="0">
            <a:spAutoFit/>
          </a:bodyPr>
          <a:lstStyle/>
          <a:p>
            <a:pPr algn="r"/>
            <a:r>
              <a:rPr lang="en-US" dirty="0" smtClean="0"/>
              <a:t>Always act immediately</a:t>
            </a:r>
            <a:endParaRPr lang="en-US" dirty="0"/>
          </a:p>
        </p:txBody>
      </p:sp>
      <p:sp>
        <p:nvSpPr>
          <p:cNvPr id="26" name="TextBox 25"/>
          <p:cNvSpPr txBox="1"/>
          <p:nvPr/>
        </p:nvSpPr>
        <p:spPr>
          <a:xfrm>
            <a:off x="2825337" y="2139827"/>
            <a:ext cx="3548792" cy="369332"/>
          </a:xfrm>
          <a:prstGeom prst="rect">
            <a:avLst/>
          </a:prstGeom>
          <a:noFill/>
        </p:spPr>
        <p:txBody>
          <a:bodyPr wrap="none" rtlCol="0">
            <a:spAutoFit/>
          </a:bodyPr>
          <a:lstStyle/>
          <a:p>
            <a:r>
              <a:rPr lang="en-US" dirty="0" smtClean="0"/>
              <a:t>Wait to act until a low cost period</a:t>
            </a:r>
            <a:endParaRPr lang="en-US" dirty="0"/>
          </a:p>
        </p:txBody>
      </p:sp>
      <p:sp>
        <p:nvSpPr>
          <p:cNvPr id="27" name="TextBox 26"/>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 1</a:t>
            </a:r>
            <a:endParaRPr lang="en-US" sz="2800" dirty="0"/>
          </a:p>
        </p:txBody>
      </p:sp>
      <mc:AlternateContent xmlns:mc="http://schemas.openxmlformats.org/markup-compatibility/2006">
        <mc:Choice xmlns:a14="http://schemas.microsoft.com/office/drawing/2010/main" Requires="a14">
          <p:sp>
            <p:nvSpPr>
              <p:cNvPr id="30" name="TextBox 29"/>
              <p:cNvSpPr txBox="1"/>
              <p:nvPr/>
            </p:nvSpPr>
            <p:spPr>
              <a:xfrm>
                <a:off x="371331" y="2743200"/>
                <a:ext cx="46686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p:sp>
            <p:nvSpPr>
              <p:cNvPr id="30" name="TextBox 29"/>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2547071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62207" y="4227342"/>
            <a:ext cx="312906" cy="369332"/>
          </a:xfrm>
          <a:prstGeom prst="rect">
            <a:avLst/>
          </a:prstGeom>
          <a:noFill/>
        </p:spPr>
        <p:txBody>
          <a:bodyPr wrap="none" rtlCol="0">
            <a:spAutoFit/>
          </a:bodyPr>
          <a:lstStyle/>
          <a:p>
            <a:r>
              <a:rPr lang="en-US" dirty="0" smtClean="0"/>
              <a:t>0</a:t>
            </a:r>
            <a:endParaRPr lang="en-US" dirty="0"/>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9600" y="1956434"/>
            <a:ext cx="1600200" cy="646331"/>
          </a:xfrm>
          <a:prstGeom prst="rect">
            <a:avLst/>
          </a:prstGeom>
          <a:noFill/>
        </p:spPr>
        <p:txBody>
          <a:bodyPr wrap="square" rtlCol="0">
            <a:spAutoFit/>
          </a:bodyPr>
          <a:lstStyle/>
          <a:p>
            <a:pPr algn="r"/>
            <a:r>
              <a:rPr lang="en-US" dirty="0" smtClean="0"/>
              <a:t>Always act immediately</a:t>
            </a:r>
            <a:endParaRPr lang="en-US" dirty="0"/>
          </a:p>
        </p:txBody>
      </p: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07530" y="1960428"/>
            <a:ext cx="1600200" cy="646331"/>
          </a:xfrm>
          <a:prstGeom prst="rect">
            <a:avLst/>
          </a:prstGeom>
          <a:noFill/>
        </p:spPr>
        <p:txBody>
          <a:bodyPr wrap="square" rtlCol="0">
            <a:spAutoFit/>
          </a:bodyPr>
          <a:lstStyle/>
          <a:p>
            <a:r>
              <a:rPr lang="en-US" dirty="0" smtClean="0"/>
              <a:t>Always act immediately</a:t>
            </a:r>
            <a:endParaRPr lang="en-US" dirty="0"/>
          </a:p>
        </p:txBody>
      </p: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TextBox 41"/>
              <p:cNvSpPr txBox="1"/>
              <p:nvPr/>
            </p:nvSpPr>
            <p:spPr>
              <a:xfrm>
                <a:off x="371331" y="2743200"/>
                <a:ext cx="46686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p:sp>
            <p:nvSpPr>
              <p:cNvPr id="42" name="TextBox 41"/>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3198898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1"/>
          </p:cNvCxnSpPr>
          <p:nvPr/>
        </p:nvCxnSpPr>
        <p:spPr>
          <a:xfrm>
            <a:off x="2644140" y="2480310"/>
            <a:ext cx="22860" cy="163449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4" idx="1"/>
          </p:cNvCxnSpPr>
          <p:nvPr/>
        </p:nvCxnSpPr>
        <p:spPr>
          <a:xfrm flipH="1">
            <a:off x="6553200" y="2480310"/>
            <a:ext cx="17693" cy="165252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24600" y="4191000"/>
            <a:ext cx="575799" cy="369332"/>
          </a:xfrm>
          <a:prstGeom prst="rect">
            <a:avLst/>
          </a:prstGeom>
          <a:noFill/>
        </p:spPr>
        <p:txBody>
          <a:bodyPr wrap="none" rtlCol="0">
            <a:spAutoFit/>
          </a:bodyPr>
          <a:lstStyle/>
          <a:p>
            <a:r>
              <a:rPr lang="en-US" dirty="0" smtClean="0"/>
              <a:t>+10</a:t>
            </a:r>
            <a:endParaRPr lang="en-US" dirty="0"/>
          </a:p>
        </p:txBody>
      </p:sp>
      <p:sp>
        <p:nvSpPr>
          <p:cNvPr id="36" name="TextBox 35"/>
          <p:cNvSpPr txBox="1"/>
          <p:nvPr/>
        </p:nvSpPr>
        <p:spPr>
          <a:xfrm>
            <a:off x="2448042" y="4191000"/>
            <a:ext cx="518091" cy="369332"/>
          </a:xfrm>
          <a:prstGeom prst="rect">
            <a:avLst/>
          </a:prstGeom>
          <a:noFill/>
        </p:spPr>
        <p:txBody>
          <a:bodyPr wrap="none" rtlCol="0">
            <a:spAutoFit/>
          </a:bodyPr>
          <a:lstStyle/>
          <a:p>
            <a:r>
              <a:rPr lang="en-US" dirty="0" smtClean="0"/>
              <a:t>-10</a:t>
            </a:r>
            <a:endParaRPr lang="en-US" dirty="0"/>
          </a:p>
        </p:txBody>
      </p:sp>
      <p:sp>
        <p:nvSpPr>
          <p:cNvPr id="26" name="TextBox 25"/>
          <p:cNvSpPr txBox="1"/>
          <p:nvPr/>
        </p:nvSpPr>
        <p:spPr>
          <a:xfrm>
            <a:off x="1676400" y="5253335"/>
            <a:ext cx="5918608" cy="461665"/>
          </a:xfrm>
          <a:prstGeom prst="rect">
            <a:avLst/>
          </a:prstGeom>
          <a:noFill/>
        </p:spPr>
        <p:txBody>
          <a:bodyPr wrap="none" rtlCol="0">
            <a:spAutoFit/>
          </a:bodyPr>
          <a:lstStyle/>
          <a:p>
            <a:r>
              <a:rPr lang="en-US" sz="2400" dirty="0" smtClean="0"/>
              <a:t>Automatic enrollment with a center default</a:t>
            </a:r>
            <a:endParaRPr lang="en-US" sz="2400" dirty="0"/>
          </a:p>
        </p:txBody>
      </p:sp>
      <p:cxnSp>
        <p:nvCxnSpPr>
          <p:cNvPr id="38" name="Straight Connector 37"/>
          <p:cNvCxnSpPr/>
          <p:nvPr/>
        </p:nvCxnSpPr>
        <p:spPr>
          <a:xfrm rot="-60000" flipH="1" flipV="1">
            <a:off x="2632649" y="4153464"/>
            <a:ext cx="3979851" cy="37536"/>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TextBox 41"/>
              <p:cNvSpPr txBox="1"/>
              <p:nvPr/>
            </p:nvSpPr>
            <p:spPr>
              <a:xfrm>
                <a:off x="371331" y="2743200"/>
                <a:ext cx="46686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p:sp>
            <p:nvSpPr>
              <p:cNvPr id="42" name="TextBox 41"/>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709508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expected </a:t>
            </a:r>
            <a:r>
              <a:rPr lang="en-US" dirty="0" smtClean="0">
                <a:solidFill>
                  <a:srgbClr val="000099"/>
                </a:solidFill>
              </a:rPr>
              <a:t>costs</a:t>
            </a:r>
            <a:r>
              <a:rPr lang="en-US" dirty="0" smtClean="0"/>
              <a:t> as a function of  </a:t>
            </a:r>
            <a:r>
              <a:rPr lang="en-US" i="1" dirty="0" smtClean="0">
                <a:latin typeface="Times New Roman" panose="02020603050405020304" pitchFamily="18" charset="0"/>
                <a:cs typeface="Times New Roman" panose="02020603050405020304" pitchFamily="18" charset="0"/>
              </a:rPr>
              <a:t>s* - d</a:t>
            </a:r>
            <a:endParaRPr lang="en-US" i="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US" smtClean="0">
              <a:solidFill>
                <a:srgbClr val="000000"/>
              </a:solidFill>
            </a:endParaRPr>
          </a:p>
          <a:p>
            <a:endParaRPr lang="en-US">
              <a:solidFill>
                <a:srgbClr val="000000"/>
              </a:solidFill>
            </a:endParaRPr>
          </a:p>
        </p:txBody>
      </p:sp>
      <p:grpSp>
        <p:nvGrpSpPr>
          <p:cNvPr id="11" name="Group 10"/>
          <p:cNvGrpSpPr/>
          <p:nvPr/>
        </p:nvGrpSpPr>
        <p:grpSpPr>
          <a:xfrm>
            <a:off x="986790" y="2149098"/>
            <a:ext cx="3531870" cy="1965702"/>
            <a:chOff x="457200" y="1938528"/>
            <a:chExt cx="3531870" cy="1965702"/>
          </a:xfrm>
        </p:grpSpPr>
        <p:cxnSp>
          <p:nvCxnSpPr>
            <p:cNvPr id="7" name="Straight Connector 6"/>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flipH="1">
            <a:off x="4522470" y="2149098"/>
            <a:ext cx="3859530" cy="1965702"/>
            <a:chOff x="457200" y="1938528"/>
            <a:chExt cx="3531870" cy="1965702"/>
          </a:xfrm>
        </p:grpSpPr>
        <p:cxnSp>
          <p:nvCxnSpPr>
            <p:cNvPr id="13" name="Straight Connector 12"/>
            <p:cNvCxnSpPr/>
            <p:nvPr/>
          </p:nvCxnSpPr>
          <p:spPr>
            <a:xfrm>
              <a:off x="457200" y="2743200"/>
              <a:ext cx="1371600"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28800" y="1938528"/>
              <a:ext cx="2160270" cy="1965702"/>
            </a:xfrm>
            <a:custGeom>
              <a:avLst/>
              <a:gdLst>
                <a:gd name="connsiteX0" fmla="*/ 0 w 2160270"/>
                <a:gd name="connsiteY0" fmla="*/ 811272 h 1965702"/>
                <a:gd name="connsiteX1" fmla="*/ 285750 w 2160270"/>
                <a:gd name="connsiteY1" fmla="*/ 331212 h 1965702"/>
                <a:gd name="connsiteX2" fmla="*/ 685800 w 2160270"/>
                <a:gd name="connsiteY2" fmla="*/ 22602 h 1965702"/>
                <a:gd name="connsiteX3" fmla="*/ 1257300 w 2160270"/>
                <a:gd name="connsiteY3" fmla="*/ 102612 h 1965702"/>
                <a:gd name="connsiteX4" fmla="*/ 1714500 w 2160270"/>
                <a:gd name="connsiteY4" fmla="*/ 731262 h 1965702"/>
                <a:gd name="connsiteX5" fmla="*/ 2160270 w 2160270"/>
                <a:gd name="connsiteY5" fmla="*/ 1965702 h 19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270" h="1965702">
                  <a:moveTo>
                    <a:pt x="0" y="811272"/>
                  </a:moveTo>
                  <a:cubicBezTo>
                    <a:pt x="85725" y="636964"/>
                    <a:pt x="171450" y="462657"/>
                    <a:pt x="285750" y="331212"/>
                  </a:cubicBezTo>
                  <a:cubicBezTo>
                    <a:pt x="400050" y="199767"/>
                    <a:pt x="523875" y="60702"/>
                    <a:pt x="685800" y="22602"/>
                  </a:cubicBezTo>
                  <a:cubicBezTo>
                    <a:pt x="847725" y="-15498"/>
                    <a:pt x="1085850" y="-15498"/>
                    <a:pt x="1257300" y="102612"/>
                  </a:cubicBezTo>
                  <a:cubicBezTo>
                    <a:pt x="1428750" y="220722"/>
                    <a:pt x="1564005" y="420747"/>
                    <a:pt x="1714500" y="731262"/>
                  </a:cubicBezTo>
                  <a:cubicBezTo>
                    <a:pt x="1864995" y="1041777"/>
                    <a:pt x="2012632" y="1503739"/>
                    <a:pt x="2160270" y="1965702"/>
                  </a:cubicBezTo>
                </a:path>
              </a:pathLst>
            </a:cu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533400" y="4114800"/>
            <a:ext cx="8458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sp>
        <p:nvSpPr>
          <p:cNvPr id="18" name="Title 1"/>
          <p:cNvSpPr txBox="1">
            <a:spLocks/>
          </p:cNvSpPr>
          <p:nvPr/>
        </p:nvSpPr>
        <p:spPr bwMode="auto">
          <a:xfrm>
            <a:off x="7696200" y="4162493"/>
            <a:ext cx="1295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pPr eaLnBrk="1" hangingPunct="1"/>
            <a:r>
              <a:rPr lang="en-US" i="1" kern="0" dirty="0" smtClean="0">
                <a:latin typeface="Times New Roman" panose="02020603050405020304" pitchFamily="18" charset="0"/>
                <a:cs typeface="Times New Roman" panose="02020603050405020304" pitchFamily="18" charset="0"/>
              </a:rPr>
              <a:t>s* - d</a:t>
            </a:r>
            <a:endParaRPr lang="en-US" i="1" kern="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629016" y="78984"/>
            <a:ext cx="2266967" cy="523220"/>
          </a:xfrm>
          <a:prstGeom prst="rect">
            <a:avLst/>
          </a:prstGeom>
          <a:noFill/>
        </p:spPr>
        <p:txBody>
          <a:bodyPr wrap="none" rtlCol="0">
            <a:spAutoFit/>
          </a:bodyPr>
          <a:lstStyle/>
          <a:p>
            <a:r>
              <a:rPr lang="en-US" sz="2800" dirty="0" smtClean="0"/>
              <a:t>Case of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&lt; 1</a:t>
            </a:r>
            <a:endParaRPr lang="en-US" sz="2800" dirty="0"/>
          </a:p>
        </p:txBody>
      </p:sp>
      <p:cxnSp>
        <p:nvCxnSpPr>
          <p:cNvPr id="20" name="Straight Connector 19"/>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85971" y="2953770"/>
            <a:ext cx="1272419"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154" y="3930134"/>
            <a:ext cx="312906" cy="369332"/>
          </a:xfrm>
          <a:prstGeom prst="rect">
            <a:avLst/>
          </a:prstGeom>
          <a:noFill/>
        </p:spPr>
        <p:txBody>
          <a:bodyPr wrap="none" rtlCol="0">
            <a:spAutoFit/>
          </a:bodyPr>
          <a:lstStyle/>
          <a:p>
            <a:r>
              <a:rPr lang="en-US" dirty="0" smtClean="0"/>
              <a:t>0</a:t>
            </a:r>
            <a:endParaRPr lang="en-US" dirty="0"/>
          </a:p>
        </p:txBody>
      </p:sp>
      <p:cxnSp>
        <p:nvCxnSpPr>
          <p:cNvPr id="30" name="Straight Connector 29"/>
          <p:cNvCxnSpPr/>
          <p:nvPr/>
        </p:nvCxnSpPr>
        <p:spPr>
          <a:xfrm>
            <a:off x="23622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883153" y="2953770"/>
            <a:ext cx="1498847" cy="0"/>
          </a:xfrm>
          <a:prstGeom prst="line">
            <a:avLst/>
          </a:prstGeom>
          <a:ln w="254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0" y="1752600"/>
            <a:ext cx="0" cy="2362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14800" y="2953770"/>
            <a:ext cx="3810" cy="116103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81999" y="2953770"/>
            <a:ext cx="1" cy="117906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86200" y="4191000"/>
            <a:ext cx="389850" cy="369332"/>
          </a:xfrm>
          <a:prstGeom prst="rect">
            <a:avLst/>
          </a:prstGeom>
          <a:noFill/>
        </p:spPr>
        <p:txBody>
          <a:bodyPr wrap="none" rtlCol="0">
            <a:spAutoFit/>
          </a:bodyPr>
          <a:lstStyle/>
          <a:p>
            <a:r>
              <a:rPr lang="en-US" dirty="0"/>
              <a:t>-</a:t>
            </a:r>
            <a:r>
              <a:rPr lang="en-US" dirty="0" smtClean="0"/>
              <a:t>3</a:t>
            </a:r>
            <a:endParaRPr lang="en-US" dirty="0"/>
          </a:p>
        </p:txBody>
      </p:sp>
      <p:sp>
        <p:nvSpPr>
          <p:cNvPr id="36" name="TextBox 35"/>
          <p:cNvSpPr txBox="1"/>
          <p:nvPr/>
        </p:nvSpPr>
        <p:spPr>
          <a:xfrm>
            <a:off x="8092509" y="4191000"/>
            <a:ext cx="575799" cy="369332"/>
          </a:xfrm>
          <a:prstGeom prst="rect">
            <a:avLst/>
          </a:prstGeom>
          <a:noFill/>
        </p:spPr>
        <p:txBody>
          <a:bodyPr wrap="none" rtlCol="0">
            <a:spAutoFit/>
          </a:bodyPr>
          <a:lstStyle/>
          <a:p>
            <a:r>
              <a:rPr lang="en-US" dirty="0"/>
              <a:t>+</a:t>
            </a:r>
            <a:r>
              <a:rPr lang="en-US" dirty="0" smtClean="0"/>
              <a:t>17</a:t>
            </a:r>
            <a:endParaRPr lang="en-US" dirty="0"/>
          </a:p>
        </p:txBody>
      </p:sp>
      <p:sp>
        <p:nvSpPr>
          <p:cNvPr id="31" name="TextBox 30"/>
          <p:cNvSpPr txBox="1"/>
          <p:nvPr/>
        </p:nvSpPr>
        <p:spPr>
          <a:xfrm>
            <a:off x="1639645" y="5253335"/>
            <a:ext cx="5980355" cy="461665"/>
          </a:xfrm>
          <a:prstGeom prst="rect">
            <a:avLst/>
          </a:prstGeom>
          <a:noFill/>
        </p:spPr>
        <p:txBody>
          <a:bodyPr wrap="none" rtlCol="0">
            <a:spAutoFit/>
          </a:bodyPr>
          <a:lstStyle/>
          <a:p>
            <a:r>
              <a:rPr lang="en-US" sz="2400" dirty="0" smtClean="0"/>
              <a:t>Automatic enrollment with an offset default</a:t>
            </a:r>
            <a:endParaRPr lang="en-US" sz="2400" dirty="0"/>
          </a:p>
        </p:txBody>
      </p:sp>
      <p:cxnSp>
        <p:nvCxnSpPr>
          <p:cNvPr id="8" name="Straight Connector 7"/>
          <p:cNvCxnSpPr/>
          <p:nvPr/>
        </p:nvCxnSpPr>
        <p:spPr>
          <a:xfrm rot="60000" flipH="1">
            <a:off x="4081125" y="4114801"/>
            <a:ext cx="4300877" cy="76199"/>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TextBox 39"/>
              <p:cNvSpPr txBox="1"/>
              <p:nvPr/>
            </p:nvSpPr>
            <p:spPr>
              <a:xfrm>
                <a:off x="371331" y="2743200"/>
                <a:ext cx="466869" cy="36933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oMath>
                  </m:oMathPara>
                </a14:m>
                <a:endParaRPr lang="en-US" sz="2400" dirty="0"/>
              </a:p>
            </p:txBody>
          </p:sp>
        </mc:Choice>
        <mc:Fallback>
          <p:sp>
            <p:nvSpPr>
              <p:cNvPr id="40" name="TextBox 39"/>
              <p:cNvSpPr txBox="1">
                <a:spLocks noRot="1" noChangeAspect="1" noMove="1" noResize="1" noEditPoints="1" noAdjustHandles="1" noChangeArrowheads="1" noChangeShapeType="1" noTextEdit="1"/>
              </p:cNvSpPr>
              <p:nvPr/>
            </p:nvSpPr>
            <p:spPr>
              <a:xfrm>
                <a:off x="371331" y="2743200"/>
                <a:ext cx="466869" cy="369332"/>
              </a:xfrm>
              <a:prstGeom prst="rect">
                <a:avLst/>
              </a:prstGeom>
              <a:blipFill rotWithShape="0">
                <a:blip r:embed="rId2"/>
                <a:stretch>
                  <a:fillRect r="-67532"/>
                </a:stretch>
              </a:blipFill>
            </p:spPr>
            <p:txBody>
              <a:bodyPr/>
              <a:lstStyle/>
              <a:p>
                <a:r>
                  <a:rPr lang="en-US">
                    <a:noFill/>
                  </a:rPr>
                  <a:t> </a:t>
                </a:r>
              </a:p>
            </p:txBody>
          </p:sp>
        </mc:Fallback>
      </mc:AlternateContent>
    </p:spTree>
    <p:extLst>
      <p:ext uri="{BB962C8B-B14F-4D97-AF65-F5344CB8AC3E}">
        <p14:creationId xmlns:p14="http://schemas.microsoft.com/office/powerpoint/2010/main" val="185869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55C91457-A5C9-4D3C-B213-8664B061A74B}" type="slidenum">
              <a:rPr lang="en-US" altLang="en-US" smtClean="0">
                <a:solidFill>
                  <a:srgbClr val="000000"/>
                </a:solidFill>
                <a:latin typeface="Arial" charset="0"/>
                <a:cs typeface="Arial" charset="0"/>
              </a:rPr>
              <a:pPr/>
              <a:t>29</a:t>
            </a:fld>
            <a:endParaRPr lang="en-US" altLang="en-US" smtClean="0">
              <a:solidFill>
                <a:srgbClr val="000000"/>
              </a:solidFill>
              <a:latin typeface="Arial" charset="0"/>
              <a:cs typeface="Arial" charset="0"/>
            </a:endParaRPr>
          </a:p>
        </p:txBody>
      </p:sp>
      <p:sp>
        <p:nvSpPr>
          <p:cNvPr id="72707" name="Rectangle 2"/>
          <p:cNvSpPr>
            <a:spLocks noGrp="1" noChangeArrowheads="1"/>
          </p:cNvSpPr>
          <p:nvPr>
            <p:ph type="title"/>
          </p:nvPr>
        </p:nvSpPr>
        <p:spPr/>
        <p:txBody>
          <a:bodyPr/>
          <a:lstStyle/>
          <a:p>
            <a:pPr eaLnBrk="1" hangingPunct="1"/>
            <a:r>
              <a:rPr lang="en-US" sz="3200" b="0" smtClean="0">
                <a:solidFill>
                  <a:schemeClr val="tx1"/>
                </a:solidFill>
              </a:rPr>
              <a:t>Optimal ‘Defaults’</a:t>
            </a:r>
          </a:p>
        </p:txBody>
      </p:sp>
      <p:sp>
        <p:nvSpPr>
          <p:cNvPr id="72708" name="Rectangle 3"/>
          <p:cNvSpPr>
            <a:spLocks noGrp="1" noChangeArrowheads="1"/>
          </p:cNvSpPr>
          <p:nvPr>
            <p:ph type="body" idx="1"/>
          </p:nvPr>
        </p:nvSpPr>
        <p:spPr>
          <a:xfrm>
            <a:off x="457200" y="1719263"/>
            <a:ext cx="8229600" cy="4681537"/>
          </a:xfrm>
        </p:spPr>
        <p:txBody>
          <a:bodyPr/>
          <a:lstStyle/>
          <a:p>
            <a:pPr eaLnBrk="1" hangingPunct="1">
              <a:lnSpc>
                <a:spcPct val="80000"/>
              </a:lnSpc>
              <a:spcAft>
                <a:spcPct val="20000"/>
              </a:spcAft>
            </a:pPr>
            <a:r>
              <a:rPr lang="en-US" sz="2600" dirty="0" smtClean="0"/>
              <a:t>Two classes of optimal defaults emerge from this calculation</a:t>
            </a:r>
          </a:p>
          <a:p>
            <a:pPr lvl="1" eaLnBrk="1" hangingPunct="1">
              <a:lnSpc>
                <a:spcPct val="80000"/>
              </a:lnSpc>
              <a:spcAft>
                <a:spcPct val="20000"/>
              </a:spcAft>
            </a:pPr>
            <a:r>
              <a:rPr lang="en-US" sz="2200" dirty="0" smtClean="0"/>
              <a:t>Automatic enrollment</a:t>
            </a:r>
          </a:p>
          <a:p>
            <a:pPr lvl="2" eaLnBrk="1" hangingPunct="1">
              <a:lnSpc>
                <a:spcPct val="80000"/>
              </a:lnSpc>
              <a:spcAft>
                <a:spcPct val="20000"/>
              </a:spcAft>
            </a:pPr>
            <a:r>
              <a:rPr lang="en-US" sz="2100" dirty="0" smtClean="0"/>
              <a:t>Optimal when employees have relatively homogeneous savings preferences (e.g. match threshold) and relatively little propensity to procrastinate</a:t>
            </a:r>
          </a:p>
          <a:p>
            <a:pPr lvl="1" eaLnBrk="1" hangingPunct="1">
              <a:lnSpc>
                <a:spcPct val="80000"/>
              </a:lnSpc>
              <a:spcAft>
                <a:spcPct val="20000"/>
              </a:spcAft>
            </a:pPr>
            <a:r>
              <a:rPr lang="en-US" sz="2200" dirty="0" smtClean="0"/>
              <a:t>Active Choice — require individuals to make a choice (eliminate the option to passively accept a default)</a:t>
            </a:r>
          </a:p>
          <a:p>
            <a:pPr lvl="2" eaLnBrk="1" hangingPunct="1">
              <a:lnSpc>
                <a:spcPct val="80000"/>
              </a:lnSpc>
              <a:spcAft>
                <a:spcPct val="20000"/>
              </a:spcAft>
            </a:pPr>
            <a:r>
              <a:rPr lang="en-US" sz="2100" dirty="0" smtClean="0"/>
              <a:t>Optimal when employees have relatively heterogeneous savings preferences and relatively strong tendency to procrastinate</a:t>
            </a:r>
          </a:p>
          <a:p>
            <a:pPr eaLnBrk="1" hangingPunct="1">
              <a:lnSpc>
                <a:spcPct val="80000"/>
              </a:lnSpc>
              <a:spcAft>
                <a:spcPct val="20000"/>
              </a:spcAft>
            </a:pPr>
            <a:r>
              <a:rPr lang="en-US" sz="2600" dirty="0" smtClean="0"/>
              <a:t>Key point:  sometimes the best default is </a:t>
            </a:r>
            <a:r>
              <a:rPr lang="en-US" sz="2600" u="sng" dirty="0" smtClean="0"/>
              <a:t>no</a:t>
            </a:r>
            <a:r>
              <a:rPr lang="en-US" sz="2600" dirty="0" smtClean="0"/>
              <a:t> default.</a:t>
            </a:r>
          </a:p>
        </p:txBody>
      </p:sp>
    </p:spTree>
    <p:extLst>
      <p:ext uri="{BB962C8B-B14F-4D97-AF65-F5344CB8AC3E}">
        <p14:creationId xmlns:p14="http://schemas.microsoft.com/office/powerpoint/2010/main" val="8540741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BDF73CC1-58C0-4D20-8C7D-B84E3ED225D9}" type="slidenum">
              <a:rPr lang="en-US" smtClean="0"/>
              <a:pPr>
                <a:defRPr/>
              </a:pPr>
              <a:t>3</a:t>
            </a:fld>
            <a:endParaRPr lang="en-US"/>
          </a:p>
        </p:txBody>
      </p:sp>
      <p:sp>
        <p:nvSpPr>
          <p:cNvPr id="2" name="Title 1"/>
          <p:cNvSpPr>
            <a:spLocks noGrp="1"/>
          </p:cNvSpPr>
          <p:nvPr>
            <p:ph type="title" idx="4294967295"/>
          </p:nvPr>
        </p:nvSpPr>
        <p:spPr>
          <a:xfrm>
            <a:off x="990600" y="228600"/>
            <a:ext cx="8153400" cy="9906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How Are Preferences Revealed?</a:t>
            </a:r>
            <a:br>
              <a:rPr lang="en-US" dirty="0" smtClean="0">
                <a:latin typeface="Times New Roman" panose="02020603050405020304" pitchFamily="18" charset="0"/>
                <a:cs typeface="Times New Roman" panose="02020603050405020304" pitchFamily="18" charset="0"/>
              </a:rPr>
            </a:br>
            <a:r>
              <a:rPr lang="en-US" sz="2700" dirty="0" err="1" smtClean="0">
                <a:latin typeface="Times New Roman" panose="02020603050405020304" pitchFamily="18" charset="0"/>
                <a:cs typeface="Times New Roman" panose="02020603050405020304" pitchFamily="18" charset="0"/>
              </a:rPr>
              <a:t>Beshears</a:t>
            </a:r>
            <a:r>
              <a:rPr lang="en-US" sz="2700" dirty="0" smtClean="0">
                <a:latin typeface="Times New Roman" panose="02020603050405020304" pitchFamily="18" charset="0"/>
                <a:cs typeface="Times New Roman" panose="02020603050405020304" pitchFamily="18" charset="0"/>
              </a:rPr>
              <a:t>, Choi, </a:t>
            </a:r>
            <a:r>
              <a:rPr lang="en-US" sz="2700" dirty="0" err="1" smtClean="0">
                <a:latin typeface="Times New Roman" panose="02020603050405020304" pitchFamily="18" charset="0"/>
                <a:cs typeface="Times New Roman" panose="02020603050405020304" pitchFamily="18" charset="0"/>
              </a:rPr>
              <a:t>Laibson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Madrian</a:t>
            </a:r>
            <a:r>
              <a:rPr lang="en-US" sz="2700" dirty="0" smtClean="0">
                <a:latin typeface="Times New Roman" panose="02020603050405020304" pitchFamily="18" charset="0"/>
                <a:cs typeface="Times New Roman" panose="02020603050405020304" pitchFamily="18" charset="0"/>
              </a:rPr>
              <a:t> (2008)</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4294967295"/>
          </p:nvPr>
        </p:nvSpPr>
        <p:spPr>
          <a:xfrm>
            <a:off x="381000" y="1600200"/>
            <a:ext cx="8763000" cy="4495800"/>
          </a:xfrm>
        </p:spPr>
        <p:txBody>
          <a:bodyPr/>
          <a:lstStyle/>
          <a:p>
            <a:pPr marL="0" indent="0">
              <a:buNone/>
            </a:pPr>
            <a:r>
              <a:rPr lang="en-US" dirty="0" smtClean="0">
                <a:latin typeface="Times New Roman" panose="02020603050405020304" pitchFamily="18" charset="0"/>
                <a:cs typeface="Times New Roman" panose="02020603050405020304" pitchFamily="18" charset="0"/>
              </a:rPr>
              <a:t>How to identify normative preferences?</a:t>
            </a:r>
          </a:p>
          <a:p>
            <a:r>
              <a:rPr lang="en-US" dirty="0" smtClean="0">
                <a:latin typeface="Times New Roman" panose="02020603050405020304" pitchFamily="18" charset="0"/>
                <a:cs typeface="Times New Roman" panose="02020603050405020304" pitchFamily="18" charset="0"/>
              </a:rPr>
              <a:t>Experts</a:t>
            </a:r>
          </a:p>
          <a:p>
            <a:r>
              <a:rPr lang="en-US" dirty="0" smtClean="0">
                <a:latin typeface="Times New Roman" panose="02020603050405020304" pitchFamily="18" charset="0"/>
                <a:cs typeface="Times New Roman" panose="02020603050405020304" pitchFamily="18" charset="0"/>
              </a:rPr>
              <a:t>Experienced </a:t>
            </a:r>
            <a:r>
              <a:rPr lang="en-US" dirty="0">
                <a:latin typeface="Times New Roman" panose="02020603050405020304" pitchFamily="18" charset="0"/>
                <a:cs typeface="Times New Roman" panose="02020603050405020304" pitchFamily="18" charset="0"/>
              </a:rPr>
              <a:t>agents; Asymptotic </a:t>
            </a:r>
            <a:r>
              <a:rPr lang="en-US" dirty="0" smtClean="0">
                <a:latin typeface="Times New Roman" panose="02020603050405020304" pitchFamily="18" charset="0"/>
                <a:cs typeface="Times New Roman" panose="02020603050405020304" pitchFamily="18" charset="0"/>
              </a:rPr>
              <a:t>behavior</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Educated agents</a:t>
            </a:r>
          </a:p>
          <a:p>
            <a:r>
              <a:rPr lang="en-US" dirty="0" smtClean="0">
                <a:latin typeface="Times New Roman" panose="02020603050405020304" pitchFamily="18" charset="0"/>
                <a:cs typeface="Times New Roman" panose="02020603050405020304" pitchFamily="18" charset="0"/>
              </a:rPr>
              <a:t>Long-run preferences</a:t>
            </a:r>
          </a:p>
          <a:p>
            <a:r>
              <a:rPr lang="en-US" dirty="0" smtClean="0">
                <a:latin typeface="Times New Roman" panose="02020603050405020304" pitchFamily="18" charset="0"/>
                <a:cs typeface="Times New Roman" panose="02020603050405020304" pitchFamily="18" charset="0"/>
              </a:rPr>
              <a:t>Preferences revealed when attributes are unshrouded</a:t>
            </a:r>
          </a:p>
          <a:p>
            <a:r>
              <a:rPr lang="en-US" dirty="0" smtClean="0">
                <a:latin typeface="Times New Roman" panose="02020603050405020304" pitchFamily="18" charset="0"/>
                <a:cs typeface="Times New Roman" panose="02020603050405020304" pitchFamily="18" charset="0"/>
              </a:rPr>
              <a:t>Choices of a</a:t>
            </a:r>
            <a:r>
              <a:rPr lang="en-US" dirty="0" smtClean="0">
                <a:latin typeface="Times New Roman" panose="02020603050405020304" pitchFamily="18" charset="0"/>
                <a:cs typeface="Times New Roman" panose="02020603050405020304" pitchFamily="18" charset="0"/>
              </a:rPr>
              <a:t>ltruistic </a:t>
            </a:r>
            <a:r>
              <a:rPr lang="en-US" dirty="0" smtClean="0">
                <a:latin typeface="Times New Roman" panose="02020603050405020304" pitchFamily="18" charset="0"/>
                <a:cs typeface="Times New Roman" panose="02020603050405020304" pitchFamily="18" charset="0"/>
              </a:rPr>
              <a:t>third parties</a:t>
            </a:r>
          </a:p>
          <a:p>
            <a:r>
              <a:rPr lang="en-US" dirty="0" smtClean="0">
                <a:latin typeface="Times New Roman" panose="02020603050405020304" pitchFamily="18" charset="0"/>
                <a:cs typeface="Times New Roman" panose="02020603050405020304" pitchFamily="18" charset="0"/>
              </a:rPr>
              <a:t>Structural </a:t>
            </a:r>
            <a:r>
              <a:rPr lang="en-US" dirty="0" smtClean="0">
                <a:latin typeface="Times New Roman" panose="02020603050405020304" pitchFamily="18" charset="0"/>
                <a:cs typeface="Times New Roman" panose="02020603050405020304" pitchFamily="18" charset="0"/>
              </a:rPr>
              <a:t>models that partial out biases</a:t>
            </a:r>
          </a:p>
        </p:txBody>
      </p:sp>
    </p:spTree>
    <p:extLst>
      <p:ext uri="{BB962C8B-B14F-4D97-AF65-F5344CB8AC3E}">
        <p14:creationId xmlns:p14="http://schemas.microsoft.com/office/powerpoint/2010/main" val="1249273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0"/>
            <a:ext cx="3352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2400" dirty="0" smtClean="0">
                <a:solidFill>
                  <a:srgbClr val="000000"/>
                </a:solidFill>
              </a:rPr>
              <a:t>Preference Heterogeneity</a:t>
            </a:r>
            <a:endParaRPr lang="en-US" sz="2400" dirty="0">
              <a:solidFill>
                <a:srgbClr val="000000"/>
              </a:solidFill>
            </a:endParaRPr>
          </a:p>
        </p:txBody>
      </p:sp>
      <p:pic>
        <p:nvPicPr>
          <p:cNvPr id="73730" name="Picture 2"/>
          <p:cNvPicPr>
            <a:picLocks noChangeAspect="1" noChangeArrowheads="1"/>
          </p:cNvPicPr>
          <p:nvPr/>
        </p:nvPicPr>
        <p:blipFill>
          <a:blip r:embed="rId3"/>
          <a:srcRect/>
          <a:stretch>
            <a:fillRect/>
          </a:stretch>
        </p:blipFill>
        <p:spPr bwMode="auto">
          <a:xfrm>
            <a:off x="1066800" y="838200"/>
            <a:ext cx="7391400" cy="5419725"/>
          </a:xfrm>
          <a:prstGeom prst="rect">
            <a:avLst/>
          </a:prstGeom>
          <a:noFill/>
          <a:ln w="9525">
            <a:noFill/>
            <a:miter lim="800000"/>
            <a:headEnd/>
            <a:tailEnd/>
          </a:ln>
        </p:spPr>
      </p:pic>
      <p:sp>
        <p:nvSpPr>
          <p:cNvPr id="73731" name="Text Box 3"/>
          <p:cNvSpPr txBox="1">
            <a:spLocks noChangeArrowheads="1"/>
          </p:cNvSpPr>
          <p:nvPr/>
        </p:nvSpPr>
        <p:spPr bwMode="auto">
          <a:xfrm>
            <a:off x="8001000" y="61722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1</a:t>
            </a:r>
          </a:p>
        </p:txBody>
      </p:sp>
      <p:sp>
        <p:nvSpPr>
          <p:cNvPr id="73732" name="Text Box 4"/>
          <p:cNvSpPr txBox="1">
            <a:spLocks noChangeArrowheads="1"/>
          </p:cNvSpPr>
          <p:nvPr/>
        </p:nvSpPr>
        <p:spPr bwMode="auto">
          <a:xfrm>
            <a:off x="1289050" y="6096000"/>
            <a:ext cx="3111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3" name="Text Box 5"/>
          <p:cNvSpPr txBox="1">
            <a:spLocks noChangeArrowheads="1"/>
          </p:cNvSpPr>
          <p:nvPr/>
        </p:nvSpPr>
        <p:spPr bwMode="auto">
          <a:xfrm>
            <a:off x="4343400" y="6172200"/>
            <a:ext cx="846138" cy="457200"/>
          </a:xfrm>
          <a:prstGeom prst="rect">
            <a:avLst/>
          </a:prstGeom>
          <a:noFill/>
          <a:ln w="9525">
            <a:noFill/>
            <a:miter lim="800000"/>
            <a:headEnd/>
            <a:tailEnd/>
          </a:ln>
        </p:spPr>
        <p:txBody>
          <a:bodyPr wrap="none">
            <a:spAutoFit/>
          </a:bodyPr>
          <a:lstStyle/>
          <a:p>
            <a:pPr eaLnBrk="1" hangingPunct="1"/>
            <a:r>
              <a:rPr lang="en-US" sz="2400" b="1">
                <a:solidFill>
                  <a:srgbClr val="000000"/>
                </a:solidFill>
              </a:rPr>
              <a:t>Beta</a:t>
            </a:r>
          </a:p>
        </p:txBody>
      </p:sp>
      <p:sp>
        <p:nvSpPr>
          <p:cNvPr id="73734" name="Text Box 6"/>
          <p:cNvSpPr txBox="1">
            <a:spLocks noChangeArrowheads="1"/>
          </p:cNvSpPr>
          <p:nvPr/>
        </p:nvSpPr>
        <p:spPr bwMode="auto">
          <a:xfrm>
            <a:off x="2209800" y="2133600"/>
            <a:ext cx="2068195" cy="461665"/>
          </a:xfrm>
          <a:prstGeom prst="rect">
            <a:avLst/>
          </a:prstGeom>
          <a:noFill/>
          <a:ln w="9525">
            <a:noFill/>
            <a:miter lim="800000"/>
            <a:headEnd/>
            <a:tailEnd/>
          </a:ln>
        </p:spPr>
        <p:txBody>
          <a:bodyPr wrap="none">
            <a:spAutoFit/>
          </a:bodyPr>
          <a:lstStyle/>
          <a:p>
            <a:pPr eaLnBrk="1" hangingPunct="1"/>
            <a:r>
              <a:rPr lang="en-US" sz="2400" dirty="0">
                <a:solidFill>
                  <a:srgbClr val="000000"/>
                </a:solidFill>
              </a:rPr>
              <a:t>Active </a:t>
            </a:r>
            <a:r>
              <a:rPr lang="en-US" sz="2400" dirty="0" smtClean="0">
                <a:solidFill>
                  <a:srgbClr val="000000"/>
                </a:solidFill>
              </a:rPr>
              <a:t>Choice</a:t>
            </a:r>
            <a:endParaRPr lang="en-US" sz="2400" dirty="0">
              <a:solidFill>
                <a:srgbClr val="000000"/>
              </a:solidFill>
            </a:endParaRPr>
          </a:p>
        </p:txBody>
      </p:sp>
      <p:sp>
        <p:nvSpPr>
          <p:cNvPr id="73735" name="Text Box 7"/>
          <p:cNvSpPr txBox="1">
            <a:spLocks noChangeArrowheads="1"/>
          </p:cNvSpPr>
          <p:nvPr/>
        </p:nvSpPr>
        <p:spPr bwMode="auto">
          <a:xfrm>
            <a:off x="6553200" y="45720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Center</a:t>
            </a:r>
          </a:p>
          <a:p>
            <a:pPr eaLnBrk="1" hangingPunct="1"/>
            <a:r>
              <a:rPr lang="en-US" sz="2400">
                <a:solidFill>
                  <a:srgbClr val="000000"/>
                </a:solidFill>
              </a:rPr>
              <a:t>Default</a:t>
            </a:r>
          </a:p>
        </p:txBody>
      </p:sp>
      <p:sp>
        <p:nvSpPr>
          <p:cNvPr id="73736" name="Text Box 8"/>
          <p:cNvSpPr txBox="1">
            <a:spLocks noChangeArrowheads="1"/>
          </p:cNvSpPr>
          <p:nvPr/>
        </p:nvSpPr>
        <p:spPr bwMode="auto">
          <a:xfrm>
            <a:off x="6705600" y="1752600"/>
            <a:ext cx="1150938" cy="822325"/>
          </a:xfrm>
          <a:prstGeom prst="rect">
            <a:avLst/>
          </a:prstGeom>
          <a:noFill/>
          <a:ln w="9525">
            <a:noFill/>
            <a:miter lim="800000"/>
            <a:headEnd/>
            <a:tailEnd/>
          </a:ln>
        </p:spPr>
        <p:txBody>
          <a:bodyPr wrap="none">
            <a:spAutoFit/>
          </a:bodyPr>
          <a:lstStyle/>
          <a:p>
            <a:pPr eaLnBrk="1" hangingPunct="1"/>
            <a:r>
              <a:rPr lang="en-US" sz="2400">
                <a:solidFill>
                  <a:srgbClr val="000000"/>
                </a:solidFill>
              </a:rPr>
              <a:t>Offset</a:t>
            </a:r>
          </a:p>
          <a:p>
            <a:pPr eaLnBrk="1" hangingPunct="1"/>
            <a:r>
              <a:rPr lang="en-US" sz="2400">
                <a:solidFill>
                  <a:srgbClr val="000000"/>
                </a:solidFill>
              </a:rPr>
              <a:t>Default</a:t>
            </a:r>
          </a:p>
        </p:txBody>
      </p:sp>
      <p:sp>
        <p:nvSpPr>
          <p:cNvPr id="73737" name="Text Box 9"/>
          <p:cNvSpPr txBox="1">
            <a:spLocks noChangeArrowheads="1"/>
          </p:cNvSpPr>
          <p:nvPr/>
        </p:nvSpPr>
        <p:spPr bwMode="auto">
          <a:xfrm>
            <a:off x="755650" y="852488"/>
            <a:ext cx="641350" cy="366712"/>
          </a:xfrm>
          <a:prstGeom prst="rect">
            <a:avLst/>
          </a:prstGeom>
          <a:noFill/>
          <a:ln w="9525">
            <a:noFill/>
            <a:miter lim="800000"/>
            <a:headEnd/>
            <a:tailEnd/>
          </a:ln>
        </p:spPr>
        <p:txBody>
          <a:bodyPr wrap="none">
            <a:spAutoFit/>
          </a:bodyPr>
          <a:lstStyle/>
          <a:p>
            <a:pPr eaLnBrk="1" hangingPunct="1"/>
            <a:r>
              <a:rPr lang="en-US" b="1">
                <a:solidFill>
                  <a:srgbClr val="000000"/>
                </a:solidFill>
              </a:rPr>
              <a:t>30%</a:t>
            </a:r>
          </a:p>
        </p:txBody>
      </p:sp>
      <p:sp>
        <p:nvSpPr>
          <p:cNvPr id="73738" name="Text Box 10"/>
          <p:cNvSpPr txBox="1">
            <a:spLocks noChangeArrowheads="1"/>
          </p:cNvSpPr>
          <p:nvPr/>
        </p:nvSpPr>
        <p:spPr bwMode="auto">
          <a:xfrm>
            <a:off x="831850" y="5791200"/>
            <a:ext cx="514350" cy="366713"/>
          </a:xfrm>
          <a:prstGeom prst="rect">
            <a:avLst/>
          </a:prstGeom>
          <a:noFill/>
          <a:ln w="9525">
            <a:noFill/>
            <a:miter lim="800000"/>
            <a:headEnd/>
            <a:tailEnd/>
          </a:ln>
        </p:spPr>
        <p:txBody>
          <a:bodyPr wrap="none">
            <a:spAutoFit/>
          </a:bodyPr>
          <a:lstStyle/>
          <a:p>
            <a:pPr eaLnBrk="1" hangingPunct="1"/>
            <a:r>
              <a:rPr lang="en-US" b="1">
                <a:solidFill>
                  <a:srgbClr val="000000"/>
                </a:solidFill>
              </a:rPr>
              <a:t>0%</a:t>
            </a:r>
          </a:p>
        </p:txBody>
      </p:sp>
      <p:sp>
        <p:nvSpPr>
          <p:cNvPr id="73739" name="Text Box 11"/>
          <p:cNvSpPr txBox="1">
            <a:spLocks noChangeArrowheads="1"/>
          </p:cNvSpPr>
          <p:nvPr/>
        </p:nvSpPr>
        <p:spPr bwMode="auto">
          <a:xfrm>
            <a:off x="0" y="5942013"/>
            <a:ext cx="184150" cy="641350"/>
          </a:xfrm>
          <a:prstGeom prst="rect">
            <a:avLst/>
          </a:prstGeom>
          <a:noFill/>
          <a:ln w="9525">
            <a:noFill/>
            <a:miter lim="800000"/>
            <a:headEnd/>
            <a:tailEnd/>
          </a:ln>
        </p:spPr>
        <p:txBody>
          <a:bodyPr wrap="none">
            <a:spAutoFit/>
          </a:bodyPr>
          <a:lstStyle/>
          <a:p>
            <a:pPr eaLnBrk="1" hangingPunct="1"/>
            <a:endParaRPr lang="en-US">
              <a:solidFill>
                <a:srgbClr val="000000"/>
              </a:solidFill>
            </a:endParaRPr>
          </a:p>
          <a:p>
            <a:pPr eaLnBrk="1" hangingPunct="1"/>
            <a:endParaRPr lang="en-US">
              <a:solidFill>
                <a:srgbClr val="000000"/>
              </a:solidFill>
            </a:endParaRPr>
          </a:p>
        </p:txBody>
      </p:sp>
      <p:sp>
        <p:nvSpPr>
          <p:cNvPr id="73740" name="Text Box 12"/>
          <p:cNvSpPr txBox="1">
            <a:spLocks noChangeArrowheads="1"/>
          </p:cNvSpPr>
          <p:nvPr/>
        </p:nvSpPr>
        <p:spPr bwMode="auto">
          <a:xfrm rot="10800000">
            <a:off x="755650" y="914400"/>
            <a:ext cx="458788" cy="4800600"/>
          </a:xfrm>
          <a:prstGeom prst="rect">
            <a:avLst/>
          </a:prstGeom>
          <a:noFill/>
          <a:ln w="9525" algn="ctr">
            <a:noFill/>
            <a:miter lim="800000"/>
            <a:headEnd/>
            <a:tailEnd/>
          </a:ln>
        </p:spPr>
        <p:txBody>
          <a:bodyPr vert="eaVert">
            <a:spAutoFit/>
          </a:bodyPr>
          <a:lstStyle/>
          <a:p>
            <a:pPr eaLnBrk="1" hangingPunct="1"/>
            <a:r>
              <a:rPr lang="en-US" dirty="0">
                <a:solidFill>
                  <a:srgbClr val="000000"/>
                </a:solidFill>
              </a:rPr>
              <a:t>Low Heterogeneity        High Heterogeneity</a:t>
            </a:r>
          </a:p>
        </p:txBody>
      </p:sp>
      <p:sp>
        <p:nvSpPr>
          <p:cNvPr id="73741" name="Text Box 13"/>
          <p:cNvSpPr txBox="1">
            <a:spLocks noChangeArrowheads="1"/>
          </p:cNvSpPr>
          <p:nvPr/>
        </p:nvSpPr>
        <p:spPr bwMode="auto">
          <a:xfrm>
            <a:off x="-1006475" y="3783013"/>
            <a:ext cx="184150" cy="641350"/>
          </a:xfrm>
          <a:prstGeom prst="rect">
            <a:avLst/>
          </a:prstGeom>
          <a:noFill/>
          <a:ln w="9525">
            <a:noFill/>
            <a:miter lim="800000"/>
            <a:headEnd/>
            <a:tailEnd/>
          </a:ln>
        </p:spPr>
        <p:txBody>
          <a:bodyPr wrap="none">
            <a:spAutoFit/>
          </a:bodyPr>
          <a:lstStyle/>
          <a:p>
            <a:endParaRPr lang="en-US" sz="3600">
              <a:solidFill>
                <a:srgbClr val="330066"/>
              </a:solidFill>
              <a:latin typeface="Arial Unicode MS" pitchFamily="34" charset="-128"/>
            </a:endParaRPr>
          </a:p>
        </p:txBody>
      </p:sp>
      <p:sp>
        <p:nvSpPr>
          <p:cNvPr id="14" name="Rectangle 13"/>
          <p:cNvSpPr/>
          <p:nvPr/>
        </p:nvSpPr>
        <p:spPr>
          <a:xfrm>
            <a:off x="228600" y="2743200"/>
            <a:ext cx="685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3900">
              <a:solidFill>
                <a:srgbClr val="FFFFFF"/>
              </a:solidFill>
            </a:endParaRPr>
          </a:p>
        </p:txBody>
      </p:sp>
    </p:spTree>
    <p:extLst>
      <p:ext uri="{BB962C8B-B14F-4D97-AF65-F5344CB8AC3E}">
        <p14:creationId xmlns:p14="http://schemas.microsoft.com/office/powerpoint/2010/main" val="15945374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F67C3323-AC19-4D13-B2A9-2CBC950A6A8D}" type="slidenum">
              <a:rPr lang="en-US" altLang="en-US" smtClean="0">
                <a:solidFill>
                  <a:srgbClr val="000000"/>
                </a:solidFill>
                <a:latin typeface="Arial" charset="0"/>
                <a:cs typeface="Arial" charset="0"/>
              </a:rPr>
              <a:pPr/>
              <a:t>31</a:t>
            </a:fld>
            <a:endParaRPr lang="en-US" altLang="en-US" smtClean="0">
              <a:solidFill>
                <a:srgbClr val="000000"/>
              </a:solidFill>
              <a:latin typeface="Arial" charset="0"/>
              <a:cs typeface="Arial" charset="0"/>
            </a:endParaRPr>
          </a:p>
        </p:txBody>
      </p:sp>
      <p:sp>
        <p:nvSpPr>
          <p:cNvPr id="74755" name="Rectangle 2"/>
          <p:cNvSpPr>
            <a:spLocks noGrp="1" noChangeArrowheads="1"/>
          </p:cNvSpPr>
          <p:nvPr>
            <p:ph type="title"/>
          </p:nvPr>
        </p:nvSpPr>
        <p:spPr/>
        <p:txBody>
          <a:bodyPr/>
          <a:lstStyle/>
          <a:p>
            <a:pPr eaLnBrk="1" hangingPunct="1"/>
            <a:r>
              <a:rPr lang="en-US" smtClean="0"/>
              <a:t>Lessons from theoretical  analysis of defaults</a:t>
            </a:r>
          </a:p>
        </p:txBody>
      </p:sp>
      <p:sp>
        <p:nvSpPr>
          <p:cNvPr id="74756" name="Rectangle 3"/>
          <p:cNvSpPr>
            <a:spLocks noGrp="1" noChangeArrowheads="1"/>
          </p:cNvSpPr>
          <p:nvPr>
            <p:ph type="body" idx="1"/>
          </p:nvPr>
        </p:nvSpPr>
        <p:spPr/>
        <p:txBody>
          <a:bodyPr/>
          <a:lstStyle/>
          <a:p>
            <a:pPr lvl="1" eaLnBrk="1" hangingPunct="1">
              <a:lnSpc>
                <a:spcPct val="90000"/>
              </a:lnSpc>
            </a:pPr>
            <a:r>
              <a:rPr lang="en-US" smtClean="0"/>
              <a:t>Defaults should be set to maximize average well-being, which is </a:t>
            </a:r>
            <a:r>
              <a:rPr lang="en-US" u="sng" smtClean="0"/>
              <a:t>not</a:t>
            </a:r>
            <a:r>
              <a:rPr lang="en-US" smtClean="0"/>
              <a:t> the same as saying that the default should be equal to the average preference.</a:t>
            </a:r>
          </a:p>
          <a:p>
            <a:pPr lvl="1" eaLnBrk="1" hangingPunct="1">
              <a:lnSpc>
                <a:spcPct val="90000"/>
              </a:lnSpc>
            </a:pPr>
            <a:r>
              <a:rPr lang="en-US" u="sng" smtClean="0"/>
              <a:t>Endogenous opting out</a:t>
            </a:r>
            <a:r>
              <a:rPr lang="en-US" smtClean="0"/>
              <a:t> should be taken into account when calculating the optimal default.</a:t>
            </a:r>
          </a:p>
          <a:p>
            <a:pPr lvl="1" eaLnBrk="1" hangingPunct="1">
              <a:lnSpc>
                <a:spcPct val="90000"/>
              </a:lnSpc>
            </a:pPr>
            <a:r>
              <a:rPr lang="en-US" smtClean="0"/>
              <a:t>The default has two roles: </a:t>
            </a:r>
          </a:p>
          <a:p>
            <a:pPr lvl="2" eaLnBrk="1" hangingPunct="1">
              <a:lnSpc>
                <a:spcPct val="90000"/>
              </a:lnSpc>
            </a:pPr>
            <a:r>
              <a:rPr lang="en-US" sz="2400" smtClean="0"/>
              <a:t>causing some people to opt out of the default (which generates costs and benefits)</a:t>
            </a:r>
          </a:p>
          <a:p>
            <a:pPr lvl="2" eaLnBrk="1" hangingPunct="1">
              <a:lnSpc>
                <a:spcPct val="90000"/>
              </a:lnSpc>
            </a:pPr>
            <a:r>
              <a:rPr lang="en-US" sz="2400" smtClean="0"/>
              <a:t>implicitly setting savings policies for everyone who sticks with the default</a:t>
            </a:r>
          </a:p>
          <a:p>
            <a:pPr eaLnBrk="1" hangingPunct="1">
              <a:lnSpc>
                <a:spcPct val="90000"/>
              </a:lnSpc>
              <a:buFont typeface="Wingdings" pitchFamily="2" charset="2"/>
              <a:buNone/>
            </a:pPr>
            <a:endParaRPr lang="en-US" sz="2400" smtClean="0"/>
          </a:p>
        </p:txBody>
      </p:sp>
    </p:spTree>
    <p:extLst>
      <p:ext uri="{BB962C8B-B14F-4D97-AF65-F5344CB8AC3E}">
        <p14:creationId xmlns:p14="http://schemas.microsoft.com/office/powerpoint/2010/main" val="39815218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543800" cy="1295400"/>
          </a:xfrm>
        </p:spPr>
        <p:txBody>
          <a:bodyPr>
            <a:normAutofit/>
          </a:bodyPr>
          <a:lstStyle/>
          <a:p>
            <a:pPr>
              <a:lnSpc>
                <a:spcPct val="120000"/>
              </a:lnSpc>
            </a:pPr>
            <a:r>
              <a:rPr lang="en-US" sz="2800" dirty="0"/>
              <a:t>When might active choice </a:t>
            </a:r>
            <a:r>
              <a:rPr lang="en-US" sz="2800" dirty="0" smtClean="0"/>
              <a:t>be </a:t>
            </a:r>
            <a:r>
              <a:rPr lang="en-US" sz="2800" dirty="0" smtClean="0"/>
              <a:t/>
            </a:r>
            <a:br>
              <a:rPr lang="en-US" sz="2800" dirty="0" smtClean="0"/>
            </a:br>
            <a:r>
              <a:rPr lang="en-US" sz="2800" dirty="0" smtClean="0"/>
              <a:t>socially </a:t>
            </a:r>
            <a:r>
              <a:rPr lang="en-US" sz="2800" dirty="0" smtClean="0"/>
              <a:t>optimal?</a:t>
            </a:r>
            <a:endParaRPr lang="en-US" sz="2800" dirty="0"/>
          </a:p>
        </p:txBody>
      </p:sp>
      <p:sp>
        <p:nvSpPr>
          <p:cNvPr id="3" name="Content Placeholder 2"/>
          <p:cNvSpPr>
            <a:spLocks noGrp="1"/>
          </p:cNvSpPr>
          <p:nvPr>
            <p:ph sz="quarter" idx="1"/>
          </p:nvPr>
        </p:nvSpPr>
        <p:spPr>
          <a:xfrm>
            <a:off x="609600" y="1447800"/>
            <a:ext cx="8534400" cy="4648200"/>
          </a:xfrm>
        </p:spPr>
        <p:txBody>
          <a:bodyPr>
            <a:normAutofit fontScale="92500" lnSpcReduction="20000"/>
          </a:bodyPr>
          <a:lstStyle/>
          <a:p>
            <a:pPr>
              <a:lnSpc>
                <a:spcPct val="120000"/>
              </a:lnSpc>
            </a:pPr>
            <a:r>
              <a:rPr lang="en-US" dirty="0" smtClean="0"/>
              <a:t>Defaults sticky (e.g., present-bias)</a:t>
            </a:r>
          </a:p>
          <a:p>
            <a:pPr>
              <a:lnSpc>
                <a:spcPct val="120000"/>
              </a:lnSpc>
            </a:pPr>
            <a:r>
              <a:rPr lang="en-US" dirty="0"/>
              <a:t>Preference heterogeneity </a:t>
            </a:r>
            <a:endParaRPr lang="en-US" dirty="0" smtClean="0"/>
          </a:p>
          <a:p>
            <a:pPr>
              <a:lnSpc>
                <a:spcPct val="120000"/>
              </a:lnSpc>
            </a:pPr>
            <a:r>
              <a:rPr lang="en-US" dirty="0" smtClean="0"/>
              <a:t>Individuals are in a position to assess what is in their best interests with analysis or introspection</a:t>
            </a:r>
          </a:p>
          <a:p>
            <a:pPr lvl="1">
              <a:lnSpc>
                <a:spcPct val="120000"/>
              </a:lnSpc>
            </a:pPr>
            <a:r>
              <a:rPr lang="en-US" dirty="0" smtClean="0"/>
              <a:t>Savings plan participation vs. asset allocation</a:t>
            </a:r>
          </a:p>
          <a:p>
            <a:pPr>
              <a:lnSpc>
                <a:spcPct val="120000"/>
              </a:lnSpc>
            </a:pPr>
            <a:r>
              <a:rPr lang="en-US" dirty="0" smtClean="0"/>
              <a:t>The act of making a decision matters for the legitimacy of a decision</a:t>
            </a:r>
          </a:p>
          <a:p>
            <a:pPr lvl="1">
              <a:lnSpc>
                <a:spcPct val="120000"/>
              </a:lnSpc>
            </a:pPr>
            <a:r>
              <a:rPr lang="en-US" dirty="0" smtClean="0"/>
              <a:t>Advance directives or organ donation</a:t>
            </a:r>
          </a:p>
          <a:p>
            <a:pPr>
              <a:lnSpc>
                <a:spcPct val="120000"/>
              </a:lnSpc>
            </a:pPr>
            <a:r>
              <a:rPr lang="en-US" dirty="0" smtClean="0">
                <a:sym typeface="Wingdings" pitchFamily="2" charset="2"/>
              </a:rPr>
              <a:t>Deciding is not very costly</a:t>
            </a:r>
          </a:p>
        </p:txBody>
      </p:sp>
      <p:sp>
        <p:nvSpPr>
          <p:cNvPr id="4" name="Slide Number Placeholder 3"/>
          <p:cNvSpPr>
            <a:spLocks noGrp="1"/>
          </p:cNvSpPr>
          <p:nvPr>
            <p:ph type="sldNum" sz="quarter" idx="12"/>
          </p:nvPr>
        </p:nvSpPr>
        <p:spPr/>
        <p:txBody>
          <a:bodyPr>
            <a:normAutofit/>
          </a:bodyPr>
          <a:lstStyle/>
          <a:p>
            <a:pPr>
              <a:defRPr/>
            </a:pPr>
            <a:fld id="{BDF73CC1-58C0-4D20-8C7D-B84E3ED225D9}" type="slidenum">
              <a:rPr lang="en-US" smtClean="0"/>
              <a:pPr>
                <a:defRPr/>
              </a:pPr>
              <a:t>32</a:t>
            </a:fld>
            <a:endParaRPr lang="en-US"/>
          </a:p>
        </p:txBody>
      </p:sp>
    </p:spTree>
    <p:extLst>
      <p:ext uri="{BB962C8B-B14F-4D97-AF65-F5344CB8AC3E}">
        <p14:creationId xmlns:p14="http://schemas.microsoft.com/office/powerpoint/2010/main" val="778044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C9195DE2-8AA8-490A-B849-10CABF0D7AED}" type="slidenum">
              <a:rPr lang="en-US" altLang="en-US" smtClean="0">
                <a:solidFill>
                  <a:srgbClr val="000000"/>
                </a:solidFill>
                <a:latin typeface="Arial" charset="0"/>
                <a:cs typeface="Arial" charset="0"/>
              </a:rPr>
              <a:pPr/>
              <a:t>33</a:t>
            </a:fld>
            <a:endParaRPr lang="en-US" altLang="en-US" smtClean="0">
              <a:solidFill>
                <a:srgbClr val="000000"/>
              </a:solidFill>
              <a:latin typeface="Arial" charset="0"/>
              <a:cs typeface="Arial" charset="0"/>
            </a:endParaRPr>
          </a:p>
        </p:txBody>
      </p:sp>
      <p:sp>
        <p:nvSpPr>
          <p:cNvPr id="75779" name="Rectangle 2"/>
          <p:cNvSpPr>
            <a:spLocks noGrp="1" noChangeArrowheads="1"/>
          </p:cNvSpPr>
          <p:nvPr>
            <p:ph type="title"/>
          </p:nvPr>
        </p:nvSpPr>
        <p:spPr>
          <a:xfrm>
            <a:off x="381000" y="762000"/>
            <a:ext cx="8991600" cy="1143000"/>
          </a:xfrm>
        </p:spPr>
        <p:txBody>
          <a:bodyPr/>
          <a:lstStyle/>
          <a:p>
            <a:pPr eaLnBrk="1" hangingPunct="1"/>
            <a:r>
              <a:rPr lang="en-US" sz="3200" b="0" dirty="0" smtClean="0">
                <a:solidFill>
                  <a:schemeClr val="tx1"/>
                </a:solidFill>
              </a:rPr>
              <a:t>Empirical evidence on active choice</a:t>
            </a:r>
            <a:br>
              <a:rPr lang="en-US" sz="3200" b="0" dirty="0" smtClean="0">
                <a:solidFill>
                  <a:schemeClr val="tx1"/>
                </a:solidFill>
              </a:rPr>
            </a:br>
            <a:r>
              <a:rPr lang="en-US" sz="2400" b="0" dirty="0" smtClean="0">
                <a:solidFill>
                  <a:schemeClr val="tx1"/>
                </a:solidFill>
              </a:rPr>
              <a:t>Carroll, </a:t>
            </a:r>
            <a:r>
              <a:rPr lang="en-US" sz="2400" b="0" dirty="0" err="1" smtClean="0">
                <a:solidFill>
                  <a:schemeClr val="tx1"/>
                </a:solidFill>
              </a:rPr>
              <a:t>Choi</a:t>
            </a:r>
            <a:r>
              <a:rPr lang="en-US" sz="2400" b="0" dirty="0" smtClean="0">
                <a:solidFill>
                  <a:schemeClr val="tx1"/>
                </a:solidFill>
              </a:rPr>
              <a:t>, Laibson, </a:t>
            </a:r>
            <a:r>
              <a:rPr lang="en-US" sz="2400" b="0" dirty="0" err="1" smtClean="0">
                <a:solidFill>
                  <a:schemeClr val="tx1"/>
                </a:solidFill>
              </a:rPr>
              <a:t>Madrian</a:t>
            </a:r>
            <a:r>
              <a:rPr lang="en-US" sz="2400" b="0" dirty="0" smtClean="0">
                <a:solidFill>
                  <a:schemeClr val="tx1"/>
                </a:solidFill>
              </a:rPr>
              <a:t>, </a:t>
            </a:r>
            <a:r>
              <a:rPr lang="en-US" sz="2400" b="0" dirty="0" err="1" smtClean="0">
                <a:solidFill>
                  <a:schemeClr val="tx1"/>
                </a:solidFill>
              </a:rPr>
              <a:t>Metrick</a:t>
            </a:r>
            <a:r>
              <a:rPr lang="en-US" sz="2400" b="0" dirty="0" smtClean="0">
                <a:solidFill>
                  <a:schemeClr val="tx1"/>
                </a:solidFill>
              </a:rPr>
              <a:t> (2009) </a:t>
            </a:r>
            <a:br>
              <a:rPr lang="en-US" sz="2400" b="0" dirty="0" smtClean="0">
                <a:solidFill>
                  <a:schemeClr val="tx1"/>
                </a:solidFill>
              </a:rPr>
            </a:br>
            <a:endParaRPr lang="en-US" sz="2400" b="0" dirty="0" smtClean="0">
              <a:solidFill>
                <a:schemeClr val="tx1"/>
              </a:solidFill>
            </a:endParaRPr>
          </a:p>
        </p:txBody>
      </p:sp>
      <p:sp>
        <p:nvSpPr>
          <p:cNvPr id="262147" name="Rectangle 3"/>
          <p:cNvSpPr>
            <a:spLocks noGrp="1" noChangeArrowheads="1"/>
          </p:cNvSpPr>
          <p:nvPr>
            <p:ph type="body" idx="1"/>
          </p:nvPr>
        </p:nvSpPr>
        <p:spPr>
          <a:xfrm>
            <a:off x="457200" y="1752600"/>
            <a:ext cx="8229600" cy="3940175"/>
          </a:xfrm>
        </p:spPr>
        <p:txBody>
          <a:bodyPr/>
          <a:lstStyle/>
          <a:p>
            <a:pPr marL="177800" indent="-177800" eaLnBrk="1" hangingPunct="1">
              <a:buFont typeface="Wingdings" pitchFamily="2" charset="2"/>
              <a:buNone/>
            </a:pPr>
            <a:r>
              <a:rPr lang="en-US" sz="2400" dirty="0" smtClean="0"/>
              <a:t>Active choice mechanisms require employees to make an active choice about 401(k) participation. </a:t>
            </a:r>
          </a:p>
          <a:p>
            <a:pPr marL="177800" indent="-177800" eaLnBrk="1" hangingPunct="1"/>
            <a:r>
              <a:rPr lang="en-US" sz="2400" dirty="0" smtClean="0"/>
              <a:t>Welcome to the company</a:t>
            </a:r>
          </a:p>
          <a:p>
            <a:pPr marL="177800" indent="-177800" eaLnBrk="1" hangingPunct="1"/>
            <a:r>
              <a:rPr lang="en-US" sz="2400" dirty="0" smtClean="0"/>
              <a:t>You are </a:t>
            </a:r>
            <a:r>
              <a:rPr lang="en-US" sz="2400" i="1" dirty="0" smtClean="0"/>
              <a:t>required</a:t>
            </a:r>
            <a:r>
              <a:rPr lang="en-US" sz="2400" dirty="0" smtClean="0"/>
              <a:t> to submit this form within 30 days of hire, </a:t>
            </a:r>
            <a:r>
              <a:rPr lang="en-US" sz="2400" i="1" dirty="0" smtClean="0"/>
              <a:t>regardless</a:t>
            </a:r>
            <a:r>
              <a:rPr lang="en-US" sz="2400" dirty="0" smtClean="0"/>
              <a:t> of your 401(k) participation choice</a:t>
            </a:r>
          </a:p>
          <a:p>
            <a:pPr marL="177800" indent="-177800" eaLnBrk="1" hangingPunct="1"/>
            <a:r>
              <a:rPr lang="en-US" sz="2400" dirty="0" smtClean="0"/>
              <a:t>If you don’t want to participate, indicate that decision </a:t>
            </a:r>
          </a:p>
          <a:p>
            <a:pPr marL="177800" indent="-177800" eaLnBrk="1" hangingPunct="1"/>
            <a:r>
              <a:rPr lang="en-US" sz="2400" dirty="0" smtClean="0"/>
              <a:t>If you want to participate, indicate your contribution rate and asset allocation</a:t>
            </a:r>
          </a:p>
          <a:p>
            <a:pPr marL="177800" indent="-177800" eaLnBrk="1" hangingPunct="1"/>
            <a:r>
              <a:rPr lang="en-US" sz="2400" dirty="0" smtClean="0"/>
              <a:t>Being passive is </a:t>
            </a:r>
            <a:r>
              <a:rPr lang="en-US" sz="2400" i="1" dirty="0" smtClean="0"/>
              <a:t>not</a:t>
            </a:r>
            <a:r>
              <a:rPr lang="en-US" sz="2400" dirty="0" smtClean="0"/>
              <a:t> an option</a:t>
            </a:r>
          </a:p>
        </p:txBody>
      </p:sp>
    </p:spTree>
    <p:extLst>
      <p:ext uri="{BB962C8B-B14F-4D97-AF65-F5344CB8AC3E}">
        <p14:creationId xmlns:p14="http://schemas.microsoft.com/office/powerpoint/2010/main" val="4228477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1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p:spPr>
        <p:txBody>
          <a:bodyPr/>
          <a:lstStyle/>
          <a:p>
            <a:fld id="{1922C78C-F422-4C94-B300-A8605A6CF14D}" type="slidenum">
              <a:rPr lang="en-US" altLang="en-US" smtClean="0">
                <a:solidFill>
                  <a:srgbClr val="000000"/>
                </a:solidFill>
                <a:latin typeface="Arial" charset="0"/>
                <a:cs typeface="Arial" charset="0"/>
              </a:rPr>
              <a:pPr/>
              <a:t>34</a:t>
            </a:fld>
            <a:endParaRPr lang="en-US" altLang="en-US" smtClean="0">
              <a:solidFill>
                <a:srgbClr val="000000"/>
              </a:solidFill>
              <a:latin typeface="Arial" charset="0"/>
              <a:cs typeface="Arial" charset="0"/>
            </a:endParaRPr>
          </a:p>
        </p:txBody>
      </p:sp>
      <p:graphicFrame>
        <p:nvGraphicFramePr>
          <p:cNvPr id="13314" name="Object 2"/>
          <p:cNvGraphicFramePr>
            <a:graphicFrameLocks noChangeAspect="1"/>
          </p:cNvGraphicFramePr>
          <p:nvPr/>
        </p:nvGraphicFramePr>
        <p:xfrm>
          <a:off x="0" y="144463"/>
          <a:ext cx="8816975" cy="6713537"/>
        </p:xfrm>
        <a:graphic>
          <a:graphicData uri="http://schemas.openxmlformats.org/presentationml/2006/ole">
            <mc:AlternateContent xmlns:mc="http://schemas.openxmlformats.org/markup-compatibility/2006">
              <mc:Choice xmlns:v="urn:schemas-microsoft-com:vml" Requires="v">
                <p:oleObj spid="_x0000_s106593" name="Chart" r:id="rId4" imgW="8296214" imgH="5638813" progId="Excel.Sheet.8">
                  <p:embed followColorScheme="full"/>
                </p:oleObj>
              </mc:Choice>
              <mc:Fallback>
                <p:oleObj name="Chart" r:id="rId4" imgW="8296214" imgH="5638813" progId="Excel.Sheet.8">
                  <p:embed followColorScheme="full"/>
                  <p:pic>
                    <p:nvPicPr>
                      <p:cNvPr id="0" name=""/>
                      <p:cNvPicPr>
                        <a:picLocks noChangeAspect="1" noChangeArrowheads="1"/>
                      </p:cNvPicPr>
                      <p:nvPr/>
                    </p:nvPicPr>
                    <p:blipFill>
                      <a:blip r:embed="rId5"/>
                      <a:srcRect/>
                      <a:stretch>
                        <a:fillRect/>
                      </a:stretch>
                    </p:blipFill>
                    <p:spPr bwMode="auto">
                      <a:xfrm>
                        <a:off x="0" y="144463"/>
                        <a:ext cx="8816975" cy="67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147179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83F1CAEB-48F8-4A1E-A314-A3A7A8B774EA}" type="slidenum">
              <a:rPr lang="en-US" altLang="en-US" smtClean="0">
                <a:solidFill>
                  <a:srgbClr val="000000"/>
                </a:solidFill>
                <a:latin typeface="Arial" charset="0"/>
                <a:cs typeface="Arial" charset="0"/>
              </a:rPr>
              <a:pPr/>
              <a:t>35</a:t>
            </a:fld>
            <a:endParaRPr lang="en-US" altLang="en-US" smtClean="0">
              <a:solidFill>
                <a:srgbClr val="000000"/>
              </a:solidFill>
              <a:latin typeface="Arial" charset="0"/>
              <a:cs typeface="Arial" charset="0"/>
            </a:endParaRPr>
          </a:p>
        </p:txBody>
      </p:sp>
      <p:sp>
        <p:nvSpPr>
          <p:cNvPr id="76803" name="Rectangle 2"/>
          <p:cNvSpPr>
            <a:spLocks noGrp="1" noChangeArrowheads="1"/>
          </p:cNvSpPr>
          <p:nvPr>
            <p:ph type="title"/>
          </p:nvPr>
        </p:nvSpPr>
        <p:spPr/>
        <p:txBody>
          <a:bodyPr/>
          <a:lstStyle/>
          <a:p>
            <a:pPr eaLnBrk="1" hangingPunct="1"/>
            <a:r>
              <a:rPr lang="en-US" sz="3200" b="0" dirty="0" smtClean="0">
                <a:solidFill>
                  <a:schemeClr val="tx1"/>
                </a:solidFill>
              </a:rPr>
              <a:t>Active choice in 401(k) plans</a:t>
            </a:r>
          </a:p>
        </p:txBody>
      </p:sp>
      <p:sp>
        <p:nvSpPr>
          <p:cNvPr id="76804" name="Rectangle 3"/>
          <p:cNvSpPr>
            <a:spLocks noGrp="1" noChangeArrowheads="1"/>
          </p:cNvSpPr>
          <p:nvPr>
            <p:ph type="body" idx="1"/>
          </p:nvPr>
        </p:nvSpPr>
        <p:spPr>
          <a:xfrm>
            <a:off x="457200" y="1676400"/>
            <a:ext cx="8382000" cy="4953000"/>
          </a:xfrm>
        </p:spPr>
        <p:txBody>
          <a:bodyPr/>
          <a:lstStyle/>
          <a:p>
            <a:pPr marL="177800" indent="-177800" eaLnBrk="1" hangingPunct="1">
              <a:lnSpc>
                <a:spcPct val="80000"/>
              </a:lnSpc>
            </a:pPr>
            <a:r>
              <a:rPr lang="en-US" sz="2400" dirty="0" smtClean="0"/>
              <a:t> Active decision raises 401(k) participation.</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Active decision raises average savings rate by 50 percent.</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Active decision doesn’t induce choice clustering.</a:t>
            </a:r>
          </a:p>
          <a:p>
            <a:pPr marL="177800" indent="-177800" eaLnBrk="1" hangingPunct="1">
              <a:lnSpc>
                <a:spcPct val="80000"/>
              </a:lnSpc>
            </a:pPr>
            <a:endParaRPr lang="en-US" sz="2400" dirty="0" smtClean="0"/>
          </a:p>
          <a:p>
            <a:pPr marL="177800" indent="-177800" eaLnBrk="1" hangingPunct="1">
              <a:lnSpc>
                <a:spcPct val="80000"/>
              </a:lnSpc>
            </a:pPr>
            <a:r>
              <a:rPr lang="en-US" sz="2400" dirty="0" smtClean="0"/>
              <a:t> Under active decision, employees choose savings rates that they otherwise would have taken three years to achieve.  (Average level </a:t>
            </a:r>
            <a:r>
              <a:rPr lang="en-US" sz="2400" i="1" dirty="0" smtClean="0"/>
              <a:t>as well as</a:t>
            </a:r>
            <a:r>
              <a:rPr lang="en-US" sz="2400" dirty="0" smtClean="0"/>
              <a:t> the multivariate covariance structure.)</a:t>
            </a:r>
          </a:p>
        </p:txBody>
      </p:sp>
    </p:spTree>
    <p:extLst>
      <p:ext uri="{BB962C8B-B14F-4D97-AF65-F5344CB8AC3E}">
        <p14:creationId xmlns:p14="http://schemas.microsoft.com/office/powerpoint/2010/main" val="41138420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active choice interventions</a:t>
            </a:r>
            <a:endParaRPr lang="en-US" dirty="0"/>
          </a:p>
        </p:txBody>
      </p:sp>
      <p:sp>
        <p:nvSpPr>
          <p:cNvPr id="3" name="Content Placeholder 2"/>
          <p:cNvSpPr>
            <a:spLocks noGrp="1"/>
          </p:cNvSpPr>
          <p:nvPr>
            <p:ph idx="1"/>
          </p:nvPr>
        </p:nvSpPr>
        <p:spPr/>
        <p:txBody>
          <a:bodyPr/>
          <a:lstStyle/>
          <a:p>
            <a:r>
              <a:rPr lang="en-US" dirty="0" smtClean="0"/>
              <a:t>Active choice in asset allocation (</a:t>
            </a:r>
            <a:r>
              <a:rPr lang="en-US" dirty="0" err="1" smtClean="0"/>
              <a:t>Choi</a:t>
            </a:r>
            <a:r>
              <a:rPr lang="en-US" dirty="0" smtClean="0"/>
              <a:t>, Laibson, and </a:t>
            </a:r>
            <a:r>
              <a:rPr lang="en-US" dirty="0" err="1" smtClean="0"/>
              <a:t>Madrian</a:t>
            </a:r>
            <a:r>
              <a:rPr lang="en-US" dirty="0" smtClean="0"/>
              <a:t> 2009)</a:t>
            </a:r>
          </a:p>
          <a:p>
            <a:r>
              <a:rPr lang="en-US" dirty="0" smtClean="0"/>
              <a:t>Active choice in home delivery of chronic medications (</a:t>
            </a:r>
            <a:r>
              <a:rPr lang="en-US" dirty="0" err="1" smtClean="0"/>
              <a:t>Beshears</a:t>
            </a:r>
            <a:r>
              <a:rPr lang="en-US" dirty="0" smtClean="0"/>
              <a:t>, Choi, Laibson, </a:t>
            </a:r>
            <a:r>
              <a:rPr lang="en-US" dirty="0" err="1" smtClean="0"/>
              <a:t>Madrian</a:t>
            </a:r>
            <a:r>
              <a:rPr lang="en-US" dirty="0" smtClean="0"/>
              <a:t> 2013)</a:t>
            </a:r>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36</a:t>
            </a:fld>
            <a:endParaRPr lang="en-US" altLang="en-US">
              <a:solidFill>
                <a:srgbClr val="000000"/>
              </a:solidFill>
            </a:endParaRPr>
          </a:p>
        </p:txBody>
      </p:sp>
    </p:spTree>
    <p:extLst>
      <p:ext uri="{BB962C8B-B14F-4D97-AF65-F5344CB8AC3E}">
        <p14:creationId xmlns:p14="http://schemas.microsoft.com/office/powerpoint/2010/main" val="167385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1463" y="304800"/>
            <a:ext cx="9329737" cy="944563"/>
          </a:xfrm>
        </p:spPr>
        <p:txBody>
          <a:bodyPr/>
          <a:lstStyle/>
          <a:p>
            <a:pPr eaLnBrk="1" hangingPunct="1"/>
            <a:r>
              <a:rPr lang="en-US" sz="3200" dirty="0" smtClean="0"/>
              <a:t>The Flypaper Effect in Individual Investor Asset Allocation  </a:t>
            </a:r>
            <a:r>
              <a:rPr lang="en-US" sz="2400" dirty="0" smtClean="0"/>
              <a:t>(</a:t>
            </a:r>
            <a:r>
              <a:rPr lang="en-US" sz="2400" dirty="0" err="1" smtClean="0"/>
              <a:t>Choi</a:t>
            </a:r>
            <a:r>
              <a:rPr lang="en-US" sz="2400" dirty="0" smtClean="0"/>
              <a:t>, </a:t>
            </a:r>
            <a:r>
              <a:rPr lang="en-US" sz="2400" dirty="0" err="1" smtClean="0"/>
              <a:t>Laibson</a:t>
            </a:r>
            <a:r>
              <a:rPr lang="en-US" sz="2400" dirty="0" smtClean="0"/>
              <a:t>, </a:t>
            </a:r>
            <a:r>
              <a:rPr lang="en-US" sz="2400" dirty="0" err="1" smtClean="0"/>
              <a:t>Madrian</a:t>
            </a:r>
            <a:r>
              <a:rPr lang="en-US" sz="2400" dirty="0" smtClean="0"/>
              <a:t> 2009)</a:t>
            </a:r>
          </a:p>
        </p:txBody>
      </p:sp>
      <p:sp>
        <p:nvSpPr>
          <p:cNvPr id="215043" name="Rectangle 3"/>
          <p:cNvSpPr>
            <a:spLocks noGrp="1" noChangeArrowheads="1"/>
          </p:cNvSpPr>
          <p:nvPr>
            <p:ph type="body" idx="1"/>
          </p:nvPr>
        </p:nvSpPr>
        <p:spPr>
          <a:xfrm>
            <a:off x="457200" y="1676400"/>
            <a:ext cx="8715375" cy="3525838"/>
          </a:xfrm>
        </p:spPr>
        <p:txBody>
          <a:bodyPr/>
          <a:lstStyle/>
          <a:p>
            <a:pPr marL="457200" indent="-457200" eaLnBrk="1" hangingPunct="1">
              <a:lnSpc>
                <a:spcPct val="90000"/>
              </a:lnSpc>
              <a:buFont typeface="Wingdings" pitchFamily="2" charset="2"/>
              <a:buNone/>
            </a:pPr>
            <a:r>
              <a:rPr lang="en-US" sz="2400" dirty="0" smtClean="0"/>
              <a:t>Studied a firm that used several different match systems in their 401(k) plan.  </a:t>
            </a:r>
          </a:p>
          <a:p>
            <a:pPr marL="457200" indent="-457200" eaLnBrk="1" hangingPunct="1">
              <a:lnSpc>
                <a:spcPct val="90000"/>
              </a:lnSpc>
              <a:buFont typeface="Wingdings" pitchFamily="2" charset="2"/>
              <a:buNone/>
            </a:pPr>
            <a:r>
              <a:rPr lang="en-US" sz="2400" dirty="0" smtClean="0"/>
              <a:t>I’ll discuss two of those regimes today:</a:t>
            </a:r>
          </a:p>
          <a:p>
            <a:pPr marL="457200" indent="-457200" eaLnBrk="1" hangingPunct="1">
              <a:lnSpc>
                <a:spcPct val="90000"/>
              </a:lnSpc>
              <a:buFont typeface="Wingdings" pitchFamily="2" charset="2"/>
              <a:buNone/>
            </a:pPr>
            <a:endParaRPr lang="en-US" sz="2400" dirty="0" smtClean="0"/>
          </a:p>
          <a:p>
            <a:pPr marL="457200" indent="-457200" eaLnBrk="1" hangingPunct="1">
              <a:lnSpc>
                <a:spcPct val="90000"/>
              </a:lnSpc>
              <a:buClr>
                <a:srgbClr val="81C0FF"/>
              </a:buClr>
              <a:buFont typeface="Wingdings" pitchFamily="2" charset="2"/>
              <a:buNone/>
            </a:pPr>
            <a:r>
              <a:rPr lang="en-US" sz="2400" u="sng" dirty="0" smtClean="0">
                <a:solidFill>
                  <a:srgbClr val="008000"/>
                </a:solidFill>
              </a:rPr>
              <a:t>Match</a:t>
            </a:r>
            <a:r>
              <a:rPr lang="en-US" sz="2400" dirty="0" smtClean="0">
                <a:solidFill>
                  <a:srgbClr val="008000"/>
                </a:solidFill>
              </a:rPr>
              <a:t> allocated to employer stock and workers can reallocate</a:t>
            </a:r>
          </a:p>
          <a:p>
            <a:pPr marL="749300" lvl="1" indent="-457200" eaLnBrk="1" hangingPunct="1">
              <a:lnSpc>
                <a:spcPct val="90000"/>
              </a:lnSpc>
              <a:buClr>
                <a:srgbClr val="008000"/>
              </a:buClr>
            </a:pPr>
            <a:r>
              <a:rPr lang="en-US" sz="2400" dirty="0" smtClean="0">
                <a:solidFill>
                  <a:srgbClr val="008000"/>
                </a:solidFill>
              </a:rPr>
              <a:t>Call this “default” case (default is employer stock)</a:t>
            </a:r>
          </a:p>
          <a:p>
            <a:pPr marL="749300" lvl="1" indent="-457200" eaLnBrk="1" hangingPunct="1">
              <a:lnSpc>
                <a:spcPct val="90000"/>
              </a:lnSpc>
              <a:buClr>
                <a:srgbClr val="81C0FF"/>
              </a:buClr>
              <a:buFont typeface="Wingdings" pitchFamily="2" charset="2"/>
              <a:buNone/>
            </a:pPr>
            <a:endParaRPr lang="en-US" sz="2400" dirty="0" smtClean="0">
              <a:solidFill>
                <a:srgbClr val="008000"/>
              </a:solidFill>
            </a:endParaRPr>
          </a:p>
          <a:p>
            <a:pPr marL="457200" indent="-457200" eaLnBrk="1" hangingPunct="1">
              <a:lnSpc>
                <a:spcPct val="90000"/>
              </a:lnSpc>
              <a:buClr>
                <a:srgbClr val="81C0FF"/>
              </a:buClr>
              <a:buFont typeface="Wingdings" pitchFamily="2" charset="2"/>
              <a:buNone/>
            </a:pPr>
            <a:r>
              <a:rPr lang="en-US" sz="2400" u="sng" dirty="0" smtClean="0">
                <a:solidFill>
                  <a:srgbClr val="0000FF"/>
                </a:solidFill>
              </a:rPr>
              <a:t>Match</a:t>
            </a:r>
            <a:r>
              <a:rPr lang="en-US" sz="2400" dirty="0" smtClean="0">
                <a:solidFill>
                  <a:srgbClr val="0000FF"/>
                </a:solidFill>
              </a:rPr>
              <a:t> allocated to an asset actively chosen by workers;                  workers </a:t>
            </a:r>
            <a:r>
              <a:rPr lang="en-US" sz="2400" i="1" dirty="0" smtClean="0">
                <a:solidFill>
                  <a:srgbClr val="0000FF"/>
                </a:solidFill>
              </a:rPr>
              <a:t>required</a:t>
            </a:r>
            <a:r>
              <a:rPr lang="en-US" sz="2400" dirty="0" smtClean="0">
                <a:solidFill>
                  <a:srgbClr val="0000FF"/>
                </a:solidFill>
              </a:rPr>
              <a:t> to make an active designation. </a:t>
            </a:r>
          </a:p>
          <a:p>
            <a:pPr marL="749300" lvl="1" indent="-457200" eaLnBrk="1" hangingPunct="1">
              <a:lnSpc>
                <a:spcPct val="90000"/>
              </a:lnSpc>
              <a:buClr>
                <a:srgbClr val="0000FF"/>
              </a:buClr>
            </a:pPr>
            <a:r>
              <a:rPr lang="en-US" sz="2400" dirty="0" smtClean="0">
                <a:solidFill>
                  <a:srgbClr val="0000FF"/>
                </a:solidFill>
              </a:rPr>
              <a:t>Call this “active choice” case (workers must choose)</a:t>
            </a:r>
          </a:p>
          <a:p>
            <a:pPr marL="457200" indent="-457200" eaLnBrk="1" hangingPunct="1">
              <a:lnSpc>
                <a:spcPct val="90000"/>
              </a:lnSpc>
              <a:buClr>
                <a:srgbClr val="66FF66"/>
              </a:buClr>
              <a:buFont typeface="Wingdings" pitchFamily="2" charset="2"/>
              <a:buAutoNum type="arabicPeriod"/>
            </a:pPr>
            <a:endParaRPr lang="en-US" dirty="0" smtClean="0">
              <a:solidFill>
                <a:srgbClr val="0000FF"/>
              </a:solidFill>
            </a:endParaRPr>
          </a:p>
          <a:p>
            <a:pPr marL="749300" lvl="1" indent="-457200" eaLnBrk="1" hangingPunct="1">
              <a:lnSpc>
                <a:spcPct val="90000"/>
              </a:lnSpc>
              <a:buClr>
                <a:srgbClr val="66FF66"/>
              </a:buClr>
              <a:buFont typeface="Wingdings" pitchFamily="2" charset="2"/>
              <a:buNone/>
            </a:pPr>
            <a:endParaRPr lang="en-US" dirty="0" smtClean="0">
              <a:solidFill>
                <a:srgbClr val="0000FF"/>
              </a:solidFill>
            </a:endParaRPr>
          </a:p>
          <a:p>
            <a:pPr marL="749300" lvl="1" indent="-457200" eaLnBrk="1" hangingPunct="1">
              <a:lnSpc>
                <a:spcPct val="90000"/>
              </a:lnSpc>
              <a:buClr>
                <a:srgbClr val="66FF66"/>
              </a:buClr>
              <a:buFont typeface="Wingdings" pitchFamily="2" charset="2"/>
              <a:buNone/>
            </a:pPr>
            <a:endParaRPr lang="en-US" dirty="0" smtClean="0">
              <a:solidFill>
                <a:srgbClr val="0000FF"/>
              </a:solidFill>
            </a:endParaRPr>
          </a:p>
          <a:p>
            <a:pPr marL="457200" indent="-457200" eaLnBrk="1" hangingPunct="1">
              <a:lnSpc>
                <a:spcPct val="90000"/>
              </a:lnSpc>
              <a:buFont typeface="Wingdings" pitchFamily="2" charset="2"/>
              <a:buNone/>
            </a:pPr>
            <a:endParaRPr lang="en-US" dirty="0" smtClean="0"/>
          </a:p>
          <a:p>
            <a:pPr marL="457200" indent="-457200" eaLnBrk="1" hangingPunct="1">
              <a:lnSpc>
                <a:spcPct val="90000"/>
              </a:lnSpc>
              <a:buFont typeface="Wingdings" pitchFamily="2" charset="2"/>
              <a:buNone/>
            </a:pPr>
            <a:endParaRPr lang="en-US" sz="2600" dirty="0" smtClean="0"/>
          </a:p>
        </p:txBody>
      </p:sp>
      <p:sp>
        <p:nvSpPr>
          <p:cNvPr id="215044" name="Text Box 4"/>
          <p:cNvSpPr txBox="1">
            <a:spLocks noChangeArrowheads="1"/>
          </p:cNvSpPr>
          <p:nvPr/>
        </p:nvSpPr>
        <p:spPr bwMode="auto">
          <a:xfrm>
            <a:off x="528638" y="5745163"/>
            <a:ext cx="7324725" cy="1460500"/>
          </a:xfrm>
          <a:prstGeom prst="rect">
            <a:avLst/>
          </a:prstGeom>
          <a:noFill/>
          <a:ln w="9525" algn="ctr">
            <a:noFill/>
            <a:miter lim="800000"/>
            <a:headEnd/>
            <a:tailEnd/>
          </a:ln>
        </p:spPr>
        <p:txBody>
          <a:bodyPr wrap="none" lIns="0" tIns="0" rIns="0" bIns="0">
            <a:spAutoFit/>
          </a:bodyPr>
          <a:lstStyle/>
          <a:p>
            <a:r>
              <a:rPr lang="en-US" sz="2400">
                <a:solidFill>
                  <a:srgbClr val="000000"/>
                </a:solidFill>
              </a:rPr>
              <a:t>Economically, these two systems are identical.</a:t>
            </a:r>
          </a:p>
          <a:p>
            <a:r>
              <a:rPr lang="en-US" sz="2400">
                <a:solidFill>
                  <a:srgbClr val="000000"/>
                </a:solidFill>
              </a:rPr>
              <a:t>They both allow workers to do whatever the worker wants. </a:t>
            </a:r>
          </a:p>
          <a:p>
            <a:endParaRPr lang="en-US" sz="2400">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1886707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261CFCE-F1DB-4572-96FD-FA921A927534}" type="slidenum">
              <a:rPr lang="en-US" altLang="en-US" smtClean="0">
                <a:solidFill>
                  <a:srgbClr val="000000"/>
                </a:solidFill>
                <a:latin typeface="Arial" charset="0"/>
                <a:cs typeface="Arial" charset="0"/>
              </a:rPr>
              <a:pPr/>
              <a:t>38</a:t>
            </a:fld>
            <a:endParaRPr lang="en-US" altLang="en-US" smtClean="0">
              <a:solidFill>
                <a:srgbClr val="000000"/>
              </a:solidFill>
              <a:latin typeface="Arial" charset="0"/>
              <a:cs typeface="Arial" charset="0"/>
            </a:endParaRPr>
          </a:p>
        </p:txBody>
      </p:sp>
      <p:sp>
        <p:nvSpPr>
          <p:cNvPr id="26627" name="Rectangle 2"/>
          <p:cNvSpPr>
            <a:spLocks noGrp="1" noChangeArrowheads="1"/>
          </p:cNvSpPr>
          <p:nvPr>
            <p:ph type="title"/>
          </p:nvPr>
        </p:nvSpPr>
        <p:spPr>
          <a:xfrm>
            <a:off x="457200" y="-457200"/>
            <a:ext cx="8229600" cy="1295400"/>
          </a:xfrm>
        </p:spPr>
        <p:txBody>
          <a:bodyPr/>
          <a:lstStyle/>
          <a:p>
            <a:pPr eaLnBrk="1" hangingPunct="1"/>
            <a:r>
              <a:rPr lang="en-US" sz="3600" smtClean="0"/>
              <a:t>Consequences of the two regimes</a:t>
            </a:r>
          </a:p>
        </p:txBody>
      </p:sp>
      <p:graphicFrame>
        <p:nvGraphicFramePr>
          <p:cNvPr id="282627" name="Group 3"/>
          <p:cNvGraphicFramePr>
            <a:graphicFrameLocks noGrp="1"/>
          </p:cNvGraphicFramePr>
          <p:nvPr>
            <p:ph idx="1"/>
          </p:nvPr>
        </p:nvGraphicFramePr>
        <p:xfrm>
          <a:off x="-465138" y="1089025"/>
          <a:ext cx="9567863" cy="3552826"/>
        </p:xfrm>
        <a:graphic>
          <a:graphicData uri="http://schemas.openxmlformats.org/drawingml/2006/table">
            <a:tbl>
              <a:tblPr/>
              <a:tblGrid>
                <a:gridCol w="544513"/>
                <a:gridCol w="5429250"/>
                <a:gridCol w="1743075"/>
                <a:gridCol w="1851025"/>
              </a:tblGrid>
              <a:tr h="146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2000" b="1" i="0" u="none" strike="noStrike" cap="none" normalizeH="0" baseline="0" dirty="0" smtClean="0">
                          <a:ln>
                            <a:noFill/>
                          </a:ln>
                          <a:solidFill>
                            <a:srgbClr val="008000"/>
                          </a:solidFill>
                          <a:effectLst/>
                          <a:latin typeface="Arial" pitchFamily="34" charset="0"/>
                          <a:cs typeface="Arial" pitchFamily="34" charset="0"/>
                        </a:rPr>
                        <a:t>    </a:t>
                      </a:r>
                      <a:r>
                        <a:rPr kumimoji="0" lang="en-US" sz="1800" b="1" i="0" u="none" strike="noStrike" cap="none" normalizeH="0" baseline="0" dirty="0" smtClean="0">
                          <a:ln>
                            <a:noFill/>
                          </a:ln>
                          <a:solidFill>
                            <a:srgbClr val="008000"/>
                          </a:solidFill>
                          <a:effectLst/>
                          <a:latin typeface="Arial" pitchFamily="34" charset="0"/>
                          <a:cs typeface="Arial" pitchFamily="34" charset="0"/>
                        </a:rPr>
                        <a:t>Match Defaults into Employer Stock</a:t>
                      </a:r>
                      <a:endParaRPr kumimoji="0" lang="en-US" sz="1800" b="1" i="0" u="none" strike="noStrike" cap="none" normalizeH="0" baseline="0" dirty="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smtClean="0">
                          <a:ln>
                            <a:noFill/>
                          </a:ln>
                          <a:solidFill>
                            <a:srgbClr val="6699FF"/>
                          </a:solidFill>
                          <a:effectLst/>
                          <a:latin typeface="Arial" pitchFamily="34" charset="0"/>
                          <a:cs typeface="Arial" pitchFamily="34" charset="0"/>
                        </a:rPr>
                        <a:t>  Active choice</a:t>
                      </a:r>
                      <a:endParaRPr kumimoji="0" lang="en-US" sz="3000" b="1" i="0" u="none" strike="noStrike" cap="none" normalizeH="0" baseline="0" dirty="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Own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24%</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6699FF"/>
                          </a:solidFill>
                          <a:effectLst/>
                          <a:latin typeface="Arial" pitchFamily="34" charset="0"/>
                          <a:cs typeface="Arial" pitchFamily="34" charset="0"/>
                        </a:rPr>
                        <a:t>20%</a:t>
                      </a:r>
                      <a:endParaRPr kumimoji="0" lang="en-US" sz="3000" b="1" i="0" u="none" strike="noStrike" cap="none" normalizeH="0" baseline="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Matching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94%</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6699FF"/>
                          </a:solidFill>
                          <a:effectLst/>
                          <a:latin typeface="Arial" pitchFamily="34" charset="0"/>
                          <a:cs typeface="Arial" pitchFamily="34" charset="0"/>
                        </a:rPr>
                        <a:t>27%</a:t>
                      </a:r>
                      <a:endParaRPr kumimoji="0" lang="en-US" sz="3000" b="1" i="0" u="none" strike="noStrike" cap="none" normalizeH="0" baseline="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a:noFill/>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smtClean="0">
                          <a:ln>
                            <a:noFill/>
                          </a:ln>
                          <a:solidFill>
                            <a:schemeClr val="tx1"/>
                          </a:solidFill>
                          <a:effectLst/>
                          <a:latin typeface="Arial" pitchFamily="34" charset="0"/>
                          <a:cs typeface="Arial" pitchFamily="34" charset="0"/>
                        </a:rPr>
                        <a:t>Total Balance in Employer Stock</a:t>
                      </a:r>
                      <a:endParaRPr kumimoji="0" lang="en-US" sz="2600" b="0" i="0" u="none" strike="noStrike" cap="none" normalizeH="0" baseline="0" smtClean="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smtClean="0">
                          <a:ln>
                            <a:noFill/>
                          </a:ln>
                          <a:solidFill>
                            <a:srgbClr val="008000"/>
                          </a:solidFill>
                          <a:effectLst/>
                          <a:latin typeface="Arial" pitchFamily="34" charset="0"/>
                          <a:cs typeface="Arial" pitchFamily="34" charset="0"/>
                        </a:rPr>
                        <a:t>56%</a:t>
                      </a:r>
                      <a:endParaRPr kumimoji="0" lang="en-US" sz="3000" b="1" i="0" u="none" strike="noStrike" cap="none" normalizeH="0" baseline="0" smtClean="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smtClean="0">
                          <a:ln>
                            <a:noFill/>
                          </a:ln>
                          <a:solidFill>
                            <a:srgbClr val="6699FF"/>
                          </a:solidFill>
                          <a:effectLst/>
                          <a:latin typeface="Arial" pitchFamily="34" charset="0"/>
                          <a:cs typeface="Arial" pitchFamily="34" charset="0"/>
                        </a:rPr>
                        <a:t>22%</a:t>
                      </a:r>
                      <a:endParaRPr kumimoji="0" lang="en-US" sz="3000" b="1" i="0" u="none" strike="noStrike" cap="none" normalizeH="0" baseline="0" dirty="0" smtClean="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cap="flat">
                      <a:noFill/>
                    </a:lnB>
                    <a:lnTlToBr>
                      <a:noFill/>
                    </a:lnTlToBr>
                    <a:lnBlToTr>
                      <a:noFill/>
                    </a:lnBlToTr>
                    <a:noFill/>
                  </a:tcPr>
                </a:tc>
              </a:tr>
            </a:tbl>
          </a:graphicData>
        </a:graphic>
      </p:graphicFrame>
      <p:sp>
        <p:nvSpPr>
          <p:cNvPr id="26646" name="Line 25"/>
          <p:cNvSpPr>
            <a:spLocks noChangeShapeType="1"/>
          </p:cNvSpPr>
          <p:nvPr/>
        </p:nvSpPr>
        <p:spPr bwMode="auto">
          <a:xfrm>
            <a:off x="5649913" y="2578100"/>
            <a:ext cx="1470025" cy="0"/>
          </a:xfrm>
          <a:prstGeom prst="line">
            <a:avLst/>
          </a:prstGeom>
          <a:noFill/>
          <a:ln w="57150">
            <a:solidFill>
              <a:srgbClr val="33CC33"/>
            </a:solidFill>
            <a:round/>
            <a:headEnd/>
            <a:tailEnd/>
          </a:ln>
        </p:spPr>
        <p:txBody>
          <a:bodyPr lIns="0" tIns="0" rIns="0" bIns="0" anchor="ctr">
            <a:spAutoFit/>
          </a:bodyPr>
          <a:lstStyle/>
          <a:p>
            <a:pPr eaLnBrk="1" hangingPunct="1"/>
            <a:endParaRPr lang="en-US" sz="3900">
              <a:solidFill>
                <a:srgbClr val="000000"/>
              </a:solidFill>
            </a:endParaRPr>
          </a:p>
        </p:txBody>
      </p:sp>
      <p:sp>
        <p:nvSpPr>
          <p:cNvPr id="26647" name="Line 26"/>
          <p:cNvSpPr>
            <a:spLocks noChangeShapeType="1"/>
          </p:cNvSpPr>
          <p:nvPr/>
        </p:nvSpPr>
        <p:spPr bwMode="auto">
          <a:xfrm>
            <a:off x="7464425" y="2559050"/>
            <a:ext cx="1470025" cy="0"/>
          </a:xfrm>
          <a:prstGeom prst="line">
            <a:avLst/>
          </a:prstGeom>
          <a:noFill/>
          <a:ln w="57150">
            <a:solidFill>
              <a:srgbClr val="6699FF"/>
            </a:solidFill>
            <a:round/>
            <a:headEnd/>
            <a:tailEnd/>
          </a:ln>
        </p:spPr>
        <p:txBody>
          <a:bodyPr lIns="0" tIns="0" rIns="0" bIns="0" anchor="ctr">
            <a:spAutoFit/>
          </a:bodyPr>
          <a:lstStyle/>
          <a:p>
            <a:pPr eaLnBrk="1" hangingPunct="1"/>
            <a:endParaRPr lang="en-US" sz="3900">
              <a:solidFill>
                <a:srgbClr val="000000"/>
              </a:solidFill>
            </a:endParaRPr>
          </a:p>
        </p:txBody>
      </p:sp>
      <p:sp>
        <p:nvSpPr>
          <p:cNvPr id="282651" name="Oval 27"/>
          <p:cNvSpPr>
            <a:spLocks noChangeArrowheads="1"/>
          </p:cNvSpPr>
          <p:nvPr/>
        </p:nvSpPr>
        <p:spPr bwMode="auto">
          <a:xfrm>
            <a:off x="5791200" y="4114800"/>
            <a:ext cx="1163638" cy="679450"/>
          </a:xfrm>
          <a:prstGeom prst="ellipse">
            <a:avLst/>
          </a:prstGeom>
          <a:solidFill>
            <a:srgbClr val="66FF66">
              <a:alpha val="0"/>
            </a:srgbClr>
          </a:solidFill>
          <a:ln w="31750" algn="ctr">
            <a:solidFill>
              <a:srgbClr val="008000"/>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82652" name="Oval 28"/>
          <p:cNvSpPr>
            <a:spLocks noChangeArrowheads="1"/>
          </p:cNvSpPr>
          <p:nvPr/>
        </p:nvSpPr>
        <p:spPr bwMode="auto">
          <a:xfrm>
            <a:off x="7543800" y="4114800"/>
            <a:ext cx="1163638" cy="679450"/>
          </a:xfrm>
          <a:prstGeom prst="ellipse">
            <a:avLst/>
          </a:prstGeom>
          <a:solidFill>
            <a:srgbClr val="66FF66">
              <a:alpha val="0"/>
            </a:srgbClr>
          </a:solidFill>
          <a:ln w="31750" algn="ctr">
            <a:solidFill>
              <a:srgbClr val="3366FF"/>
            </a:solidFill>
            <a:round/>
            <a:headEnd/>
            <a:tailEnd/>
          </a:ln>
        </p:spPr>
        <p:txBody>
          <a:bodyPr wrap="none" lIns="0" tIns="0" rIns="0" bIns="0" anchor="ctr">
            <a:spAutoFit/>
          </a:bodyPr>
          <a:lstStyle/>
          <a:p>
            <a:pPr eaLnBrk="1" hangingPunct="1"/>
            <a:endParaRPr lang="en-US" sz="3900">
              <a:solidFill>
                <a:srgbClr val="000000"/>
              </a:solidFill>
            </a:endParaRPr>
          </a:p>
        </p:txBody>
      </p:sp>
      <p:sp>
        <p:nvSpPr>
          <p:cNvPr id="26650" name="Text Box 29"/>
          <p:cNvSpPr txBox="1">
            <a:spLocks noChangeArrowheads="1"/>
          </p:cNvSpPr>
          <p:nvPr/>
        </p:nvSpPr>
        <p:spPr bwMode="auto">
          <a:xfrm>
            <a:off x="5616575" y="990600"/>
            <a:ext cx="3527425" cy="396875"/>
          </a:xfrm>
          <a:prstGeom prst="rect">
            <a:avLst/>
          </a:prstGeom>
          <a:noFill/>
          <a:ln w="9525">
            <a:noFill/>
            <a:miter lim="800000"/>
            <a:headEnd/>
            <a:tailEnd/>
          </a:ln>
        </p:spPr>
        <p:txBody>
          <a:bodyPr wrap="none">
            <a:spAutoFit/>
          </a:bodyPr>
          <a:lstStyle/>
          <a:p>
            <a:pPr eaLnBrk="1" hangingPunct="1"/>
            <a:r>
              <a:rPr lang="en-US" sz="2000" b="1" u="sng">
                <a:solidFill>
                  <a:srgbClr val="000000"/>
                </a:solidFill>
              </a:rPr>
              <a:t>Balances in employer stock</a:t>
            </a:r>
          </a:p>
        </p:txBody>
      </p:sp>
    </p:spTree>
    <p:extLst>
      <p:ext uri="{BB962C8B-B14F-4D97-AF65-F5344CB8AC3E}">
        <p14:creationId xmlns:p14="http://schemas.microsoft.com/office/powerpoint/2010/main" val="368899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1" grpId="0" animBg="1"/>
      <p:bldP spid="28265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Autofit/>
          </a:bodyPr>
          <a:lstStyle/>
          <a:p>
            <a:r>
              <a:rPr lang="en-US" sz="3200" dirty="0" smtClean="0"/>
              <a:t>Prescription Drug Home Delivery</a:t>
            </a:r>
            <a:br>
              <a:rPr lang="en-US" sz="3200" dirty="0" smtClean="0"/>
            </a:br>
            <a:r>
              <a:rPr lang="en-US" sz="3200" dirty="0" err="1" smtClean="0"/>
              <a:t>Beshears</a:t>
            </a:r>
            <a:r>
              <a:rPr lang="en-US" sz="3200" dirty="0" smtClean="0"/>
              <a:t>, Choi, </a:t>
            </a:r>
            <a:r>
              <a:rPr lang="en-US" sz="3200" dirty="0" err="1" smtClean="0"/>
              <a:t>Laibson</a:t>
            </a:r>
            <a:r>
              <a:rPr lang="en-US" sz="3200" dirty="0" smtClean="0"/>
              <a:t>, </a:t>
            </a:r>
            <a:r>
              <a:rPr lang="en-US" sz="3200" dirty="0" err="1" smtClean="0"/>
              <a:t>Madrian</a:t>
            </a:r>
            <a:r>
              <a:rPr lang="en-US" sz="3200" dirty="0" smtClean="0"/>
              <a:t> (2013)</a:t>
            </a:r>
            <a:endParaRPr lang="en-US" sz="3200" dirty="0"/>
          </a:p>
        </p:txBody>
      </p:sp>
      <p:sp>
        <p:nvSpPr>
          <p:cNvPr id="3" name="Content Placeholder 2"/>
          <p:cNvSpPr>
            <a:spLocks noGrp="1"/>
          </p:cNvSpPr>
          <p:nvPr>
            <p:ph sz="quarter" idx="1"/>
          </p:nvPr>
        </p:nvSpPr>
        <p:spPr/>
        <p:txBody>
          <a:bodyPr/>
          <a:lstStyle/>
          <a:p>
            <a:pPr lvl="1"/>
            <a:r>
              <a:rPr lang="en-US" dirty="0" smtClean="0">
                <a:sym typeface="Wingdings" pitchFamily="2" charset="2"/>
              </a:rPr>
              <a:t>90 day fills (vs. 30 day for retail)</a:t>
            </a:r>
          </a:p>
          <a:p>
            <a:pPr lvl="1"/>
            <a:r>
              <a:rPr lang="en-US" dirty="0" smtClean="0">
                <a:sym typeface="Wingdings" pitchFamily="2" charset="2"/>
              </a:rPr>
              <a:t>Time saving (no trip to pharmacy)</a:t>
            </a:r>
          </a:p>
          <a:p>
            <a:pPr lvl="1"/>
            <a:r>
              <a:rPr lang="en-US" dirty="0" smtClean="0">
                <a:sym typeface="Wingdings" pitchFamily="2" charset="2"/>
              </a:rPr>
              <a:t>Convenient refill system</a:t>
            </a:r>
          </a:p>
          <a:p>
            <a:pPr lvl="2"/>
            <a:r>
              <a:rPr lang="en-US" dirty="0" smtClean="0">
                <a:sym typeface="Wingdings" pitchFamily="2" charset="2"/>
              </a:rPr>
              <a:t>Internet or phone</a:t>
            </a:r>
          </a:p>
          <a:p>
            <a:pPr lvl="2"/>
            <a:r>
              <a:rPr lang="en-US" dirty="0" smtClean="0">
                <a:sym typeface="Wingdings" pitchFamily="2" charset="2"/>
              </a:rPr>
              <a:t>More timing leeway than for retail fill</a:t>
            </a:r>
          </a:p>
          <a:p>
            <a:pPr lvl="1"/>
            <a:r>
              <a:rPr lang="en-US" dirty="0"/>
              <a:t>Lower error rate (although error rates low for both channels)</a:t>
            </a:r>
          </a:p>
          <a:p>
            <a:pPr lvl="1"/>
            <a:r>
              <a:rPr lang="en-US" dirty="0">
                <a:sym typeface="Wingdings" pitchFamily="2" charset="2"/>
              </a:rPr>
              <a:t>L</a:t>
            </a:r>
            <a:r>
              <a:rPr lang="en-US" dirty="0" smtClean="0">
                <a:sym typeface="Wingdings" pitchFamily="2" charset="2"/>
              </a:rPr>
              <a:t>ower cost to individuals, PBM, and employer health plan</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39</a:t>
            </a:fld>
            <a:endParaRPr lang="en-US"/>
          </a:p>
        </p:txBody>
      </p:sp>
    </p:spTree>
    <p:extLst>
      <p:ext uri="{BB962C8B-B14F-4D97-AF65-F5344CB8AC3E}">
        <p14:creationId xmlns:p14="http://schemas.microsoft.com/office/powerpoint/2010/main" val="299792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4</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smtClean="0"/>
              <a:t>Behavioral mechanism design</a:t>
            </a:r>
          </a:p>
        </p:txBody>
      </p:sp>
      <p:sp>
        <p:nvSpPr>
          <p:cNvPr id="70660" name="Rectangle 3"/>
          <p:cNvSpPr>
            <a:spLocks noGrp="1" noChangeArrowheads="1"/>
          </p:cNvSpPr>
          <p:nvPr>
            <p:ph type="body" idx="1"/>
          </p:nvPr>
        </p:nvSpPr>
        <p:spPr/>
        <p:txBody>
          <a:bodyPr/>
          <a:lstStyle/>
          <a:p>
            <a:pPr marL="514350" indent="-514350" eaLnBrk="1" hangingPunct="1">
              <a:buFont typeface="+mj-lt"/>
              <a:buAutoNum type="arabicPeriod"/>
            </a:pPr>
            <a:r>
              <a:rPr lang="en-US" dirty="0" smtClean="0"/>
              <a:t>Specify a </a:t>
            </a:r>
            <a:r>
              <a:rPr lang="en-US" dirty="0" smtClean="0"/>
              <a:t>positive theory </a:t>
            </a:r>
            <a:r>
              <a:rPr lang="en-US" dirty="0" smtClean="0"/>
              <a:t>of consumer/firm behavior (consumers and/or firms may not behave optimally).</a:t>
            </a:r>
          </a:p>
          <a:p>
            <a:pPr marL="514350" indent="-514350" eaLnBrk="1" hangingPunct="1">
              <a:buFont typeface="+mj-lt"/>
              <a:buAutoNum type="arabicPeriod"/>
            </a:pPr>
            <a:r>
              <a:rPr lang="en-US" dirty="0"/>
              <a:t>Specify a social welfare function, i.e. normative preferences (not necessarily based on revealed preference</a:t>
            </a:r>
            <a:r>
              <a:rPr lang="en-US" dirty="0" smtClean="0"/>
              <a:t>)</a:t>
            </a:r>
          </a:p>
          <a:p>
            <a:pPr marL="514350" indent="-514350" eaLnBrk="1" hangingPunct="1">
              <a:buFont typeface="+mj-lt"/>
              <a:buAutoNum type="arabicPeriod"/>
            </a:pPr>
            <a:r>
              <a:rPr lang="en-US" dirty="0" smtClean="0"/>
              <a:t>Solve for the institutional regime that maximizes the social welfare function, conditional on the theory of consumer/firm </a:t>
            </a:r>
            <a:r>
              <a:rPr lang="en-US" dirty="0" smtClean="0"/>
              <a:t>behavior (and info </a:t>
            </a:r>
            <a:r>
              <a:rPr lang="en-US" dirty="0" err="1" smtClean="0"/>
              <a:t>assymetries</a:t>
            </a:r>
            <a:r>
              <a:rPr lang="en-US" dirty="0" smtClean="0"/>
              <a:t>).</a:t>
            </a:r>
            <a:endParaRPr lang="en-US" dirty="0" smtClean="0"/>
          </a:p>
        </p:txBody>
      </p:sp>
    </p:spTree>
    <p:extLst>
      <p:ext uri="{BB962C8B-B14F-4D97-AF65-F5344CB8AC3E}">
        <p14:creationId xmlns:p14="http://schemas.microsoft.com/office/powerpoint/2010/main" val="352790650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Prescription Drug Coverage</a:t>
            </a:r>
            <a:endParaRPr lang="en-US" dirty="0" smtClean="0"/>
          </a:p>
        </p:txBody>
      </p:sp>
      <p:graphicFrame>
        <p:nvGraphicFramePr>
          <p:cNvPr id="9" name="Content Placeholder 8"/>
          <p:cNvGraphicFramePr>
            <a:graphicFrameLocks noGrp="1"/>
          </p:cNvGraphicFramePr>
          <p:nvPr>
            <p:ph sz="quarter" idx="1"/>
          </p:nvPr>
        </p:nvGraphicFramePr>
        <p:xfrm>
          <a:off x="612774" y="1600200"/>
          <a:ext cx="8302625" cy="4836160"/>
        </p:xfrm>
        <a:graphic>
          <a:graphicData uri="http://schemas.openxmlformats.org/drawingml/2006/table">
            <a:tbl>
              <a:tblPr firstRow="1" bandRow="1">
                <a:tableStyleId>{5C22544A-7EE6-4342-B048-85BDC9FD1C3A}</a:tableStyleId>
              </a:tblPr>
              <a:tblGrid>
                <a:gridCol w="2587626"/>
                <a:gridCol w="2209800"/>
                <a:gridCol w="2209800"/>
                <a:gridCol w="1295399"/>
              </a:tblGrid>
              <a:tr h="370840">
                <a:tc>
                  <a:txBody>
                    <a:bodyPr/>
                    <a:lstStyle/>
                    <a:p>
                      <a:endParaRPr lang="en-US" sz="2200" b="1" dirty="0">
                        <a:solidFill>
                          <a:schemeClr val="bg1"/>
                        </a:solidFill>
                      </a:endParaRPr>
                    </a:p>
                  </a:txBody>
                  <a:tcPr/>
                </a:tc>
                <a:tc gridSpan="2">
                  <a:txBody>
                    <a:bodyPr/>
                    <a:lstStyle/>
                    <a:p>
                      <a:pPr algn="ctr"/>
                      <a:r>
                        <a:rPr lang="en-US" sz="2200" b="1" dirty="0" err="1" smtClean="0">
                          <a:solidFill>
                            <a:schemeClr val="bg1"/>
                          </a:solidFill>
                        </a:rPr>
                        <a:t>Copay</a:t>
                      </a:r>
                      <a:endParaRPr lang="en-US" sz="2200" b="1" dirty="0">
                        <a:solidFill>
                          <a:schemeClr val="bg1"/>
                        </a:solidFill>
                      </a:endParaRPr>
                    </a:p>
                  </a:txBody>
                  <a:tcPr/>
                </a:tc>
                <a:tc hMerge="1">
                  <a:txBody>
                    <a:bodyPr/>
                    <a:lstStyle/>
                    <a:p>
                      <a:endParaRPr lang="en-US" dirty="0"/>
                    </a:p>
                  </a:txBody>
                  <a:tcPr/>
                </a:tc>
                <a:tc>
                  <a:txBody>
                    <a:bodyPr/>
                    <a:lstStyle/>
                    <a:p>
                      <a:pPr algn="ctr"/>
                      <a:endParaRPr lang="en-US" sz="2200" b="1" dirty="0">
                        <a:solidFill>
                          <a:schemeClr val="bg1"/>
                        </a:solidFill>
                      </a:endParaRPr>
                    </a:p>
                  </a:txBody>
                  <a:tcPr/>
                </a:tc>
              </a:tr>
              <a:tr h="370840">
                <a:tc>
                  <a:txBody>
                    <a:bodyPr/>
                    <a:lstStyle/>
                    <a:p>
                      <a:r>
                        <a:rPr lang="en-US" sz="2200" b="1" dirty="0" smtClean="0">
                          <a:solidFill>
                            <a:schemeClr val="bg1"/>
                          </a:solidFill>
                        </a:rPr>
                        <a:t>Type of </a:t>
                      </a:r>
                    </a:p>
                    <a:p>
                      <a:r>
                        <a:rPr lang="en-US" sz="2200" b="1" dirty="0" smtClean="0">
                          <a:solidFill>
                            <a:schemeClr val="bg1"/>
                          </a:solidFill>
                        </a:rPr>
                        <a:t>Prescription Drug</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Retail</a:t>
                      </a:r>
                    </a:p>
                    <a:p>
                      <a:pPr algn="ctr"/>
                      <a:r>
                        <a:rPr lang="en-US" sz="2200" b="1" dirty="0" smtClean="0">
                          <a:solidFill>
                            <a:schemeClr val="bg1"/>
                          </a:solidFill>
                        </a:rPr>
                        <a:t>(30</a:t>
                      </a:r>
                      <a:r>
                        <a:rPr lang="en-US" sz="2200" b="1" baseline="0" dirty="0" smtClean="0">
                          <a:solidFill>
                            <a:schemeClr val="bg1"/>
                          </a:solidFill>
                        </a:rPr>
                        <a:t> day max)</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Home Delivery</a:t>
                      </a:r>
                    </a:p>
                    <a:p>
                      <a:pPr algn="ctr"/>
                      <a:r>
                        <a:rPr lang="en-US" sz="2200" b="1" dirty="0" smtClean="0">
                          <a:solidFill>
                            <a:schemeClr val="bg1"/>
                          </a:solidFill>
                        </a:rPr>
                        <a:t>(90 day max)</a:t>
                      </a:r>
                      <a:endParaRPr lang="en-US" sz="2200" b="1" dirty="0">
                        <a:solidFill>
                          <a:schemeClr val="bg1"/>
                        </a:solidFill>
                      </a:endParaRPr>
                    </a:p>
                  </a:txBody>
                  <a:tcPr>
                    <a:solidFill>
                      <a:schemeClr val="accent1"/>
                    </a:solidFill>
                  </a:tcPr>
                </a:tc>
                <a:tc>
                  <a:txBody>
                    <a:bodyPr/>
                    <a:lstStyle/>
                    <a:p>
                      <a:pPr algn="ctr"/>
                      <a:r>
                        <a:rPr lang="en-US" sz="2200" b="1" dirty="0" smtClean="0">
                          <a:solidFill>
                            <a:schemeClr val="bg1"/>
                          </a:solidFill>
                        </a:rPr>
                        <a:t>Savings</a:t>
                      </a:r>
                    </a:p>
                    <a:p>
                      <a:pPr algn="ctr"/>
                      <a:r>
                        <a:rPr lang="en-US" sz="2200" b="1" dirty="0" smtClean="0">
                          <a:solidFill>
                            <a:schemeClr val="bg1"/>
                          </a:solidFill>
                        </a:rPr>
                        <a:t>(90 day)</a:t>
                      </a:r>
                      <a:endParaRPr lang="en-US" sz="2200" b="1" dirty="0">
                        <a:solidFill>
                          <a:schemeClr val="bg1"/>
                        </a:solidFill>
                      </a:endParaRPr>
                    </a:p>
                  </a:txBody>
                  <a:tcPr>
                    <a:solidFill>
                      <a:schemeClr val="accent1"/>
                    </a:solidFill>
                  </a:tcPr>
                </a:tc>
              </a:tr>
              <a:tr h="568960">
                <a:tc>
                  <a:txBody>
                    <a:bodyPr/>
                    <a:lstStyle/>
                    <a:p>
                      <a:r>
                        <a:rPr lang="en-US" sz="1800" b="1" dirty="0" smtClean="0"/>
                        <a:t>Generic</a:t>
                      </a:r>
                      <a:endParaRPr lang="en-US" sz="1800" b="1" dirty="0"/>
                    </a:p>
                  </a:txBody>
                  <a:tcPr anchor="ctr"/>
                </a:tc>
                <a:tc>
                  <a:txBody>
                    <a:bodyPr/>
                    <a:lstStyle/>
                    <a:p>
                      <a:pPr algn="ctr"/>
                      <a:r>
                        <a:rPr lang="en-US" sz="1800" dirty="0" smtClean="0"/>
                        <a:t>$8</a:t>
                      </a:r>
                      <a:endParaRPr lang="en-US" sz="1800" dirty="0"/>
                    </a:p>
                  </a:txBody>
                  <a:tcPr anchor="ctr"/>
                </a:tc>
                <a:tc>
                  <a:txBody>
                    <a:bodyPr/>
                    <a:lstStyle/>
                    <a:p>
                      <a:pPr algn="ctr"/>
                      <a:r>
                        <a:rPr lang="en-US" sz="1800" dirty="0" smtClean="0"/>
                        <a:t>$20</a:t>
                      </a:r>
                      <a:endParaRPr lang="en-US" sz="1800" dirty="0"/>
                    </a:p>
                  </a:txBody>
                  <a:tcPr anchor="ctr"/>
                </a:tc>
                <a:tc>
                  <a:txBody>
                    <a:bodyPr/>
                    <a:lstStyle/>
                    <a:p>
                      <a:pPr algn="ctr"/>
                      <a:r>
                        <a:rPr lang="en-US" sz="1800" dirty="0" smtClean="0"/>
                        <a:t>$4</a:t>
                      </a:r>
                      <a:endParaRPr lang="en-US" sz="1800" dirty="0"/>
                    </a:p>
                  </a:txBody>
                  <a:tcPr anchor="ctr"/>
                </a:tc>
              </a:tr>
              <a:tr h="762000">
                <a:tc>
                  <a:txBody>
                    <a:bodyPr/>
                    <a:lstStyle/>
                    <a:p>
                      <a:r>
                        <a:rPr lang="en-US" sz="1800" b="1" dirty="0" smtClean="0"/>
                        <a:t>Preferred brand,</a:t>
                      </a:r>
                      <a:r>
                        <a:rPr lang="en-US" sz="1800" b="1" baseline="0" dirty="0" smtClean="0"/>
                        <a:t> </a:t>
                      </a:r>
                    </a:p>
                    <a:p>
                      <a:r>
                        <a:rPr lang="en-US" sz="1800" b="1" baseline="0" dirty="0" smtClean="0"/>
                        <a:t>no generic available</a:t>
                      </a:r>
                    </a:p>
                  </a:txBody>
                  <a:tcPr anchor="ctr"/>
                </a:tc>
                <a:tc>
                  <a:txBody>
                    <a:bodyPr/>
                    <a:lstStyle/>
                    <a:p>
                      <a:pPr algn="ctr"/>
                      <a:r>
                        <a:rPr lang="en-US" sz="1800" dirty="0" smtClean="0"/>
                        <a:t>$25</a:t>
                      </a:r>
                      <a:endParaRPr lang="en-US" sz="1800" dirty="0"/>
                    </a:p>
                  </a:txBody>
                  <a:tcPr anchor="ctr"/>
                </a:tc>
                <a:tc>
                  <a:txBody>
                    <a:bodyPr/>
                    <a:lstStyle/>
                    <a:p>
                      <a:pPr algn="ctr"/>
                      <a:r>
                        <a:rPr lang="en-US" sz="1800" dirty="0" smtClean="0"/>
                        <a:t>$55</a:t>
                      </a:r>
                      <a:endParaRPr lang="en-US" sz="1800" dirty="0"/>
                    </a:p>
                  </a:txBody>
                  <a:tcPr anchor="ctr"/>
                </a:tc>
                <a:tc>
                  <a:txBody>
                    <a:bodyPr/>
                    <a:lstStyle/>
                    <a:p>
                      <a:pPr algn="ctr"/>
                      <a:r>
                        <a:rPr lang="en-US" sz="1800" dirty="0" smtClean="0"/>
                        <a:t>$20</a:t>
                      </a:r>
                      <a:endParaRPr lang="en-US" sz="1800" dirty="0"/>
                    </a:p>
                  </a:txBody>
                  <a:tcPr anchor="ctr"/>
                </a:tc>
              </a:tr>
              <a:tr h="838200">
                <a:tc>
                  <a:txBody>
                    <a:bodyPr/>
                    <a:lstStyle/>
                    <a:p>
                      <a:r>
                        <a:rPr lang="en-US" sz="1800" b="1" dirty="0" smtClean="0"/>
                        <a:t>Preferred brand,</a:t>
                      </a:r>
                      <a:r>
                        <a:rPr lang="en-US" sz="1800" b="1" baseline="0" dirty="0" smtClean="0"/>
                        <a:t> </a:t>
                      </a:r>
                    </a:p>
                    <a:p>
                      <a:r>
                        <a:rPr lang="en-US" sz="1800" b="1" baseline="0" dirty="0" smtClean="0"/>
                        <a:t>generic available</a:t>
                      </a:r>
                      <a:endParaRPr lang="en-US" sz="1800" b="1" dirty="0"/>
                    </a:p>
                  </a:txBody>
                  <a:tcPr anchor="ctr"/>
                </a:tc>
                <a:tc>
                  <a:txBody>
                    <a:bodyPr/>
                    <a:lstStyle/>
                    <a:p>
                      <a:pPr algn="ctr"/>
                      <a:r>
                        <a:rPr lang="en-US" sz="1800" dirty="0" smtClean="0"/>
                        <a:t>35%</a:t>
                      </a:r>
                    </a:p>
                    <a:p>
                      <a:pPr algn="ctr"/>
                      <a:r>
                        <a:rPr lang="en-US" sz="1800" dirty="0" smtClean="0"/>
                        <a:t>$35</a:t>
                      </a:r>
                      <a:r>
                        <a:rPr lang="en-US" sz="1800" baseline="0" dirty="0" smtClean="0"/>
                        <a:t> min/$70 max</a:t>
                      </a:r>
                      <a:endParaRPr lang="en-US" sz="1800" dirty="0"/>
                    </a:p>
                  </a:txBody>
                  <a:tcPr anchor="ctr"/>
                </a:tc>
                <a:tc>
                  <a:txBody>
                    <a:bodyPr/>
                    <a:lstStyle/>
                    <a:p>
                      <a:pPr algn="ctr"/>
                      <a:r>
                        <a:rPr lang="en-US" sz="1800" dirty="0" smtClean="0"/>
                        <a:t>35%</a:t>
                      </a:r>
                    </a:p>
                    <a:p>
                      <a:pPr algn="ctr"/>
                      <a:r>
                        <a:rPr lang="en-US" sz="1800" dirty="0" smtClean="0"/>
                        <a:t>$70 min/$140 max</a:t>
                      </a:r>
                      <a:endParaRPr lang="en-US" sz="1800" dirty="0"/>
                    </a:p>
                  </a:txBody>
                  <a:tcPr anchor="ctr"/>
                </a:tc>
                <a:tc>
                  <a:txBody>
                    <a:bodyPr/>
                    <a:lstStyle/>
                    <a:p>
                      <a:pPr algn="ctr"/>
                      <a:r>
                        <a:rPr lang="en-US" sz="1800" dirty="0" smtClean="0"/>
                        <a:t>$35</a:t>
                      </a:r>
                      <a:r>
                        <a:rPr lang="en-US" sz="1800" baseline="0" dirty="0" smtClean="0"/>
                        <a:t> min/</a:t>
                      </a:r>
                    </a:p>
                    <a:p>
                      <a:pPr algn="ctr"/>
                      <a:r>
                        <a:rPr lang="en-US" sz="1800" baseline="0" dirty="0" smtClean="0"/>
                        <a:t>$70 max</a:t>
                      </a:r>
                      <a:endParaRPr lang="en-US" sz="1800" dirty="0"/>
                    </a:p>
                  </a:txBody>
                  <a:tcPr anchor="ctr"/>
                </a:tc>
              </a:tr>
              <a:tr h="838200">
                <a:tc>
                  <a:txBody>
                    <a:bodyPr/>
                    <a:lstStyle/>
                    <a:p>
                      <a:r>
                        <a:rPr lang="en-US" sz="1800" b="1" dirty="0" smtClean="0"/>
                        <a:t>Non-preferred brand,</a:t>
                      </a:r>
                      <a:r>
                        <a:rPr lang="en-US" sz="1800" b="1" baseline="0" dirty="0" smtClean="0"/>
                        <a:t> </a:t>
                      </a:r>
                    </a:p>
                    <a:p>
                      <a:r>
                        <a:rPr lang="en-US" sz="1800" b="1" baseline="0" dirty="0" smtClean="0"/>
                        <a:t>excl. lifestyle drugs</a:t>
                      </a:r>
                      <a:endParaRPr lang="en-US" sz="1800" b="1" dirty="0"/>
                    </a:p>
                  </a:txBody>
                  <a:tcPr anchor="ctr"/>
                </a:tc>
                <a:tc>
                  <a:txBody>
                    <a:bodyPr/>
                    <a:lstStyle/>
                    <a:p>
                      <a:pPr algn="ctr"/>
                      <a:r>
                        <a:rPr lang="en-US" sz="1800" dirty="0" smtClean="0"/>
                        <a:t>35%</a:t>
                      </a:r>
                    </a:p>
                    <a:p>
                      <a:pPr algn="ctr"/>
                      <a:r>
                        <a:rPr lang="en-US" sz="1800" dirty="0" smtClean="0"/>
                        <a:t>$70 min/$140 max</a:t>
                      </a:r>
                    </a:p>
                  </a:txBody>
                  <a:tcPr anchor="ctr"/>
                </a:tc>
                <a:tc>
                  <a:txBody>
                    <a:bodyPr/>
                    <a:lstStyle/>
                    <a:p>
                      <a:pPr algn="ctr"/>
                      <a:r>
                        <a:rPr lang="en-US" sz="1800" dirty="0" smtClean="0"/>
                        <a:t>35%</a:t>
                      </a:r>
                    </a:p>
                    <a:p>
                      <a:pPr algn="ctr"/>
                      <a:r>
                        <a:rPr lang="en-US" sz="1800" dirty="0" smtClean="0"/>
                        <a:t>$140 min/$280 max</a:t>
                      </a:r>
                    </a:p>
                  </a:txBody>
                  <a:tcPr anchor="ctr"/>
                </a:tc>
                <a:tc>
                  <a:txBody>
                    <a:bodyPr/>
                    <a:lstStyle/>
                    <a:p>
                      <a:pPr algn="ctr"/>
                      <a:r>
                        <a:rPr lang="en-US" sz="1800" dirty="0" smtClean="0"/>
                        <a:t>$70 min/</a:t>
                      </a:r>
                    </a:p>
                    <a:p>
                      <a:pPr algn="ctr"/>
                      <a:r>
                        <a:rPr lang="en-US" sz="1800" dirty="0" smtClean="0"/>
                        <a:t>$140 max</a:t>
                      </a:r>
                    </a:p>
                  </a:txBody>
                  <a:tcPr anchor="ctr"/>
                </a:tc>
              </a:tr>
              <a:tr h="370840">
                <a:tc>
                  <a:txBody>
                    <a:bodyPr/>
                    <a:lstStyle/>
                    <a:p>
                      <a:r>
                        <a:rPr lang="en-US" sz="1800" b="1" dirty="0" smtClean="0"/>
                        <a:t>Non-preferred brand, </a:t>
                      </a:r>
                    </a:p>
                    <a:p>
                      <a:r>
                        <a:rPr lang="en-US" sz="1800" b="1" dirty="0" smtClean="0"/>
                        <a:t>lifestyle drugs</a:t>
                      </a:r>
                      <a:endParaRPr lang="en-US" sz="1800" b="1" dirty="0"/>
                    </a:p>
                  </a:txBody>
                  <a:tcPr anchor="ctr"/>
                </a:tc>
                <a:tc>
                  <a:txBody>
                    <a:bodyPr/>
                    <a:lstStyle/>
                    <a:p>
                      <a:pPr algn="ctr"/>
                      <a:r>
                        <a:rPr lang="en-US" sz="1800" dirty="0" smtClean="0"/>
                        <a:t>85%</a:t>
                      </a:r>
                      <a:endParaRPr lang="en-US" sz="1800" dirty="0"/>
                    </a:p>
                  </a:txBody>
                  <a:tcPr anchor="ctr"/>
                </a:tc>
                <a:tc>
                  <a:txBody>
                    <a:bodyPr/>
                    <a:lstStyle/>
                    <a:p>
                      <a:pPr algn="ctr"/>
                      <a:r>
                        <a:rPr lang="en-US" sz="1800" dirty="0" smtClean="0"/>
                        <a:t>80%</a:t>
                      </a:r>
                      <a:endParaRPr lang="en-US" sz="1800" dirty="0"/>
                    </a:p>
                  </a:txBody>
                  <a:tcPr anchor="ctr"/>
                </a:tc>
                <a:tc>
                  <a:txBody>
                    <a:bodyPr/>
                    <a:lstStyle/>
                    <a:p>
                      <a:pPr algn="ctr"/>
                      <a:r>
                        <a:rPr lang="en-US" sz="1800" dirty="0" smtClean="0"/>
                        <a:t>5%</a:t>
                      </a:r>
                      <a:endParaRPr lang="en-US" sz="1800" dirty="0"/>
                    </a:p>
                  </a:txBody>
                  <a:tcPr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fld id="{E016A1F1-6242-472D-AD4E-07682F886013}" type="slidenum">
              <a:rPr lang="en-US" smtClean="0"/>
              <a:pPr/>
              <a:t>40</a:t>
            </a:fld>
            <a:endParaRPr lang="en-US"/>
          </a:p>
        </p:txBody>
      </p:sp>
    </p:spTree>
    <p:extLst>
      <p:ext uri="{BB962C8B-B14F-4D97-AF65-F5344CB8AC3E}">
        <p14:creationId xmlns:p14="http://schemas.microsoft.com/office/powerpoint/2010/main" val="8732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90600"/>
          </a:xfrm>
        </p:spPr>
        <p:txBody>
          <a:bodyPr>
            <a:normAutofit fontScale="90000"/>
          </a:bodyPr>
          <a:lstStyle/>
          <a:p>
            <a:r>
              <a:rPr lang="en-US" dirty="0" smtClean="0"/>
              <a:t>Disadvantages of Prescription Drug Home Delivery (vs. Retail Pharmacy)</a:t>
            </a:r>
            <a:endParaRPr lang="en-US" dirty="0"/>
          </a:p>
        </p:txBody>
      </p:sp>
      <p:sp>
        <p:nvSpPr>
          <p:cNvPr id="3" name="Content Placeholder 2"/>
          <p:cNvSpPr>
            <a:spLocks noGrp="1"/>
          </p:cNvSpPr>
          <p:nvPr>
            <p:ph sz="quarter" idx="1"/>
          </p:nvPr>
        </p:nvSpPr>
        <p:spPr/>
        <p:txBody>
          <a:bodyPr/>
          <a:lstStyle/>
          <a:p>
            <a:pPr lvl="1"/>
            <a:r>
              <a:rPr lang="en-US" dirty="0">
                <a:sym typeface="Wingdings" pitchFamily="2" charset="2"/>
              </a:rPr>
              <a:t>R</a:t>
            </a:r>
            <a:r>
              <a:rPr lang="en-US" dirty="0" smtClean="0">
                <a:sym typeface="Wingdings" pitchFamily="2" charset="2"/>
              </a:rPr>
              <a:t>isk of theft</a:t>
            </a:r>
          </a:p>
          <a:p>
            <a:pPr lvl="1"/>
            <a:r>
              <a:rPr lang="en-US" dirty="0" smtClean="0">
                <a:sym typeface="Wingdings" pitchFamily="2" charset="2"/>
              </a:rPr>
              <a:t>Risk of privacy loss</a:t>
            </a:r>
          </a:p>
          <a:p>
            <a:pPr lvl="1"/>
            <a:r>
              <a:rPr lang="en-US" dirty="0" smtClean="0">
                <a:sym typeface="Wingdings" pitchFamily="2" charset="2"/>
              </a:rPr>
              <a:t>Reduces personal interaction with pharmacist</a:t>
            </a:r>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41</a:t>
            </a:fld>
            <a:endParaRPr lang="en-US"/>
          </a:p>
        </p:txBody>
      </p:sp>
    </p:spTree>
    <p:extLst>
      <p:ext uri="{BB962C8B-B14F-4D97-AF65-F5344CB8AC3E}">
        <p14:creationId xmlns:p14="http://schemas.microsoft.com/office/powerpoint/2010/main" val="308147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choose?</a:t>
            </a:r>
            <a:endParaRPr lang="en-US" dirty="0"/>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42</a:t>
            </a:fld>
            <a:endParaRPr lang="en-US"/>
          </a:p>
        </p:txBody>
      </p:sp>
    </p:spTree>
    <p:extLst>
      <p:ext uri="{BB962C8B-B14F-4D97-AF65-F5344CB8AC3E}">
        <p14:creationId xmlns:p14="http://schemas.microsoft.com/office/powerpoint/2010/main" val="217059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z="3200" dirty="0" smtClean="0"/>
              <a:t>Select Home Delivery: Active Choice for Home Delivery of Prescription Medication</a:t>
            </a:r>
          </a:p>
        </p:txBody>
      </p:sp>
      <p:sp>
        <p:nvSpPr>
          <p:cNvPr id="12291" name="Content Placeholder 2"/>
          <p:cNvSpPr>
            <a:spLocks noGrp="1"/>
          </p:cNvSpPr>
          <p:nvPr>
            <p:ph sz="quarter" idx="1"/>
          </p:nvPr>
        </p:nvSpPr>
        <p:spPr>
          <a:xfrm>
            <a:off x="612774" y="1600200"/>
            <a:ext cx="8531225" cy="4495800"/>
          </a:xfrm>
        </p:spPr>
        <p:txBody>
          <a:bodyPr>
            <a:normAutofit lnSpcReduction="10000"/>
          </a:bodyPr>
          <a:lstStyle/>
          <a:p>
            <a:pPr>
              <a:lnSpc>
                <a:spcPct val="110000"/>
              </a:lnSpc>
              <a:defRPr/>
            </a:pPr>
            <a:r>
              <a:rPr lang="en-US" dirty="0" smtClean="0"/>
              <a:t>Program designed to increase uptake of prescription drug home delivery</a:t>
            </a:r>
          </a:p>
          <a:p>
            <a:pPr>
              <a:lnSpc>
                <a:spcPct val="110000"/>
              </a:lnSpc>
              <a:defRPr/>
            </a:pPr>
            <a:r>
              <a:rPr lang="en-US" dirty="0" smtClean="0"/>
              <a:t>Examine adoption at a large U.S. company</a:t>
            </a:r>
          </a:p>
          <a:p>
            <a:pPr>
              <a:lnSpc>
                <a:spcPct val="110000"/>
              </a:lnSpc>
              <a:defRPr/>
            </a:pPr>
            <a:r>
              <a:rPr lang="en-US" dirty="0" smtClean="0"/>
              <a:t>Employees targeted for inclusion:</a:t>
            </a:r>
          </a:p>
          <a:p>
            <a:pPr lvl="1">
              <a:lnSpc>
                <a:spcPct val="110000"/>
              </a:lnSpc>
              <a:defRPr/>
            </a:pPr>
            <a:r>
              <a:rPr lang="en-US" dirty="0" smtClean="0"/>
              <a:t>Taking a medication on list of targeted long-term maintenance medications</a:t>
            </a:r>
          </a:p>
          <a:p>
            <a:pPr lvl="1">
              <a:lnSpc>
                <a:spcPct val="110000"/>
              </a:lnSpc>
              <a:defRPr/>
            </a:pPr>
            <a:r>
              <a:rPr lang="en-US" dirty="0" smtClean="0"/>
              <a:t>Not already using home delivery for targeted medication</a:t>
            </a:r>
          </a:p>
          <a:p>
            <a:pPr>
              <a:lnSpc>
                <a:spcPct val="110000"/>
              </a:lnSpc>
              <a:defRPr/>
            </a:pPr>
            <a:r>
              <a:rPr lang="en-US" dirty="0" smtClean="0"/>
              <a:t>Targeted employees contacted by e-mail, mail, and telephone starting November 2008</a:t>
            </a:r>
          </a:p>
          <a:p>
            <a:pPr>
              <a:lnSpc>
                <a:spcPct val="110000"/>
              </a:lnSpc>
              <a:buFont typeface="Wingdings" pitchFamily="2" charset="2"/>
              <a:buNone/>
              <a:defRPr/>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7262DA7D-9B11-43D6-BFF3-2C960858BC71}" type="slidenum">
              <a:rPr lang="en-US" smtClean="0"/>
              <a:pPr>
                <a:defRPr/>
              </a:pPr>
              <a:t>43</a:t>
            </a:fld>
            <a:endParaRPr lang="en-US"/>
          </a:p>
        </p:txBody>
      </p:sp>
    </p:spTree>
    <p:extLst>
      <p:ext uri="{BB962C8B-B14F-4D97-AF65-F5344CB8AC3E}">
        <p14:creationId xmlns:p14="http://schemas.microsoft.com/office/powerpoint/2010/main" val="342189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dirty="0" smtClean="0"/>
              <a:t>Select Home Delivery: Active Choice and Home Delivery of Prescription Drugs</a:t>
            </a:r>
          </a:p>
        </p:txBody>
      </p:sp>
      <p:sp>
        <p:nvSpPr>
          <p:cNvPr id="3" name="Content Placeholder 2"/>
          <p:cNvSpPr>
            <a:spLocks noGrp="1"/>
          </p:cNvSpPr>
          <p:nvPr>
            <p:ph sz="quarter" idx="1"/>
          </p:nvPr>
        </p:nvSpPr>
        <p:spPr/>
        <p:txBody>
          <a:bodyPr>
            <a:normAutofit fontScale="92500" lnSpcReduction="10000"/>
          </a:bodyPr>
          <a:lstStyle/>
          <a:p>
            <a:r>
              <a:rPr lang="en-US" dirty="0" smtClean="0"/>
              <a:t>Active decision approach: those targeted “required” to make active choice about home delivery or retail </a:t>
            </a:r>
          </a:p>
          <a:p>
            <a:pPr lvl="1"/>
            <a:r>
              <a:rPr lang="en-US" dirty="0" smtClean="0"/>
              <a:t>PBM will contact Dr. to get prescription if desired</a:t>
            </a:r>
          </a:p>
          <a:p>
            <a:pPr lvl="1"/>
            <a:r>
              <a:rPr lang="en-US" dirty="0" smtClean="0"/>
              <a:t>Different decisions for individual drugs allowed</a:t>
            </a:r>
          </a:p>
          <a:p>
            <a:r>
              <a:rPr lang="en-US" dirty="0" smtClean="0"/>
              <a:t>Mechanisms to enforce active choice</a:t>
            </a:r>
          </a:p>
          <a:p>
            <a:pPr lvl="1"/>
            <a:r>
              <a:rPr lang="en-US" dirty="0" smtClean="0"/>
              <a:t>Each retail fill </a:t>
            </a:r>
            <a:r>
              <a:rPr lang="en-US" dirty="0" smtClean="0">
                <a:sym typeface="Wingdings" pitchFamily="2" charset="2"/>
              </a:rPr>
              <a:t> r</a:t>
            </a:r>
            <a:r>
              <a:rPr lang="en-US" dirty="0" smtClean="0"/>
              <a:t>eminder from PBM until active choice is made</a:t>
            </a:r>
          </a:p>
          <a:p>
            <a:pPr lvl="1"/>
            <a:r>
              <a:rPr lang="en-US" dirty="0" smtClean="0"/>
              <a:t>After three retail fills w/o an active choice, payment denied (individual must pay full prescription cost out of pocket)</a:t>
            </a:r>
          </a:p>
          <a:p>
            <a:pPr lvl="1"/>
            <a:r>
              <a:rPr lang="en-US" dirty="0" smtClean="0"/>
              <a:t>Choice could be home delivery or retail pharmacy, but making a choice required for payment</a:t>
            </a:r>
          </a:p>
        </p:txBody>
      </p:sp>
      <p:sp>
        <p:nvSpPr>
          <p:cNvPr id="4" name="Slide Number Placeholder 3"/>
          <p:cNvSpPr>
            <a:spLocks noGrp="1"/>
          </p:cNvSpPr>
          <p:nvPr>
            <p:ph type="sldNum" sz="quarter" idx="12"/>
          </p:nvPr>
        </p:nvSpPr>
        <p:spPr/>
        <p:txBody>
          <a:bodyPr>
            <a:normAutofit fontScale="85000" lnSpcReduction="20000"/>
          </a:bodyPr>
          <a:lstStyle/>
          <a:p>
            <a:fld id="{FB551F37-06EE-43C5-8D56-0779CECADEC1}" type="slidenum">
              <a:rPr lang="en-US" smtClean="0"/>
              <a:pPr/>
              <a:t>44</a:t>
            </a:fld>
            <a:endParaRPr lang="en-US"/>
          </a:p>
        </p:txBody>
      </p:sp>
    </p:spTree>
    <p:extLst>
      <p:ext uri="{BB962C8B-B14F-4D97-AF65-F5344CB8AC3E}">
        <p14:creationId xmlns:p14="http://schemas.microsoft.com/office/powerpoint/2010/main" val="253653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dirty="0" smtClean="0"/>
              <a:t>Empirical Approach</a:t>
            </a:r>
          </a:p>
        </p:txBody>
      </p:sp>
      <p:sp>
        <p:nvSpPr>
          <p:cNvPr id="14339" name="Content Placeholder 2"/>
          <p:cNvSpPr>
            <a:spLocks noGrp="1"/>
          </p:cNvSpPr>
          <p:nvPr>
            <p:ph sz="quarter" idx="1"/>
          </p:nvPr>
        </p:nvSpPr>
        <p:spPr>
          <a:xfrm>
            <a:off x="612775" y="1600200"/>
            <a:ext cx="8153400" cy="4724400"/>
          </a:xfrm>
        </p:spPr>
        <p:txBody>
          <a:bodyPr/>
          <a:lstStyle/>
          <a:p>
            <a:r>
              <a:rPr lang="en-US" sz="2400" dirty="0" smtClean="0"/>
              <a:t>Two observationally similar cohorts</a:t>
            </a:r>
          </a:p>
          <a:p>
            <a:pPr lvl="1"/>
            <a:r>
              <a:rPr lang="en-US" sz="2000" dirty="0" smtClean="0"/>
              <a:t>2007 cohort (pre-Select Home Delivery)</a:t>
            </a:r>
          </a:p>
          <a:p>
            <a:pPr lvl="1"/>
            <a:r>
              <a:rPr lang="en-US" sz="2000" dirty="0" smtClean="0"/>
              <a:t>2008 cohort (post-Select Home Delivery)</a:t>
            </a:r>
          </a:p>
          <a:p>
            <a:r>
              <a:rPr lang="en-US" sz="2400" dirty="0" smtClean="0"/>
              <a:t>Outcomes of interest</a:t>
            </a:r>
          </a:p>
          <a:p>
            <a:pPr lvl="1"/>
            <a:r>
              <a:rPr lang="en-US" sz="2000" dirty="0" smtClean="0"/>
              <a:t>Participation in home delivery</a:t>
            </a:r>
          </a:p>
          <a:p>
            <a:pPr lvl="1"/>
            <a:r>
              <a:rPr lang="en-US" sz="2000" dirty="0" smtClean="0"/>
              <a:t>Adherence</a:t>
            </a:r>
          </a:p>
          <a:p>
            <a:r>
              <a:rPr lang="en-US" sz="2400" dirty="0" smtClean="0"/>
              <a:t>Sample selection criteria for both cohorts</a:t>
            </a:r>
          </a:p>
          <a:p>
            <a:pPr lvl="1"/>
            <a:r>
              <a:rPr lang="en-US" sz="2000" dirty="0" smtClean="0"/>
              <a:t>Regular, full-time employee as of December 1</a:t>
            </a:r>
            <a:r>
              <a:rPr lang="en-US" sz="2000" baseline="30000" dirty="0" smtClean="0"/>
              <a:t>st</a:t>
            </a:r>
            <a:endParaRPr lang="en-US" sz="2000" dirty="0" smtClean="0"/>
          </a:p>
          <a:p>
            <a:pPr lvl="1"/>
            <a:r>
              <a:rPr lang="en-US" sz="2000" dirty="0" smtClean="0"/>
              <a:t>Employee filled a retail, long-term prescription for a targeted drug between October 12</a:t>
            </a:r>
            <a:r>
              <a:rPr lang="en-US" sz="2000" baseline="30000" dirty="0" smtClean="0"/>
              <a:t>th</a:t>
            </a:r>
            <a:r>
              <a:rPr lang="en-US" sz="2000" dirty="0" smtClean="0"/>
              <a:t> and November 26</a:t>
            </a:r>
            <a:r>
              <a:rPr lang="en-US" sz="2000" baseline="30000" dirty="0" smtClean="0"/>
              <a:t>th</a:t>
            </a:r>
            <a:endParaRPr lang="en-US" sz="2000" dirty="0" smtClean="0"/>
          </a:p>
          <a:p>
            <a:pPr lvl="1"/>
            <a:r>
              <a:rPr lang="en-US" sz="2000" dirty="0" smtClean="0"/>
              <a:t>Employee did not fill a home delivery prescription for the same drug between May 1</a:t>
            </a:r>
            <a:r>
              <a:rPr lang="en-US" sz="2000" baseline="30000" dirty="0" smtClean="0"/>
              <a:t>st</a:t>
            </a:r>
            <a:r>
              <a:rPr lang="en-US" sz="2000" dirty="0" smtClean="0"/>
              <a:t> and November 1</a:t>
            </a:r>
            <a:r>
              <a:rPr lang="en-US" sz="2000" baseline="30000" dirty="0" smtClean="0"/>
              <a:t>st</a:t>
            </a:r>
            <a:endParaRPr lang="en-US" sz="2000" dirty="0" smtClean="0"/>
          </a:p>
          <a:p>
            <a:pPr lvl="1"/>
            <a:endParaRPr lang="en-US" sz="20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65D8EC2F-45CE-4F49-8E14-4CC928B039C8}" type="slidenum">
              <a:rPr lang="en-US" smtClean="0"/>
              <a:pPr>
                <a:defRPr/>
              </a:pPr>
              <a:t>45</a:t>
            </a:fld>
            <a:endParaRPr lang="en-US"/>
          </a:p>
        </p:txBody>
      </p:sp>
    </p:spTree>
    <p:extLst>
      <p:ext uri="{BB962C8B-B14F-4D97-AF65-F5344CB8AC3E}">
        <p14:creationId xmlns:p14="http://schemas.microsoft.com/office/powerpoint/2010/main" val="86381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extLst>
              <p:ext uri="{D42A27DB-BD31-4B8C-83A1-F6EECF244321}">
                <p14:modId xmlns:p14="http://schemas.microsoft.com/office/powerpoint/2010/main" val="3690034459"/>
              </p:ext>
            </p:extLst>
          </p:nvPr>
        </p:nvGraphicFramePr>
        <p:xfrm>
          <a:off x="612775"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Home Delivery Utilization for All Employees: 2006 to 2010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46</a:t>
            </a:fld>
            <a:endParaRPr lang="en-US"/>
          </a:p>
        </p:txBody>
      </p:sp>
      <p:cxnSp>
        <p:nvCxnSpPr>
          <p:cNvPr id="6" name="Straight Connector 5"/>
          <p:cNvCxnSpPr/>
          <p:nvPr/>
        </p:nvCxnSpPr>
        <p:spPr>
          <a:xfrm flipV="1">
            <a:off x="64770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534400" y="2590800"/>
            <a:ext cx="0" cy="3276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01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Home Delivery Adoption: </a:t>
            </a:r>
            <a:r>
              <a:rPr lang="en-US" sz="2800" dirty="0" err="1" smtClean="0"/>
              <a:t>Logit</a:t>
            </a:r>
            <a:r>
              <a:rPr lang="en-US" sz="2800" dirty="0" smtClean="0"/>
              <a:t> Regression (Marginal Effects)</a:t>
            </a:r>
            <a:endParaRPr lang="en-US" sz="2800" dirty="0"/>
          </a:p>
        </p:txBody>
      </p:sp>
      <p:graphicFrame>
        <p:nvGraphicFramePr>
          <p:cNvPr id="5" name="Content Placeholder 4"/>
          <p:cNvGraphicFramePr>
            <a:graphicFrameLocks noGrp="1"/>
          </p:cNvGraphicFramePr>
          <p:nvPr>
            <p:ph sz="quarter" idx="1"/>
          </p:nvPr>
        </p:nvGraphicFramePr>
        <p:xfrm>
          <a:off x="609600" y="1295400"/>
          <a:ext cx="8001000" cy="5257800"/>
        </p:xfrm>
        <a:graphic>
          <a:graphicData uri="http://schemas.openxmlformats.org/drawingml/2006/table">
            <a:tbl>
              <a:tblPr firstRow="1" bandRow="1">
                <a:tableStyleId>{5C22544A-7EE6-4342-B048-85BDC9FD1C3A}</a:tableStyleId>
              </a:tblPr>
              <a:tblGrid>
                <a:gridCol w="2667000"/>
                <a:gridCol w="1333500"/>
                <a:gridCol w="1333500"/>
                <a:gridCol w="1333500"/>
                <a:gridCol w="1333500"/>
              </a:tblGrid>
              <a:tr h="370840">
                <a:tc>
                  <a:txBody>
                    <a:bodyPr/>
                    <a:lstStyle/>
                    <a:p>
                      <a:pPr>
                        <a:lnSpc>
                          <a:spcPct val="100000"/>
                        </a:lnSpc>
                      </a:pPr>
                      <a:endParaRPr lang="en-US" sz="1300" dirty="0">
                        <a:latin typeface="+mj-lt"/>
                      </a:endParaRPr>
                    </a:p>
                  </a:txBody>
                  <a:tcPr anchor="ctr"/>
                </a:tc>
                <a:tc gridSpan="2">
                  <a:txBody>
                    <a:bodyPr/>
                    <a:lstStyle/>
                    <a:p>
                      <a:pPr algn="ctr">
                        <a:lnSpc>
                          <a:spcPct val="100000"/>
                        </a:lnSpc>
                      </a:pPr>
                      <a:r>
                        <a:rPr lang="en-US" sz="1800" dirty="0" smtClean="0">
                          <a:latin typeface="+mj-lt"/>
                          <a:ea typeface="Times New Roman"/>
                          <a:cs typeface="Times New Roman"/>
                        </a:rPr>
                        <a:t>No Controls</a:t>
                      </a:r>
                      <a:endParaRPr lang="en-US" sz="1800" dirty="0">
                        <a:latin typeface="+mj-lt"/>
                        <a:ea typeface="Times New Roman"/>
                        <a:cs typeface="Times New Roman"/>
                      </a:endParaRPr>
                    </a:p>
                  </a:txBody>
                  <a:tcPr marL="68580" marR="68580" marT="0" marB="0" anchor="ctr"/>
                </a:tc>
                <a:tc hMerge="1">
                  <a:txBody>
                    <a:bodyPr/>
                    <a:lstStyle/>
                    <a:p>
                      <a:endParaRPr lang="en-US"/>
                    </a:p>
                  </a:txBody>
                  <a:tcPr/>
                </a:tc>
                <a:tc gridSpan="2">
                  <a:txBody>
                    <a:bodyPr/>
                    <a:lstStyle/>
                    <a:p>
                      <a:pPr algn="ctr">
                        <a:lnSpc>
                          <a:spcPct val="100000"/>
                        </a:lnSpc>
                      </a:pPr>
                      <a:r>
                        <a:rPr lang="en-US" sz="1800" dirty="0" smtClean="0">
                          <a:latin typeface="+mj-lt"/>
                          <a:ea typeface="Times New Roman"/>
                          <a:cs typeface="Times New Roman"/>
                        </a:rPr>
                        <a:t>Add</a:t>
                      </a:r>
                      <a:r>
                        <a:rPr lang="en-US" sz="1800" baseline="0" dirty="0" smtClean="0">
                          <a:latin typeface="+mj-lt"/>
                          <a:ea typeface="Times New Roman"/>
                          <a:cs typeface="Times New Roman"/>
                        </a:rPr>
                        <a:t> Controls</a:t>
                      </a:r>
                      <a:endParaRPr lang="en-US" sz="1800" dirty="0">
                        <a:latin typeface="+mj-lt"/>
                        <a:ea typeface="Times New Roman"/>
                        <a:cs typeface="Times New Roman"/>
                      </a:endParaRPr>
                    </a:p>
                  </a:txBody>
                  <a:tcPr marL="68580" marR="68580" marT="0" marB="0" anchor="ctr"/>
                </a:tc>
                <a:tc hMerge="1">
                  <a:txBody>
                    <a:bodyPr/>
                    <a:lstStyle/>
                    <a:p>
                      <a:endParaRPr lang="en-US"/>
                    </a:p>
                  </a:txBody>
                  <a:tcPr/>
                </a:tc>
              </a:tr>
              <a:tr h="314960">
                <a:tc>
                  <a:txBody>
                    <a:bodyPr/>
                    <a:lstStyle/>
                    <a:p>
                      <a:pPr>
                        <a:lnSpc>
                          <a:spcPct val="100000"/>
                        </a:lnSpc>
                      </a:pPr>
                      <a:r>
                        <a:rPr lang="en-US" sz="1400" b="1" dirty="0">
                          <a:latin typeface="+mj-lt"/>
                          <a:ea typeface="Times New Roman"/>
                          <a:cs typeface="Times New Roman"/>
                        </a:rPr>
                        <a:t>2008 Cohort</a:t>
                      </a:r>
                    </a:p>
                  </a:txBody>
                  <a:tcPr marL="68580" marR="68580" marT="0" marB="0" anchor="ctr"/>
                </a:tc>
                <a:tc>
                  <a:txBody>
                    <a:bodyPr/>
                    <a:lstStyle/>
                    <a:p>
                      <a:pPr algn="ctr">
                        <a:lnSpc>
                          <a:spcPct val="100000"/>
                        </a:lnSpc>
                      </a:pPr>
                      <a:r>
                        <a:rPr lang="en-US" sz="1400" b="1" dirty="0">
                          <a:latin typeface="+mj-lt"/>
                          <a:ea typeface="Times New Roman"/>
                          <a:cs typeface="Times New Roman"/>
                        </a:rPr>
                        <a:t>0.338</a:t>
                      </a:r>
                      <a:r>
                        <a:rPr lang="en-US" sz="1400" b="1" baseline="30000" dirty="0">
                          <a:latin typeface="+mj-lt"/>
                          <a:ea typeface="Times New Roman"/>
                          <a:cs typeface="Times New Roman"/>
                        </a:rPr>
                        <a:t>**</a:t>
                      </a:r>
                      <a:r>
                        <a:rPr lang="en-US" sz="1400" b="1" dirty="0">
                          <a:latin typeface="+mj-lt"/>
                          <a:ea typeface="Times New Roman"/>
                          <a:cs typeface="Times New Roman"/>
                        </a:rPr>
                        <a:t> </a:t>
                      </a:r>
                    </a:p>
                  </a:txBody>
                  <a:tcPr marL="68580" marR="68580" marT="0" marB="0" anchor="ctr"/>
                </a:tc>
                <a:tc>
                  <a:txBody>
                    <a:bodyPr/>
                    <a:lstStyle/>
                    <a:p>
                      <a:pPr algn="ctr">
                        <a:lnSpc>
                          <a:spcPct val="100000"/>
                        </a:lnSpc>
                      </a:pPr>
                      <a:r>
                        <a:rPr kumimoji="0" lang="en-US" sz="1400" b="1" kern="1200" dirty="0" smtClean="0">
                          <a:solidFill>
                            <a:schemeClr val="dk1"/>
                          </a:solidFill>
                          <a:latin typeface="+mn-lt"/>
                          <a:ea typeface="Times New Roman"/>
                          <a:cs typeface="Times New Roman"/>
                        </a:rPr>
                        <a:t>(0.004)</a:t>
                      </a:r>
                    </a:p>
                  </a:txBody>
                  <a:tcPr marL="68580" marR="68580" marT="0" marB="0" anchor="ctr"/>
                </a:tc>
                <a:tc>
                  <a:txBody>
                    <a:bodyPr/>
                    <a:lstStyle/>
                    <a:p>
                      <a:pPr algn="ctr">
                        <a:lnSpc>
                          <a:spcPct val="100000"/>
                        </a:lnSpc>
                      </a:pPr>
                      <a:r>
                        <a:rPr lang="en-US" sz="1400" b="1" dirty="0" smtClean="0">
                          <a:latin typeface="+mj-lt"/>
                          <a:ea typeface="Times New Roman"/>
                          <a:cs typeface="Times New Roman"/>
                        </a:rPr>
                        <a:t>0.348</a:t>
                      </a:r>
                      <a:r>
                        <a:rPr lang="en-US" sz="1400" b="1" baseline="30000" dirty="0" smtClean="0">
                          <a:latin typeface="+mj-lt"/>
                          <a:ea typeface="Times New Roman"/>
                          <a:cs typeface="Times New Roman"/>
                        </a:rPr>
                        <a:t>**</a:t>
                      </a:r>
                      <a:r>
                        <a:rPr lang="en-US" sz="1400" b="1" dirty="0" smtClean="0">
                          <a:latin typeface="+mj-lt"/>
                          <a:ea typeface="Times New Roman"/>
                          <a:cs typeface="Times New Roman"/>
                        </a:rPr>
                        <a:t> </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0.004)</a:t>
                      </a:r>
                    </a:p>
                  </a:txBody>
                  <a:tcPr marL="68580" marR="68580" marT="0" marB="0" anchor="ctr"/>
                </a:tc>
              </a:tr>
              <a:tr h="22860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-0.003</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(0.005)</a:t>
                      </a:r>
                      <a:endParaRPr lang="en-US" sz="14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0.003</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0.0002)</a:t>
                      </a: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Tenure</a:t>
                      </a:r>
                      <a:r>
                        <a:rPr lang="en-US" sz="1400" b="1" baseline="0" dirty="0" smtClean="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endParaRPr lang="en-US" dirty="0"/>
                    </a:p>
                  </a:txBody>
                  <a:tcPr marL="68580" marR="68580" marT="0" marB="0" anchor="ctr"/>
                </a:tc>
                <a:tc>
                  <a:txBody>
                    <a:bodyPr/>
                    <a:lstStyle/>
                    <a:p>
                      <a:endParaRPr lang="en-US" dirty="0"/>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2</a:t>
                      </a:r>
                      <a:r>
                        <a:rPr lang="en-US" sz="1400" b="1" baseline="0" dirty="0" smtClean="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-0.022**</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(0.006)</a:t>
                      </a: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5 to &lt;10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-0.025**</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(0.006)</a:t>
                      </a: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10+ yrs.</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-0.041**</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(0.007)</a:t>
                      </a:r>
                      <a:endParaRPr lang="en-US" sz="14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Salary (1</a:t>
                      </a:r>
                      <a:r>
                        <a:rPr lang="en-US" sz="1400" b="1" baseline="30000" dirty="0" smtClean="0">
                          <a:latin typeface="+mj-lt"/>
                          <a:ea typeface="Times New Roman"/>
                          <a:cs typeface="Times New Roman"/>
                        </a:rPr>
                        <a:t>st</a:t>
                      </a:r>
                      <a:r>
                        <a:rPr lang="en-US" sz="1400" b="1" dirty="0" smtClean="0">
                          <a:latin typeface="+mj-lt"/>
                          <a:ea typeface="Times New Roman"/>
                          <a:cs typeface="Times New Roman"/>
                        </a:rPr>
                        <a:t> quart. Omitted)</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   </a:t>
                      </a:r>
                      <a:r>
                        <a:rPr lang="en-US" sz="1400" b="1" baseline="0" dirty="0" smtClean="0">
                          <a:latin typeface="+mj-lt"/>
                          <a:ea typeface="Times New Roman"/>
                          <a:cs typeface="Times New Roman"/>
                        </a:rPr>
                        <a:t> Salary 2</a:t>
                      </a:r>
                      <a:r>
                        <a:rPr lang="en-US" sz="1400" b="1" baseline="30000" dirty="0" smtClean="0">
                          <a:latin typeface="+mj-lt"/>
                          <a:ea typeface="Times New Roman"/>
                          <a:cs typeface="Times New Roman"/>
                        </a:rPr>
                        <a:t>nd</a:t>
                      </a:r>
                      <a:r>
                        <a:rPr lang="en-US" sz="1400" b="1" baseline="0"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0.009</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3</a:t>
                      </a:r>
                      <a:r>
                        <a:rPr lang="en-US" sz="1400" b="1" baseline="30000" dirty="0" smtClean="0">
                          <a:latin typeface="+mj-lt"/>
                          <a:ea typeface="Times New Roman"/>
                          <a:cs typeface="Times New Roman"/>
                        </a:rPr>
                        <a:t>rd</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0.026**</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4</a:t>
                      </a:r>
                      <a:r>
                        <a:rPr lang="en-US" sz="1400" b="1" baseline="30000" dirty="0" smtClean="0">
                          <a:latin typeface="+mj-lt"/>
                          <a:ea typeface="Times New Roman"/>
                          <a:cs typeface="Times New Roman"/>
                        </a:rPr>
                        <a:t>th</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latin typeface="+mj-lt"/>
                        </a:rPr>
                        <a:t>0.059**</a:t>
                      </a:r>
                      <a:endParaRPr lang="en-US" sz="1400" b="1" dirty="0">
                        <a:latin typeface="+mj-lt"/>
                      </a:endParaRPr>
                    </a:p>
                  </a:txBody>
                  <a:tcPr marL="68580" marR="68580" marT="0" marB="0" anchor="ctr"/>
                </a:tc>
                <a:tc>
                  <a:txBody>
                    <a:bodyPr/>
                    <a:lstStyle/>
                    <a:p>
                      <a:pPr algn="ctr"/>
                      <a:r>
                        <a:rPr lang="en-US" sz="1400" b="1" dirty="0" smtClean="0">
                          <a:latin typeface="+mj-lt"/>
                        </a:rPr>
                        <a:t>(0.006)</a:t>
                      </a:r>
                      <a:endParaRPr lang="en-US" sz="1400" b="1" dirty="0">
                        <a:latin typeface="+mj-lt"/>
                      </a:endParaRP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Number</a:t>
                      </a:r>
                      <a:r>
                        <a:rPr lang="en-US" sz="1400" b="1" baseline="0" dirty="0" smtClean="0">
                          <a:latin typeface="+mj-lt"/>
                          <a:ea typeface="Times New Roman"/>
                          <a:cs typeface="Times New Roman"/>
                        </a:rPr>
                        <a:t> of </a:t>
                      </a:r>
                      <a:r>
                        <a:rPr lang="en-US" sz="1400" b="1" dirty="0" smtClean="0">
                          <a:latin typeface="+mj-lt"/>
                          <a:ea typeface="Times New Roman"/>
                          <a:cs typeface="Times New Roman"/>
                        </a:rPr>
                        <a:t>targeted </a:t>
                      </a:r>
                      <a:r>
                        <a:rPr lang="en-US" sz="1400" b="1" dirty="0">
                          <a:latin typeface="+mj-lt"/>
                          <a:ea typeface="Times New Roman"/>
                          <a:cs typeface="Times New Roman"/>
                        </a:rPr>
                        <a:t>drugs</a:t>
                      </a: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0.0000</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(0.002)</a:t>
                      </a:r>
                      <a:endParaRPr lang="en-US" sz="14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Past PDC</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a:latin typeface="+mj-lt"/>
                          <a:ea typeface="Times New Roman"/>
                          <a:cs typeface="Times New Roman"/>
                        </a:rPr>
                        <a:t>0.001</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0.0001)</a:t>
                      </a:r>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Past PDC</a:t>
                      </a:r>
                      <a:r>
                        <a:rPr lang="en-US" sz="1400" b="1" baseline="0" dirty="0" smtClean="0">
                          <a:latin typeface="+mj-lt"/>
                          <a:ea typeface="Times New Roman"/>
                          <a:cs typeface="Times New Roman"/>
                        </a:rPr>
                        <a:t> missing</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0.048</a:t>
                      </a:r>
                      <a:r>
                        <a:rPr lang="en-US" sz="1400" b="1" baseline="30000" dirty="0" smtClean="0">
                          <a:latin typeface="+mj-lt"/>
                          <a:ea typeface="Times New Roman"/>
                          <a:cs typeface="Times New Roman"/>
                        </a:rPr>
                        <a:t>**</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a:t>
                      </a:r>
                      <a:r>
                        <a:rPr lang="en-US" sz="1400" b="1" dirty="0">
                          <a:latin typeface="+mj-lt"/>
                          <a:ea typeface="Times New Roman"/>
                          <a:cs typeface="Times New Roman"/>
                        </a:rPr>
                        <a:t>0.007)</a:t>
                      </a:r>
                    </a:p>
                  </a:txBody>
                  <a:tcPr marL="68580" marR="68580" marT="0" marB="0" anchor="ctr"/>
                </a:tc>
              </a:tr>
              <a:tr h="228600">
                <a:tc>
                  <a:txBody>
                    <a:bodyPr/>
                    <a:lstStyle/>
                    <a:p>
                      <a:pPr>
                        <a:lnSpc>
                          <a:spcPct val="100000"/>
                        </a:lnSpc>
                      </a:pPr>
                      <a:r>
                        <a:rPr lang="en-US" sz="1400" b="1" dirty="0" smtClean="0">
                          <a:latin typeface="+mj-lt"/>
                          <a:ea typeface="Times New Roman"/>
                          <a:cs typeface="Times New Roman"/>
                        </a:rPr>
                        <a:t>Rough savings</a:t>
                      </a:r>
                      <a:r>
                        <a:rPr lang="en-US" sz="1400" b="1" baseline="0" dirty="0" smtClean="0">
                          <a:latin typeface="+mj-lt"/>
                          <a:ea typeface="Times New Roman"/>
                          <a:cs typeface="Times New Roman"/>
                        </a:rPr>
                        <a:t> ($100)</a:t>
                      </a: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0.008**</a:t>
                      </a:r>
                      <a:endParaRPr lang="en-US" sz="1400" b="1" dirty="0">
                        <a:latin typeface="+mj-lt"/>
                        <a:ea typeface="Times New Roman"/>
                        <a:cs typeface="Times New Roman"/>
                      </a:endParaRPr>
                    </a:p>
                  </a:txBody>
                  <a:tcPr marL="68580" marR="68580" marT="0" marB="0" anchor="ctr"/>
                </a:tc>
                <a:tc>
                  <a:txBody>
                    <a:bodyPr/>
                    <a:lstStyle/>
                    <a:p>
                      <a:pPr algn="ctr">
                        <a:lnSpc>
                          <a:spcPct val="100000"/>
                        </a:lnSpc>
                      </a:pPr>
                      <a:r>
                        <a:rPr lang="en-US" sz="1400" b="1" dirty="0" smtClean="0">
                          <a:latin typeface="+mj-lt"/>
                          <a:ea typeface="Times New Roman"/>
                          <a:cs typeface="Times New Roman"/>
                        </a:rPr>
                        <a:t>(0.003)</a:t>
                      </a:r>
                      <a:endParaRPr lang="en-US" sz="14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2">
                  <a:txBody>
                    <a:bodyPr/>
                    <a:lstStyle/>
                    <a:p>
                      <a:pPr algn="ctr">
                        <a:lnSpc>
                          <a:spcPct val="100000"/>
                        </a:lnSpc>
                      </a:pPr>
                      <a:r>
                        <a:rPr lang="en-US" sz="1400" b="1">
                          <a:latin typeface="+mj-lt"/>
                          <a:ea typeface="Times New Roman"/>
                          <a:cs typeface="Times New Roman"/>
                        </a:rPr>
                        <a:t>No</a:t>
                      </a:r>
                    </a:p>
                  </a:txBody>
                  <a:tcPr marL="68580" marR="68580" marT="0" marB="0" anchor="ctr"/>
                </a:tc>
                <a:tc hMerge="1">
                  <a:txBody>
                    <a:bodyPr/>
                    <a:lstStyle/>
                    <a:p>
                      <a:endParaRPr lang="en-US"/>
                    </a:p>
                  </a:txBody>
                  <a:tcPr/>
                </a:tc>
                <a:tc gridSpan="2">
                  <a:txBody>
                    <a:bodyPr/>
                    <a:lstStyle/>
                    <a:p>
                      <a:pPr algn="ctr">
                        <a:lnSpc>
                          <a:spcPct val="100000"/>
                        </a:lnSpc>
                      </a:pPr>
                      <a:r>
                        <a:rPr lang="en-US" sz="1400" b="1" dirty="0">
                          <a:latin typeface="+mj-lt"/>
                          <a:ea typeface="Times New Roman"/>
                          <a:cs typeface="Times New Roman"/>
                        </a:rPr>
                        <a:t>Yes</a:t>
                      </a:r>
                    </a:p>
                  </a:txBody>
                  <a:tcPr marL="68580" marR="68580" marT="0" marB="0" anchor="ctr"/>
                </a:tc>
                <a:tc hMerge="1">
                  <a:txBody>
                    <a:bodyPr/>
                    <a:lstStyle/>
                    <a:p>
                      <a:endParaRPr lang="en-US"/>
                    </a:p>
                  </a:txBody>
                  <a:tcPr/>
                </a:tc>
              </a:tr>
              <a:tr h="304800">
                <a:tc>
                  <a:txBody>
                    <a:bodyPr/>
                    <a:lstStyle/>
                    <a:p>
                      <a:pPr>
                        <a:lnSpc>
                          <a:spcPct val="100000"/>
                        </a:lnSpc>
                      </a:pPr>
                      <a:r>
                        <a:rPr lang="en-US" sz="1400" b="1" i="1" dirty="0">
                          <a:latin typeface="+mj-lt"/>
                          <a:ea typeface="Times New Roman"/>
                          <a:cs typeface="Times New Roman"/>
                        </a:rPr>
                        <a:t>Pseudo R</a:t>
                      </a:r>
                      <a:r>
                        <a:rPr lang="en-US" sz="1400" b="1" i="1" baseline="30000" dirty="0">
                          <a:latin typeface="+mj-lt"/>
                          <a:ea typeface="Times New Roman"/>
                          <a:cs typeface="Times New Roman"/>
                        </a:rPr>
                        <a:t>2</a:t>
                      </a:r>
                      <a:endParaRPr lang="en-US" sz="1400" b="1" dirty="0">
                        <a:latin typeface="+mj-lt"/>
                        <a:ea typeface="Times New Roman"/>
                        <a:cs typeface="Times New Roman"/>
                      </a:endParaRPr>
                    </a:p>
                  </a:txBody>
                  <a:tcPr marL="68580" marR="68580" marT="0" marB="0" anchor="ctr"/>
                </a:tc>
                <a:tc gridSpan="2">
                  <a:txBody>
                    <a:bodyPr/>
                    <a:lstStyle/>
                    <a:p>
                      <a:pPr algn="ctr">
                        <a:lnSpc>
                          <a:spcPct val="100000"/>
                        </a:lnSpc>
                      </a:pPr>
                      <a:r>
                        <a:rPr lang="en-US" sz="1400" b="1">
                          <a:latin typeface="+mj-lt"/>
                          <a:ea typeface="Times New Roman"/>
                          <a:cs typeface="Times New Roman"/>
                        </a:rPr>
                        <a:t>0.155</a:t>
                      </a:r>
                    </a:p>
                  </a:txBody>
                  <a:tcPr marL="68580" marR="68580" marT="0" marB="0" anchor="ctr"/>
                </a:tc>
                <a:tc hMerge="1">
                  <a:txBody>
                    <a:bodyPr/>
                    <a:lstStyle/>
                    <a:p>
                      <a:endParaRPr lang="en-US"/>
                    </a:p>
                  </a:txBody>
                  <a:tcPr/>
                </a:tc>
                <a:tc gridSpan="2">
                  <a:txBody>
                    <a:bodyPr/>
                    <a:lstStyle/>
                    <a:p>
                      <a:pPr algn="ctr">
                        <a:lnSpc>
                          <a:spcPct val="100000"/>
                        </a:lnSpc>
                      </a:pPr>
                      <a:r>
                        <a:rPr lang="en-US" sz="1400" b="1" dirty="0" smtClean="0">
                          <a:latin typeface="+mj-lt"/>
                          <a:ea typeface="Times New Roman"/>
                          <a:cs typeface="Times New Roman"/>
                        </a:rPr>
                        <a:t>0.174</a:t>
                      </a:r>
                      <a:endParaRPr lang="en-US" sz="1400" b="1" dirty="0">
                        <a:latin typeface="+mj-lt"/>
                        <a:ea typeface="Times New Roman"/>
                        <a:cs typeface="Times New Roman"/>
                      </a:endParaRPr>
                    </a:p>
                  </a:txBody>
                  <a:tcPr marL="68580" marR="68580" marT="0" marB="0" anchor="ctr"/>
                </a:tc>
                <a:tc hMerge="1">
                  <a:txBody>
                    <a:bodyPr/>
                    <a:lstStyle/>
                    <a:p>
                      <a:endParaRPr lang="en-US"/>
                    </a:p>
                  </a:txBody>
                  <a:tcPr/>
                </a:tc>
              </a:tr>
              <a:tr h="228600">
                <a:tc>
                  <a:txBody>
                    <a:bodyPr/>
                    <a:lstStyle/>
                    <a:p>
                      <a:pPr>
                        <a:lnSpc>
                          <a:spcPct val="100000"/>
                        </a:lnSpc>
                      </a:pPr>
                      <a:r>
                        <a:rPr lang="en-US" sz="1400" b="1" dirty="0">
                          <a:latin typeface="+mj-lt"/>
                          <a:ea typeface="Times New Roman"/>
                          <a:cs typeface="Times New Roman"/>
                        </a:rPr>
                        <a:t>Sample </a:t>
                      </a:r>
                      <a:r>
                        <a:rPr lang="en-US" sz="1400" b="1" dirty="0" smtClean="0">
                          <a:latin typeface="+mj-lt"/>
                          <a:ea typeface="Times New Roman"/>
                          <a:cs typeface="Times New Roman"/>
                        </a:rPr>
                        <a:t>size </a:t>
                      </a:r>
                      <a:endParaRPr lang="en-US" sz="1400" b="1" dirty="0">
                        <a:latin typeface="+mj-lt"/>
                        <a:ea typeface="Times New Roman"/>
                        <a:cs typeface="Times New Roman"/>
                      </a:endParaRPr>
                    </a:p>
                  </a:txBody>
                  <a:tcPr marL="68580" marR="68580" marT="0" marB="0" anchor="ctr"/>
                </a:tc>
                <a:tc gridSpan="2">
                  <a:txBody>
                    <a:bodyPr/>
                    <a:lstStyle/>
                    <a:p>
                      <a:pPr algn="ctr">
                        <a:lnSpc>
                          <a:spcPct val="100000"/>
                        </a:lnSpc>
                      </a:pPr>
                      <a:r>
                        <a:rPr lang="en-US" sz="1400" b="1" i="0" dirty="0" smtClean="0">
                          <a:latin typeface="+mj-lt"/>
                          <a:ea typeface="Times New Roman"/>
                          <a:cs typeface="Times New Roman"/>
                        </a:rPr>
                        <a:t>49,913</a:t>
                      </a:r>
                      <a:r>
                        <a:rPr lang="en-US" sz="1400" b="1" i="0" baseline="0" dirty="0" smtClean="0">
                          <a:latin typeface="+mj-lt"/>
                          <a:ea typeface="Times New Roman"/>
                          <a:cs typeface="Times New Roman"/>
                        </a:rPr>
                        <a:t> / </a:t>
                      </a:r>
                      <a:r>
                        <a:rPr lang="en-US" sz="1400" b="1" i="0" dirty="0" smtClean="0">
                          <a:latin typeface="+mj-lt"/>
                          <a:ea typeface="Times New Roman"/>
                          <a:cs typeface="Times New Roman"/>
                        </a:rPr>
                        <a:t>94,450</a:t>
                      </a:r>
                      <a:endParaRPr lang="en-US" sz="1400" b="1" i="0" dirty="0">
                        <a:latin typeface="+mj-lt"/>
                        <a:ea typeface="Times New Roman"/>
                        <a:cs typeface="Times New Roman"/>
                      </a:endParaRPr>
                    </a:p>
                  </a:txBody>
                  <a:tcPr marL="68580" marR="68580" marT="0" marB="0" anchor="ctr"/>
                </a:tc>
                <a:tc hMerge="1">
                  <a:txBody>
                    <a:bodyPr/>
                    <a:lstStyle/>
                    <a:p>
                      <a:endParaRPr lang="en-US"/>
                    </a:p>
                  </a:txBody>
                  <a:tcPr/>
                </a:tc>
                <a:tc gridSpan="2">
                  <a:txBody>
                    <a:bodyPr/>
                    <a:lstStyle/>
                    <a:p>
                      <a:pPr algn="ctr">
                        <a:lnSpc>
                          <a:spcPct val="100000"/>
                        </a:lnSpc>
                      </a:pPr>
                      <a:r>
                        <a:rPr lang="en-US" sz="1400" b="1" i="0" dirty="0" smtClean="0">
                          <a:latin typeface="+mj-lt"/>
                          <a:ea typeface="Times New Roman"/>
                          <a:cs typeface="Times New Roman"/>
                        </a:rPr>
                        <a:t>48,433</a:t>
                      </a:r>
                      <a:r>
                        <a:rPr lang="en-US" sz="1400" b="1" i="0" baseline="0" dirty="0" smtClean="0">
                          <a:latin typeface="+mj-lt"/>
                          <a:ea typeface="Times New Roman"/>
                          <a:cs typeface="Times New Roman"/>
                        </a:rPr>
                        <a:t> / </a:t>
                      </a:r>
                      <a:r>
                        <a:rPr lang="en-US" sz="1400" b="1" i="0" dirty="0" smtClean="0">
                          <a:latin typeface="+mj-lt"/>
                          <a:ea typeface="Times New Roman"/>
                          <a:cs typeface="Times New Roman"/>
                        </a:rPr>
                        <a:t> 91,083</a:t>
                      </a:r>
                      <a:endParaRPr lang="en-US" sz="1400" b="1" i="0" dirty="0">
                        <a:latin typeface="+mj-lt"/>
                        <a:ea typeface="Times New Roman"/>
                        <a:cs typeface="Times New Roman"/>
                      </a:endParaRPr>
                    </a:p>
                  </a:txBody>
                  <a:tcPr marL="68580" marR="68580" marT="0" marB="0" anchor="ct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47</a:t>
            </a:fld>
            <a:endParaRPr lang="en-US" dirty="0"/>
          </a:p>
        </p:txBody>
      </p:sp>
      <p:sp>
        <p:nvSpPr>
          <p:cNvPr id="6" name="Oval 5"/>
          <p:cNvSpPr/>
          <p:nvPr/>
        </p:nvSpPr>
        <p:spPr>
          <a:xfrm>
            <a:off x="3505200" y="1676400"/>
            <a:ext cx="8382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
        <p:nvSpPr>
          <p:cNvPr id="7" name="Oval 6"/>
          <p:cNvSpPr/>
          <p:nvPr/>
        </p:nvSpPr>
        <p:spPr>
          <a:xfrm>
            <a:off x="6172200" y="1600200"/>
            <a:ext cx="7620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b="1">
              <a:solidFill>
                <a:prstClr val="white"/>
              </a:solidFill>
            </a:endParaRPr>
          </a:p>
        </p:txBody>
      </p:sp>
    </p:spTree>
    <p:extLst>
      <p:ext uri="{BB962C8B-B14F-4D97-AF65-F5344CB8AC3E}">
        <p14:creationId xmlns:p14="http://schemas.microsoft.com/office/powerpoint/2010/main" val="331761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Drug Home Delivery: Requiring an Active Choice</a:t>
            </a:r>
            <a:endParaRPr lang="en-US" dirty="0"/>
          </a:p>
        </p:txBody>
      </p:sp>
      <p:graphicFrame>
        <p:nvGraphicFramePr>
          <p:cNvPr id="9" name="Content Placeholder 4"/>
          <p:cNvGraphicFramePr>
            <a:graphicFrameLocks noGrp="1"/>
          </p:cNvGraphicFramePr>
          <p:nvPr>
            <p:ph sz="quarter" idx="1"/>
          </p:nvPr>
        </p:nvGraphicFramePr>
        <p:xfrm>
          <a:off x="609600" y="1752600"/>
          <a:ext cx="3886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2"/>
          </p:nvPr>
        </p:nvGraphicFramePr>
        <p:xfrm>
          <a:off x="4845050" y="1828800"/>
          <a:ext cx="3886200" cy="4430712"/>
        </p:xfrm>
        <a:graphic>
          <a:graphicData uri="http://schemas.openxmlformats.org/drawingml/2006/table">
            <a:tbl>
              <a:tblPr firstRow="1" bandRow="1">
                <a:tableStyleId>{5C22544A-7EE6-4342-B048-85BDC9FD1C3A}</a:tableStyleId>
              </a:tblPr>
              <a:tblGrid>
                <a:gridCol w="3886200"/>
              </a:tblGrid>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Active choice </a:t>
                      </a:r>
                      <a:r>
                        <a:rPr lang="en-US" sz="2000" b="1" dirty="0" smtClean="0">
                          <a:solidFill>
                            <a:schemeClr val="bg1"/>
                          </a:solidFill>
                          <a:sym typeface="Wingdings" pitchFamily="2" charset="2"/>
                        </a:rPr>
                        <a:t> big increase in home delivery: 6% to 40%</a:t>
                      </a:r>
                      <a:endParaRPr lang="en-US" sz="2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1"/>
                    </a:solidFill>
                  </a:tcPr>
                </a:tc>
              </a:tr>
              <a:tr h="1476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sym typeface="Wingdings" pitchFamily="2" charset="2"/>
                        </a:rPr>
                        <a:t>Among those who choose, we see</a:t>
                      </a:r>
                      <a:r>
                        <a:rPr lang="en-US" sz="2000" b="1" baseline="0" dirty="0" smtClean="0">
                          <a:solidFill>
                            <a:schemeClr val="bg1"/>
                          </a:solidFill>
                          <a:sym typeface="Wingdings" pitchFamily="2" charset="2"/>
                        </a:rPr>
                        <a:t> a </a:t>
                      </a:r>
                      <a:r>
                        <a:rPr lang="en-US" sz="2000" b="1" dirty="0" smtClean="0">
                          <a:solidFill>
                            <a:schemeClr val="bg1"/>
                          </a:solidFill>
                          <a:sym typeface="Wingdings" pitchFamily="2" charset="2"/>
                        </a:rPr>
                        <a:t>slight preference for home delivery</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1476904">
                <a:tc>
                  <a:txBody>
                    <a:bodyPr/>
                    <a:lstStyle/>
                    <a:p>
                      <a:pPr algn="ctr">
                        <a:lnSpc>
                          <a:spcPct val="110000"/>
                        </a:lnSpc>
                        <a:spcBef>
                          <a:spcPts val="1200"/>
                        </a:spcBef>
                        <a:spcAft>
                          <a:spcPts val="1200"/>
                        </a:spcAft>
                      </a:pPr>
                      <a:r>
                        <a:rPr lang="en-US" sz="2000" b="1" dirty="0" smtClean="0">
                          <a:solidFill>
                            <a:schemeClr val="bg1"/>
                          </a:solidFill>
                          <a:sym typeface="Wingdings" pitchFamily="2" charset="2"/>
                        </a:rPr>
                        <a:t>About 22% don’t make an active choice</a:t>
                      </a:r>
                    </a:p>
                  </a:txBody>
                  <a:tcPr anchor="ctr">
                    <a:lnT w="38100" cap="flat" cmpd="sng" algn="ctr">
                      <a:solidFill>
                        <a:schemeClr val="bg1"/>
                      </a:solidFill>
                      <a:prstDash val="solid"/>
                      <a:round/>
                      <a:headEnd type="none" w="med" len="med"/>
                      <a:tailEnd type="none" w="med" len="med"/>
                    </a:lnT>
                    <a:solidFill>
                      <a:schemeClr val="accent1"/>
                    </a:solidFill>
                  </a:tcPr>
                </a:tc>
              </a:tr>
            </a:tbl>
          </a:graphicData>
        </a:graphic>
      </p:graphicFrame>
    </p:spTree>
    <p:extLst>
      <p:ext uri="{BB962C8B-B14F-4D97-AF65-F5344CB8AC3E}">
        <p14:creationId xmlns:p14="http://schemas.microsoft.com/office/powerpoint/2010/main" val="4956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Home Delivery, Retail, or No Choice: Multinomial </a:t>
            </a:r>
            <a:r>
              <a:rPr lang="en-US" sz="2800" dirty="0" err="1" smtClean="0"/>
              <a:t>Logit</a:t>
            </a:r>
            <a:r>
              <a:rPr lang="en-US" sz="2800" dirty="0" smtClean="0"/>
              <a:t> (Marginal Effects): </a:t>
            </a:r>
            <a:endParaRPr lang="en-US" sz="2800" dirty="0"/>
          </a:p>
        </p:txBody>
      </p:sp>
      <p:graphicFrame>
        <p:nvGraphicFramePr>
          <p:cNvPr id="5" name="Content Placeholder 4"/>
          <p:cNvGraphicFramePr>
            <a:graphicFrameLocks noGrp="1"/>
          </p:cNvGraphicFramePr>
          <p:nvPr>
            <p:ph sz="quarter" idx="1"/>
          </p:nvPr>
        </p:nvGraphicFramePr>
        <p:xfrm>
          <a:off x="609600" y="1219200"/>
          <a:ext cx="7848600" cy="5486400"/>
        </p:xfrm>
        <a:graphic>
          <a:graphicData uri="http://schemas.openxmlformats.org/drawingml/2006/table">
            <a:tbl>
              <a:tblPr firstRow="1" bandRow="1">
                <a:tableStyleId>{5C22544A-7EE6-4342-B048-85BDC9FD1C3A}</a:tableStyleId>
              </a:tblPr>
              <a:tblGrid>
                <a:gridCol w="3139440"/>
                <a:gridCol w="1569720"/>
                <a:gridCol w="1569720"/>
                <a:gridCol w="1569720"/>
              </a:tblGrid>
              <a:tr h="412750">
                <a:tc>
                  <a:txBody>
                    <a:bodyPr/>
                    <a:lstStyle/>
                    <a:p>
                      <a:pPr>
                        <a:lnSpc>
                          <a:spcPct val="100000"/>
                        </a:lnSpc>
                      </a:pPr>
                      <a:endParaRPr lang="en-US" sz="1600" dirty="0">
                        <a:latin typeface="+mj-lt"/>
                      </a:endParaRPr>
                    </a:p>
                  </a:txBody>
                  <a:tcPr anchor="ctr"/>
                </a:tc>
                <a:tc>
                  <a:txBody>
                    <a:bodyPr/>
                    <a:lstStyle/>
                    <a:p>
                      <a:pPr algn="ctr">
                        <a:lnSpc>
                          <a:spcPct val="100000"/>
                        </a:lnSpc>
                      </a:pPr>
                      <a:r>
                        <a:rPr lang="en-US" sz="1600" dirty="0" smtClean="0">
                          <a:latin typeface="+mj-lt"/>
                          <a:ea typeface="Times New Roman"/>
                          <a:cs typeface="Times New Roman"/>
                        </a:rPr>
                        <a:t>HD</a:t>
                      </a:r>
                      <a:endParaRPr lang="en-US" sz="1600" dirty="0">
                        <a:latin typeface="+mj-lt"/>
                        <a:ea typeface="Times New Roman"/>
                        <a:cs typeface="Times New Roman"/>
                      </a:endParaRPr>
                    </a:p>
                  </a:txBody>
                  <a:tcPr marL="68580" marR="68580" marT="0" marB="0" anchor="ctr"/>
                </a:tc>
                <a:tc>
                  <a:txBody>
                    <a:bodyPr/>
                    <a:lstStyle/>
                    <a:p>
                      <a:pPr algn="ctr">
                        <a:lnSpc>
                          <a:spcPct val="100000"/>
                        </a:lnSpc>
                      </a:pPr>
                      <a:r>
                        <a:rPr lang="en-US" sz="2000" dirty="0" smtClean="0">
                          <a:latin typeface="+mj-lt"/>
                          <a:ea typeface="Times New Roman"/>
                          <a:cs typeface="Times New Roman"/>
                        </a:rPr>
                        <a:t>Retail</a:t>
                      </a:r>
                      <a:endParaRPr lang="en-US" sz="2000" dirty="0">
                        <a:latin typeface="+mj-lt"/>
                        <a:ea typeface="Times New Roman"/>
                        <a:cs typeface="Times New Roman"/>
                      </a:endParaRPr>
                    </a:p>
                  </a:txBody>
                  <a:tcPr marL="68580" marR="68580" marT="0" marB="0" anchor="ctr"/>
                </a:tc>
                <a:tc>
                  <a:txBody>
                    <a:bodyPr/>
                    <a:lstStyle/>
                    <a:p>
                      <a:pPr algn="ctr">
                        <a:lnSpc>
                          <a:spcPct val="100000"/>
                        </a:lnSpc>
                      </a:pPr>
                      <a:r>
                        <a:rPr lang="en-US" sz="2000" dirty="0" smtClean="0">
                          <a:latin typeface="+mj-lt"/>
                          <a:ea typeface="Times New Roman"/>
                          <a:cs typeface="Times New Roman"/>
                        </a:rPr>
                        <a:t>No Choice</a:t>
                      </a:r>
                      <a:endParaRPr lang="en-US" sz="2000" dirty="0">
                        <a:latin typeface="+mj-lt"/>
                        <a:ea typeface="Times New Roman"/>
                        <a:cs typeface="Times New Roman"/>
                      </a:endParaRPr>
                    </a:p>
                  </a:txBody>
                  <a:tcPr marL="68580" marR="68580" marT="0" marB="0" anchor="ctr"/>
                </a:tc>
              </a:tr>
              <a:tr h="273050">
                <a:tc>
                  <a:txBody>
                    <a:bodyPr/>
                    <a:lstStyle/>
                    <a:p>
                      <a:pPr>
                        <a:lnSpc>
                          <a:spcPct val="100000"/>
                        </a:lnSpc>
                      </a:pPr>
                      <a:r>
                        <a:rPr lang="en-US" sz="1400" b="1" dirty="0">
                          <a:latin typeface="+mj-lt"/>
                          <a:ea typeface="Times New Roman"/>
                          <a:cs typeface="Times New Roman"/>
                        </a:rPr>
                        <a:t>Female</a:t>
                      </a:r>
                    </a:p>
                  </a:txBody>
                  <a:tcPr marL="68580" marR="68580" marT="0" marB="0" anchor="ctr"/>
                </a:tc>
                <a:tc>
                  <a:txBody>
                    <a:bodyPr/>
                    <a:lstStyle/>
                    <a:p>
                      <a:pPr algn="ctr"/>
                      <a:r>
                        <a:rPr lang="en-US" sz="1400" b="1" dirty="0" smtClean="0"/>
                        <a:t>-0.005</a:t>
                      </a:r>
                      <a:endParaRPr lang="en-US" sz="1400" b="1" dirty="0"/>
                    </a:p>
                  </a:txBody>
                  <a:tcPr marL="68580" marR="68580" marT="0" marB="0" anchor="ctr"/>
                </a:tc>
                <a:tc>
                  <a:txBody>
                    <a:bodyPr/>
                    <a:lstStyle/>
                    <a:p>
                      <a:pPr algn="ctr"/>
                      <a:r>
                        <a:rPr lang="en-US" sz="1400" b="1" dirty="0" smtClean="0"/>
                        <a:t>0.022**</a:t>
                      </a:r>
                      <a:endParaRPr lang="en-US" sz="1400" b="1" dirty="0"/>
                    </a:p>
                  </a:txBody>
                  <a:tcPr marL="68580" marR="68580" marT="0" marB="0" anchor="ctr"/>
                </a:tc>
                <a:tc>
                  <a:txBody>
                    <a:bodyPr/>
                    <a:lstStyle/>
                    <a:p>
                      <a:pPr algn="ctr"/>
                      <a:r>
                        <a:rPr lang="en-US" sz="1400" b="1" dirty="0" smtClean="0"/>
                        <a:t>-0.017**</a:t>
                      </a:r>
                      <a:endParaRPr lang="en-US" sz="1400" b="1" dirty="0"/>
                    </a:p>
                  </a:txBody>
                  <a:tcPr marL="68580" marR="68580" marT="0" marB="0" anchor="ctr"/>
                </a:tc>
              </a:tr>
              <a:tr h="304800">
                <a:tc>
                  <a:txBody>
                    <a:bodyPr/>
                    <a:lstStyle/>
                    <a:p>
                      <a:pPr>
                        <a:lnSpc>
                          <a:spcPct val="100000"/>
                        </a:lnSpc>
                      </a:pPr>
                      <a:r>
                        <a:rPr lang="en-US" sz="1400" b="1" dirty="0">
                          <a:latin typeface="+mj-lt"/>
                          <a:ea typeface="Times New Roman"/>
                          <a:cs typeface="Times New Roman"/>
                        </a:rPr>
                        <a:t>Age</a:t>
                      </a:r>
                    </a:p>
                  </a:txBody>
                  <a:tcPr marL="68580" marR="68580" marT="0" marB="0" anchor="ctr"/>
                </a:tc>
                <a:tc>
                  <a:txBody>
                    <a:bodyPr/>
                    <a:lstStyle/>
                    <a:p>
                      <a:pPr algn="ctr"/>
                      <a:r>
                        <a:rPr lang="en-US" sz="1400" b="1" dirty="0" smtClean="0"/>
                        <a:t>0.004**</a:t>
                      </a:r>
                      <a:endParaRPr lang="en-US" sz="1400" b="1" dirty="0"/>
                    </a:p>
                  </a:txBody>
                  <a:tcPr marL="68580" marR="68580" marT="0" marB="0" anchor="ctr"/>
                </a:tc>
                <a:tc>
                  <a:txBody>
                    <a:bodyPr/>
                    <a:lstStyle/>
                    <a:p>
                      <a:pPr algn="ctr"/>
                      <a:r>
                        <a:rPr lang="en-US" sz="1400" b="1" dirty="0" smtClean="0"/>
                        <a:t>-0.0002</a:t>
                      </a:r>
                      <a:endParaRPr lang="en-US" sz="1400" b="1" dirty="0"/>
                    </a:p>
                  </a:txBody>
                  <a:tcPr marL="68580" marR="68580" marT="0" marB="0" anchor="ctr"/>
                </a:tc>
                <a:tc>
                  <a:txBody>
                    <a:bodyPr/>
                    <a:lstStyle/>
                    <a:p>
                      <a:pPr algn="ctr"/>
                      <a:r>
                        <a:rPr lang="en-US" sz="1400" b="1" dirty="0" smtClean="0"/>
                        <a:t>-0.004**</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Tenure</a:t>
                      </a:r>
                      <a:r>
                        <a:rPr lang="en-US" sz="1400" b="1" baseline="0" dirty="0" smtClean="0">
                          <a:latin typeface="+mj-lt"/>
                          <a:ea typeface="Times New Roman"/>
                          <a:cs typeface="Times New Roman"/>
                        </a:rPr>
                        <a:t> (&lt;2 yrs. Omitted)</a:t>
                      </a:r>
                      <a:endParaRPr lang="en-US" sz="1400" b="1" dirty="0">
                        <a:latin typeface="+mj-lt"/>
                        <a:ea typeface="Times New Roman"/>
                        <a:cs typeface="Times New Roman"/>
                      </a:endParaRP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2</a:t>
                      </a:r>
                      <a:r>
                        <a:rPr lang="en-US" sz="1400" b="1" baseline="0" dirty="0" smtClean="0">
                          <a:latin typeface="+mj-lt"/>
                          <a:ea typeface="Times New Roman"/>
                          <a:cs typeface="Times New Roman"/>
                        </a:rPr>
                        <a:t> to &lt;5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0.0001</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5 to &lt;10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-0.034**</a:t>
                      </a:r>
                      <a:endParaRPr lang="en-US" sz="1400" b="1" dirty="0"/>
                    </a:p>
                  </a:txBody>
                  <a:tcPr marL="68580" marR="68580" marT="0" marB="0" anchor="ctr"/>
                </a:tc>
                <a:tc>
                  <a:txBody>
                    <a:bodyPr/>
                    <a:lstStyle/>
                    <a:p>
                      <a:pPr algn="ctr"/>
                      <a:r>
                        <a:rPr lang="en-US" sz="1400" b="1" dirty="0" smtClean="0"/>
                        <a:t>0.051**</a:t>
                      </a:r>
                      <a:endParaRPr lang="en-US" sz="1400" b="1" dirty="0"/>
                    </a:p>
                  </a:txBody>
                  <a:tcPr marL="68580" marR="68580" marT="0" marB="0" anchor="ctr"/>
                </a:tc>
                <a:tc>
                  <a:txBody>
                    <a:bodyPr/>
                    <a:lstStyle/>
                    <a:p>
                      <a:pPr algn="ctr"/>
                      <a:r>
                        <a:rPr lang="en-US" sz="1400" b="1" dirty="0" smtClean="0"/>
                        <a:t>-0.018*</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10+ yrs.</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-0.057**</a:t>
                      </a:r>
                      <a:endParaRPr lang="en-US" sz="1400" b="1" dirty="0"/>
                    </a:p>
                  </a:txBody>
                  <a:tcPr marL="68580" marR="68580" marT="0" marB="0" anchor="ctr"/>
                </a:tc>
                <a:tc>
                  <a:txBody>
                    <a:bodyPr/>
                    <a:lstStyle/>
                    <a:p>
                      <a:pPr algn="ctr"/>
                      <a:r>
                        <a:rPr lang="en-US" sz="1400" b="1" dirty="0" smtClean="0"/>
                        <a:t>0.094**</a:t>
                      </a:r>
                      <a:endParaRPr lang="en-US" sz="1400" b="1" dirty="0"/>
                    </a:p>
                  </a:txBody>
                  <a:tcPr marL="68580" marR="68580" marT="0" marB="0" anchor="ctr"/>
                </a:tc>
                <a:tc>
                  <a:txBody>
                    <a:bodyPr/>
                    <a:lstStyle/>
                    <a:p>
                      <a:pPr algn="ctr"/>
                      <a:r>
                        <a:rPr lang="en-US" sz="1400" b="1" dirty="0" smtClean="0"/>
                        <a:t>-0.037**</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Salary (1</a:t>
                      </a:r>
                      <a:r>
                        <a:rPr lang="en-US" sz="1400" b="1" baseline="30000" dirty="0" smtClean="0">
                          <a:latin typeface="+mj-lt"/>
                          <a:ea typeface="Times New Roman"/>
                          <a:cs typeface="Times New Roman"/>
                        </a:rPr>
                        <a:t>st</a:t>
                      </a:r>
                      <a:r>
                        <a:rPr lang="en-US" sz="1400" b="1" dirty="0" smtClean="0">
                          <a:latin typeface="+mj-lt"/>
                          <a:ea typeface="Times New Roman"/>
                          <a:cs typeface="Times New Roman"/>
                        </a:rPr>
                        <a:t> quart. Omitted)</a:t>
                      </a:r>
                      <a:endParaRPr lang="en-US" sz="1400" b="1" dirty="0">
                        <a:latin typeface="+mj-lt"/>
                        <a:ea typeface="Times New Roman"/>
                        <a:cs typeface="Times New Roman"/>
                      </a:endParaRPr>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c>
                  <a:txBody>
                    <a:bodyPr/>
                    <a:lstStyle/>
                    <a:p>
                      <a:pPr algn="ct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a:t>
                      </a:r>
                      <a:r>
                        <a:rPr lang="en-US" sz="1400" b="1" baseline="0" dirty="0" smtClean="0">
                          <a:latin typeface="+mj-lt"/>
                          <a:ea typeface="Times New Roman"/>
                          <a:cs typeface="Times New Roman"/>
                        </a:rPr>
                        <a:t> Salary 2</a:t>
                      </a:r>
                      <a:r>
                        <a:rPr lang="en-US" sz="1400" b="1" baseline="30000" dirty="0" smtClean="0">
                          <a:latin typeface="+mj-lt"/>
                          <a:ea typeface="Times New Roman"/>
                          <a:cs typeface="Times New Roman"/>
                        </a:rPr>
                        <a:t>nd</a:t>
                      </a:r>
                      <a:r>
                        <a:rPr lang="en-US" sz="1400" b="1" baseline="0"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0.011</a:t>
                      </a:r>
                      <a:endParaRPr lang="en-US" sz="1400" b="1" dirty="0"/>
                    </a:p>
                  </a:txBody>
                  <a:tcPr marL="68580" marR="68580" marT="0" marB="0" anchor="ctr"/>
                </a:tc>
                <a:tc>
                  <a:txBody>
                    <a:bodyPr/>
                    <a:lstStyle/>
                    <a:p>
                      <a:pPr algn="ctr"/>
                      <a:r>
                        <a:rPr lang="en-US" sz="1400" b="1" dirty="0" smtClean="0"/>
                        <a:t>-0.003</a:t>
                      </a:r>
                      <a:endParaRPr lang="en-US" sz="1400" b="1" dirty="0"/>
                    </a:p>
                  </a:txBody>
                  <a:tcPr marL="68580" marR="68580" marT="0" marB="0" anchor="ctr"/>
                </a:tc>
                <a:tc>
                  <a:txBody>
                    <a:bodyPr/>
                    <a:lstStyle/>
                    <a:p>
                      <a:pPr algn="ctr"/>
                      <a:r>
                        <a:rPr lang="en-US" sz="1400" b="1" dirty="0" smtClean="0"/>
                        <a:t>-0.083</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3</a:t>
                      </a:r>
                      <a:r>
                        <a:rPr lang="en-US" sz="1400" b="1" baseline="30000" dirty="0" smtClean="0">
                          <a:latin typeface="+mj-lt"/>
                          <a:ea typeface="Times New Roman"/>
                          <a:cs typeface="Times New Roman"/>
                        </a:rPr>
                        <a:t>rd</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0.029**</a:t>
                      </a:r>
                      <a:endParaRPr lang="en-US" sz="1400" b="1" dirty="0"/>
                    </a:p>
                  </a:txBody>
                  <a:tcPr marL="68580" marR="68580" marT="0" marB="0" anchor="ctr"/>
                </a:tc>
                <a:tc>
                  <a:txBody>
                    <a:bodyPr/>
                    <a:lstStyle/>
                    <a:p>
                      <a:pPr algn="ctr"/>
                      <a:r>
                        <a:rPr lang="en-US" sz="1400" b="1" dirty="0" smtClean="0"/>
                        <a:t>-0.004</a:t>
                      </a:r>
                      <a:endParaRPr lang="en-US" sz="1400" b="1" dirty="0"/>
                    </a:p>
                  </a:txBody>
                  <a:tcPr marL="68580" marR="68580" marT="0" marB="0" anchor="ctr"/>
                </a:tc>
                <a:tc>
                  <a:txBody>
                    <a:bodyPr/>
                    <a:lstStyle/>
                    <a:p>
                      <a:pPr algn="ctr"/>
                      <a:r>
                        <a:rPr lang="en-US" sz="1400" b="1" dirty="0" smtClean="0"/>
                        <a:t>-0.025**</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    Salary 4</a:t>
                      </a:r>
                      <a:r>
                        <a:rPr lang="en-US" sz="1400" b="1" baseline="30000" dirty="0" smtClean="0">
                          <a:latin typeface="+mj-lt"/>
                          <a:ea typeface="Times New Roman"/>
                          <a:cs typeface="Times New Roman"/>
                        </a:rPr>
                        <a:t>th</a:t>
                      </a:r>
                      <a:r>
                        <a:rPr lang="en-US" sz="1400" b="1" dirty="0" smtClean="0">
                          <a:latin typeface="+mj-lt"/>
                          <a:ea typeface="Times New Roman"/>
                          <a:cs typeface="Times New Roman"/>
                        </a:rPr>
                        <a:t> quartile</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0.076**</a:t>
                      </a:r>
                      <a:endParaRPr lang="en-US" sz="1400" b="1" dirty="0"/>
                    </a:p>
                  </a:txBody>
                  <a:tcPr marL="68580" marR="68580" marT="0" marB="0" anchor="ctr"/>
                </a:tc>
                <a:tc>
                  <a:txBody>
                    <a:bodyPr/>
                    <a:lstStyle/>
                    <a:p>
                      <a:pPr algn="ctr"/>
                      <a:r>
                        <a:rPr lang="en-US" sz="1400" b="1" dirty="0" smtClean="0"/>
                        <a:t>-0.033**</a:t>
                      </a:r>
                      <a:endParaRPr lang="en-US" sz="1400" b="1" dirty="0"/>
                    </a:p>
                  </a:txBody>
                  <a:tcPr marL="68580" marR="68580" marT="0" marB="0" anchor="ctr"/>
                </a:tc>
                <a:tc>
                  <a:txBody>
                    <a:bodyPr/>
                    <a:lstStyle/>
                    <a:p>
                      <a:pPr algn="ctr"/>
                      <a:r>
                        <a:rPr lang="en-US" sz="1400" b="1" dirty="0" smtClean="0"/>
                        <a:t>-0.043**</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Number</a:t>
                      </a:r>
                      <a:r>
                        <a:rPr lang="en-US" sz="1400" b="1" baseline="0" dirty="0" smtClean="0">
                          <a:latin typeface="+mj-lt"/>
                          <a:ea typeface="Times New Roman"/>
                          <a:cs typeface="Times New Roman"/>
                        </a:rPr>
                        <a:t> of </a:t>
                      </a:r>
                      <a:r>
                        <a:rPr lang="en-US" sz="1400" b="1" dirty="0" smtClean="0">
                          <a:latin typeface="+mj-lt"/>
                          <a:ea typeface="Times New Roman"/>
                          <a:cs typeface="Times New Roman"/>
                        </a:rPr>
                        <a:t>targeted </a:t>
                      </a:r>
                      <a:r>
                        <a:rPr lang="en-US" sz="1400" b="1" dirty="0">
                          <a:latin typeface="+mj-lt"/>
                          <a:ea typeface="Times New Roman"/>
                          <a:cs typeface="Times New Roman"/>
                        </a:rPr>
                        <a:t>drugs</a:t>
                      </a:r>
                    </a:p>
                  </a:txBody>
                  <a:tcPr marL="68580" marR="68580" marT="0" marB="0" anchor="ctr"/>
                </a:tc>
                <a:tc>
                  <a:txBody>
                    <a:bodyPr/>
                    <a:lstStyle/>
                    <a:p>
                      <a:pPr algn="ctr"/>
                      <a:r>
                        <a:rPr lang="en-US" sz="1400" b="1" dirty="0" smtClean="0"/>
                        <a:t>0.007**</a:t>
                      </a:r>
                      <a:endParaRPr lang="en-US" sz="1400" b="1" dirty="0"/>
                    </a:p>
                  </a:txBody>
                  <a:tcPr marL="68580" marR="68580" marT="0" marB="0" anchor="ctr"/>
                </a:tc>
                <a:tc>
                  <a:txBody>
                    <a:bodyPr/>
                    <a:lstStyle/>
                    <a:p>
                      <a:pPr algn="ctr"/>
                      <a:r>
                        <a:rPr lang="en-US" sz="1400" b="1" dirty="0" smtClean="0"/>
                        <a:t>0.025**</a:t>
                      </a:r>
                      <a:endParaRPr lang="en-US" sz="1400" b="1" dirty="0"/>
                    </a:p>
                  </a:txBody>
                  <a:tcPr marL="68580" marR="68580" marT="0" marB="0" anchor="ctr"/>
                </a:tc>
                <a:tc>
                  <a:txBody>
                    <a:bodyPr/>
                    <a:lstStyle/>
                    <a:p>
                      <a:pPr algn="ctr"/>
                      <a:r>
                        <a:rPr lang="en-US" sz="1400" b="1" dirty="0" smtClean="0"/>
                        <a:t>-0.032**</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Past PDC</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0.001**</a:t>
                      </a:r>
                      <a:endParaRPr lang="en-US" sz="1400" b="1" dirty="0"/>
                    </a:p>
                  </a:txBody>
                  <a:tcPr marL="68580" marR="68580" marT="0" marB="0" anchor="ctr"/>
                </a:tc>
                <a:tc>
                  <a:txBody>
                    <a:bodyPr/>
                    <a:lstStyle/>
                    <a:p>
                      <a:pPr algn="ctr"/>
                      <a:r>
                        <a:rPr lang="en-US" sz="1400" b="1" dirty="0" smtClean="0"/>
                        <a:t>0.001**</a:t>
                      </a:r>
                      <a:endParaRPr lang="en-US" sz="1400" b="1" dirty="0"/>
                    </a:p>
                  </a:txBody>
                  <a:tcPr marL="68580" marR="68580" marT="0" marB="0" anchor="ctr"/>
                </a:tc>
                <a:tc>
                  <a:txBody>
                    <a:bodyPr/>
                    <a:lstStyle/>
                    <a:p>
                      <a:pPr algn="ctr"/>
                      <a:r>
                        <a:rPr lang="en-US" sz="1400" b="1" dirty="0" smtClean="0"/>
                        <a:t>-0.002**</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Past PDC </a:t>
                      </a:r>
                      <a:r>
                        <a:rPr lang="en-US" sz="1400" b="1" baseline="0" dirty="0" smtClean="0">
                          <a:latin typeface="+mj-lt"/>
                          <a:ea typeface="Times New Roman"/>
                          <a:cs typeface="Times New Roman"/>
                        </a:rPr>
                        <a:t>missing</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0.036**</a:t>
                      </a:r>
                      <a:endParaRPr lang="en-US" sz="1400" b="1" dirty="0"/>
                    </a:p>
                  </a:txBody>
                  <a:tcPr marL="68580" marR="68580" marT="0" marB="0" anchor="ctr"/>
                </a:tc>
                <a:tc>
                  <a:txBody>
                    <a:bodyPr/>
                    <a:lstStyle/>
                    <a:p>
                      <a:pPr algn="ctr"/>
                      <a:r>
                        <a:rPr lang="en-US" sz="1400" b="1" dirty="0" smtClean="0"/>
                        <a:t>0.026*</a:t>
                      </a:r>
                      <a:endParaRPr lang="en-US" sz="1400" b="1" dirty="0"/>
                    </a:p>
                  </a:txBody>
                  <a:tcPr marL="68580" marR="68580" marT="0" marB="0" anchor="ctr"/>
                </a:tc>
                <a:tc>
                  <a:txBody>
                    <a:bodyPr/>
                    <a:lstStyle/>
                    <a:p>
                      <a:pPr algn="ctr"/>
                      <a:r>
                        <a:rPr lang="en-US" sz="1400" b="1" dirty="0" smtClean="0"/>
                        <a:t>-0.062**</a:t>
                      </a:r>
                      <a:endParaRPr lang="en-US" sz="1400" b="1" dirty="0"/>
                    </a:p>
                  </a:txBody>
                  <a:tcPr marL="68580" marR="68580" marT="0" marB="0" anchor="ctr"/>
                </a:tc>
              </a:tr>
              <a:tr h="304800">
                <a:tc>
                  <a:txBody>
                    <a:bodyPr/>
                    <a:lstStyle/>
                    <a:p>
                      <a:pPr>
                        <a:lnSpc>
                          <a:spcPct val="100000"/>
                        </a:lnSpc>
                      </a:pPr>
                      <a:r>
                        <a:rPr lang="en-US" sz="1400" b="1" dirty="0" smtClean="0">
                          <a:latin typeface="+mj-lt"/>
                          <a:ea typeface="Times New Roman"/>
                          <a:cs typeface="Times New Roman"/>
                        </a:rPr>
                        <a:t>Potential</a:t>
                      </a:r>
                      <a:r>
                        <a:rPr lang="en-US" sz="1400" b="1" baseline="0" dirty="0" smtClean="0">
                          <a:latin typeface="+mj-lt"/>
                          <a:ea typeface="Times New Roman"/>
                          <a:cs typeface="Times New Roman"/>
                        </a:rPr>
                        <a:t> s</a:t>
                      </a:r>
                      <a:r>
                        <a:rPr lang="en-US" sz="1400" b="1" dirty="0" smtClean="0">
                          <a:latin typeface="+mj-lt"/>
                          <a:ea typeface="Times New Roman"/>
                          <a:cs typeface="Times New Roman"/>
                        </a:rPr>
                        <a:t>avings ($100)</a:t>
                      </a:r>
                      <a:endParaRPr lang="en-US" sz="1400" b="1" dirty="0">
                        <a:latin typeface="+mj-lt"/>
                        <a:ea typeface="Times New Roman"/>
                        <a:cs typeface="Times New Roman"/>
                      </a:endParaRPr>
                    </a:p>
                  </a:txBody>
                  <a:tcPr marL="68580" marR="68580" marT="0" marB="0" anchor="ctr"/>
                </a:tc>
                <a:tc>
                  <a:txBody>
                    <a:bodyPr/>
                    <a:lstStyle/>
                    <a:p>
                      <a:pPr algn="ctr"/>
                      <a:r>
                        <a:rPr lang="en-US" sz="1400" b="1" dirty="0" smtClean="0"/>
                        <a:t>0.010*</a:t>
                      </a:r>
                      <a:endParaRPr lang="en-US" sz="1400" b="1" dirty="0"/>
                    </a:p>
                  </a:txBody>
                  <a:tcPr marL="68580" marR="68580" marT="0" marB="0" anchor="ctr"/>
                </a:tc>
                <a:tc>
                  <a:txBody>
                    <a:bodyPr/>
                    <a:lstStyle/>
                    <a:p>
                      <a:pPr algn="ctr"/>
                      <a:r>
                        <a:rPr lang="en-US" sz="1400" b="1" dirty="0" smtClean="0"/>
                        <a:t>0.002</a:t>
                      </a:r>
                      <a:endParaRPr lang="en-US" sz="1400" b="1" dirty="0"/>
                    </a:p>
                  </a:txBody>
                  <a:tcPr marL="68580" marR="68580" marT="0" marB="0" anchor="ctr"/>
                </a:tc>
                <a:tc>
                  <a:txBody>
                    <a:bodyPr/>
                    <a:lstStyle/>
                    <a:p>
                      <a:pPr algn="ctr"/>
                      <a:r>
                        <a:rPr lang="en-US" sz="1400" b="1" dirty="0" smtClean="0"/>
                        <a:t>-0.012*</a:t>
                      </a:r>
                      <a:endParaRPr lang="en-US" sz="1400" b="1" dirty="0"/>
                    </a:p>
                  </a:txBody>
                  <a:tcPr marL="68580" marR="68580" marT="0" marB="0" anchor="ctr"/>
                </a:tc>
              </a:tr>
              <a:tr h="304800">
                <a:tc>
                  <a:txBody>
                    <a:bodyPr/>
                    <a:lstStyle/>
                    <a:p>
                      <a:pPr>
                        <a:lnSpc>
                          <a:spcPct val="100000"/>
                        </a:lnSpc>
                      </a:pPr>
                      <a:r>
                        <a:rPr lang="en-US" sz="1400" b="1" dirty="0">
                          <a:latin typeface="+mj-lt"/>
                          <a:ea typeface="Times New Roman"/>
                          <a:cs typeface="Times New Roman"/>
                        </a:rPr>
                        <a:t>Disease class effects</a:t>
                      </a: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Yes</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r>
              <a:tr h="228600">
                <a:tc>
                  <a:txBody>
                    <a:bodyPr/>
                    <a:lstStyle/>
                    <a:p>
                      <a:pPr>
                        <a:lnSpc>
                          <a:spcPct val="100000"/>
                        </a:lnSpc>
                      </a:pPr>
                      <a:r>
                        <a:rPr lang="en-US" sz="1400" b="1" i="1">
                          <a:latin typeface="+mj-lt"/>
                          <a:ea typeface="Times New Roman"/>
                          <a:cs typeface="Times New Roman"/>
                        </a:rPr>
                        <a:t>Pseudo R</a:t>
                      </a:r>
                      <a:r>
                        <a:rPr lang="en-US" sz="1400" b="1" i="1" baseline="30000">
                          <a:latin typeface="+mj-lt"/>
                          <a:ea typeface="Times New Roman"/>
                          <a:cs typeface="Times New Roman"/>
                        </a:rPr>
                        <a:t>2</a:t>
                      </a:r>
                      <a:endParaRPr lang="en-US" sz="1400" b="1">
                        <a:latin typeface="+mj-lt"/>
                        <a:ea typeface="Times New Roman"/>
                        <a:cs typeface="Times New Roman"/>
                      </a:endParaRP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0.052</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r>
              <a:tr h="304800">
                <a:tc>
                  <a:txBody>
                    <a:bodyPr/>
                    <a:lstStyle/>
                    <a:p>
                      <a:pPr>
                        <a:lnSpc>
                          <a:spcPct val="100000"/>
                        </a:lnSpc>
                      </a:pPr>
                      <a:r>
                        <a:rPr lang="en-US" sz="1400" b="1" dirty="0">
                          <a:latin typeface="+mj-lt"/>
                          <a:ea typeface="Times New Roman"/>
                          <a:cs typeface="Times New Roman"/>
                        </a:rPr>
                        <a:t>Sample size</a:t>
                      </a:r>
                    </a:p>
                  </a:txBody>
                  <a:tcPr marL="68580" marR="68580" marT="0" marB="0" anchor="ctr"/>
                </a:tc>
                <a:tc gridSpan="3">
                  <a:txBody>
                    <a:bodyPr/>
                    <a:lstStyle/>
                    <a:p>
                      <a:pPr algn="ctr">
                        <a:lnSpc>
                          <a:spcPct val="100000"/>
                        </a:lnSpc>
                      </a:pPr>
                      <a:r>
                        <a:rPr lang="en-US" sz="1400" b="1" dirty="0" smtClean="0">
                          <a:latin typeface="+mj-lt"/>
                          <a:ea typeface="Times New Roman"/>
                          <a:cs typeface="Times New Roman"/>
                        </a:rPr>
                        <a:t>N=49,036</a:t>
                      </a:r>
                      <a:endParaRPr lang="en-US" sz="14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c hMerge="1">
                  <a:txBody>
                    <a:bodyPr/>
                    <a:lstStyle/>
                    <a:p>
                      <a:pPr algn="ctr">
                        <a:lnSpc>
                          <a:spcPct val="100000"/>
                        </a:lnSpc>
                      </a:pPr>
                      <a:endParaRPr lang="en-US" sz="1600" b="1" dirty="0">
                        <a:latin typeface="+mj-lt"/>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49</a:t>
            </a:fld>
            <a:endParaRPr lang="en-US"/>
          </a:p>
        </p:txBody>
      </p:sp>
    </p:spTree>
    <p:extLst>
      <p:ext uri="{BB962C8B-B14F-4D97-AF65-F5344CB8AC3E}">
        <p14:creationId xmlns:p14="http://schemas.microsoft.com/office/powerpoint/2010/main" val="93102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114800"/>
          </a:xfrm>
        </p:spPr>
        <p:txBody>
          <a:bodyPr/>
          <a:lstStyle/>
          <a:p>
            <a:pPr marL="342900" lvl="1" indent="-342900">
              <a:buFontTx/>
              <a:buChar char="•"/>
            </a:pPr>
            <a:r>
              <a:rPr lang="en-US" dirty="0" err="1"/>
              <a:t>Laibson</a:t>
            </a:r>
            <a:r>
              <a:rPr lang="en-US" dirty="0"/>
              <a:t>, Repetto, </a:t>
            </a:r>
            <a:r>
              <a:rPr lang="en-US" dirty="0" err="1"/>
              <a:t>Tobacman</a:t>
            </a:r>
            <a:r>
              <a:rPr lang="en-US" dirty="0"/>
              <a:t> (</a:t>
            </a:r>
            <a:r>
              <a:rPr lang="en-US" dirty="0" smtClean="0"/>
              <a:t>1998)</a:t>
            </a:r>
          </a:p>
          <a:p>
            <a:pPr marL="342900" lvl="1" indent="-342900">
              <a:buFontTx/>
              <a:buChar char="•"/>
            </a:pPr>
            <a:r>
              <a:rPr lang="en-US" dirty="0" err="1" smtClean="0"/>
              <a:t>Laibson</a:t>
            </a:r>
            <a:r>
              <a:rPr lang="en-US" dirty="0" smtClean="0"/>
              <a:t> </a:t>
            </a:r>
            <a:r>
              <a:rPr lang="en-US" dirty="0"/>
              <a:t>(</a:t>
            </a:r>
            <a:r>
              <a:rPr lang="en-US" dirty="0" smtClean="0"/>
              <a:t>1998)</a:t>
            </a:r>
          </a:p>
          <a:p>
            <a:pPr marL="342900" lvl="1" indent="-342900">
              <a:buFontTx/>
              <a:buChar char="•"/>
            </a:pPr>
            <a:r>
              <a:rPr lang="en-US" dirty="0" err="1" smtClean="0"/>
              <a:t>O’Donoghue</a:t>
            </a:r>
            <a:r>
              <a:rPr lang="en-US" dirty="0" smtClean="0"/>
              <a:t> </a:t>
            </a:r>
            <a:r>
              <a:rPr lang="en-US" dirty="0"/>
              <a:t>and Rabin (</a:t>
            </a:r>
            <a:r>
              <a:rPr lang="en-US" dirty="0" smtClean="0"/>
              <a:t>1999)</a:t>
            </a:r>
          </a:p>
          <a:p>
            <a:pPr marL="342900" lvl="1" indent="-342900">
              <a:buFontTx/>
              <a:buChar char="•"/>
            </a:pPr>
            <a:r>
              <a:rPr lang="en-US" b="1" dirty="0" err="1" smtClean="0"/>
              <a:t>Camerer</a:t>
            </a:r>
            <a:r>
              <a:rPr lang="en-US" b="1" dirty="0"/>
              <a:t>, </a:t>
            </a:r>
            <a:r>
              <a:rPr lang="en-US" b="1" dirty="0" err="1"/>
              <a:t>Issacharoff</a:t>
            </a:r>
            <a:r>
              <a:rPr lang="en-US" b="1" dirty="0"/>
              <a:t>, </a:t>
            </a:r>
            <a:r>
              <a:rPr lang="en-US" b="1" dirty="0" err="1"/>
              <a:t>Loewenstein</a:t>
            </a:r>
            <a:r>
              <a:rPr lang="en-US" b="1" dirty="0"/>
              <a:t>, </a:t>
            </a:r>
            <a:r>
              <a:rPr lang="en-US" b="1" dirty="0" err="1"/>
              <a:t>O‘Donoghue</a:t>
            </a:r>
            <a:r>
              <a:rPr lang="en-US" b="1" dirty="0"/>
              <a:t>, &amp; Rabin (</a:t>
            </a:r>
            <a:r>
              <a:rPr lang="en-US" b="1" dirty="0" smtClean="0"/>
              <a:t>2003)</a:t>
            </a:r>
          </a:p>
          <a:p>
            <a:pPr marL="342900" lvl="1" indent="-342900">
              <a:buFontTx/>
              <a:buChar char="•"/>
            </a:pPr>
            <a:r>
              <a:rPr lang="en-US" dirty="0" smtClean="0"/>
              <a:t>Choi</a:t>
            </a:r>
            <a:r>
              <a:rPr lang="en-US" dirty="0"/>
              <a:t>, </a:t>
            </a:r>
            <a:r>
              <a:rPr lang="en-US" dirty="0" err="1"/>
              <a:t>Laibson</a:t>
            </a:r>
            <a:r>
              <a:rPr lang="en-US" dirty="0"/>
              <a:t>, </a:t>
            </a:r>
            <a:r>
              <a:rPr lang="en-US" dirty="0" err="1"/>
              <a:t>Madrian</a:t>
            </a:r>
            <a:r>
              <a:rPr lang="en-US" dirty="0"/>
              <a:t>, </a:t>
            </a:r>
            <a:r>
              <a:rPr lang="en-US" dirty="0" err="1"/>
              <a:t>Metrick</a:t>
            </a:r>
            <a:r>
              <a:rPr lang="en-US" dirty="0"/>
              <a:t> (</a:t>
            </a:r>
            <a:r>
              <a:rPr lang="en-US" dirty="0" smtClean="0"/>
              <a:t>2003)</a:t>
            </a:r>
          </a:p>
          <a:p>
            <a:pPr marL="342900" lvl="1" indent="-342900">
              <a:buFontTx/>
              <a:buChar char="•"/>
            </a:pPr>
            <a:r>
              <a:rPr lang="en-US" dirty="0" err="1" smtClean="0"/>
              <a:t>O’Donoghue</a:t>
            </a:r>
            <a:r>
              <a:rPr lang="en-US" dirty="0" smtClean="0"/>
              <a:t> </a:t>
            </a:r>
            <a:r>
              <a:rPr lang="en-US" dirty="0"/>
              <a:t>and Rabin (</a:t>
            </a:r>
            <a:r>
              <a:rPr lang="en-US" dirty="0" smtClean="0"/>
              <a:t>2005)</a:t>
            </a:r>
          </a:p>
          <a:p>
            <a:pPr marL="342900" lvl="1" indent="-342900">
              <a:buFontTx/>
              <a:buChar char="•"/>
            </a:pPr>
            <a:r>
              <a:rPr lang="en-US" dirty="0" smtClean="0"/>
              <a:t>Amador</a:t>
            </a:r>
            <a:r>
              <a:rPr lang="en-US" dirty="0"/>
              <a:t>, </a:t>
            </a:r>
            <a:r>
              <a:rPr lang="en-US" dirty="0" err="1"/>
              <a:t>Werning</a:t>
            </a:r>
            <a:r>
              <a:rPr lang="en-US" dirty="0"/>
              <a:t>, and </a:t>
            </a:r>
            <a:r>
              <a:rPr lang="en-US" dirty="0" err="1"/>
              <a:t>Angeletos</a:t>
            </a:r>
            <a:r>
              <a:rPr lang="en-US" dirty="0"/>
              <a:t> (</a:t>
            </a:r>
            <a:r>
              <a:rPr lang="en-US" dirty="0" smtClean="0"/>
              <a:t>2006)</a:t>
            </a:r>
          </a:p>
          <a:p>
            <a:pPr marL="342900" lvl="1" indent="-342900">
              <a:buFontTx/>
              <a:buChar char="•"/>
            </a:pPr>
            <a:r>
              <a:rPr lang="en-US" b="1" dirty="0" err="1" smtClean="0"/>
              <a:t>Beshears</a:t>
            </a:r>
            <a:r>
              <a:rPr lang="en-US" b="1" dirty="0"/>
              <a:t>, Choi, </a:t>
            </a:r>
            <a:r>
              <a:rPr lang="en-US" b="1" dirty="0" err="1"/>
              <a:t>Laibson</a:t>
            </a:r>
            <a:r>
              <a:rPr lang="en-US" b="1" dirty="0"/>
              <a:t>, </a:t>
            </a:r>
            <a:r>
              <a:rPr lang="en-US" b="1" dirty="0" err="1"/>
              <a:t>Madrian</a:t>
            </a:r>
            <a:r>
              <a:rPr lang="en-US" b="1" dirty="0"/>
              <a:t> (</a:t>
            </a:r>
            <a:r>
              <a:rPr lang="en-US" b="1" dirty="0" smtClean="0"/>
              <a:t>2008)</a:t>
            </a:r>
          </a:p>
          <a:p>
            <a:pPr marL="342900" lvl="1" indent="-342900">
              <a:buFontTx/>
              <a:buChar char="•"/>
            </a:pPr>
            <a:r>
              <a:rPr lang="en-US" b="1" dirty="0" smtClean="0"/>
              <a:t>Choi</a:t>
            </a:r>
            <a:r>
              <a:rPr lang="en-US" b="1" dirty="0"/>
              <a:t>, </a:t>
            </a:r>
            <a:r>
              <a:rPr lang="en-US" b="1" dirty="0" err="1"/>
              <a:t>Laibson</a:t>
            </a:r>
            <a:r>
              <a:rPr lang="en-US" b="1" dirty="0"/>
              <a:t>, </a:t>
            </a:r>
            <a:r>
              <a:rPr lang="en-US" b="1" dirty="0" err="1"/>
              <a:t>Madrian</a:t>
            </a:r>
            <a:r>
              <a:rPr lang="en-US" b="1" dirty="0"/>
              <a:t>, and </a:t>
            </a:r>
            <a:r>
              <a:rPr lang="en-US" b="1" dirty="0" err="1"/>
              <a:t>Metrick</a:t>
            </a:r>
            <a:r>
              <a:rPr lang="en-US" b="1" dirty="0"/>
              <a:t> (</a:t>
            </a:r>
            <a:r>
              <a:rPr lang="en-US" b="1" dirty="0" smtClean="0"/>
              <a:t>2009)</a:t>
            </a:r>
          </a:p>
          <a:p>
            <a:pPr marL="342900" lvl="1" indent="-342900">
              <a:buFontTx/>
              <a:buChar char="•"/>
            </a:pPr>
            <a:r>
              <a:rPr lang="en-US" dirty="0" smtClean="0"/>
              <a:t>Alcott </a:t>
            </a:r>
            <a:r>
              <a:rPr lang="en-US" dirty="0"/>
              <a:t>and </a:t>
            </a:r>
            <a:r>
              <a:rPr lang="en-US" dirty="0" err="1"/>
              <a:t>Taubinksy</a:t>
            </a:r>
            <a:r>
              <a:rPr lang="en-US" dirty="0"/>
              <a:t> (</a:t>
            </a:r>
            <a:r>
              <a:rPr lang="en-US" dirty="0" smtClean="0"/>
              <a:t>2015)</a:t>
            </a:r>
          </a:p>
          <a:p>
            <a:pPr marL="342900" lvl="1" indent="-342900">
              <a:buFontTx/>
              <a:buChar char="•"/>
            </a:pPr>
            <a:r>
              <a:rPr lang="en-US" b="1" dirty="0" smtClean="0"/>
              <a:t>Lockwood </a:t>
            </a:r>
            <a:r>
              <a:rPr lang="en-US" b="1" dirty="0"/>
              <a:t>(</a:t>
            </a:r>
            <a:r>
              <a:rPr lang="en-US" b="1" dirty="0" smtClean="0"/>
              <a:t>2016)</a:t>
            </a:r>
          </a:p>
          <a:p>
            <a:pPr marL="342900" lvl="1" indent="-342900">
              <a:buFontTx/>
              <a:buChar char="•"/>
            </a:pPr>
            <a:r>
              <a:rPr lang="en-US" dirty="0" err="1" smtClean="0"/>
              <a:t>Farhi</a:t>
            </a:r>
            <a:r>
              <a:rPr lang="en-US" dirty="0" smtClean="0"/>
              <a:t> </a:t>
            </a:r>
            <a:r>
              <a:rPr lang="en-US" dirty="0"/>
              <a:t>and </a:t>
            </a:r>
            <a:r>
              <a:rPr lang="en-US" dirty="0" err="1"/>
              <a:t>Gabaix</a:t>
            </a:r>
            <a:r>
              <a:rPr lang="en-US" dirty="0"/>
              <a:t> (</a:t>
            </a:r>
            <a:r>
              <a:rPr lang="en-US" dirty="0" smtClean="0"/>
              <a:t>2015)</a:t>
            </a:r>
          </a:p>
          <a:p>
            <a:pPr marL="342900" lvl="1" indent="-342900">
              <a:buFontTx/>
              <a:buChar char="•"/>
            </a:pPr>
            <a:r>
              <a:rPr lang="en-US" dirty="0" err="1"/>
              <a:t>Beshears</a:t>
            </a:r>
            <a:r>
              <a:rPr lang="en-US" dirty="0"/>
              <a:t>, Choi, Harris, </a:t>
            </a:r>
            <a:r>
              <a:rPr lang="en-US" dirty="0" err="1"/>
              <a:t>Laibson</a:t>
            </a:r>
            <a:r>
              <a:rPr lang="en-US" dirty="0"/>
              <a:t>, </a:t>
            </a:r>
            <a:r>
              <a:rPr lang="en-US" dirty="0" err="1"/>
              <a:t>Madrian</a:t>
            </a:r>
            <a:r>
              <a:rPr lang="en-US" dirty="0"/>
              <a:t>, </a:t>
            </a:r>
            <a:r>
              <a:rPr lang="en-US" dirty="0" err="1"/>
              <a:t>Sakong</a:t>
            </a:r>
            <a:r>
              <a:rPr lang="en-US" dirty="0"/>
              <a:t> </a:t>
            </a:r>
            <a:r>
              <a:rPr lang="en-US" dirty="0" smtClean="0"/>
              <a:t>(</a:t>
            </a:r>
            <a:r>
              <a:rPr lang="en-US" dirty="0"/>
              <a:t>2015</a:t>
            </a:r>
            <a:r>
              <a:rPr lang="en-US" dirty="0" smtClean="0"/>
              <a:t>)</a:t>
            </a:r>
          </a:p>
          <a:p>
            <a:pPr marL="342900" lvl="1" indent="-342900">
              <a:buFontTx/>
              <a:buChar char="•"/>
            </a:pPr>
            <a:r>
              <a:rPr lang="en-US" b="1" dirty="0" err="1" smtClean="0"/>
              <a:t>Beshears</a:t>
            </a:r>
            <a:r>
              <a:rPr lang="en-US" b="1" dirty="0"/>
              <a:t>, Choi, Clayton, Harris, </a:t>
            </a:r>
            <a:r>
              <a:rPr lang="en-US" b="1" dirty="0" err="1"/>
              <a:t>Laibson</a:t>
            </a:r>
            <a:r>
              <a:rPr lang="en-US" b="1" dirty="0"/>
              <a:t>, </a:t>
            </a:r>
            <a:r>
              <a:rPr lang="en-US" b="1" dirty="0" err="1"/>
              <a:t>Madrian</a:t>
            </a:r>
            <a:r>
              <a:rPr lang="en-US" b="1" dirty="0"/>
              <a:t> (</a:t>
            </a:r>
            <a:r>
              <a:rPr lang="en-US" b="1" dirty="0" smtClean="0"/>
              <a:t>2016)</a:t>
            </a:r>
            <a:endParaRPr lang="en-US" b="1" dirty="0">
              <a:solidFill>
                <a:srgbClr val="FF0000"/>
              </a:solidFill>
            </a:endParaRPr>
          </a:p>
          <a:p>
            <a:endParaRPr lang="en-US" dirty="0"/>
          </a:p>
        </p:txBody>
      </p:sp>
    </p:spTree>
    <p:extLst>
      <p:ext uri="{BB962C8B-B14F-4D97-AF65-F5344CB8AC3E}">
        <p14:creationId xmlns:p14="http://schemas.microsoft.com/office/powerpoint/2010/main" val="2666569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Characteristics by Choice Outcome</a:t>
            </a:r>
            <a:endParaRPr lang="en-US" sz="36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17729115"/>
              </p:ext>
            </p:extLst>
          </p:nvPr>
        </p:nvGraphicFramePr>
        <p:xfrm>
          <a:off x="609600" y="1600200"/>
          <a:ext cx="7848600" cy="4917096"/>
        </p:xfrm>
        <a:graphic>
          <a:graphicData uri="http://schemas.openxmlformats.org/drawingml/2006/table">
            <a:tbl>
              <a:tblPr firstRow="1" bandRow="1">
                <a:tableStyleId>{5C22544A-7EE6-4342-B048-85BDC9FD1C3A}</a:tableStyleId>
              </a:tblPr>
              <a:tblGrid>
                <a:gridCol w="2616200"/>
                <a:gridCol w="2616200"/>
                <a:gridCol w="2616200"/>
              </a:tblGrid>
              <a:tr h="507902">
                <a:tc>
                  <a:txBody>
                    <a:bodyPr/>
                    <a:lstStyle/>
                    <a:p>
                      <a:pPr algn="ctr">
                        <a:lnSpc>
                          <a:spcPct val="100000"/>
                        </a:lnSpc>
                      </a:pPr>
                      <a:r>
                        <a:rPr lang="en-US" sz="2400" dirty="0" smtClean="0">
                          <a:latin typeface="+mj-lt"/>
                          <a:ea typeface="Times New Roman"/>
                          <a:cs typeface="Times New Roman"/>
                        </a:rPr>
                        <a:t>Home</a:t>
                      </a:r>
                      <a:r>
                        <a:rPr lang="en-US" sz="2400" baseline="0" dirty="0" smtClean="0">
                          <a:latin typeface="+mj-lt"/>
                          <a:ea typeface="Times New Roman"/>
                          <a:cs typeface="Times New Roman"/>
                        </a:rPr>
                        <a:t> Delivery</a:t>
                      </a:r>
                      <a:endParaRPr lang="en-US" sz="2400" dirty="0">
                        <a:latin typeface="+mj-lt"/>
                        <a:ea typeface="Times New Roman"/>
                        <a:cs typeface="Times New Roman"/>
                      </a:endParaRPr>
                    </a:p>
                  </a:txBody>
                  <a:tcPr marL="68580" marR="68580" marT="0" marB="0" anchor="ctr"/>
                </a:tc>
                <a:tc>
                  <a:txBody>
                    <a:bodyPr/>
                    <a:lstStyle/>
                    <a:p>
                      <a:pPr algn="ctr">
                        <a:lnSpc>
                          <a:spcPct val="100000"/>
                        </a:lnSpc>
                      </a:pPr>
                      <a:r>
                        <a:rPr lang="en-US" sz="2400" dirty="0" smtClean="0">
                          <a:latin typeface="+mj-lt"/>
                          <a:ea typeface="Times New Roman"/>
                          <a:cs typeface="Times New Roman"/>
                        </a:rPr>
                        <a:t>Retail</a:t>
                      </a:r>
                      <a:endParaRPr lang="en-US" sz="2400" dirty="0">
                        <a:latin typeface="+mj-lt"/>
                        <a:ea typeface="Times New Roman"/>
                        <a:cs typeface="Times New Roman"/>
                      </a:endParaRPr>
                    </a:p>
                  </a:txBody>
                  <a:tcPr marL="68580" marR="68580" marT="0" marB="0" anchor="ctr"/>
                </a:tc>
                <a:tc>
                  <a:txBody>
                    <a:bodyPr/>
                    <a:lstStyle/>
                    <a:p>
                      <a:pPr algn="ctr">
                        <a:lnSpc>
                          <a:spcPct val="100000"/>
                        </a:lnSpc>
                      </a:pPr>
                      <a:r>
                        <a:rPr lang="en-US" sz="2400" dirty="0" smtClean="0">
                          <a:latin typeface="+mj-lt"/>
                          <a:ea typeface="Times New Roman"/>
                          <a:cs typeface="Times New Roman"/>
                        </a:rPr>
                        <a:t>No Choice</a:t>
                      </a:r>
                      <a:endParaRPr lang="en-US" sz="2400" dirty="0">
                        <a:latin typeface="+mj-lt"/>
                        <a:ea typeface="Times New Roman"/>
                        <a:cs typeface="Times New Roman"/>
                      </a:endParaRPr>
                    </a:p>
                  </a:txBody>
                  <a:tcPr marL="68580" marR="68580" marT="0" marB="0" anchor="ctr"/>
                </a:tc>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Female</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Male</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Older</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Younger</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Lower tenure</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Higher tenure</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Lower tenure</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High paid</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Lower paid</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Lower paid</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More drugs</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Fewer drugs</a:t>
                      </a:r>
                      <a:endParaRPr lang="en-US" sz="2000" b="1" dirty="0">
                        <a:latin typeface="+mj-lt"/>
                        <a:ea typeface="Times New Roman"/>
                        <a:cs typeface="Times New Roman"/>
                      </a:endParaRPr>
                    </a:p>
                  </a:txBody>
                  <a:tcPr marL="68580" marR="68580" marT="0" marB="0" anchor="ctr">
                    <a:solidFill>
                      <a:srgbClr val="CDE0E8"/>
                    </a:solidFill>
                  </a:tcPr>
                </a:tc>
              </a:tr>
              <a:tr h="660742">
                <a:tc>
                  <a:txBody>
                    <a:bodyPr/>
                    <a:lstStyle/>
                    <a:p>
                      <a:pPr algn="ctr">
                        <a:lnSpc>
                          <a:spcPct val="115000"/>
                        </a:lnSpc>
                      </a:pPr>
                      <a:r>
                        <a:rPr lang="en-US" sz="2000" b="1" dirty="0" smtClean="0">
                          <a:latin typeface="+mj-lt"/>
                          <a:ea typeface="Times New Roman"/>
                          <a:cs typeface="Times New Roman"/>
                        </a:rPr>
                        <a:t>High past PDC</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High past PDC</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a:t>
                      </a:r>
                      <a:r>
                        <a:rPr lang="en-US" sz="2000" b="1" baseline="0" dirty="0" smtClean="0">
                          <a:latin typeface="+mj-lt"/>
                          <a:ea typeface="Times New Roman"/>
                          <a:cs typeface="Times New Roman"/>
                        </a:rPr>
                        <a:t> past PDC</a:t>
                      </a:r>
                      <a:endParaRPr lang="en-US" sz="2000" b="1" dirty="0">
                        <a:latin typeface="+mj-lt"/>
                        <a:ea typeface="Times New Roman"/>
                        <a:cs typeface="Times New Roman"/>
                      </a:endParaRPr>
                    </a:p>
                  </a:txBody>
                  <a:tcPr marL="68580" marR="68580" marT="0" marB="0" anchor="ctr">
                    <a:solidFill>
                      <a:srgbClr val="CDE0E8"/>
                    </a:solidFill>
                  </a:tcPr>
                </a:tc>
              </a:tr>
              <a:tr h="660742">
                <a:tc>
                  <a:txBody>
                    <a:bodyPr/>
                    <a:lstStyle/>
                    <a:p>
                      <a:pPr algn="ctr">
                        <a:lnSpc>
                          <a:spcPct val="115000"/>
                        </a:lnSpc>
                      </a:pPr>
                      <a:r>
                        <a:rPr kumimoji="0" lang="en-US" sz="2000" b="1" kern="1200" dirty="0" smtClean="0">
                          <a:solidFill>
                            <a:schemeClr val="dk1"/>
                          </a:solidFill>
                          <a:latin typeface="+mn-lt"/>
                          <a:ea typeface="Times New Roman"/>
                          <a:cs typeface="Times New Roman"/>
                        </a:rPr>
                        <a:t>Missing PDC</a:t>
                      </a:r>
                    </a:p>
                    <a:p>
                      <a:pPr algn="ctr">
                        <a:lnSpc>
                          <a:spcPct val="115000"/>
                        </a:lnSpc>
                      </a:pPr>
                      <a:r>
                        <a:rPr kumimoji="0" lang="en-US" sz="2000" b="1" kern="1200" dirty="0" smtClean="0">
                          <a:solidFill>
                            <a:schemeClr val="dk1"/>
                          </a:solidFill>
                          <a:latin typeface="+mn-lt"/>
                          <a:ea typeface="Times New Roman"/>
                          <a:cs typeface="Times New Roman"/>
                        </a:rPr>
                        <a:t>(newer</a:t>
                      </a:r>
                      <a:r>
                        <a:rPr kumimoji="0" lang="en-US" sz="2000" b="1" kern="1200" baseline="0" dirty="0" smtClean="0">
                          <a:solidFill>
                            <a:schemeClr val="dk1"/>
                          </a:solidFill>
                          <a:latin typeface="+mn-lt"/>
                          <a:ea typeface="Times New Roman"/>
                          <a:cs typeface="Times New Roman"/>
                        </a:rPr>
                        <a:t> script</a:t>
                      </a:r>
                      <a:r>
                        <a:rPr kumimoji="0" lang="en-US" sz="2000" b="1" kern="1200" baseline="0" dirty="0">
                          <a:solidFill>
                            <a:schemeClr val="dk1"/>
                          </a:solidFill>
                          <a:latin typeface="+mj-lt"/>
                          <a:ea typeface="Times New Roman"/>
                          <a:cs typeface="Times New Roman"/>
                        </a:rPr>
                        <a:t>)</a:t>
                      </a:r>
                      <a:endParaRPr kumimoji="0" lang="en-US" sz="2000" b="1" kern="1200" dirty="0" smtClean="0">
                        <a:solidFill>
                          <a:schemeClr val="dk1"/>
                        </a:solidFill>
                        <a:latin typeface="+mn-lt"/>
                        <a:ea typeface="Times New Roman"/>
                        <a:cs typeface="Times New Roman"/>
                      </a:endParaRPr>
                    </a:p>
                  </a:txBody>
                  <a:tcPr marL="68580" marR="68580" marT="0" marB="0" anchor="ctr">
                    <a:solidFill>
                      <a:srgbClr val="CDE0E8"/>
                    </a:solidFill>
                  </a:tcPr>
                </a:tc>
                <a:tc>
                  <a:txBody>
                    <a:bodyPr/>
                    <a:lstStyle/>
                    <a:p>
                      <a:pPr algn="ctr">
                        <a:lnSpc>
                          <a:spcPct val="115000"/>
                        </a:lnSpc>
                      </a:pPr>
                      <a:r>
                        <a:rPr lang="en-US" sz="2000" b="1" dirty="0" smtClean="0">
                          <a:latin typeface="+mj-lt"/>
                          <a:ea typeface="Times New Roman"/>
                          <a:cs typeface="Times New Roman"/>
                        </a:rPr>
                        <a:t>Missing PDC</a:t>
                      </a:r>
                    </a:p>
                    <a:p>
                      <a:pPr algn="ctr">
                        <a:lnSpc>
                          <a:spcPct val="115000"/>
                        </a:lnSpc>
                      </a:pPr>
                      <a:r>
                        <a:rPr lang="en-US" sz="2000" b="1" dirty="0" smtClean="0">
                          <a:latin typeface="+mj-lt"/>
                          <a:ea typeface="Times New Roman"/>
                          <a:cs typeface="Times New Roman"/>
                        </a:rPr>
                        <a:t>(newer</a:t>
                      </a:r>
                      <a:r>
                        <a:rPr lang="en-US" sz="2000" b="1" baseline="0" dirty="0" smtClean="0">
                          <a:latin typeface="+mj-lt"/>
                          <a:ea typeface="Times New Roman"/>
                          <a:cs typeface="Times New Roman"/>
                        </a:rPr>
                        <a:t> script)</a:t>
                      </a: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Have PDC        </a:t>
                      </a:r>
                      <a:r>
                        <a:rPr lang="en-US" sz="2000" b="1" baseline="0" dirty="0" smtClean="0">
                          <a:latin typeface="+mj-lt"/>
                          <a:ea typeface="Times New Roman"/>
                          <a:cs typeface="Times New Roman"/>
                        </a:rPr>
                        <a:t>(older script)</a:t>
                      </a:r>
                      <a:endParaRPr lang="en-US" sz="2000" b="1" dirty="0">
                        <a:latin typeface="+mj-lt"/>
                        <a:ea typeface="Times New Roman"/>
                        <a:cs typeface="Times New Roman"/>
                      </a:endParaRPr>
                    </a:p>
                  </a:txBody>
                  <a:tcPr marL="68580" marR="68580" marT="0" marB="0" anchor="ctr">
                    <a:solidFill>
                      <a:srgbClr val="CDE0E8"/>
                    </a:solidFill>
                  </a:tcPr>
                </a:tc>
              </a:tr>
              <a:tr h="507902">
                <a:tc>
                  <a:txBody>
                    <a:bodyPr/>
                    <a:lstStyle/>
                    <a:p>
                      <a:pPr algn="ctr">
                        <a:lnSpc>
                          <a:spcPct val="115000"/>
                        </a:lnSpc>
                      </a:pPr>
                      <a:r>
                        <a:rPr lang="en-US" sz="2000" b="1" dirty="0" smtClean="0">
                          <a:latin typeface="+mj-lt"/>
                          <a:ea typeface="Times New Roman"/>
                          <a:cs typeface="Times New Roman"/>
                        </a:rPr>
                        <a:t>High savings</a:t>
                      </a:r>
                      <a:endParaRPr lang="en-US" sz="2000" b="1" dirty="0">
                        <a:latin typeface="+mj-lt"/>
                        <a:ea typeface="Times New Roman"/>
                        <a:cs typeface="Times New Roman"/>
                      </a:endParaRPr>
                    </a:p>
                  </a:txBody>
                  <a:tcPr marL="68580" marR="68580" marT="0" marB="0" anchor="ctr">
                    <a:solidFill>
                      <a:srgbClr val="CDE0E8"/>
                    </a:solidFill>
                  </a:tcPr>
                </a:tc>
                <a:tc>
                  <a:txBody>
                    <a:bodyPr/>
                    <a:lstStyle/>
                    <a:p>
                      <a:pPr algn="ctr">
                        <a:lnSpc>
                          <a:spcPct val="115000"/>
                        </a:lnSpc>
                      </a:pPr>
                      <a:endParaRPr lang="en-US" sz="2000" b="1" dirty="0">
                        <a:latin typeface="+mj-lt"/>
                        <a:ea typeface="Times New Roman"/>
                        <a:cs typeface="Times New Roman"/>
                      </a:endParaRPr>
                    </a:p>
                  </a:txBody>
                  <a:tcPr marL="68580" marR="68580" marT="0" marB="0" anchor="ctr">
                    <a:solidFill>
                      <a:srgbClr val="E8F0F4"/>
                    </a:solidFill>
                  </a:tcPr>
                </a:tc>
                <a:tc>
                  <a:txBody>
                    <a:bodyPr/>
                    <a:lstStyle/>
                    <a:p>
                      <a:pPr algn="ctr">
                        <a:lnSpc>
                          <a:spcPct val="115000"/>
                        </a:lnSpc>
                      </a:pPr>
                      <a:r>
                        <a:rPr lang="en-US" sz="2000" b="1" dirty="0" smtClean="0">
                          <a:latin typeface="+mj-lt"/>
                          <a:ea typeface="Times New Roman"/>
                          <a:cs typeface="Times New Roman"/>
                        </a:rPr>
                        <a:t>Low savings</a:t>
                      </a:r>
                      <a:endParaRPr lang="en-US" sz="2000" b="1" dirty="0">
                        <a:latin typeface="+mj-lt"/>
                        <a:ea typeface="Times New Roman"/>
                        <a:cs typeface="Times New Roman"/>
                      </a:endParaRPr>
                    </a:p>
                  </a:txBody>
                  <a:tcPr marL="68580" marR="68580" marT="0" marB="0" anchor="ctr">
                    <a:solidFill>
                      <a:srgbClr val="CDE0E8"/>
                    </a:solidFill>
                  </a:tcP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50</a:t>
            </a:fld>
            <a:endParaRPr lang="en-US"/>
          </a:p>
        </p:txBody>
      </p:sp>
    </p:spTree>
    <p:extLst>
      <p:ext uri="{BB962C8B-B14F-4D97-AF65-F5344CB8AC3E}">
        <p14:creationId xmlns:p14="http://schemas.microsoft.com/office/powerpoint/2010/main" val="250277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Financial Benefits of Select Home Delivery Program</a:t>
            </a:r>
            <a:endParaRPr lang="en-US" sz="3600" dirty="0"/>
          </a:p>
        </p:txBody>
      </p:sp>
      <p:graphicFrame>
        <p:nvGraphicFramePr>
          <p:cNvPr id="6" name="Content Placeholder 5"/>
          <p:cNvGraphicFramePr>
            <a:graphicFrameLocks noGrp="1"/>
          </p:cNvGraphicFramePr>
          <p:nvPr>
            <p:ph sz="quarter" idx="1"/>
          </p:nvPr>
        </p:nvGraphicFramePr>
        <p:xfrm>
          <a:off x="2286000" y="1828800"/>
          <a:ext cx="4648200" cy="2743198"/>
        </p:xfrm>
        <a:graphic>
          <a:graphicData uri="http://schemas.openxmlformats.org/drawingml/2006/table">
            <a:tbl>
              <a:tblPr firstRow="1" bandRow="1">
                <a:tableStyleId>{5C22544A-7EE6-4342-B048-85BDC9FD1C3A}</a:tableStyleId>
              </a:tblPr>
              <a:tblGrid>
                <a:gridCol w="2324100"/>
                <a:gridCol w="2324100"/>
              </a:tblGrid>
              <a:tr h="798990">
                <a:tc gridSpan="2">
                  <a:txBody>
                    <a:bodyPr/>
                    <a:lstStyle/>
                    <a:p>
                      <a:pPr algn="ctr"/>
                      <a:r>
                        <a:rPr lang="en-US" sz="2400" dirty="0" smtClean="0"/>
                        <a:t>Annualized Cost Savings</a:t>
                      </a:r>
                      <a:endParaRPr lang="en-US" sz="2400" dirty="0"/>
                    </a:p>
                  </a:txBody>
                  <a:tcPr anchor="ctr"/>
                </a:tc>
                <a:tc hMerge="1">
                  <a:txBody>
                    <a:bodyPr/>
                    <a:lstStyle/>
                    <a:p>
                      <a:endParaRPr lang="en-US" dirty="0"/>
                    </a:p>
                  </a:txBody>
                  <a:tcPr/>
                </a:tc>
              </a:tr>
              <a:tr h="486052">
                <a:tc>
                  <a:txBody>
                    <a:bodyPr/>
                    <a:lstStyle/>
                    <a:p>
                      <a:endParaRPr lang="en-US" dirty="0"/>
                    </a:p>
                  </a:txBody>
                  <a:tcPr anchor="ctr">
                    <a:solidFill>
                      <a:schemeClr val="accent1"/>
                    </a:solidFill>
                  </a:tcPr>
                </a:tc>
                <a:tc>
                  <a:txBody>
                    <a:bodyPr/>
                    <a:lstStyle/>
                    <a:p>
                      <a:pPr algn="ctr"/>
                      <a:r>
                        <a:rPr lang="en-US" b="1" dirty="0" smtClean="0">
                          <a:solidFill>
                            <a:schemeClr val="bg1"/>
                          </a:solidFill>
                        </a:rPr>
                        <a:t>Average</a:t>
                      </a:r>
                      <a:endParaRPr lang="en-US" b="1" dirty="0">
                        <a:solidFill>
                          <a:schemeClr val="bg1"/>
                        </a:solidFill>
                      </a:endParaRPr>
                    </a:p>
                  </a:txBody>
                  <a:tcPr anchor="ctr">
                    <a:solidFill>
                      <a:schemeClr val="accent1"/>
                    </a:solidFill>
                  </a:tcPr>
                </a:tc>
              </a:tr>
              <a:tr h="486052">
                <a:tc>
                  <a:txBody>
                    <a:bodyPr/>
                    <a:lstStyle/>
                    <a:p>
                      <a:r>
                        <a:rPr lang="en-US" b="1" dirty="0" smtClean="0"/>
                        <a:t>Individual</a:t>
                      </a:r>
                    </a:p>
                  </a:txBody>
                  <a:tcPr anchor="ctr">
                    <a:solidFill>
                      <a:srgbClr val="2DA2BF">
                        <a:alpha val="23922"/>
                      </a:srgbClr>
                    </a:solidFill>
                  </a:tcPr>
                </a:tc>
                <a:tc>
                  <a:txBody>
                    <a:bodyPr/>
                    <a:lstStyle/>
                    <a:p>
                      <a:pPr algn="ctr" fontAlgn="b"/>
                      <a:r>
                        <a:rPr lang="en-US" sz="1800" b="1" i="0" u="none" strike="noStrike" dirty="0" smtClean="0">
                          <a:solidFill>
                            <a:srgbClr val="000000"/>
                          </a:solidFill>
                          <a:latin typeface="+mj-lt"/>
                        </a:rPr>
                        <a:t>$444,683</a:t>
                      </a:r>
                      <a:endParaRPr lang="en-US" sz="1800" b="1" i="0" u="none" strike="noStrike" dirty="0">
                        <a:solidFill>
                          <a:srgbClr val="000000"/>
                        </a:solidFill>
                        <a:latin typeface="+mj-lt"/>
                      </a:endParaRPr>
                    </a:p>
                  </a:txBody>
                  <a:tcPr marL="9525" marR="9525" marT="9525" marB="0" anchor="ctr">
                    <a:solidFill>
                      <a:srgbClr val="2DA2BF">
                        <a:alpha val="23922"/>
                      </a:srgbClr>
                    </a:solidFill>
                  </a:tcPr>
                </a:tc>
              </a:tr>
              <a:tr h="486052">
                <a:tc>
                  <a:txBody>
                    <a:bodyPr/>
                    <a:lstStyle/>
                    <a:p>
                      <a:r>
                        <a:rPr lang="en-US" b="1" dirty="0" smtClean="0"/>
                        <a:t>Company</a:t>
                      </a:r>
                      <a:endParaRPr lang="en-US" b="1" dirty="0"/>
                    </a:p>
                  </a:txBody>
                  <a:tcPr anchor="ctr">
                    <a:solidFill>
                      <a:srgbClr val="2DA2BF">
                        <a:alpha val="23922"/>
                      </a:srgbClr>
                    </a:solidFill>
                  </a:tcPr>
                </a:tc>
                <a:tc>
                  <a:txBody>
                    <a:bodyPr/>
                    <a:lstStyle/>
                    <a:p>
                      <a:pPr algn="ctr" fontAlgn="b"/>
                      <a:r>
                        <a:rPr lang="en-US" sz="1800" b="1" i="0" u="none" strike="noStrike" dirty="0" smtClean="0">
                          <a:solidFill>
                            <a:srgbClr val="000000"/>
                          </a:solidFill>
                          <a:latin typeface="+mj-lt"/>
                        </a:rPr>
                        <a:t>$377,981</a:t>
                      </a:r>
                      <a:endParaRPr lang="en-US" sz="1800" b="1" i="0" u="none" strike="noStrike" dirty="0">
                        <a:solidFill>
                          <a:srgbClr val="000000"/>
                        </a:solidFill>
                        <a:latin typeface="+mj-lt"/>
                      </a:endParaRPr>
                    </a:p>
                  </a:txBody>
                  <a:tcPr marL="9525" marR="9525" marT="9525" marB="0" anchor="ctr">
                    <a:solidFill>
                      <a:srgbClr val="2DA2BF">
                        <a:alpha val="23922"/>
                      </a:srgbClr>
                    </a:solidFill>
                  </a:tcPr>
                </a:tc>
              </a:tr>
              <a:tr h="486052">
                <a:tc>
                  <a:txBody>
                    <a:bodyPr/>
                    <a:lstStyle/>
                    <a:p>
                      <a:r>
                        <a:rPr lang="en-US" b="1" dirty="0" smtClean="0">
                          <a:solidFill>
                            <a:schemeClr val="bg1"/>
                          </a:solidFill>
                        </a:rPr>
                        <a:t>Total</a:t>
                      </a:r>
                      <a:endParaRPr lang="en-US" b="1" dirty="0">
                        <a:solidFill>
                          <a:schemeClr val="bg1"/>
                        </a:solidFill>
                      </a:endParaRPr>
                    </a:p>
                  </a:txBody>
                  <a:tcPr anchor="ctr">
                    <a:solidFill>
                      <a:schemeClr val="accent1"/>
                    </a:solidFill>
                  </a:tcPr>
                </a:tc>
                <a:tc>
                  <a:txBody>
                    <a:bodyPr/>
                    <a:lstStyle/>
                    <a:p>
                      <a:pPr algn="ctr" fontAlgn="b"/>
                      <a:r>
                        <a:rPr lang="en-US" sz="1800" b="1" i="0" u="none" strike="noStrike" dirty="0" smtClean="0">
                          <a:solidFill>
                            <a:schemeClr val="bg1"/>
                          </a:solidFill>
                          <a:latin typeface="+mj-lt"/>
                        </a:rPr>
                        <a:t>$822,664</a:t>
                      </a:r>
                      <a:endParaRPr lang="en-US" sz="1800" b="1" i="0" u="none" strike="noStrike" dirty="0">
                        <a:solidFill>
                          <a:schemeClr val="bg1"/>
                        </a:solidFill>
                        <a:latin typeface="+mj-lt"/>
                      </a:endParaRPr>
                    </a:p>
                  </a:txBody>
                  <a:tcPr marL="9525" marR="9525" marT="9525" marB="0" anchor="ctr">
                    <a:solidFill>
                      <a:schemeClr val="accent1"/>
                    </a:solidFill>
                  </a:tcP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BDF73CC1-58C0-4D20-8C7D-B84E3ED225D9}" type="slidenum">
              <a:rPr lang="en-US" smtClean="0"/>
              <a:pPr>
                <a:defRPr/>
              </a:pPr>
              <a:t>51</a:t>
            </a:fld>
            <a:endParaRPr lang="en-US"/>
          </a:p>
        </p:txBody>
      </p:sp>
      <p:sp>
        <p:nvSpPr>
          <p:cNvPr id="8" name="Content Placeholder 6"/>
          <p:cNvSpPr txBox="1">
            <a:spLocks/>
          </p:cNvSpPr>
          <p:nvPr/>
        </p:nvSpPr>
        <p:spPr bwMode="auto">
          <a:xfrm>
            <a:off x="612648" y="4724400"/>
            <a:ext cx="81534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19088" indent="-319088">
              <a:spcBef>
                <a:spcPts val="700"/>
              </a:spcBef>
              <a:buClr>
                <a:srgbClr val="DA1F28"/>
              </a:buClr>
              <a:buSzPct val="60000"/>
              <a:buFont typeface="Wingdings" pitchFamily="2" charset="2"/>
              <a:buChar char=""/>
              <a:defRPr/>
            </a:pPr>
            <a:r>
              <a:rPr lang="en-US" sz="2900" dirty="0" smtClean="0">
                <a:solidFill>
                  <a:prstClr val="black"/>
                </a:solidFill>
                <a:latin typeface="Tw Cen MT"/>
              </a:rPr>
              <a:t>Rough estimate: total annualized savings of </a:t>
            </a:r>
          </a:p>
          <a:p>
            <a:pPr marL="319088" indent="-319088">
              <a:spcBef>
                <a:spcPts val="700"/>
              </a:spcBef>
              <a:buClr>
                <a:srgbClr val="DA1F28"/>
              </a:buClr>
              <a:buSzPct val="60000"/>
              <a:defRPr/>
            </a:pPr>
            <a:r>
              <a:rPr lang="en-US" sz="2900" dirty="0" smtClean="0">
                <a:solidFill>
                  <a:srgbClr val="FF0000"/>
                </a:solidFill>
                <a:latin typeface="Tw Cen MT"/>
              </a:rPr>
              <a:t>	</a:t>
            </a:r>
            <a:r>
              <a:rPr lang="en-US" sz="2900" b="1" dirty="0" smtClean="0">
                <a:solidFill>
                  <a:srgbClr val="FF0000"/>
                </a:solidFill>
                <a:latin typeface="Tw Cen MT"/>
              </a:rPr>
              <a:t>~$822,664 per year</a:t>
            </a:r>
          </a:p>
          <a:p>
            <a:pPr marL="639763" lvl="1" indent="-273050">
              <a:spcBef>
                <a:spcPts val="550"/>
              </a:spcBef>
              <a:buClr>
                <a:srgbClr val="2DA2BF"/>
              </a:buClr>
              <a:buSzPct val="70000"/>
              <a:buFont typeface="Wingdings 2" pitchFamily="18" charset="2"/>
              <a:buChar char=""/>
              <a:defRPr/>
            </a:pPr>
            <a:r>
              <a:rPr lang="en-US" sz="2600" dirty="0" smtClean="0">
                <a:solidFill>
                  <a:prstClr val="black"/>
                </a:solidFill>
                <a:latin typeface="Tw Cen MT"/>
              </a:rPr>
              <a:t>Does not include savings to PBM</a:t>
            </a:r>
          </a:p>
          <a:p>
            <a:pPr marL="639763" lvl="1" indent="-273050">
              <a:spcBef>
                <a:spcPts val="550"/>
              </a:spcBef>
              <a:buClr>
                <a:srgbClr val="2DA2BF"/>
              </a:buClr>
              <a:buSzPct val="70000"/>
              <a:buFont typeface="Wingdings 2" pitchFamily="18" charset="2"/>
              <a:buChar char=""/>
              <a:defRPr/>
            </a:pPr>
            <a:r>
              <a:rPr lang="en-US" sz="2600" dirty="0" smtClean="0">
                <a:solidFill>
                  <a:prstClr val="black"/>
                </a:solidFill>
                <a:latin typeface="Tw Cen MT"/>
              </a:rPr>
              <a:t>Not a steady state estimate</a:t>
            </a:r>
          </a:p>
        </p:txBody>
      </p:sp>
    </p:spTree>
    <p:extLst>
      <p:ext uri="{BB962C8B-B14F-4D97-AF65-F5344CB8AC3E}">
        <p14:creationId xmlns:p14="http://schemas.microsoft.com/office/powerpoint/2010/main" val="212510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 Optimal illiquidity</a:t>
            </a:r>
            <a:endParaRPr lang="en-US" dirty="0"/>
          </a:p>
        </p:txBody>
      </p:sp>
      <p:sp>
        <p:nvSpPr>
          <p:cNvPr id="3" name="Content Placeholder 2"/>
          <p:cNvSpPr>
            <a:spLocks noGrp="1"/>
          </p:cNvSpPr>
          <p:nvPr>
            <p:ph idx="1"/>
          </p:nvPr>
        </p:nvSpPr>
        <p:spPr>
          <a:xfrm>
            <a:off x="152400" y="1981200"/>
            <a:ext cx="9144000" cy="4114800"/>
          </a:xfrm>
        </p:spPr>
        <p:txBody>
          <a:bodyPr/>
          <a:lstStyle/>
          <a:p>
            <a:pPr marL="457200" lvl="1" indent="0">
              <a:buNone/>
            </a:pPr>
            <a:r>
              <a:rPr lang="en-US" dirty="0" smtClean="0"/>
              <a:t>Amador</a:t>
            </a:r>
            <a:r>
              <a:rPr lang="en-US" dirty="0"/>
              <a:t>, </a:t>
            </a:r>
            <a:r>
              <a:rPr lang="en-US" dirty="0" err="1" smtClean="0"/>
              <a:t>Werning</a:t>
            </a:r>
            <a:r>
              <a:rPr lang="en-US" dirty="0"/>
              <a:t>, and </a:t>
            </a:r>
            <a:r>
              <a:rPr lang="en-US" dirty="0" err="1" smtClean="0"/>
              <a:t>Angeletos</a:t>
            </a:r>
            <a:r>
              <a:rPr lang="en-US" dirty="0"/>
              <a:t>. </a:t>
            </a:r>
            <a:r>
              <a:rPr lang="en-US" dirty="0" smtClean="0"/>
              <a:t>"</a:t>
            </a:r>
            <a:r>
              <a:rPr lang="en-US" dirty="0"/>
              <a:t>Commitment </a:t>
            </a:r>
            <a:r>
              <a:rPr lang="en-US" dirty="0" smtClean="0"/>
              <a:t>vs flexibility</a:t>
            </a:r>
            <a:r>
              <a:rPr lang="en-US" dirty="0"/>
              <a:t>." </a:t>
            </a:r>
            <a:r>
              <a:rPr lang="en-US" dirty="0" smtClean="0"/>
              <a:t>(</a:t>
            </a:r>
            <a:r>
              <a:rPr lang="en-US" dirty="0"/>
              <a:t>2006</a:t>
            </a:r>
            <a:r>
              <a:rPr lang="en-US" dirty="0" smtClean="0"/>
              <a:t>)</a:t>
            </a:r>
            <a:endParaRPr lang="en-US" dirty="0"/>
          </a:p>
          <a:p>
            <a:pPr marL="457200" lvl="1" indent="0">
              <a:buNone/>
            </a:pPr>
            <a:r>
              <a:rPr lang="en-US" dirty="0" err="1" smtClean="0"/>
              <a:t>Beshears</a:t>
            </a:r>
            <a:r>
              <a:rPr lang="en-US" dirty="0" smtClean="0"/>
              <a:t>, Choi, Harris, </a:t>
            </a:r>
            <a:r>
              <a:rPr lang="en-US" dirty="0" err="1" smtClean="0"/>
              <a:t>Laibson</a:t>
            </a:r>
            <a:r>
              <a:rPr lang="en-US" dirty="0" smtClean="0"/>
              <a:t>, </a:t>
            </a:r>
            <a:r>
              <a:rPr lang="en-US" dirty="0" err="1" smtClean="0"/>
              <a:t>Madrian</a:t>
            </a:r>
            <a:r>
              <a:rPr lang="en-US" dirty="0" smtClean="0"/>
              <a:t>, </a:t>
            </a:r>
            <a:r>
              <a:rPr lang="en-US" dirty="0" err="1" smtClean="0"/>
              <a:t>Sakong</a:t>
            </a:r>
            <a:r>
              <a:rPr lang="en-US" dirty="0" smtClean="0"/>
              <a:t> </a:t>
            </a:r>
            <a:r>
              <a:rPr lang="en-US" dirty="0"/>
              <a:t>“Self Control and Liquidity: </a:t>
            </a:r>
            <a:r>
              <a:rPr lang="en-US" dirty="0" smtClean="0"/>
              <a:t>How </a:t>
            </a:r>
            <a:r>
              <a:rPr lang="en-US" dirty="0"/>
              <a:t>to Design a Commitment </a:t>
            </a:r>
            <a:r>
              <a:rPr lang="en-US" dirty="0" smtClean="0"/>
              <a:t>Contract” (2015)</a:t>
            </a:r>
          </a:p>
          <a:p>
            <a:pPr marL="457200" lvl="1" indent="0">
              <a:buNone/>
            </a:pPr>
            <a:r>
              <a:rPr lang="en-US" dirty="0" err="1"/>
              <a:t>Beshears</a:t>
            </a:r>
            <a:r>
              <a:rPr lang="en-US" dirty="0"/>
              <a:t>, Choi, </a:t>
            </a:r>
            <a:r>
              <a:rPr lang="en-US" dirty="0" smtClean="0"/>
              <a:t>Clayton, Harris</a:t>
            </a:r>
            <a:r>
              <a:rPr lang="en-US" dirty="0"/>
              <a:t>, </a:t>
            </a:r>
            <a:r>
              <a:rPr lang="en-US" dirty="0" err="1"/>
              <a:t>Laibson</a:t>
            </a:r>
            <a:r>
              <a:rPr lang="en-US" dirty="0"/>
              <a:t>, </a:t>
            </a:r>
            <a:r>
              <a:rPr lang="en-US" dirty="0" err="1"/>
              <a:t>Madrian</a:t>
            </a:r>
            <a:r>
              <a:rPr lang="en-US" dirty="0"/>
              <a:t>, </a:t>
            </a:r>
            <a:r>
              <a:rPr lang="en-US" dirty="0" smtClean="0"/>
              <a:t>“Optimal Illiquidity” </a:t>
            </a:r>
            <a:r>
              <a:rPr lang="en-US" dirty="0"/>
              <a:t>(</a:t>
            </a:r>
            <a:r>
              <a:rPr lang="en-US" dirty="0" smtClean="0"/>
              <a:t>2016)</a:t>
            </a:r>
            <a:endParaRPr lang="en-US" dirty="0"/>
          </a:p>
          <a:p>
            <a:pPr marL="457200" lvl="1" indent="0">
              <a:buNone/>
            </a:pPr>
            <a:endParaRPr lang="en-US" dirty="0"/>
          </a:p>
        </p:txBody>
      </p:sp>
    </p:spTree>
    <p:extLst>
      <p:ext uri="{BB962C8B-B14F-4D97-AF65-F5344CB8AC3E}">
        <p14:creationId xmlns:p14="http://schemas.microsoft.com/office/powerpoint/2010/main" val="2786834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liquidity in the US retirement system socially optimal?</a:t>
            </a:r>
            <a:endParaRPr lang="en-US" dirty="0"/>
          </a:p>
        </p:txBody>
      </p:sp>
      <p:sp>
        <p:nvSpPr>
          <p:cNvPr id="3" name="Content Placeholder 2"/>
          <p:cNvSpPr>
            <a:spLocks noGrp="1"/>
          </p:cNvSpPr>
          <p:nvPr>
            <p:ph idx="1"/>
          </p:nvPr>
        </p:nvSpPr>
        <p:spPr/>
        <p:txBody>
          <a:bodyPr/>
          <a:lstStyle/>
          <a:p>
            <a:r>
              <a:rPr lang="en-US" dirty="0" smtClean="0"/>
              <a:t>For every $1 that flows into the U.S. defined contribution system (for households 55 and under), $0.40 simultaneously flows out.</a:t>
            </a:r>
          </a:p>
          <a:p>
            <a:pPr marL="457200" lvl="1" indent="0">
              <a:buNone/>
            </a:pPr>
            <a:r>
              <a:rPr lang="en-US" sz="2000" dirty="0" err="1" smtClean="0"/>
              <a:t>Argento</a:t>
            </a:r>
            <a:r>
              <a:rPr lang="en-US" sz="2000" dirty="0" smtClean="0"/>
              <a:t>, Bryant, and </a:t>
            </a:r>
            <a:r>
              <a:rPr lang="en-US" sz="2000" dirty="0" err="1" smtClean="0"/>
              <a:t>Sabelhaus</a:t>
            </a:r>
            <a:r>
              <a:rPr lang="en-US" sz="2000" dirty="0" smtClean="0"/>
              <a:t> (2014)</a:t>
            </a:r>
          </a:p>
          <a:p>
            <a:r>
              <a:rPr lang="en-US" dirty="0" smtClean="0"/>
              <a:t>Is this a good thing or a bad thing?  </a:t>
            </a:r>
          </a:p>
        </p:txBody>
      </p:sp>
    </p:spTree>
    <p:extLst>
      <p:ext uri="{BB962C8B-B14F-4D97-AF65-F5344CB8AC3E}">
        <p14:creationId xmlns:p14="http://schemas.microsoft.com/office/powerpoint/2010/main" val="34332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33400" y="381000"/>
            <a:ext cx="8153400" cy="869950"/>
          </a:xfrm>
        </p:spPr>
        <p:txBody>
          <a:bodyPr>
            <a:noAutofit/>
          </a:bodyPr>
          <a:lstStyle/>
          <a:p>
            <a:r>
              <a:rPr lang="en-US" sz="3600" b="1" dirty="0" smtClean="0">
                <a:solidFill>
                  <a:schemeClr val="tx1"/>
                </a:solidFill>
                <a:cs typeface="Arial" pitchFamily="34" charset="0"/>
              </a:rPr>
              <a:t>International comparison of </a:t>
            </a:r>
            <a:br>
              <a:rPr lang="en-US" sz="3600" b="1" dirty="0" smtClean="0">
                <a:solidFill>
                  <a:schemeClr val="tx1"/>
                </a:solidFill>
                <a:cs typeface="Arial" pitchFamily="34" charset="0"/>
              </a:rPr>
            </a:br>
            <a:r>
              <a:rPr lang="en-US" sz="3600" b="1" dirty="0" smtClean="0">
                <a:solidFill>
                  <a:schemeClr val="tx1"/>
                </a:solidFill>
                <a:cs typeface="Arial" pitchFamily="34" charset="0"/>
              </a:rPr>
              <a:t>employer-based DC retirement accounts</a:t>
            </a:r>
            <a:br>
              <a:rPr lang="en-US" sz="3600" b="1" dirty="0" smtClean="0">
                <a:solidFill>
                  <a:schemeClr val="tx1"/>
                </a:solidFill>
                <a:cs typeface="Arial" pitchFamily="34" charset="0"/>
              </a:rPr>
            </a:br>
            <a:r>
              <a:rPr lang="en-US" sz="2000" dirty="0" err="1" smtClean="0">
                <a:solidFill>
                  <a:schemeClr val="tx1"/>
                </a:solidFill>
                <a:cs typeface="Arial" pitchFamily="34" charset="0"/>
              </a:rPr>
              <a:t>Beshears</a:t>
            </a:r>
            <a:r>
              <a:rPr lang="en-US" sz="2000" dirty="0" smtClean="0">
                <a:solidFill>
                  <a:schemeClr val="tx1"/>
                </a:solidFill>
                <a:cs typeface="Arial" pitchFamily="34" charset="0"/>
              </a:rPr>
              <a:t>, Choi, Hurwitz, </a:t>
            </a:r>
            <a:r>
              <a:rPr lang="en-US" sz="2000" dirty="0" err="1" smtClean="0">
                <a:solidFill>
                  <a:schemeClr val="tx1"/>
                </a:solidFill>
                <a:cs typeface="Arial" pitchFamily="34" charset="0"/>
              </a:rPr>
              <a:t>Laibson</a:t>
            </a:r>
            <a:r>
              <a:rPr lang="en-US" sz="2000" dirty="0" smtClean="0">
                <a:solidFill>
                  <a:schemeClr val="tx1"/>
                </a:solidFill>
                <a:cs typeface="Arial" pitchFamily="34" charset="0"/>
              </a:rPr>
              <a:t>, </a:t>
            </a:r>
            <a:r>
              <a:rPr lang="en-US" sz="2000" dirty="0" err="1" smtClean="0">
                <a:solidFill>
                  <a:schemeClr val="tx1"/>
                </a:solidFill>
                <a:cs typeface="Arial" pitchFamily="34" charset="0"/>
              </a:rPr>
              <a:t>Madrian</a:t>
            </a:r>
            <a:r>
              <a:rPr lang="en-US" sz="2000" dirty="0" smtClean="0">
                <a:solidFill>
                  <a:schemeClr val="tx1"/>
                </a:solidFill>
                <a:cs typeface="Arial" pitchFamily="34" charset="0"/>
              </a:rPr>
              <a:t> (2015)</a:t>
            </a:r>
            <a:endParaRPr lang="en-US" sz="2000" dirty="0">
              <a:solidFill>
                <a:schemeClr val="tx1"/>
              </a:solidFill>
              <a:cs typeface="Arial" pitchFamily="34" charset="0"/>
            </a:endParaRPr>
          </a:p>
        </p:txBody>
      </p:sp>
      <p:sp>
        <p:nvSpPr>
          <p:cNvPr id="11" name="Content Placeholder 2"/>
          <p:cNvSpPr txBox="1">
            <a:spLocks/>
          </p:cNvSpPr>
          <p:nvPr/>
        </p:nvSpPr>
        <p:spPr>
          <a:xfrm>
            <a:off x="533400" y="1608667"/>
            <a:ext cx="8534400" cy="4805363"/>
          </a:xfrm>
          <a:prstGeom prst="rect">
            <a:avLst/>
          </a:prstGeom>
        </p:spPr>
        <p:txBody>
          <a:bodyPr/>
          <a:lstStyle/>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a:solidFill>
                  <a:prstClr val="black"/>
                </a:solidFill>
                <a:latin typeface="Calibri" panose="020F0502020204030204"/>
                <a:cs typeface="Arial" pitchFamily="34" charset="0"/>
              </a:rPr>
              <a:t>United States: </a:t>
            </a: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cs typeface="Arial" pitchFamily="34" charset="0"/>
              </a:rPr>
              <a:t>       liquidity </a:t>
            </a:r>
            <a:r>
              <a:rPr lang="en-US" sz="2800" dirty="0">
                <a:solidFill>
                  <a:prstClr val="black"/>
                </a:solidFill>
                <a:latin typeface="Calibri" panose="020F0502020204030204"/>
                <a:cs typeface="Arial" pitchFamily="34" charset="0"/>
              </a:rPr>
              <a:t>(10% penalty or no penalty) </a:t>
            </a:r>
          </a:p>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smtClean="0">
                <a:solidFill>
                  <a:prstClr val="black"/>
                </a:solidFill>
                <a:latin typeface="Calibri" panose="020F0502020204030204"/>
                <a:cs typeface="Arial" pitchFamily="34" charset="0"/>
              </a:rPr>
              <a:t>Canada, Australia: </a:t>
            </a: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cs typeface="Arial" pitchFamily="34" charset="0"/>
              </a:rPr>
              <a:t>       no liquidity, unless long-term unemployed</a:t>
            </a:r>
          </a:p>
          <a:p>
            <a:pPr marL="320040" indent="-320040" eaLnBrk="1" fontAlgn="auto" hangingPunct="1">
              <a:spcBef>
                <a:spcPts val="700"/>
              </a:spcBef>
              <a:spcAft>
                <a:spcPts val="0"/>
              </a:spcAft>
              <a:buClr>
                <a:srgbClr val="ED7D31"/>
              </a:buClr>
              <a:buSzPct val="60000"/>
              <a:buFont typeface="Courier New" pitchFamily="49" charset="0"/>
              <a:buChar char="o"/>
            </a:pPr>
            <a:r>
              <a:rPr lang="en-US" sz="2800" dirty="0">
                <a:solidFill>
                  <a:prstClr val="black"/>
                </a:solidFill>
                <a:latin typeface="Calibri" panose="020F0502020204030204"/>
              </a:rPr>
              <a:t>Germany, Singapore, UK: </a:t>
            </a: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rPr>
              <a:t>       no liquidity (from retirement accounts)</a:t>
            </a:r>
          </a:p>
          <a:p>
            <a:pPr lvl="1" eaLnBrk="1" fontAlgn="auto" hangingPunct="1">
              <a:spcBef>
                <a:spcPts val="700"/>
              </a:spcBef>
              <a:spcAft>
                <a:spcPts val="0"/>
              </a:spcAft>
              <a:buClr>
                <a:srgbClr val="ED7D31"/>
              </a:buClr>
              <a:buSzPct val="60000"/>
            </a:pPr>
            <a:endParaRPr lang="en-US" sz="2800" dirty="0">
              <a:solidFill>
                <a:prstClr val="black"/>
              </a:solidFill>
              <a:latin typeface="Calibri" panose="020F0502020204030204"/>
              <a:cs typeface="Arial" pitchFamily="34" charset="0"/>
            </a:endParaRPr>
          </a:p>
          <a:p>
            <a:pPr lvl="1" eaLnBrk="1" fontAlgn="auto" hangingPunct="1">
              <a:spcBef>
                <a:spcPts val="700"/>
              </a:spcBef>
              <a:spcAft>
                <a:spcPts val="0"/>
              </a:spcAft>
              <a:buClr>
                <a:srgbClr val="ED7D31"/>
              </a:buClr>
              <a:buSzPct val="60000"/>
            </a:pPr>
            <a:r>
              <a:rPr lang="en-US" sz="2800" dirty="0" smtClean="0">
                <a:solidFill>
                  <a:prstClr val="black"/>
                </a:solidFill>
                <a:latin typeface="Calibri" panose="020F0502020204030204"/>
                <a:cs typeface="Arial" pitchFamily="34" charset="0"/>
              </a:rPr>
              <a:t>Who has it right?</a:t>
            </a:r>
          </a:p>
          <a:p>
            <a:pPr marL="320040" indent="-320040" eaLnBrk="1" fontAlgn="auto" hangingPunct="1">
              <a:spcBef>
                <a:spcPts val="700"/>
              </a:spcBef>
              <a:spcAft>
                <a:spcPts val="0"/>
              </a:spcAft>
              <a:buClr>
                <a:srgbClr val="ED7D31"/>
              </a:buClr>
              <a:buSzPct val="60000"/>
              <a:buFont typeface="Courier New" pitchFamily="49" charset="0"/>
              <a:buChar char="o"/>
              <a:defRPr/>
            </a:pPr>
            <a:endParaRPr lang="en-US" sz="2900" dirty="0">
              <a:solidFill>
                <a:prstClr val="black"/>
              </a:solidFill>
              <a:latin typeface="Calibri" panose="020F0502020204030204"/>
            </a:endParaRPr>
          </a:p>
        </p:txBody>
      </p:sp>
    </p:spTree>
    <p:extLst>
      <p:ext uri="{BB962C8B-B14F-4D97-AF65-F5344CB8AC3E}">
        <p14:creationId xmlns:p14="http://schemas.microsoft.com/office/powerpoint/2010/main" val="21445578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Autofit/>
          </a:bodyPr>
          <a:lstStyle/>
          <a:p>
            <a:r>
              <a:rPr lang="en-US" sz="3600" dirty="0" smtClean="0"/>
              <a:t>To answer these questions, we’re going to employ </a:t>
            </a:r>
            <a:r>
              <a:rPr lang="en-US" sz="3600" b="1" dirty="0"/>
              <a:t>behavioral welfare economics</a:t>
            </a:r>
            <a:r>
              <a:rPr lang="en-US" sz="3600" dirty="0"/>
              <a:t>. </a:t>
            </a:r>
          </a:p>
        </p:txBody>
      </p:sp>
      <p:sp>
        <p:nvSpPr>
          <p:cNvPr id="3" name="Content Placeholder 2"/>
          <p:cNvSpPr>
            <a:spLocks noGrp="1"/>
          </p:cNvSpPr>
          <p:nvPr>
            <p:ph idx="1"/>
          </p:nvPr>
        </p:nvSpPr>
        <p:spPr>
          <a:xfrm>
            <a:off x="628649" y="1825625"/>
            <a:ext cx="8395607" cy="4351338"/>
          </a:xfrm>
        </p:spPr>
        <p:txBody>
          <a:bodyPr>
            <a:normAutofit/>
          </a:bodyPr>
          <a:lstStyle/>
          <a:p>
            <a:pPr marL="0" indent="0">
              <a:buNone/>
            </a:pPr>
            <a:endParaRPr lang="en-US" dirty="0" smtClean="0"/>
          </a:p>
          <a:p>
            <a:pPr marL="0" indent="0">
              <a:buNone/>
            </a:pPr>
            <a:r>
              <a:rPr lang="en-US" dirty="0" smtClean="0"/>
              <a:t>Three ingredients:</a:t>
            </a:r>
          </a:p>
          <a:p>
            <a:pPr marL="514350" indent="-514350">
              <a:buFont typeface="+mj-lt"/>
              <a:buAutoNum type="arabicPeriod"/>
            </a:pPr>
            <a:r>
              <a:rPr lang="en-US" dirty="0" smtClean="0"/>
              <a:t>A </a:t>
            </a:r>
            <a:r>
              <a:rPr lang="en-US" b="1" dirty="0" smtClean="0"/>
              <a:t>positive theory </a:t>
            </a:r>
            <a:r>
              <a:rPr lang="en-US" dirty="0" smtClean="0"/>
              <a:t>of human behavior </a:t>
            </a:r>
          </a:p>
          <a:p>
            <a:pPr marL="514350" indent="-514350">
              <a:buFont typeface="+mj-lt"/>
              <a:buAutoNum type="arabicPeriod"/>
            </a:pPr>
            <a:r>
              <a:rPr lang="en-US" dirty="0" smtClean="0"/>
              <a:t>A </a:t>
            </a:r>
            <a:r>
              <a:rPr lang="en-US" b="1" dirty="0" smtClean="0"/>
              <a:t>normative criterion</a:t>
            </a:r>
            <a:r>
              <a:rPr lang="en-US" dirty="0" smtClean="0"/>
              <a:t>: planner’s objective</a:t>
            </a:r>
          </a:p>
          <a:p>
            <a:pPr marL="514350" indent="-514350">
              <a:buFont typeface="+mj-lt"/>
              <a:buAutoNum type="arabicPeriod"/>
            </a:pPr>
            <a:r>
              <a:rPr lang="en-US" dirty="0" smtClean="0"/>
              <a:t>Derivation of the policies/institutions that maximize “2” subject to the constraints imposed by “1.”</a:t>
            </a:r>
          </a:p>
          <a:p>
            <a:pPr marL="514350" indent="-514350">
              <a:buFont typeface="+mj-lt"/>
              <a:buAutoNum type="arabicPeriod"/>
            </a:pPr>
            <a:endParaRPr lang="en-US" dirty="0"/>
          </a:p>
          <a:p>
            <a:pPr marL="0" indent="0">
              <a:buNone/>
            </a:pPr>
            <a:r>
              <a:rPr lang="en-US" dirty="0" smtClean="0"/>
              <a:t>Our analysis builds on that of Amador, </a:t>
            </a:r>
            <a:r>
              <a:rPr lang="en-US" dirty="0" err="1" smtClean="0"/>
              <a:t>Werning</a:t>
            </a:r>
            <a:r>
              <a:rPr lang="en-US" dirty="0" smtClean="0"/>
              <a:t>, </a:t>
            </a:r>
            <a:r>
              <a:rPr lang="en-US" dirty="0" err="1" smtClean="0"/>
              <a:t>Angeletos</a:t>
            </a:r>
            <a:r>
              <a:rPr lang="en-US" dirty="0" smtClean="0"/>
              <a:t> (2006).  </a:t>
            </a:r>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202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56</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normAutofit/>
          </a:bodyPr>
          <a:lstStyle/>
          <a:p>
            <a:pPr algn="ctr" eaLnBrk="1" hangingPunct="1"/>
            <a:r>
              <a:rPr lang="en-US" dirty="0" smtClean="0"/>
              <a:t>Behavioral mechanism design</a:t>
            </a:r>
            <a:br>
              <a:rPr lang="en-US" dirty="0" smtClean="0"/>
            </a:br>
            <a:r>
              <a:rPr lang="en-US" sz="3600" dirty="0" smtClean="0"/>
              <a:t>(cf. </a:t>
            </a:r>
            <a:r>
              <a:rPr lang="en-US" sz="3600" dirty="0" err="1" smtClean="0"/>
              <a:t>Angeletos</a:t>
            </a:r>
            <a:r>
              <a:rPr lang="en-US" sz="3600" dirty="0" smtClean="0"/>
              <a:t>, </a:t>
            </a:r>
            <a:r>
              <a:rPr lang="en-US" sz="3600" dirty="0" err="1" smtClean="0"/>
              <a:t>Werning</a:t>
            </a:r>
            <a:r>
              <a:rPr lang="en-US" sz="3600" dirty="0" smtClean="0"/>
              <a:t>, and Amador 2006)</a:t>
            </a:r>
          </a:p>
        </p:txBody>
      </p:sp>
      <p:sp>
        <p:nvSpPr>
          <p:cNvPr id="70660" name="Rectangle 3"/>
          <p:cNvSpPr>
            <a:spLocks noGrp="1" noChangeArrowheads="1"/>
          </p:cNvSpPr>
          <p:nvPr>
            <p:ph type="body" idx="1"/>
          </p:nvPr>
        </p:nvSpPr>
        <p:spPr>
          <a:xfrm>
            <a:off x="228599" y="1481138"/>
            <a:ext cx="8785225" cy="4525962"/>
          </a:xfrm>
        </p:spPr>
        <p:txBody>
          <a:bodyPr/>
          <a:lstStyle/>
          <a:p>
            <a:pPr marL="514350" indent="-514350" eaLnBrk="1" hangingPunct="1">
              <a:buFont typeface="+mj-lt"/>
              <a:buAutoNum type="arabicPeriod"/>
            </a:pPr>
            <a:r>
              <a:rPr lang="en-US" dirty="0">
                <a:solidFill>
                  <a:srgbClr val="FF0000"/>
                </a:solidFill>
              </a:rPr>
              <a:t>A</a:t>
            </a:r>
            <a:r>
              <a:rPr lang="en-US" dirty="0" smtClean="0">
                <a:solidFill>
                  <a:srgbClr val="FF0000"/>
                </a:solidFill>
              </a:rPr>
              <a:t> positive theory </a:t>
            </a:r>
            <a:r>
              <a:rPr lang="en-US" dirty="0">
                <a:solidFill>
                  <a:srgbClr val="FF0000"/>
                </a:solidFill>
              </a:rPr>
              <a:t>of </a:t>
            </a:r>
            <a:r>
              <a:rPr lang="en-US" dirty="0" smtClean="0">
                <a:solidFill>
                  <a:srgbClr val="FF0000"/>
                </a:solidFill>
              </a:rPr>
              <a:t>consumer behavior:</a:t>
            </a:r>
          </a:p>
          <a:p>
            <a:pPr marL="863600" lvl="1" indent="-514350" eaLnBrk="1" hangingPunct="1"/>
            <a:r>
              <a:rPr lang="en-US" dirty="0" smtClean="0">
                <a:solidFill>
                  <a:srgbClr val="FF0000"/>
                </a:solidFill>
              </a:rPr>
              <a:t>Quasi-hyperbolic (present-biased) consumers </a:t>
            </a:r>
          </a:p>
          <a:p>
            <a:pPr marL="514350" indent="-514350" eaLnBrk="1" hangingPunct="1">
              <a:buFont typeface="+mj-lt"/>
              <a:buAutoNum type="arabicPeriod"/>
            </a:pPr>
            <a:r>
              <a:rPr lang="en-US" dirty="0"/>
              <a:t>A</a:t>
            </a:r>
            <a:r>
              <a:rPr lang="en-US" dirty="0" smtClean="0"/>
              <a:t> normative social welfare function</a:t>
            </a:r>
          </a:p>
          <a:p>
            <a:pPr marL="514350" indent="-514350" eaLnBrk="1" hangingPunct="1">
              <a:buFont typeface="+mj-lt"/>
              <a:buAutoNum type="arabicPeriod"/>
            </a:pPr>
            <a:r>
              <a:rPr lang="en-US" dirty="0" smtClean="0"/>
              <a:t>Solve for the institutions that maximize the social welfare function, conditional on the theory of consumer behavior.</a:t>
            </a:r>
          </a:p>
        </p:txBody>
      </p:sp>
    </p:spTree>
    <p:extLst>
      <p:ext uri="{BB962C8B-B14F-4D97-AF65-F5344CB8AC3E}">
        <p14:creationId xmlns:p14="http://schemas.microsoft.com/office/powerpoint/2010/main" val="272852822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800" dirty="0"/>
          </a:p>
          <a:p>
            <a:pPr marL="566737" indent="-457200"/>
            <a:r>
              <a:rPr lang="en-US" sz="2800" dirty="0" smtClean="0"/>
              <a:t>Present-biased preferences</a:t>
            </a:r>
          </a:p>
          <a:p>
            <a:pPr marL="566737" indent="-457200"/>
            <a:r>
              <a:rPr lang="en-US" sz="2800" dirty="0" smtClean="0"/>
              <a:t>Taste shifters (e.g., medical bills)</a:t>
            </a:r>
          </a:p>
          <a:p>
            <a:pPr marL="566737" indent="-457200"/>
            <a:r>
              <a:rPr lang="en-US" sz="2800" i="1" dirty="0" smtClean="0">
                <a:latin typeface="Times New Roman" panose="02020603050405020304" pitchFamily="18" charset="0"/>
                <a:cs typeface="Times New Roman" panose="02020603050405020304" pitchFamily="18" charset="0"/>
              </a:rPr>
              <a:t>N</a:t>
            </a:r>
            <a:r>
              <a:rPr lang="en-US" sz="2800" dirty="0" smtClean="0"/>
              <a:t> savings accounts</a:t>
            </a:r>
            <a:endParaRPr lang="en-US" sz="2400" dirty="0"/>
          </a:p>
        </p:txBody>
      </p:sp>
      <p:sp>
        <p:nvSpPr>
          <p:cNvPr id="3" name="Title 2"/>
          <p:cNvSpPr>
            <a:spLocks noGrp="1"/>
          </p:cNvSpPr>
          <p:nvPr>
            <p:ph type="title"/>
          </p:nvPr>
        </p:nvSpPr>
        <p:spPr>
          <a:xfrm>
            <a:off x="457200" y="274638"/>
            <a:ext cx="8686800" cy="1143000"/>
          </a:xfrm>
        </p:spPr>
        <p:txBody>
          <a:bodyPr>
            <a:noAutofit/>
          </a:bodyPr>
          <a:lstStyle/>
          <a:p>
            <a:r>
              <a:rPr lang="en-US" sz="3200" dirty="0" smtClean="0">
                <a:solidFill>
                  <a:srgbClr val="FF0000"/>
                </a:solidFill>
                <a:effectLst/>
              </a:rPr>
              <a:t>1. A positive </a:t>
            </a:r>
            <a:r>
              <a:rPr lang="en-US" sz="3200" dirty="0">
                <a:solidFill>
                  <a:srgbClr val="FF0000"/>
                </a:solidFill>
                <a:effectLst/>
              </a:rPr>
              <a:t>theory of consumer </a:t>
            </a:r>
            <a:r>
              <a:rPr lang="en-US" sz="3200" dirty="0" smtClean="0">
                <a:solidFill>
                  <a:srgbClr val="FF0000"/>
                </a:solidFill>
                <a:effectLst/>
              </a:rPr>
              <a:t>behavior</a:t>
            </a:r>
            <a:r>
              <a:rPr lang="en-US" sz="3200" dirty="0">
                <a:solidFill>
                  <a:srgbClr val="FF0000"/>
                </a:solidFill>
                <a:effectLst/>
              </a:rPr>
              <a:t/>
            </a:r>
            <a:br>
              <a:rPr lang="en-US" sz="3200" dirty="0">
                <a:solidFill>
                  <a:srgbClr val="FF0000"/>
                </a:solidFill>
                <a:effectLst/>
              </a:rPr>
            </a:br>
            <a:endParaRPr lang="en-US" sz="3200" dirty="0">
              <a:solidFill>
                <a:srgbClr val="FF0000"/>
              </a:solidFill>
              <a:effectLst/>
            </a:endParaRPr>
          </a:p>
        </p:txBody>
      </p:sp>
    </p:spTree>
    <p:extLst>
      <p:ext uri="{BB962C8B-B14F-4D97-AF65-F5344CB8AC3E}">
        <p14:creationId xmlns:p14="http://schemas.microsoft.com/office/powerpoint/2010/main" val="781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4525962"/>
          </a:xfrm>
        </p:spPr>
        <p:txBody>
          <a:bodyPr>
            <a:normAutofit lnSpcReduction="10000"/>
          </a:bodyPr>
          <a:lstStyle/>
          <a:p>
            <a:pPr marL="109537" indent="0">
              <a:buNone/>
            </a:pPr>
            <a:r>
              <a:rPr lang="en-US" sz="2400" b="1" dirty="0" smtClean="0"/>
              <a:t>Timing</a:t>
            </a:r>
          </a:p>
          <a:p>
            <a:pPr marL="109537" indent="0">
              <a:buNone/>
            </a:pPr>
            <a:endParaRPr lang="en-US" sz="2400" dirty="0"/>
          </a:p>
          <a:p>
            <a:pPr marL="109537" indent="0">
              <a:buNone/>
            </a:pPr>
            <a:r>
              <a:rPr lang="en-US" sz="2400" b="1" dirty="0" smtClean="0"/>
              <a:t>Period </a:t>
            </a:r>
            <a:r>
              <a:rPr lang="en-US" sz="2400" b="1" dirty="0"/>
              <a:t>1.</a:t>
            </a:r>
            <a:r>
              <a:rPr lang="en-US" sz="2400" dirty="0"/>
              <a:t> </a:t>
            </a:r>
            <a:r>
              <a:rPr lang="en-US" sz="2400" dirty="0" smtClean="0"/>
              <a:t> </a:t>
            </a:r>
          </a:p>
          <a:p>
            <a:pPr marL="452437" indent="-342900"/>
            <a:r>
              <a:rPr lang="en-US" sz="2400" dirty="0" smtClean="0"/>
              <a:t>The household is endowed with savings accounts. </a:t>
            </a:r>
          </a:p>
          <a:p>
            <a:pPr marL="452437" indent="-342900"/>
            <a:r>
              <a:rPr lang="en-US" sz="2400" dirty="0" smtClean="0"/>
              <a:t>A taste shock is </a:t>
            </a:r>
            <a:r>
              <a:rPr lang="en-US" sz="2400" dirty="0"/>
              <a:t>realized and privately </a:t>
            </a:r>
            <a:r>
              <a:rPr lang="en-US" sz="2400" dirty="0" smtClean="0"/>
              <a:t>observed by households. </a:t>
            </a:r>
          </a:p>
          <a:p>
            <a:pPr marL="452437" indent="-342900"/>
            <a:r>
              <a:rPr lang="en-US" sz="2400" dirty="0" smtClean="0"/>
              <a:t>Consumption </a:t>
            </a:r>
            <a:r>
              <a:rPr lang="en-US" sz="2400" dirty="0"/>
              <a:t>(</a:t>
            </a:r>
            <a:r>
              <a:rPr lang="en-US" sz="2400" i="1" dirty="0">
                <a:latin typeface="Times New Roman" panose="02020603050405020304" pitchFamily="18" charset="0"/>
                <a:ea typeface="Cambria Math" panose="02040503050406030204" pitchFamily="18" charset="0"/>
                <a:cs typeface="Times New Roman" panose="02020603050405020304" pitchFamily="18" charset="0"/>
              </a:rPr>
              <a:t>c</a:t>
            </a:r>
            <a:r>
              <a:rPr lang="en-US" sz="2400" dirty="0" smtClean="0">
                <a:latin typeface="Times New Roman" panose="02020603050405020304" pitchFamily="18" charset="0"/>
                <a:ea typeface="Cambria Math" panose="02040503050406030204" pitchFamily="18" charset="0"/>
                <a:cs typeface="Times New Roman" panose="02020603050405020304" pitchFamily="18" charset="0"/>
              </a:rPr>
              <a:t>₁</a:t>
            </a:r>
            <a:r>
              <a:rPr lang="en-US" sz="2400" dirty="0" smtClean="0"/>
              <a:t>) is chosen by each household.</a:t>
            </a:r>
          </a:p>
          <a:p>
            <a:pPr marL="109537" indent="0">
              <a:buNone/>
            </a:pPr>
            <a:endParaRPr lang="en-US" sz="2400" dirty="0"/>
          </a:p>
          <a:p>
            <a:pPr marL="109537" indent="0">
              <a:buNone/>
            </a:pPr>
            <a:r>
              <a:rPr lang="en-US" sz="2400" b="1" dirty="0" smtClean="0"/>
              <a:t>Period </a:t>
            </a:r>
            <a:r>
              <a:rPr lang="en-US" sz="2400" b="1" dirty="0"/>
              <a:t>2.</a:t>
            </a:r>
            <a:r>
              <a:rPr lang="en-US" sz="2400" dirty="0"/>
              <a:t> </a:t>
            </a:r>
            <a:endParaRPr lang="en-US" sz="2400" dirty="0" smtClean="0"/>
          </a:p>
          <a:p>
            <a:pPr marL="452437" indent="-342900"/>
            <a:r>
              <a:rPr lang="en-US" sz="2400" dirty="0" smtClean="0"/>
              <a:t>Final </a:t>
            </a:r>
            <a:r>
              <a:rPr lang="en-US" sz="2400" dirty="0"/>
              <a:t>consumption (</a:t>
            </a:r>
            <a:r>
              <a:rPr lang="en-US" sz="2400" i="1" dirty="0">
                <a:latin typeface="Times New Roman" panose="02020603050405020304" pitchFamily="18" charset="0"/>
                <a:ea typeface="Cambria Math" panose="02040503050406030204" pitchFamily="18" charset="0"/>
                <a:cs typeface="Times New Roman" panose="02020603050405020304" pitchFamily="18" charset="0"/>
              </a:rPr>
              <a:t>c</a:t>
            </a:r>
            <a:r>
              <a:rPr lang="en-US" sz="2400" dirty="0">
                <a:latin typeface="Times New Roman" panose="02020603050405020304" pitchFamily="18" charset="0"/>
                <a:ea typeface="Cambria Math" panose="02040503050406030204" pitchFamily="18" charset="0"/>
                <a:cs typeface="Times New Roman" panose="02020603050405020304" pitchFamily="18" charset="0"/>
              </a:rPr>
              <a:t>₂</a:t>
            </a:r>
            <a:r>
              <a:rPr lang="en-US" sz="2400" dirty="0"/>
              <a:t>) </a:t>
            </a:r>
            <a:r>
              <a:rPr lang="en-US" sz="2400" dirty="0" smtClean="0"/>
              <a:t>is chosen.</a:t>
            </a:r>
            <a:endParaRPr lang="en-US" sz="2400" dirty="0"/>
          </a:p>
          <a:p>
            <a:pPr marL="109537" indent="0">
              <a:buNone/>
            </a:pPr>
            <a:r>
              <a:rPr lang="en-US" sz="2400" dirty="0"/>
              <a:t> </a:t>
            </a:r>
          </a:p>
          <a:p>
            <a:endParaRPr lang="en-US" sz="2400" dirty="0"/>
          </a:p>
        </p:txBody>
      </p:sp>
    </p:spTree>
    <p:extLst>
      <p:ext uri="{BB962C8B-B14F-4D97-AF65-F5344CB8AC3E}">
        <p14:creationId xmlns:p14="http://schemas.microsoft.com/office/powerpoint/2010/main" val="166312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537" indent="0">
              <a:buNone/>
            </a:pPr>
            <a:endParaRPr lang="en-US" sz="3200" dirty="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r>
              <a:rPr lang="en-US" sz="32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200" dirty="0">
                <a:latin typeface="Cambria Math" panose="02040503050406030204" pitchFamily="18" charset="0"/>
                <a:ea typeface="Cambria Math" panose="02040503050406030204" pitchFamily="18" charset="0"/>
                <a:cs typeface="Times New Roman" panose="02020603050405020304" pitchFamily="18" charset="0"/>
              </a:rPr>
              <a:t>	</a:t>
            </a:r>
            <a:r>
              <a:rPr lang="en-US" sz="32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3200" i="1" dirty="0" smtClean="0">
                <a:latin typeface="Times New Roman" panose="02020603050405020304" pitchFamily="18" charset="0"/>
                <a:ea typeface="Cambria Math" panose="02040503050406030204" pitchFamily="18" charset="0"/>
                <a:cs typeface="Times New Roman" panose="02020603050405020304" pitchFamily="18" charset="0"/>
              </a:rPr>
              <a:t>θ</a:t>
            </a:r>
            <a:r>
              <a:rPr lang="en-US" sz="3200" baseline="-25000" dirty="0" smtClean="0">
                <a:latin typeface="Times New Roman" panose="02020603050405020304" pitchFamily="18" charset="0"/>
                <a:ea typeface="Cambria Math" panose="02040503050406030204" pitchFamily="18" charset="0"/>
                <a:cs typeface="Times New Roman" panose="02020603050405020304" pitchFamily="18" charset="0"/>
              </a:rPr>
              <a:t>1</a:t>
            </a:r>
            <a:r>
              <a:rPr lang="en-US" sz="3200" i="1" baseline="-25000" dirty="0" smtClean="0">
                <a:latin typeface="Times New Roman" panose="02020603050405020304" pitchFamily="18" charset="0"/>
                <a:ea typeface="Cambria Math" panose="02040503050406030204" pitchFamily="18" charset="0"/>
                <a:cs typeface="Times New Roman" panose="02020603050405020304" pitchFamily="18" charset="0"/>
              </a:rPr>
              <a:t>i</a:t>
            </a:r>
            <a:r>
              <a:rPr lang="en-US" sz="32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3200" i="1" dirty="0" smtClean="0">
                <a:latin typeface="Times New Roman" panose="02020603050405020304" pitchFamily="18" charset="0"/>
                <a:ea typeface="Cambria Math" panose="02040503050406030204" pitchFamily="18" charset="0"/>
                <a:cs typeface="Times New Roman" panose="02020603050405020304" pitchFamily="18" charset="0"/>
              </a:rPr>
              <a:t>u</a:t>
            </a:r>
            <a:r>
              <a:rPr lang="en-US" sz="32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3200" i="1" dirty="0" err="1" smtClean="0">
                <a:latin typeface="Times New Roman" panose="02020603050405020304" pitchFamily="18" charset="0"/>
                <a:ea typeface="Cambria Math" panose="02040503050406030204" pitchFamily="18" charset="0"/>
                <a:cs typeface="Times New Roman" panose="02020603050405020304" pitchFamily="18" charset="0"/>
              </a:rPr>
              <a:t>c</a:t>
            </a:r>
            <a:r>
              <a:rPr lang="en-US" sz="3200" dirty="0" err="1" smtClean="0">
                <a:latin typeface="Times New Roman" panose="02020603050405020304" pitchFamily="18" charset="0"/>
                <a:ea typeface="Cambria Math" panose="02040503050406030204" pitchFamily="18" charset="0"/>
                <a:cs typeface="Times New Roman" panose="02020603050405020304" pitchFamily="18" charset="0"/>
              </a:rPr>
              <a:t>₁</a:t>
            </a:r>
            <a:r>
              <a:rPr lang="en-US" sz="3200" i="1" baseline="-25000"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US" sz="3200" dirty="0" smtClean="0">
                <a:latin typeface="Times New Roman" panose="02020603050405020304" pitchFamily="18" charset="0"/>
                <a:ea typeface="Cambria Math" panose="02040503050406030204" pitchFamily="18" charset="0"/>
                <a:cs typeface="Times New Roman" panose="02020603050405020304" pitchFamily="18" charset="0"/>
              </a:rPr>
              <a:t>)  +  </a:t>
            </a:r>
            <a:r>
              <a:rPr lang="en-US" sz="3200" i="1" dirty="0" smtClean="0">
                <a:latin typeface="Times New Roman" panose="02020603050405020304" pitchFamily="18" charset="0"/>
                <a:ea typeface="Cambria Math" panose="02040503050406030204" pitchFamily="18" charset="0"/>
                <a:cs typeface="Times New Roman" panose="02020603050405020304" pitchFamily="18" charset="0"/>
              </a:rPr>
              <a:t>β</a:t>
            </a:r>
            <a:r>
              <a:rPr lang="en-US" sz="3200" i="1" baseline="-25000"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US" sz="3200" i="1" baseline="-250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3200" i="1" dirty="0" smtClean="0">
                <a:latin typeface="Times New Roman" panose="02020603050405020304" pitchFamily="18" charset="0"/>
                <a:ea typeface="Cambria Math" panose="02040503050406030204" pitchFamily="18" charset="0"/>
                <a:cs typeface="Times New Roman" panose="02020603050405020304" pitchFamily="18" charset="0"/>
              </a:rPr>
              <a:t>δ</a:t>
            </a:r>
            <a:r>
              <a:rPr lang="en-US" sz="32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3200" i="1" dirty="0" smtClean="0">
                <a:latin typeface="Times New Roman" panose="02020603050405020304" pitchFamily="18" charset="0"/>
                <a:ea typeface="Cambria Math" panose="02040503050406030204" pitchFamily="18" charset="0"/>
                <a:cs typeface="Times New Roman" panose="02020603050405020304" pitchFamily="18" charset="0"/>
              </a:rPr>
              <a:t>u</a:t>
            </a:r>
            <a:r>
              <a:rPr lang="en-US" sz="32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3200" i="1" dirty="0" err="1" smtClean="0">
                <a:latin typeface="Times New Roman" panose="02020603050405020304" pitchFamily="18" charset="0"/>
                <a:ea typeface="Cambria Math" panose="02040503050406030204" pitchFamily="18" charset="0"/>
                <a:cs typeface="Times New Roman" panose="02020603050405020304" pitchFamily="18" charset="0"/>
              </a:rPr>
              <a:t>c</a:t>
            </a:r>
            <a:r>
              <a:rPr lang="en-US" sz="3200" dirty="0" err="1" smtClean="0">
                <a:latin typeface="Times New Roman" panose="02020603050405020304" pitchFamily="18" charset="0"/>
                <a:ea typeface="Cambria Math" panose="02040503050406030204" pitchFamily="18" charset="0"/>
                <a:cs typeface="Times New Roman" panose="02020603050405020304" pitchFamily="18" charset="0"/>
              </a:rPr>
              <a:t>₂</a:t>
            </a:r>
            <a:r>
              <a:rPr lang="en-US" sz="3200" i="1" baseline="-25000"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US" sz="3200" dirty="0" smtClean="0">
                <a:latin typeface="Times New Roman" panose="02020603050405020304" pitchFamily="18" charset="0"/>
                <a:ea typeface="Cambria Math" panose="02040503050406030204" pitchFamily="18" charset="0"/>
                <a:cs typeface="Times New Roman" panose="02020603050405020304" pitchFamily="18" charset="0"/>
              </a:rPr>
              <a:t>)</a:t>
            </a:r>
            <a:endParaRPr lang="en-US" sz="3200" dirty="0">
              <a:latin typeface="Times New Roman" panose="02020603050405020304" pitchFamily="18" charset="0"/>
              <a:ea typeface="Cambria Math" panose="02040503050406030204" pitchFamily="18" charset="0"/>
              <a:cs typeface="Times New Roman" panose="02020603050405020304" pitchFamily="18" charset="0"/>
            </a:endParaRPr>
          </a:p>
          <a:p>
            <a:pPr marL="109537" indent="0">
              <a:buNone/>
            </a:pPr>
            <a:endParaRPr lang="en-US" sz="3200" dirty="0" smtClean="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endParaRPr lang="en-US" sz="3200" dirty="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endParaRPr lang="en-US" sz="3200" dirty="0" smtClean="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endParaRPr lang="en-US" sz="3200" dirty="0">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Household Preferences</a:t>
            </a:r>
            <a:endParaRPr lang="en-US" dirty="0"/>
          </a:p>
        </p:txBody>
      </p:sp>
    </p:spTree>
    <p:extLst>
      <p:ext uri="{BB962C8B-B14F-4D97-AF65-F5344CB8AC3E}">
        <p14:creationId xmlns:p14="http://schemas.microsoft.com/office/powerpoint/2010/main" val="3677187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411662"/>
          </a:xfrm>
        </p:spPr>
        <p:txBody>
          <a:bodyPr/>
          <a:lstStyle/>
          <a:p>
            <a:pPr marL="0" indent="0">
              <a:buNone/>
            </a:pPr>
            <a:r>
              <a:rPr lang="en-US" dirty="0" smtClean="0"/>
              <a:t>Today:</a:t>
            </a:r>
          </a:p>
          <a:p>
            <a:pPr marL="0" indent="0">
              <a:buNone/>
            </a:pPr>
            <a:endParaRPr lang="en-US" dirty="0" smtClean="0"/>
          </a:p>
          <a:p>
            <a:pPr marL="0" indent="0">
              <a:buNone/>
            </a:pPr>
            <a:r>
              <a:rPr lang="en-US" dirty="0" smtClean="0"/>
              <a:t>Three examples of behavioral mechanism </a:t>
            </a:r>
            <a:r>
              <a:rPr lang="en-US" dirty="0" smtClean="0"/>
              <a:t>design</a:t>
            </a:r>
          </a:p>
          <a:p>
            <a:pPr marL="0" indent="0">
              <a:buNone/>
            </a:pPr>
            <a:endParaRPr lang="en-US" dirty="0" smtClean="0"/>
          </a:p>
          <a:p>
            <a:pPr marL="349250" lvl="1" indent="0">
              <a:buNone/>
            </a:pPr>
            <a:r>
              <a:rPr lang="en-US" dirty="0" smtClean="0"/>
              <a:t>A.  Optimal </a:t>
            </a:r>
            <a:r>
              <a:rPr lang="en-US" dirty="0" smtClean="0"/>
              <a:t>defaults: what default should an enlightened planner set</a:t>
            </a:r>
            <a:r>
              <a:rPr lang="en-US" dirty="0" smtClean="0"/>
              <a:t>?</a:t>
            </a:r>
          </a:p>
          <a:p>
            <a:pPr marL="863600" lvl="1" indent="-514350">
              <a:buAutoNum type="alphaUcPeriod"/>
            </a:pPr>
            <a:endParaRPr lang="en-US" dirty="0" smtClean="0"/>
          </a:p>
          <a:p>
            <a:pPr marL="349250" lvl="1" indent="0">
              <a:buNone/>
            </a:pPr>
            <a:r>
              <a:rPr lang="en-US" dirty="0" smtClean="0"/>
              <a:t>B. Optimal illiquidity: how illiquid should retirement savings be</a:t>
            </a:r>
            <a:r>
              <a:rPr lang="en-US" dirty="0" smtClean="0"/>
              <a:t>?</a:t>
            </a:r>
          </a:p>
          <a:p>
            <a:pPr marL="349250" lvl="1" indent="0">
              <a:buNone/>
            </a:pPr>
            <a:endParaRPr lang="en-US" dirty="0" smtClean="0"/>
          </a:p>
          <a:p>
            <a:pPr marL="349250" lvl="1" indent="0">
              <a:buNone/>
            </a:pPr>
            <a:r>
              <a:rPr lang="en-US" dirty="0" smtClean="0"/>
              <a:t>C. How should we tax/subsidize wage earners?</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val="401443286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budget constraint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Set up by the Planner</a:t>
                </a:r>
              </a:p>
              <a:p>
                <a:r>
                  <a:rPr lang="en-US" i="1" dirty="0" smtClean="0">
                    <a:latin typeface="Times New Roman" panose="02020603050405020304" pitchFamily="18" charset="0"/>
                    <a:cs typeface="Times New Roman" panose="02020603050405020304" pitchFamily="18" charset="0"/>
                  </a:rPr>
                  <a:t>N</a:t>
                </a:r>
                <a:r>
                  <a:rPr lang="en-US" dirty="0" smtClean="0"/>
                  <a:t> accounts: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oMath>
                </a14:m>
                <a:r>
                  <a:rPr lang="en-US" dirty="0" smtClean="0"/>
                  <a:t>, …,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𝑁</m:t>
                        </m:r>
                      </m:sub>
                    </m:sSub>
                  </m:oMath>
                </a14:m>
                <a:endParaRPr lang="en-US" dirty="0" smtClean="0"/>
              </a:p>
              <a:p>
                <a:r>
                  <a:rPr lang="en-US" dirty="0" smtClean="0"/>
                  <a:t>Early withdrawal penalties: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𝑁</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990267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61</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smtClean="0"/>
              <a:t>Behavioral mechanism design</a:t>
            </a:r>
          </a:p>
        </p:txBody>
      </p:sp>
      <p:sp>
        <p:nvSpPr>
          <p:cNvPr id="70660" name="Rectangle 3"/>
          <p:cNvSpPr>
            <a:spLocks noGrp="1" noChangeArrowheads="1"/>
          </p:cNvSpPr>
          <p:nvPr>
            <p:ph type="body" idx="1"/>
          </p:nvPr>
        </p:nvSpPr>
        <p:spPr>
          <a:xfrm>
            <a:off x="228599" y="1481138"/>
            <a:ext cx="8785225" cy="4525962"/>
          </a:xfrm>
        </p:spPr>
        <p:txBody>
          <a:bodyPr/>
          <a:lstStyle/>
          <a:p>
            <a:pPr marL="514350" indent="-514350" eaLnBrk="1" hangingPunct="1">
              <a:buFont typeface="+mj-lt"/>
              <a:buAutoNum type="arabicPeriod"/>
            </a:pPr>
            <a:r>
              <a:rPr lang="en-US" dirty="0"/>
              <a:t>Specify a </a:t>
            </a:r>
            <a:r>
              <a:rPr lang="en-US" dirty="0" smtClean="0"/>
              <a:t>positive theory </a:t>
            </a:r>
            <a:r>
              <a:rPr lang="en-US" dirty="0"/>
              <a:t>of </a:t>
            </a:r>
            <a:r>
              <a:rPr lang="en-US" dirty="0" smtClean="0"/>
              <a:t>consumer behavior:</a:t>
            </a:r>
          </a:p>
          <a:p>
            <a:pPr marL="863600" lvl="1" indent="-514350" eaLnBrk="1" hangingPunct="1"/>
            <a:r>
              <a:rPr lang="en-US" dirty="0" smtClean="0"/>
              <a:t>Quasi-hyperbolic (present-biased) consumers </a:t>
            </a:r>
          </a:p>
          <a:p>
            <a:pPr marL="514350" indent="-514350" eaLnBrk="1" hangingPunct="1">
              <a:buClr>
                <a:srgbClr val="FF0000"/>
              </a:buClr>
              <a:buFont typeface="+mj-lt"/>
              <a:buAutoNum type="arabicPeriod"/>
            </a:pPr>
            <a:r>
              <a:rPr lang="en-US" dirty="0" smtClean="0">
                <a:solidFill>
                  <a:srgbClr val="FF0000"/>
                </a:solidFill>
              </a:rPr>
              <a:t>Specify a normative social welfare function</a:t>
            </a:r>
          </a:p>
          <a:p>
            <a:pPr marL="863600" lvl="1" indent="-514350" eaLnBrk="1" hangingPunct="1">
              <a:buClr>
                <a:srgbClr val="FF0000"/>
              </a:buClr>
            </a:pPr>
            <a:r>
              <a:rPr lang="en-US" dirty="0" smtClean="0">
                <a:solidFill>
                  <a:srgbClr val="FF0000"/>
                </a:solidFill>
              </a:rPr>
              <a:t>No present bias</a:t>
            </a:r>
          </a:p>
          <a:p>
            <a:pPr marL="514350" indent="-514350" eaLnBrk="1" hangingPunct="1">
              <a:buFont typeface="+mj-lt"/>
              <a:buAutoNum type="arabicPeriod"/>
            </a:pPr>
            <a:r>
              <a:rPr lang="en-US" dirty="0" smtClean="0"/>
              <a:t>Solve for the institutions that maximize the social welfare function, conditional on the theory of consumer behavior.</a:t>
            </a:r>
          </a:p>
        </p:txBody>
      </p:sp>
    </p:spTree>
    <p:extLst>
      <p:ext uri="{BB962C8B-B14F-4D97-AF65-F5344CB8AC3E}">
        <p14:creationId xmlns:p14="http://schemas.microsoft.com/office/powerpoint/2010/main" val="389874059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sz="2800" dirty="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r>
              <a:rPr lang="en-US" sz="2800" dirty="0" err="1" smtClean="0">
                <a:latin typeface="Cambria Math" panose="02040503050406030204" pitchFamily="18" charset="0"/>
                <a:ea typeface="Cambria Math" panose="02040503050406030204" pitchFamily="18" charset="0"/>
                <a:cs typeface="Times New Roman" panose="02020603050405020304" pitchFamily="18" charset="0"/>
              </a:rPr>
              <a:t>Houshold</a:t>
            </a:r>
            <a:r>
              <a:rPr lang="en-US" sz="2800" dirty="0">
                <a:latin typeface="Cambria Math" panose="02040503050406030204" pitchFamily="18" charset="0"/>
                <a:ea typeface="Cambria Math" panose="02040503050406030204" pitchFamily="18" charset="0"/>
                <a:cs typeface="Times New Roman" panose="02020603050405020304" pitchFamily="18" charset="0"/>
              </a:rPr>
              <a:t>	</a:t>
            </a:r>
            <a:r>
              <a:rPr lang="en-US" sz="28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800" i="1" dirty="0" smtClean="0">
                <a:latin typeface="Times New Roman" panose="02020603050405020304" pitchFamily="18" charset="0"/>
                <a:ea typeface="Cambria Math" panose="02040503050406030204" pitchFamily="18" charset="0"/>
                <a:cs typeface="Times New Roman" panose="02020603050405020304" pitchFamily="18" charset="0"/>
              </a:rPr>
              <a:t>θ</a:t>
            </a:r>
            <a:r>
              <a:rPr lang="en-US" sz="2800" baseline="-25000" dirty="0" smtClean="0">
                <a:latin typeface="Times New Roman" panose="02020603050405020304" pitchFamily="18" charset="0"/>
                <a:ea typeface="Cambria Math" panose="02040503050406030204" pitchFamily="18" charset="0"/>
                <a:cs typeface="Times New Roman" panose="02020603050405020304" pitchFamily="18" charset="0"/>
              </a:rPr>
              <a:t>1</a:t>
            </a:r>
            <a:r>
              <a:rPr lang="en-US" sz="2800" i="1" baseline="-25000" dirty="0" smtClean="0">
                <a:latin typeface="Times New Roman" panose="02020603050405020304" pitchFamily="18" charset="0"/>
                <a:ea typeface="Cambria Math" panose="02040503050406030204" pitchFamily="18" charset="0"/>
                <a:cs typeface="Times New Roman" panose="02020603050405020304" pitchFamily="18" charset="0"/>
              </a:rPr>
              <a:t>i</a:t>
            </a:r>
            <a:r>
              <a:rPr lang="en-US" sz="28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smtClean="0">
                <a:latin typeface="Times New Roman" panose="02020603050405020304" pitchFamily="18" charset="0"/>
                <a:ea typeface="Cambria Math" panose="02040503050406030204" pitchFamily="18" charset="0"/>
                <a:cs typeface="Times New Roman" panose="02020603050405020304" pitchFamily="18" charset="0"/>
              </a:rPr>
              <a:t>u</a:t>
            </a:r>
            <a:r>
              <a:rPr lang="en-US" sz="28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2800" i="1" dirty="0" err="1" smtClean="0">
                <a:latin typeface="Times New Roman" panose="02020603050405020304" pitchFamily="18" charset="0"/>
                <a:ea typeface="Cambria Math" panose="02040503050406030204" pitchFamily="18" charset="0"/>
                <a:cs typeface="Times New Roman" panose="02020603050405020304" pitchFamily="18" charset="0"/>
              </a:rPr>
              <a:t>c</a:t>
            </a:r>
            <a:r>
              <a:rPr lang="en-US" sz="2800" dirty="0" err="1" smtClean="0">
                <a:latin typeface="Times New Roman" panose="02020603050405020304" pitchFamily="18" charset="0"/>
                <a:ea typeface="Cambria Math" panose="02040503050406030204" pitchFamily="18" charset="0"/>
                <a:cs typeface="Times New Roman" panose="02020603050405020304" pitchFamily="18" charset="0"/>
              </a:rPr>
              <a:t>₁</a:t>
            </a:r>
            <a:r>
              <a:rPr lang="en-US" sz="2800" i="1" baseline="-25000"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US" sz="2800" dirty="0" smtClean="0">
                <a:latin typeface="Times New Roman" panose="02020603050405020304" pitchFamily="18" charset="0"/>
                <a:ea typeface="Cambria Math" panose="02040503050406030204" pitchFamily="18" charset="0"/>
                <a:cs typeface="Times New Roman" panose="02020603050405020304" pitchFamily="18" charset="0"/>
              </a:rPr>
              <a:t>)  +  </a:t>
            </a:r>
            <a:r>
              <a:rPr lang="en-US" sz="2800" i="1" dirty="0" smtClean="0">
                <a:latin typeface="Times New Roman" panose="02020603050405020304" pitchFamily="18" charset="0"/>
                <a:ea typeface="Cambria Math" panose="02040503050406030204" pitchFamily="18" charset="0"/>
                <a:cs typeface="Times New Roman" panose="02020603050405020304" pitchFamily="18" charset="0"/>
              </a:rPr>
              <a:t>β</a:t>
            </a:r>
            <a:r>
              <a:rPr lang="en-US" sz="2800" i="1" baseline="-25000"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US" sz="2800" i="1" baseline="-250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smtClean="0">
                <a:latin typeface="Times New Roman" panose="02020603050405020304" pitchFamily="18" charset="0"/>
                <a:ea typeface="Cambria Math" panose="02040503050406030204" pitchFamily="18" charset="0"/>
                <a:cs typeface="Times New Roman" panose="02020603050405020304" pitchFamily="18" charset="0"/>
              </a:rPr>
              <a:t>δ</a:t>
            </a:r>
            <a:r>
              <a:rPr lang="en-US" sz="28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sz="2800" i="1" dirty="0" smtClean="0">
                <a:latin typeface="Times New Roman" panose="02020603050405020304" pitchFamily="18" charset="0"/>
                <a:ea typeface="Cambria Math" panose="02040503050406030204" pitchFamily="18" charset="0"/>
                <a:cs typeface="Times New Roman" panose="02020603050405020304" pitchFamily="18" charset="0"/>
              </a:rPr>
              <a:t>u</a:t>
            </a:r>
            <a:r>
              <a:rPr lang="en-US" sz="2800" dirty="0" smtClean="0">
                <a:latin typeface="Times New Roman" panose="02020603050405020304" pitchFamily="18" charset="0"/>
                <a:ea typeface="Cambria Math" panose="02040503050406030204" pitchFamily="18" charset="0"/>
                <a:cs typeface="Times New Roman" panose="02020603050405020304" pitchFamily="18" charset="0"/>
              </a:rPr>
              <a:t>(</a:t>
            </a:r>
            <a:r>
              <a:rPr lang="en-US" sz="2800" i="1" dirty="0" err="1" smtClean="0">
                <a:latin typeface="Times New Roman" panose="02020603050405020304" pitchFamily="18" charset="0"/>
                <a:ea typeface="Cambria Math" panose="02040503050406030204" pitchFamily="18" charset="0"/>
                <a:cs typeface="Times New Roman" panose="02020603050405020304" pitchFamily="18" charset="0"/>
              </a:rPr>
              <a:t>c</a:t>
            </a:r>
            <a:r>
              <a:rPr lang="en-US" sz="2800" dirty="0" err="1" smtClean="0">
                <a:latin typeface="Times New Roman" panose="02020603050405020304" pitchFamily="18" charset="0"/>
                <a:ea typeface="Cambria Math" panose="02040503050406030204" pitchFamily="18" charset="0"/>
                <a:cs typeface="Times New Roman" panose="02020603050405020304" pitchFamily="18" charset="0"/>
              </a:rPr>
              <a:t>₂</a:t>
            </a:r>
            <a:r>
              <a:rPr lang="en-US" sz="2800" i="1" baseline="-25000"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US" sz="2800" dirty="0" smtClean="0">
                <a:latin typeface="Times New Roman" panose="02020603050405020304" pitchFamily="18" charset="0"/>
                <a:ea typeface="Cambria Math" panose="02040503050406030204" pitchFamily="18" charset="0"/>
                <a:cs typeface="Times New Roman" panose="02020603050405020304" pitchFamily="18" charset="0"/>
              </a:rPr>
              <a:t>)</a:t>
            </a:r>
            <a:endParaRPr lang="en-US" sz="2800" dirty="0">
              <a:latin typeface="Times New Roman" panose="02020603050405020304" pitchFamily="18" charset="0"/>
              <a:ea typeface="Cambria Math" panose="02040503050406030204" pitchFamily="18" charset="0"/>
              <a:cs typeface="Times New Roman" panose="02020603050405020304" pitchFamily="18" charset="0"/>
            </a:endParaRPr>
          </a:p>
          <a:p>
            <a:pPr marL="109537" indent="0">
              <a:buNone/>
            </a:pPr>
            <a:endParaRPr lang="en-US" sz="2800" dirty="0" smtClean="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r>
              <a:rPr lang="en-US"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Planner</a:t>
            </a:r>
            <a:r>
              <a:rPr lang="en-US"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θ</a:t>
            </a:r>
            <a:r>
              <a:rPr lang="en-US" baseline="-25000"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1</a:t>
            </a:r>
            <a:r>
              <a:rPr lang="en-US" i="1" baseline="-25000"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i</a:t>
            </a:r>
            <a:r>
              <a:rPr lang="en-US"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u</a:t>
            </a:r>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t>
            </a:r>
            <a:r>
              <a:rPr lang="en-US" i="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c</a:t>
            </a:r>
            <a:r>
              <a:rPr lang="en-US"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₁</a:t>
            </a:r>
            <a:r>
              <a:rPr lang="en-US" i="1" baseline="-250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i</a:t>
            </a:r>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  </a:t>
            </a:r>
            <a:r>
              <a:rPr lang="en-US"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i="1" baseline="-25000"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δ</a:t>
            </a:r>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u</a:t>
            </a:r>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t>
            </a:r>
            <a:r>
              <a:rPr lang="en-US" i="1"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c</a:t>
            </a:r>
            <a:r>
              <a:rPr lang="en-US"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₂</a:t>
            </a:r>
            <a:r>
              <a:rPr lang="en-US" i="1" baseline="-25000" dirty="0" err="1">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i</a:t>
            </a:r>
            <a:r>
              <a:rPr lang="en-US"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t>
            </a:r>
          </a:p>
          <a:p>
            <a:pPr marL="109537" indent="0">
              <a:buNone/>
            </a:pPr>
            <a:endParaRPr lang="en-US" sz="2800" dirty="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endParaRPr lang="en-US" sz="2800" dirty="0" smtClean="0">
              <a:latin typeface="Cambria Math" panose="02040503050406030204" pitchFamily="18" charset="0"/>
              <a:ea typeface="Cambria Math" panose="02040503050406030204" pitchFamily="18" charset="0"/>
              <a:cs typeface="Times New Roman" panose="02020603050405020304" pitchFamily="18" charset="0"/>
            </a:endParaRPr>
          </a:p>
          <a:p>
            <a:pPr marL="109537" indent="0">
              <a:buNone/>
            </a:pPr>
            <a:endParaRPr lang="en-US" sz="2800" dirty="0">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t>Preferences</a:t>
            </a:r>
            <a:endParaRPr lang="en-US" dirty="0"/>
          </a:p>
        </p:txBody>
      </p:sp>
    </p:spTree>
    <p:extLst>
      <p:ext uri="{BB962C8B-B14F-4D97-AF65-F5344CB8AC3E}">
        <p14:creationId xmlns:p14="http://schemas.microsoft.com/office/powerpoint/2010/main" val="23160363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63</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algn="ctr" eaLnBrk="1" hangingPunct="1"/>
            <a:r>
              <a:rPr lang="en-US" dirty="0" smtClean="0"/>
              <a:t>Behavioral mechanism design</a:t>
            </a:r>
          </a:p>
        </p:txBody>
      </p:sp>
      <p:sp>
        <p:nvSpPr>
          <p:cNvPr id="70660" name="Rectangle 3"/>
          <p:cNvSpPr>
            <a:spLocks noGrp="1" noChangeArrowheads="1"/>
          </p:cNvSpPr>
          <p:nvPr>
            <p:ph type="body" idx="1"/>
          </p:nvPr>
        </p:nvSpPr>
        <p:spPr>
          <a:xfrm>
            <a:off x="228599" y="1481138"/>
            <a:ext cx="8785225" cy="4525962"/>
          </a:xfrm>
        </p:spPr>
        <p:txBody>
          <a:bodyPr/>
          <a:lstStyle/>
          <a:p>
            <a:pPr marL="514350" indent="-514350" eaLnBrk="1" hangingPunct="1">
              <a:buFont typeface="+mj-lt"/>
              <a:buAutoNum type="arabicPeriod"/>
            </a:pPr>
            <a:r>
              <a:rPr lang="en-US" dirty="0"/>
              <a:t>Specify a </a:t>
            </a:r>
            <a:r>
              <a:rPr lang="en-US" dirty="0" smtClean="0"/>
              <a:t>positive theory </a:t>
            </a:r>
            <a:r>
              <a:rPr lang="en-US" dirty="0"/>
              <a:t>of </a:t>
            </a:r>
            <a:r>
              <a:rPr lang="en-US" dirty="0" smtClean="0"/>
              <a:t>consumer behavior:</a:t>
            </a:r>
          </a:p>
          <a:p>
            <a:pPr marL="863600" lvl="1" indent="-514350" eaLnBrk="1" hangingPunct="1"/>
            <a:r>
              <a:rPr lang="en-US" dirty="0" smtClean="0"/>
              <a:t>Quasi-hyperbolic (present-biased) consumers </a:t>
            </a:r>
          </a:p>
          <a:p>
            <a:pPr marL="514350" indent="-514350" eaLnBrk="1" hangingPunct="1">
              <a:buFont typeface="+mj-lt"/>
              <a:buAutoNum type="arabicPeriod"/>
            </a:pPr>
            <a:r>
              <a:rPr lang="en-US" dirty="0" smtClean="0"/>
              <a:t>Specify a normative social welfare function</a:t>
            </a:r>
          </a:p>
          <a:p>
            <a:pPr marL="863600" lvl="1" indent="-514350" eaLnBrk="1" hangingPunct="1"/>
            <a:r>
              <a:rPr lang="en-US" dirty="0" smtClean="0"/>
              <a:t>No present bias</a:t>
            </a:r>
          </a:p>
          <a:p>
            <a:pPr marL="514350" indent="-514350" eaLnBrk="1" hangingPunct="1">
              <a:buClr>
                <a:srgbClr val="FF0000"/>
              </a:buClr>
              <a:buFont typeface="+mj-lt"/>
              <a:buAutoNum type="arabicPeriod"/>
            </a:pPr>
            <a:r>
              <a:rPr lang="en-US" dirty="0" smtClean="0">
                <a:solidFill>
                  <a:srgbClr val="FF0000"/>
                </a:solidFill>
              </a:rPr>
              <a:t>Solve for the institutions that maximize the social welfare function, conditional on the theory of consumer behavior.</a:t>
            </a:r>
          </a:p>
        </p:txBody>
      </p:sp>
    </p:spTree>
    <p:extLst>
      <p:ext uri="{BB962C8B-B14F-4D97-AF65-F5344CB8AC3E}">
        <p14:creationId xmlns:p14="http://schemas.microsoft.com/office/powerpoint/2010/main" val="350278244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97605"/>
            <a:ext cx="8534400" cy="4525962"/>
          </a:xfrm>
        </p:spPr>
        <p:txBody>
          <a:bodyPr/>
          <a:lstStyle/>
          <a:p>
            <a:pPr marL="136525" indent="0">
              <a:buNone/>
            </a:pPr>
            <a:r>
              <a:rPr lang="en-US" dirty="0" smtClean="0"/>
              <a:t>Two deviations from autarkic model of                   Amador, </a:t>
            </a:r>
            <a:r>
              <a:rPr lang="en-US" dirty="0" err="1" smtClean="0"/>
              <a:t>Werning</a:t>
            </a:r>
            <a:r>
              <a:rPr lang="en-US" dirty="0" smtClean="0"/>
              <a:t>, and </a:t>
            </a:r>
            <a:r>
              <a:rPr lang="en-US" dirty="0" err="1" smtClean="0"/>
              <a:t>Angeletos</a:t>
            </a:r>
            <a:r>
              <a:rPr lang="en-US" dirty="0" smtClean="0"/>
              <a:t> (2006)</a:t>
            </a:r>
          </a:p>
          <a:p>
            <a:pPr marL="593725" indent="-457200">
              <a:buFont typeface="+mj-lt"/>
              <a:buAutoNum type="arabicPeriod"/>
            </a:pPr>
            <a:r>
              <a:rPr lang="en-US" dirty="0"/>
              <a:t>I</a:t>
            </a:r>
            <a:r>
              <a:rPr lang="en-US" dirty="0" smtClean="0"/>
              <a:t>ncorporate externalities: when household pays a penalty, the government can use that penalty to increase the consumption of other agents. </a:t>
            </a:r>
            <a:endParaRPr lang="en-US" dirty="0"/>
          </a:p>
          <a:p>
            <a:pPr marL="593725" indent="-457200">
              <a:buFont typeface="+mj-lt"/>
              <a:buAutoNum type="arabicPeriod"/>
            </a:pPr>
            <a:r>
              <a:rPr lang="en-US" dirty="0" smtClean="0"/>
              <a:t>Heterogeneity in present-bias, </a:t>
            </a:r>
            <a:r>
              <a:rPr lang="el-GR" dirty="0" smtClean="0">
                <a:latin typeface="Cambria Math" panose="02040503050406030204" pitchFamily="18" charset="0"/>
                <a:ea typeface="Cambria Math" panose="02040503050406030204" pitchFamily="18" charset="0"/>
              </a:rPr>
              <a:t>β</a:t>
            </a:r>
            <a:r>
              <a:rPr lang="en-US" dirty="0"/>
              <a:t>.</a:t>
            </a:r>
          </a:p>
        </p:txBody>
      </p:sp>
      <p:sp>
        <p:nvSpPr>
          <p:cNvPr id="3" name="Title 2"/>
          <p:cNvSpPr>
            <a:spLocks noGrp="1"/>
          </p:cNvSpPr>
          <p:nvPr>
            <p:ph type="title"/>
          </p:nvPr>
        </p:nvSpPr>
        <p:spPr/>
        <p:txBody>
          <a:bodyPr>
            <a:normAutofit/>
          </a:bodyPr>
          <a:lstStyle/>
          <a:p>
            <a:r>
              <a:rPr lang="en-US" dirty="0" smtClean="0">
                <a:solidFill>
                  <a:srgbClr val="FF0000"/>
                </a:solidFill>
                <a:effectLst/>
              </a:rPr>
              <a:t>3. Institutions </a:t>
            </a:r>
            <a:r>
              <a:rPr lang="en-US" dirty="0">
                <a:solidFill>
                  <a:srgbClr val="FF0000"/>
                </a:solidFill>
                <a:effectLst/>
              </a:rPr>
              <a:t>that maximize the </a:t>
            </a:r>
            <a:r>
              <a:rPr lang="en-US" dirty="0" smtClean="0">
                <a:solidFill>
                  <a:srgbClr val="FF0000"/>
                </a:solidFill>
                <a:effectLst/>
              </a:rPr>
              <a:t>planner’s social </a:t>
            </a:r>
            <a:r>
              <a:rPr lang="en-US" dirty="0">
                <a:solidFill>
                  <a:srgbClr val="FF0000"/>
                </a:solidFill>
                <a:effectLst/>
              </a:rPr>
              <a:t>welfare function</a:t>
            </a:r>
            <a:endParaRPr lang="en-US" dirty="0">
              <a:effectLst/>
            </a:endParaRPr>
          </a:p>
        </p:txBody>
      </p:sp>
    </p:spTree>
    <p:extLst>
      <p:ext uri="{BB962C8B-B14F-4D97-AF65-F5344CB8AC3E}">
        <p14:creationId xmlns:p14="http://schemas.microsoft.com/office/powerpoint/2010/main" val="39018762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2"/>
          </a:xfrm>
        </p:spPr>
        <p:txBody>
          <a:bodyPr/>
          <a:lstStyle/>
          <a:p>
            <a:endParaRPr lang="en-US" sz="2800" dirty="0" smtClean="0"/>
          </a:p>
          <a:p>
            <a:pPr marL="109537" indent="0">
              <a:buNone/>
            </a:pPr>
            <a:endParaRPr lang="en-US" sz="2800" dirty="0"/>
          </a:p>
        </p:txBody>
      </p:sp>
      <p:sp>
        <p:nvSpPr>
          <p:cNvPr id="3" name="Title 2"/>
          <p:cNvSpPr>
            <a:spLocks noGrp="1"/>
          </p:cNvSpPr>
          <p:nvPr>
            <p:ph type="title"/>
          </p:nvPr>
        </p:nvSpPr>
        <p:spPr>
          <a:xfrm>
            <a:off x="239486" y="-266700"/>
            <a:ext cx="8229600" cy="1143000"/>
          </a:xfrm>
        </p:spPr>
        <p:txBody>
          <a:bodyPr>
            <a:normAutofit/>
          </a:bodyPr>
          <a:lstStyle/>
          <a:p>
            <a:r>
              <a:rPr lang="en-US" sz="3200" b="1" dirty="0" smtClean="0"/>
              <a:t>Planner’s optimization problem</a:t>
            </a:r>
            <a:endParaRPr lang="en-US" sz="3200" b="1" dirty="0"/>
          </a:p>
        </p:txBody>
      </p:sp>
      <mc:AlternateContent xmlns:mc="http://schemas.openxmlformats.org/markup-compatibility/2006">
        <mc:Choice xmlns:a14="http://schemas.microsoft.com/office/drawing/2010/main" Requires="a14">
          <p:sp>
            <p:nvSpPr>
              <p:cNvPr id="4" name="Content Placeholder 1"/>
              <p:cNvSpPr txBox="1">
                <a:spLocks/>
              </p:cNvSpPr>
              <p:nvPr/>
            </p:nvSpPr>
            <p:spPr bwMode="auto">
              <a:xfrm>
                <a:off x="114300" y="642257"/>
                <a:ext cx="8915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buClr>
                    <a:srgbClr val="5B9BD5"/>
                  </a:buClr>
                </a:pPr>
                <a:r>
                  <a:rPr lang="en-US" sz="2400" dirty="0" smtClean="0">
                    <a:solidFill>
                      <a:prstClr val="black"/>
                    </a:solidFill>
                  </a:rPr>
                  <a:t>Planner maximizes:</a:t>
                </a:r>
                <a14:m>
                  <m:oMath xmlns:m="http://schemas.openxmlformats.org/officeDocument/2006/math">
                    <m:r>
                      <a:rPr lang="en-US" sz="2800" smtClean="0">
                        <a:solidFill>
                          <a:prstClr val="black"/>
                        </a:solidFill>
                        <a:latin typeface="Cambria Math" panose="02040503050406030204" pitchFamily="18" charset="0"/>
                      </a:rPr>
                      <m:t>  </m:t>
                    </m:r>
                    <m:nary>
                      <m:naryPr>
                        <m:chr m:val="∬"/>
                        <m:limLoc m:val="undOvr"/>
                        <m:subHide m:val="on"/>
                        <m:supHide m:val="on"/>
                        <m:ctrlPr>
                          <a:rPr lang="en-US" sz="2800" i="1" smtClean="0">
                            <a:solidFill>
                              <a:prstClr val="black"/>
                            </a:solidFill>
                            <a:latin typeface="Cambria Math" panose="02040503050406030204" pitchFamily="18" charset="0"/>
                          </a:rPr>
                        </m:ctrlPr>
                      </m:naryPr>
                      <m:sub/>
                      <m:sup/>
                      <m:e>
                        <m:d>
                          <m:dPr>
                            <m:begChr m:val="["/>
                            <m:endChr m:val="]"/>
                            <m:ctrlPr>
                              <a:rPr lang="en-US" sz="2400" i="1" smtClean="0">
                                <a:solidFill>
                                  <a:srgbClr val="FF0000"/>
                                </a:solidFill>
                                <a:latin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𝜃</m:t>
                            </m:r>
                            <m:r>
                              <a:rPr lang="en-US" sz="2400" i="1">
                                <a:solidFill>
                                  <a:srgbClr val="FF0000"/>
                                </a:solidFill>
                                <a:latin typeface="Cambria Math" panose="02040503050406030204" pitchFamily="18" charset="0"/>
                                <a:ea typeface="Cambria Math" panose="02040503050406030204" pitchFamily="18" charset="0"/>
                              </a:rPr>
                              <m:t>𝑢</m:t>
                            </m:r>
                            <m:d>
                              <m:dPr>
                                <m:ctrlPr>
                                  <a:rPr lang="en-US" sz="2400" i="1">
                                    <a:solidFill>
                                      <a:srgbClr val="FF0000"/>
                                    </a:solidFill>
                                    <a:latin typeface="Cambria Math" panose="02040503050406030204" pitchFamily="18" charset="0"/>
                                    <a:ea typeface="Cambria Math" panose="02040503050406030204" pitchFamily="18" charset="0"/>
                                  </a:rPr>
                                </m:ctrlPr>
                              </m:dPr>
                              <m:e>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𝑐</m:t>
                                    </m:r>
                                  </m:e>
                                  <m:sub>
                                    <m:r>
                                      <a:rPr lang="en-US" sz="2400" i="1">
                                        <a:solidFill>
                                          <a:srgbClr val="FF0000"/>
                                        </a:solidFill>
                                        <a:latin typeface="Cambria Math" panose="02040503050406030204" pitchFamily="18" charset="0"/>
                                        <a:ea typeface="Cambria Math" panose="02040503050406030204" pitchFamily="18" charset="0"/>
                                      </a:rPr>
                                      <m:t>1</m:t>
                                    </m:r>
                                  </m:sub>
                                </m:sSub>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𝜃</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𝛽</m:t>
                                    </m:r>
                                  </m:e>
                                </m:d>
                              </m:e>
                            </m:d>
                            <m:r>
                              <a:rPr lang="en-US" sz="2400" i="1">
                                <a:solidFill>
                                  <a:srgbClr val="FF0000"/>
                                </a:solidFill>
                                <a:latin typeface="Cambria Math" panose="02040503050406030204" pitchFamily="18" charset="0"/>
                                <a:ea typeface="Cambria Math" panose="02040503050406030204" pitchFamily="18" charset="0"/>
                              </a:rPr>
                              <m:t>+</m:t>
                            </m:r>
                            <m:r>
                              <a:rPr lang="en-US" sz="2400" i="1" smtClean="0">
                                <a:solidFill>
                                  <a:srgbClr val="FF0000"/>
                                </a:solidFill>
                                <a:latin typeface="Cambria Math" panose="02040503050406030204" pitchFamily="18" charset="0"/>
                                <a:ea typeface="Cambria Math" panose="02040503050406030204" pitchFamily="18" charset="0"/>
                              </a:rPr>
                              <m:t>𝛿</m:t>
                            </m:r>
                            <m:r>
                              <a:rPr lang="en-US" sz="2400" i="1" smtClean="0">
                                <a:solidFill>
                                  <a:srgbClr val="FF0000"/>
                                </a:solidFill>
                                <a:latin typeface="Cambria Math" panose="02040503050406030204" pitchFamily="18" charset="0"/>
                                <a:ea typeface="Cambria Math" panose="02040503050406030204" pitchFamily="18" charset="0"/>
                              </a:rPr>
                              <m:t>𝑢</m:t>
                            </m:r>
                            <m:d>
                              <m:dPr>
                                <m:ctrlPr>
                                  <a:rPr lang="en-US" sz="2400" i="1">
                                    <a:solidFill>
                                      <a:srgbClr val="FF0000"/>
                                    </a:solidFill>
                                    <a:latin typeface="Cambria Math" panose="02040503050406030204" pitchFamily="18" charset="0"/>
                                    <a:ea typeface="Cambria Math" panose="02040503050406030204" pitchFamily="18" charset="0"/>
                                  </a:rPr>
                                </m:ctrlPr>
                              </m:dPr>
                              <m:e>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𝑐</m:t>
                                    </m:r>
                                  </m:e>
                                  <m:sub>
                                    <m:r>
                                      <a:rPr lang="en-US" sz="2400" i="1">
                                        <a:solidFill>
                                          <a:srgbClr val="FF0000"/>
                                        </a:solidFill>
                                        <a:latin typeface="Cambria Math" panose="02040503050406030204" pitchFamily="18" charset="0"/>
                                        <a:ea typeface="Cambria Math" panose="02040503050406030204" pitchFamily="18" charset="0"/>
                                      </a:rPr>
                                      <m:t>2</m:t>
                                    </m:r>
                                  </m:sub>
                                </m:sSub>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𝜃</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𝛽</m:t>
                                    </m:r>
                                  </m:e>
                                </m:d>
                              </m:e>
                            </m:d>
                          </m:e>
                        </m:d>
                        <m:r>
                          <a:rPr lang="en-US" sz="2400" i="1" smtClean="0">
                            <a:solidFill>
                              <a:prstClr val="black"/>
                            </a:solidFill>
                            <a:latin typeface="Cambria Math" panose="02040503050406030204" pitchFamily="18" charset="0"/>
                          </a:rPr>
                          <m:t>𝑑𝐺</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𝜃</m:t>
                            </m:r>
                          </m:e>
                        </m:d>
                        <m:r>
                          <a:rPr lang="en-US" sz="2400" i="1">
                            <a:solidFill>
                              <a:prstClr val="black"/>
                            </a:solidFill>
                            <a:latin typeface="Cambria Math" panose="02040503050406030204" pitchFamily="18" charset="0"/>
                          </a:rPr>
                          <m:t>𝑑𝐹</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𝛽</m:t>
                        </m:r>
                        <m:r>
                          <a:rPr lang="en-US" sz="2400" i="1">
                            <a:solidFill>
                              <a:prstClr val="black"/>
                            </a:solidFill>
                            <a:latin typeface="Cambria Math" panose="02040503050406030204" pitchFamily="18" charset="0"/>
                          </a:rPr>
                          <m:t>)</m:t>
                        </m:r>
                      </m:e>
                    </m:nary>
                  </m:oMath>
                </a14:m>
                <a:endParaRPr lang="en-US" sz="2400" dirty="0" smtClean="0">
                  <a:solidFill>
                    <a:prstClr val="black"/>
                  </a:solidFill>
                </a:endParaRPr>
              </a:p>
              <a:p>
                <a:pPr eaLnBrk="1" hangingPunct="1">
                  <a:buClr>
                    <a:srgbClr val="5B9BD5"/>
                  </a:buClr>
                </a:pPr>
                <a:r>
                  <a:rPr lang="en-US" sz="2400" dirty="0" smtClean="0">
                    <a:solidFill>
                      <a:prstClr val="black"/>
                    </a:solidFill>
                  </a:rPr>
                  <a:t>By creating and populating accounts:</a:t>
                </a:r>
              </a:p>
              <a:p>
                <a:pPr lvl="1" eaLnBrk="1" hangingPunct="1">
                  <a:buClr>
                    <a:srgbClr val="5B9BD5"/>
                  </a:buClr>
                </a:pPr>
                <a14:m>
                  <m:oMath xmlns:m="http://schemas.openxmlformats.org/officeDocument/2006/math">
                    <m:r>
                      <a:rPr lang="en-US" sz="2400" i="1" smtClean="0">
                        <a:solidFill>
                          <a:srgbClr val="FF0000"/>
                        </a:solidFill>
                        <a:latin typeface="Cambria Math" panose="02040503050406030204" pitchFamily="18" charset="0"/>
                      </a:rPr>
                      <m:t>{</m:t>
                    </m:r>
                    <m:sSub>
                      <m:sSubPr>
                        <m:ctrlPr>
                          <a:rPr lang="en-US" sz="2400" i="1" smtClean="0">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rPr>
                          <m:t>𝑥</m:t>
                        </m:r>
                      </m:e>
                      <m:sub>
                        <m:r>
                          <a:rPr lang="en-US" sz="2400" i="1" smtClean="0">
                            <a:solidFill>
                              <a:srgbClr val="FF0000"/>
                            </a:solidFill>
                            <a:latin typeface="Cambria Math" panose="02040503050406030204" pitchFamily="18" charset="0"/>
                          </a:rPr>
                          <m:t>1</m:t>
                        </m:r>
                      </m:sub>
                    </m:sSub>
                  </m:oMath>
                </a14:m>
                <a:r>
                  <a:rPr lang="en-US" sz="2400" i="1" dirty="0" smtClean="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rPr>
                          <m:t>𝑥</m:t>
                        </m:r>
                      </m:e>
                      <m:sub>
                        <m:r>
                          <a:rPr lang="en-US" sz="2400" i="1" smtClean="0">
                            <a:solidFill>
                              <a:srgbClr val="FF0000"/>
                            </a:solidFill>
                            <a:latin typeface="Cambria Math" panose="02040503050406030204" pitchFamily="18" charset="0"/>
                          </a:rPr>
                          <m:t>2</m:t>
                        </m:r>
                      </m:sub>
                    </m:sSub>
                  </m:oMath>
                </a14:m>
                <a:r>
                  <a:rPr lang="en-US" sz="2400" i="1" dirty="0" smtClean="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rPr>
                  <a:t> </a:t>
                </a:r>
                <a14:m>
                  <m:oMath xmlns:m="http://schemas.openxmlformats.org/officeDocument/2006/math">
                    <m:r>
                      <a:rPr lang="en-US" sz="2400" smtClean="0">
                        <a:solidFill>
                          <a:srgbClr val="FF0000"/>
                        </a:solidFill>
                        <a:latin typeface="Cambria Math" panose="02040503050406030204" pitchFamily="18" charset="0"/>
                      </a:rPr>
                      <m:t>…,  </m:t>
                    </m:r>
                    <m:sSub>
                      <m:sSubPr>
                        <m:ctrlPr>
                          <a:rPr lang="en-US" sz="2400" i="1">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rPr>
                          <m:t>𝑥</m:t>
                        </m:r>
                      </m:e>
                      <m:sub>
                        <m:r>
                          <a:rPr lang="en-US" sz="2400" i="1" smtClean="0">
                            <a:solidFill>
                              <a:srgbClr val="FF0000"/>
                            </a:solidFill>
                            <a:latin typeface="Cambria Math" panose="02040503050406030204" pitchFamily="18" charset="0"/>
                          </a:rPr>
                          <m:t>𝑁</m:t>
                        </m:r>
                      </m:sub>
                    </m:sSub>
                    <m:r>
                      <a:rPr lang="en-US" sz="2400" i="1" smtClean="0">
                        <a:solidFill>
                          <a:srgbClr val="FF0000"/>
                        </a:solidFill>
                        <a:latin typeface="Cambria Math" panose="02040503050406030204" pitchFamily="18" charset="0"/>
                      </a:rPr>
                      <m:t>)</m:t>
                    </m:r>
                  </m:oMath>
                </a14:m>
                <a:r>
                  <a:rPr lang="en-US" sz="2400" i="1"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ea typeface="Cambria Math" panose="02040503050406030204" pitchFamily="18" charset="0"/>
                          </a:rPr>
                          <m:t>𝜋</m:t>
                        </m:r>
                      </m:e>
                      <m:sub>
                        <m:r>
                          <a:rPr lang="en-US" sz="2400" i="1">
                            <a:solidFill>
                              <a:srgbClr val="FF0000"/>
                            </a:solidFill>
                            <a:latin typeface="Cambria Math" panose="02040503050406030204" pitchFamily="18" charset="0"/>
                          </a:rPr>
                          <m:t>1</m:t>
                        </m:r>
                      </m:sub>
                    </m:sSub>
                  </m:oMath>
                </a14:m>
                <a:r>
                  <a:rPr lang="en-US" sz="2400" i="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ea typeface="Cambria Math" panose="02040503050406030204" pitchFamily="18" charset="0"/>
                          </a:rPr>
                          <m:t>𝜋</m:t>
                        </m:r>
                      </m:e>
                      <m:sub>
                        <m:r>
                          <a:rPr lang="en-US" sz="2400" i="1">
                            <a:solidFill>
                              <a:srgbClr val="FF0000"/>
                            </a:solidFill>
                            <a:latin typeface="Cambria Math" panose="02040503050406030204" pitchFamily="18" charset="0"/>
                          </a:rPr>
                          <m:t>2</m:t>
                        </m:r>
                      </m:sub>
                    </m:sSub>
                  </m:oMath>
                </a14:m>
                <a:r>
                  <a:rPr lang="en-US" sz="2400" i="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rPr>
                  <a:t> </a:t>
                </a:r>
                <a14:m>
                  <m:oMath xmlns:m="http://schemas.openxmlformats.org/officeDocument/2006/math">
                    <m:r>
                      <a:rPr lang="en-US" sz="2400">
                        <a:solidFill>
                          <a:srgbClr val="FF0000"/>
                        </a:solidFill>
                        <a:latin typeface="Cambria Math" panose="02040503050406030204" pitchFamily="18" charset="0"/>
                      </a:rPr>
                      <m:t>…,  </m:t>
                    </m:r>
                    <m:sSub>
                      <m:sSubPr>
                        <m:ctrlPr>
                          <a:rPr lang="en-US" sz="2400" i="1">
                            <a:solidFill>
                              <a:srgbClr val="FF0000"/>
                            </a:solidFill>
                            <a:latin typeface="Cambria Math" panose="02040503050406030204" pitchFamily="18" charset="0"/>
                          </a:rPr>
                        </m:ctrlPr>
                      </m:sSubPr>
                      <m:e>
                        <m:r>
                          <a:rPr lang="en-US" sz="2400" i="1" smtClean="0">
                            <a:solidFill>
                              <a:srgbClr val="FF0000"/>
                            </a:solidFill>
                            <a:latin typeface="Cambria Math" panose="02040503050406030204" pitchFamily="18" charset="0"/>
                            <a:ea typeface="Cambria Math" panose="02040503050406030204" pitchFamily="18" charset="0"/>
                          </a:rPr>
                          <m:t>𝜋</m:t>
                        </m:r>
                      </m:e>
                      <m:sub>
                        <m:r>
                          <a:rPr lang="en-US" sz="2400" i="1">
                            <a:solidFill>
                              <a:srgbClr val="FF0000"/>
                            </a:solidFill>
                            <a:latin typeface="Cambria Math" panose="02040503050406030204" pitchFamily="18" charset="0"/>
                          </a:rPr>
                          <m:t>𝑁</m:t>
                        </m:r>
                      </m:sub>
                    </m:sSub>
                  </m:oMath>
                </a14:m>
                <a:r>
                  <a:rPr lang="en-US" sz="2400" dirty="0" smtClean="0">
                    <a:solidFill>
                      <a:srgbClr val="FF0000"/>
                    </a:solidFill>
                    <a:latin typeface="Times New Roman" panose="02020603050405020304" pitchFamily="18" charset="0"/>
                    <a:cs typeface="Times New Roman" panose="02020603050405020304" pitchFamily="18" charset="0"/>
                  </a:rPr>
                  <a: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rPr>
                  <a:t>}</a:t>
                </a:r>
              </a:p>
              <a:p>
                <a:pPr lvl="1" eaLnBrk="1" hangingPunct="1">
                  <a:buClr>
                    <a:srgbClr val="5B9BD5"/>
                  </a:buClr>
                </a:pP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𝑥</m:t>
                        </m:r>
                      </m:e>
                      <m:sub>
                        <m:r>
                          <a:rPr lang="en-US" sz="2400" i="1" smtClean="0">
                            <a:solidFill>
                              <a:prstClr val="black"/>
                            </a:solidFill>
                            <a:latin typeface="Cambria Math" panose="02040503050406030204" pitchFamily="18" charset="0"/>
                          </a:rPr>
                          <m:t>𝑛</m:t>
                        </m:r>
                      </m:sub>
                    </m:sSub>
                  </m:oMath>
                </a14:m>
                <a:r>
                  <a:rPr lang="en-US" sz="2400" dirty="0" smtClean="0">
                    <a:solidFill>
                      <a:prstClr val="black"/>
                    </a:solidFill>
                  </a:rPr>
                  <a:t>: allocation to the </a:t>
                </a:r>
                <a:r>
                  <a:rPr lang="en-US" sz="2400" i="1" dirty="0" err="1">
                    <a:solidFill>
                      <a:prstClr val="black"/>
                    </a:solidFill>
                    <a:latin typeface="Times New Roman" panose="02020603050405020304" pitchFamily="18" charset="0"/>
                    <a:cs typeface="Times New Roman" panose="02020603050405020304" pitchFamily="18" charset="0"/>
                  </a:rPr>
                  <a:t>n</a:t>
                </a:r>
                <a:r>
                  <a:rPr lang="en-US" sz="2400" dirty="0" err="1" smtClean="0">
                    <a:solidFill>
                      <a:prstClr val="black"/>
                    </a:solidFill>
                  </a:rPr>
                  <a:t>’th</a:t>
                </a:r>
                <a:r>
                  <a:rPr lang="en-US" sz="2400" dirty="0" smtClean="0">
                    <a:solidFill>
                      <a:prstClr val="black"/>
                    </a:solidFill>
                  </a:rPr>
                  <a:t> account</a:t>
                </a:r>
              </a:p>
              <a:p>
                <a:pPr lvl="1" eaLnBrk="1" hangingPunct="1">
                  <a:buClr>
                    <a:srgbClr val="5B9BD5"/>
                  </a:buClr>
                </a:pP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ea typeface="Cambria Math" panose="02040503050406030204" pitchFamily="18" charset="0"/>
                          </a:rPr>
                          <m:t>𝜋</m:t>
                        </m:r>
                      </m:e>
                      <m:sub>
                        <m:r>
                          <a:rPr lang="en-US" sz="2400" i="1" smtClean="0">
                            <a:solidFill>
                              <a:prstClr val="black"/>
                            </a:solidFill>
                            <a:latin typeface="Cambria Math" panose="02040503050406030204" pitchFamily="18" charset="0"/>
                          </a:rPr>
                          <m:t>𝑛</m:t>
                        </m:r>
                      </m:sub>
                    </m:sSub>
                  </m:oMath>
                </a14:m>
                <a:r>
                  <a:rPr lang="en-US" sz="2400" dirty="0" smtClean="0">
                    <a:solidFill>
                      <a:prstClr val="black"/>
                    </a:solidFill>
                  </a:rPr>
                  <a:t>: penalty for early </a:t>
                </a:r>
                <a:r>
                  <a:rPr lang="en-US" sz="2400" dirty="0">
                    <a:solidFill>
                      <a:prstClr val="black"/>
                    </a:solidFill>
                  </a:rPr>
                  <a:t>withdrawal from </a:t>
                </a:r>
                <a:r>
                  <a:rPr lang="en-US" sz="2400" dirty="0" smtClean="0">
                    <a:solidFill>
                      <a:prstClr val="black"/>
                    </a:solidFill>
                  </a:rPr>
                  <a:t>the </a:t>
                </a:r>
                <a:r>
                  <a:rPr lang="en-US" sz="2400" i="1" dirty="0" err="1">
                    <a:solidFill>
                      <a:prstClr val="black"/>
                    </a:solidFill>
                    <a:latin typeface="Times New Roman" panose="02020603050405020304" pitchFamily="18" charset="0"/>
                    <a:cs typeface="Times New Roman" panose="02020603050405020304" pitchFamily="18" charset="0"/>
                  </a:rPr>
                  <a:t>n</a:t>
                </a:r>
                <a:r>
                  <a:rPr lang="en-US" sz="2400" dirty="0" err="1">
                    <a:solidFill>
                      <a:prstClr val="black"/>
                    </a:solidFill>
                  </a:rPr>
                  <a:t>’th</a:t>
                </a:r>
                <a:r>
                  <a:rPr lang="en-US" sz="2400" dirty="0">
                    <a:solidFill>
                      <a:prstClr val="black"/>
                    </a:solidFill>
                  </a:rPr>
                  <a:t> account </a:t>
                </a:r>
                <a:endParaRPr lang="en-US" sz="2400" dirty="0" smtClean="0">
                  <a:solidFill>
                    <a:prstClr val="black"/>
                  </a:solidFill>
                </a:endParaRPr>
              </a:p>
              <a:p>
                <a:pPr eaLnBrk="1" hangingPunct="1">
                  <a:buClr>
                    <a:srgbClr val="5B9BD5"/>
                  </a:buClr>
                </a:pPr>
                <a:r>
                  <a:rPr lang="en-US" sz="2400" dirty="0" smtClean="0">
                    <a:solidFill>
                      <a:prstClr val="black"/>
                    </a:solidFill>
                  </a:rPr>
                  <a:t>Subject to an aggregate budget constraint:</a:t>
                </a:r>
              </a:p>
              <a:p>
                <a:pPr marL="109537" indent="0" eaLnBrk="1" hangingPunct="1">
                  <a:buClr>
                    <a:srgbClr val="5B9BD5"/>
                  </a:buClr>
                  <a:buFont typeface="Wingdings 3" pitchFamily="18" charset="2"/>
                  <a:buNone/>
                </a:pPr>
                <a14:m>
                  <m:oMathPara xmlns:m="http://schemas.openxmlformats.org/officeDocument/2006/math">
                    <m:oMathParaPr>
                      <m:jc m:val="centerGroup"/>
                    </m:oMathParaPr>
                    <m:oMath xmlns:m="http://schemas.openxmlformats.org/officeDocument/2006/math">
                      <m:nary>
                        <m:naryPr>
                          <m:chr m:val="∑"/>
                          <m:supHide m:val="on"/>
                          <m:ctrlPr>
                            <a:rPr lang="en-US" sz="2400" i="1" smtClean="0">
                              <a:solidFill>
                                <a:prstClr val="black"/>
                              </a:solidFill>
                              <a:latin typeface="Cambria Math" panose="02040503050406030204" pitchFamily="18" charset="0"/>
                            </a:rPr>
                          </m:ctrlPr>
                        </m:naryPr>
                        <m:sub>
                          <m:r>
                            <m:rPr>
                              <m:brk m:alnAt="7"/>
                            </m:rPr>
                            <a:rPr lang="en-US" sz="2400" i="1" smtClean="0">
                              <a:solidFill>
                                <a:prstClr val="black"/>
                              </a:solidFill>
                              <a:latin typeface="Cambria Math" panose="02040503050406030204" pitchFamily="18" charset="0"/>
                            </a:rPr>
                            <m:t>𝑛</m:t>
                          </m:r>
                        </m:sub>
                        <m:sup/>
                        <m:e>
                          <m:sSub>
                            <m:sSubPr>
                              <m:ctrlPr>
                                <a:rPr lang="en-US" sz="2400" i="1">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𝑛</m:t>
                              </m:r>
                            </m:sub>
                          </m:sSub>
                          <m:r>
                            <a:rPr lang="en-US" sz="2400" b="0" i="1" smtClean="0">
                              <a:solidFill>
                                <a:prstClr val="black"/>
                              </a:solidFill>
                              <a:latin typeface="Cambria Math" panose="02040503050406030204" pitchFamily="18" charset="0"/>
                            </a:rPr>
                            <m:t>=1+</m:t>
                          </m:r>
                          <m:nary>
                            <m:naryPr>
                              <m:chr m:val="∑"/>
                              <m:supHide m:val="on"/>
                              <m:ctrlPr>
                                <a:rPr lang="en-US" sz="2400" i="1">
                                  <a:solidFill>
                                    <a:prstClr val="black"/>
                                  </a:solidFill>
                                  <a:latin typeface="Cambria Math" panose="02040503050406030204" pitchFamily="18" charset="0"/>
                                </a:rPr>
                              </m:ctrlPr>
                            </m:naryPr>
                            <m:sub>
                              <m:r>
                                <m:rPr>
                                  <m:brk m:alnAt="7"/>
                                </m:rPr>
                                <a:rPr lang="en-US" sz="2400" i="1">
                                  <a:solidFill>
                                    <a:prstClr val="black"/>
                                  </a:solidFill>
                                  <a:latin typeface="Cambria Math" panose="02040503050406030204" pitchFamily="18" charset="0"/>
                                </a:rPr>
                                <m:t>𝑛</m:t>
                              </m:r>
                            </m:sub>
                            <m:sup/>
                            <m:e>
                              <m:sSub>
                                <m:sSubPr>
                                  <m:ctrlPr>
                                    <a:rPr lang="en-US" sz="2400" i="1">
                                      <a:solidFill>
                                        <a:prstClr val="black"/>
                                      </a:solidFill>
                                      <a:latin typeface="Cambria Math" panose="02040503050406030204" pitchFamily="18" charset="0"/>
                                    </a:rPr>
                                  </m:ctrlPr>
                                </m:sSubPr>
                                <m:e>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ea typeface="Cambria Math" panose="02040503050406030204" pitchFamily="18" charset="0"/>
                                        </a:rPr>
                                        <m:t>𝜋</m:t>
                                      </m:r>
                                    </m:e>
                                    <m:sub>
                                      <m:r>
                                        <a:rPr lang="en-US" sz="2400" i="1" smtClean="0">
                                          <a:solidFill>
                                            <a:prstClr val="black"/>
                                          </a:solidFill>
                                          <a:latin typeface="Cambria Math" panose="02040503050406030204" pitchFamily="18" charset="0"/>
                                        </a:rPr>
                                        <m:t>𝑛</m:t>
                                      </m:r>
                                    </m:sub>
                                  </m:sSub>
                                  <m:d>
                                    <m:dPr>
                                      <m:ctrlPr>
                                        <a:rPr lang="en-US" sz="2400" i="1" smtClean="0">
                                          <a:solidFill>
                                            <a:prstClr val="black"/>
                                          </a:solidFill>
                                          <a:latin typeface="Cambria Math" panose="02040503050406030204" pitchFamily="18" charset="0"/>
                                        </a:rPr>
                                      </m:ctrlPr>
                                    </m:dPr>
                                    <m:e>
                                      <m:nary>
                                        <m:naryPr>
                                          <m:limLoc m:val="undOvr"/>
                                          <m:subHide m:val="on"/>
                                          <m:supHide m:val="on"/>
                                          <m:ctrlPr>
                                            <a:rPr lang="en-US" sz="2400" i="1" smtClean="0">
                                              <a:solidFill>
                                                <a:prstClr val="black"/>
                                              </a:solidFill>
                                              <a:latin typeface="Cambria Math" panose="02040503050406030204" pitchFamily="18" charset="0"/>
                                            </a:rPr>
                                          </m:ctrlPr>
                                        </m:naryPr>
                                        <m:sub/>
                                        <m:sup/>
                                        <m:e>
                                          <m:nary>
                                            <m:naryPr>
                                              <m:limLoc m:val="undOvr"/>
                                              <m:subHide m:val="on"/>
                                              <m:supHide m:val="on"/>
                                              <m:ctrlPr>
                                                <a:rPr lang="en-US" sz="2400" i="1">
                                                  <a:solidFill>
                                                    <a:prstClr val="black"/>
                                                  </a:solidFill>
                                                  <a:latin typeface="Cambria Math" panose="02040503050406030204" pitchFamily="18" charset="0"/>
                                                </a:rPr>
                                              </m:ctrlPr>
                                            </m:naryPr>
                                            <m:sub/>
                                            <m:sup/>
                                            <m:e>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𝑛</m:t>
                                                  </m:r>
                                                </m:sub>
                                              </m:sSub>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𝜃</m:t>
                                                  </m:r>
                                                  <m:r>
                                                    <a:rPr lang="en-US" sz="2400" i="1">
                                                      <a:solidFill>
                                                        <a:prstClr val="black"/>
                                                      </a:solidFill>
                                                      <a:latin typeface="Cambria Math" panose="02040503050406030204" pitchFamily="18" charset="0"/>
                                                      <a:ea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𝛽</m:t>
                                                  </m:r>
                                                </m:e>
                                              </m:d>
                                            </m:e>
                                          </m:nary>
                                          <m:r>
                                            <a:rPr lang="en-US" sz="2400" i="1">
                                              <a:solidFill>
                                                <a:prstClr val="black"/>
                                              </a:solidFill>
                                              <a:latin typeface="Cambria Math" panose="02040503050406030204" pitchFamily="18" charset="0"/>
                                            </a:rPr>
                                            <m:t>𝑑𝐺</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ea typeface="Cambria Math" panose="02040503050406030204" pitchFamily="18" charset="0"/>
                                                </a:rPr>
                                                <m:t>𝜃</m:t>
                                              </m:r>
                                            </m:e>
                                          </m:d>
                                          <m:r>
                                            <a:rPr lang="en-US" sz="2400" i="1">
                                              <a:solidFill>
                                                <a:prstClr val="black"/>
                                              </a:solidFill>
                                              <a:latin typeface="Cambria Math" panose="02040503050406030204" pitchFamily="18" charset="0"/>
                                            </a:rPr>
                                            <m:t>𝑑𝐹</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𝛽</m:t>
                                          </m:r>
                                          <m:r>
                                            <a:rPr lang="en-US" sz="2400" i="1">
                                              <a:solidFill>
                                                <a:prstClr val="black"/>
                                              </a:solidFill>
                                              <a:latin typeface="Cambria Math" panose="02040503050406030204" pitchFamily="18" charset="0"/>
                                            </a:rPr>
                                            <m:t>)</m:t>
                                          </m:r>
                                        </m:e>
                                      </m:nary>
                                    </m:e>
                                  </m:d>
                                </m:e>
                                <m:sub/>
                              </m:sSub>
                            </m:e>
                          </m:nary>
                        </m:e>
                      </m:nary>
                    </m:oMath>
                  </m:oMathPara>
                </a14:m>
                <a:endParaRPr lang="en-US" sz="2400" dirty="0" smtClean="0">
                  <a:solidFill>
                    <a:srgbClr val="FF0000"/>
                  </a:solidFill>
                </a:endParaRPr>
              </a:p>
              <a:p>
                <a:pPr marL="365125" lvl="1" indent="0" eaLnBrk="1" hangingPunct="1">
                  <a:buClr>
                    <a:srgbClr val="5B9BD5"/>
                  </a:buClr>
                  <a:buFont typeface="Verdana" pitchFamily="34" charset="0"/>
                  <a:buNone/>
                </a:pPr>
                <a:r>
                  <a:rPr lang="en-US" sz="2400" dirty="0" smtClean="0">
                    <a:solidFill>
                      <a:prstClr val="black"/>
                    </a:solidFill>
                    <a:cs typeface="Times New Roman" panose="02020603050405020304" pitchFamily="18" charset="0"/>
                  </a:rPr>
                  <a:t>where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𝑤</m:t>
                        </m:r>
                      </m:e>
                      <m:sub>
                        <m:r>
                          <a:rPr lang="en-US" sz="2400" i="1">
                            <a:solidFill>
                              <a:prstClr val="black"/>
                            </a:solidFill>
                            <a:latin typeface="Cambria Math" panose="02040503050406030204" pitchFamily="18" charset="0"/>
                          </a:rPr>
                          <m:t>𝑛</m:t>
                        </m:r>
                      </m:sub>
                    </m:sSub>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𝜃</m:t>
                    </m:r>
                    <m:r>
                      <a:rPr lang="en-US" sz="2400" i="1" smtClean="0">
                        <a:solidFill>
                          <a:prstClr val="black"/>
                        </a:solidFill>
                        <a:latin typeface="Cambria Math" panose="02040503050406030204" pitchFamily="18" charset="0"/>
                        <a:ea typeface="Cambria Math" panose="02040503050406030204" pitchFamily="18" charset="0"/>
                      </a:rPr>
                      <m:t>,</m:t>
                    </m:r>
                    <m:r>
                      <a:rPr lang="en-US" sz="2400" i="1" smtClean="0">
                        <a:solidFill>
                          <a:prstClr val="black"/>
                        </a:solidFill>
                        <a:latin typeface="Cambria Math" panose="02040503050406030204" pitchFamily="18" charset="0"/>
                        <a:ea typeface="Cambria Math" panose="02040503050406030204" pitchFamily="18" charset="0"/>
                      </a:rPr>
                      <m:t>𝛽</m:t>
                    </m:r>
                    <m:r>
                      <a:rPr lang="en-US" sz="2400" i="1" smtClean="0">
                        <a:solidFill>
                          <a:prstClr val="black"/>
                        </a:solidFill>
                        <a:latin typeface="Cambria Math" panose="02040503050406030204" pitchFamily="18" charset="0"/>
                      </a:rPr>
                      <m:t>)</m:t>
                    </m:r>
                  </m:oMath>
                </a14:m>
                <a:r>
                  <a:rPr lang="en-US" sz="2400" dirty="0" smtClean="0">
                    <a:solidFill>
                      <a:prstClr val="black"/>
                    </a:solidFill>
                    <a:cs typeface="Times New Roman" panose="02020603050405020304" pitchFamily="18" charset="0"/>
                  </a:rPr>
                  <a:t> is the equilibrium quantity of early withdrawals from illiquid account </a:t>
                </a:r>
                <a:r>
                  <a:rPr lang="en-US" sz="2400" i="1" dirty="0" smtClean="0">
                    <a:solidFill>
                      <a:prstClr val="black"/>
                    </a:solidFill>
                    <a:latin typeface="Times New Roman" panose="02020603050405020304" pitchFamily="18" charset="0"/>
                    <a:cs typeface="Times New Roman" panose="02020603050405020304" pitchFamily="18" charset="0"/>
                  </a:rPr>
                  <a:t>n </a:t>
                </a:r>
                <a:r>
                  <a:rPr lang="en-US" sz="2400" dirty="0" smtClean="0">
                    <a:solidFill>
                      <a:prstClr val="black"/>
                    </a:solidFill>
                    <a:cs typeface="Times New Roman" panose="02020603050405020304" pitchFamily="18" charset="0"/>
                  </a:rPr>
                  <a:t>of a household with taste-shifter </a:t>
                </a:r>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cs typeface="Times New Roman" panose="02020603050405020304" pitchFamily="18" charset="0"/>
                  </a:rPr>
                  <a:t>and present-bias discount factor</a:t>
                </a:r>
                <a:r>
                  <a:rPr lang="en-US" sz="2400"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oMath>
                </a14:m>
                <a:r>
                  <a:rPr lang="en-US" sz="2400" dirty="0" smtClean="0">
                    <a:solidFill>
                      <a:prstClr val="black"/>
                    </a:solidFill>
                    <a:cs typeface="Times New Roman" panose="02020603050405020304" pitchFamily="18" charset="0"/>
                  </a:rPr>
                  <a:t>.</a:t>
                </a:r>
              </a:p>
              <a:p>
                <a:pPr marL="344488" indent="-342900" eaLnBrk="1" hangingPunct="1">
                  <a:buClr>
                    <a:srgbClr val="5B9BD5"/>
                  </a:buClr>
                </a:pPr>
                <a:r>
                  <a:rPr lang="en-US" sz="2400" dirty="0" smtClean="0">
                    <a:solidFill>
                      <a:prstClr val="black"/>
                    </a:solidFill>
                    <a:cs typeface="Times New Roman" panose="02020603050405020304" pitchFamily="18" charset="0"/>
                  </a:rPr>
                  <a:t>Households choose </a:t>
                </a:r>
                <a14:m>
                  <m:oMath xmlns:m="http://schemas.openxmlformats.org/officeDocument/2006/math">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𝑐</m:t>
                        </m:r>
                      </m:e>
                      <m:sub>
                        <m:r>
                          <a:rPr lang="en-US" sz="2400" i="1">
                            <a:solidFill>
                              <a:srgbClr val="FF0000"/>
                            </a:solidFill>
                            <a:latin typeface="Cambria Math" panose="02040503050406030204" pitchFamily="18" charset="0"/>
                            <a:ea typeface="Cambria Math" panose="02040503050406030204" pitchFamily="18" charset="0"/>
                          </a:rPr>
                          <m:t>1</m:t>
                        </m:r>
                      </m:sub>
                    </m:sSub>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𝜃</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𝛽</m:t>
                        </m:r>
                      </m:e>
                    </m:d>
                  </m:oMath>
                </a14:m>
                <a:r>
                  <a:rPr lang="en-US" sz="2400" dirty="0" smtClean="0">
                    <a:solidFill>
                      <a:prstClr val="black"/>
                    </a:solidFill>
                    <a:cs typeface="Times New Roman" panose="02020603050405020304" pitchFamily="18" charset="0"/>
                  </a:rPr>
                  <a:t> and </a:t>
                </a:r>
                <a14:m>
                  <m:oMath xmlns:m="http://schemas.openxmlformats.org/officeDocument/2006/math">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𝑐</m:t>
                        </m:r>
                      </m:e>
                      <m:sub>
                        <m:r>
                          <a:rPr lang="en-US" sz="2400" i="1">
                            <a:solidFill>
                              <a:srgbClr val="FF0000"/>
                            </a:solidFill>
                            <a:latin typeface="Cambria Math" panose="02040503050406030204" pitchFamily="18" charset="0"/>
                            <a:ea typeface="Cambria Math" panose="02040503050406030204" pitchFamily="18" charset="0"/>
                          </a:rPr>
                          <m:t>2</m:t>
                        </m:r>
                      </m:sub>
                    </m:sSub>
                    <m:d>
                      <m:dPr>
                        <m:ctrlPr>
                          <a:rPr lang="en-US" sz="2400" i="1">
                            <a:solidFill>
                              <a:srgbClr val="FF0000"/>
                            </a:solidFill>
                            <a:latin typeface="Cambria Math" panose="02040503050406030204" pitchFamily="18" charset="0"/>
                            <a:ea typeface="Cambria Math" panose="02040503050406030204" pitchFamily="18" charset="0"/>
                          </a:rPr>
                        </m:ctrlPr>
                      </m:dPr>
                      <m:e>
                        <m:r>
                          <a:rPr lang="en-US" sz="2400" i="1">
                            <a:solidFill>
                              <a:srgbClr val="FF0000"/>
                            </a:solidFill>
                            <a:latin typeface="Cambria Math" panose="02040503050406030204" pitchFamily="18" charset="0"/>
                            <a:ea typeface="Cambria Math" panose="02040503050406030204" pitchFamily="18" charset="0"/>
                          </a:rPr>
                          <m:t>𝜃</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𝛽</m:t>
                        </m:r>
                      </m:e>
                    </m:d>
                  </m:oMath>
                </a14:m>
                <a:r>
                  <a:rPr lang="en-US" sz="2400" dirty="0" smtClean="0">
                    <a:solidFill>
                      <a:prstClr val="black"/>
                    </a:solidFill>
                    <a:cs typeface="Times New Roman" panose="02020603050405020304" pitchFamily="18" charset="0"/>
                  </a:rPr>
                  <a:t> subject to their present-biased preferences, naïve beliefs, and resource constraints: </a:t>
                </a:r>
                <a14:m>
                  <m:oMath xmlns:m="http://schemas.openxmlformats.org/officeDocument/2006/math">
                    <m:r>
                      <a:rPr lang="en-US" sz="2400" smtClean="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                 </m:t>
                    </m:r>
                    <m:r>
                      <a:rPr lang="en-US"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1</m:t>
                        </m:r>
                      </m:sub>
                    </m:sSub>
                  </m:oMath>
                </a14:m>
                <a:r>
                  <a:rPr lang="en-US" sz="2400" i="1"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2</m:t>
                        </m:r>
                      </m:sub>
                    </m:sSub>
                  </m:oMath>
                </a14:m>
                <a:r>
                  <a:rPr lang="en-US" sz="2400" i="1"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rPr>
                  <a:t> </a:t>
                </a:r>
                <a14:m>
                  <m:oMath xmlns:m="http://schemas.openxmlformats.org/officeDocument/2006/math">
                    <m:r>
                      <a:rPr lang="en-US" sz="2400">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𝑥</m:t>
                        </m:r>
                      </m:e>
                      <m:sub>
                        <m:r>
                          <a:rPr lang="en-US" sz="2400" i="1">
                            <a:solidFill>
                              <a:prstClr val="black"/>
                            </a:solidFill>
                            <a:latin typeface="Cambria Math" panose="02040503050406030204" pitchFamily="18" charset="0"/>
                          </a:rPr>
                          <m:t>𝑁</m:t>
                        </m:r>
                      </m:sub>
                    </m:sSub>
                    <m:r>
                      <a:rPr lang="en-US" sz="2400" i="1">
                        <a:solidFill>
                          <a:prstClr val="black"/>
                        </a:solidFill>
                        <a:latin typeface="Cambria Math" panose="02040503050406030204" pitchFamily="18" charset="0"/>
                      </a:rPr>
                      <m:t>)</m:t>
                    </m:r>
                  </m:oMath>
                </a14:m>
                <a:r>
                  <a:rPr lang="en-US" sz="2400" i="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ea typeface="Cambria Math" panose="02040503050406030204" pitchFamily="18" charset="0"/>
                          </a:rPr>
                          <m:t>𝜋</m:t>
                        </m:r>
                      </m:e>
                      <m:sub>
                        <m:r>
                          <a:rPr lang="en-US" sz="2400" i="1">
                            <a:solidFill>
                              <a:prstClr val="black"/>
                            </a:solidFill>
                            <a:latin typeface="Cambria Math" panose="02040503050406030204" pitchFamily="18" charset="0"/>
                          </a:rPr>
                          <m:t>1</m:t>
                        </m:r>
                      </m:sub>
                    </m:sSub>
                  </m:oMath>
                </a14:m>
                <a:r>
                  <a:rPr lang="en-US" sz="2400" i="1"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rPr>
                  <a:t>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𝜋</m:t>
                        </m:r>
                      </m:e>
                      <m:sub>
                        <m:r>
                          <a:rPr lang="en-US" sz="2400" i="1">
                            <a:solidFill>
                              <a:prstClr val="black"/>
                            </a:solidFill>
                            <a:latin typeface="Cambria Math" panose="02040503050406030204" pitchFamily="18" charset="0"/>
                          </a:rPr>
                          <m:t>2</m:t>
                        </m:r>
                      </m:sub>
                    </m:sSub>
                  </m:oMath>
                </a14:m>
                <a:r>
                  <a:rPr lang="en-US" sz="2400" i="1"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rPr>
                  <a:t> </a:t>
                </a:r>
                <a14:m>
                  <m:oMath xmlns:m="http://schemas.openxmlformats.org/officeDocument/2006/math">
                    <m:r>
                      <a:rPr lang="en-US" sz="2400">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ea typeface="Cambria Math" panose="02040503050406030204" pitchFamily="18" charset="0"/>
                          </a:rPr>
                          <m:t>𝜋</m:t>
                        </m:r>
                      </m:e>
                      <m:sub>
                        <m:r>
                          <a:rPr lang="en-US" sz="2400" i="1">
                            <a:solidFill>
                              <a:prstClr val="black"/>
                            </a:solidFill>
                            <a:latin typeface="Cambria Math" panose="02040503050406030204" pitchFamily="18" charset="0"/>
                          </a:rPr>
                          <m:t>𝑁</m:t>
                        </m:r>
                      </m:sub>
                    </m:sSub>
                  </m:oMath>
                </a14:m>
                <a:r>
                  <a:rPr lang="en-US" sz="2400" dirty="0">
                    <a:solidFill>
                      <a:prstClr val="black"/>
                    </a:solidFill>
                    <a:latin typeface="Times New Roman" panose="02020603050405020304" pitchFamily="18" charset="0"/>
                    <a:cs typeface="Times New Roman" panose="02020603050405020304" pitchFamily="18" charset="0"/>
                  </a:rPr>
                  <a:t>)</a:t>
                </a:r>
                <a:r>
                  <a:rPr lang="en-US" sz="2400" i="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rPr>
                  <a:t>}</a:t>
                </a:r>
                <a:endParaRPr lang="en-US" sz="2400" dirty="0" smtClean="0">
                  <a:solidFill>
                    <a:prstClr val="black"/>
                  </a:solidFill>
                  <a:cs typeface="Times New Roman" panose="02020603050405020304" pitchFamily="18" charset="0"/>
                </a:endParaRPr>
              </a:p>
              <a:p>
                <a:pPr eaLnBrk="1" hangingPunct="1">
                  <a:buClr>
                    <a:srgbClr val="5B9BD5"/>
                  </a:buClr>
                </a:pPr>
                <a:endParaRPr lang="en-US" dirty="0">
                  <a:solidFill>
                    <a:prstClr val="black"/>
                  </a:solidFill>
                </a:endParaRPr>
              </a:p>
            </p:txBody>
          </p:sp>
        </mc:Choice>
        <mc:Fallback>
          <p:sp>
            <p:nvSpPr>
              <p:cNvPr id="4" name="Content Placeholder 1"/>
              <p:cNvSpPr txBox="1">
                <a:spLocks noRot="1" noChangeAspect="1" noMove="1" noResize="1" noEditPoints="1" noAdjustHandles="1" noChangeArrowheads="1" noChangeShapeType="1" noTextEdit="1"/>
              </p:cNvSpPr>
              <p:nvPr/>
            </p:nvSpPr>
            <p:spPr bwMode="auto">
              <a:xfrm>
                <a:off x="114300" y="642257"/>
                <a:ext cx="8915400" cy="4525962"/>
              </a:xfrm>
              <a:prstGeom prst="rect">
                <a:avLst/>
              </a:prstGeom>
              <a:blipFill rotWithShape="0">
                <a:blip r:embed="rId2"/>
                <a:stretch>
                  <a:fillRect l="-342" b="-3862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752593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28600" y="2133600"/>
                <a:ext cx="8763000" cy="4525962"/>
              </a:xfrm>
            </p:spPr>
            <p:txBody>
              <a:bodyPr/>
              <a:lstStyle/>
              <a:p>
                <a:pPr marL="109537" indent="0">
                  <a:buNone/>
                </a:pPr>
                <a:r>
                  <a:rPr lang="en-US" b="1" dirty="0" smtClean="0"/>
                  <a:t>Theorem</a:t>
                </a:r>
                <a:r>
                  <a:rPr lang="en-US" dirty="0" smtClean="0"/>
                  <a:t>: </a:t>
                </a:r>
              </a:p>
              <a:p>
                <a:pPr marL="109537" indent="0">
                  <a:buNone/>
                </a:pPr>
                <a:r>
                  <a:rPr lang="en-US" dirty="0" smtClean="0"/>
                  <a:t>Let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r>
                      <a:rPr lang="en-US" b="0" i="0" smtClean="0">
                        <a:latin typeface="Cambria Math" panose="02040503050406030204" pitchFamily="18" charset="0"/>
                        <a:ea typeface="Cambria Math" panose="02040503050406030204" pitchFamily="18" charset="0"/>
                      </a:rPr>
                      <m:t>, </m:t>
                    </m:r>
                  </m:oMath>
                </a14:m>
                <a:r>
                  <a:rPr lang="en-US" dirty="0" smtClean="0"/>
                  <a:t>with arbitrary population weights.</a:t>
                </a:r>
              </a:p>
              <a:p>
                <a:pPr marL="109537" indent="0">
                  <a:buNone/>
                </a:pPr>
                <a:endParaRPr lang="en-US" dirty="0" smtClean="0"/>
              </a:p>
              <a:p>
                <a:pPr marL="109537" indent="0">
                  <a:buNone/>
                </a:pPr>
                <a:r>
                  <a:rPr lang="en-US" sz="2500" dirty="0" smtClean="0"/>
                  <a:t>Then the social optimum is a two-account system with </a:t>
                </a:r>
              </a:p>
              <a:p>
                <a:pPr marL="681037" indent="-571500">
                  <a:buAutoNum type="romanLcParenBoth"/>
                </a:pPr>
                <a:r>
                  <a:rPr lang="en-US" dirty="0" smtClean="0"/>
                  <a:t>a (completely) liquid account, and </a:t>
                </a:r>
              </a:p>
              <a:p>
                <a:pPr marL="681037" indent="-571500">
                  <a:buAutoNum type="romanLcParenBoth"/>
                </a:pPr>
                <a:r>
                  <a:rPr lang="en-US" dirty="0" smtClean="0"/>
                  <a:t>an illiquid account with early withdrawal penalty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28600" y="2133600"/>
                <a:ext cx="8763000" cy="4525962"/>
              </a:xfrm>
              <a:blipFill rotWithShape="0">
                <a:blip r:embed="rId2"/>
                <a:stretch>
                  <a:fillRect l="-209" t="-2156"/>
                </a:stretch>
              </a:blipFill>
            </p:spPr>
            <p:txBody>
              <a:bodyPr/>
              <a:lstStyle/>
              <a:p>
                <a:r>
                  <a:rPr lang="en-US">
                    <a:noFill/>
                  </a:rPr>
                  <a:t> </a:t>
                </a:r>
              </a:p>
            </p:txBody>
          </p:sp>
        </mc:Fallback>
      </mc:AlternateContent>
      <p:sp>
        <p:nvSpPr>
          <p:cNvPr id="3" name="Title 2"/>
          <p:cNvSpPr>
            <a:spLocks noGrp="1"/>
          </p:cNvSpPr>
          <p:nvPr>
            <p:ph type="title"/>
          </p:nvPr>
        </p:nvSpPr>
        <p:spPr>
          <a:xfrm>
            <a:off x="457200" y="533400"/>
            <a:ext cx="8229600" cy="1143000"/>
          </a:xfrm>
        </p:spPr>
        <p:txBody>
          <a:bodyPr>
            <a:normAutofit/>
          </a:bodyPr>
          <a:lstStyle/>
          <a:p>
            <a:r>
              <a:rPr lang="en-US" sz="3200" dirty="0" smtClean="0"/>
              <a:t>Sufficient condition for optimality of two accounts with interpersonal transfers.</a:t>
            </a:r>
            <a:endParaRPr lang="en-US" sz="3200" dirty="0"/>
          </a:p>
        </p:txBody>
      </p:sp>
    </p:spTree>
    <p:extLst>
      <p:ext uri="{BB962C8B-B14F-4D97-AF65-F5344CB8AC3E}">
        <p14:creationId xmlns:p14="http://schemas.microsoft.com/office/powerpoint/2010/main" val="154886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481138"/>
                <a:ext cx="8458200" cy="4525962"/>
              </a:xfrm>
            </p:spPr>
            <p:txBody>
              <a:bodyPr/>
              <a:lstStyle/>
              <a:p>
                <a:r>
                  <a:rPr lang="en-US" dirty="0" smtClean="0"/>
                  <a:t>Start with liquid account and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0" smtClean="0">
                        <a:latin typeface="Cambria Math" panose="02040503050406030204" pitchFamily="18" charset="0"/>
                        <a:ea typeface="Cambria Math" panose="02040503050406030204" pitchFamily="18" charset="0"/>
                      </a:rPr>
                      <m:t>=</m:t>
                    </m:r>
                  </m:oMath>
                </a14:m>
                <a:r>
                  <a:rPr lang="en-US" dirty="0" smtClean="0"/>
                  <a:t>100% account. </a:t>
                </a:r>
              </a:p>
              <a:p>
                <a:r>
                  <a:rPr lang="en-US" dirty="0" smtClean="0"/>
                  <a:t>Add an account with </a:t>
                </a:r>
                <a14:m>
                  <m:oMath xmlns:m="http://schemas.openxmlformats.org/officeDocument/2006/math">
                    <m:r>
                      <a:rPr lang="en-US" b="0" i="1" smtClean="0">
                        <a:latin typeface="Cambria Math" panose="02040503050406030204" pitchFamily="18" charset="0"/>
                      </a:rPr>
                      <m:t>0&lt;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&lt;1</m:t>
                    </m:r>
                  </m:oMath>
                </a14:m>
                <a:r>
                  <a:rPr lang="en-US" dirty="0" smtClean="0"/>
                  <a:t>.</a:t>
                </a:r>
              </a:p>
              <a:p>
                <a:r>
                  <a:rPr lang="en-US" dirty="0"/>
                  <a:t>T</a:t>
                </a:r>
                <a:r>
                  <a:rPr lang="en-US" dirty="0" smtClean="0"/>
                  <a:t>he penalty system effectively increases the liquidity of </a:t>
                </a:r>
                <a:r>
                  <a:rPr lang="el-GR" dirty="0"/>
                  <a:t>β</a:t>
                </a:r>
                <a:r>
                  <a:rPr lang="en-US" dirty="0"/>
                  <a:t>=0</a:t>
                </a:r>
                <a:r>
                  <a:rPr lang="en-US" dirty="0" smtClean="0"/>
                  <a:t> consumers more than the liquidity of </a:t>
                </a:r>
                <a:r>
                  <a:rPr lang="el-GR" dirty="0"/>
                  <a:t>β</a:t>
                </a:r>
                <a:r>
                  <a:rPr lang="en-US" dirty="0" smtClean="0"/>
                  <a:t>=1 consumers, which is a perverse welfare effect (that dominates all of the other welfare accounts, including penalty-induced wealth transfers).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481138"/>
                <a:ext cx="8458200" cy="4525962"/>
              </a:xfrm>
              <a:blipFill rotWithShape="0">
                <a:blip r:embed="rId2"/>
                <a:stretch>
                  <a:fillRect l="-1297" t="-2291" r="-122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Intuition:</a:t>
            </a:r>
            <a:endParaRPr lang="en-US" dirty="0"/>
          </a:p>
        </p:txBody>
      </p:sp>
    </p:spTree>
    <p:extLst>
      <p:ext uri="{BB962C8B-B14F-4D97-AF65-F5344CB8AC3E}">
        <p14:creationId xmlns:p14="http://schemas.microsoft.com/office/powerpoint/2010/main" val="54906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3887" indent="-514350">
              <a:buFont typeface="+mj-lt"/>
              <a:buAutoNum type="arabicPeriod"/>
            </a:pPr>
            <a:r>
              <a:rPr lang="en-US" dirty="0" smtClean="0"/>
              <a:t>You only need one illiquid account to achieve the (second best) social optimum</a:t>
            </a:r>
          </a:p>
          <a:p>
            <a:pPr marL="623887" indent="-514350">
              <a:buFont typeface="+mj-lt"/>
              <a:buAutoNum type="arabicPeriod"/>
            </a:pPr>
            <a:r>
              <a:rPr lang="en-US" dirty="0" smtClean="0"/>
              <a:t>That illiquid account should be completely illiquid</a:t>
            </a:r>
          </a:p>
          <a:p>
            <a:pPr marL="623887" indent="-514350">
              <a:buFont typeface="+mj-lt"/>
              <a:buAutoNum type="arabicPeriod"/>
            </a:pPr>
            <a:endParaRPr lang="en-US" dirty="0"/>
          </a:p>
          <a:p>
            <a:pPr marL="109537" indent="0">
              <a:buNone/>
            </a:pPr>
            <a:r>
              <a:rPr lang="en-US" dirty="0" smtClean="0"/>
              <a:t>These properties won’t hold exactly, as we relax the extreme distributional assumption on </a:t>
            </a:r>
            <a:r>
              <a:rPr lang="el-GR" dirty="0" smtClean="0"/>
              <a:t>β</a:t>
            </a:r>
            <a:r>
              <a:rPr lang="en-US" dirty="0" smtClean="0"/>
              <a:t>. </a:t>
            </a:r>
          </a:p>
          <a:p>
            <a:pPr marL="109537" indent="0">
              <a:buNone/>
            </a:pPr>
            <a:r>
              <a:rPr lang="en-US" dirty="0" smtClean="0"/>
              <a:t> </a:t>
            </a:r>
          </a:p>
          <a:p>
            <a:pPr marL="109537" indent="0">
              <a:buNone/>
            </a:pPr>
            <a:r>
              <a:rPr lang="en-US" dirty="0" smtClean="0"/>
              <a:t>But the properties will continue to hold as a good approximation (with heterogeneous </a:t>
            </a:r>
            <a:r>
              <a:rPr lang="el-GR" dirty="0" smtClean="0"/>
              <a:t>β</a:t>
            </a:r>
            <a:r>
              <a:rPr lang="en-US" dirty="0" smtClean="0"/>
              <a:t>). </a:t>
            </a:r>
          </a:p>
        </p:txBody>
      </p:sp>
      <p:sp>
        <p:nvSpPr>
          <p:cNvPr id="3" name="Title 2"/>
          <p:cNvSpPr>
            <a:spLocks noGrp="1"/>
          </p:cNvSpPr>
          <p:nvPr>
            <p:ph type="title"/>
          </p:nvPr>
        </p:nvSpPr>
        <p:spPr/>
        <p:txBody>
          <a:bodyPr>
            <a:normAutofit fontScale="90000"/>
          </a:bodyPr>
          <a:lstStyle/>
          <a:p>
            <a:r>
              <a:rPr lang="en-US" dirty="0" smtClean="0"/>
              <a:t>Two key properties in this extreme heterogeneous environment</a:t>
            </a:r>
            <a:endParaRPr lang="en-US" dirty="0"/>
          </a:p>
        </p:txBody>
      </p:sp>
    </p:spTree>
    <p:extLst>
      <p:ext uri="{BB962C8B-B14F-4D97-AF65-F5344CB8AC3E}">
        <p14:creationId xmlns:p14="http://schemas.microsoft.com/office/powerpoint/2010/main" val="3866957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228600" y="304800"/>
                <a:ext cx="8915400" cy="533400"/>
              </a:xfrm>
            </p:spPr>
            <p:txBody>
              <a:bodyPr>
                <a:noAutofit/>
              </a:bodyPr>
              <a:lstStyle/>
              <a:p>
                <a:r>
                  <a:rPr lang="en-US" sz="2800" dirty="0" smtClean="0"/>
                  <a:t> </a:t>
                </a:r>
                <a14:m>
                  <m:oMath xmlns:m="http://schemas.openxmlformats.org/officeDocument/2006/math">
                    <m:r>
                      <a:rPr lang="en-US" sz="2800" i="1">
                        <a:latin typeface="Cambria Math" panose="02040503050406030204" pitchFamily="18" charset="0"/>
                        <a:ea typeface="Cambria Math" panose="02040503050406030204" pitchFamily="18" charset="0"/>
                      </a:rPr>
                      <m:t>𝛽</m:t>
                    </m:r>
                    <m:r>
                      <a:rPr lang="en-US" sz="2800" b="1" i="0" smtClean="0">
                        <a:latin typeface="Cambria Math" panose="02040503050406030204" pitchFamily="18" charset="0"/>
                        <a:ea typeface="Cambria Math" panose="02040503050406030204" pitchFamily="18" charset="0"/>
                      </a:rPr>
                      <m:t> </m:t>
                    </m:r>
                  </m:oMath>
                </a14:m>
                <a:r>
                  <a:rPr lang="en-US" sz="2800" dirty="0" smtClean="0"/>
                  <a:t>uniform on </a:t>
                </a:r>
                <a14:m>
                  <m:oMath xmlns:m="http://schemas.openxmlformats.org/officeDocument/2006/math">
                    <m:d>
                      <m:dPr>
                        <m:begChr m:val="{"/>
                        <m:endChr m:val="}"/>
                        <m:ctrlPr>
                          <a:rPr lang="el-GR" sz="2800" i="1">
                            <a:latin typeface="Cambria Math" panose="02040503050406030204" pitchFamily="18" charset="0"/>
                            <a:ea typeface="Cambria Math"/>
                            <a:cs typeface="Times New Roman"/>
                          </a:rPr>
                        </m:ctrlPr>
                      </m:dPr>
                      <m:e>
                        <m:r>
                          <a:rPr lang="en-US" sz="2800" b="0" i="1">
                            <a:latin typeface="Cambria Math"/>
                            <a:ea typeface="Cambria Math"/>
                            <a:cs typeface="Times New Roman"/>
                          </a:rPr>
                          <m:t>.1,  .2,  .3,  .4,  .5,  .6,  .7,  .8,  .9,  1</m:t>
                        </m:r>
                      </m:e>
                    </m:d>
                  </m:oMath>
                </a14:m>
                <a:endParaRPr lang="en-US" sz="2800"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228600" y="304800"/>
                <a:ext cx="8915400" cy="533400"/>
              </a:xfr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00" y="1371600"/>
                <a:ext cx="7162800" cy="2308324"/>
              </a:xfrm>
              <a:prstGeom prst="rect">
                <a:avLst/>
              </a:prstGeom>
              <a:noFill/>
            </p:spPr>
            <p:txBody>
              <a:bodyPr wrap="square" rtlCol="0">
                <a:spAutoFit/>
              </a:bodyPr>
              <a:lstStyle/>
              <a:p>
                <a:pPr marL="342900" indent="-342900" eaLnBrk="1" fontAlgn="auto" hangingPunct="1">
                  <a:spcBef>
                    <a:spcPts val="0"/>
                  </a:spcBef>
                  <a:spcAft>
                    <a:spcPts val="0"/>
                  </a:spcAft>
                  <a:buFont typeface="Arial" panose="020B0604020202020204" pitchFamily="34" charset="0"/>
                  <a:buChar char="•"/>
                </a:pPr>
                <a:r>
                  <a:rPr lang="en-US" sz="2400" dirty="0" smtClean="0">
                    <a:solidFill>
                      <a:prstClr val="black"/>
                    </a:solidFill>
                    <a:latin typeface="Calibri" panose="020F0502020204030204"/>
                  </a:rPr>
                  <a:t>Start with all money in liquid account: </a:t>
                </a:r>
                <a:r>
                  <a:rPr lang="en-US" sz="2400" i="1" dirty="0" smtClean="0">
                    <a:solidFill>
                      <a:prstClr val="black"/>
                    </a:solidFill>
                    <a:latin typeface="Times New Roman" panose="02020603050405020304" pitchFamily="18" charset="0"/>
                    <a:cs typeface="Times New Roman" panose="02020603050405020304" pitchFamily="18" charset="0"/>
                  </a:rPr>
                  <a:t>x</a:t>
                </a:r>
                <a:r>
                  <a:rPr lang="en-US" sz="2400" dirty="0" smtClean="0">
                    <a:solidFill>
                      <a:prstClr val="black"/>
                    </a:solidFill>
                    <a:latin typeface="Times New Roman" panose="02020603050405020304" pitchFamily="18" charset="0"/>
                    <a:cs typeface="Times New Roman" panose="02020603050405020304" pitchFamily="18" charset="0"/>
                  </a:rPr>
                  <a:t> = 1</a:t>
                </a:r>
                <a:r>
                  <a:rPr lang="en-US" sz="2400" dirty="0" smtClean="0">
                    <a:solidFill>
                      <a:prstClr val="black"/>
                    </a:solidFill>
                    <a:latin typeface="Calibri" panose="020F0502020204030204"/>
                  </a:rPr>
                  <a:t>. </a:t>
                </a:r>
              </a:p>
              <a:p>
                <a:pPr eaLnBrk="1" fontAlgn="auto" hangingPunct="1">
                  <a:spcBef>
                    <a:spcPts val="0"/>
                  </a:spcBef>
                  <a:spcAft>
                    <a:spcPts val="0"/>
                  </a:spcAft>
                </a:pPr>
                <a:r>
                  <a:rPr lang="en-US" sz="2400" dirty="0" smtClean="0">
                    <a:solidFill>
                      <a:prstClr val="black"/>
                    </a:solidFill>
                    <a:latin typeface="Calibri" panose="020F0502020204030204"/>
                  </a:rPr>
                  <a:t>  </a:t>
                </a:r>
              </a:p>
              <a:p>
                <a:pPr marL="342900" indent="-342900" eaLnBrk="1" fontAlgn="auto" hangingPunct="1">
                  <a:spcBef>
                    <a:spcPts val="0"/>
                  </a:spcBef>
                  <a:spcAft>
                    <a:spcPts val="0"/>
                  </a:spcAft>
                  <a:buFont typeface="Arial" panose="020B0604020202020204" pitchFamily="34" charset="0"/>
                  <a:buChar char="•"/>
                </a:pPr>
                <a:r>
                  <a:rPr lang="en-US" sz="2400" dirty="0" smtClean="0">
                    <a:solidFill>
                      <a:prstClr val="black"/>
                    </a:solidFill>
                    <a:latin typeface="Calibri" panose="020F0502020204030204"/>
                  </a:rPr>
                  <a:t>Welfare </a:t>
                </a:r>
                <a:r>
                  <a:rPr lang="en-US" sz="2400" dirty="0">
                    <a:solidFill>
                      <a:prstClr val="black"/>
                    </a:solidFill>
                    <a:latin typeface="Calibri" panose="020F0502020204030204"/>
                  </a:rPr>
                  <a:t>gain </a:t>
                </a:r>
                <a:r>
                  <a:rPr lang="en-US" sz="2400" dirty="0" smtClean="0">
                    <a:solidFill>
                      <a:prstClr val="black"/>
                    </a:solidFill>
                    <a:latin typeface="Calibri" panose="020F0502020204030204"/>
                  </a:rPr>
                  <a:t>from adding </a:t>
                </a:r>
                <a14:m>
                  <m:oMath xmlns:m="http://schemas.openxmlformats.org/officeDocument/2006/math">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𝑧</m:t>
                        </m:r>
                      </m:e>
                      <m:sub>
                        <m:r>
                          <a:rPr lang="en-US" sz="2400" i="1" smtClean="0">
                            <a:solidFill>
                              <a:prstClr val="black"/>
                            </a:solidFill>
                            <a:latin typeface="Cambria Math" panose="02040503050406030204" pitchFamily="18" charset="0"/>
                          </a:rPr>
                          <m:t>1</m:t>
                        </m:r>
                      </m:sub>
                    </m:sSub>
                  </m:oMath>
                </a14:m>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Calibri" panose="020F0502020204030204"/>
                    <a:cs typeface="Times New Roman" panose="02020603050405020304" pitchFamily="18" charset="0"/>
                  </a:rPr>
                  <a:t>with</a:t>
                </a:r>
                <a:r>
                  <a:rPr lang="en-US" sz="2400" dirty="0" smtClean="0">
                    <a:solidFill>
                      <a:prstClr val="black"/>
                    </a:solidFill>
                    <a:latin typeface="Calibri" panose="020F0502020204030204"/>
                  </a:rPr>
                  <a:t> </a:t>
                </a:r>
                <a14:m>
                  <m:oMath xmlns:m="http://schemas.openxmlformats.org/officeDocument/2006/math">
                    <m:sSub>
                      <m:sSubPr>
                        <m:ctrlPr>
                          <a:rPr lang="en-US" sz="2400" i="1" dirty="0" smtClean="0">
                            <a:solidFill>
                              <a:prstClr val="black"/>
                            </a:solidFill>
                            <a:latin typeface="Cambria Math" panose="02040503050406030204" pitchFamily="18" charset="0"/>
                            <a:ea typeface="Cambria Math" panose="02040503050406030204" pitchFamily="18" charset="0"/>
                          </a:rPr>
                        </m:ctrlPr>
                      </m:sSubPr>
                      <m:e>
                        <m:r>
                          <a:rPr lang="en-US" sz="2400" i="1" dirty="0" smtClean="0">
                            <a:solidFill>
                              <a:prstClr val="black"/>
                            </a:solidFill>
                            <a:latin typeface="Cambria Math" panose="02040503050406030204" pitchFamily="18" charset="0"/>
                            <a:ea typeface="Cambria Math" panose="02040503050406030204" pitchFamily="18" charset="0"/>
                          </a:rPr>
                          <m:t>𝜋</m:t>
                        </m:r>
                      </m:e>
                      <m:sub>
                        <m:r>
                          <a:rPr lang="en-US" sz="2400" i="1" dirty="0" smtClean="0">
                            <a:solidFill>
                              <a:prstClr val="black"/>
                            </a:solidFill>
                            <a:latin typeface="Cambria Math" panose="02040503050406030204" pitchFamily="18" charset="0"/>
                            <a:ea typeface="Cambria Math" panose="02040503050406030204" pitchFamily="18" charset="0"/>
                          </a:rPr>
                          <m:t>1</m:t>
                        </m:r>
                      </m:sub>
                    </m:sSub>
                    <m:r>
                      <a:rPr lang="en-US" sz="2400" i="1" dirty="0" smtClean="0">
                        <a:solidFill>
                          <a:prstClr val="black"/>
                        </a:solidFill>
                        <a:latin typeface="Cambria Math" panose="02040503050406030204" pitchFamily="18" charset="0"/>
                        <a:ea typeface="Cambria Math" panose="02040503050406030204" pitchFamily="18" charset="0"/>
                      </a:rPr>
                      <m:t>=</m:t>
                    </m:r>
                    <m:r>
                      <a:rPr lang="en-US" sz="2400" i="1" dirty="0">
                        <a:solidFill>
                          <a:prstClr val="black"/>
                        </a:solidFill>
                        <a:latin typeface="Cambria Math" panose="02040503050406030204" pitchFamily="18" charset="0"/>
                        <a:ea typeface="Cambria Math" panose="02040503050406030204" pitchFamily="18" charset="0"/>
                      </a:rPr>
                      <m:t>100</m:t>
                    </m:r>
                    <m:r>
                      <a:rPr lang="en-US" sz="2400" b="1" i="1" dirty="0">
                        <a:solidFill>
                          <a:prstClr val="black"/>
                        </a:solidFill>
                        <a:latin typeface="Cambria Math" panose="02040503050406030204" pitchFamily="18" charset="0"/>
                        <a:ea typeface="Cambria Math" panose="02040503050406030204" pitchFamily="18" charset="0"/>
                      </a:rPr>
                      <m:t>%</m:t>
                    </m:r>
                  </m:oMath>
                </a14:m>
                <a:r>
                  <a:rPr lang="en-US" sz="2400" dirty="0" smtClean="0">
                    <a:solidFill>
                      <a:prstClr val="black"/>
                    </a:solidFill>
                    <a:latin typeface="Calibri" panose="020F0502020204030204"/>
                  </a:rPr>
                  <a:t>:</a:t>
                </a:r>
              </a:p>
              <a:p>
                <a:pPr eaLnBrk="1" fontAlgn="auto" hangingPunct="1">
                  <a:spcBef>
                    <a:spcPts val="0"/>
                  </a:spcBef>
                  <a:spcAft>
                    <a:spcPts val="0"/>
                  </a:spcAft>
                </a:pPr>
                <a:endParaRPr lang="en-US" sz="2400" dirty="0" smtClean="0">
                  <a:solidFill>
                    <a:prstClr val="black"/>
                  </a:solidFill>
                  <a:latin typeface="Calibri" panose="020F0502020204030204"/>
                  <a:ea typeface="Cambria Math" panose="02040503050406030204" pitchFamily="18" charset="0"/>
                </a:endParaRPr>
              </a:p>
              <a:p>
                <a:pPr marL="342900" indent="-342900" eaLnBrk="1" fontAlgn="auto" hangingPunct="1">
                  <a:spcBef>
                    <a:spcPts val="0"/>
                  </a:spcBef>
                  <a:spcAft>
                    <a:spcPts val="0"/>
                  </a:spcAft>
                  <a:buFont typeface="Arial" panose="020B0604020202020204" pitchFamily="34" charset="0"/>
                  <a:buChar char="•"/>
                </a:pPr>
                <a:r>
                  <a:rPr lang="en-US" sz="2400" dirty="0">
                    <a:solidFill>
                      <a:prstClr val="black"/>
                    </a:solidFill>
                    <a:latin typeface="Calibri" panose="020F0502020204030204"/>
                  </a:rPr>
                  <a:t>Welfare gain from </a:t>
                </a:r>
                <a:r>
                  <a:rPr lang="en-US" sz="2400" dirty="0" smtClean="0">
                    <a:solidFill>
                      <a:prstClr val="black"/>
                    </a:solidFill>
                    <a:latin typeface="Calibri" panose="020F0502020204030204"/>
                  </a:rPr>
                  <a:t>adding optimal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𝑧</m:t>
                        </m:r>
                      </m:e>
                      <m:sub>
                        <m:r>
                          <a:rPr lang="en-US" sz="2400" i="1" smtClean="0">
                            <a:solidFill>
                              <a:prstClr val="black"/>
                            </a:solidFill>
                            <a:latin typeface="Cambria Math" panose="02040503050406030204" pitchFamily="18" charset="0"/>
                          </a:rPr>
                          <m:t>2</m:t>
                        </m:r>
                      </m:sub>
                    </m:sSub>
                    <m:r>
                      <a:rPr lang="en-US" sz="2400" i="1" smtClean="0">
                        <a:solidFill>
                          <a:prstClr val="black"/>
                        </a:solidFill>
                        <a:latin typeface="Cambria Math" panose="02040503050406030204" pitchFamily="18" charset="0"/>
                      </a:rPr>
                      <m:t>,</m:t>
                    </m:r>
                    <m:sSub>
                      <m:sSubPr>
                        <m:ctrlPr>
                          <a:rPr lang="en-US" sz="2400" i="1" dirty="0">
                            <a:solidFill>
                              <a:prstClr val="black"/>
                            </a:solidFill>
                            <a:latin typeface="Cambria Math" panose="02040503050406030204" pitchFamily="18" charset="0"/>
                            <a:ea typeface="Cambria Math" panose="02040503050406030204" pitchFamily="18" charset="0"/>
                          </a:rPr>
                        </m:ctrlPr>
                      </m:sSubPr>
                      <m:e>
                        <m:r>
                          <a:rPr lang="en-US" sz="2400" i="1" dirty="0">
                            <a:solidFill>
                              <a:prstClr val="black"/>
                            </a:solidFill>
                            <a:latin typeface="Cambria Math" panose="02040503050406030204" pitchFamily="18" charset="0"/>
                            <a:ea typeface="Cambria Math" panose="02040503050406030204" pitchFamily="18" charset="0"/>
                          </a:rPr>
                          <m:t>𝜋</m:t>
                        </m:r>
                      </m:e>
                      <m:sub>
                        <m:r>
                          <a:rPr lang="en-US" sz="2400" i="1" dirty="0" smtClean="0">
                            <a:solidFill>
                              <a:prstClr val="black"/>
                            </a:solidFill>
                            <a:latin typeface="Cambria Math" panose="02040503050406030204" pitchFamily="18" charset="0"/>
                            <a:ea typeface="Cambria Math" panose="02040503050406030204" pitchFamily="18" charset="0"/>
                          </a:rPr>
                          <m:t>2</m:t>
                        </m:r>
                      </m:sub>
                    </m:sSub>
                    <m:r>
                      <a:rPr lang="en-US" sz="2400" i="1" dirty="0" smtClean="0">
                        <a:solidFill>
                          <a:prstClr val="black"/>
                        </a:solidFill>
                        <a:latin typeface="Cambria Math" panose="02040503050406030204" pitchFamily="18" charset="0"/>
                        <a:ea typeface="Cambria Math" panose="02040503050406030204" pitchFamily="18" charset="0"/>
                      </a:rPr>
                      <m:t>=13%):</m:t>
                    </m:r>
                  </m:oMath>
                </a14:m>
                <a:r>
                  <a:rPr lang="en-US" sz="2400" dirty="0">
                    <a:solidFill>
                      <a:prstClr val="black"/>
                    </a:solidFill>
                    <a:latin typeface="Calibri" panose="020F0502020204030204"/>
                  </a:rPr>
                  <a:t>	  </a:t>
                </a:r>
                <a:r>
                  <a:rPr lang="en-US" sz="2400" dirty="0" smtClean="0">
                    <a:solidFill>
                      <a:prstClr val="black"/>
                    </a:solidFill>
                    <a:latin typeface="Calibri" panose="020F0502020204030204"/>
                  </a:rPr>
                  <a:t>         </a:t>
                </a:r>
                <a:endParaRPr lang="en-US" sz="2400" dirty="0">
                  <a:solidFill>
                    <a:prstClr val="black"/>
                  </a:solidFill>
                  <a:latin typeface="Calibri" panose="020F0502020204030204"/>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1371600"/>
                <a:ext cx="7162800" cy="2308324"/>
              </a:xfrm>
              <a:prstGeom prst="rect">
                <a:avLst/>
              </a:prstGeom>
              <a:blipFill rotWithShape="0">
                <a:blip r:embed="rId3"/>
                <a:stretch>
                  <a:fillRect l="-1191" t="-2375"/>
                </a:stretch>
              </a:blipFill>
            </p:spPr>
            <p:txBody>
              <a:bodyPr/>
              <a:lstStyle/>
              <a:p>
                <a:r>
                  <a:rPr lang="en-US">
                    <a:noFill/>
                  </a:rPr>
                  <a:t> </a:t>
                </a:r>
              </a:p>
            </p:txBody>
          </p:sp>
        </mc:Fallback>
      </mc:AlternateContent>
      <p:sp>
        <p:nvSpPr>
          <p:cNvPr id="6" name="TextBox 5"/>
          <p:cNvSpPr txBox="1"/>
          <p:nvPr/>
        </p:nvSpPr>
        <p:spPr>
          <a:xfrm>
            <a:off x="7261869" y="2819400"/>
            <a:ext cx="2034531" cy="461665"/>
          </a:xfrm>
          <a:prstGeom prst="rect">
            <a:avLst/>
          </a:prstGeom>
          <a:noFill/>
        </p:spPr>
        <p:txBody>
          <a:bodyPr wrap="none" rtlCol="0">
            <a:spAutoFit/>
          </a:bodyPr>
          <a:lstStyle/>
          <a:p>
            <a:pPr eaLnBrk="1" fontAlgn="auto" hangingPunct="1">
              <a:spcBef>
                <a:spcPts val="0"/>
              </a:spcBef>
              <a:spcAft>
                <a:spcPts val="0"/>
              </a:spcAft>
            </a:pPr>
            <a:r>
              <a:rPr lang="en-US" sz="2400" dirty="0">
                <a:solidFill>
                  <a:srgbClr val="FF0000"/>
                </a:solidFill>
                <a:latin typeface="Cambria Math" panose="02040503050406030204" pitchFamily="18" charset="0"/>
                <a:ea typeface="Cambria Math" panose="02040503050406030204" pitchFamily="18" charset="0"/>
              </a:rPr>
              <a:t>0.02% wealth</a:t>
            </a:r>
          </a:p>
        </p:txBody>
      </p:sp>
      <mc:AlternateContent xmlns:mc="http://schemas.openxmlformats.org/markup-compatibility/2006" xmlns:a14="http://schemas.microsoft.com/office/drawing/2010/main">
        <mc:Choice Requires="a14">
          <p:sp>
            <p:nvSpPr>
              <p:cNvPr id="7" name="TextBox 6"/>
              <p:cNvSpPr txBox="1"/>
              <p:nvPr/>
            </p:nvSpPr>
            <p:spPr>
              <a:xfrm>
                <a:off x="7032639" y="2129135"/>
                <a:ext cx="2263761" cy="461665"/>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2400" smtClean="0">
                          <a:solidFill>
                            <a:srgbClr val="FF0000"/>
                          </a:solidFill>
                          <a:latin typeface="Cambria Math" panose="02040503050406030204" pitchFamily="18" charset="0"/>
                        </a:rPr>
                        <m:t>11.01% </m:t>
                      </m:r>
                      <m:r>
                        <m:rPr>
                          <m:sty m:val="p"/>
                        </m:rPr>
                        <a:rPr lang="en-US" sz="2400" smtClean="0">
                          <a:solidFill>
                            <a:srgbClr val="FF0000"/>
                          </a:solidFill>
                          <a:latin typeface="Cambria Math" panose="02040503050406030204" pitchFamily="18" charset="0"/>
                        </a:rPr>
                        <m:t>wealth</m:t>
                      </m:r>
                    </m:oMath>
                  </m:oMathPara>
                </a14:m>
                <a:endParaRPr lang="en-US" sz="2400" dirty="0">
                  <a:solidFill>
                    <a:srgbClr val="FF0000"/>
                  </a:solidFill>
                  <a:latin typeface="Calibri" panose="020F0502020204030204"/>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032639" y="2129135"/>
                <a:ext cx="2263761" cy="46166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073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solidFill>
                  <a:srgbClr val="000000"/>
                </a:solidFill>
                <a:latin typeface="Arial" charset="0"/>
                <a:cs typeface="Arial" charset="0"/>
              </a:rPr>
              <a:pPr/>
              <a:t>7</a:t>
            </a:fld>
            <a:endParaRPr lang="en-US" altLang="en-US" smtClean="0">
              <a:solidFill>
                <a:srgbClr val="000000"/>
              </a:solidFill>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eaLnBrk="1" hangingPunct="1"/>
            <a:r>
              <a:rPr lang="en-US" dirty="0"/>
              <a:t>A</a:t>
            </a:r>
            <a:r>
              <a:rPr lang="en-US" dirty="0" smtClean="0"/>
              <a:t>. Optimal Defaults – public policy</a:t>
            </a:r>
          </a:p>
        </p:txBody>
      </p:sp>
      <p:sp>
        <p:nvSpPr>
          <p:cNvPr id="70660" name="Rectangle 3"/>
          <p:cNvSpPr>
            <a:spLocks noGrp="1" noChangeArrowheads="1"/>
          </p:cNvSpPr>
          <p:nvPr>
            <p:ph type="body" idx="1"/>
          </p:nvPr>
        </p:nvSpPr>
        <p:spPr>
          <a:xfrm>
            <a:off x="457200" y="1719263"/>
            <a:ext cx="8686800" cy="4411662"/>
          </a:xfrm>
        </p:spPr>
        <p:txBody>
          <a:bodyPr/>
          <a:lstStyle/>
          <a:p>
            <a:pPr marL="0" indent="0" eaLnBrk="1" hangingPunct="1">
              <a:buNone/>
            </a:pPr>
            <a:r>
              <a:rPr lang="en-US" dirty="0" smtClean="0"/>
              <a:t>Mechanism design problem in which policy makers set a default for agents with present bias </a:t>
            </a:r>
          </a:p>
          <a:p>
            <a:pPr eaLnBrk="1" hangingPunct="1"/>
            <a:r>
              <a:rPr lang="en-US" sz="2400" dirty="0" smtClean="0"/>
              <a:t>Carroll, Choi, Laibson, </a:t>
            </a:r>
            <a:r>
              <a:rPr lang="en-US" sz="2400" dirty="0" err="1" smtClean="0"/>
              <a:t>Madrian</a:t>
            </a:r>
            <a:r>
              <a:rPr lang="en-US" sz="2400" dirty="0" smtClean="0"/>
              <a:t> and </a:t>
            </a:r>
            <a:r>
              <a:rPr lang="en-US" sz="2400" dirty="0" err="1" smtClean="0"/>
              <a:t>Metrick</a:t>
            </a:r>
            <a:r>
              <a:rPr lang="en-US" sz="2400" dirty="0" smtClean="0"/>
              <a:t> </a:t>
            </a:r>
            <a:r>
              <a:rPr lang="en-US" sz="2400" dirty="0"/>
              <a:t>(</a:t>
            </a:r>
            <a:r>
              <a:rPr lang="en-US" sz="2400" dirty="0" smtClean="0"/>
              <a:t>2009</a:t>
            </a:r>
            <a:r>
              <a:rPr lang="en-US" dirty="0"/>
              <a:t>)</a:t>
            </a:r>
            <a:endParaRPr lang="en-US" dirty="0" smtClean="0"/>
          </a:p>
        </p:txBody>
      </p:sp>
    </p:spTree>
    <p:extLst>
      <p:ext uri="{BB962C8B-B14F-4D97-AF65-F5344CB8AC3E}">
        <p14:creationId xmlns:p14="http://schemas.microsoft.com/office/powerpoint/2010/main" val="316101419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38200" y="1566332"/>
            <a:ext cx="7677150" cy="838200"/>
          </a:xfrm>
          <a:prstGeom prst="rect">
            <a:avLst/>
          </a:prstGeom>
          <a:solidFill>
            <a:schemeClr val="bg2">
              <a:lumMod val="75000"/>
              <a:alpha val="37000"/>
            </a:schemeClr>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aphicFrame>
        <p:nvGraphicFramePr>
          <p:cNvPr id="2" name="Content Placeholder 3"/>
          <p:cNvGraphicFramePr>
            <a:graphicFrameLocks noGrp="1" noChangeAspect="1"/>
          </p:cNvGraphicFramePr>
          <p:nvPr>
            <p:ph idx="1"/>
            <p:extLst/>
          </p:nvPr>
        </p:nvGraphicFramePr>
        <p:xfrm>
          <a:off x="-160867" y="1227666"/>
          <a:ext cx="9229269" cy="531336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3" name="Title 2"/>
              <p:cNvSpPr>
                <a:spLocks noGrp="1"/>
              </p:cNvSpPr>
              <p:nvPr>
                <p:ph type="title"/>
              </p:nvPr>
            </p:nvSpPr>
            <p:spPr/>
            <p:txBody>
              <a:bodyPr>
                <a:normAutofit/>
              </a:bodyPr>
              <a:lstStyle/>
              <a:p>
                <a:r>
                  <a:rPr lang="en-US" dirty="0" smtClean="0"/>
                  <a:t>Subpopulation Expected Utility</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0">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38200" y="1552877"/>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E7E6E6">
                              <a:lumMod val="50000"/>
                            </a:srgbClr>
                          </a:solidFill>
                          <a:latin typeface="Cambria Math" panose="02040503050406030204" pitchFamily="18" charset="0"/>
                          <a:ea typeface="Cambria Math" panose="02040503050406030204" pitchFamily="18" charset="0"/>
                        </a:rPr>
                        <m:t>𝛽</m:t>
                      </m:r>
                      <m:r>
                        <a:rPr lang="en-US" i="1" smtClean="0">
                          <a:solidFill>
                            <a:srgbClr val="E7E6E6">
                              <a:lumMod val="50000"/>
                            </a:srgbClr>
                          </a:solidFill>
                          <a:latin typeface="Cambria Math" panose="02040503050406030204" pitchFamily="18" charset="0"/>
                          <a:ea typeface="Cambria Math" panose="02040503050406030204" pitchFamily="18" charset="0"/>
                        </a:rPr>
                        <m:t>=1.0</m:t>
                      </m:r>
                    </m:oMath>
                  </m:oMathPara>
                </a14:m>
                <a:endParaRPr lang="en-US" dirty="0">
                  <a:solidFill>
                    <a:srgbClr val="E7E6E6">
                      <a:lumMod val="50000"/>
                    </a:srgbClr>
                  </a:solidFill>
                  <a:latin typeface="Calibri" panose="020F05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38200" y="1552877"/>
                <a:ext cx="1001172"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72200" y="3786348"/>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𝛽</m:t>
                      </m:r>
                      <m:r>
                        <a:rPr lang="en-US" i="1" smtClean="0">
                          <a:solidFill>
                            <a:srgbClr val="FF0000"/>
                          </a:solidFill>
                          <a:latin typeface="Cambria Math" panose="02040503050406030204" pitchFamily="18" charset="0"/>
                          <a:ea typeface="Cambria Math" panose="02040503050406030204" pitchFamily="18" charset="0"/>
                        </a:rPr>
                        <m:t>=0.1</m:t>
                      </m:r>
                    </m:oMath>
                  </m:oMathPara>
                </a14:m>
                <a:endParaRPr lang="en-US" dirty="0">
                  <a:solidFill>
                    <a:srgbClr val="FF0000"/>
                  </a:solidFill>
                  <a:latin typeface="Calibri" panose="020F0502020204030204"/>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172200" y="3786348"/>
                <a:ext cx="1001172"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6775" y="2997739"/>
                <a:ext cx="989951"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ea typeface="Cambria Math" panose="02040503050406030204" pitchFamily="18" charset="0"/>
                        </a:rPr>
                        <m:t>𝛽</m:t>
                      </m:r>
                      <m:r>
                        <a:rPr lang="en-US" i="1" smtClean="0">
                          <a:solidFill>
                            <a:srgbClr val="FFC000"/>
                          </a:solidFill>
                          <a:latin typeface="Cambria Math" panose="02040503050406030204" pitchFamily="18" charset="0"/>
                          <a:ea typeface="Cambria Math" panose="02040503050406030204" pitchFamily="18" charset="0"/>
                        </a:rPr>
                        <m:t>=0.2</m:t>
                      </m:r>
                    </m:oMath>
                  </m:oMathPara>
                </a14:m>
                <a:endParaRPr lang="en-US" dirty="0">
                  <a:solidFill>
                    <a:srgbClr val="FFC000"/>
                  </a:solidFill>
                  <a:latin typeface="Calibri" panose="020F0502020204030204"/>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76775" y="2997739"/>
                <a:ext cx="989951" cy="369332"/>
              </a:xfrm>
              <a:prstGeom prst="rect">
                <a:avLst/>
              </a:prstGeom>
              <a:blipFill rotWithShape="0">
                <a:blip r:embed="rId6"/>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301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Subpopulation Expected Utility</a:t>
            </a:r>
            <a:endParaRPr lang="en-US" dirty="0"/>
          </a:p>
        </p:txBody>
      </p:sp>
      <p:graphicFrame>
        <p:nvGraphicFramePr>
          <p:cNvPr id="2" name="Content Placeholder 3"/>
          <p:cNvGraphicFramePr>
            <a:graphicFrameLocks noGrp="1" noChangeAspect="1"/>
          </p:cNvGraphicFramePr>
          <p:nvPr>
            <p:ph idx="1"/>
            <p:extLst/>
          </p:nvPr>
        </p:nvGraphicFramePr>
        <p:xfrm>
          <a:off x="-152400" y="1219200"/>
          <a:ext cx="9229269" cy="531336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p:cNvSpPr txBox="1"/>
              <p:nvPr/>
            </p:nvSpPr>
            <p:spPr>
              <a:xfrm>
                <a:off x="1253067" y="2255610"/>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E7E6E6">
                              <a:lumMod val="50000"/>
                            </a:srgbClr>
                          </a:solidFill>
                          <a:latin typeface="Cambria Math" panose="02040503050406030204" pitchFamily="18" charset="0"/>
                          <a:ea typeface="Cambria Math" panose="02040503050406030204" pitchFamily="18" charset="0"/>
                        </a:rPr>
                        <m:t>𝛽</m:t>
                      </m:r>
                      <m:r>
                        <a:rPr lang="en-US" i="1" smtClean="0">
                          <a:solidFill>
                            <a:srgbClr val="E7E6E6">
                              <a:lumMod val="50000"/>
                            </a:srgbClr>
                          </a:solidFill>
                          <a:latin typeface="Cambria Math" panose="02040503050406030204" pitchFamily="18" charset="0"/>
                          <a:ea typeface="Cambria Math" panose="02040503050406030204" pitchFamily="18" charset="0"/>
                        </a:rPr>
                        <m:t>=1.0</m:t>
                      </m:r>
                    </m:oMath>
                  </m:oMathPara>
                </a14:m>
                <a:endParaRPr lang="en-US" dirty="0">
                  <a:solidFill>
                    <a:srgbClr val="E7E6E6">
                      <a:lumMod val="50000"/>
                    </a:srgbClr>
                  </a:solidFill>
                  <a:latin typeface="Calibri" panose="020F05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53067" y="2255610"/>
                <a:ext cx="1001172" cy="369332"/>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8600" y="4480615"/>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𝛽</m:t>
                      </m:r>
                      <m:r>
                        <a:rPr lang="en-US" i="1" smtClean="0">
                          <a:solidFill>
                            <a:srgbClr val="FF0000"/>
                          </a:solidFill>
                          <a:latin typeface="Cambria Math" panose="02040503050406030204" pitchFamily="18" charset="0"/>
                          <a:ea typeface="Cambria Math" panose="02040503050406030204" pitchFamily="18" charset="0"/>
                        </a:rPr>
                        <m:t>=0.1</m:t>
                      </m:r>
                    </m:oMath>
                  </m:oMathPara>
                </a14:m>
                <a:endParaRPr lang="en-US" dirty="0">
                  <a:solidFill>
                    <a:srgbClr val="FF0000"/>
                  </a:solidFill>
                  <a:latin typeface="Calibri" panose="020F0502020204030204"/>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48600" y="4480615"/>
                <a:ext cx="1001172" cy="369332"/>
              </a:xfrm>
              <a:prstGeom prst="rect">
                <a:avLst/>
              </a:prstGeom>
              <a:blipFill rotWithShape="0">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58649" y="4183072"/>
                <a:ext cx="989951"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ea typeface="Cambria Math" panose="02040503050406030204" pitchFamily="18" charset="0"/>
                        </a:rPr>
                        <m:t>𝛽</m:t>
                      </m:r>
                      <m:r>
                        <a:rPr lang="en-US" i="1" smtClean="0">
                          <a:solidFill>
                            <a:srgbClr val="FFC000"/>
                          </a:solidFill>
                          <a:latin typeface="Cambria Math" panose="02040503050406030204" pitchFamily="18" charset="0"/>
                          <a:ea typeface="Cambria Math" panose="02040503050406030204" pitchFamily="18" charset="0"/>
                        </a:rPr>
                        <m:t>=0.2</m:t>
                      </m:r>
                    </m:oMath>
                  </m:oMathPara>
                </a14:m>
                <a:endParaRPr lang="en-US" dirty="0">
                  <a:solidFill>
                    <a:srgbClr val="FFC000"/>
                  </a:solidFill>
                  <a:latin typeface="Calibri" panose="020F0502020204030204"/>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858649" y="4183072"/>
                <a:ext cx="989951"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5"/>
              <p:cNvSpPr txBox="1"/>
              <p:nvPr/>
            </p:nvSpPr>
            <p:spPr>
              <a:xfrm>
                <a:off x="5689647" y="3875881"/>
                <a:ext cx="989950"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rgbClr val="00B050"/>
                          </a:solidFill>
                          <a:latin typeface="Cambria Math" panose="02040503050406030204" pitchFamily="18" charset="0"/>
                          <a:ea typeface="Cambria Math" panose="02040503050406030204" pitchFamily="18" charset="0"/>
                        </a:rPr>
                        <m:t>𝛽</m:t>
                      </m:r>
                      <m:r>
                        <a:rPr lang="en-US" sz="1800" i="1" smtClean="0">
                          <a:solidFill>
                            <a:srgbClr val="00B050"/>
                          </a:solidFill>
                          <a:latin typeface="Cambria Math" panose="02040503050406030204" pitchFamily="18" charset="0"/>
                          <a:ea typeface="Cambria Math" panose="02040503050406030204" pitchFamily="18" charset="0"/>
                        </a:rPr>
                        <m:t>=0.3</m:t>
                      </m:r>
                    </m:oMath>
                  </m:oMathPara>
                </a14:m>
                <a:endParaRPr lang="en-US" sz="1800" dirty="0">
                  <a:solidFill>
                    <a:srgbClr val="00B050"/>
                  </a:solidFill>
                </a:endParaRPr>
              </a:p>
            </p:txBody>
          </p:sp>
        </mc:Choice>
        <mc:Fallback xmlns="">
          <p:sp>
            <p:nvSpPr>
              <p:cNvPr id="8" name="TextBox 5"/>
              <p:cNvSpPr txBox="1">
                <a:spLocks noRot="1" noChangeAspect="1" noMove="1" noResize="1" noEditPoints="1" noAdjustHandles="1" noChangeArrowheads="1" noChangeShapeType="1" noTextEdit="1"/>
              </p:cNvSpPr>
              <p:nvPr/>
            </p:nvSpPr>
            <p:spPr>
              <a:xfrm>
                <a:off x="5689647" y="3875881"/>
                <a:ext cx="989950" cy="369332"/>
              </a:xfrm>
              <a:prstGeom prst="rect">
                <a:avLst/>
              </a:prstGeom>
              <a:blipFill rotWithShape="0">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5"/>
              <p:cNvSpPr txBox="1"/>
              <p:nvPr/>
            </p:nvSpPr>
            <p:spPr>
              <a:xfrm>
                <a:off x="4699696" y="3506549"/>
                <a:ext cx="98995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prstClr val="black"/>
                          </a:solidFill>
                          <a:latin typeface="Cambria Math" panose="02040503050406030204" pitchFamily="18" charset="0"/>
                          <a:ea typeface="Cambria Math" panose="02040503050406030204" pitchFamily="18" charset="0"/>
                        </a:rPr>
                        <m:t>𝛽</m:t>
                      </m:r>
                      <m:r>
                        <a:rPr lang="en-US" sz="1800" i="1" smtClean="0">
                          <a:solidFill>
                            <a:prstClr val="black"/>
                          </a:solidFill>
                          <a:latin typeface="Cambria Math" panose="02040503050406030204" pitchFamily="18" charset="0"/>
                          <a:ea typeface="Cambria Math" panose="02040503050406030204" pitchFamily="18" charset="0"/>
                        </a:rPr>
                        <m:t>=0.3</m:t>
                      </m:r>
                    </m:oMath>
                  </m:oMathPara>
                </a14:m>
                <a:endParaRPr lang="en-US" sz="1800" dirty="0">
                  <a:solidFill>
                    <a:prstClr val="black"/>
                  </a:solidFill>
                </a:endParaRPr>
              </a:p>
            </p:txBody>
          </p:sp>
        </mc:Choice>
        <mc:Fallback xmlns="">
          <p:sp>
            <p:nvSpPr>
              <p:cNvPr id="9" name="TextBox 5"/>
              <p:cNvSpPr txBox="1">
                <a:spLocks noRot="1" noChangeAspect="1" noMove="1" noResize="1" noEditPoints="1" noAdjustHandles="1" noChangeArrowheads="1" noChangeShapeType="1" noTextEdit="1"/>
              </p:cNvSpPr>
              <p:nvPr/>
            </p:nvSpPr>
            <p:spPr>
              <a:xfrm>
                <a:off x="4699696" y="3506549"/>
                <a:ext cx="989951" cy="369332"/>
              </a:xfrm>
              <a:prstGeom prst="rect">
                <a:avLst/>
              </a:prstGeom>
              <a:blipFill rotWithShape="0">
                <a:blip r:embed="rId7"/>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23063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Subpopulation Expected Utility</a:t>
            </a:r>
            <a:endParaRPr lang="en-US" dirty="0"/>
          </a:p>
        </p:txBody>
      </p:sp>
      <p:graphicFrame>
        <p:nvGraphicFramePr>
          <p:cNvPr id="2" name="Content Placeholder 3"/>
          <p:cNvGraphicFramePr>
            <a:graphicFrameLocks noGrp="1" noChangeAspect="1"/>
          </p:cNvGraphicFramePr>
          <p:nvPr>
            <p:ph idx="1"/>
            <p:extLst/>
          </p:nvPr>
        </p:nvGraphicFramePr>
        <p:xfrm>
          <a:off x="-152400" y="1219200"/>
          <a:ext cx="9829800" cy="531336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4" name="TextBox 3"/>
              <p:cNvSpPr txBox="1"/>
              <p:nvPr/>
            </p:nvSpPr>
            <p:spPr>
              <a:xfrm>
                <a:off x="6172200" y="3786348"/>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𝛽</m:t>
                      </m:r>
                      <m:r>
                        <a:rPr lang="en-US" i="1" smtClean="0">
                          <a:solidFill>
                            <a:srgbClr val="FF0000"/>
                          </a:solidFill>
                          <a:latin typeface="Cambria Math" panose="02040503050406030204" pitchFamily="18" charset="0"/>
                          <a:ea typeface="Cambria Math" panose="02040503050406030204" pitchFamily="18" charset="0"/>
                        </a:rPr>
                        <m:t>=0.1</m:t>
                      </m:r>
                    </m:oMath>
                  </m:oMathPara>
                </a14:m>
                <a:endParaRPr lang="en-US" dirty="0">
                  <a:solidFill>
                    <a:srgbClr val="FF0000"/>
                  </a:solidFill>
                  <a:latin typeface="Calibri" panose="020F0502020204030204"/>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172200" y="3786348"/>
                <a:ext cx="1001172" cy="369332"/>
              </a:xfrm>
              <a:prstGeom prst="rect">
                <a:avLst/>
              </a:prstGeom>
              <a:blipFill rotWithShape="0">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00800" y="2225047"/>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E7E6E6">
                              <a:lumMod val="50000"/>
                            </a:srgbClr>
                          </a:solidFill>
                          <a:latin typeface="Cambria Math" panose="02040503050406030204" pitchFamily="18" charset="0"/>
                          <a:ea typeface="Cambria Math" panose="02040503050406030204" pitchFamily="18" charset="0"/>
                        </a:rPr>
                        <m:t>𝛽</m:t>
                      </m:r>
                      <m:r>
                        <a:rPr lang="en-US" i="1" smtClean="0">
                          <a:solidFill>
                            <a:srgbClr val="E7E6E6">
                              <a:lumMod val="50000"/>
                            </a:srgbClr>
                          </a:solidFill>
                          <a:latin typeface="Cambria Math" panose="02040503050406030204" pitchFamily="18" charset="0"/>
                          <a:ea typeface="Cambria Math" panose="02040503050406030204" pitchFamily="18" charset="0"/>
                        </a:rPr>
                        <m:t>=1.0</m:t>
                      </m:r>
                    </m:oMath>
                  </m:oMathPara>
                </a14:m>
                <a:endParaRPr lang="en-US" dirty="0">
                  <a:solidFill>
                    <a:srgbClr val="E7E6E6">
                      <a:lumMod val="50000"/>
                    </a:srgbClr>
                  </a:solidFill>
                  <a:latin typeface="Calibri" panose="020F05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00800" y="2225047"/>
                <a:ext cx="1001172" cy="369332"/>
              </a:xfrm>
              <a:prstGeom prst="rect">
                <a:avLst/>
              </a:prstGeom>
              <a:blipFill rotWithShape="0">
                <a:blip r:embed="rId4"/>
                <a:stretch>
                  <a:fillRect b="-14754"/>
                </a:stretch>
              </a:blipFill>
            </p:spPr>
            <p:txBody>
              <a:bodyPr/>
              <a:lstStyle/>
              <a:p>
                <a:r>
                  <a:rPr lang="en-US">
                    <a:noFill/>
                  </a:rPr>
                  <a:t> </a:t>
                </a:r>
              </a:p>
            </p:txBody>
          </p:sp>
        </mc:Fallback>
      </mc:AlternateContent>
      <p:cxnSp>
        <p:nvCxnSpPr>
          <p:cNvPr id="7" name="Straight Connector 6"/>
          <p:cNvCxnSpPr/>
          <p:nvPr/>
        </p:nvCxnSpPr>
        <p:spPr>
          <a:xfrm flipH="1">
            <a:off x="990600" y="3276600"/>
            <a:ext cx="6781800" cy="6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92357" y="3626584"/>
            <a:ext cx="4141643" cy="1631216"/>
          </a:xfrm>
          <a:prstGeom prst="rect">
            <a:avLst/>
          </a:prstGeom>
          <a:noFill/>
        </p:spPr>
        <p:txBody>
          <a:bodyPr wrap="square" rtlCol="0">
            <a:spAutoFit/>
          </a:bodyPr>
          <a:lstStyle/>
          <a:p>
            <a:pPr marL="0" lvl="1" eaLnBrk="1" fontAlgn="auto" hangingPunct="1">
              <a:spcBef>
                <a:spcPts val="0"/>
              </a:spcBef>
              <a:spcAft>
                <a:spcPts val="0"/>
              </a:spcAft>
            </a:pPr>
            <a:r>
              <a:rPr lang="en-US" sz="2000" dirty="0" smtClean="0">
                <a:solidFill>
                  <a:prstClr val="black"/>
                </a:solidFill>
                <a:latin typeface="Calibri" panose="020F0502020204030204"/>
              </a:rPr>
              <a:t>See </a:t>
            </a:r>
            <a:r>
              <a:rPr lang="en-US" sz="2000" dirty="0" err="1" smtClean="0">
                <a:solidFill>
                  <a:prstClr val="black"/>
                </a:solidFill>
                <a:latin typeface="Calibri" panose="020F0502020204030204"/>
              </a:rPr>
              <a:t>Camerer</a:t>
            </a:r>
            <a:r>
              <a:rPr lang="en-US" sz="2000" dirty="0">
                <a:solidFill>
                  <a:prstClr val="black"/>
                </a:solidFill>
                <a:latin typeface="Calibri" panose="020F0502020204030204"/>
              </a:rPr>
              <a:t>, </a:t>
            </a:r>
            <a:r>
              <a:rPr lang="en-US" sz="2000" dirty="0" err="1">
                <a:solidFill>
                  <a:prstClr val="black"/>
                </a:solidFill>
                <a:latin typeface="Calibri" panose="020F0502020204030204"/>
              </a:rPr>
              <a:t>Issacharoff</a:t>
            </a:r>
            <a:r>
              <a:rPr lang="en-US" sz="2000" dirty="0">
                <a:solidFill>
                  <a:prstClr val="black"/>
                </a:solidFill>
                <a:latin typeface="Calibri" panose="020F0502020204030204"/>
              </a:rPr>
              <a:t>, </a:t>
            </a:r>
            <a:r>
              <a:rPr lang="en-US" sz="2000" dirty="0" err="1">
                <a:solidFill>
                  <a:prstClr val="black"/>
                </a:solidFill>
                <a:latin typeface="Calibri" panose="020F0502020204030204"/>
              </a:rPr>
              <a:t>Loewenstein</a:t>
            </a:r>
            <a:r>
              <a:rPr lang="en-US" sz="2000" dirty="0">
                <a:solidFill>
                  <a:prstClr val="black"/>
                </a:solidFill>
                <a:latin typeface="Calibri" panose="020F0502020204030204"/>
              </a:rPr>
              <a:t>, </a:t>
            </a:r>
            <a:r>
              <a:rPr lang="en-US" sz="2000" dirty="0" err="1">
                <a:solidFill>
                  <a:prstClr val="black"/>
                </a:solidFill>
                <a:latin typeface="Calibri" panose="020F0502020204030204"/>
              </a:rPr>
              <a:t>O’Donoghue</a:t>
            </a:r>
            <a:r>
              <a:rPr lang="en-US" sz="2000" dirty="0">
                <a:solidFill>
                  <a:prstClr val="black"/>
                </a:solidFill>
                <a:latin typeface="Calibri" panose="020F0502020204030204"/>
              </a:rPr>
              <a:t> &amp; Rabin </a:t>
            </a:r>
            <a:r>
              <a:rPr lang="en-US" sz="2000" dirty="0" smtClean="0">
                <a:solidFill>
                  <a:prstClr val="black"/>
                </a:solidFill>
                <a:latin typeface="Calibri" panose="020F0502020204030204"/>
              </a:rPr>
              <a:t>(2003). </a:t>
            </a:r>
          </a:p>
          <a:p>
            <a:pPr marL="0" lvl="1" eaLnBrk="1" fontAlgn="auto" hangingPunct="1">
              <a:spcBef>
                <a:spcPts val="0"/>
              </a:spcBef>
              <a:spcAft>
                <a:spcPts val="0"/>
              </a:spcAft>
            </a:pPr>
            <a:r>
              <a:rPr lang="en-US" sz="2000" dirty="0" smtClean="0">
                <a:solidFill>
                  <a:prstClr val="black"/>
                </a:solidFill>
                <a:latin typeface="Calibri" panose="020F0502020204030204"/>
              </a:rPr>
              <a:t>“Asymmetric </a:t>
            </a:r>
            <a:r>
              <a:rPr lang="en-US" sz="2000" dirty="0" smtClean="0">
                <a:solidFill>
                  <a:prstClr val="black"/>
                </a:solidFill>
                <a:latin typeface="Calibri" panose="020F0502020204030204"/>
              </a:rPr>
              <a:t>Paternalism”</a:t>
            </a:r>
            <a:endParaRPr lang="en-US" sz="2000" dirty="0">
              <a:solidFill>
                <a:prstClr val="black"/>
              </a:solidFill>
              <a:latin typeface="Calibri" panose="020F0502020204030204"/>
            </a:endParaRPr>
          </a:p>
          <a:p>
            <a:pPr eaLnBrk="1" fontAlgn="auto" hangingPunct="1">
              <a:spcBef>
                <a:spcPts val="0"/>
              </a:spcBef>
              <a:spcAft>
                <a:spcPts val="0"/>
              </a:spcAft>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54689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Population Expected Utility</a:t>
            </a:r>
            <a:endParaRPr lang="en-US" dirty="0"/>
          </a:p>
        </p:txBody>
      </p:sp>
      <p:graphicFrame>
        <p:nvGraphicFramePr>
          <p:cNvPr id="2" name="Content Placeholder 4"/>
          <p:cNvGraphicFramePr>
            <a:graphicFrameLocks noGrp="1" noChangeAspect="1"/>
          </p:cNvGraphicFramePr>
          <p:nvPr>
            <p:ph idx="1"/>
            <p:extLst/>
          </p:nvPr>
        </p:nvGraphicFramePr>
        <p:xfrm>
          <a:off x="838200" y="1219200"/>
          <a:ext cx="7717397" cy="5094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413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Allocations and Penalties: </a:t>
            </a:r>
            <a:endParaRPr lang="en-US" dirty="0"/>
          </a:p>
        </p:txBody>
      </p:sp>
      <p:graphicFrame>
        <p:nvGraphicFramePr>
          <p:cNvPr id="2" name="Content Placeholder 3"/>
          <p:cNvGraphicFramePr>
            <a:graphicFrameLocks noGrp="1" noChangeAspect="1"/>
          </p:cNvGraphicFramePr>
          <p:nvPr>
            <p:ph idx="1"/>
            <p:extLst/>
          </p:nvPr>
        </p:nvGraphicFramePr>
        <p:xfrm>
          <a:off x="1230317" y="1531938"/>
          <a:ext cx="6683365" cy="4424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343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Subpopulation Penalties Paid: </a:t>
            </a:r>
            <a:endParaRPr lang="en-US" dirty="0"/>
          </a:p>
        </p:txBody>
      </p:sp>
      <p:graphicFrame>
        <p:nvGraphicFramePr>
          <p:cNvPr id="2" name="Content Placeholder 4"/>
          <p:cNvGraphicFramePr>
            <a:graphicFrameLocks noGrp="1" noChangeAspect="1"/>
          </p:cNvGraphicFramePr>
          <p:nvPr>
            <p:ph idx="1"/>
            <p:extLst/>
          </p:nvPr>
        </p:nvGraphicFramePr>
        <p:xfrm>
          <a:off x="457200" y="1143000"/>
          <a:ext cx="8229599" cy="5447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854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447800" y="228600"/>
                <a:ext cx="6324600" cy="1143000"/>
              </a:xfrm>
            </p:spPr>
            <p:txBody>
              <a:bodyPr>
                <a:normAutofit/>
              </a:bodyPr>
              <a:lstStyle/>
              <a:p>
                <a:pPr algn="ctr"/>
                <a:r>
                  <a:rPr lang="en-US" sz="3200" dirty="0" smtClean="0">
                    <a:ea typeface="Cambria Math" panose="02040503050406030204" pitchFamily="18" charset="0"/>
                  </a:rPr>
                  <a:t>Distribution of self-control: </a:t>
                </a:r>
                <a14:m>
                  <m:oMath xmlns:m="http://schemas.openxmlformats.org/officeDocument/2006/math">
                    <m:r>
                      <a:rPr lang="en-US" sz="3200" i="1">
                        <a:latin typeface="Cambria Math" panose="02040503050406030204" pitchFamily="18" charset="0"/>
                        <a:ea typeface="Cambria Math" panose="02040503050406030204" pitchFamily="18" charset="0"/>
                      </a:rPr>
                      <m:t>𝛽</m:t>
                    </m:r>
                  </m:oMath>
                </a14:m>
                <a:endParaRPr lang="en-US" sz="3200"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447800" y="228600"/>
                <a:ext cx="6324600" cy="1143000"/>
              </a:xfrm>
              <a:blipFill rotWithShape="0">
                <a:blip r:embed="rId2"/>
                <a:stretch>
                  <a:fillRect/>
                </a:stretch>
              </a:blipFill>
            </p:spPr>
            <p:txBody>
              <a:bodyPr/>
              <a:lstStyle/>
              <a:p>
                <a:r>
                  <a:rPr lang="en-US">
                    <a:noFill/>
                  </a:rPr>
                  <a:t> </a:t>
                </a:r>
              </a:p>
            </p:txBody>
          </p:sp>
        </mc:Fallback>
      </mc:AlternateContent>
      <p:graphicFrame>
        <p:nvGraphicFramePr>
          <p:cNvPr id="2" name="Content Placeholder 4"/>
          <p:cNvGraphicFramePr>
            <a:graphicFrameLocks noGrp="1" noChangeAspect="1"/>
          </p:cNvGraphicFramePr>
          <p:nvPr>
            <p:ph idx="1"/>
            <p:extLst/>
          </p:nvPr>
        </p:nvGraphicFramePr>
        <p:xfrm>
          <a:off x="415290" y="1219200"/>
          <a:ext cx="7924800" cy="352689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4" name="TextBox 3"/>
              <p:cNvSpPr txBox="1"/>
              <p:nvPr/>
            </p:nvSpPr>
            <p:spPr>
              <a:xfrm>
                <a:off x="228600" y="5105400"/>
                <a:ext cx="8915400" cy="1200329"/>
              </a:xfrm>
              <a:prstGeom prst="rect">
                <a:avLst/>
              </a:prstGeom>
              <a:noFill/>
            </p:spPr>
            <p:txBody>
              <a:bodyPr wrap="square" rtlCol="0">
                <a:spAutoFit/>
              </a:bodyPr>
              <a:lstStyle/>
              <a:p>
                <a:pPr eaLnBrk="1" fontAlgn="auto" hangingPunct="1">
                  <a:spcBef>
                    <a:spcPts val="0"/>
                  </a:spcBef>
                  <a:spcAft>
                    <a:spcPts val="0"/>
                  </a:spcAft>
                </a:pPr>
                <a:r>
                  <a:rPr lang="en-US" sz="2400" dirty="0" smtClean="0">
                    <a:solidFill>
                      <a:prstClr val="white"/>
                    </a:solidFill>
                    <a:latin typeface="Calibri" panose="020F0502020204030204"/>
                  </a:rPr>
                  <a:t>Start with </a:t>
                </a:r>
                <a:r>
                  <a:rPr lang="en-US" sz="2400" i="1" dirty="0">
                    <a:solidFill>
                      <a:prstClr val="white"/>
                    </a:solidFill>
                    <a:latin typeface="Times New Roman" panose="02020603050405020304" pitchFamily="18" charset="0"/>
                    <a:cs typeface="Times New Roman" panose="02020603050405020304" pitchFamily="18" charset="0"/>
                  </a:rPr>
                  <a:t>x</a:t>
                </a:r>
                <a:r>
                  <a:rPr lang="en-US" sz="2400" dirty="0">
                    <a:solidFill>
                      <a:prstClr val="white"/>
                    </a:solidFill>
                    <a:latin typeface="Times New Roman" panose="02020603050405020304" pitchFamily="18" charset="0"/>
                    <a:cs typeface="Times New Roman" panose="02020603050405020304" pitchFamily="18" charset="0"/>
                  </a:rPr>
                  <a:t> = 1</a:t>
                </a:r>
                <a:r>
                  <a:rPr lang="en-US" sz="2400" dirty="0">
                    <a:solidFill>
                      <a:prstClr val="white"/>
                    </a:solidFill>
                    <a:latin typeface="Calibri" panose="020F0502020204030204"/>
                  </a:rPr>
                  <a:t>. </a:t>
                </a:r>
              </a:p>
              <a:p>
                <a:pPr eaLnBrk="1" fontAlgn="auto" hangingPunct="1">
                  <a:spcBef>
                    <a:spcPts val="0"/>
                  </a:spcBef>
                  <a:spcAft>
                    <a:spcPts val="0"/>
                  </a:spcAft>
                </a:pPr>
                <a:r>
                  <a:rPr lang="en-US" sz="2400" dirty="0">
                    <a:solidFill>
                      <a:prstClr val="white"/>
                    </a:solidFill>
                    <a:latin typeface="Calibri" panose="020F0502020204030204"/>
                  </a:rPr>
                  <a:t>Welfare gain from adding </a:t>
                </a:r>
                <a14:m>
                  <m:oMath xmlns:m="http://schemas.openxmlformats.org/officeDocument/2006/math">
                    <m:sSub>
                      <m:sSubPr>
                        <m:ctrlPr>
                          <a:rPr lang="en-U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𝑧</m:t>
                        </m:r>
                      </m:e>
                      <m:sub>
                        <m:r>
                          <a:rPr lang="en-US" sz="2400" i="1">
                            <a:solidFill>
                              <a:prstClr val="white"/>
                            </a:solidFill>
                            <a:latin typeface="Cambria Math" panose="02040503050406030204" pitchFamily="18" charset="0"/>
                          </a:rPr>
                          <m:t>1</m:t>
                        </m:r>
                      </m:sub>
                    </m:sSub>
                  </m:oMath>
                </a14:m>
                <a:r>
                  <a:rPr lang="en-US" sz="2400" i="1" dirty="0">
                    <a:solidFill>
                      <a:prstClr val="white"/>
                    </a:solidFill>
                    <a:latin typeface="Times New Roman" panose="02020603050405020304" pitchFamily="18" charset="0"/>
                    <a:cs typeface="Times New Roman" panose="02020603050405020304" pitchFamily="18" charset="0"/>
                  </a:rPr>
                  <a:t> </a:t>
                </a:r>
                <a:r>
                  <a:rPr lang="en-US" sz="2400" dirty="0">
                    <a:solidFill>
                      <a:prstClr val="white"/>
                    </a:solidFill>
                    <a:latin typeface="Calibri" panose="020F0502020204030204"/>
                    <a:cs typeface="Times New Roman" panose="02020603050405020304" pitchFamily="18" charset="0"/>
                  </a:rPr>
                  <a:t>with</a:t>
                </a:r>
                <a:r>
                  <a:rPr lang="en-US" sz="2400" dirty="0">
                    <a:solidFill>
                      <a:prstClr val="white"/>
                    </a:solidFill>
                    <a:latin typeface="Calibri" panose="020F0502020204030204"/>
                  </a:rPr>
                  <a:t> </a:t>
                </a:r>
                <a14:m>
                  <m:oMath xmlns:m="http://schemas.openxmlformats.org/officeDocument/2006/math">
                    <m:sSub>
                      <m:sSubPr>
                        <m:ctrlPr>
                          <a:rPr lang="en-US" sz="2400" i="1" dirty="0">
                            <a:solidFill>
                              <a:prstClr val="white"/>
                            </a:solidFill>
                            <a:latin typeface="Cambria Math" panose="02040503050406030204" pitchFamily="18" charset="0"/>
                            <a:ea typeface="Cambria Math" panose="02040503050406030204" pitchFamily="18" charset="0"/>
                          </a:rPr>
                        </m:ctrlPr>
                      </m:sSubPr>
                      <m:e>
                        <m:r>
                          <a:rPr lang="en-US" sz="2400" i="1" dirty="0">
                            <a:solidFill>
                              <a:prstClr val="white"/>
                            </a:solidFill>
                            <a:latin typeface="Cambria Math" panose="02040503050406030204" pitchFamily="18" charset="0"/>
                            <a:ea typeface="Cambria Math" panose="02040503050406030204" pitchFamily="18" charset="0"/>
                          </a:rPr>
                          <m:t>𝜋</m:t>
                        </m:r>
                      </m:e>
                      <m:sub>
                        <m:r>
                          <a:rPr lang="en-US" sz="2400" i="1" dirty="0">
                            <a:solidFill>
                              <a:prstClr val="white"/>
                            </a:solidFill>
                            <a:latin typeface="Cambria Math" panose="02040503050406030204" pitchFamily="18" charset="0"/>
                            <a:ea typeface="Cambria Math" panose="02040503050406030204" pitchFamily="18" charset="0"/>
                          </a:rPr>
                          <m:t>1</m:t>
                        </m:r>
                      </m:sub>
                    </m:sSub>
                    <m:r>
                      <a:rPr lang="en-US" sz="2400" i="1" dirty="0">
                        <a:solidFill>
                          <a:prstClr val="white"/>
                        </a:solidFill>
                        <a:latin typeface="Cambria Math" panose="02040503050406030204" pitchFamily="18" charset="0"/>
                        <a:ea typeface="Cambria Math" panose="02040503050406030204" pitchFamily="18" charset="0"/>
                      </a:rPr>
                      <m:t>=100</m:t>
                    </m:r>
                    <m:r>
                      <a:rPr lang="en-US" sz="2400" b="1" i="1" dirty="0">
                        <a:solidFill>
                          <a:prstClr val="white"/>
                        </a:solidFill>
                        <a:latin typeface="Cambria Math" panose="02040503050406030204" pitchFamily="18" charset="0"/>
                        <a:ea typeface="Cambria Math" panose="02040503050406030204" pitchFamily="18" charset="0"/>
                      </a:rPr>
                      <m:t>%</m:t>
                    </m:r>
                  </m:oMath>
                </a14:m>
                <a:r>
                  <a:rPr lang="en-US" sz="2400" dirty="0">
                    <a:solidFill>
                      <a:prstClr val="white"/>
                    </a:solidFill>
                    <a:latin typeface="Calibri" panose="020F0502020204030204"/>
                  </a:rPr>
                  <a:t>:	</a:t>
                </a:r>
                <a:r>
                  <a:rPr lang="en-US" sz="2400" dirty="0" smtClean="0">
                    <a:solidFill>
                      <a:prstClr val="white"/>
                    </a:solidFill>
                    <a:latin typeface="Calibri" panose="020F0502020204030204"/>
                  </a:rPr>
                  <a:t> 3.04% wealth</a:t>
                </a:r>
              </a:p>
              <a:p>
                <a:pPr eaLnBrk="1" fontAlgn="auto" hangingPunct="1">
                  <a:spcBef>
                    <a:spcPts val="0"/>
                  </a:spcBef>
                  <a:spcAft>
                    <a:spcPts val="0"/>
                  </a:spcAft>
                </a:pPr>
                <a:r>
                  <a:rPr lang="en-US" sz="2400" dirty="0">
                    <a:solidFill>
                      <a:prstClr val="white"/>
                    </a:solidFill>
                    <a:latin typeface="Calibri" panose="020F0502020204030204"/>
                  </a:rPr>
                  <a:t>Welfare gain from adding </a:t>
                </a:r>
                <a:r>
                  <a:rPr lang="en-US" sz="2400" dirty="0" smtClean="0">
                    <a:solidFill>
                      <a:prstClr val="white"/>
                    </a:solidFill>
                    <a:latin typeface="Calibri" panose="020F0502020204030204"/>
                  </a:rPr>
                  <a:t>optimal </a:t>
                </a:r>
                <a14:m>
                  <m:oMath xmlns:m="http://schemas.openxmlformats.org/officeDocument/2006/math">
                    <m:sSub>
                      <m:sSubPr>
                        <m:ctrlPr>
                          <a:rPr lang="en-U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m:t>
                        </m:r>
                        <m:r>
                          <a:rPr lang="en-US" sz="2400" i="1">
                            <a:solidFill>
                              <a:prstClr val="white"/>
                            </a:solidFill>
                            <a:latin typeface="Cambria Math" panose="02040503050406030204" pitchFamily="18" charset="0"/>
                          </a:rPr>
                          <m:t>𝑧</m:t>
                        </m:r>
                      </m:e>
                      <m:sub>
                        <m:r>
                          <a:rPr lang="en-US" sz="2400" i="1">
                            <a:solidFill>
                              <a:prstClr val="white"/>
                            </a:solidFill>
                            <a:latin typeface="Cambria Math" panose="02040503050406030204" pitchFamily="18" charset="0"/>
                          </a:rPr>
                          <m:t>2</m:t>
                        </m:r>
                      </m:sub>
                    </m:sSub>
                    <m:r>
                      <a:rPr lang="en-US" sz="2400" i="1">
                        <a:solidFill>
                          <a:prstClr val="white"/>
                        </a:solidFill>
                        <a:latin typeface="Cambria Math" panose="02040503050406030204" pitchFamily="18" charset="0"/>
                      </a:rPr>
                      <m:t>,</m:t>
                    </m:r>
                    <m:sSub>
                      <m:sSubPr>
                        <m:ctrlPr>
                          <a:rPr lang="en-US" sz="2400" i="1" dirty="0">
                            <a:solidFill>
                              <a:prstClr val="white"/>
                            </a:solidFill>
                            <a:latin typeface="Cambria Math" panose="02040503050406030204" pitchFamily="18" charset="0"/>
                            <a:ea typeface="Cambria Math" panose="02040503050406030204" pitchFamily="18" charset="0"/>
                          </a:rPr>
                        </m:ctrlPr>
                      </m:sSubPr>
                      <m:e>
                        <m:r>
                          <a:rPr lang="en-US" sz="2400" i="1" dirty="0">
                            <a:solidFill>
                              <a:prstClr val="white"/>
                            </a:solidFill>
                            <a:latin typeface="Cambria Math" panose="02040503050406030204" pitchFamily="18" charset="0"/>
                            <a:ea typeface="Cambria Math" panose="02040503050406030204" pitchFamily="18" charset="0"/>
                          </a:rPr>
                          <m:t>𝜋</m:t>
                        </m:r>
                      </m:e>
                      <m:sub>
                        <m:r>
                          <a:rPr lang="en-US" sz="2400" i="1" dirty="0">
                            <a:solidFill>
                              <a:prstClr val="white"/>
                            </a:solidFill>
                            <a:latin typeface="Cambria Math" panose="02040503050406030204" pitchFamily="18" charset="0"/>
                            <a:ea typeface="Cambria Math" panose="02040503050406030204" pitchFamily="18" charset="0"/>
                          </a:rPr>
                          <m:t>2</m:t>
                        </m:r>
                      </m:sub>
                    </m:sSub>
                    <m:r>
                      <a:rPr lang="en-US" sz="2400" i="1" dirty="0" smtClean="0">
                        <a:solidFill>
                          <a:prstClr val="white"/>
                        </a:solidFill>
                        <a:latin typeface="Cambria Math" panose="02040503050406030204" pitchFamily="18" charset="0"/>
                        <a:ea typeface="Cambria Math" panose="02040503050406030204" pitchFamily="18" charset="0"/>
                      </a:rPr>
                      <m:t>=10%</m:t>
                    </m:r>
                    <m:r>
                      <a:rPr lang="en-US" sz="2400" i="1" dirty="0">
                        <a:solidFill>
                          <a:prstClr val="white"/>
                        </a:solidFill>
                        <a:latin typeface="Cambria Math" panose="02040503050406030204" pitchFamily="18" charset="0"/>
                        <a:ea typeface="Cambria Math" panose="02040503050406030204" pitchFamily="18" charset="0"/>
                      </a:rPr>
                      <m:t>):</m:t>
                    </m:r>
                    <m:r>
                      <a:rPr lang="en-US" sz="2400" dirty="0" smtClean="0">
                        <a:solidFill>
                          <a:prstClr val="white"/>
                        </a:solidFill>
                        <a:latin typeface="Cambria Math" panose="02040503050406030204" pitchFamily="18" charset="0"/>
                        <a:ea typeface="Cambria Math" panose="02040503050406030204" pitchFamily="18" charset="0"/>
                      </a:rPr>
                      <m:t>   </m:t>
                    </m:r>
                  </m:oMath>
                </a14:m>
                <a:r>
                  <a:rPr lang="en-US" sz="2400" dirty="0" smtClean="0">
                    <a:solidFill>
                      <a:prstClr val="white"/>
                    </a:solidFill>
                    <a:latin typeface="Calibri" panose="020F0502020204030204"/>
                  </a:rPr>
                  <a:t>0.02</a:t>
                </a:r>
                <a:r>
                  <a:rPr lang="en-US" sz="2400" dirty="0">
                    <a:solidFill>
                      <a:prstClr val="white"/>
                    </a:solidFill>
                    <a:latin typeface="Calibri" panose="020F0502020204030204"/>
                  </a:rPr>
                  <a:t>% wealth</a:t>
                </a:r>
              </a:p>
            </p:txBody>
          </p:sp>
        </mc:Choice>
        <mc:Fallback xmlns="">
          <p:sp>
            <p:nvSpPr>
              <p:cNvPr id="4" name="TextBox 3"/>
              <p:cNvSpPr txBox="1">
                <a:spLocks noRot="1" noChangeAspect="1" noMove="1" noResize="1" noEditPoints="1" noAdjustHandles="1" noChangeArrowheads="1" noChangeShapeType="1" noTextEdit="1"/>
              </p:cNvSpPr>
              <p:nvPr/>
            </p:nvSpPr>
            <p:spPr>
              <a:xfrm>
                <a:off x="228600" y="5105400"/>
                <a:ext cx="8915400" cy="1200329"/>
              </a:xfrm>
              <a:prstGeom prst="rect">
                <a:avLst/>
              </a:prstGeom>
              <a:blipFill rotWithShape="0">
                <a:blip r:embed="rId4"/>
                <a:stretch>
                  <a:fillRect l="-1094" t="-4592"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29600" y="4343400"/>
                <a:ext cx="559384" cy="584775"/>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3200" i="1" smtClean="0">
                          <a:solidFill>
                            <a:prstClr val="black"/>
                          </a:solidFill>
                          <a:latin typeface="Cambria Math" panose="02040503050406030204" pitchFamily="18" charset="0"/>
                          <a:ea typeface="Cambria Math" panose="02040503050406030204" pitchFamily="18" charset="0"/>
                        </a:rPr>
                        <m:t>𝛽</m:t>
                      </m:r>
                    </m:oMath>
                  </m:oMathPara>
                </a14:m>
                <a:endParaRPr lang="en-US" sz="3200" dirty="0">
                  <a:solidFill>
                    <a:prstClr val="black"/>
                  </a:solidFill>
                  <a:latin typeface="Calibri" panose="020F0502020204030204"/>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229600" y="4343400"/>
                <a:ext cx="559384"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200" y="609600"/>
                <a:ext cx="1133452" cy="584775"/>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3200" i="1" smtClean="0">
                          <a:solidFill>
                            <a:prstClr val="black"/>
                          </a:solidFill>
                          <a:latin typeface="Cambria Math" panose="02040503050406030204" pitchFamily="18" charset="0"/>
                        </a:rPr>
                        <m:t>𝑝</m:t>
                      </m:r>
                      <m:r>
                        <a:rPr lang="en-US" sz="3200" i="1" smtClean="0">
                          <a:solidFill>
                            <a:prstClr val="black"/>
                          </a:solidFill>
                          <a:latin typeface="Cambria Math" panose="02040503050406030204" pitchFamily="18" charset="0"/>
                        </a:rPr>
                        <m:t>(</m:t>
                      </m:r>
                      <m:r>
                        <a:rPr lang="en-US" sz="3200" i="1" smtClean="0">
                          <a:solidFill>
                            <a:prstClr val="black"/>
                          </a:solidFill>
                          <a:latin typeface="Cambria Math" panose="02040503050406030204" pitchFamily="18" charset="0"/>
                          <a:ea typeface="Cambria Math" panose="02040503050406030204" pitchFamily="18" charset="0"/>
                        </a:rPr>
                        <m:t>𝛽</m:t>
                      </m:r>
                      <m:r>
                        <a:rPr lang="en-US" sz="3200" i="1" smtClean="0">
                          <a:solidFill>
                            <a:prstClr val="black"/>
                          </a:solidFill>
                          <a:latin typeface="Cambria Math" panose="02040503050406030204" pitchFamily="18" charset="0"/>
                        </a:rPr>
                        <m:t>)</m:t>
                      </m:r>
                    </m:oMath>
                  </m:oMathPara>
                </a14:m>
                <a:endParaRPr lang="en-US" sz="3200" dirty="0">
                  <a:solidFill>
                    <a:prstClr val="black"/>
                  </a:solidFill>
                  <a:latin typeface="Calibri" panose="020F0502020204030204"/>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6200" y="609600"/>
                <a:ext cx="1133452" cy="584775"/>
              </a:xfrm>
              <a:prstGeom prst="rect">
                <a:avLst/>
              </a:prstGeom>
              <a:blipFill rotWithShape="0">
                <a:blip r:embed="rId6"/>
                <a:stretch>
                  <a:fillRect/>
                </a:stretch>
              </a:blipFill>
            </p:spPr>
            <p:txBody>
              <a:bodyPr/>
              <a:lstStyle/>
              <a:p>
                <a:r>
                  <a:rPr lang="en-US">
                    <a:noFill/>
                  </a:rPr>
                  <a:t> </a:t>
                </a:r>
              </a:p>
            </p:txBody>
          </p:sp>
        </mc:Fallback>
      </mc:AlternateContent>
      <p:sp>
        <p:nvSpPr>
          <p:cNvPr id="5" name="TextBox 4"/>
          <p:cNvSpPr txBox="1"/>
          <p:nvPr/>
        </p:nvSpPr>
        <p:spPr>
          <a:xfrm>
            <a:off x="1121229" y="5769429"/>
            <a:ext cx="1555490" cy="369332"/>
          </a:xfrm>
          <a:prstGeom prst="rect">
            <a:avLst/>
          </a:prstGeom>
          <a:noFill/>
          <a:ln>
            <a:solidFill>
              <a:schemeClr val="tx1"/>
            </a:solidFill>
          </a:ln>
        </p:spPr>
        <p:txBody>
          <a:bodyPr wrap="none" rtlCol="0">
            <a:spAutoFit/>
          </a:bodyPr>
          <a:lstStyle/>
          <a:p>
            <a:pPr eaLnBrk="1" fontAlgn="auto" hangingPunct="1">
              <a:spcBef>
                <a:spcPts val="0"/>
              </a:spcBef>
              <a:spcAft>
                <a:spcPts val="0"/>
              </a:spcAft>
            </a:pPr>
            <a:r>
              <a:rPr lang="en-US" dirty="0" smtClean="0">
                <a:solidFill>
                  <a:prstClr val="black"/>
                </a:solidFill>
                <a:latin typeface="Calibri" panose="020F0502020204030204"/>
              </a:rPr>
              <a:t>No self control</a:t>
            </a:r>
            <a:endParaRPr lang="en-US" dirty="0">
              <a:solidFill>
                <a:prstClr val="black"/>
              </a:solidFill>
              <a:latin typeface="Calibri" panose="020F0502020204030204"/>
            </a:endParaRPr>
          </a:p>
        </p:txBody>
      </p:sp>
      <p:sp>
        <p:nvSpPr>
          <p:cNvPr id="8" name="TextBox 7"/>
          <p:cNvSpPr txBox="1"/>
          <p:nvPr/>
        </p:nvSpPr>
        <p:spPr>
          <a:xfrm>
            <a:off x="6674110" y="5705564"/>
            <a:ext cx="1949060" cy="369332"/>
          </a:xfrm>
          <a:prstGeom prst="rect">
            <a:avLst/>
          </a:prstGeom>
          <a:noFill/>
          <a:ln>
            <a:solidFill>
              <a:schemeClr val="tx1"/>
            </a:solidFill>
          </a:ln>
        </p:spPr>
        <p:txBody>
          <a:bodyPr wrap="none" rtlCol="0">
            <a:spAutoFit/>
          </a:bodyPr>
          <a:lstStyle/>
          <a:p>
            <a:pPr eaLnBrk="1" fontAlgn="auto" hangingPunct="1">
              <a:spcBef>
                <a:spcPts val="0"/>
              </a:spcBef>
              <a:spcAft>
                <a:spcPts val="0"/>
              </a:spcAft>
            </a:pPr>
            <a:r>
              <a:rPr lang="en-US" dirty="0" smtClean="0">
                <a:solidFill>
                  <a:prstClr val="black"/>
                </a:solidFill>
                <a:latin typeface="Calibri" panose="020F0502020204030204"/>
              </a:rPr>
              <a:t>Perfect self control</a:t>
            </a:r>
            <a:endParaRPr lang="en-US" dirty="0">
              <a:solidFill>
                <a:prstClr val="black"/>
              </a:solidFill>
              <a:latin typeface="Calibri" panose="020F0502020204030204"/>
            </a:endParaRPr>
          </a:p>
        </p:txBody>
      </p:sp>
      <p:sp>
        <p:nvSpPr>
          <p:cNvPr id="9" name="TextBox 8"/>
          <p:cNvSpPr txBox="1"/>
          <p:nvPr/>
        </p:nvSpPr>
        <p:spPr>
          <a:xfrm>
            <a:off x="5716632" y="4736068"/>
            <a:ext cx="713016" cy="369332"/>
          </a:xfrm>
          <a:prstGeom prst="rect">
            <a:avLst/>
          </a:prstGeom>
          <a:noFill/>
          <a:ln>
            <a:solidFill>
              <a:schemeClr val="tx1"/>
            </a:solidFill>
          </a:ln>
        </p:spPr>
        <p:txBody>
          <a:bodyPr wrap="none" rtlCol="0">
            <a:spAutoFit/>
          </a:bodyPr>
          <a:lstStyle/>
          <a:p>
            <a:pPr eaLnBrk="1" fontAlgn="auto" hangingPunct="1">
              <a:spcBef>
                <a:spcPts val="0"/>
              </a:spcBef>
              <a:spcAft>
                <a:spcPts val="0"/>
              </a:spcAft>
            </a:pPr>
            <a:r>
              <a:rPr lang="en-US" dirty="0" smtClean="0">
                <a:solidFill>
                  <a:prstClr val="black"/>
                </a:solidFill>
                <a:latin typeface="Calibri" panose="020F0502020204030204"/>
              </a:rPr>
              <a:t>David</a:t>
            </a:r>
            <a:endParaRPr lang="en-US" dirty="0">
              <a:solidFill>
                <a:prstClr val="black"/>
              </a:solidFill>
              <a:latin typeface="Calibri" panose="020F0502020204030204"/>
            </a:endParaRPr>
          </a:p>
        </p:txBody>
      </p:sp>
      <p:cxnSp>
        <p:nvCxnSpPr>
          <p:cNvPr id="11" name="Straight Arrow Connector 10"/>
          <p:cNvCxnSpPr/>
          <p:nvPr/>
        </p:nvCxnSpPr>
        <p:spPr>
          <a:xfrm flipV="1">
            <a:off x="7648640" y="4635787"/>
            <a:ext cx="265274" cy="10697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0"/>
          </p:cNvCxnSpPr>
          <p:nvPr/>
        </p:nvCxnSpPr>
        <p:spPr>
          <a:xfrm flipH="1" flipV="1">
            <a:off x="1653901" y="4688646"/>
            <a:ext cx="245073" cy="10807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59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Key findings from calibrated analysis:</a:t>
            </a:r>
            <a:endParaRPr lang="en-US" sz="3600" dirty="0">
              <a:latin typeface="+mn-lt"/>
            </a:endParaRPr>
          </a:p>
        </p:txBody>
      </p:sp>
      <p:sp>
        <p:nvSpPr>
          <p:cNvPr id="3" name="Content Placeholder 2"/>
          <p:cNvSpPr>
            <a:spLocks noGrp="1"/>
          </p:cNvSpPr>
          <p:nvPr>
            <p:ph idx="1"/>
          </p:nvPr>
        </p:nvSpPr>
        <p:spPr>
          <a:xfrm>
            <a:off x="628650" y="1502229"/>
            <a:ext cx="7886700" cy="4674734"/>
          </a:xfrm>
        </p:spPr>
        <p:txBody>
          <a:bodyPr>
            <a:normAutofit/>
          </a:bodyPr>
          <a:lstStyle/>
          <a:p>
            <a:r>
              <a:rPr lang="en-US" dirty="0" smtClean="0"/>
              <a:t>Optimal policy is approximated </a:t>
            </a:r>
            <a:r>
              <a:rPr lang="en-US" dirty="0"/>
              <a:t>by a two-account system, with one account that is </a:t>
            </a:r>
            <a:r>
              <a:rPr lang="en-US" dirty="0" smtClean="0"/>
              <a:t>(approximately) completely </a:t>
            </a:r>
            <a:r>
              <a:rPr lang="en-US" dirty="0"/>
              <a:t>liquid and a second account that </a:t>
            </a:r>
            <a:r>
              <a:rPr lang="en-US" dirty="0" smtClean="0"/>
              <a:t>is (approximately) </a:t>
            </a:r>
            <a:r>
              <a:rPr lang="en-US" dirty="0"/>
              <a:t>completely </a:t>
            </a:r>
            <a:r>
              <a:rPr lang="en-US" dirty="0" smtClean="0"/>
              <a:t>illiquid.</a:t>
            </a:r>
          </a:p>
          <a:p>
            <a:r>
              <a:rPr lang="en-US" dirty="0" smtClean="0"/>
              <a:t>Only a small welfare </a:t>
            </a:r>
            <a:r>
              <a:rPr lang="en-US" dirty="0"/>
              <a:t>gain is obtained by moving beyond this simple two-account </a:t>
            </a:r>
            <a:r>
              <a:rPr lang="en-US" dirty="0" smtClean="0"/>
              <a:t>system.</a:t>
            </a:r>
          </a:p>
          <a:p>
            <a:r>
              <a:rPr lang="en-US" dirty="0" smtClean="0"/>
              <a:t>If </a:t>
            </a:r>
            <a:r>
              <a:rPr lang="en-US" dirty="0"/>
              <a:t>a third account is added, its optimized early-withdrawal penalty is between 8% and 12%.   </a:t>
            </a:r>
            <a:endParaRPr lang="en-US" dirty="0" smtClean="0"/>
          </a:p>
          <a:p>
            <a:r>
              <a:rPr lang="en-US" dirty="0" smtClean="0"/>
              <a:t>In </a:t>
            </a:r>
            <a:r>
              <a:rPr lang="en-US" dirty="0"/>
              <a:t>equilibrium, the leakage rate from this (partially illiquid) third account is around 70%.</a:t>
            </a:r>
          </a:p>
        </p:txBody>
      </p:sp>
    </p:spTree>
    <p:extLst>
      <p:ext uri="{BB962C8B-B14F-4D97-AF65-F5344CB8AC3E}">
        <p14:creationId xmlns:p14="http://schemas.microsoft.com/office/powerpoint/2010/main" val="35960359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p:cNvSpPr>
                <a:spLocks noGrp="1"/>
              </p:cNvSpPr>
              <p:nvPr>
                <p:ph type="title"/>
              </p:nvPr>
            </p:nvSpPr>
            <p:spPr>
              <a:xfrm>
                <a:off x="1447800" y="228600"/>
                <a:ext cx="6324600" cy="1143000"/>
              </a:xfrm>
            </p:spPr>
            <p:txBody>
              <a:bodyPr>
                <a:normAutofit/>
              </a:bodyPr>
              <a:lstStyle/>
              <a:p>
                <a:pPr algn="ctr"/>
                <a:r>
                  <a:rPr lang="en-US" sz="3200" dirty="0" smtClean="0">
                    <a:ea typeface="Cambria Math" panose="02040503050406030204" pitchFamily="18" charset="0"/>
                  </a:rPr>
                  <a:t>Table 4: Distribution of </a:t>
                </a:r>
                <a14:m>
                  <m:oMath xmlns:m="http://schemas.openxmlformats.org/officeDocument/2006/math">
                    <m:r>
                      <a:rPr lang="en-US" sz="3200" i="1">
                        <a:latin typeface="Cambria Math" panose="02040503050406030204" pitchFamily="18" charset="0"/>
                        <a:ea typeface="Cambria Math" panose="02040503050406030204" pitchFamily="18" charset="0"/>
                      </a:rPr>
                      <m:t>𝛽</m:t>
                    </m:r>
                  </m:oMath>
                </a14:m>
                <a:endParaRPr lang="en-US" sz="3200"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xfrm>
                <a:off x="1447800" y="228600"/>
                <a:ext cx="6324600" cy="1143000"/>
              </a:xfrm>
              <a:blipFill rotWithShape="0">
                <a:blip r:embed="rId2"/>
                <a:stretch>
                  <a:fillRect/>
                </a:stretch>
              </a:blipFill>
            </p:spPr>
            <p:txBody>
              <a:bodyPr/>
              <a:lstStyle/>
              <a:p>
                <a:r>
                  <a:rPr lang="en-US">
                    <a:noFill/>
                  </a:rPr>
                  <a:t> </a:t>
                </a:r>
              </a:p>
            </p:txBody>
          </p:sp>
        </mc:Fallback>
      </mc:AlternateContent>
      <p:graphicFrame>
        <p:nvGraphicFramePr>
          <p:cNvPr id="2" name="Content Placeholder 4"/>
          <p:cNvGraphicFramePr>
            <a:graphicFrameLocks noGrp="1" noChangeAspect="1"/>
          </p:cNvGraphicFramePr>
          <p:nvPr>
            <p:ph idx="1"/>
            <p:extLst/>
          </p:nvPr>
        </p:nvGraphicFramePr>
        <p:xfrm>
          <a:off x="415290" y="1219200"/>
          <a:ext cx="7924800" cy="352689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4" name="TextBox 3"/>
              <p:cNvSpPr txBox="1"/>
              <p:nvPr/>
            </p:nvSpPr>
            <p:spPr>
              <a:xfrm>
                <a:off x="228600" y="5105400"/>
                <a:ext cx="8915400" cy="1200329"/>
              </a:xfrm>
              <a:prstGeom prst="rect">
                <a:avLst/>
              </a:prstGeom>
              <a:noFill/>
            </p:spPr>
            <p:txBody>
              <a:bodyPr wrap="square" rtlCol="0">
                <a:spAutoFit/>
              </a:bodyPr>
              <a:lstStyle/>
              <a:p>
                <a:pPr eaLnBrk="1" fontAlgn="auto" hangingPunct="1">
                  <a:spcBef>
                    <a:spcPts val="0"/>
                  </a:spcBef>
                  <a:spcAft>
                    <a:spcPts val="0"/>
                  </a:spcAft>
                </a:pPr>
                <a:r>
                  <a:rPr lang="en-US" sz="2400" dirty="0" smtClean="0">
                    <a:solidFill>
                      <a:prstClr val="white"/>
                    </a:solidFill>
                    <a:latin typeface="Calibri" panose="020F0502020204030204"/>
                  </a:rPr>
                  <a:t>Start with </a:t>
                </a:r>
                <a:r>
                  <a:rPr lang="en-US" sz="2400" i="1" dirty="0">
                    <a:solidFill>
                      <a:prstClr val="white"/>
                    </a:solidFill>
                    <a:latin typeface="Times New Roman" panose="02020603050405020304" pitchFamily="18" charset="0"/>
                    <a:cs typeface="Times New Roman" panose="02020603050405020304" pitchFamily="18" charset="0"/>
                  </a:rPr>
                  <a:t>x</a:t>
                </a:r>
                <a:r>
                  <a:rPr lang="en-US" sz="2400" dirty="0">
                    <a:solidFill>
                      <a:prstClr val="white"/>
                    </a:solidFill>
                    <a:latin typeface="Times New Roman" panose="02020603050405020304" pitchFamily="18" charset="0"/>
                    <a:cs typeface="Times New Roman" panose="02020603050405020304" pitchFamily="18" charset="0"/>
                  </a:rPr>
                  <a:t> = 1</a:t>
                </a:r>
                <a:r>
                  <a:rPr lang="en-US" sz="2400" dirty="0">
                    <a:solidFill>
                      <a:prstClr val="white"/>
                    </a:solidFill>
                    <a:latin typeface="Calibri" panose="020F0502020204030204"/>
                  </a:rPr>
                  <a:t>. </a:t>
                </a:r>
              </a:p>
              <a:p>
                <a:pPr eaLnBrk="1" fontAlgn="auto" hangingPunct="1">
                  <a:spcBef>
                    <a:spcPts val="0"/>
                  </a:spcBef>
                  <a:spcAft>
                    <a:spcPts val="0"/>
                  </a:spcAft>
                </a:pPr>
                <a:r>
                  <a:rPr lang="en-US" sz="2400" dirty="0">
                    <a:solidFill>
                      <a:prstClr val="white"/>
                    </a:solidFill>
                    <a:latin typeface="Calibri" panose="020F0502020204030204"/>
                  </a:rPr>
                  <a:t>Welfare gain from adding </a:t>
                </a:r>
                <a14:m>
                  <m:oMath xmlns:m="http://schemas.openxmlformats.org/officeDocument/2006/math">
                    <m:sSub>
                      <m:sSubPr>
                        <m:ctrlPr>
                          <a:rPr lang="en-U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𝑧</m:t>
                        </m:r>
                      </m:e>
                      <m:sub>
                        <m:r>
                          <a:rPr lang="en-US" sz="2400" i="1">
                            <a:solidFill>
                              <a:prstClr val="white"/>
                            </a:solidFill>
                            <a:latin typeface="Cambria Math" panose="02040503050406030204" pitchFamily="18" charset="0"/>
                          </a:rPr>
                          <m:t>1</m:t>
                        </m:r>
                      </m:sub>
                    </m:sSub>
                  </m:oMath>
                </a14:m>
                <a:r>
                  <a:rPr lang="en-US" sz="2400" i="1" dirty="0">
                    <a:solidFill>
                      <a:prstClr val="white"/>
                    </a:solidFill>
                    <a:latin typeface="Times New Roman" panose="02020603050405020304" pitchFamily="18" charset="0"/>
                    <a:cs typeface="Times New Roman" panose="02020603050405020304" pitchFamily="18" charset="0"/>
                  </a:rPr>
                  <a:t> </a:t>
                </a:r>
                <a:r>
                  <a:rPr lang="en-US" sz="2400" dirty="0">
                    <a:solidFill>
                      <a:prstClr val="white"/>
                    </a:solidFill>
                    <a:latin typeface="Calibri" panose="020F0502020204030204"/>
                    <a:cs typeface="Times New Roman" panose="02020603050405020304" pitchFamily="18" charset="0"/>
                  </a:rPr>
                  <a:t>with</a:t>
                </a:r>
                <a:r>
                  <a:rPr lang="en-US" sz="2400" dirty="0">
                    <a:solidFill>
                      <a:prstClr val="white"/>
                    </a:solidFill>
                    <a:latin typeface="Calibri" panose="020F0502020204030204"/>
                  </a:rPr>
                  <a:t> </a:t>
                </a:r>
                <a14:m>
                  <m:oMath xmlns:m="http://schemas.openxmlformats.org/officeDocument/2006/math">
                    <m:sSub>
                      <m:sSubPr>
                        <m:ctrlPr>
                          <a:rPr lang="en-US" sz="2400" i="1" dirty="0">
                            <a:solidFill>
                              <a:prstClr val="white"/>
                            </a:solidFill>
                            <a:latin typeface="Cambria Math" panose="02040503050406030204" pitchFamily="18" charset="0"/>
                            <a:ea typeface="Cambria Math" panose="02040503050406030204" pitchFamily="18" charset="0"/>
                          </a:rPr>
                        </m:ctrlPr>
                      </m:sSubPr>
                      <m:e>
                        <m:r>
                          <a:rPr lang="en-US" sz="2400" i="1" dirty="0">
                            <a:solidFill>
                              <a:prstClr val="white"/>
                            </a:solidFill>
                            <a:latin typeface="Cambria Math" panose="02040503050406030204" pitchFamily="18" charset="0"/>
                            <a:ea typeface="Cambria Math" panose="02040503050406030204" pitchFamily="18" charset="0"/>
                          </a:rPr>
                          <m:t>𝜋</m:t>
                        </m:r>
                      </m:e>
                      <m:sub>
                        <m:r>
                          <a:rPr lang="en-US" sz="2400" i="1" dirty="0">
                            <a:solidFill>
                              <a:prstClr val="white"/>
                            </a:solidFill>
                            <a:latin typeface="Cambria Math" panose="02040503050406030204" pitchFamily="18" charset="0"/>
                            <a:ea typeface="Cambria Math" panose="02040503050406030204" pitchFamily="18" charset="0"/>
                          </a:rPr>
                          <m:t>1</m:t>
                        </m:r>
                      </m:sub>
                    </m:sSub>
                    <m:r>
                      <a:rPr lang="en-US" sz="2400" i="1" dirty="0">
                        <a:solidFill>
                          <a:prstClr val="white"/>
                        </a:solidFill>
                        <a:latin typeface="Cambria Math" panose="02040503050406030204" pitchFamily="18" charset="0"/>
                        <a:ea typeface="Cambria Math" panose="02040503050406030204" pitchFamily="18" charset="0"/>
                      </a:rPr>
                      <m:t>=100</m:t>
                    </m:r>
                    <m:r>
                      <a:rPr lang="en-US" sz="2400" b="1" i="1" dirty="0">
                        <a:solidFill>
                          <a:prstClr val="white"/>
                        </a:solidFill>
                        <a:latin typeface="Cambria Math" panose="02040503050406030204" pitchFamily="18" charset="0"/>
                        <a:ea typeface="Cambria Math" panose="02040503050406030204" pitchFamily="18" charset="0"/>
                      </a:rPr>
                      <m:t>%</m:t>
                    </m:r>
                  </m:oMath>
                </a14:m>
                <a:r>
                  <a:rPr lang="en-US" sz="2400" dirty="0">
                    <a:solidFill>
                      <a:prstClr val="white"/>
                    </a:solidFill>
                    <a:latin typeface="Calibri" panose="020F0502020204030204"/>
                  </a:rPr>
                  <a:t>:	</a:t>
                </a:r>
                <a:r>
                  <a:rPr lang="en-US" sz="2400" dirty="0" smtClean="0">
                    <a:solidFill>
                      <a:prstClr val="white"/>
                    </a:solidFill>
                    <a:latin typeface="Calibri" panose="020F0502020204030204"/>
                  </a:rPr>
                  <a:t> 3.04% wealth</a:t>
                </a:r>
              </a:p>
              <a:p>
                <a:pPr eaLnBrk="1" fontAlgn="auto" hangingPunct="1">
                  <a:spcBef>
                    <a:spcPts val="0"/>
                  </a:spcBef>
                  <a:spcAft>
                    <a:spcPts val="0"/>
                  </a:spcAft>
                </a:pPr>
                <a:r>
                  <a:rPr lang="en-US" sz="2400" dirty="0">
                    <a:solidFill>
                      <a:prstClr val="white"/>
                    </a:solidFill>
                    <a:latin typeface="Calibri" panose="020F0502020204030204"/>
                  </a:rPr>
                  <a:t>Welfare gain from adding </a:t>
                </a:r>
                <a:r>
                  <a:rPr lang="en-US" sz="2400" dirty="0" smtClean="0">
                    <a:solidFill>
                      <a:prstClr val="white"/>
                    </a:solidFill>
                    <a:latin typeface="Calibri" panose="020F0502020204030204"/>
                  </a:rPr>
                  <a:t>optimal </a:t>
                </a:r>
                <a14:m>
                  <m:oMath xmlns:m="http://schemas.openxmlformats.org/officeDocument/2006/math">
                    <m:sSub>
                      <m:sSubPr>
                        <m:ctrlPr>
                          <a:rPr lang="en-U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m:t>
                        </m:r>
                        <m:r>
                          <a:rPr lang="en-US" sz="2400" i="1">
                            <a:solidFill>
                              <a:prstClr val="white"/>
                            </a:solidFill>
                            <a:latin typeface="Cambria Math" panose="02040503050406030204" pitchFamily="18" charset="0"/>
                          </a:rPr>
                          <m:t>𝑧</m:t>
                        </m:r>
                      </m:e>
                      <m:sub>
                        <m:r>
                          <a:rPr lang="en-US" sz="2400" i="1">
                            <a:solidFill>
                              <a:prstClr val="white"/>
                            </a:solidFill>
                            <a:latin typeface="Cambria Math" panose="02040503050406030204" pitchFamily="18" charset="0"/>
                          </a:rPr>
                          <m:t>2</m:t>
                        </m:r>
                      </m:sub>
                    </m:sSub>
                    <m:r>
                      <a:rPr lang="en-US" sz="2400" i="1">
                        <a:solidFill>
                          <a:prstClr val="white"/>
                        </a:solidFill>
                        <a:latin typeface="Cambria Math" panose="02040503050406030204" pitchFamily="18" charset="0"/>
                      </a:rPr>
                      <m:t>,</m:t>
                    </m:r>
                    <m:sSub>
                      <m:sSubPr>
                        <m:ctrlPr>
                          <a:rPr lang="en-US" sz="2400" i="1" dirty="0">
                            <a:solidFill>
                              <a:prstClr val="white"/>
                            </a:solidFill>
                            <a:latin typeface="Cambria Math" panose="02040503050406030204" pitchFamily="18" charset="0"/>
                            <a:ea typeface="Cambria Math" panose="02040503050406030204" pitchFamily="18" charset="0"/>
                          </a:rPr>
                        </m:ctrlPr>
                      </m:sSubPr>
                      <m:e>
                        <m:r>
                          <a:rPr lang="en-US" sz="2400" i="1" dirty="0">
                            <a:solidFill>
                              <a:prstClr val="white"/>
                            </a:solidFill>
                            <a:latin typeface="Cambria Math" panose="02040503050406030204" pitchFamily="18" charset="0"/>
                            <a:ea typeface="Cambria Math" panose="02040503050406030204" pitchFamily="18" charset="0"/>
                          </a:rPr>
                          <m:t>𝜋</m:t>
                        </m:r>
                      </m:e>
                      <m:sub>
                        <m:r>
                          <a:rPr lang="en-US" sz="2400" i="1" dirty="0">
                            <a:solidFill>
                              <a:prstClr val="white"/>
                            </a:solidFill>
                            <a:latin typeface="Cambria Math" panose="02040503050406030204" pitchFamily="18" charset="0"/>
                            <a:ea typeface="Cambria Math" panose="02040503050406030204" pitchFamily="18" charset="0"/>
                          </a:rPr>
                          <m:t>2</m:t>
                        </m:r>
                      </m:sub>
                    </m:sSub>
                    <m:r>
                      <a:rPr lang="en-US" sz="2400" i="1" dirty="0" smtClean="0">
                        <a:solidFill>
                          <a:prstClr val="white"/>
                        </a:solidFill>
                        <a:latin typeface="Cambria Math" panose="02040503050406030204" pitchFamily="18" charset="0"/>
                        <a:ea typeface="Cambria Math" panose="02040503050406030204" pitchFamily="18" charset="0"/>
                      </a:rPr>
                      <m:t>=10%</m:t>
                    </m:r>
                    <m:r>
                      <a:rPr lang="en-US" sz="2400" i="1" dirty="0">
                        <a:solidFill>
                          <a:prstClr val="white"/>
                        </a:solidFill>
                        <a:latin typeface="Cambria Math" panose="02040503050406030204" pitchFamily="18" charset="0"/>
                        <a:ea typeface="Cambria Math" panose="02040503050406030204" pitchFamily="18" charset="0"/>
                      </a:rPr>
                      <m:t>):</m:t>
                    </m:r>
                    <m:r>
                      <a:rPr lang="en-US" sz="2400" dirty="0" smtClean="0">
                        <a:solidFill>
                          <a:prstClr val="white"/>
                        </a:solidFill>
                        <a:latin typeface="Cambria Math" panose="02040503050406030204" pitchFamily="18" charset="0"/>
                        <a:ea typeface="Cambria Math" panose="02040503050406030204" pitchFamily="18" charset="0"/>
                      </a:rPr>
                      <m:t>   </m:t>
                    </m:r>
                  </m:oMath>
                </a14:m>
                <a:r>
                  <a:rPr lang="en-US" sz="2400" dirty="0" smtClean="0">
                    <a:solidFill>
                      <a:prstClr val="white"/>
                    </a:solidFill>
                    <a:latin typeface="Calibri" panose="020F0502020204030204"/>
                  </a:rPr>
                  <a:t>0.02</a:t>
                </a:r>
                <a:r>
                  <a:rPr lang="en-US" sz="2400" dirty="0">
                    <a:solidFill>
                      <a:prstClr val="white"/>
                    </a:solidFill>
                    <a:latin typeface="Calibri" panose="020F0502020204030204"/>
                  </a:rPr>
                  <a:t>% wealth</a:t>
                </a:r>
              </a:p>
            </p:txBody>
          </p:sp>
        </mc:Choice>
        <mc:Fallback xmlns="">
          <p:sp>
            <p:nvSpPr>
              <p:cNvPr id="4" name="TextBox 3"/>
              <p:cNvSpPr txBox="1">
                <a:spLocks noRot="1" noChangeAspect="1" noMove="1" noResize="1" noEditPoints="1" noAdjustHandles="1" noChangeArrowheads="1" noChangeShapeType="1" noTextEdit="1"/>
              </p:cNvSpPr>
              <p:nvPr/>
            </p:nvSpPr>
            <p:spPr>
              <a:xfrm>
                <a:off x="228600" y="5105400"/>
                <a:ext cx="8915400" cy="1200329"/>
              </a:xfrm>
              <a:prstGeom prst="rect">
                <a:avLst/>
              </a:prstGeom>
              <a:blipFill rotWithShape="0">
                <a:blip r:embed="rId4"/>
                <a:stretch>
                  <a:fillRect l="-1094" t="-4592"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29600" y="4343400"/>
                <a:ext cx="559384" cy="584775"/>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3200" i="1" smtClean="0">
                          <a:solidFill>
                            <a:prstClr val="black"/>
                          </a:solidFill>
                          <a:latin typeface="Cambria Math" panose="02040503050406030204" pitchFamily="18" charset="0"/>
                          <a:ea typeface="Cambria Math" panose="02040503050406030204" pitchFamily="18" charset="0"/>
                        </a:rPr>
                        <m:t>𝛽</m:t>
                      </m:r>
                    </m:oMath>
                  </m:oMathPara>
                </a14:m>
                <a:endParaRPr lang="en-US" sz="3200" dirty="0">
                  <a:solidFill>
                    <a:prstClr val="black"/>
                  </a:solidFill>
                  <a:latin typeface="Calibri" panose="020F0502020204030204"/>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229600" y="4343400"/>
                <a:ext cx="559384"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200" y="609600"/>
                <a:ext cx="1133452" cy="584775"/>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3200" i="1" smtClean="0">
                          <a:solidFill>
                            <a:prstClr val="black"/>
                          </a:solidFill>
                          <a:latin typeface="Cambria Math" panose="02040503050406030204" pitchFamily="18" charset="0"/>
                        </a:rPr>
                        <m:t>𝑝</m:t>
                      </m:r>
                      <m:r>
                        <a:rPr lang="en-US" sz="3200" i="1" smtClean="0">
                          <a:solidFill>
                            <a:prstClr val="black"/>
                          </a:solidFill>
                          <a:latin typeface="Cambria Math" panose="02040503050406030204" pitchFamily="18" charset="0"/>
                        </a:rPr>
                        <m:t>(</m:t>
                      </m:r>
                      <m:r>
                        <a:rPr lang="en-US" sz="3200" i="1" smtClean="0">
                          <a:solidFill>
                            <a:prstClr val="black"/>
                          </a:solidFill>
                          <a:latin typeface="Cambria Math" panose="02040503050406030204" pitchFamily="18" charset="0"/>
                          <a:ea typeface="Cambria Math" panose="02040503050406030204" pitchFamily="18" charset="0"/>
                        </a:rPr>
                        <m:t>𝛽</m:t>
                      </m:r>
                      <m:r>
                        <a:rPr lang="en-US" sz="3200" i="1" smtClean="0">
                          <a:solidFill>
                            <a:prstClr val="black"/>
                          </a:solidFill>
                          <a:latin typeface="Cambria Math" panose="02040503050406030204" pitchFamily="18" charset="0"/>
                        </a:rPr>
                        <m:t>)</m:t>
                      </m:r>
                    </m:oMath>
                  </m:oMathPara>
                </a14:m>
                <a:endParaRPr lang="en-US" sz="3200" dirty="0">
                  <a:solidFill>
                    <a:prstClr val="black"/>
                  </a:solidFill>
                  <a:latin typeface="Calibri" panose="020F0502020204030204"/>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6200" y="609600"/>
                <a:ext cx="1133452" cy="584775"/>
              </a:xfrm>
              <a:prstGeom prst="rect">
                <a:avLst/>
              </a:prstGeom>
              <a:blipFill rotWithShape="0">
                <a:blip r:embed="rId6"/>
                <a:stretch>
                  <a:fillRect/>
                </a:stretch>
              </a:blipFill>
            </p:spPr>
            <p:txBody>
              <a:bodyPr/>
              <a:lstStyle/>
              <a:p>
                <a:r>
                  <a:rPr lang="en-US">
                    <a:noFill/>
                  </a:rPr>
                  <a:t> </a:t>
                </a:r>
              </a:p>
            </p:txBody>
          </p:sp>
        </mc:Fallback>
      </mc:AlternateContent>
      <p:sp>
        <p:nvSpPr>
          <p:cNvPr id="5" name="TextBox 4"/>
          <p:cNvSpPr txBox="1"/>
          <p:nvPr/>
        </p:nvSpPr>
        <p:spPr>
          <a:xfrm>
            <a:off x="1121229" y="5769429"/>
            <a:ext cx="1555490" cy="369332"/>
          </a:xfrm>
          <a:prstGeom prst="rect">
            <a:avLst/>
          </a:prstGeom>
          <a:noFill/>
          <a:ln>
            <a:solidFill>
              <a:schemeClr val="tx1"/>
            </a:solidFill>
          </a:ln>
        </p:spPr>
        <p:txBody>
          <a:bodyPr wrap="none" rtlCol="0">
            <a:spAutoFit/>
          </a:bodyPr>
          <a:lstStyle/>
          <a:p>
            <a:pPr eaLnBrk="1" fontAlgn="auto" hangingPunct="1">
              <a:spcBef>
                <a:spcPts val="0"/>
              </a:spcBef>
              <a:spcAft>
                <a:spcPts val="0"/>
              </a:spcAft>
            </a:pPr>
            <a:r>
              <a:rPr lang="en-US" dirty="0" smtClean="0">
                <a:solidFill>
                  <a:prstClr val="black"/>
                </a:solidFill>
                <a:latin typeface="Calibri" panose="020F0502020204030204"/>
              </a:rPr>
              <a:t>No self control</a:t>
            </a:r>
            <a:endParaRPr lang="en-US" dirty="0">
              <a:solidFill>
                <a:prstClr val="black"/>
              </a:solidFill>
              <a:latin typeface="Calibri" panose="020F0502020204030204"/>
            </a:endParaRPr>
          </a:p>
        </p:txBody>
      </p:sp>
      <p:sp>
        <p:nvSpPr>
          <p:cNvPr id="8" name="TextBox 7"/>
          <p:cNvSpPr txBox="1"/>
          <p:nvPr/>
        </p:nvSpPr>
        <p:spPr>
          <a:xfrm>
            <a:off x="6674110" y="5705564"/>
            <a:ext cx="1949060" cy="369332"/>
          </a:xfrm>
          <a:prstGeom prst="rect">
            <a:avLst/>
          </a:prstGeom>
          <a:noFill/>
          <a:ln>
            <a:solidFill>
              <a:schemeClr val="tx1"/>
            </a:solidFill>
          </a:ln>
        </p:spPr>
        <p:txBody>
          <a:bodyPr wrap="none" rtlCol="0">
            <a:spAutoFit/>
          </a:bodyPr>
          <a:lstStyle/>
          <a:p>
            <a:pPr eaLnBrk="1" fontAlgn="auto" hangingPunct="1">
              <a:spcBef>
                <a:spcPts val="0"/>
              </a:spcBef>
              <a:spcAft>
                <a:spcPts val="0"/>
              </a:spcAft>
            </a:pPr>
            <a:r>
              <a:rPr lang="en-US" dirty="0" smtClean="0">
                <a:solidFill>
                  <a:prstClr val="black"/>
                </a:solidFill>
                <a:latin typeface="Calibri" panose="020F0502020204030204"/>
              </a:rPr>
              <a:t>Perfect self control</a:t>
            </a:r>
            <a:endParaRPr lang="en-US" dirty="0">
              <a:solidFill>
                <a:prstClr val="black"/>
              </a:solidFill>
              <a:latin typeface="Calibri" panose="020F0502020204030204"/>
            </a:endParaRPr>
          </a:p>
        </p:txBody>
      </p:sp>
      <p:cxnSp>
        <p:nvCxnSpPr>
          <p:cNvPr id="11" name="Straight Arrow Connector 10"/>
          <p:cNvCxnSpPr/>
          <p:nvPr/>
        </p:nvCxnSpPr>
        <p:spPr>
          <a:xfrm flipV="1">
            <a:off x="7648640" y="4635787"/>
            <a:ext cx="265274" cy="10697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0"/>
          </p:cNvCxnSpPr>
          <p:nvPr/>
        </p:nvCxnSpPr>
        <p:spPr>
          <a:xfrm flipH="1" flipV="1">
            <a:off x="1653901" y="4688646"/>
            <a:ext cx="245073" cy="10807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9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8229600" cy="1143000"/>
          </a:xfrm>
        </p:spPr>
        <p:txBody>
          <a:bodyPr>
            <a:normAutofit fontScale="90000"/>
          </a:bodyPr>
          <a:lstStyle/>
          <a:p>
            <a:r>
              <a:rPr lang="en-US" dirty="0" smtClean="0"/>
              <a:t>To gain intuition, study the optimal penalty in a system with </a:t>
            </a:r>
            <a:r>
              <a:rPr lang="en-US" b="1" dirty="0" smtClean="0">
                <a:solidFill>
                  <a:srgbClr val="FF0000"/>
                </a:solidFill>
              </a:rPr>
              <a:t>one fully liquid and one partially illiquid account</a:t>
            </a:r>
            <a:r>
              <a:rPr lang="en-US" dirty="0" smtClean="0"/>
              <a:t>. We’ll study comparative statics on the partially illiquid account.</a:t>
            </a:r>
            <a:endParaRPr lang="en-US" dirty="0"/>
          </a:p>
        </p:txBody>
      </p:sp>
    </p:spTree>
    <p:extLst>
      <p:ext uri="{BB962C8B-B14F-4D97-AF65-F5344CB8AC3E}">
        <p14:creationId xmlns:p14="http://schemas.microsoft.com/office/powerpoint/2010/main" val="416868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2ED816B9-5A7A-4DD3-91A8-57BE6091A448}" type="slidenum">
              <a:rPr lang="en-US" altLang="en-US" smtClean="0">
                <a:solidFill>
                  <a:srgbClr val="000000"/>
                </a:solidFill>
                <a:latin typeface="Arial" charset="0"/>
                <a:cs typeface="Arial" charset="0"/>
              </a:rPr>
              <a:pPr/>
              <a:t>8</a:t>
            </a:fld>
            <a:endParaRPr lang="en-US" altLang="en-US" smtClean="0">
              <a:solidFill>
                <a:srgbClr val="000000"/>
              </a:solidFill>
              <a:latin typeface="Arial" charset="0"/>
              <a:cs typeface="Arial" charset="0"/>
            </a:endParaRPr>
          </a:p>
        </p:txBody>
      </p:sp>
      <p:sp>
        <p:nvSpPr>
          <p:cNvPr id="71683" name="Rectangle 2"/>
          <p:cNvSpPr>
            <a:spLocks noGrp="1" noChangeArrowheads="1"/>
          </p:cNvSpPr>
          <p:nvPr>
            <p:ph type="title"/>
          </p:nvPr>
        </p:nvSpPr>
        <p:spPr/>
        <p:txBody>
          <a:bodyPr/>
          <a:lstStyle/>
          <a:p>
            <a:pPr eaLnBrk="1" hangingPunct="1"/>
            <a:r>
              <a:rPr lang="en-US" smtClean="0"/>
              <a:t>Basic set-up of problem</a:t>
            </a:r>
          </a:p>
        </p:txBody>
      </p:sp>
      <p:sp>
        <p:nvSpPr>
          <p:cNvPr id="71684" name="Rectangle 3"/>
          <p:cNvSpPr>
            <a:spLocks noGrp="1" noChangeArrowheads="1"/>
          </p:cNvSpPr>
          <p:nvPr>
            <p:ph type="body" idx="1"/>
          </p:nvPr>
        </p:nvSpPr>
        <p:spPr/>
        <p:txBody>
          <a:bodyPr/>
          <a:lstStyle/>
          <a:p>
            <a:pPr eaLnBrk="1" hangingPunct="1"/>
            <a:r>
              <a:rPr lang="en-US" sz="2600" dirty="0" smtClean="0"/>
              <a:t>Specify </a:t>
            </a:r>
            <a:r>
              <a:rPr lang="en-US" sz="2600" i="1" dirty="0" smtClean="0"/>
              <a:t>behavioral</a:t>
            </a:r>
            <a:r>
              <a:rPr lang="en-US" sz="2600" dirty="0" smtClean="0"/>
              <a:t> model of households</a:t>
            </a:r>
          </a:p>
          <a:p>
            <a:pPr lvl="1" eaLnBrk="1" hangingPunct="1"/>
            <a:r>
              <a:rPr lang="en-US" sz="2200" dirty="0" smtClean="0"/>
              <a:t>Flow cost of staying at the default</a:t>
            </a:r>
          </a:p>
          <a:p>
            <a:pPr lvl="1" eaLnBrk="1" hangingPunct="1"/>
            <a:r>
              <a:rPr lang="en-US" sz="2200" dirty="0" smtClean="0"/>
              <a:t>Effort cost of opting-out of the default</a:t>
            </a:r>
          </a:p>
          <a:p>
            <a:pPr lvl="1" eaLnBrk="1" hangingPunct="1"/>
            <a:r>
              <a:rPr lang="en-US" sz="2200" dirty="0" smtClean="0"/>
              <a:t>Effort cost varies over time </a:t>
            </a:r>
            <a:r>
              <a:rPr lang="en-US" sz="2200" dirty="0" smtClean="0">
                <a:sym typeface="Wingdings" pitchFamily="2" charset="2"/>
              </a:rPr>
              <a:t> option value of waiting to leave the default</a:t>
            </a:r>
          </a:p>
          <a:p>
            <a:pPr lvl="1" eaLnBrk="1" hangingPunct="1"/>
            <a:r>
              <a:rPr lang="en-US" sz="2200" dirty="0" smtClean="0">
                <a:sym typeface="Wingdings" pitchFamily="2" charset="2"/>
              </a:rPr>
              <a:t>Present-biased preferences  procrastination</a:t>
            </a:r>
          </a:p>
          <a:p>
            <a:pPr eaLnBrk="1" hangingPunct="1"/>
            <a:r>
              <a:rPr lang="en-US" sz="2600" dirty="0">
                <a:sym typeface="Wingdings" pitchFamily="2" charset="2"/>
              </a:rPr>
              <a:t>Specify (dynamically consistent) social welfare function of planner (e.g., set </a:t>
            </a:r>
            <a:r>
              <a:rPr lang="el-GR" sz="2600" i="1" dirty="0">
                <a:latin typeface="Times New Roman" panose="02020603050405020304" pitchFamily="18" charset="0"/>
                <a:cs typeface="Times New Roman" panose="02020603050405020304" pitchFamily="18" charset="0"/>
                <a:sym typeface="Wingdings" pitchFamily="2" charset="2"/>
              </a:rPr>
              <a:t>β</a:t>
            </a:r>
            <a:r>
              <a:rPr lang="en-US" sz="2600" dirty="0">
                <a:latin typeface="Times New Roman" panose="02020603050405020304" pitchFamily="18" charset="0"/>
                <a:cs typeface="Times New Roman" panose="02020603050405020304" pitchFamily="18" charset="0"/>
                <a:sym typeface="Wingdings" pitchFamily="2" charset="2"/>
              </a:rPr>
              <a:t>=1</a:t>
            </a:r>
            <a:r>
              <a:rPr lang="en-US" sz="2600" dirty="0">
                <a:sym typeface="Wingdings" pitchFamily="2" charset="2"/>
              </a:rPr>
              <a:t>)</a:t>
            </a:r>
          </a:p>
          <a:p>
            <a:pPr eaLnBrk="1" hangingPunct="1"/>
            <a:r>
              <a:rPr lang="en-US" sz="2600" dirty="0" smtClean="0">
                <a:sym typeface="Wingdings" pitchFamily="2" charset="2"/>
              </a:rPr>
              <a:t>Planner picks default to optimize social welfare function</a:t>
            </a:r>
          </a:p>
        </p:txBody>
      </p:sp>
    </p:spTree>
    <p:extLst>
      <p:ext uri="{BB962C8B-B14F-4D97-AF65-F5344CB8AC3E}">
        <p14:creationId xmlns:p14="http://schemas.microsoft.com/office/powerpoint/2010/main" val="355151498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Subpopulation Penalties Paid</a:t>
            </a:r>
            <a:endParaRPr lang="en-US" dirty="0"/>
          </a:p>
        </p:txBody>
      </p:sp>
      <p:graphicFrame>
        <p:nvGraphicFramePr>
          <p:cNvPr id="2" name="Content Placeholder 3"/>
          <p:cNvGraphicFramePr>
            <a:graphicFrameLocks noGrp="1" noChangeAspect="1"/>
          </p:cNvGraphicFramePr>
          <p:nvPr>
            <p:ph idx="1"/>
            <p:extLst>
              <p:ext uri="{D42A27DB-BD31-4B8C-83A1-F6EECF244321}">
                <p14:modId xmlns:p14="http://schemas.microsoft.com/office/powerpoint/2010/main" val="4134169358"/>
              </p:ext>
            </p:extLst>
          </p:nvPr>
        </p:nvGraphicFramePr>
        <p:xfrm>
          <a:off x="304801" y="1128522"/>
          <a:ext cx="8638146" cy="5500878"/>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4" name="TextBox 3"/>
              <p:cNvSpPr txBox="1"/>
              <p:nvPr/>
            </p:nvSpPr>
            <p:spPr>
              <a:xfrm>
                <a:off x="6196302" y="1799546"/>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𝛽</m:t>
                      </m:r>
                      <m:r>
                        <a:rPr lang="en-US" i="1" smtClean="0">
                          <a:solidFill>
                            <a:srgbClr val="FF0000"/>
                          </a:solidFill>
                          <a:latin typeface="Cambria Math" panose="02040503050406030204" pitchFamily="18" charset="0"/>
                          <a:ea typeface="Cambria Math" panose="02040503050406030204" pitchFamily="18" charset="0"/>
                        </a:rPr>
                        <m:t>=0.1</m:t>
                      </m:r>
                    </m:oMath>
                  </m:oMathPara>
                </a14:m>
                <a:endParaRPr lang="en-US" dirty="0">
                  <a:solidFill>
                    <a:srgbClr val="FF0000"/>
                  </a:solidFill>
                  <a:latin typeface="Calibri" panose="020F0502020204030204"/>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196302" y="1799546"/>
                <a:ext cx="1001172" cy="369332"/>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22946" y="3068273"/>
                <a:ext cx="989951"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ea typeface="Cambria Math" panose="02040503050406030204" pitchFamily="18" charset="0"/>
                        </a:rPr>
                        <m:t>𝛽</m:t>
                      </m:r>
                      <m:r>
                        <a:rPr lang="en-US" i="1" smtClean="0">
                          <a:solidFill>
                            <a:srgbClr val="FFC000"/>
                          </a:solidFill>
                          <a:latin typeface="Cambria Math" panose="02040503050406030204" pitchFamily="18" charset="0"/>
                          <a:ea typeface="Cambria Math" panose="02040503050406030204" pitchFamily="18" charset="0"/>
                        </a:rPr>
                        <m:t>=0.2</m:t>
                      </m:r>
                    </m:oMath>
                  </m:oMathPara>
                </a14:m>
                <a:endParaRPr lang="en-US" dirty="0">
                  <a:solidFill>
                    <a:srgbClr val="FFC000"/>
                  </a:solidFill>
                  <a:latin typeface="Calibri" panose="020F05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22946" y="3068273"/>
                <a:ext cx="989951" cy="369332"/>
              </a:xfrm>
              <a:prstGeom prst="rect">
                <a:avLst/>
              </a:prstGeom>
              <a:blipFill rotWithShape="0">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23874" y="3694295"/>
                <a:ext cx="989950"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rgbClr val="00B050"/>
                          </a:solidFill>
                          <a:latin typeface="Cambria Math" panose="02040503050406030204" pitchFamily="18" charset="0"/>
                          <a:ea typeface="Cambria Math" panose="02040503050406030204" pitchFamily="18" charset="0"/>
                        </a:rPr>
                        <m:t>𝛽</m:t>
                      </m:r>
                      <m:r>
                        <a:rPr lang="en-US" sz="1800" i="1" smtClean="0">
                          <a:solidFill>
                            <a:srgbClr val="00B050"/>
                          </a:solidFill>
                          <a:latin typeface="Cambria Math" panose="02040503050406030204" pitchFamily="18" charset="0"/>
                          <a:ea typeface="Cambria Math" panose="02040503050406030204" pitchFamily="18" charset="0"/>
                        </a:rPr>
                        <m:t>=0.3</m:t>
                      </m:r>
                    </m:oMath>
                  </m:oMathPara>
                </a14:m>
                <a:endParaRPr lang="en-US" sz="1800" dirty="0">
                  <a:solidFill>
                    <a:srgbClr val="00B05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623874" y="3694295"/>
                <a:ext cx="989950"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5"/>
              <p:cNvSpPr txBox="1"/>
              <p:nvPr/>
            </p:nvSpPr>
            <p:spPr>
              <a:xfrm>
                <a:off x="3633923" y="4063627"/>
                <a:ext cx="98995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prstClr val="black"/>
                          </a:solidFill>
                          <a:latin typeface="Cambria Math" panose="02040503050406030204" pitchFamily="18" charset="0"/>
                          <a:ea typeface="Cambria Math" panose="02040503050406030204" pitchFamily="18" charset="0"/>
                        </a:rPr>
                        <m:t>𝛽</m:t>
                      </m:r>
                      <m:r>
                        <a:rPr lang="en-US" sz="1800" i="1" smtClean="0">
                          <a:solidFill>
                            <a:prstClr val="black"/>
                          </a:solidFill>
                          <a:latin typeface="Cambria Math" panose="02040503050406030204" pitchFamily="18" charset="0"/>
                          <a:ea typeface="Cambria Math" panose="02040503050406030204" pitchFamily="18" charset="0"/>
                        </a:rPr>
                        <m:t>=0.3</m:t>
                      </m:r>
                    </m:oMath>
                  </m:oMathPara>
                </a14:m>
                <a:endParaRPr lang="en-US" sz="1800" dirty="0">
                  <a:solidFill>
                    <a:prstClr val="black"/>
                  </a:solidFill>
                </a:endParaRPr>
              </a:p>
            </p:txBody>
          </p:sp>
        </mc:Choice>
        <mc:Fallback xmlns="">
          <p:sp>
            <p:nvSpPr>
              <p:cNvPr id="7" name="TextBox 5"/>
              <p:cNvSpPr txBox="1">
                <a:spLocks noRot="1" noChangeAspect="1" noMove="1" noResize="1" noEditPoints="1" noAdjustHandles="1" noChangeArrowheads="1" noChangeShapeType="1" noTextEdit="1"/>
              </p:cNvSpPr>
              <p:nvPr/>
            </p:nvSpPr>
            <p:spPr>
              <a:xfrm>
                <a:off x="3633923" y="4063627"/>
                <a:ext cx="989951" cy="369332"/>
              </a:xfrm>
              <a:prstGeom prst="rect">
                <a:avLst/>
              </a:prstGeom>
              <a:blipFill rotWithShape="0">
                <a:blip r:embed="rId6"/>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7092884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
            <a:ext cx="7886700" cy="1259598"/>
          </a:xfrm>
        </p:spPr>
        <p:txBody>
          <a:bodyPr>
            <a:normAutofit/>
          </a:bodyPr>
          <a:lstStyle/>
          <a:p>
            <a:r>
              <a:rPr lang="en-US" sz="3200" dirty="0" smtClean="0"/>
              <a:t>Expected utility by type in an economy with one liquid and one partially illiquid account</a:t>
            </a:r>
            <a:endParaRPr lang="en-US" sz="3200" dirty="0"/>
          </a:p>
        </p:txBody>
      </p:sp>
      <p:graphicFrame>
        <p:nvGraphicFramePr>
          <p:cNvPr id="2" name="Content Placeholder 3"/>
          <p:cNvGraphicFramePr>
            <a:graphicFrameLocks noGrp="1" noChangeAspect="1"/>
          </p:cNvGraphicFramePr>
          <p:nvPr>
            <p:ph idx="1"/>
            <p:extLst>
              <p:ext uri="{D42A27DB-BD31-4B8C-83A1-F6EECF244321}">
                <p14:modId xmlns:p14="http://schemas.microsoft.com/office/powerpoint/2010/main" val="1435472628"/>
              </p:ext>
            </p:extLst>
          </p:nvPr>
        </p:nvGraphicFramePr>
        <p:xfrm>
          <a:off x="457200" y="990600"/>
          <a:ext cx="8229599" cy="574765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4" name="TextBox 3"/>
              <p:cNvSpPr txBox="1"/>
              <p:nvPr/>
            </p:nvSpPr>
            <p:spPr>
              <a:xfrm>
                <a:off x="1426030" y="1587677"/>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E7E6E6">
                              <a:lumMod val="50000"/>
                            </a:srgbClr>
                          </a:solidFill>
                          <a:latin typeface="Cambria Math" panose="02040503050406030204" pitchFamily="18" charset="0"/>
                          <a:ea typeface="Cambria Math" panose="02040503050406030204" pitchFamily="18" charset="0"/>
                        </a:rPr>
                        <m:t>𝛽</m:t>
                      </m:r>
                      <m:r>
                        <a:rPr lang="en-US" i="1" smtClean="0">
                          <a:solidFill>
                            <a:srgbClr val="E7E6E6">
                              <a:lumMod val="50000"/>
                            </a:srgbClr>
                          </a:solidFill>
                          <a:latin typeface="Cambria Math" panose="02040503050406030204" pitchFamily="18" charset="0"/>
                          <a:ea typeface="Cambria Math" panose="02040503050406030204" pitchFamily="18" charset="0"/>
                        </a:rPr>
                        <m:t>=1.0</m:t>
                      </m:r>
                    </m:oMath>
                  </m:oMathPara>
                </a14:m>
                <a:endParaRPr lang="en-US" dirty="0">
                  <a:solidFill>
                    <a:srgbClr val="E7E6E6">
                      <a:lumMod val="50000"/>
                    </a:srgbClr>
                  </a:solidFill>
                  <a:latin typeface="Calibri" panose="020F0502020204030204"/>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26030" y="1587677"/>
                <a:ext cx="1001172" cy="369332"/>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381449" y="3814262"/>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𝛽</m:t>
                      </m:r>
                      <m:r>
                        <a:rPr lang="en-US" i="1" smtClean="0">
                          <a:solidFill>
                            <a:srgbClr val="FF0000"/>
                          </a:solidFill>
                          <a:latin typeface="Cambria Math" panose="02040503050406030204" pitchFamily="18" charset="0"/>
                          <a:ea typeface="Cambria Math" panose="02040503050406030204" pitchFamily="18" charset="0"/>
                        </a:rPr>
                        <m:t>=0.1</m:t>
                      </m:r>
                    </m:oMath>
                  </m:oMathPara>
                </a14:m>
                <a:endParaRPr lang="en-US" dirty="0">
                  <a:solidFill>
                    <a:srgbClr val="FF0000"/>
                  </a:solidFill>
                  <a:latin typeface="Calibri" panose="020F05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381449" y="3814262"/>
                <a:ext cx="1001172"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65746" y="3100931"/>
                <a:ext cx="989951"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C000"/>
                          </a:solidFill>
                          <a:latin typeface="Cambria Math" panose="02040503050406030204" pitchFamily="18" charset="0"/>
                          <a:ea typeface="Cambria Math" panose="02040503050406030204" pitchFamily="18" charset="0"/>
                        </a:rPr>
                        <m:t>𝛽</m:t>
                      </m:r>
                      <m:r>
                        <a:rPr lang="en-US" i="1" smtClean="0">
                          <a:solidFill>
                            <a:srgbClr val="FFC000"/>
                          </a:solidFill>
                          <a:latin typeface="Cambria Math" panose="02040503050406030204" pitchFamily="18" charset="0"/>
                          <a:ea typeface="Cambria Math" panose="02040503050406030204" pitchFamily="18" charset="0"/>
                        </a:rPr>
                        <m:t>=0.2</m:t>
                      </m:r>
                    </m:oMath>
                  </m:oMathPara>
                </a14:m>
                <a:endParaRPr lang="en-US" dirty="0">
                  <a:solidFill>
                    <a:srgbClr val="FFC000"/>
                  </a:solidFill>
                  <a:latin typeface="Calibri" panose="020F0502020204030204"/>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965746" y="3100931"/>
                <a:ext cx="989951" cy="369332"/>
              </a:xfrm>
              <a:prstGeom prst="rect">
                <a:avLst/>
              </a:prstGeom>
              <a:blipFill rotWithShape="0">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5"/>
              <p:cNvSpPr txBox="1"/>
              <p:nvPr/>
            </p:nvSpPr>
            <p:spPr>
              <a:xfrm>
                <a:off x="4077024" y="2654420"/>
                <a:ext cx="989950"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srgbClr val="00B050"/>
                          </a:solidFill>
                          <a:latin typeface="Cambria Math" panose="02040503050406030204" pitchFamily="18" charset="0"/>
                          <a:ea typeface="Cambria Math" panose="02040503050406030204" pitchFamily="18" charset="0"/>
                        </a:rPr>
                        <m:t>𝛽</m:t>
                      </m:r>
                      <m:r>
                        <a:rPr lang="en-US" sz="1800" i="1" smtClean="0">
                          <a:solidFill>
                            <a:srgbClr val="00B050"/>
                          </a:solidFill>
                          <a:latin typeface="Cambria Math" panose="02040503050406030204" pitchFamily="18" charset="0"/>
                          <a:ea typeface="Cambria Math" panose="02040503050406030204" pitchFamily="18" charset="0"/>
                        </a:rPr>
                        <m:t>=0.3</m:t>
                      </m:r>
                    </m:oMath>
                  </m:oMathPara>
                </a14:m>
                <a:endParaRPr lang="en-US" sz="1800" dirty="0">
                  <a:solidFill>
                    <a:srgbClr val="00B050"/>
                  </a:solidFill>
                </a:endParaRPr>
              </a:p>
            </p:txBody>
          </p:sp>
        </mc:Choice>
        <mc:Fallback xmlns="">
          <p:sp>
            <p:nvSpPr>
              <p:cNvPr id="7" name="TextBox 5"/>
              <p:cNvSpPr txBox="1">
                <a:spLocks noRot="1" noChangeAspect="1" noMove="1" noResize="1" noEditPoints="1" noAdjustHandles="1" noChangeArrowheads="1" noChangeShapeType="1" noTextEdit="1"/>
              </p:cNvSpPr>
              <p:nvPr/>
            </p:nvSpPr>
            <p:spPr>
              <a:xfrm>
                <a:off x="4077024" y="2654420"/>
                <a:ext cx="989950" cy="369332"/>
              </a:xfrm>
              <a:prstGeom prst="rect">
                <a:avLst/>
              </a:prstGeom>
              <a:blipFill rotWithShape="0">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5"/>
              <p:cNvSpPr txBox="1"/>
              <p:nvPr/>
            </p:nvSpPr>
            <p:spPr>
              <a:xfrm>
                <a:off x="3514363" y="2285088"/>
                <a:ext cx="98995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sz="1800" i="1" smtClean="0">
                          <a:solidFill>
                            <a:prstClr val="black"/>
                          </a:solidFill>
                          <a:latin typeface="Cambria Math" panose="02040503050406030204" pitchFamily="18" charset="0"/>
                          <a:ea typeface="Cambria Math" panose="02040503050406030204" pitchFamily="18" charset="0"/>
                        </a:rPr>
                        <m:t>𝛽</m:t>
                      </m:r>
                      <m:r>
                        <a:rPr lang="en-US" sz="1800" i="1" smtClean="0">
                          <a:solidFill>
                            <a:prstClr val="black"/>
                          </a:solidFill>
                          <a:latin typeface="Cambria Math" panose="02040503050406030204" pitchFamily="18" charset="0"/>
                          <a:ea typeface="Cambria Math" panose="02040503050406030204" pitchFamily="18" charset="0"/>
                        </a:rPr>
                        <m:t>=0.3</m:t>
                      </m:r>
                    </m:oMath>
                  </m:oMathPara>
                </a14:m>
                <a:endParaRPr lang="en-US" sz="1800" dirty="0">
                  <a:solidFill>
                    <a:prstClr val="black"/>
                  </a:solidFill>
                </a:endParaRPr>
              </a:p>
            </p:txBody>
          </p:sp>
        </mc:Choice>
        <mc:Fallback xmlns="">
          <p:sp>
            <p:nvSpPr>
              <p:cNvPr id="8" name="TextBox 5"/>
              <p:cNvSpPr txBox="1">
                <a:spLocks noRot="1" noChangeAspect="1" noMove="1" noResize="1" noEditPoints="1" noAdjustHandles="1" noChangeArrowheads="1" noChangeShapeType="1" noTextEdit="1"/>
              </p:cNvSpPr>
              <p:nvPr/>
            </p:nvSpPr>
            <p:spPr>
              <a:xfrm>
                <a:off x="3514363" y="2285088"/>
                <a:ext cx="989951" cy="369332"/>
              </a:xfrm>
              <a:prstGeom prst="rect">
                <a:avLst/>
              </a:prstGeom>
              <a:blipFill rotWithShape="0">
                <a:blip r:embed="rId7"/>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9673511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Subpopulation Expected Utility</a:t>
            </a:r>
            <a:endParaRPr lang="en-US" dirty="0"/>
          </a:p>
        </p:txBody>
      </p:sp>
      <p:graphicFrame>
        <p:nvGraphicFramePr>
          <p:cNvPr id="2" name="Content Placeholder 3"/>
          <p:cNvGraphicFramePr>
            <a:graphicFrameLocks noGrp="1" noChangeAspect="1"/>
          </p:cNvGraphicFramePr>
          <p:nvPr>
            <p:ph idx="1"/>
            <p:extLst/>
          </p:nvPr>
        </p:nvGraphicFramePr>
        <p:xfrm>
          <a:off x="-152400" y="1219200"/>
          <a:ext cx="9829800" cy="531336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4" name="TextBox 3"/>
              <p:cNvSpPr txBox="1"/>
              <p:nvPr/>
            </p:nvSpPr>
            <p:spPr>
              <a:xfrm>
                <a:off x="6172200" y="3786348"/>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𝛽</m:t>
                      </m:r>
                      <m:r>
                        <a:rPr lang="en-US" i="1" smtClean="0">
                          <a:solidFill>
                            <a:srgbClr val="FF0000"/>
                          </a:solidFill>
                          <a:latin typeface="Cambria Math" panose="02040503050406030204" pitchFamily="18" charset="0"/>
                          <a:ea typeface="Cambria Math" panose="02040503050406030204" pitchFamily="18" charset="0"/>
                        </a:rPr>
                        <m:t>=0.1</m:t>
                      </m:r>
                    </m:oMath>
                  </m:oMathPara>
                </a14:m>
                <a:endParaRPr lang="en-US" dirty="0">
                  <a:solidFill>
                    <a:srgbClr val="FF0000"/>
                  </a:solidFill>
                  <a:latin typeface="Calibri" panose="020F0502020204030204"/>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172200" y="3786348"/>
                <a:ext cx="1001172" cy="369332"/>
              </a:xfrm>
              <a:prstGeom prst="rect">
                <a:avLst/>
              </a:prstGeom>
              <a:blipFill rotWithShape="0">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00800" y="2225047"/>
                <a:ext cx="1001172" cy="36933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E7E6E6">
                              <a:lumMod val="50000"/>
                            </a:srgbClr>
                          </a:solidFill>
                          <a:latin typeface="Cambria Math" panose="02040503050406030204" pitchFamily="18" charset="0"/>
                          <a:ea typeface="Cambria Math" panose="02040503050406030204" pitchFamily="18" charset="0"/>
                        </a:rPr>
                        <m:t>𝛽</m:t>
                      </m:r>
                      <m:r>
                        <a:rPr lang="en-US" i="1" smtClean="0">
                          <a:solidFill>
                            <a:srgbClr val="E7E6E6">
                              <a:lumMod val="50000"/>
                            </a:srgbClr>
                          </a:solidFill>
                          <a:latin typeface="Cambria Math" panose="02040503050406030204" pitchFamily="18" charset="0"/>
                          <a:ea typeface="Cambria Math" panose="02040503050406030204" pitchFamily="18" charset="0"/>
                        </a:rPr>
                        <m:t>=1.0</m:t>
                      </m:r>
                    </m:oMath>
                  </m:oMathPara>
                </a14:m>
                <a:endParaRPr lang="en-US" dirty="0">
                  <a:solidFill>
                    <a:srgbClr val="E7E6E6">
                      <a:lumMod val="50000"/>
                    </a:srgbClr>
                  </a:solidFill>
                  <a:latin typeface="Calibri" panose="020F0502020204030204"/>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00800" y="2225047"/>
                <a:ext cx="1001172" cy="369332"/>
              </a:xfrm>
              <a:prstGeom prst="rect">
                <a:avLst/>
              </a:prstGeom>
              <a:blipFill rotWithShape="0">
                <a:blip r:embed="rId4"/>
                <a:stretch>
                  <a:fillRect b="-14754"/>
                </a:stretch>
              </a:blipFill>
            </p:spPr>
            <p:txBody>
              <a:bodyPr/>
              <a:lstStyle/>
              <a:p>
                <a:r>
                  <a:rPr lang="en-US">
                    <a:noFill/>
                  </a:rPr>
                  <a:t> </a:t>
                </a:r>
              </a:p>
            </p:txBody>
          </p:sp>
        </mc:Fallback>
      </mc:AlternateContent>
      <p:cxnSp>
        <p:nvCxnSpPr>
          <p:cNvPr id="7" name="Straight Connector 6"/>
          <p:cNvCxnSpPr/>
          <p:nvPr/>
        </p:nvCxnSpPr>
        <p:spPr>
          <a:xfrm flipH="1">
            <a:off x="990600" y="3276600"/>
            <a:ext cx="6781800" cy="6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92357" y="3626584"/>
            <a:ext cx="4141643" cy="1631216"/>
          </a:xfrm>
          <a:prstGeom prst="rect">
            <a:avLst/>
          </a:prstGeom>
          <a:noFill/>
        </p:spPr>
        <p:txBody>
          <a:bodyPr wrap="square" rtlCol="0">
            <a:spAutoFit/>
          </a:bodyPr>
          <a:lstStyle/>
          <a:p>
            <a:pPr marL="0" lvl="1" eaLnBrk="1" fontAlgn="auto" hangingPunct="1">
              <a:spcBef>
                <a:spcPts val="0"/>
              </a:spcBef>
              <a:spcAft>
                <a:spcPts val="0"/>
              </a:spcAft>
            </a:pPr>
            <a:r>
              <a:rPr lang="en-US" sz="2000" dirty="0" smtClean="0">
                <a:solidFill>
                  <a:prstClr val="black"/>
                </a:solidFill>
                <a:latin typeface="Calibri" panose="020F0502020204030204"/>
              </a:rPr>
              <a:t>See </a:t>
            </a:r>
            <a:r>
              <a:rPr lang="en-US" sz="2000" dirty="0" err="1" smtClean="0">
                <a:solidFill>
                  <a:prstClr val="black"/>
                </a:solidFill>
                <a:latin typeface="Calibri" panose="020F0502020204030204"/>
              </a:rPr>
              <a:t>Camerer</a:t>
            </a:r>
            <a:r>
              <a:rPr lang="en-US" sz="2000" dirty="0">
                <a:solidFill>
                  <a:prstClr val="black"/>
                </a:solidFill>
                <a:latin typeface="Calibri" panose="020F0502020204030204"/>
              </a:rPr>
              <a:t>, </a:t>
            </a:r>
            <a:r>
              <a:rPr lang="en-US" sz="2000" dirty="0" err="1">
                <a:solidFill>
                  <a:prstClr val="black"/>
                </a:solidFill>
                <a:latin typeface="Calibri" panose="020F0502020204030204"/>
              </a:rPr>
              <a:t>Issacharoff</a:t>
            </a:r>
            <a:r>
              <a:rPr lang="en-US" sz="2000" dirty="0">
                <a:solidFill>
                  <a:prstClr val="black"/>
                </a:solidFill>
                <a:latin typeface="Calibri" panose="020F0502020204030204"/>
              </a:rPr>
              <a:t>, </a:t>
            </a:r>
            <a:r>
              <a:rPr lang="en-US" sz="2000" dirty="0" err="1">
                <a:solidFill>
                  <a:prstClr val="black"/>
                </a:solidFill>
                <a:latin typeface="Calibri" panose="020F0502020204030204"/>
              </a:rPr>
              <a:t>Loewenstein</a:t>
            </a:r>
            <a:r>
              <a:rPr lang="en-US" sz="2000" dirty="0">
                <a:solidFill>
                  <a:prstClr val="black"/>
                </a:solidFill>
                <a:latin typeface="Calibri" panose="020F0502020204030204"/>
              </a:rPr>
              <a:t>, </a:t>
            </a:r>
            <a:r>
              <a:rPr lang="en-US" sz="2000" dirty="0" err="1">
                <a:solidFill>
                  <a:prstClr val="black"/>
                </a:solidFill>
                <a:latin typeface="Calibri" panose="020F0502020204030204"/>
              </a:rPr>
              <a:t>O’Donoghue</a:t>
            </a:r>
            <a:r>
              <a:rPr lang="en-US" sz="2000" dirty="0">
                <a:solidFill>
                  <a:prstClr val="black"/>
                </a:solidFill>
                <a:latin typeface="Calibri" panose="020F0502020204030204"/>
              </a:rPr>
              <a:t> &amp; Rabin </a:t>
            </a:r>
            <a:r>
              <a:rPr lang="en-US" sz="2000" dirty="0" smtClean="0">
                <a:solidFill>
                  <a:prstClr val="black"/>
                </a:solidFill>
                <a:latin typeface="Calibri" panose="020F0502020204030204"/>
              </a:rPr>
              <a:t>(2003). </a:t>
            </a:r>
          </a:p>
          <a:p>
            <a:pPr marL="0" lvl="1" eaLnBrk="1" fontAlgn="auto" hangingPunct="1">
              <a:spcBef>
                <a:spcPts val="0"/>
              </a:spcBef>
              <a:spcAft>
                <a:spcPts val="0"/>
              </a:spcAft>
            </a:pPr>
            <a:r>
              <a:rPr lang="en-US" sz="2000" dirty="0" smtClean="0">
                <a:solidFill>
                  <a:prstClr val="black"/>
                </a:solidFill>
                <a:latin typeface="Calibri" panose="020F0502020204030204"/>
              </a:rPr>
              <a:t>“Asymmetric </a:t>
            </a:r>
            <a:r>
              <a:rPr lang="en-US" sz="2000" dirty="0" smtClean="0">
                <a:solidFill>
                  <a:prstClr val="black"/>
                </a:solidFill>
                <a:latin typeface="Calibri" panose="020F0502020204030204"/>
              </a:rPr>
              <a:t>Paternalism”</a:t>
            </a:r>
            <a:endParaRPr lang="en-US" sz="2000" dirty="0">
              <a:solidFill>
                <a:prstClr val="black"/>
              </a:solidFill>
              <a:latin typeface="Calibri" panose="020F0502020204030204"/>
            </a:endParaRPr>
          </a:p>
          <a:p>
            <a:pPr eaLnBrk="1" fontAlgn="auto" hangingPunct="1">
              <a:spcBef>
                <a:spcPts val="0"/>
              </a:spcBef>
              <a:spcAft>
                <a:spcPts val="0"/>
              </a:spcAft>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1386885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Total Population Expected Utility</a:t>
            </a:r>
            <a:endParaRPr lang="en-US" dirty="0"/>
          </a:p>
        </p:txBody>
      </p:sp>
      <p:graphicFrame>
        <p:nvGraphicFramePr>
          <p:cNvPr id="2" name="Content Placeholder 3"/>
          <p:cNvGraphicFramePr>
            <a:graphicFrameLocks noGrp="1" noChangeAspect="1"/>
          </p:cNvGraphicFramePr>
          <p:nvPr>
            <p:ph idx="1"/>
            <p:extLst/>
          </p:nvPr>
        </p:nvGraphicFramePr>
        <p:xfrm>
          <a:off x="304800" y="1535113"/>
          <a:ext cx="8534400" cy="4418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5708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Allocations and Penalties</a:t>
            </a:r>
            <a:endParaRPr lang="en-US" dirty="0"/>
          </a:p>
        </p:txBody>
      </p:sp>
      <p:graphicFrame>
        <p:nvGraphicFramePr>
          <p:cNvPr id="2" name="Content Placeholder 3"/>
          <p:cNvGraphicFramePr>
            <a:graphicFrameLocks noGrp="1" noChangeAspect="1"/>
          </p:cNvGraphicFramePr>
          <p:nvPr>
            <p:ph idx="1"/>
            <p:extLst/>
          </p:nvPr>
        </p:nvGraphicFramePr>
        <p:xfrm>
          <a:off x="304800" y="1535112"/>
          <a:ext cx="8610600" cy="5170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238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Low </a:t>
                </a:r>
                <a14:m>
                  <m:oMath xmlns:m="http://schemas.openxmlformats.org/officeDocument/2006/math">
                    <m:r>
                      <a:rPr lang="en-US" i="1" dirty="0" smtClean="0">
                        <a:latin typeface="Cambria Math" panose="02040503050406030204" pitchFamily="18" charset="0"/>
                        <a:ea typeface="Cambria Math" panose="02040503050406030204" pitchFamily="18" charset="0"/>
                      </a:rPr>
                      <m:t>𝛽</m:t>
                    </m:r>
                    <m:r>
                      <a:rPr lang="en-US" b="0" i="1" dirty="0" smtClean="0">
                        <a:latin typeface="Cambria Math" panose="02040503050406030204" pitchFamily="18" charset="0"/>
                        <a:ea typeface="Cambria Math" panose="02040503050406030204" pitchFamily="18" charset="0"/>
                      </a:rPr>
                      <m:t> </m:t>
                    </m:r>
                  </m:oMath>
                </a14:m>
                <a:r>
                  <a:rPr lang="en-US" dirty="0" smtClean="0"/>
                  <a:t>types have a lot to gain from completely illiquid accounts (consumption smoothing and reduced quantity of penalties paid) </a:t>
                </a:r>
              </a:p>
              <a:p>
                <a:r>
                  <a:rPr lang="en-US" dirty="0" smtClean="0"/>
                  <a:t>High </a:t>
                </a:r>
                <a14:m>
                  <m:oMath xmlns:m="http://schemas.openxmlformats.org/officeDocument/2006/math">
                    <m:r>
                      <a:rPr lang="en-US" i="1" dirty="0">
                        <a:latin typeface="Cambria Math" panose="02040503050406030204" pitchFamily="18" charset="0"/>
                        <a:ea typeface="Cambria Math" panose="02040503050406030204" pitchFamily="18" charset="0"/>
                      </a:rPr>
                      <m:t>𝛽</m:t>
                    </m:r>
                    <m:r>
                      <a:rPr lang="en-US" i="1" dirty="0">
                        <a:latin typeface="Cambria Math" panose="02040503050406030204" pitchFamily="18" charset="0"/>
                        <a:ea typeface="Cambria Math" panose="02040503050406030204" pitchFamily="18" charset="0"/>
                      </a:rPr>
                      <m:t> </m:t>
                    </m:r>
                  </m:oMath>
                </a14:m>
                <a:r>
                  <a:rPr lang="en-US" dirty="0" smtClean="0"/>
                  <a:t>types have little to lose from completely illiquid accounts (they’ll have smooth consumption no matter what and they won’t pay many penalties no matter what)</a:t>
                </a:r>
              </a:p>
              <a:p>
                <a:r>
                  <a:rPr lang="en-US" dirty="0" smtClean="0"/>
                  <a:t>For a utilitarian planner, completely illiquid accounts are very appealing.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r="-1391"/>
                </a:stretch>
              </a:blipFill>
            </p:spPr>
            <p:txBody>
              <a:bodyPr/>
              <a:lstStyle/>
              <a:p>
                <a:r>
                  <a:rPr lang="en-US">
                    <a:noFill/>
                  </a:rPr>
                  <a:t> </a:t>
                </a:r>
              </a:p>
            </p:txBody>
          </p:sp>
        </mc:Fallback>
      </mc:AlternateContent>
    </p:spTree>
    <p:extLst>
      <p:ext uri="{BB962C8B-B14F-4D97-AF65-F5344CB8AC3E}">
        <p14:creationId xmlns:p14="http://schemas.microsoft.com/office/powerpoint/2010/main" val="14255409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smtClean="0"/>
              <a:t>Robustness illustration</a:t>
            </a:r>
            <a:endParaRPr lang="en-US" dirty="0"/>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solidFill>
                  <a:srgbClr val="000000"/>
                </a:solidFill>
              </a:rPr>
              <a:pPr>
                <a:defRPr/>
              </a:pPr>
              <a:t>86</a:t>
            </a:fld>
            <a:endParaRPr lang="en-US" altLang="en-US">
              <a:solidFill>
                <a:srgbClr val="000000"/>
              </a:solidFill>
            </a:endParaRPr>
          </a:p>
        </p:txBody>
      </p:sp>
      <p:graphicFrame>
        <p:nvGraphicFramePr>
          <p:cNvPr id="5" name="Table 4"/>
          <p:cNvGraphicFramePr>
            <a:graphicFrameLocks noGrp="1"/>
          </p:cNvGraphicFramePr>
          <p:nvPr>
            <p:extLst/>
          </p:nvPr>
        </p:nvGraphicFramePr>
        <p:xfrm>
          <a:off x="76199" y="1489075"/>
          <a:ext cx="8915399" cy="6294644"/>
        </p:xfrm>
        <a:graphic>
          <a:graphicData uri="http://schemas.openxmlformats.org/drawingml/2006/table">
            <a:tbl>
              <a:tblPr>
                <a:tableStyleId>{5C22544A-7EE6-4342-B048-85BDC9FD1C3A}</a:tableStyleId>
              </a:tblPr>
              <a:tblGrid>
                <a:gridCol w="2971801"/>
                <a:gridCol w="1143000"/>
                <a:gridCol w="762000"/>
                <a:gridCol w="762000"/>
                <a:gridCol w="914400"/>
                <a:gridCol w="762000"/>
                <a:gridCol w="762000"/>
                <a:gridCol w="838198"/>
              </a:tblGrid>
              <a:tr h="711164">
                <a:tc>
                  <a:txBody>
                    <a:bodyPr/>
                    <a:lstStyle/>
                    <a:p>
                      <a:pPr algn="ctr" fontAlgn="b"/>
                      <a:endParaRPr lang="en-US" sz="1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Baseline</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Low </a:t>
                      </a:r>
                      <a:r>
                        <a:rPr lang="el-GR" sz="2000" u="none" strike="noStrike" dirty="0">
                          <a:effectLst/>
                        </a:rPr>
                        <a:t>σ(θ)</a:t>
                      </a:r>
                      <a:endParaRPr lang="el-GR"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High </a:t>
                      </a:r>
                      <a:r>
                        <a:rPr lang="el-GR" sz="2000" u="none" strike="noStrike" dirty="0">
                          <a:effectLst/>
                        </a:rPr>
                        <a:t>σ(θ)</a:t>
                      </a:r>
                      <a:endParaRPr lang="el-GR"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CRRA = 0.5</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CRRA = 2</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High E(</a:t>
                      </a:r>
                      <a:r>
                        <a:rPr lang="el-GR" sz="2000" u="none" strike="noStrike" dirty="0">
                          <a:effectLst/>
                        </a:rPr>
                        <a:t>β)</a:t>
                      </a:r>
                      <a:endParaRPr lang="el-GR"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Low E(</a:t>
                      </a:r>
                      <a:r>
                        <a:rPr lang="el-GR" sz="2000" u="none" strike="noStrike" dirty="0">
                          <a:effectLst/>
                        </a:rPr>
                        <a:t>β)</a:t>
                      </a:r>
                      <a:endParaRPr lang="el-GR"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a:effectLst/>
                        </a:rPr>
                        <a:t>Standard Deviation of θ = σ(θ)</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0.33</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0.26</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0.45</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0.33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0.33</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0.33</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0.33</a:t>
                      </a:r>
                      <a:endParaRPr lang="en-US" sz="2000" b="0" i="0" u="none" strike="noStrike">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a:effectLst/>
                        </a:rPr>
                        <a:t>Standard Deviation of β = σ(β)</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0.23</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0.23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0.23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0.23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0.23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0.20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0.25</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a:effectLst/>
                        </a:rPr>
                        <a:t>Mean of </a:t>
                      </a:r>
                      <a:r>
                        <a:rPr lang="el-GR" sz="1600" u="none" strike="noStrike" dirty="0">
                          <a:effectLst/>
                        </a:rPr>
                        <a:t>β</a:t>
                      </a:r>
                      <a:endParaRPr lang="el-GR"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0.73</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0.73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0.73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0.73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0.73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0.79</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0.70</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a:effectLst/>
                        </a:rPr>
                        <a:t>Welfare Gain From </a:t>
                      </a:r>
                      <a:r>
                        <a:rPr lang="en-US" sz="1600" u="none" strike="noStrike" dirty="0" smtClean="0">
                          <a:effectLst/>
                        </a:rPr>
                        <a:t>1</a:t>
                      </a:r>
                      <a:r>
                        <a:rPr lang="en-US" sz="1600" u="none" strike="noStrike" baseline="30000" dirty="0" smtClean="0">
                          <a:effectLst/>
                        </a:rPr>
                        <a:t>st</a:t>
                      </a:r>
                      <a:r>
                        <a:rPr lang="en-US" sz="1600" u="none" strike="noStrike" dirty="0" smtClean="0">
                          <a:effectLst/>
                        </a:rPr>
                        <a:t> </a:t>
                      </a:r>
                      <a:r>
                        <a:rPr lang="en-US" sz="1600" i="1" u="none" strike="noStrike" dirty="0" smtClean="0">
                          <a:effectLst/>
                          <a:latin typeface="Times New Roman" panose="02020603050405020304" pitchFamily="18" charset="0"/>
                          <a:cs typeface="Times New Roman" panose="02020603050405020304" pitchFamily="18" charset="0"/>
                        </a:rPr>
                        <a:t>z</a:t>
                      </a:r>
                      <a:r>
                        <a:rPr lang="en-US" sz="1600" u="none" strike="noStrike" dirty="0" smtClean="0">
                          <a:effectLst/>
                        </a:rPr>
                        <a:t> Account</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3.041</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3.287</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2.705</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3.941</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1.760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1.650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4.046</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i="1" u="none" strike="noStrike" dirty="0">
                          <a:effectLst/>
                          <a:latin typeface="Times New Roman" panose="02020603050405020304" pitchFamily="18" charset="0"/>
                          <a:cs typeface="Times New Roman" panose="02020603050405020304" pitchFamily="18" charset="0"/>
                        </a:rPr>
                        <a:t>x</a:t>
                      </a:r>
                      <a:endParaRPr lang="en-US"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000" u="none" strike="noStrike" dirty="0">
                          <a:effectLst/>
                        </a:rPr>
                        <a:t>0.539</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0.524</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0.565</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0.577</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0.519</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0.547</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0.535</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i="1" u="none" strike="noStrike" dirty="0">
                          <a:effectLst/>
                          <a:latin typeface="Times New Roman" panose="02020603050405020304" pitchFamily="18" charset="0"/>
                          <a:cs typeface="Times New Roman" panose="02020603050405020304" pitchFamily="18" charset="0"/>
                        </a:rPr>
                        <a:t>z=</a:t>
                      </a:r>
                      <a:r>
                        <a:rPr lang="en-US" sz="1600" i="0" u="none" strike="noStrike" dirty="0">
                          <a:effectLst/>
                          <a:latin typeface="Times New Roman" panose="02020603050405020304" pitchFamily="18" charset="0"/>
                          <a:cs typeface="Times New Roman" panose="02020603050405020304" pitchFamily="18" charset="0"/>
                        </a:rPr>
                        <a:t>1</a:t>
                      </a:r>
                      <a:r>
                        <a:rPr lang="en-US" sz="1600" i="1" u="none" strike="noStrike" dirty="0">
                          <a:effectLst/>
                          <a:latin typeface="Times New Roman" panose="02020603050405020304" pitchFamily="18" charset="0"/>
                          <a:cs typeface="Times New Roman" panose="02020603050405020304" pitchFamily="18" charset="0"/>
                        </a:rPr>
                        <a:t>-x</a:t>
                      </a:r>
                      <a:endParaRPr lang="en-US"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000" u="none" strike="noStrike">
                          <a:effectLst/>
                        </a:rPr>
                        <a:t>0.461</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0.476</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0.435</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0.423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0.481</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0.453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0.465</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endParaRPr lang="en-US" sz="16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smtClean="0">
                          <a:effectLst/>
                        </a:rPr>
                        <a:t>% Penalty </a:t>
                      </a:r>
                      <a:r>
                        <a:rPr lang="en-US" sz="1600" u="none" strike="noStrike" dirty="0">
                          <a:effectLst/>
                        </a:rPr>
                        <a:t>on </a:t>
                      </a:r>
                      <a:r>
                        <a:rPr lang="en-US" sz="1600" u="none" strike="noStrike" dirty="0" smtClean="0">
                          <a:effectLst/>
                        </a:rPr>
                        <a:t>2</a:t>
                      </a:r>
                      <a:r>
                        <a:rPr lang="en-US" sz="1600" u="none" strike="noStrike" baseline="30000" dirty="0" smtClean="0">
                          <a:effectLst/>
                        </a:rPr>
                        <a:t>nd</a:t>
                      </a:r>
                      <a:r>
                        <a:rPr lang="en-US" sz="1600" u="none" strike="noStrike" dirty="0" smtClean="0">
                          <a:effectLst/>
                        </a:rPr>
                        <a:t> </a:t>
                      </a:r>
                      <a:r>
                        <a:rPr lang="en-US" sz="1600" i="1" u="none" strike="noStrike" dirty="0" smtClean="0">
                          <a:effectLst/>
                          <a:latin typeface="Times New Roman" panose="02020603050405020304" pitchFamily="18" charset="0"/>
                          <a:cs typeface="Times New Roman" panose="02020603050405020304" pitchFamily="18" charset="0"/>
                        </a:rPr>
                        <a:t>z</a:t>
                      </a:r>
                      <a:r>
                        <a:rPr lang="en-US" sz="1600" u="none" strike="noStrike" dirty="0" smtClean="0">
                          <a:effectLst/>
                        </a:rPr>
                        <a:t> Account</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9</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a:effectLst/>
                        </a:rPr>
                        <a:t>Welfare Gain From </a:t>
                      </a:r>
                      <a:r>
                        <a:rPr lang="en-US" sz="1600" u="none" strike="noStrike" dirty="0" smtClean="0">
                          <a:effectLst/>
                        </a:rPr>
                        <a:t>2</a:t>
                      </a:r>
                      <a:r>
                        <a:rPr lang="en-US" sz="1600" u="none" strike="noStrike" baseline="30000" dirty="0" smtClean="0">
                          <a:effectLst/>
                        </a:rPr>
                        <a:t>nd</a:t>
                      </a:r>
                      <a:r>
                        <a:rPr lang="en-US" sz="1600" u="none" strike="noStrike" dirty="0" smtClean="0">
                          <a:effectLst/>
                        </a:rPr>
                        <a:t> </a:t>
                      </a:r>
                      <a:r>
                        <a:rPr lang="en-US" sz="1600" i="1" u="none" strike="noStrike" dirty="0" smtClean="0">
                          <a:effectLst/>
                          <a:latin typeface="Times New Roman" panose="02020603050405020304" pitchFamily="18" charset="0"/>
                          <a:cs typeface="Times New Roman" panose="02020603050405020304" pitchFamily="18" charset="0"/>
                        </a:rPr>
                        <a:t>z</a:t>
                      </a:r>
                      <a:r>
                        <a:rPr lang="en-US" sz="1600" u="none" strike="noStrike" dirty="0" smtClean="0">
                          <a:effectLst/>
                        </a:rPr>
                        <a:t> Account</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0.021</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0.020</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0.011</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0.048</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0.010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0.018</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0.023</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i="1" u="none" strike="noStrike" dirty="0">
                          <a:effectLst/>
                          <a:latin typeface="Times New Roman" panose="02020603050405020304" pitchFamily="18" charset="0"/>
                          <a:cs typeface="Times New Roman" panose="02020603050405020304" pitchFamily="18" charset="0"/>
                        </a:rPr>
                        <a:t>x</a:t>
                      </a:r>
                      <a:endParaRPr lang="en-US"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000" u="none" strike="noStrike">
                          <a:effectLst/>
                        </a:rPr>
                        <a:t>0.477</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0.452</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0.513</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0.414</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0.486</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0.483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0.458</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i="1" u="none" strike="noStrike" dirty="0">
                          <a:effectLst/>
                          <a:latin typeface="Times New Roman" panose="02020603050405020304" pitchFamily="18" charset="0"/>
                          <a:cs typeface="Times New Roman" panose="02020603050405020304" pitchFamily="18" charset="0"/>
                        </a:rPr>
                        <a:t>z</a:t>
                      </a:r>
                      <a:r>
                        <a:rPr lang="en-US" sz="1600" u="none" strike="noStrike" dirty="0">
                          <a:effectLst/>
                        </a:rPr>
                        <a:t>(</a:t>
                      </a:r>
                      <a:r>
                        <a:rPr lang="en-US" sz="1600" u="none" strike="noStrike" dirty="0">
                          <a:effectLst/>
                          <a:latin typeface="Times New Roman" panose="02020603050405020304" pitchFamily="18" charset="0"/>
                          <a:cs typeface="Times New Roman" panose="02020603050405020304" pitchFamily="18" charset="0"/>
                        </a:rPr>
                        <a:t>1</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0.081</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0.081</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0.058</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0.185</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0.038</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0.074</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0.088</a:t>
                      </a:r>
                      <a:endParaRPr lang="en-US" sz="2000" b="0" i="0" u="none" strike="noStrike">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i="1" u="none" strike="noStrike" dirty="0">
                          <a:effectLst/>
                          <a:latin typeface="Times New Roman" panose="02020603050405020304" pitchFamily="18" charset="0"/>
                          <a:cs typeface="Times New Roman" panose="02020603050405020304" pitchFamily="18" charset="0"/>
                        </a:rPr>
                        <a:t>z</a:t>
                      </a:r>
                      <a:r>
                        <a:rPr lang="en-US" sz="1600" u="none" strike="noStrike" dirty="0">
                          <a:effectLst/>
                        </a:rPr>
                        <a:t>(</a:t>
                      </a:r>
                      <a:r>
                        <a:rPr lang="en-US" sz="1600" u="none" strike="noStrike" dirty="0">
                          <a:effectLst/>
                          <a:latin typeface="Times New Roman" panose="02020603050405020304" pitchFamily="18" charset="0"/>
                          <a:cs typeface="Times New Roman" panose="02020603050405020304" pitchFamily="18" charset="0"/>
                        </a:rPr>
                        <a:t>2</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0.457</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0.472</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0.432</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0.414</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0.478</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0.448</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0.461</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a:effectLst/>
                        </a:rPr>
                        <a:t>Leakage </a:t>
                      </a:r>
                      <a:r>
                        <a:rPr lang="en-US" sz="1600" u="none" strike="noStrike" dirty="0" smtClean="0">
                          <a:effectLst/>
                        </a:rPr>
                        <a:t>(%)</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57.9</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66.1</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48.7</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59.4</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57.3</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51.2</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62.1</a:t>
                      </a:r>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8780" marR="8780" marT="8780" marB="0" anchor="b"/>
                </a:tc>
              </a:tr>
              <a:tr h="175596">
                <a:tc>
                  <a:txBody>
                    <a:bodyPr/>
                    <a:lstStyle/>
                    <a:p>
                      <a:pPr algn="r" fontAlgn="b"/>
                      <a:r>
                        <a:rPr lang="en-US" sz="1600" u="none" strike="noStrike" dirty="0" smtClean="0">
                          <a:effectLst/>
                        </a:rPr>
                        <a:t>% Illiquid </a:t>
                      </a:r>
                      <a:r>
                        <a:rPr lang="en-US" sz="1600" u="none" strike="noStrike" dirty="0">
                          <a:effectLst/>
                        </a:rPr>
                        <a:t>Wealth </a:t>
                      </a:r>
                      <a:r>
                        <a:rPr lang="en-US" sz="1600" u="none" strike="noStrike" dirty="0" smtClean="0">
                          <a:effectLst/>
                        </a:rPr>
                        <a:t>in 2</a:t>
                      </a:r>
                      <a:r>
                        <a:rPr lang="en-US" sz="1600" u="none" strike="noStrike" baseline="30000" dirty="0" smtClean="0">
                          <a:effectLst/>
                        </a:rPr>
                        <a:t>nd</a:t>
                      </a:r>
                      <a:r>
                        <a:rPr lang="en-US" sz="1600" u="none" strike="noStrike" dirty="0" smtClean="0">
                          <a:effectLst/>
                        </a:rPr>
                        <a:t> </a:t>
                      </a:r>
                      <a:r>
                        <a:rPr lang="en-US" sz="1600" i="1" u="none" strike="noStrike" dirty="0" smtClean="0">
                          <a:effectLst/>
                          <a:latin typeface="Times New Roman" panose="02020603050405020304" pitchFamily="18" charset="0"/>
                          <a:cs typeface="Times New Roman" panose="02020603050405020304" pitchFamily="18" charset="0"/>
                        </a:rPr>
                        <a:t>z</a:t>
                      </a:r>
                      <a:r>
                        <a:rPr lang="en-US" sz="1600" u="none" strike="noStrike" dirty="0" smtClean="0">
                          <a:effectLst/>
                        </a:rPr>
                        <a:t> Account</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15.0</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14.6</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11.8</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30.9</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a:effectLst/>
                        </a:rPr>
                        <a:t>7.3</a:t>
                      </a:r>
                      <a:endParaRPr lang="en-US" sz="2000" b="0" i="0" u="none" strike="noStrike">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14.1</a:t>
                      </a:r>
                      <a:endParaRPr lang="en-US" sz="2000" b="0" i="0" u="none" strike="noStrike" dirty="0">
                        <a:solidFill>
                          <a:srgbClr val="000000"/>
                        </a:solidFill>
                        <a:effectLst/>
                        <a:latin typeface="Calibri" panose="020F0502020204030204" pitchFamily="34" charset="0"/>
                      </a:endParaRPr>
                    </a:p>
                  </a:txBody>
                  <a:tcPr marL="8780" marR="8780" marT="8780" marB="0" anchor="b"/>
                </a:tc>
                <a:tc>
                  <a:txBody>
                    <a:bodyPr/>
                    <a:lstStyle/>
                    <a:p>
                      <a:pPr algn="ctr" fontAlgn="b"/>
                      <a:r>
                        <a:rPr lang="en-US" sz="2000" u="none" strike="noStrike" dirty="0">
                          <a:effectLst/>
                        </a:rPr>
                        <a:t>15.9</a:t>
                      </a:r>
                      <a:endParaRPr lang="en-US" sz="2000" b="0" i="0" u="none" strike="noStrike" dirty="0">
                        <a:solidFill>
                          <a:srgbClr val="000000"/>
                        </a:solidFill>
                        <a:effectLst/>
                        <a:latin typeface="Calibri" panose="020F0502020204030204" pitchFamily="34" charset="0"/>
                      </a:endParaRPr>
                    </a:p>
                  </a:txBody>
                  <a:tcPr marL="8780" marR="8780" marT="8780" marB="0" anchor="b"/>
                </a:tc>
              </a:tr>
              <a:tr h="184376">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780" marR="8780" marT="878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8780" marR="8780" marT="878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8780" marR="8780" marT="878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8780" marR="8780" marT="878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8780" marR="8780" marT="878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8780" marR="8780" marT="8780"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8780" marR="8780" marT="8780"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8780" marR="8780" marT="8780" marB="0" anchor="b"/>
                </a:tc>
              </a:tr>
            </a:tbl>
          </a:graphicData>
        </a:graphic>
      </p:graphicFrame>
    </p:spTree>
    <p:extLst>
      <p:ext uri="{BB962C8B-B14F-4D97-AF65-F5344CB8AC3E}">
        <p14:creationId xmlns:p14="http://schemas.microsoft.com/office/powerpoint/2010/main" val="50452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437663" y="5176480"/>
            <a:ext cx="2057400" cy="365125"/>
          </a:xfrm>
        </p:spPr>
        <p:txBody>
          <a:bodyPr/>
          <a:lstStyle/>
          <a:p>
            <a:pPr>
              <a:defRPr/>
            </a:pPr>
            <a:fld id="{DB62B480-26BF-41D4-9C9E-67735757DEC7}" type="slidenum">
              <a:rPr lang="en-US" altLang="en-US" smtClean="0">
                <a:solidFill>
                  <a:srgbClr val="000000"/>
                </a:solidFill>
              </a:rPr>
              <a:pPr>
                <a:defRPr/>
              </a:pPr>
              <a:t>87</a:t>
            </a:fld>
            <a:endParaRPr lang="en-US" altLang="en-US">
              <a:solidFill>
                <a:srgbClr val="000000"/>
              </a:solidFill>
            </a:endParaRPr>
          </a:p>
        </p:txBody>
      </p:sp>
      <p:graphicFrame>
        <p:nvGraphicFramePr>
          <p:cNvPr id="5" name="Table 4"/>
          <p:cNvGraphicFramePr>
            <a:graphicFrameLocks noGrp="1"/>
          </p:cNvGraphicFramePr>
          <p:nvPr>
            <p:extLst/>
          </p:nvPr>
        </p:nvGraphicFramePr>
        <p:xfrm>
          <a:off x="2579913" y="330976"/>
          <a:ext cx="9144001" cy="4894860"/>
        </p:xfrm>
        <a:graphic>
          <a:graphicData uri="http://schemas.openxmlformats.org/drawingml/2006/table">
            <a:tbl>
              <a:tblPr>
                <a:tableStyleId>{5C22544A-7EE6-4342-B048-85BDC9FD1C3A}</a:tableStyleId>
              </a:tblPr>
              <a:tblGrid>
                <a:gridCol w="2672067"/>
                <a:gridCol w="1336033"/>
                <a:gridCol w="813443"/>
                <a:gridCol w="785902"/>
                <a:gridCol w="943082"/>
                <a:gridCol w="864492"/>
                <a:gridCol w="864492"/>
                <a:gridCol w="864490"/>
              </a:tblGrid>
              <a:tr h="711164">
                <a:tc>
                  <a:txBody>
                    <a:bodyPr/>
                    <a:lstStyle/>
                    <a:p>
                      <a:pPr algn="ctr" fontAlgn="b"/>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b="1" u="none" strike="noStrike" dirty="0" smtClean="0">
                          <a:effectLst/>
                          <a:latin typeface="Times New Roman" panose="02020603050405020304" pitchFamily="18" charset="0"/>
                          <a:cs typeface="Times New Roman" panose="02020603050405020304" pitchFamily="18" charset="0"/>
                        </a:rPr>
                        <a:t>Baseline</a:t>
                      </a: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Low </a:t>
                      </a:r>
                      <a:r>
                        <a:rPr lang="el-GR" sz="2400" u="none" strike="noStrike" dirty="0">
                          <a:effectLst/>
                          <a:latin typeface="Times New Roman" panose="02020603050405020304" pitchFamily="18" charset="0"/>
                          <a:cs typeface="Times New Roman" panose="02020603050405020304" pitchFamily="18" charset="0"/>
                        </a:rPr>
                        <a:t>σ(θ)</a:t>
                      </a:r>
                      <a:endParaRPr lang="el-G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High </a:t>
                      </a:r>
                      <a:r>
                        <a:rPr lang="el-GR" sz="2400" u="none" strike="noStrike" dirty="0">
                          <a:effectLst/>
                          <a:latin typeface="Times New Roman" panose="02020603050405020304" pitchFamily="18" charset="0"/>
                          <a:cs typeface="Times New Roman" panose="02020603050405020304" pitchFamily="18" charset="0"/>
                        </a:rPr>
                        <a:t>σ(θ)</a:t>
                      </a:r>
                      <a:endParaRPr lang="el-G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CRRA = 0.5</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CRRA = 2</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High E(</a:t>
                      </a:r>
                      <a:r>
                        <a:rPr lang="el-GR" sz="2400" u="none" strike="noStrike" dirty="0">
                          <a:effectLst/>
                          <a:latin typeface="Times New Roman" panose="02020603050405020304" pitchFamily="18" charset="0"/>
                          <a:cs typeface="Times New Roman" panose="02020603050405020304" pitchFamily="18" charset="0"/>
                        </a:rPr>
                        <a:t>β)</a:t>
                      </a:r>
                      <a:endParaRPr lang="el-G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Low E(</a:t>
                      </a:r>
                      <a:r>
                        <a:rPr lang="el-GR" sz="2400" u="none" strike="noStrike" dirty="0">
                          <a:effectLst/>
                          <a:latin typeface="Times New Roman" panose="02020603050405020304" pitchFamily="18" charset="0"/>
                          <a:cs typeface="Times New Roman" panose="02020603050405020304" pitchFamily="18" charset="0"/>
                        </a:rPr>
                        <a:t>β)</a:t>
                      </a:r>
                      <a:endParaRPr lang="el-G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r>
              <a:tr h="175596">
                <a:tc>
                  <a:txBody>
                    <a:bodyPr/>
                    <a:lstStyle/>
                    <a:p>
                      <a:pPr algn="ctr" fontAlgn="b"/>
                      <a:endParaRPr lang="en-US" sz="2400" u="none" strike="noStrike" dirty="0" smtClean="0">
                        <a:effectLst/>
                        <a:latin typeface="Times New Roman" panose="02020603050405020304" pitchFamily="18" charset="0"/>
                        <a:cs typeface="Times New Roman" panose="02020603050405020304" pitchFamily="18" charset="0"/>
                      </a:endParaRPr>
                    </a:p>
                    <a:p>
                      <a:pPr algn="ctr" fontAlgn="b"/>
                      <a:r>
                        <a:rPr lang="en-US" sz="2400" u="none" strike="noStrike" dirty="0" smtClean="0">
                          <a:effectLst/>
                          <a:latin typeface="Times New Roman" panose="02020603050405020304" pitchFamily="18" charset="0"/>
                          <a:cs typeface="Times New Roman" panose="02020603050405020304" pitchFamily="18" charset="0"/>
                        </a:rPr>
                        <a:t>σ(θ</a:t>
                      </a:r>
                      <a:r>
                        <a:rPr lang="en-US" sz="2400" u="none" strike="noStrike" dirty="0">
                          <a:effectLst/>
                          <a:latin typeface="Times New Roman" panose="02020603050405020304" pitchFamily="18" charset="0"/>
                          <a:cs typeface="Times New Roman" panose="02020603050405020304" pitchFamily="18" charset="0"/>
                        </a:rPr>
                        <a:t>)</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0.33</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0.26</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0.45</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0.33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0.33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0.33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0.33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r>
              <a:tr h="175596">
                <a:tc>
                  <a:txBody>
                    <a:bodyPr/>
                    <a:lstStyle/>
                    <a:p>
                      <a:pPr algn="ctr" fontAlgn="b"/>
                      <a:r>
                        <a:rPr lang="en-US" sz="2400" u="none" strike="noStrike" dirty="0" smtClean="0">
                          <a:effectLst/>
                          <a:latin typeface="Times New Roman" panose="02020603050405020304" pitchFamily="18" charset="0"/>
                          <a:cs typeface="Times New Roman" panose="02020603050405020304" pitchFamily="18" charset="0"/>
                        </a:rPr>
                        <a:t>σ(β</a:t>
                      </a:r>
                      <a:r>
                        <a:rPr lang="en-US" sz="2400" u="none" strike="noStrike" dirty="0">
                          <a:effectLst/>
                          <a:latin typeface="Times New Roman" panose="02020603050405020304" pitchFamily="18" charset="0"/>
                          <a:cs typeface="Times New Roman" panose="02020603050405020304" pitchFamily="18" charset="0"/>
                        </a:rPr>
                        <a:t>)</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0.23</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0.23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a:solidFill>
                            <a:schemeClr val="bg1">
                              <a:lumMod val="85000"/>
                            </a:schemeClr>
                          </a:solidFill>
                          <a:effectLst/>
                          <a:latin typeface="Times New Roman" panose="02020603050405020304" pitchFamily="18" charset="0"/>
                          <a:cs typeface="Times New Roman" panose="02020603050405020304" pitchFamily="18" charset="0"/>
                        </a:rPr>
                        <a:t>0.23</a:t>
                      </a:r>
                      <a:endParaRPr lang="en-US" sz="2400" b="0" i="0" u="none" strike="noStrike">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a:solidFill>
                            <a:schemeClr val="bg1">
                              <a:lumMod val="85000"/>
                            </a:schemeClr>
                          </a:solidFill>
                          <a:effectLst/>
                          <a:latin typeface="Times New Roman" panose="02020603050405020304" pitchFamily="18" charset="0"/>
                          <a:cs typeface="Times New Roman" panose="02020603050405020304" pitchFamily="18" charset="0"/>
                        </a:rPr>
                        <a:t>0.23</a:t>
                      </a:r>
                      <a:endParaRPr lang="en-US" sz="2400" b="0" i="0" u="none" strike="noStrike">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a:solidFill>
                            <a:schemeClr val="bg1">
                              <a:lumMod val="85000"/>
                            </a:schemeClr>
                          </a:solidFill>
                          <a:effectLst/>
                          <a:latin typeface="Times New Roman" panose="02020603050405020304" pitchFamily="18" charset="0"/>
                          <a:cs typeface="Times New Roman" panose="02020603050405020304" pitchFamily="18" charset="0"/>
                        </a:rPr>
                        <a:t>0.23</a:t>
                      </a:r>
                      <a:endParaRPr lang="en-US" sz="2400" b="0" i="0" u="none" strike="noStrike">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0.20</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0.25</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r>
              <a:tr h="175596">
                <a:tc>
                  <a:txBody>
                    <a:bodyPr/>
                    <a:lstStyle/>
                    <a:p>
                      <a:pPr algn="ctr" fontAlgn="b"/>
                      <a:r>
                        <a:rPr lang="en-US" sz="2400" u="none" strike="noStrike" dirty="0" smtClean="0">
                          <a:effectLst/>
                          <a:latin typeface="Times New Roman" panose="02020603050405020304" pitchFamily="18" charset="0"/>
                          <a:cs typeface="Times New Roman" panose="02020603050405020304" pitchFamily="18" charset="0"/>
                        </a:rPr>
                        <a:t>E(</a:t>
                      </a:r>
                      <a:r>
                        <a:rPr lang="el-GR" sz="2400" u="none" strike="noStrike" dirty="0" smtClean="0">
                          <a:effectLst/>
                          <a:latin typeface="Times New Roman" panose="02020603050405020304" pitchFamily="18" charset="0"/>
                          <a:cs typeface="Times New Roman" panose="02020603050405020304" pitchFamily="18" charset="0"/>
                        </a:rPr>
                        <a:t>β</a:t>
                      </a:r>
                      <a:r>
                        <a:rPr lang="en-US" sz="2400" u="none" strike="noStrike" dirty="0" smtClean="0">
                          <a:effectLst/>
                          <a:latin typeface="Times New Roman" panose="02020603050405020304" pitchFamily="18" charset="0"/>
                          <a:cs typeface="Times New Roman" panose="02020603050405020304" pitchFamily="18" charset="0"/>
                        </a:rPr>
                        <a:t>)</a:t>
                      </a:r>
                      <a:endParaRPr lang="el-G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0.73</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0.73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0.73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0.73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bg1">
                              <a:lumMod val="85000"/>
                            </a:schemeClr>
                          </a:solidFill>
                          <a:effectLst/>
                          <a:latin typeface="Times New Roman" panose="02020603050405020304" pitchFamily="18" charset="0"/>
                          <a:cs typeface="Times New Roman" panose="02020603050405020304" pitchFamily="18" charset="0"/>
                        </a:rPr>
                        <a:t>0.73</a:t>
                      </a:r>
                      <a:endParaRPr lang="en-US" sz="2400" b="0" i="0" u="none" strike="noStrike" dirty="0">
                        <a:solidFill>
                          <a:schemeClr val="bg1">
                            <a:lumMod val="85000"/>
                          </a:schemeClr>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0.79</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chemeClr val="tx1"/>
                          </a:solidFill>
                          <a:effectLst/>
                          <a:latin typeface="Times New Roman" panose="02020603050405020304" pitchFamily="18" charset="0"/>
                          <a:cs typeface="Times New Roman" panose="02020603050405020304" pitchFamily="18" charset="0"/>
                        </a:rPr>
                        <a:t>0.70</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r>
              <a:tr h="175596">
                <a:tc>
                  <a:txBody>
                    <a:bodyPr/>
                    <a:lstStyle/>
                    <a:p>
                      <a:pPr algn="ctr"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r>
              <a:tr h="175596">
                <a:tc>
                  <a:txBody>
                    <a:bodyPr/>
                    <a:lstStyle/>
                    <a:p>
                      <a:pPr algn="ctr" fontAlgn="b"/>
                      <a:r>
                        <a:rPr lang="en-US" sz="2400" u="none" strike="noStrike" dirty="0" smtClean="0">
                          <a:solidFill>
                            <a:schemeClr val="tx1"/>
                          </a:solidFill>
                          <a:effectLst/>
                          <a:latin typeface="Times New Roman" panose="02020603050405020304" pitchFamily="18" charset="0"/>
                          <a:cs typeface="Times New Roman" panose="02020603050405020304" pitchFamily="18" charset="0"/>
                        </a:rPr>
                        <a:t>Optimal Penalty</a:t>
                      </a:r>
                    </a:p>
                  </a:txBody>
                  <a:tcPr marL="8780" marR="8780" marT="8780" marB="0" anchor="b"/>
                </a:tc>
                <a:tc>
                  <a:txBody>
                    <a:bodyPr/>
                    <a:lstStyle/>
                    <a:p>
                      <a:pPr algn="ctr" fontAlgn="b"/>
                      <a:r>
                        <a:rPr lang="en-US" sz="2400" b="1" u="none" strike="noStrike" dirty="0" smtClean="0">
                          <a:solidFill>
                            <a:schemeClr val="tx1"/>
                          </a:solidFill>
                          <a:effectLst/>
                          <a:latin typeface="Times New Roman" panose="02020603050405020304" pitchFamily="18" charset="0"/>
                          <a:cs typeface="Times New Roman" panose="02020603050405020304" pitchFamily="18" charset="0"/>
                        </a:rPr>
                        <a:t>9%</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b="1" u="none" strike="noStrike" dirty="0">
                          <a:solidFill>
                            <a:srgbClr val="00B0F0"/>
                          </a:solidFill>
                          <a:effectLst/>
                          <a:latin typeface="Times New Roman" panose="02020603050405020304" pitchFamily="18" charset="0"/>
                          <a:cs typeface="Times New Roman" panose="02020603050405020304" pitchFamily="18" charset="0"/>
                        </a:rPr>
                        <a:t>9</a:t>
                      </a:r>
                      <a:endParaRPr lang="en-US" sz="2400" b="1"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800" b="1" u="none" strike="noStrike" dirty="0">
                          <a:solidFill>
                            <a:srgbClr val="00B0F0"/>
                          </a:solidFill>
                          <a:effectLst/>
                          <a:latin typeface="Times New Roman" panose="02020603050405020304" pitchFamily="18" charset="0"/>
                          <a:cs typeface="Times New Roman" panose="02020603050405020304" pitchFamily="18" charset="0"/>
                        </a:rPr>
                        <a:t>9</a:t>
                      </a:r>
                      <a:endParaRPr lang="en-US" sz="2800" b="1"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800" b="1" u="none" strike="noStrike" dirty="0">
                          <a:solidFill>
                            <a:srgbClr val="00B0F0"/>
                          </a:solidFill>
                          <a:effectLst/>
                          <a:latin typeface="Times New Roman" panose="02020603050405020304" pitchFamily="18" charset="0"/>
                          <a:cs typeface="Times New Roman" panose="02020603050405020304" pitchFamily="18" charset="0"/>
                        </a:rPr>
                        <a:t>10</a:t>
                      </a:r>
                      <a:endParaRPr lang="en-US" sz="2800" b="1"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800" b="1" u="none" strike="noStrike" dirty="0">
                          <a:solidFill>
                            <a:srgbClr val="00B0F0"/>
                          </a:solidFill>
                          <a:effectLst/>
                          <a:latin typeface="Times New Roman" panose="02020603050405020304" pitchFamily="18" charset="0"/>
                          <a:cs typeface="Times New Roman" panose="02020603050405020304" pitchFamily="18" charset="0"/>
                        </a:rPr>
                        <a:t>10</a:t>
                      </a:r>
                      <a:endParaRPr lang="en-US" sz="2800" b="1"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800" b="1" u="none" strike="noStrike" dirty="0">
                          <a:solidFill>
                            <a:srgbClr val="00B0F0"/>
                          </a:solidFill>
                          <a:effectLst/>
                          <a:latin typeface="Times New Roman" panose="02020603050405020304" pitchFamily="18" charset="0"/>
                          <a:cs typeface="Times New Roman" panose="02020603050405020304" pitchFamily="18" charset="0"/>
                        </a:rPr>
                        <a:t>9</a:t>
                      </a:r>
                      <a:endParaRPr lang="en-US" sz="2800" b="1"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800" b="1" u="none" strike="noStrike" dirty="0">
                          <a:solidFill>
                            <a:srgbClr val="00B0F0"/>
                          </a:solidFill>
                          <a:effectLst/>
                          <a:latin typeface="Times New Roman" panose="02020603050405020304" pitchFamily="18" charset="0"/>
                          <a:cs typeface="Times New Roman" panose="02020603050405020304" pitchFamily="18" charset="0"/>
                        </a:rPr>
                        <a:t>10</a:t>
                      </a:r>
                      <a:endParaRPr lang="en-US" sz="2800" b="1"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r>
              <a:tr h="175596">
                <a:tc>
                  <a:txBody>
                    <a:bodyPr/>
                    <a:lstStyle/>
                    <a:p>
                      <a:pPr algn="ctr" fontAlgn="b"/>
                      <a:r>
                        <a:rPr lang="en-US" sz="2400" u="none" strike="noStrike" dirty="0" smtClean="0">
                          <a:solidFill>
                            <a:schemeClr val="tx1"/>
                          </a:solidFill>
                          <a:effectLst/>
                          <a:latin typeface="Times New Roman" panose="02020603050405020304" pitchFamily="18" charset="0"/>
                          <a:cs typeface="Times New Roman" panose="02020603050405020304" pitchFamily="18" charset="0"/>
                        </a:rPr>
                        <a:t>Leakage</a:t>
                      </a:r>
                      <a:endParaRPr lang="en-US" sz="2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b="1" u="none" strike="noStrike" dirty="0" smtClean="0">
                          <a:solidFill>
                            <a:schemeClr val="tx1"/>
                          </a:solidFill>
                          <a:effectLst/>
                          <a:latin typeface="Times New Roman" panose="02020603050405020304" pitchFamily="18" charset="0"/>
                          <a:cs typeface="Times New Roman" panose="02020603050405020304" pitchFamily="18" charset="0"/>
                        </a:rPr>
                        <a:t>74.6%</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rgbClr val="00B0F0"/>
                          </a:solidFill>
                          <a:effectLst/>
                          <a:latin typeface="Times New Roman" panose="02020603050405020304" pitchFamily="18" charset="0"/>
                          <a:cs typeface="Times New Roman" panose="02020603050405020304" pitchFamily="18" charset="0"/>
                        </a:rPr>
                        <a:t>66.1</a:t>
                      </a:r>
                      <a:endParaRPr lang="en-US" sz="2400" b="0"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rgbClr val="00B0F0"/>
                          </a:solidFill>
                          <a:effectLst/>
                          <a:latin typeface="Times New Roman" panose="02020603050405020304" pitchFamily="18" charset="0"/>
                          <a:cs typeface="Times New Roman" panose="02020603050405020304" pitchFamily="18" charset="0"/>
                        </a:rPr>
                        <a:t>48.7</a:t>
                      </a:r>
                      <a:endParaRPr lang="en-US" sz="2400" b="0"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rgbClr val="00B0F0"/>
                          </a:solidFill>
                          <a:effectLst/>
                          <a:latin typeface="Times New Roman" panose="02020603050405020304" pitchFamily="18" charset="0"/>
                          <a:cs typeface="Times New Roman" panose="02020603050405020304" pitchFamily="18" charset="0"/>
                        </a:rPr>
                        <a:t>59.4</a:t>
                      </a:r>
                      <a:endParaRPr lang="en-US" sz="2400" b="0"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rgbClr val="00B0F0"/>
                          </a:solidFill>
                          <a:effectLst/>
                          <a:latin typeface="Times New Roman" panose="02020603050405020304" pitchFamily="18" charset="0"/>
                          <a:cs typeface="Times New Roman" panose="02020603050405020304" pitchFamily="18" charset="0"/>
                        </a:rPr>
                        <a:t>57.3</a:t>
                      </a:r>
                      <a:endParaRPr lang="en-US" sz="2400" b="0"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rgbClr val="00B0F0"/>
                          </a:solidFill>
                          <a:effectLst/>
                          <a:latin typeface="Times New Roman" panose="02020603050405020304" pitchFamily="18" charset="0"/>
                          <a:cs typeface="Times New Roman" panose="02020603050405020304" pitchFamily="18" charset="0"/>
                        </a:rPr>
                        <a:t>51.2</a:t>
                      </a:r>
                      <a:endParaRPr lang="en-US" sz="2400" b="0"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solidFill>
                            <a:srgbClr val="00B0F0"/>
                          </a:solidFill>
                          <a:effectLst/>
                          <a:latin typeface="Times New Roman" panose="02020603050405020304" pitchFamily="18" charset="0"/>
                          <a:cs typeface="Times New Roman" panose="02020603050405020304" pitchFamily="18" charset="0"/>
                        </a:rPr>
                        <a:t>62.1</a:t>
                      </a:r>
                      <a:endParaRPr lang="en-US" sz="2400" b="0" i="0" u="none" strike="noStrike" dirty="0">
                        <a:solidFill>
                          <a:srgbClr val="00B0F0"/>
                        </a:solidFill>
                        <a:effectLst/>
                        <a:latin typeface="Times New Roman" panose="02020603050405020304" pitchFamily="18" charset="0"/>
                        <a:cs typeface="Times New Roman" panose="02020603050405020304" pitchFamily="18" charset="0"/>
                      </a:endParaRPr>
                    </a:p>
                  </a:txBody>
                  <a:tcPr marL="8780" marR="8780" marT="8780" marB="0" anchor="b"/>
                </a:tc>
              </a:tr>
              <a:tr h="175596">
                <a:tc>
                  <a:txBody>
                    <a:bodyPr/>
                    <a:lstStyle/>
                    <a:p>
                      <a:pPr algn="ctr" fontAlgn="b"/>
                      <a:r>
                        <a:rPr lang="en-US" sz="2400" u="none" strike="noStrike" dirty="0" smtClean="0">
                          <a:effectLst/>
                          <a:latin typeface="Times New Roman" panose="02020603050405020304" pitchFamily="18" charset="0"/>
                          <a:cs typeface="Times New Roman" panose="02020603050405020304" pitchFamily="18" charset="0"/>
                        </a:rPr>
                        <a:t>DC/[SS+DC]</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b="1" u="none" strike="noStrike" dirty="0" smtClean="0">
                          <a:effectLst/>
                          <a:latin typeface="Times New Roman" panose="02020603050405020304" pitchFamily="18" charset="0"/>
                          <a:cs typeface="Times New Roman" panose="02020603050405020304" pitchFamily="18" charset="0"/>
                        </a:rPr>
                        <a:t>12%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14.6</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11.8</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30.9</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7.3</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14.1</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15.9</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r>
              <a:tr h="184376">
                <a:tc>
                  <a:txBody>
                    <a:bodyPr/>
                    <a:lstStyle/>
                    <a:p>
                      <a:pPr algn="ctr" fontAlgn="b"/>
                      <a:r>
                        <a:rPr lang="en-US" sz="2400" u="none" strike="noStrike" dirty="0" smtClean="0">
                          <a:effectLst/>
                          <a:latin typeface="Times New Roman" panose="02020603050405020304" pitchFamily="18" charset="0"/>
                          <a:cs typeface="Times New Roman" panose="02020603050405020304" pitchFamily="18" charset="0"/>
                        </a:rPr>
                        <a:t>Welfare gain from this third account</a:t>
                      </a:r>
                      <a:r>
                        <a:rPr lang="en-US" sz="2400" u="none" strike="noStrike" dirty="0">
                          <a:effectLst/>
                          <a:latin typeface="Times New Roman" panose="02020603050405020304" pitchFamily="18" charset="0"/>
                          <a:cs typeface="Times New Roman" panose="02020603050405020304" pitchFamily="18" charset="0"/>
                        </a:rPr>
                        <a:t> </a:t>
                      </a:r>
                      <a:endParaRPr lang="en-US" sz="2400" u="none" strike="noStrike" dirty="0" smtClean="0">
                        <a:effectLst/>
                        <a:latin typeface="Times New Roman" panose="02020603050405020304" pitchFamily="18" charset="0"/>
                        <a:cs typeface="Times New Roman" panose="02020603050405020304" pitchFamily="18" charset="0"/>
                      </a:endParaRPr>
                    </a:p>
                    <a:p>
                      <a:pPr algn="ct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(wealth</a:t>
                      </a:r>
                      <a:r>
                        <a:rPr lang="en-US" sz="2400" b="0" i="0" u="none" strike="noStrike" baseline="0" dirty="0" smtClean="0">
                          <a:solidFill>
                            <a:srgbClr val="000000"/>
                          </a:solidFill>
                          <a:effectLst/>
                          <a:latin typeface="Times New Roman" panose="02020603050405020304" pitchFamily="18" charset="0"/>
                          <a:cs typeface="Times New Roman" panose="02020603050405020304" pitchFamily="18" charset="0"/>
                        </a:rPr>
                        <a:t> equivalent)</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 </a:t>
                      </a:r>
                      <a:r>
                        <a:rPr lang="en-US" sz="2400" b="1" u="none" strike="noStrike" dirty="0" smtClean="0">
                          <a:solidFill>
                            <a:schemeClr val="tx1"/>
                          </a:solidFill>
                          <a:effectLst/>
                          <a:latin typeface="Times New Roman" panose="02020603050405020304" pitchFamily="18" charset="0"/>
                          <a:cs typeface="Times New Roman" panose="02020603050405020304" pitchFamily="18" charset="0"/>
                        </a:rPr>
                        <a:t>0.01%</a:t>
                      </a:r>
                      <a:endParaRPr lang="en-US" sz="2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l"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80" marR="8780" marT="8780" marB="0" anchor="b"/>
                </a:tc>
              </a:tr>
            </a:tbl>
          </a:graphicData>
        </a:graphic>
      </p:graphicFrame>
      <p:sp>
        <p:nvSpPr>
          <p:cNvPr id="3" name="Rectangle 2"/>
          <p:cNvSpPr/>
          <p:nvPr/>
        </p:nvSpPr>
        <p:spPr>
          <a:xfrm>
            <a:off x="6564085" y="-214444"/>
            <a:ext cx="5159829" cy="557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Rectangle 5"/>
          <p:cNvSpPr/>
          <p:nvPr/>
        </p:nvSpPr>
        <p:spPr>
          <a:xfrm>
            <a:off x="1620378" y="13309"/>
            <a:ext cx="5159829" cy="2921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253091" y="758157"/>
            <a:ext cx="8469087" cy="715962"/>
          </a:xfrm>
        </p:spPr>
        <p:txBody>
          <a:bodyPr>
            <a:noAutofit/>
          </a:bodyPr>
          <a:lstStyle/>
          <a:p>
            <a:pPr algn="ctr"/>
            <a:r>
              <a:rPr lang="en-US" sz="4000" dirty="0" smtClean="0"/>
              <a:t>Now add a </a:t>
            </a:r>
            <a:r>
              <a:rPr lang="en-US" sz="4000" b="1" dirty="0" smtClean="0">
                <a:solidFill>
                  <a:srgbClr val="00B0F0"/>
                </a:solidFill>
              </a:rPr>
              <a:t>third account (DC) </a:t>
            </a:r>
            <a:br>
              <a:rPr lang="en-US" sz="4000" b="1" dirty="0" smtClean="0">
                <a:solidFill>
                  <a:srgbClr val="00B0F0"/>
                </a:solidFill>
              </a:rPr>
            </a:br>
            <a:r>
              <a:rPr lang="en-US" sz="4000" dirty="0" smtClean="0"/>
              <a:t>and </a:t>
            </a:r>
            <a:r>
              <a:rPr lang="en-US" sz="4000" b="1" dirty="0" smtClean="0">
                <a:solidFill>
                  <a:srgbClr val="00B0F0"/>
                </a:solidFill>
              </a:rPr>
              <a:t>measure leakage</a:t>
            </a:r>
            <a:endParaRPr lang="en-US" sz="4000" b="1" dirty="0">
              <a:solidFill>
                <a:srgbClr val="00B0F0"/>
              </a:solidFill>
            </a:endParaRPr>
          </a:p>
        </p:txBody>
      </p:sp>
    </p:spTree>
    <p:extLst>
      <p:ext uri="{BB962C8B-B14F-4D97-AF65-F5344CB8AC3E}">
        <p14:creationId xmlns:p14="http://schemas.microsoft.com/office/powerpoint/2010/main" val="20648155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915400" cy="4525962"/>
          </a:xfrm>
        </p:spPr>
        <p:txBody>
          <a:bodyPr>
            <a:normAutofit fontScale="85000" lnSpcReduction="20000"/>
          </a:bodyPr>
          <a:lstStyle/>
          <a:p>
            <a:r>
              <a:rPr lang="en-US" dirty="0">
                <a:solidFill>
                  <a:srgbClr val="00B050"/>
                </a:solidFill>
              </a:rPr>
              <a:t>“Number” of accounts: 2 vs. N </a:t>
            </a:r>
            <a:endParaRPr lang="en-US" dirty="0" smtClean="0">
              <a:solidFill>
                <a:srgbClr val="00B050"/>
              </a:solidFill>
            </a:endParaRPr>
          </a:p>
          <a:p>
            <a:r>
              <a:rPr lang="en-US" dirty="0" smtClean="0">
                <a:solidFill>
                  <a:srgbClr val="00B050"/>
                </a:solidFill>
              </a:rPr>
              <a:t>CRRA </a:t>
            </a:r>
          </a:p>
          <a:p>
            <a:r>
              <a:rPr lang="en-US" dirty="0">
                <a:solidFill>
                  <a:srgbClr val="00B050"/>
                </a:solidFill>
              </a:rPr>
              <a:t>Distribution of </a:t>
            </a:r>
            <a:r>
              <a:rPr lang="el-GR" dirty="0">
                <a:solidFill>
                  <a:srgbClr val="00B050"/>
                </a:solidFill>
                <a:latin typeface="Cambria Math" panose="02040503050406030204" pitchFamily="18" charset="0"/>
                <a:ea typeface="Cambria Math" panose="02040503050406030204" pitchFamily="18" charset="0"/>
              </a:rPr>
              <a:t>β</a:t>
            </a:r>
            <a:r>
              <a:rPr lang="en-US" dirty="0">
                <a:solidFill>
                  <a:srgbClr val="00B050"/>
                </a:solidFill>
              </a:rPr>
              <a:t> </a:t>
            </a:r>
            <a:r>
              <a:rPr lang="en-US" dirty="0" smtClean="0">
                <a:solidFill>
                  <a:srgbClr val="00B050"/>
                </a:solidFill>
              </a:rPr>
              <a:t>values</a:t>
            </a:r>
            <a:endParaRPr lang="en-US" dirty="0">
              <a:solidFill>
                <a:srgbClr val="00B050"/>
              </a:solidFill>
            </a:endParaRPr>
          </a:p>
          <a:p>
            <a:r>
              <a:rPr lang="en-US" dirty="0">
                <a:solidFill>
                  <a:srgbClr val="00B050"/>
                </a:solidFill>
              </a:rPr>
              <a:t>Distribution of taste </a:t>
            </a:r>
            <a:r>
              <a:rPr lang="en-US" dirty="0" smtClean="0">
                <a:solidFill>
                  <a:srgbClr val="00B050"/>
                </a:solidFill>
              </a:rPr>
              <a:t>shocks</a:t>
            </a:r>
          </a:p>
          <a:p>
            <a:r>
              <a:rPr lang="en-US" dirty="0" smtClean="0"/>
              <a:t>Functional form of taste shock:  </a:t>
            </a:r>
            <a:r>
              <a:rPr lang="el-GR" dirty="0" smtClean="0">
                <a:latin typeface="Cambria Math" panose="02040503050406030204" pitchFamily="18" charset="0"/>
                <a:ea typeface="Cambria Math" panose="02040503050406030204" pitchFamily="18" charset="0"/>
              </a:rPr>
              <a:t>θ</a:t>
            </a:r>
            <a:r>
              <a:rPr lang="en-US" dirty="0" smtClean="0">
                <a:latin typeface="Cambria Math" panose="02040503050406030204" pitchFamily="18" charset="0"/>
                <a:ea typeface="Cambria Math" panose="02040503050406030204" pitchFamily="18" charset="0"/>
              </a:rPr>
              <a:t>u(c</a:t>
            </a:r>
            <a:r>
              <a:rPr lang="en-US" dirty="0">
                <a:latin typeface="Cambria Math" panose="02040503050406030204" pitchFamily="18" charset="0"/>
                <a:ea typeface="Cambria Math" panose="02040503050406030204" pitchFamily="18" charset="0"/>
              </a:rPr>
              <a:t>)  vs. </a:t>
            </a:r>
            <a:r>
              <a:rPr lang="en-US" dirty="0" smtClean="0">
                <a:latin typeface="Cambria Math" panose="02040503050406030204" pitchFamily="18" charset="0"/>
                <a:ea typeface="Cambria Math" panose="02040503050406030204" pitchFamily="18" charset="0"/>
              </a:rPr>
              <a:t> u(c-</a:t>
            </a:r>
            <a:r>
              <a:rPr lang="el-GR" dirty="0">
                <a:latin typeface="Cambria Math" panose="02040503050406030204" pitchFamily="18" charset="0"/>
                <a:ea typeface="Cambria Math" panose="02040503050406030204" pitchFamily="18" charset="0"/>
              </a:rPr>
              <a:t>θ</a:t>
            </a:r>
            <a:r>
              <a:rPr lang="en-US" dirty="0">
                <a:latin typeface="Cambria Math" panose="02040503050406030204" pitchFamily="18" charset="0"/>
                <a:ea typeface="Cambria Math" panose="02040503050406030204" pitchFamily="18" charset="0"/>
              </a:rPr>
              <a:t>)   </a:t>
            </a:r>
            <a:endParaRPr lang="en-US" dirty="0" smtClean="0">
              <a:latin typeface="Cambria Math" panose="02040503050406030204" pitchFamily="18" charset="0"/>
              <a:ea typeface="Cambria Math" panose="02040503050406030204" pitchFamily="18" charset="0"/>
            </a:endParaRPr>
          </a:p>
          <a:p>
            <a:r>
              <a:rPr lang="en-US" dirty="0" smtClean="0"/>
              <a:t>Number of periods: 3  vs. T</a:t>
            </a:r>
          </a:p>
          <a:p>
            <a:r>
              <a:rPr lang="en-US" dirty="0" smtClean="0"/>
              <a:t>Individualization: pooling  vs. separation</a:t>
            </a:r>
          </a:p>
          <a:p>
            <a:pPr lvl="1"/>
            <a:r>
              <a:rPr lang="en-US" dirty="0" smtClean="0"/>
              <a:t>See </a:t>
            </a:r>
            <a:r>
              <a:rPr lang="en-US" dirty="0" err="1" smtClean="0"/>
              <a:t>Galperti</a:t>
            </a:r>
            <a:r>
              <a:rPr lang="en-US" dirty="0" smtClean="0"/>
              <a:t> (2014)</a:t>
            </a:r>
          </a:p>
          <a:p>
            <a:r>
              <a:rPr lang="en-US" dirty="0" smtClean="0"/>
              <a:t>Individualization: is income correlated with </a:t>
            </a:r>
            <a:r>
              <a:rPr lang="el-GR" dirty="0" smtClean="0"/>
              <a:t>β</a:t>
            </a:r>
            <a:r>
              <a:rPr lang="en-US" dirty="0" smtClean="0"/>
              <a:t>?</a:t>
            </a:r>
          </a:p>
          <a:p>
            <a:pPr marL="109537" indent="0">
              <a:buNone/>
            </a:pPr>
            <a:endParaRPr lang="en-US" dirty="0" smtClean="0"/>
          </a:p>
          <a:p>
            <a:r>
              <a:rPr lang="en-US" dirty="0" smtClean="0"/>
              <a:t>And everything else that we did to simplify the problem.</a:t>
            </a:r>
          </a:p>
          <a:p>
            <a:pPr marL="109537" indent="0">
              <a:buNone/>
            </a:pPr>
            <a:r>
              <a:rPr lang="en-US" dirty="0" smtClean="0">
                <a:solidFill>
                  <a:schemeClr val="bg1"/>
                </a:solidFill>
              </a:rPr>
              <a:t>Why do people dislike penalty-based schemes?</a:t>
            </a:r>
            <a:endParaRPr lang="en-US" dirty="0">
              <a:solidFill>
                <a:schemeClr val="bg1"/>
              </a:solidFill>
            </a:endParaRPr>
          </a:p>
        </p:txBody>
      </p:sp>
      <p:sp>
        <p:nvSpPr>
          <p:cNvPr id="3" name="Title 2"/>
          <p:cNvSpPr>
            <a:spLocks noGrp="1"/>
          </p:cNvSpPr>
          <p:nvPr>
            <p:ph type="title"/>
          </p:nvPr>
        </p:nvSpPr>
        <p:spPr/>
        <p:txBody>
          <a:bodyPr>
            <a:normAutofit/>
          </a:bodyPr>
          <a:lstStyle/>
          <a:p>
            <a:r>
              <a:rPr lang="en-US" dirty="0" smtClean="0"/>
              <a:t>Some additional questions</a:t>
            </a:r>
            <a:endParaRPr lang="en-US" dirty="0"/>
          </a:p>
        </p:txBody>
      </p:sp>
    </p:spTree>
    <p:extLst>
      <p:ext uri="{BB962C8B-B14F-4D97-AF65-F5344CB8AC3E}">
        <p14:creationId xmlns:p14="http://schemas.microsoft.com/office/powerpoint/2010/main" val="297611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272143" y="990600"/>
                <a:ext cx="8567058" cy="4525962"/>
              </a:xfrm>
            </p:spPr>
            <p:txBody>
              <a:bodyPr>
                <a:normAutofit/>
              </a:bodyPr>
              <a:lstStyle/>
              <a:p>
                <a:pPr marL="0" indent="0">
                  <a:buNone/>
                </a:pPr>
                <a:r>
                  <a:rPr lang="en-US" dirty="0" smtClean="0"/>
                  <a:t>In this framework with interpersonal transfers and </a:t>
                </a:r>
                <a:r>
                  <a:rPr lang="en-US" dirty="0" smtClean="0">
                    <a:cs typeface="Times New Roman" panose="02020603050405020304" pitchFamily="18" charset="0"/>
                  </a:rPr>
                  <a:t>heterogeneous self control problems </a:t>
                </a:r>
                <a14:m>
                  <m:oMath xmlns:m="http://schemas.openxmlformats.org/officeDocument/2006/math">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𝛽</m:t>
                    </m:r>
                    <m:r>
                      <a:rPr lang="en-US" b="0" i="1" dirty="0" smtClean="0">
                        <a:latin typeface="Cambria Math" panose="02040503050406030204" pitchFamily="18" charset="0"/>
                        <a:ea typeface="Cambria Math" panose="02040503050406030204" pitchFamily="18" charset="0"/>
                      </a:rPr>
                      <m:t>),</m:t>
                    </m:r>
                  </m:oMath>
                </a14:m>
                <a:r>
                  <a:rPr lang="en-US" dirty="0" smtClean="0"/>
                  <a:t> the socially optimal retirement savings system has:</a:t>
                </a:r>
              </a:p>
              <a:p>
                <a:pPr lvl="1"/>
                <a:r>
                  <a:rPr lang="en-US" sz="2800" dirty="0" smtClean="0"/>
                  <a:t>A completely liquid account</a:t>
                </a:r>
              </a:p>
              <a:p>
                <a:pPr lvl="1"/>
                <a:r>
                  <a:rPr lang="en-US" sz="2800" dirty="0" smtClean="0"/>
                  <a:t>A completely illiquid account</a:t>
                </a:r>
              </a:p>
              <a:p>
                <a:pPr lvl="1"/>
                <a:r>
                  <a:rPr lang="en-US" sz="2800" dirty="0" smtClean="0"/>
                  <a:t>A partially illiquid account with an 8%-12% penalty</a:t>
                </a:r>
              </a:p>
              <a:p>
                <a:pPr lvl="2">
                  <a:buFont typeface="Wingdings" panose="05000000000000000000" pitchFamily="2" charset="2"/>
                  <a:buChar char="§"/>
                </a:pPr>
                <a:r>
                  <a:rPr lang="en-US" sz="2800" dirty="0" smtClean="0"/>
                  <a:t>Represents 5%-22% of total illiquid savings</a:t>
                </a:r>
              </a:p>
              <a:p>
                <a:pPr lvl="2">
                  <a:buFont typeface="Wingdings" panose="05000000000000000000" pitchFamily="2" charset="2"/>
                  <a:buChar char="§"/>
                </a:pPr>
                <a:r>
                  <a:rPr lang="en-US" sz="2800" dirty="0" smtClean="0"/>
                  <a:t>Leakage rate “should” be 70%</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272143" y="990600"/>
                <a:ext cx="8567058" cy="4525962"/>
              </a:xfrm>
              <a:blipFill rotWithShape="0">
                <a:blip r:embed="rId2"/>
                <a:stretch>
                  <a:fillRect l="-1495" t="-2291"/>
                </a:stretch>
              </a:blipFill>
            </p:spPr>
            <p:txBody>
              <a:bodyPr/>
              <a:lstStyle/>
              <a:p>
                <a:r>
                  <a:rPr lang="en-US">
                    <a:noFill/>
                  </a:rPr>
                  <a:t> </a:t>
                </a:r>
              </a:p>
            </p:txBody>
          </p:sp>
        </mc:Fallback>
      </mc:AlternateContent>
      <p:sp>
        <p:nvSpPr>
          <p:cNvPr id="3" name="Title 2"/>
          <p:cNvSpPr>
            <a:spLocks noGrp="1"/>
          </p:cNvSpPr>
          <p:nvPr>
            <p:ph type="title"/>
          </p:nvPr>
        </p:nvSpPr>
        <p:spPr>
          <a:xfrm>
            <a:off x="272143" y="0"/>
            <a:ext cx="8414657" cy="1143000"/>
          </a:xfrm>
        </p:spPr>
        <p:txBody>
          <a:bodyPr>
            <a:normAutofit/>
          </a:bodyPr>
          <a:lstStyle/>
          <a:p>
            <a:r>
              <a:rPr lang="en-US" dirty="0" smtClean="0">
                <a:effectLst/>
              </a:rPr>
              <a:t>Conclusions</a:t>
            </a:r>
            <a:endParaRPr lang="en-US" dirty="0">
              <a:effectLst/>
            </a:endParaRPr>
          </a:p>
        </p:txBody>
      </p:sp>
    </p:spTree>
    <p:extLst>
      <p:ext uri="{BB962C8B-B14F-4D97-AF65-F5344CB8AC3E}">
        <p14:creationId xmlns:p14="http://schemas.microsoft.com/office/powerpoint/2010/main" val="1873925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1143000"/>
          </a:xfrm>
        </p:spPr>
        <p:txBody>
          <a:bodyPr/>
          <a:lstStyle/>
          <a:p>
            <a:pPr eaLnBrk="1" hangingPunct="1"/>
            <a:r>
              <a:rPr lang="en-US" sz="3200" dirty="0" smtClean="0">
                <a:cs typeface="Arial" charset="0"/>
              </a:rPr>
              <a:t>Specific Details</a:t>
            </a:r>
          </a:p>
        </p:txBody>
      </p:sp>
      <mc:AlternateContent xmlns:mc="http://schemas.openxmlformats.org/markup-compatibility/2006">
        <mc:Choice xmlns:a14="http://schemas.microsoft.com/office/drawing/2010/main" Requires="a14">
          <p:sp>
            <p:nvSpPr>
              <p:cNvPr id="302083" name="Rectangle 3"/>
              <p:cNvSpPr>
                <a:spLocks noGrp="1" noChangeArrowheads="1"/>
              </p:cNvSpPr>
              <p:nvPr>
                <p:ph type="body" idx="1"/>
              </p:nvPr>
            </p:nvSpPr>
            <p:spPr>
              <a:xfrm>
                <a:off x="457200" y="1219200"/>
                <a:ext cx="8534400" cy="4114800"/>
              </a:xfrm>
            </p:spPr>
            <p:txBody>
              <a:bodyPr/>
              <a:lstStyle/>
              <a:p>
                <a:pPr marL="457200" indent="-457200" eaLnBrk="1" hangingPunct="1"/>
                <a:r>
                  <a:rPr lang="en-US" sz="2400" dirty="0" smtClean="0"/>
                  <a:t>Agent needs to do a task (once).</a:t>
                </a:r>
              </a:p>
              <a:p>
                <a:pPr marL="857250" lvl="1" indent="-457200" eaLnBrk="1" hangingPunct="1"/>
                <a:r>
                  <a:rPr lang="en-US" sz="2000" dirty="0" smtClean="0"/>
                  <a:t>Switch savings rate, </a:t>
                </a:r>
                <a:r>
                  <a:rPr lang="en-US" sz="2000" i="1" dirty="0" smtClean="0">
                    <a:latin typeface="Times New Roman" pitchFamily="18" charset="0"/>
                    <a:cs typeface="Times New Roman" pitchFamily="18" charset="0"/>
                  </a:rPr>
                  <a:t>s,</a:t>
                </a:r>
                <a:r>
                  <a:rPr lang="en-US" sz="2000" dirty="0" smtClean="0"/>
                  <a:t> from default, </a:t>
                </a:r>
                <a:r>
                  <a:rPr lang="en-US" sz="2000" i="1" dirty="0" smtClean="0">
                    <a:latin typeface="Times New Roman" pitchFamily="18" charset="0"/>
                    <a:cs typeface="Times New Roman" pitchFamily="18" charset="0"/>
                  </a:rPr>
                  <a:t>d</a:t>
                </a:r>
                <a:r>
                  <a:rPr lang="en-US" sz="2000" dirty="0" smtClean="0"/>
                  <a:t>, to optimal savings rate, </a:t>
                </a:r>
              </a:p>
              <a:p>
                <a:pPr marL="457200" indent="-457200" eaLnBrk="1" hangingPunct="1"/>
                <a:r>
                  <a:rPr lang="en-US" sz="2400" dirty="0" smtClean="0"/>
                  <a:t>Until task is done, agent losses                    per period.</a:t>
                </a:r>
              </a:p>
              <a:p>
                <a:pPr marL="457200" indent="-457200" eaLnBrk="1" hangingPunct="1"/>
                <a:r>
                  <a:rPr lang="en-US" sz="2400" dirty="0" smtClean="0"/>
                  <a:t>Doing task costs </a:t>
                </a:r>
                <a:r>
                  <a:rPr lang="en-US" sz="2400" i="1" dirty="0" smtClean="0">
                    <a:latin typeface="Times New Roman" pitchFamily="18" charset="0"/>
                    <a:cs typeface="Times New Roman" pitchFamily="18" charset="0"/>
                  </a:rPr>
                  <a:t>c</a:t>
                </a:r>
                <a:r>
                  <a:rPr lang="en-US" sz="2400" dirty="0" smtClean="0"/>
                  <a:t> units of effort now.</a:t>
                </a:r>
              </a:p>
              <a:p>
                <a:pPr marL="857250" lvl="1" indent="-457200" eaLnBrk="1" hangingPunct="1"/>
                <a:r>
                  <a:rPr lang="en-US" sz="2000" dirty="0" smtClean="0"/>
                  <a:t>Think of </a:t>
                </a:r>
                <a:r>
                  <a:rPr lang="en-US" sz="2000" i="1" dirty="0" smtClean="0">
                    <a:latin typeface="Times New Roman" pitchFamily="18" charset="0"/>
                    <a:cs typeface="Times New Roman" pitchFamily="18" charset="0"/>
                  </a:rPr>
                  <a:t>c</a:t>
                </a:r>
                <a:r>
                  <a:rPr lang="en-US" sz="2000" dirty="0" smtClean="0"/>
                  <a:t> as opportunity cost of time</a:t>
                </a:r>
              </a:p>
              <a:p>
                <a:pPr marL="457200" indent="-457200" eaLnBrk="1" hangingPunct="1"/>
                <a:r>
                  <a:rPr lang="en-US" sz="2400" dirty="0" smtClean="0"/>
                  <a:t>Each period </a:t>
                </a:r>
                <a:r>
                  <a:rPr lang="en-US" sz="2400" i="1" dirty="0" smtClean="0">
                    <a:latin typeface="Times New Roman" pitchFamily="18" charset="0"/>
                    <a:cs typeface="Times New Roman" pitchFamily="18" charset="0"/>
                  </a:rPr>
                  <a:t>c</a:t>
                </a:r>
                <a:r>
                  <a:rPr lang="en-US" sz="2400" dirty="0" smtClean="0"/>
                  <a:t> is drawn from a uniform distribution on [0,1].</a:t>
                </a:r>
              </a:p>
              <a:p>
                <a:pPr marL="457200" indent="-457200" eaLnBrk="1" hangingPunct="1"/>
                <a:r>
                  <a:rPr lang="en-US" sz="2400" dirty="0" smtClean="0"/>
                  <a:t>Agent is present-biased: </a:t>
                </a:r>
                <a:r>
                  <a:rPr lang="el-GR" sz="2400" i="1" dirty="0" smtClean="0">
                    <a:latin typeface="Times New Roman" pitchFamily="18" charset="0"/>
                    <a:cs typeface="Times New Roman" pitchFamily="18" charset="0"/>
                  </a:rPr>
                  <a:t>β</a:t>
                </a:r>
                <a:r>
                  <a:rPr lang="en-US" sz="2400" dirty="0" smtClean="0"/>
                  <a:t> &lt; 1 and </a:t>
                </a:r>
                <a:r>
                  <a:rPr lang="el-GR" sz="2400" i="1" dirty="0" smtClean="0">
                    <a:latin typeface="Times New Roman" pitchFamily="18" charset="0"/>
                    <a:cs typeface="Times New Roman" pitchFamily="18" charset="0"/>
                  </a:rPr>
                  <a:t>δ</a:t>
                </a:r>
                <a:r>
                  <a:rPr lang="en-US" sz="2400" dirty="0" smtClean="0"/>
                  <a:t> </a:t>
                </a:r>
                <a14:m>
                  <m:oMath xmlns:m="http://schemas.openxmlformats.org/officeDocument/2006/math">
                    <m:r>
                      <a:rPr lang="en-US" sz="2400" b="0" i="1" smtClean="0">
                        <a:latin typeface="Cambria Math" panose="02040503050406030204" pitchFamily="18" charset="0"/>
                      </a:rPr>
                      <m:t>&lt;</m:t>
                    </m:r>
                  </m:oMath>
                </a14:m>
                <a:r>
                  <a:rPr lang="en-US" sz="2400" dirty="0" smtClean="0"/>
                  <a:t> </a:t>
                </a:r>
                <a:r>
                  <a:rPr lang="en-US" sz="2400" dirty="0" smtClean="0"/>
                  <a:t>1.</a:t>
                </a:r>
              </a:p>
              <a:p>
                <a:pPr marL="457200" indent="-457200" eaLnBrk="1" hangingPunct="1"/>
                <a:r>
                  <a:rPr lang="en-US" dirty="0" smtClean="0">
                    <a:solidFill>
                      <a:schemeClr val="bg1"/>
                    </a:solidFill>
                  </a:rPr>
                  <a:t>So discount function is: 1,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t>
                </a:r>
                <a:endParaRPr lang="en-US" sz="2400" dirty="0" smtClean="0">
                  <a:solidFill>
                    <a:schemeClr val="bg1"/>
                  </a:solidFill>
                  <a:latin typeface="Times New Roman" pitchFamily="18" charset="0"/>
                  <a:cs typeface="Times New Roman" pitchFamily="18" charset="0"/>
                </a:endParaRPr>
              </a:p>
              <a:p>
                <a:pPr marL="457200" indent="-457200" eaLnBrk="1" hangingPunct="1"/>
                <a:r>
                  <a:rPr lang="en-US" sz="2400" dirty="0" smtClean="0">
                    <a:solidFill>
                      <a:schemeClr val="bg1"/>
                    </a:solidFill>
                  </a:rPr>
                  <a:t>Agent has sophisticated (rational) forecast of her own future behavior.  She knows that next period, she will again have the weighting function </a:t>
                </a:r>
                <a:r>
                  <a:rPr lang="en-US" dirty="0" smtClean="0">
                    <a:solidFill>
                      <a:schemeClr val="bg1"/>
                    </a:solidFill>
                  </a:rPr>
                  <a:t>1,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l-GR" i="1" dirty="0" smtClean="0">
                    <a:solidFill>
                      <a:schemeClr val="bg1"/>
                    </a:solidFill>
                    <a:latin typeface="Times New Roman" pitchFamily="18" charset="0"/>
                    <a:cs typeface="Times New Roman" pitchFamily="18" charset="0"/>
                  </a:rPr>
                  <a:t>β</a:t>
                </a:r>
                <a:r>
                  <a:rPr lang="en-US" i="1"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t>
                </a:r>
                <a:endParaRPr lang="en-US" sz="2400" dirty="0" smtClean="0">
                  <a:solidFill>
                    <a:schemeClr val="bg1"/>
                  </a:solidFill>
                  <a:latin typeface="Times New Roman" pitchFamily="18" charset="0"/>
                  <a:cs typeface="Times New Roman" pitchFamily="18" charset="0"/>
                </a:endParaRPr>
              </a:p>
            </p:txBody>
          </p:sp>
        </mc:Choice>
        <mc:Fallback>
          <p:sp>
            <p:nvSpPr>
              <p:cNvPr id="302083" name="Rectangle 3"/>
              <p:cNvSpPr>
                <a:spLocks noGrp="1" noRot="1" noChangeAspect="1" noMove="1" noResize="1" noEditPoints="1" noAdjustHandles="1" noChangeArrowheads="1" noChangeShapeType="1" noTextEdit="1"/>
              </p:cNvSpPr>
              <p:nvPr>
                <p:ph type="body" idx="1"/>
              </p:nvPr>
            </p:nvSpPr>
            <p:spPr>
              <a:xfrm>
                <a:off x="457200" y="1219200"/>
                <a:ext cx="8534400" cy="4114800"/>
              </a:xfrm>
              <a:blipFill rotWithShape="0">
                <a:blip r:embed="rId4"/>
                <a:stretch>
                  <a:fillRect l="-929" t="-1037" r="-786" b="-14074"/>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5280025" y="2057400"/>
          <a:ext cx="1577975" cy="430213"/>
        </p:xfrm>
        <a:graphic>
          <a:graphicData uri="http://schemas.openxmlformats.org/presentationml/2006/ole">
            <mc:AlternateContent xmlns:mc="http://schemas.openxmlformats.org/markup-compatibility/2006">
              <mc:Choice xmlns:v="urn:schemas-microsoft-com:vml" Requires="v">
                <p:oleObj spid="_x0000_s95426" name="Equation" r:id="rId5" imgW="838080" imgH="228600" progId="Equation.DSMT4">
                  <p:embed/>
                </p:oleObj>
              </mc:Choice>
              <mc:Fallback>
                <p:oleObj name="Equation" r:id="rId5" imgW="8380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025" y="2057400"/>
                        <a:ext cx="1577975"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8835" name="Object 3"/>
          <p:cNvGraphicFramePr>
            <a:graphicFrameLocks noChangeAspect="1"/>
          </p:cNvGraphicFramePr>
          <p:nvPr/>
        </p:nvGraphicFramePr>
        <p:xfrm>
          <a:off x="8382000" y="1600200"/>
          <a:ext cx="358775" cy="382587"/>
        </p:xfrm>
        <a:graphic>
          <a:graphicData uri="http://schemas.openxmlformats.org/presentationml/2006/ole">
            <mc:AlternateContent xmlns:mc="http://schemas.openxmlformats.org/markup-compatibility/2006">
              <mc:Choice xmlns:v="urn:schemas-microsoft-com:vml" Requires="v">
                <p:oleObj spid="_x0000_s95427" name="Equation" r:id="rId7" imgW="190440" imgH="203040" progId="Equation.DSMT4">
                  <p:embed/>
                </p:oleObj>
              </mc:Choice>
              <mc:Fallback>
                <p:oleObj name="Equation" r:id="rId7" imgW="1904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1600200"/>
                        <a:ext cx="3587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62107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825625"/>
            <a:ext cx="8243207" cy="4351338"/>
          </a:xfrm>
        </p:spPr>
        <p:txBody>
          <a:bodyPr/>
          <a:lstStyle/>
          <a:p>
            <a:r>
              <a:rPr lang="en-US" dirty="0" smtClean="0"/>
              <a:t>The calibrated model (with heterogeneous </a:t>
            </a:r>
            <a:r>
              <a:rPr lang="el-GR" dirty="0" smtClean="0"/>
              <a:t>β</a:t>
            </a:r>
            <a:r>
              <a:rPr lang="en-US" dirty="0" smtClean="0"/>
              <a:t>) implies that the 10% penalty account isn’t important for welfare </a:t>
            </a:r>
          </a:p>
          <a:p>
            <a:r>
              <a:rPr lang="en-US" dirty="0" smtClean="0"/>
              <a:t>Explaining why we don’t see such accounts in the UK</a:t>
            </a:r>
            <a:endParaRPr lang="en-US" dirty="0"/>
          </a:p>
          <a:p>
            <a:r>
              <a:rPr lang="en-US" dirty="0" smtClean="0"/>
              <a:t>Almost all of the welfare gains come from the existence of fully illiquid retirement accounts</a:t>
            </a:r>
          </a:p>
          <a:p>
            <a:r>
              <a:rPr lang="en-US" dirty="0" smtClean="0"/>
              <a:t>In this analysis, hard paternalism plays the critical role.</a:t>
            </a:r>
          </a:p>
        </p:txBody>
      </p:sp>
      <p:sp>
        <p:nvSpPr>
          <p:cNvPr id="3" name="Title 2"/>
          <p:cNvSpPr>
            <a:spLocks noGrp="1"/>
          </p:cNvSpPr>
          <p:nvPr>
            <p:ph type="title"/>
          </p:nvPr>
        </p:nvSpPr>
        <p:spPr/>
        <p:txBody>
          <a:bodyPr/>
          <a:lstStyle/>
          <a:p>
            <a:r>
              <a:rPr lang="en-US" dirty="0" smtClean="0"/>
              <a:t>In addition:</a:t>
            </a:r>
            <a:endParaRPr lang="en-US" dirty="0"/>
          </a:p>
        </p:txBody>
      </p:sp>
    </p:spTree>
    <p:extLst>
      <p:ext uri="{BB962C8B-B14F-4D97-AF65-F5344CB8AC3E}">
        <p14:creationId xmlns:p14="http://schemas.microsoft.com/office/powerpoint/2010/main" val="297351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534400" cy="4525962"/>
          </a:xfrm>
        </p:spPr>
        <p:txBody>
          <a:bodyPr/>
          <a:lstStyle/>
          <a:p>
            <a:r>
              <a:rPr lang="en-US" sz="2800" dirty="0"/>
              <a:t>We tried to write a normative paper.  </a:t>
            </a:r>
          </a:p>
          <a:p>
            <a:pPr lvl="1"/>
            <a:r>
              <a:rPr lang="en-US" sz="2400" dirty="0" smtClean="0"/>
              <a:t>“What </a:t>
            </a:r>
            <a:r>
              <a:rPr lang="en-US" sz="2400" dirty="0"/>
              <a:t>is the socially </a:t>
            </a:r>
            <a:r>
              <a:rPr lang="en-US" sz="2400" dirty="0" smtClean="0"/>
              <a:t>optimal degree of illiquidity in a retirement </a:t>
            </a:r>
            <a:r>
              <a:rPr lang="en-US" sz="2400" dirty="0"/>
              <a:t>savings system</a:t>
            </a:r>
            <a:r>
              <a:rPr lang="en-US" sz="2400" dirty="0" smtClean="0"/>
              <a:t>?” </a:t>
            </a:r>
          </a:p>
          <a:p>
            <a:pPr marL="392113" lvl="1" indent="0">
              <a:buNone/>
            </a:pPr>
            <a:endParaRPr lang="en-US" sz="2400" dirty="0"/>
          </a:p>
          <a:p>
            <a:r>
              <a:rPr lang="en-US" sz="2800" dirty="0"/>
              <a:t>We ended up with a positive paper.</a:t>
            </a:r>
          </a:p>
          <a:p>
            <a:pPr lvl="1"/>
            <a:r>
              <a:rPr lang="en-US" sz="2400" dirty="0" smtClean="0"/>
              <a:t>“The two types of illiquid accounts in the U.S</a:t>
            </a:r>
            <a:r>
              <a:rPr lang="en-US" sz="2400" dirty="0"/>
              <a:t>. </a:t>
            </a:r>
            <a:r>
              <a:rPr lang="en-US" sz="2400" dirty="0" smtClean="0"/>
              <a:t>system are what you would predict from a perfectly rational planner.”</a:t>
            </a:r>
            <a:r>
              <a:rPr lang="en-US" sz="2400" baseline="30000" dirty="0" smtClean="0">
                <a:solidFill>
                  <a:srgbClr val="FF0000"/>
                </a:solidFill>
                <a:latin typeface="Calibri" panose="020F0502020204030204" pitchFamily="34" charset="0"/>
              </a:rPr>
              <a:t>†</a:t>
            </a:r>
            <a:endParaRPr lang="en-US" sz="2400" baseline="30000" dirty="0" smtClean="0"/>
          </a:p>
          <a:p>
            <a:pPr marL="392113" lvl="1" indent="0">
              <a:buNone/>
            </a:pPr>
            <a:endParaRPr lang="en-US" sz="2400" dirty="0" smtClean="0"/>
          </a:p>
          <a:p>
            <a:pPr marL="392113" lvl="1" indent="0">
              <a:buNone/>
            </a:pPr>
            <a:endParaRPr lang="en-US" sz="2400" dirty="0">
              <a:solidFill>
                <a:srgbClr val="FF0000"/>
              </a:solidFill>
            </a:endParaRPr>
          </a:p>
          <a:p>
            <a:pPr marL="136525" lvl="1" indent="0">
              <a:spcBef>
                <a:spcPts val="400"/>
              </a:spcBef>
              <a:buSzPct val="68000"/>
              <a:buNone/>
            </a:pPr>
            <a:r>
              <a:rPr lang="en-US" sz="2400" baseline="30000" dirty="0" smtClean="0">
                <a:solidFill>
                  <a:srgbClr val="FF0000"/>
                </a:solidFill>
                <a:latin typeface="Calibri" panose="020F0502020204030204" pitchFamily="34" charset="0"/>
              </a:rPr>
              <a:t>†</a:t>
            </a:r>
            <a:r>
              <a:rPr lang="en-US" sz="2000" dirty="0" smtClean="0">
                <a:solidFill>
                  <a:srgbClr val="FF0000"/>
                </a:solidFill>
              </a:rPr>
              <a:t>The US may be getting the types of illiquidity right, but not the volume of illiquid assets.   </a:t>
            </a:r>
          </a:p>
          <a:p>
            <a:pPr marL="136525" indent="0">
              <a:buNone/>
            </a:pPr>
            <a:endParaRPr lang="en-US" sz="2000" dirty="0">
              <a:solidFill>
                <a:srgbClr val="FF0000"/>
              </a:solidFill>
            </a:endParaRPr>
          </a:p>
        </p:txBody>
      </p:sp>
    </p:spTree>
    <p:extLst>
      <p:ext uri="{BB962C8B-B14F-4D97-AF65-F5344CB8AC3E}">
        <p14:creationId xmlns:p14="http://schemas.microsoft.com/office/powerpoint/2010/main" val="20990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centuries of policy</a:t>
            </a:r>
            <a:endParaRPr lang="en-US" dirty="0"/>
          </a:p>
        </p:txBody>
      </p:sp>
      <p:sp>
        <p:nvSpPr>
          <p:cNvPr id="3" name="Content Placeholder 2"/>
          <p:cNvSpPr>
            <a:spLocks noGrp="1"/>
          </p:cNvSpPr>
          <p:nvPr>
            <p:ph idx="1"/>
          </p:nvPr>
        </p:nvSpPr>
        <p:spPr>
          <a:xfrm>
            <a:off x="628650" y="1825625"/>
            <a:ext cx="8362950" cy="4642908"/>
          </a:xfrm>
        </p:spPr>
        <p:txBody>
          <a:bodyPr>
            <a:normAutofit fontScale="92500" lnSpcReduction="10000"/>
          </a:bodyPr>
          <a:lstStyle/>
          <a:p>
            <a:pPr marL="514350" indent="-514350">
              <a:buFont typeface="+mj-lt"/>
              <a:buAutoNum type="arabicPeriod"/>
            </a:pPr>
            <a:r>
              <a:rPr lang="en-US" dirty="0" smtClean="0"/>
              <a:t>Laissez Faire (19</a:t>
            </a:r>
            <a:r>
              <a:rPr lang="en-US" baseline="30000" dirty="0" smtClean="0"/>
              <a:t>th</a:t>
            </a:r>
            <a:r>
              <a:rPr lang="en-US" dirty="0" smtClean="0"/>
              <a:t> century)</a:t>
            </a:r>
          </a:p>
          <a:p>
            <a:pPr marL="514350" indent="-514350">
              <a:buFont typeface="+mj-lt"/>
              <a:buAutoNum type="arabicPeriod"/>
            </a:pPr>
            <a:r>
              <a:rPr lang="en-US" dirty="0" smtClean="0"/>
              <a:t>Emerging paternalism (early 20</a:t>
            </a:r>
            <a:r>
              <a:rPr lang="en-US" baseline="30000" dirty="0" smtClean="0"/>
              <a:t>th</a:t>
            </a:r>
            <a:r>
              <a:rPr lang="en-US" dirty="0" smtClean="0"/>
              <a:t> century)</a:t>
            </a:r>
          </a:p>
          <a:p>
            <a:pPr lvl="1"/>
            <a:r>
              <a:rPr lang="en-US" dirty="0" smtClean="0"/>
              <a:t>Defined benefit pensions</a:t>
            </a:r>
          </a:p>
          <a:p>
            <a:pPr marL="514350" indent="-514350">
              <a:buFont typeface="+mj-lt"/>
              <a:buAutoNum type="arabicPeriod"/>
            </a:pPr>
            <a:r>
              <a:rPr lang="en-US" dirty="0" smtClean="0"/>
              <a:t>Age of Choice (late 20</a:t>
            </a:r>
            <a:r>
              <a:rPr lang="en-US" baseline="30000" dirty="0" smtClean="0"/>
              <a:t>th</a:t>
            </a:r>
            <a:r>
              <a:rPr lang="en-US" dirty="0" smtClean="0"/>
              <a:t> century)</a:t>
            </a:r>
          </a:p>
          <a:p>
            <a:pPr lvl="1"/>
            <a:r>
              <a:rPr lang="en-US" dirty="0" smtClean="0"/>
              <a:t>Defined contribution pensions </a:t>
            </a:r>
          </a:p>
          <a:p>
            <a:pPr marL="0" indent="0">
              <a:buNone/>
            </a:pPr>
            <a:r>
              <a:rPr lang="en-US" dirty="0" smtClean="0">
                <a:solidFill>
                  <a:srgbClr val="FF0000"/>
                </a:solidFill>
              </a:rPr>
              <a:t>4. Behavioral welfare economics (optimal behavioral policy)</a:t>
            </a:r>
          </a:p>
          <a:p>
            <a:pPr marL="457200" lvl="1" indent="0">
              <a:buNone/>
            </a:pPr>
            <a:r>
              <a:rPr lang="en-US" dirty="0" err="1" smtClean="0"/>
              <a:t>Laibson</a:t>
            </a:r>
            <a:r>
              <a:rPr lang="en-US" dirty="0" smtClean="0"/>
              <a:t>, Repetto, </a:t>
            </a:r>
            <a:r>
              <a:rPr lang="en-US" dirty="0" err="1"/>
              <a:t>Tobacman</a:t>
            </a:r>
            <a:r>
              <a:rPr lang="en-US" dirty="0"/>
              <a:t> </a:t>
            </a:r>
            <a:r>
              <a:rPr lang="en-US" dirty="0" smtClean="0"/>
              <a:t>(1998); </a:t>
            </a:r>
            <a:r>
              <a:rPr lang="en-US" dirty="0" err="1" smtClean="0"/>
              <a:t>Laibson</a:t>
            </a:r>
            <a:r>
              <a:rPr lang="en-US" dirty="0" smtClean="0"/>
              <a:t> (1998); </a:t>
            </a:r>
            <a:r>
              <a:rPr lang="en-US" dirty="0" err="1" smtClean="0"/>
              <a:t>O’Donoghue</a:t>
            </a:r>
            <a:r>
              <a:rPr lang="en-US" dirty="0" smtClean="0"/>
              <a:t> and Rabin (1999); </a:t>
            </a:r>
            <a:r>
              <a:rPr lang="en-US" dirty="0" err="1" smtClean="0"/>
              <a:t>Camerer</a:t>
            </a:r>
            <a:r>
              <a:rPr lang="en-US" dirty="0" smtClean="0"/>
              <a:t>, </a:t>
            </a:r>
            <a:r>
              <a:rPr lang="en-US" dirty="0" err="1" smtClean="0"/>
              <a:t>Issacharoff</a:t>
            </a:r>
            <a:r>
              <a:rPr lang="en-US" dirty="0" smtClean="0"/>
              <a:t>, </a:t>
            </a:r>
            <a:r>
              <a:rPr lang="en-US" dirty="0" err="1" smtClean="0"/>
              <a:t>Loewenstein</a:t>
            </a:r>
            <a:r>
              <a:rPr lang="en-US" dirty="0" smtClean="0"/>
              <a:t>, </a:t>
            </a:r>
            <a:r>
              <a:rPr lang="en-US" dirty="0" err="1" smtClean="0"/>
              <a:t>O‘Donoghue</a:t>
            </a:r>
            <a:r>
              <a:rPr lang="en-US" dirty="0"/>
              <a:t>, </a:t>
            </a:r>
            <a:r>
              <a:rPr lang="en-US" dirty="0" smtClean="0"/>
              <a:t>&amp; Rabin </a:t>
            </a:r>
            <a:r>
              <a:rPr lang="en-US" dirty="0"/>
              <a:t>(2003</a:t>
            </a:r>
            <a:r>
              <a:rPr lang="en-US" dirty="0" smtClean="0"/>
              <a:t>);</a:t>
            </a:r>
            <a:r>
              <a:rPr lang="en-US" dirty="0"/>
              <a:t> </a:t>
            </a:r>
            <a:r>
              <a:rPr lang="en-US" dirty="0" smtClean="0"/>
              <a:t>Choi, </a:t>
            </a:r>
            <a:r>
              <a:rPr lang="en-US" dirty="0" err="1" smtClean="0"/>
              <a:t>Laibson</a:t>
            </a:r>
            <a:r>
              <a:rPr lang="en-US" dirty="0" smtClean="0"/>
              <a:t>, </a:t>
            </a:r>
            <a:r>
              <a:rPr lang="en-US" dirty="0" err="1" smtClean="0"/>
              <a:t>Madrian</a:t>
            </a:r>
            <a:r>
              <a:rPr lang="en-US" dirty="0" smtClean="0"/>
              <a:t>, </a:t>
            </a:r>
            <a:r>
              <a:rPr lang="en-US" dirty="0" err="1" smtClean="0"/>
              <a:t>Metrick</a:t>
            </a:r>
            <a:r>
              <a:rPr lang="en-US" dirty="0" smtClean="0"/>
              <a:t> (2003); </a:t>
            </a:r>
            <a:r>
              <a:rPr lang="en-US" dirty="0" err="1" smtClean="0"/>
              <a:t>O’Donoghue</a:t>
            </a:r>
            <a:r>
              <a:rPr lang="en-US" dirty="0" smtClean="0"/>
              <a:t> and Rabin (2005); </a:t>
            </a:r>
            <a:r>
              <a:rPr lang="en-US" dirty="0"/>
              <a:t>Amador, </a:t>
            </a:r>
            <a:r>
              <a:rPr lang="en-US" dirty="0" err="1"/>
              <a:t>Werning</a:t>
            </a:r>
            <a:r>
              <a:rPr lang="en-US" dirty="0"/>
              <a:t>, and </a:t>
            </a:r>
            <a:r>
              <a:rPr lang="en-US" dirty="0" err="1"/>
              <a:t>Angeletos</a:t>
            </a:r>
            <a:r>
              <a:rPr lang="en-US" dirty="0"/>
              <a:t> (2006); </a:t>
            </a:r>
            <a:r>
              <a:rPr lang="en-US" dirty="0" err="1" smtClean="0"/>
              <a:t>Beshears</a:t>
            </a:r>
            <a:r>
              <a:rPr lang="en-US" dirty="0" smtClean="0"/>
              <a:t>, Choi, </a:t>
            </a:r>
            <a:r>
              <a:rPr lang="en-US" dirty="0" err="1" smtClean="0"/>
              <a:t>Laibson</a:t>
            </a:r>
            <a:r>
              <a:rPr lang="en-US" dirty="0" smtClean="0"/>
              <a:t>, </a:t>
            </a:r>
            <a:r>
              <a:rPr lang="en-US" dirty="0" err="1" smtClean="0"/>
              <a:t>Madrian</a:t>
            </a:r>
            <a:r>
              <a:rPr lang="en-US" dirty="0" smtClean="0"/>
              <a:t> (2008); Choi, </a:t>
            </a:r>
            <a:r>
              <a:rPr lang="en-US" dirty="0" err="1" smtClean="0"/>
              <a:t>Laibson</a:t>
            </a:r>
            <a:r>
              <a:rPr lang="en-US" dirty="0" smtClean="0"/>
              <a:t>, </a:t>
            </a:r>
            <a:r>
              <a:rPr lang="en-US" dirty="0" err="1" smtClean="0"/>
              <a:t>Madrian</a:t>
            </a:r>
            <a:r>
              <a:rPr lang="en-US" dirty="0" smtClean="0"/>
              <a:t>, and </a:t>
            </a:r>
            <a:r>
              <a:rPr lang="en-US" dirty="0" err="1" smtClean="0"/>
              <a:t>Metrick</a:t>
            </a:r>
            <a:r>
              <a:rPr lang="en-US" dirty="0" smtClean="0"/>
              <a:t> (2009); Alcott and </a:t>
            </a:r>
            <a:r>
              <a:rPr lang="en-US" dirty="0" err="1" smtClean="0"/>
              <a:t>Taubinksy</a:t>
            </a:r>
            <a:r>
              <a:rPr lang="en-US" dirty="0" smtClean="0"/>
              <a:t> (2015); Lockwood (2015); </a:t>
            </a:r>
            <a:r>
              <a:rPr lang="en-US" dirty="0" err="1" smtClean="0"/>
              <a:t>Farhi</a:t>
            </a:r>
            <a:r>
              <a:rPr lang="en-US" dirty="0" smtClean="0"/>
              <a:t> and </a:t>
            </a:r>
            <a:r>
              <a:rPr lang="en-US" dirty="0" err="1" smtClean="0"/>
              <a:t>Gabaix</a:t>
            </a:r>
            <a:r>
              <a:rPr lang="en-US" dirty="0" smtClean="0"/>
              <a:t> (2015); </a:t>
            </a:r>
            <a:r>
              <a:rPr lang="en-US" dirty="0" err="1" smtClean="0"/>
              <a:t>Beshears</a:t>
            </a:r>
            <a:r>
              <a:rPr lang="en-US" dirty="0" smtClean="0"/>
              <a:t>, Choi, Clayton, Harris, </a:t>
            </a:r>
            <a:r>
              <a:rPr lang="en-US" dirty="0" err="1" smtClean="0"/>
              <a:t>Laibson</a:t>
            </a:r>
            <a:r>
              <a:rPr lang="en-US" dirty="0" smtClean="0"/>
              <a:t>, </a:t>
            </a:r>
            <a:r>
              <a:rPr lang="en-US" dirty="0" err="1" smtClean="0"/>
              <a:t>Madrian</a:t>
            </a:r>
            <a:r>
              <a:rPr lang="en-US" dirty="0" smtClean="0"/>
              <a:t> (2015)</a:t>
            </a:r>
            <a:endParaRPr lang="en-US"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199160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Autofit/>
          </a:bodyPr>
          <a:lstStyle/>
          <a:p>
            <a:r>
              <a:rPr lang="en-US" sz="4000" b="1" dirty="0" smtClean="0"/>
              <a:t>Behavioral </a:t>
            </a:r>
            <a:r>
              <a:rPr lang="en-US" sz="4000" b="1" dirty="0"/>
              <a:t>welfare </a:t>
            </a:r>
            <a:r>
              <a:rPr lang="en-US" sz="4000" b="1" dirty="0" smtClean="0"/>
              <a:t>economics</a:t>
            </a:r>
            <a:r>
              <a:rPr lang="en-US" sz="4000" dirty="0" smtClean="0"/>
              <a:t>  </a:t>
            </a:r>
            <a:endParaRPr lang="en-US" sz="40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 </a:t>
            </a:r>
            <a:r>
              <a:rPr lang="en-US" b="1" dirty="0" smtClean="0"/>
              <a:t>positive theory </a:t>
            </a:r>
            <a:r>
              <a:rPr lang="en-US" dirty="0" smtClean="0"/>
              <a:t>of human behavior (imperfect rationality, self-control problems, and nudge elasticities are all part of that theory).</a:t>
            </a:r>
          </a:p>
          <a:p>
            <a:pPr marL="514350" indent="-514350">
              <a:buFont typeface="+mj-lt"/>
              <a:buAutoNum type="arabicPeriod"/>
            </a:pPr>
            <a:r>
              <a:rPr lang="en-US" dirty="0" smtClean="0"/>
              <a:t>A </a:t>
            </a:r>
            <a:r>
              <a:rPr lang="en-US" b="1" dirty="0" smtClean="0"/>
              <a:t>normative criterion</a:t>
            </a:r>
            <a:r>
              <a:rPr lang="en-US" dirty="0" smtClean="0"/>
              <a:t>: the planner’s welfare function (usually not revealed preferences).</a:t>
            </a:r>
          </a:p>
          <a:p>
            <a:pPr marL="514350" indent="-514350">
              <a:buFont typeface="+mj-lt"/>
              <a:buAutoNum type="arabicPeriod"/>
            </a:pPr>
            <a:r>
              <a:rPr lang="en-US" dirty="0" smtClean="0"/>
              <a:t>Derivation of the policies/institutions that maximize “2” subject to the constraints imposed by “1.”</a:t>
            </a:r>
          </a:p>
          <a:p>
            <a:pPr marL="0" indent="0">
              <a:buNone/>
            </a:pPr>
            <a:endParaRPr lang="en-US" dirty="0" smtClean="0"/>
          </a:p>
          <a:p>
            <a:pPr marL="0" indent="0">
              <a:buNone/>
            </a:pPr>
            <a:r>
              <a:rPr lang="en-US" dirty="0"/>
              <a:t> </a:t>
            </a:r>
            <a:r>
              <a:rPr lang="en-US" dirty="0" smtClean="0"/>
              <a:t>     Are we willing to go where the analysis takes us?</a:t>
            </a:r>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115843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Example: </a:t>
            </a:r>
            <a:r>
              <a:rPr lang="en-US" dirty="0" smtClean="0"/>
              <a:t>EITC</a:t>
            </a:r>
            <a:br>
              <a:rPr lang="en-US" dirty="0" smtClean="0"/>
            </a:br>
            <a:r>
              <a:rPr lang="en-US" dirty="0" smtClean="0"/>
              <a:t>(Earned Income Tax Credit)</a:t>
            </a:r>
            <a:r>
              <a:rPr lang="en-US" dirty="0" smtClean="0"/>
              <a:t/>
            </a:r>
            <a:br>
              <a:rPr lang="en-US" dirty="0" smtClean="0"/>
            </a:br>
            <a:r>
              <a:rPr lang="en-US" dirty="0" smtClean="0"/>
              <a:t>Lockwood (2016)</a:t>
            </a:r>
            <a:endParaRPr lang="en-US" dirty="0"/>
          </a:p>
        </p:txBody>
      </p:sp>
      <p:sp>
        <p:nvSpPr>
          <p:cNvPr id="3" name="Content Placeholder 2"/>
          <p:cNvSpPr>
            <a:spLocks noGrp="1"/>
          </p:cNvSpPr>
          <p:nvPr>
            <p:ph idx="1"/>
          </p:nvPr>
        </p:nvSpPr>
        <p:spPr/>
        <p:txBody>
          <a:bodyPr/>
          <a:lstStyle/>
          <a:p>
            <a:r>
              <a:rPr lang="en-US" dirty="0" smtClean="0"/>
              <a:t>What is the optimal income tax system?</a:t>
            </a:r>
          </a:p>
          <a:p>
            <a:r>
              <a:rPr lang="en-US" dirty="0" smtClean="0"/>
              <a:t>Can we explain negative income taxes?</a:t>
            </a:r>
          </a:p>
          <a:p>
            <a:r>
              <a:rPr lang="en-US" dirty="0" smtClean="0"/>
              <a:t>Note that standard redistribution motives (without present bias) lead the planner to give low income workers a lump sum transfer, not a negative income tax. </a:t>
            </a:r>
            <a:endParaRPr lang="en-US" dirty="0"/>
          </a:p>
        </p:txBody>
      </p:sp>
    </p:spTree>
    <p:extLst>
      <p:ext uri="{BB962C8B-B14F-4D97-AF65-F5344CB8AC3E}">
        <p14:creationId xmlns:p14="http://schemas.microsoft.com/office/powerpoint/2010/main" val="31272708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ingredients of the model.</a:t>
            </a:r>
            <a:endParaRPr lang="en-US" dirty="0"/>
          </a:p>
        </p:txBody>
      </p:sp>
      <p:sp>
        <p:nvSpPr>
          <p:cNvPr id="3" name="Content Placeholder 2"/>
          <p:cNvSpPr>
            <a:spLocks noGrp="1"/>
          </p:cNvSpPr>
          <p:nvPr>
            <p:ph idx="1"/>
          </p:nvPr>
        </p:nvSpPr>
        <p:spPr>
          <a:xfrm>
            <a:off x="628650" y="1825625"/>
            <a:ext cx="8362950" cy="4351338"/>
          </a:xfrm>
        </p:spPr>
        <p:txBody>
          <a:bodyPr/>
          <a:lstStyle/>
          <a:p>
            <a:r>
              <a:rPr lang="en-US" dirty="0" smtClean="0"/>
              <a:t>Labor supply is endogenous and ability is unobservable by the government.</a:t>
            </a:r>
          </a:p>
          <a:p>
            <a:r>
              <a:rPr lang="en-US" dirty="0" smtClean="0"/>
              <a:t>Planner is not present-biased.</a:t>
            </a:r>
          </a:p>
          <a:p>
            <a:r>
              <a:rPr lang="en-US" dirty="0" smtClean="0"/>
              <a:t>Households are present biased.</a:t>
            </a:r>
          </a:p>
          <a:p>
            <a:r>
              <a:rPr lang="en-US" dirty="0" smtClean="0"/>
              <a:t>Low income households have the most present bias.</a:t>
            </a:r>
          </a:p>
        </p:txBody>
      </p:sp>
    </p:spTree>
    <p:extLst>
      <p:ext uri="{BB962C8B-B14F-4D97-AF65-F5344CB8AC3E}">
        <p14:creationId xmlns:p14="http://schemas.microsoft.com/office/powerpoint/2010/main" val="38264170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 y="2199"/>
            <a:ext cx="7886700" cy="1325563"/>
          </a:xfrm>
        </p:spPr>
        <p:txBody>
          <a:bodyPr/>
          <a:lstStyle/>
          <a:p>
            <a:r>
              <a:rPr lang="en-US" dirty="0" smtClean="0"/>
              <a:t>Notation for planner’s problem:</a:t>
            </a:r>
            <a:endParaRPr lang="en-US" dirty="0"/>
          </a:p>
        </p:txBody>
      </p:sp>
      <p:pic>
        <p:nvPicPr>
          <p:cNvPr id="5" name="Picture 4"/>
          <p:cNvPicPr>
            <a:picLocks noChangeAspect="1"/>
          </p:cNvPicPr>
          <p:nvPr/>
        </p:nvPicPr>
        <p:blipFill>
          <a:blip r:embed="rId2"/>
          <a:stretch>
            <a:fillRect/>
          </a:stretch>
        </p:blipFill>
        <p:spPr>
          <a:xfrm>
            <a:off x="664311" y="3657600"/>
            <a:ext cx="7946289" cy="914400"/>
          </a:xfrm>
          <a:prstGeom prst="rect">
            <a:avLst/>
          </a:prstGeom>
        </p:spPr>
      </p:pic>
      <p:pic>
        <p:nvPicPr>
          <p:cNvPr id="7" name="Picture 6"/>
          <p:cNvPicPr>
            <a:picLocks noChangeAspect="1"/>
          </p:cNvPicPr>
          <p:nvPr/>
        </p:nvPicPr>
        <p:blipFill>
          <a:blip r:embed="rId3"/>
          <a:stretch>
            <a:fillRect/>
          </a:stretch>
        </p:blipFill>
        <p:spPr>
          <a:xfrm>
            <a:off x="1066800" y="4419600"/>
            <a:ext cx="6905402" cy="1219200"/>
          </a:xfrm>
          <a:prstGeom prst="rect">
            <a:avLst/>
          </a:prstGeom>
        </p:spPr>
      </p:pic>
      <p:cxnSp>
        <p:nvCxnSpPr>
          <p:cNvPr id="9" name="Straight Arrow Connector 8"/>
          <p:cNvCxnSpPr/>
          <p:nvPr/>
        </p:nvCxnSpPr>
        <p:spPr>
          <a:xfrm flipV="1">
            <a:off x="7467600" y="53340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91164" y="5969306"/>
            <a:ext cx="1031051" cy="646331"/>
          </a:xfrm>
          <a:prstGeom prst="rect">
            <a:avLst/>
          </a:prstGeom>
          <a:noFill/>
        </p:spPr>
        <p:txBody>
          <a:bodyPr wrap="none" rtlCol="0">
            <a:spAutoFit/>
          </a:bodyPr>
          <a:lstStyle/>
          <a:p>
            <a:pPr algn="ctr"/>
            <a:r>
              <a:rPr lang="en-US" dirty="0" smtClean="0"/>
              <a:t>CDF </a:t>
            </a:r>
          </a:p>
          <a:p>
            <a:pPr algn="ctr"/>
            <a:r>
              <a:rPr lang="en-US" dirty="0" smtClean="0"/>
              <a:t>of ability</a:t>
            </a:r>
            <a:endParaRPr lang="en-US" dirty="0"/>
          </a:p>
        </p:txBody>
      </p:sp>
      <p:cxnSp>
        <p:nvCxnSpPr>
          <p:cNvPr id="11" name="Straight Arrow Connector 10"/>
          <p:cNvCxnSpPr/>
          <p:nvPr/>
        </p:nvCxnSpPr>
        <p:spPr>
          <a:xfrm flipV="1">
            <a:off x="4951019" y="54102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3821" y="6045506"/>
            <a:ext cx="992579" cy="646331"/>
          </a:xfrm>
          <a:prstGeom prst="rect">
            <a:avLst/>
          </a:prstGeom>
          <a:noFill/>
        </p:spPr>
        <p:txBody>
          <a:bodyPr wrap="none" rtlCol="0">
            <a:spAutoFit/>
          </a:bodyPr>
          <a:lstStyle/>
          <a:p>
            <a:pPr algn="ctr"/>
            <a:r>
              <a:rPr lang="en-US" dirty="0" smtClean="0"/>
              <a:t>Tax</a:t>
            </a:r>
          </a:p>
          <a:p>
            <a:pPr algn="ctr"/>
            <a:r>
              <a:rPr lang="en-US" dirty="0" smtClean="0"/>
              <a:t>function</a:t>
            </a:r>
            <a:endParaRPr lang="en-US" dirty="0"/>
          </a:p>
        </p:txBody>
      </p:sp>
      <p:cxnSp>
        <p:nvCxnSpPr>
          <p:cNvPr id="13" name="Straight Arrow Connector 12"/>
          <p:cNvCxnSpPr/>
          <p:nvPr/>
        </p:nvCxnSpPr>
        <p:spPr>
          <a:xfrm>
            <a:off x="4722421" y="32004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26131" y="2812381"/>
            <a:ext cx="992579" cy="369332"/>
          </a:xfrm>
          <a:prstGeom prst="rect">
            <a:avLst/>
          </a:prstGeom>
          <a:noFill/>
        </p:spPr>
        <p:txBody>
          <a:bodyPr wrap="square" rtlCol="0">
            <a:spAutoFit/>
          </a:bodyPr>
          <a:lstStyle/>
          <a:p>
            <a:pPr algn="ctr"/>
            <a:r>
              <a:rPr lang="en-US" dirty="0" smtClean="0"/>
              <a:t>Income</a:t>
            </a:r>
            <a:endParaRPr lang="en-US" dirty="0"/>
          </a:p>
        </p:txBody>
      </p:sp>
      <p:cxnSp>
        <p:nvCxnSpPr>
          <p:cNvPr id="17" name="Straight Arrow Connector 16"/>
          <p:cNvCxnSpPr>
            <a:stCxn id="18" idx="2"/>
          </p:cNvCxnSpPr>
          <p:nvPr/>
        </p:nvCxnSpPr>
        <p:spPr>
          <a:xfrm flipH="1">
            <a:off x="5218711" y="2017931"/>
            <a:ext cx="1979" cy="1734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3400" y="1371600"/>
            <a:ext cx="1754579" cy="646331"/>
          </a:xfrm>
          <a:prstGeom prst="rect">
            <a:avLst/>
          </a:prstGeom>
          <a:noFill/>
        </p:spPr>
        <p:txBody>
          <a:bodyPr wrap="square" rtlCol="0">
            <a:spAutoFit/>
          </a:bodyPr>
          <a:lstStyle/>
          <a:p>
            <a:pPr algn="ctr"/>
            <a:r>
              <a:rPr lang="en-US" dirty="0" smtClean="0"/>
              <a:t>Ability</a:t>
            </a:r>
          </a:p>
          <a:p>
            <a:pPr algn="ctr"/>
            <a:r>
              <a:rPr lang="en-US" dirty="0" smtClean="0"/>
              <a:t>(unobservable)</a:t>
            </a:r>
            <a:endParaRPr lang="en-US" dirty="0"/>
          </a:p>
        </p:txBody>
      </p:sp>
      <p:cxnSp>
        <p:nvCxnSpPr>
          <p:cNvPr id="20" name="Straight Arrow Connector 19"/>
          <p:cNvCxnSpPr/>
          <p:nvPr/>
        </p:nvCxnSpPr>
        <p:spPr>
          <a:xfrm>
            <a:off x="6211290" y="3207419"/>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2277070"/>
            <a:ext cx="992579" cy="923330"/>
          </a:xfrm>
          <a:prstGeom prst="rect">
            <a:avLst/>
          </a:prstGeom>
          <a:noFill/>
        </p:spPr>
        <p:txBody>
          <a:bodyPr wrap="square" rtlCol="0">
            <a:spAutoFit/>
          </a:bodyPr>
          <a:lstStyle/>
          <a:p>
            <a:pPr algn="ctr"/>
            <a:r>
              <a:rPr lang="en-US" dirty="0" smtClean="0"/>
              <a:t>Fixed cost of working</a:t>
            </a:r>
            <a:endParaRPr lang="en-US" dirty="0"/>
          </a:p>
        </p:txBody>
      </p:sp>
      <p:cxnSp>
        <p:nvCxnSpPr>
          <p:cNvPr id="24" name="Straight Arrow Connector 23"/>
          <p:cNvCxnSpPr/>
          <p:nvPr/>
        </p:nvCxnSpPr>
        <p:spPr>
          <a:xfrm>
            <a:off x="3429000" y="3207419"/>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27912" y="2819400"/>
            <a:ext cx="1639288" cy="369332"/>
          </a:xfrm>
          <a:prstGeom prst="rect">
            <a:avLst/>
          </a:prstGeom>
          <a:noFill/>
        </p:spPr>
        <p:txBody>
          <a:bodyPr wrap="square" rtlCol="0">
            <a:spAutoFit/>
          </a:bodyPr>
          <a:lstStyle/>
          <a:p>
            <a:pPr algn="ctr"/>
            <a:r>
              <a:rPr lang="en-US" dirty="0" smtClean="0"/>
              <a:t>Consumption</a:t>
            </a:r>
            <a:endParaRPr lang="en-US" dirty="0"/>
          </a:p>
        </p:txBody>
      </p:sp>
      <p:cxnSp>
        <p:nvCxnSpPr>
          <p:cNvPr id="26" name="Straight Arrow Connector 25"/>
          <p:cNvCxnSpPr/>
          <p:nvPr/>
        </p:nvCxnSpPr>
        <p:spPr>
          <a:xfrm flipV="1">
            <a:off x="2895598" y="5347763"/>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14836" y="5983069"/>
            <a:ext cx="1039708" cy="646331"/>
          </a:xfrm>
          <a:prstGeom prst="rect">
            <a:avLst/>
          </a:prstGeom>
          <a:noFill/>
        </p:spPr>
        <p:txBody>
          <a:bodyPr wrap="none" rtlCol="0">
            <a:spAutoFit/>
          </a:bodyPr>
          <a:lstStyle/>
          <a:p>
            <a:pPr algn="ctr"/>
            <a:r>
              <a:rPr lang="en-US" dirty="0" smtClean="0"/>
              <a:t>Welfare </a:t>
            </a:r>
          </a:p>
          <a:p>
            <a:pPr algn="ctr"/>
            <a:r>
              <a:rPr lang="en-US" dirty="0" smtClean="0"/>
              <a:t>weight</a:t>
            </a:r>
            <a:endParaRPr lang="en-US" dirty="0"/>
          </a:p>
        </p:txBody>
      </p:sp>
      <p:cxnSp>
        <p:nvCxnSpPr>
          <p:cNvPr id="28" name="Straight Arrow Connector 27"/>
          <p:cNvCxnSpPr/>
          <p:nvPr/>
        </p:nvCxnSpPr>
        <p:spPr>
          <a:xfrm flipV="1">
            <a:off x="1523998" y="5423963"/>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55586" y="6059269"/>
            <a:ext cx="1215013" cy="646331"/>
          </a:xfrm>
          <a:prstGeom prst="rect">
            <a:avLst/>
          </a:prstGeom>
          <a:noFill/>
        </p:spPr>
        <p:txBody>
          <a:bodyPr wrap="none" rtlCol="0">
            <a:spAutoFit/>
          </a:bodyPr>
          <a:lstStyle/>
          <a:p>
            <a:pPr algn="ctr"/>
            <a:r>
              <a:rPr lang="en-US" dirty="0" smtClean="0"/>
              <a:t>Planner’s </a:t>
            </a:r>
          </a:p>
          <a:p>
            <a:pPr algn="ctr"/>
            <a:r>
              <a:rPr lang="en-US" dirty="0" smtClean="0"/>
              <a:t>objective</a:t>
            </a:r>
            <a:endParaRPr lang="en-US" dirty="0"/>
          </a:p>
        </p:txBody>
      </p:sp>
    </p:spTree>
    <p:extLst>
      <p:ext uri="{BB962C8B-B14F-4D97-AF65-F5344CB8AC3E}">
        <p14:creationId xmlns:p14="http://schemas.microsoft.com/office/powerpoint/2010/main" val="9687757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Household’s optimization problem</a:t>
            </a:r>
            <a:br>
              <a:rPr lang="en-US" dirty="0" smtClean="0"/>
            </a:br>
            <a:r>
              <a:rPr lang="en-US" dirty="0" smtClean="0"/>
              <a:t>(with present bias).</a:t>
            </a:r>
            <a:endParaRPr lang="en-US" dirty="0"/>
          </a:p>
        </p:txBody>
      </p:sp>
      <p:pic>
        <p:nvPicPr>
          <p:cNvPr id="4" name="Picture 3"/>
          <p:cNvPicPr>
            <a:picLocks noChangeAspect="1"/>
          </p:cNvPicPr>
          <p:nvPr/>
        </p:nvPicPr>
        <p:blipFill>
          <a:blip r:embed="rId2"/>
          <a:stretch>
            <a:fillRect/>
          </a:stretch>
        </p:blipFill>
        <p:spPr>
          <a:xfrm>
            <a:off x="334646" y="2743200"/>
            <a:ext cx="8504554" cy="732626"/>
          </a:xfrm>
          <a:prstGeom prst="rect">
            <a:avLst/>
          </a:prstGeom>
        </p:spPr>
      </p:pic>
      <p:cxnSp>
        <p:nvCxnSpPr>
          <p:cNvPr id="5" name="Straight Arrow Connector 4"/>
          <p:cNvCxnSpPr/>
          <p:nvPr/>
        </p:nvCxnSpPr>
        <p:spPr>
          <a:xfrm flipV="1">
            <a:off x="6897089" y="33528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29200" y="4119847"/>
            <a:ext cx="3775394" cy="369332"/>
          </a:xfrm>
          <a:prstGeom prst="rect">
            <a:avLst/>
          </a:prstGeom>
          <a:noFill/>
        </p:spPr>
        <p:txBody>
          <a:bodyPr wrap="none" rtlCol="0">
            <a:spAutoFit/>
          </a:bodyPr>
          <a:lstStyle/>
          <a:p>
            <a:pPr algn="ctr"/>
            <a:r>
              <a:rPr lang="en-US" dirty="0" smtClean="0"/>
              <a:t>Present bias at the household level</a:t>
            </a:r>
            <a:endParaRPr lang="en-US" dirty="0"/>
          </a:p>
        </p:txBody>
      </p:sp>
    </p:spTree>
    <p:extLst>
      <p:ext uri="{BB962C8B-B14F-4D97-AF65-F5344CB8AC3E}">
        <p14:creationId xmlns:p14="http://schemas.microsoft.com/office/powerpoint/2010/main" val="5291327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smtClean="0"/>
              <a:t>Heterogeneous present bias</a:t>
            </a:r>
            <a:endParaRPr lang="en-US" dirty="0"/>
          </a:p>
        </p:txBody>
      </p:sp>
      <p:pic>
        <p:nvPicPr>
          <p:cNvPr id="4" name="Picture 3"/>
          <p:cNvPicPr>
            <a:picLocks noChangeAspect="1"/>
          </p:cNvPicPr>
          <p:nvPr/>
        </p:nvPicPr>
        <p:blipFill>
          <a:blip r:embed="rId2"/>
          <a:stretch>
            <a:fillRect/>
          </a:stretch>
        </p:blipFill>
        <p:spPr>
          <a:xfrm>
            <a:off x="685800" y="1219200"/>
            <a:ext cx="7620000" cy="5476915"/>
          </a:xfrm>
          <a:prstGeom prst="rect">
            <a:avLst/>
          </a:prstGeom>
        </p:spPr>
      </p:pic>
    </p:spTree>
    <p:extLst>
      <p:ext uri="{BB962C8B-B14F-4D97-AF65-F5344CB8AC3E}">
        <p14:creationId xmlns:p14="http://schemas.microsoft.com/office/powerpoint/2010/main" val="2434833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560" y="304800"/>
            <a:ext cx="8467717" cy="6324600"/>
          </a:xfrm>
          <a:prstGeom prst="rect">
            <a:avLst/>
          </a:prstGeom>
        </p:spPr>
      </p:pic>
    </p:spTree>
    <p:extLst>
      <p:ext uri="{BB962C8B-B14F-4D97-AF65-F5344CB8AC3E}">
        <p14:creationId xmlns:p14="http://schemas.microsoft.com/office/powerpoint/2010/main" val="2524458549"/>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a:themeElements>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28161</TotalTime>
  <Words>5260</Words>
  <Application>Microsoft Office PowerPoint</Application>
  <PresentationFormat>On-screen Show (4:3)</PresentationFormat>
  <Paragraphs>1063</Paragraphs>
  <Slides>100</Slides>
  <Notes>34</Notes>
  <HiddenSlides>46</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3</vt:i4>
      </vt:variant>
      <vt:variant>
        <vt:lpstr>Slide Titles</vt:lpstr>
      </vt:variant>
      <vt:variant>
        <vt:i4>100</vt:i4>
      </vt:variant>
    </vt:vector>
  </HeadingPairs>
  <TitlesOfParts>
    <vt:vector size="121" baseType="lpstr">
      <vt:lpstr>Arial Unicode MS</vt:lpstr>
      <vt:lpstr>Arial</vt:lpstr>
      <vt:lpstr>Calibri</vt:lpstr>
      <vt:lpstr>Calibri Light</vt:lpstr>
      <vt:lpstr>Cambria Math</vt:lpstr>
      <vt:lpstr>Courier New</vt:lpstr>
      <vt:lpstr>Times New Roman</vt:lpstr>
      <vt:lpstr>Tw Cen MT</vt:lpstr>
      <vt:lpstr>Verdana</vt:lpstr>
      <vt:lpstr>Wingdings</vt:lpstr>
      <vt:lpstr>Wingdings 2</vt:lpstr>
      <vt:lpstr>Wingdings 3</vt:lpstr>
      <vt:lpstr>Blank Presentation</vt:lpstr>
      <vt:lpstr>Network</vt:lpstr>
      <vt:lpstr>3_default</vt:lpstr>
      <vt:lpstr>1_Blank Presentation</vt:lpstr>
      <vt:lpstr>Median</vt:lpstr>
      <vt:lpstr>Office Theme</vt:lpstr>
      <vt:lpstr>Equation</vt:lpstr>
      <vt:lpstr>MathType 6.0 Equation</vt:lpstr>
      <vt:lpstr>Chart</vt:lpstr>
      <vt:lpstr>Behavioral Mechanism Design (Behavioral Welfare Economics) David Laibson July 2, 2016</vt:lpstr>
      <vt:lpstr>How Are Preferences Revealed? Beshears, Choi, Laibson, Madrian (2008)</vt:lpstr>
      <vt:lpstr>How Are Preferences Revealed? Beshears, Choi, Laibson, Madrian (2008)</vt:lpstr>
      <vt:lpstr>Behavioral mechanism design</vt:lpstr>
      <vt:lpstr>PowerPoint Presentation</vt:lpstr>
      <vt:lpstr>PowerPoint Presentation</vt:lpstr>
      <vt:lpstr>A. Optimal Defaults – public policy</vt:lpstr>
      <vt:lpstr>Basic set-up of problem</vt:lpstr>
      <vt:lpstr>Specific Details</vt:lpstr>
      <vt:lpstr>Timing of game</vt:lpstr>
      <vt:lpstr>Sophisticated procrastination</vt:lpstr>
      <vt:lpstr>PowerPoint Presentation</vt:lpstr>
      <vt:lpstr>PowerPoint Presentation</vt:lpstr>
      <vt:lpstr>How does introducing β &lt; 1 change the expected delay time?</vt:lpstr>
      <vt:lpstr>V vs. V hat</vt:lpstr>
      <vt:lpstr>A model of procrastination: naifs</vt:lpstr>
      <vt:lpstr>PowerPoint Presentation</vt:lpstr>
      <vt:lpstr>PowerPoint Presentation</vt:lpstr>
      <vt:lpstr>PowerPoint Presentation</vt:lpstr>
      <vt:lpstr>Summary</vt:lpstr>
      <vt:lpstr>Behavioral mechanism design</vt:lpstr>
      <vt:lpstr>We’ve provided a theory of consumer behavior. Now solve for government’s optimal policy.</vt:lpstr>
      <vt:lpstr>Three reasons for the planner to use a social welfare function with β=1.</vt:lpstr>
      <vt:lpstr>Total expected costs as a function of  s* - d</vt:lpstr>
      <vt:lpstr>Total expected costs as a function of  s* - d</vt:lpstr>
      <vt:lpstr>Total expected costs as a function of  s* - d</vt:lpstr>
      <vt:lpstr>Total expected costs as a function of  s* - d</vt:lpstr>
      <vt:lpstr>Total expected costs as a function of  s* - d</vt:lpstr>
      <vt:lpstr>Optimal ‘Defaults’</vt:lpstr>
      <vt:lpstr>PowerPoint Presentation</vt:lpstr>
      <vt:lpstr>Lessons from theoretical  analysis of defaults</vt:lpstr>
      <vt:lpstr>When might active choice be  socially optimal?</vt:lpstr>
      <vt:lpstr>Empirical evidence on active choice Carroll, Choi, Laibson, Madrian, Metrick (2009)  </vt:lpstr>
      <vt:lpstr>PowerPoint Presentation</vt:lpstr>
      <vt:lpstr>Active choice in 401(k) plans</vt:lpstr>
      <vt:lpstr>Other active choice interventions</vt:lpstr>
      <vt:lpstr>The Flypaper Effect in Individual Investor Asset Allocation  (Choi, Laibson, Madrian 2009)</vt:lpstr>
      <vt:lpstr>Consequences of the two regimes</vt:lpstr>
      <vt:lpstr>Prescription Drug Home Delivery Beshears, Choi, Laibson, Madrian (2013)</vt:lpstr>
      <vt:lpstr>Prescription Drug Coverage</vt:lpstr>
      <vt:lpstr>Disadvantages of Prescription Drug Home Delivery (vs. Retail Pharmacy)</vt:lpstr>
      <vt:lpstr>What would you choose?</vt:lpstr>
      <vt:lpstr>Select Home Delivery: Active Choice for Home Delivery of Prescription Medication</vt:lpstr>
      <vt:lpstr>Select Home Delivery: Active Choice and Home Delivery of Prescription Drugs</vt:lpstr>
      <vt:lpstr>Empirical Approach</vt:lpstr>
      <vt:lpstr>Home Delivery Utilization for All Employees: 2006 to 2010</vt:lpstr>
      <vt:lpstr>Home Delivery Adoption: Logit Regression (Marginal Effects)</vt:lpstr>
      <vt:lpstr>Prescription Drug Home Delivery: Requiring an Active Choice</vt:lpstr>
      <vt:lpstr>Home Delivery, Retail, or No Choice: Multinomial Logit (Marginal Effects): </vt:lpstr>
      <vt:lpstr>Characteristics by Choice Outcome</vt:lpstr>
      <vt:lpstr>Financial Benefits of Select Home Delivery Program</vt:lpstr>
      <vt:lpstr>B. Optimal illiquidity</vt:lpstr>
      <vt:lpstr>Is liquidity in the US retirement system socially optimal?</vt:lpstr>
      <vt:lpstr>International comparison of  employer-based DC retirement accounts Beshears, Choi, Hurwitz, Laibson, Madrian (2015)</vt:lpstr>
      <vt:lpstr>To answer these questions, we’re going to employ behavioral welfare economics. </vt:lpstr>
      <vt:lpstr>Behavioral mechanism design (cf. Angeletos, Werning, and Amador 2006)</vt:lpstr>
      <vt:lpstr>1. A positive theory of consumer behavior </vt:lpstr>
      <vt:lpstr>PowerPoint Presentation</vt:lpstr>
      <vt:lpstr>Household Preferences</vt:lpstr>
      <vt:lpstr>Household budget constraint</vt:lpstr>
      <vt:lpstr>Behavioral mechanism design</vt:lpstr>
      <vt:lpstr>Preferences</vt:lpstr>
      <vt:lpstr>Behavioral mechanism design</vt:lpstr>
      <vt:lpstr>3. Institutions that maximize the planner’s social welfare function</vt:lpstr>
      <vt:lpstr>Planner’s optimization problem</vt:lpstr>
      <vt:lpstr>Sufficient condition for optimality of two accounts with interpersonal transfers.</vt:lpstr>
      <vt:lpstr>Intuition:</vt:lpstr>
      <vt:lpstr>Two key properties in this extreme heterogeneous environment</vt:lpstr>
      <vt:lpstr> β uniform on {.1,  .2,  .3,  .4,  .5,  .6,  .7,  .8,  .9,  1}</vt:lpstr>
      <vt:lpstr>Subpopulation Expected Utility</vt:lpstr>
      <vt:lpstr>Subpopulation Expected Utility</vt:lpstr>
      <vt:lpstr>Subpopulation Expected Utility</vt:lpstr>
      <vt:lpstr>Population Expected Utility</vt:lpstr>
      <vt:lpstr>Allocations and Penalties: </vt:lpstr>
      <vt:lpstr>Subpopulation Penalties Paid: </vt:lpstr>
      <vt:lpstr>Distribution of self-control: β</vt:lpstr>
      <vt:lpstr>Key findings from calibrated analysis:</vt:lpstr>
      <vt:lpstr>Table 4: Distribution of β</vt:lpstr>
      <vt:lpstr>To gain intuition, study the optimal penalty in a system with one fully liquid and one partially illiquid account. We’ll study comparative statics on the partially illiquid account.</vt:lpstr>
      <vt:lpstr>Subpopulation Penalties Paid</vt:lpstr>
      <vt:lpstr>Expected utility by type in an economy with one liquid and one partially illiquid account</vt:lpstr>
      <vt:lpstr>Subpopulation Expected Utility</vt:lpstr>
      <vt:lpstr>Total Population Expected Utility</vt:lpstr>
      <vt:lpstr>Allocations and Penalties</vt:lpstr>
      <vt:lpstr>Intuitions</vt:lpstr>
      <vt:lpstr>Robustness illustration</vt:lpstr>
      <vt:lpstr>Now add a third account (DC)  and measure leakage</vt:lpstr>
      <vt:lpstr>Some additional questions</vt:lpstr>
      <vt:lpstr>Conclusions</vt:lpstr>
      <vt:lpstr>In addition:</vt:lpstr>
      <vt:lpstr>PowerPoint Presentation</vt:lpstr>
      <vt:lpstr>Two centuries of policy</vt:lpstr>
      <vt:lpstr>Behavioral welfare economics  </vt:lpstr>
      <vt:lpstr>Third Example: EITC (Earned Income Tax Credit) Lockwood (2016)</vt:lpstr>
      <vt:lpstr>Basic ingredients of the model.</vt:lpstr>
      <vt:lpstr>Notation for planner’s problem:</vt:lpstr>
      <vt:lpstr>Household’s optimization problem (with present bias).</vt:lpstr>
      <vt:lpstr>Heterogeneous present bias</vt:lpstr>
      <vt:lpstr>PowerPoint Presentation</vt:lpstr>
      <vt:lpstr>Summary of behavioral mechanism design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McClure</dc:creator>
  <cp:lastModifiedBy>dlaibson</cp:lastModifiedBy>
  <cp:revision>543</cp:revision>
  <cp:lastPrinted>2015-04-15T13:55:16Z</cp:lastPrinted>
  <dcterms:created xsi:type="dcterms:W3CDTF">2004-05-07T00:40:40Z</dcterms:created>
  <dcterms:modified xsi:type="dcterms:W3CDTF">2016-07-02T14:43:52Z</dcterms:modified>
</cp:coreProperties>
</file>