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.xml" ContentType="application/vnd.openxmlformats-officedocument.drawingml.chart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4" r:id="rId3"/>
    <p:sldMasterId id="2147483688" r:id="rId4"/>
    <p:sldMasterId id="2147483700" r:id="rId5"/>
    <p:sldMasterId id="2147483712" r:id="rId6"/>
    <p:sldMasterId id="2147483728" r:id="rId7"/>
    <p:sldMasterId id="2147483742" r:id="rId8"/>
    <p:sldMasterId id="2147483754" r:id="rId9"/>
  </p:sldMasterIdLst>
  <p:notesMasterIdLst>
    <p:notesMasterId r:id="rId126"/>
  </p:notesMasterIdLst>
  <p:handoutMasterIdLst>
    <p:handoutMasterId r:id="rId127"/>
  </p:handoutMasterIdLst>
  <p:sldIdLst>
    <p:sldId id="418" r:id="rId10"/>
    <p:sldId id="374" r:id="rId11"/>
    <p:sldId id="420" r:id="rId12"/>
    <p:sldId id="541" r:id="rId13"/>
    <p:sldId id="379" r:id="rId14"/>
    <p:sldId id="550" r:id="rId15"/>
    <p:sldId id="375" r:id="rId16"/>
    <p:sldId id="376" r:id="rId17"/>
    <p:sldId id="377" r:id="rId18"/>
    <p:sldId id="378" r:id="rId19"/>
    <p:sldId id="598" r:id="rId20"/>
    <p:sldId id="668" r:id="rId21"/>
    <p:sldId id="549" r:id="rId22"/>
    <p:sldId id="433" r:id="rId23"/>
    <p:sldId id="572" r:id="rId24"/>
    <p:sldId id="566" r:id="rId25"/>
    <p:sldId id="563" r:id="rId26"/>
    <p:sldId id="542" r:id="rId27"/>
    <p:sldId id="551" r:id="rId28"/>
    <p:sldId id="573" r:id="rId29"/>
    <p:sldId id="574" r:id="rId30"/>
    <p:sldId id="673" r:id="rId31"/>
    <p:sldId id="596" r:id="rId32"/>
    <p:sldId id="592" r:id="rId33"/>
    <p:sldId id="597" r:id="rId34"/>
    <p:sldId id="606" r:id="rId35"/>
    <p:sldId id="575" r:id="rId36"/>
    <p:sldId id="576" r:id="rId37"/>
    <p:sldId id="577" r:id="rId38"/>
    <p:sldId id="578" r:id="rId39"/>
    <p:sldId id="593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587" r:id="rId48"/>
    <p:sldId id="588" r:id="rId49"/>
    <p:sldId id="674" r:id="rId50"/>
    <p:sldId id="594" r:id="rId51"/>
    <p:sldId id="595" r:id="rId52"/>
    <p:sldId id="604" r:id="rId53"/>
    <p:sldId id="599" r:id="rId54"/>
    <p:sldId id="600" r:id="rId55"/>
    <p:sldId id="601" r:id="rId56"/>
    <p:sldId id="602" r:id="rId57"/>
    <p:sldId id="603" r:id="rId58"/>
    <p:sldId id="605" r:id="rId59"/>
    <p:sldId id="555" r:id="rId60"/>
    <p:sldId id="669" r:id="rId61"/>
    <p:sldId id="519" r:id="rId62"/>
    <p:sldId id="670" r:id="rId63"/>
    <p:sldId id="671" r:id="rId64"/>
    <p:sldId id="672" r:id="rId65"/>
    <p:sldId id="553" r:id="rId66"/>
    <p:sldId id="556" r:id="rId67"/>
    <p:sldId id="571" r:id="rId68"/>
    <p:sldId id="537" r:id="rId69"/>
    <p:sldId id="538" r:id="rId70"/>
    <p:sldId id="557" r:id="rId71"/>
    <p:sldId id="558" r:id="rId72"/>
    <p:sldId id="559" r:id="rId73"/>
    <p:sldId id="561" r:id="rId74"/>
    <p:sldId id="567" r:id="rId75"/>
    <p:sldId id="568" r:id="rId76"/>
    <p:sldId id="569" r:id="rId77"/>
    <p:sldId id="570" r:id="rId78"/>
    <p:sldId id="516" r:id="rId79"/>
    <p:sldId id="622" r:id="rId80"/>
    <p:sldId id="623" r:id="rId81"/>
    <p:sldId id="624" r:id="rId82"/>
    <p:sldId id="625" r:id="rId83"/>
    <p:sldId id="626" r:id="rId84"/>
    <p:sldId id="627" r:id="rId85"/>
    <p:sldId id="628" r:id="rId86"/>
    <p:sldId id="629" r:id="rId87"/>
    <p:sldId id="630" r:id="rId88"/>
    <p:sldId id="631" r:id="rId89"/>
    <p:sldId id="632" r:id="rId90"/>
    <p:sldId id="633" r:id="rId91"/>
    <p:sldId id="634" r:id="rId92"/>
    <p:sldId id="635" r:id="rId93"/>
    <p:sldId id="636" r:id="rId94"/>
    <p:sldId id="637" r:id="rId95"/>
    <p:sldId id="638" r:id="rId96"/>
    <p:sldId id="639" r:id="rId97"/>
    <p:sldId id="640" r:id="rId98"/>
    <p:sldId id="641" r:id="rId99"/>
    <p:sldId id="642" r:id="rId100"/>
    <p:sldId id="643" r:id="rId101"/>
    <p:sldId id="644" r:id="rId102"/>
    <p:sldId id="645" r:id="rId103"/>
    <p:sldId id="646" r:id="rId104"/>
    <p:sldId id="647" r:id="rId105"/>
    <p:sldId id="648" r:id="rId106"/>
    <p:sldId id="649" r:id="rId107"/>
    <p:sldId id="650" r:id="rId108"/>
    <p:sldId id="651" r:id="rId109"/>
    <p:sldId id="652" r:id="rId110"/>
    <p:sldId id="608" r:id="rId111"/>
    <p:sldId id="609" r:id="rId112"/>
    <p:sldId id="610" r:id="rId113"/>
    <p:sldId id="611" r:id="rId114"/>
    <p:sldId id="612" r:id="rId115"/>
    <p:sldId id="613" r:id="rId116"/>
    <p:sldId id="614" r:id="rId117"/>
    <p:sldId id="616" r:id="rId118"/>
    <p:sldId id="617" r:id="rId119"/>
    <p:sldId id="618" r:id="rId120"/>
    <p:sldId id="619" r:id="rId121"/>
    <p:sldId id="667" r:id="rId122"/>
    <p:sldId id="666" r:id="rId123"/>
    <p:sldId id="620" r:id="rId124"/>
    <p:sldId id="621" r:id="rId1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FFFFFF"/>
    <a:srgbClr val="00668A"/>
    <a:srgbClr val="FF0000"/>
    <a:srgbClr val="FF3399"/>
    <a:srgbClr val="008000"/>
    <a:srgbClr val="FF66CC"/>
    <a:srgbClr val="FF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564" autoAdjust="0"/>
  </p:normalViewPr>
  <p:slideViewPr>
    <p:cSldViewPr>
      <p:cViewPr varScale="1">
        <p:scale>
          <a:sx n="87" d="100"/>
          <a:sy n="87" d="100"/>
        </p:scale>
        <p:origin x="2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2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16" Type="http://schemas.openxmlformats.org/officeDocument/2006/relationships/slide" Target="slides/slide107.xml"/><Relationship Id="rId124" Type="http://schemas.openxmlformats.org/officeDocument/2006/relationships/slide" Target="slides/slide115.xml"/><Relationship Id="rId12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slide" Target="slides/slide10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127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tableStyles" Target="tableStyles.xml"/><Relationship Id="rId61" Type="http://schemas.openxmlformats.org/officeDocument/2006/relationships/slide" Target="slides/slide52.xml"/><Relationship Id="rId82" Type="http://schemas.openxmlformats.org/officeDocument/2006/relationships/slide" Target="slides/slide7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85714285714308"/>
          <c:y val="0.55747126436781613"/>
          <c:w val="0.70000000000000062"/>
          <c:h val="0.87356321839080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Converted Rx's to Mail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cat>
            <c:strRef>
              <c:f>Sheet1!$A$2:$A$5</c:f>
              <c:strCache>
                <c:ptCount val="4"/>
                <c:pt idx="0">
                  <c:v>Before</c:v>
                </c:pt>
                <c:pt idx="1">
                  <c:v>After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100949</c:v>
                </c:pt>
                <c:pt idx="1">
                  <c:v>292872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43184"/>
        <c:axId val="186443576"/>
      </c:barChart>
      <c:catAx>
        <c:axId val="1864431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6443576"/>
        <c:crosses val="autoZero"/>
        <c:auto val="1"/>
        <c:lblAlgn val="ctr"/>
        <c:lblOffset val="100"/>
        <c:noMultiLvlLbl val="0"/>
      </c:catAx>
      <c:valAx>
        <c:axId val="186443576"/>
        <c:scaling>
          <c:orientation val="minMax"/>
        </c:scaling>
        <c:delete val="0"/>
        <c:axPos val="l"/>
        <c:majorGridlines/>
        <c:numFmt formatCode="#,##0_);\(#,##0\)" sourceLinked="0"/>
        <c:majorTickMark val="out"/>
        <c:minorTickMark val="none"/>
        <c:tickLblPos val="nextTo"/>
        <c:spPr>
          <a:solidFill>
            <a:schemeClr val="tx1"/>
          </a:solidFill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1864431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tx1"/>
    </a:solidFill>
  </c:spPr>
  <c:txPr>
    <a:bodyPr/>
    <a:lstStyle/>
    <a:p>
      <a:pPr>
        <a:defRPr sz="1752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ABCC77A-1D5E-4AAD-94ED-6ADECDA9269D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D58834-DF0F-4DC3-8A52-9C935A217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0E5D9EC-B9FC-4A5E-8C92-EC3617760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5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D2CEC-F071-4794-990C-791371088B4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5974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841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Consider an employee working on a simple piece rate activity – like a repetitive task done many times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dirty="0" smtClean="0"/>
              <a:t>Many examples like this:  supermarket checkout / cashier, assembly line worker, delivery person, salesperson, data entry operator, just to name a few.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Compare 2 types of contracts the employee could be offered:</a:t>
            </a:r>
          </a:p>
          <a:p>
            <a:pPr marL="241632" indent="-241632">
              <a:buFontTx/>
              <a:buAutoNum type="arabicParenR"/>
              <a:defRPr/>
            </a:pPr>
            <a:r>
              <a:rPr lang="en-US" dirty="0" smtClean="0"/>
              <a:t>Give the employee wage </a:t>
            </a:r>
            <a:r>
              <a:rPr lang="en-US" dirty="0" err="1" smtClean="0"/>
              <a:t>w</a:t>
            </a:r>
            <a:r>
              <a:rPr lang="en-US" dirty="0" smtClean="0"/>
              <a:t> for every unit of work that she does (blue line on the graph)</a:t>
            </a:r>
          </a:p>
          <a:p>
            <a:pPr marL="241632" indent="-241632">
              <a:buFontTx/>
              <a:buAutoNum type="arabicParenR"/>
              <a:defRPr/>
            </a:pPr>
            <a:r>
              <a:rPr lang="en-US" dirty="0" smtClean="0"/>
              <a:t>Give the employee </a:t>
            </a:r>
            <a:r>
              <a:rPr lang="en-US" dirty="0" err="1" smtClean="0"/>
              <a:t>w</a:t>
            </a:r>
            <a:r>
              <a:rPr lang="en-US" dirty="0" smtClean="0"/>
              <a:t> if she meets some production target T, give her w/2 if she falls below target (red line on the graph)</a:t>
            </a:r>
          </a:p>
          <a:p>
            <a:pPr marL="241632" indent="-241632">
              <a:defRPr/>
            </a:pPr>
            <a:r>
              <a:rPr lang="en-US" dirty="0" smtClean="0"/>
              <a:t>- Notice the employee can never earn more under the commitment contract, and may earn much less if she fails to meet target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65FC7-FE40-460A-BB6B-8A5E2C9A2740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906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coefficient estimates from regressions with controls</a:t>
            </a:r>
          </a:p>
          <a:p>
            <a:pPr eaLnBrk="1" hangingPunct="1"/>
            <a:r>
              <a:rPr lang="en-US" smtClean="0"/>
              <a:t>Demand for commitment regression – evening/morning inference: </a:t>
            </a:r>
          </a:p>
          <a:p>
            <a:pPr lvl="1" eaLnBrk="1" hangingPunct="1"/>
            <a:r>
              <a:rPr lang="en-US" smtClean="0"/>
              <a:t>chose_commitment = const + </a:t>
            </a:r>
            <a:r>
              <a:rPr lang="en-US" b="1" smtClean="0"/>
              <a:t>eve_choice_dummy</a:t>
            </a:r>
            <a:r>
              <a:rPr lang="en-US" smtClean="0"/>
              <a:t> + lag_prodn + lag_prodn*eve_choice + {controls including FE for employees, day of week, week #}</a:t>
            </a:r>
          </a:p>
          <a:p>
            <a:pPr eaLnBrk="1" hangingPunct="1"/>
            <a:r>
              <a:rPr lang="en-US" smtClean="0"/>
              <a:t>Effect on production regression – effect on output:</a:t>
            </a:r>
          </a:p>
          <a:p>
            <a:pPr lvl="1" eaLnBrk="1" hangingPunct="1"/>
            <a:r>
              <a:rPr lang="en-US" smtClean="0"/>
              <a:t>production = const + </a:t>
            </a:r>
            <a:r>
              <a:rPr lang="en-US" b="1" smtClean="0"/>
              <a:t>choice_dummy</a:t>
            </a:r>
            <a:r>
              <a:rPr lang="en-US" smtClean="0"/>
              <a:t> + lag_prodn + lag_prodn*choice + {controls including FE for employees, day of week, week #}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Payday results: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Overall, there is not a huge difference in average demand for commitment contracts on paydays vs non-paydays.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However, there is a big difference in the likelihood of picking in the morning/evening on paydays vs. non-paydays.  Basically, on non-paydays, people are more likely to choose commitment in advance (i.e. the evening before).  However, the opposite is true on paydays – if people know Tuesday is their payday, they are much more likely to choose a commitment contract for Tuesday on Tuesday morning than on Monday evening.  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2C6DA-79C0-46AC-95A9-F2E1D5136422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656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visual we have been using in the </a:t>
            </a:r>
            <a:r>
              <a:rPr lang="en-US" baseline="0" dirty="0" err="1" smtClean="0"/>
              <a:t>prepilot</a:t>
            </a:r>
            <a:r>
              <a:rPr lang="en-US" baseline="0" dirty="0" smtClean="0"/>
              <a:t> survey to clarify the two different plans.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3F7C-06C3-43BE-B7D1-F2F2D04AA5C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4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111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469E7-1888-4739-B47A-930D8E0156FF}" type="slidenum">
              <a:rPr lang="en-US" smtClean="0"/>
              <a:pPr/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503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4F73D-7DBF-49CF-803C-0D9DA53EEBAC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167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AEAA9-D74D-442B-B541-2642A5444BB4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4581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D7499-CF06-4470-B9E6-88A13974B67B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522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6F23B-E573-47E5-95A7-7A2E618CFEA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191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E66972-0C4C-421C-977D-6C78E66DAC7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5385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75049-6E27-4E51-8573-3F7DE22F1F5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0206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842BD-1054-4F0B-9439-92900D9C1F7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9311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66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683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8" tIns="48320" rIns="96638" bIns="48320" anchor="b"/>
          <a:lstStyle/>
          <a:p>
            <a:pPr algn="r" defTabSz="966702"/>
            <a:fld id="{3C94ABB4-308B-4917-BFBC-7D321489432B}" type="slidenum">
              <a:rPr lang="en-US" sz="1300"/>
              <a:pPr algn="r" defTabSz="966702"/>
              <a:t>67</a:t>
            </a:fld>
            <a:endParaRPr lang="en-US" sz="13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5065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F500-E37C-4477-8813-3F14BB15635F}" type="slidenum">
              <a:rPr lang="en-US" smtClean="0">
                <a:latin typeface="Arial" charset="0"/>
                <a:cs typeface="Arial" charset="0"/>
              </a:rPr>
              <a:pPr/>
              <a:t>68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0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6172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4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8C2A6-5BA7-4235-A2E1-7C23F29D7366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84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4A84-D343-4092-9687-80F31FBC0156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71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668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4F73D-7DBF-49CF-803C-0D9DA53EEBA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768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ADA6D-41DE-47DD-B4B0-D224B9B508E1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4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A83C0-2667-459D-BCBD-543F2FDD1851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1271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274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48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E99E8-08FE-4550-9820-5E619FEB2C60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3343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995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179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EA90-3959-444F-9DA1-B1EBAEA2B5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850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9EB41-81F6-4E38-BF1D-3174BE2918CA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428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DA1EE-D4F9-45D9-91A9-878A61C4C92D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06206-D29C-4098-ABDB-724DD630BF3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203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3CCBE-2B72-42A6-A15E-5833AEC2005E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34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22017-EA16-4FC2-9D64-500EE3EB4425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061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1F500-E37C-4477-8813-3F14BB15635F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2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F9C9D-77CB-434B-9F6F-413D80DF660A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61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DDA4B-1FCA-43A0-9A74-931AF787E136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78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43339-D8DD-4C5B-8CB3-26ABB3700B13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7425" cy="359886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188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562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E4A84-D343-4092-9687-80F31FBC0156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771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EF43E-8435-43E3-B61E-331EAC3F84E8}" type="slidenum">
              <a:rPr lang="en-US" smtClean="0">
                <a:solidFill>
                  <a:prstClr val="black"/>
                </a:solidFill>
              </a:rPr>
              <a:pPr/>
              <a:t>114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158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D1E77-3AE4-4150-9C8B-ED125E6A7E40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225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4EBEB-0A47-49DD-A605-5D1A0FCE111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609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C9807-03F9-4912-A550-A7C698E6DCB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215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8A0D-9C21-40E3-9A1D-FC431FC6947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63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3916E-B56D-4951-B53F-1C0B99C7CEF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6549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8388A-254D-4980-A965-57BB3FA5D6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760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D922-85EB-4F65-BDD0-1C8C25402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FF3A-057E-4DA3-9147-A7EDF0A0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0F83-1A11-4AA3-8432-A9F2E59C3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975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36B7-F501-4063-9F80-916EE1AE7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230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C8FE-23AD-4584-9702-82F730F02E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928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E477-DE8E-4EFB-954B-5E3CDDAA53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826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ED8A-4ED7-47CB-ABA5-D330915375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76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279B-8FF9-4FC8-9807-D4CDB1FAE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65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3A320-74A7-4C41-9F54-AE337666C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835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57D49-E1AD-4BB1-AE2B-4F440D963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68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44DC-21DE-484B-A884-20D487861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73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622F-C096-4FE4-A795-36FF55199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2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ED9B-D4B4-418F-81D3-26C20887F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42E8-CD4C-4F1A-9AF0-A45924460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118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CB5C7-8942-4785-A498-2A78F46B7B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56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6787F-76D9-403D-A7C9-04E5F8082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5D74-F45B-4F12-A6E6-A9FC7B44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F42E-D9D6-4273-89ED-B2169A4919D1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7C75-451C-4E1F-987D-A67C1BEC40E8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36D7-E708-491E-AA31-0415ADB3418A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08EF6-194D-4717-A690-BA87A4EE84A8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2390-C5D0-461B-AAC6-946296A2979F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D633-AB87-49A1-ACDD-3563F9A35056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2D63-E98F-43F1-A23E-EBEE90910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0788-2430-4CA6-8980-183EA8333A9E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D69B-64C3-4220-B2E9-16649F7C1A1B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E57E0-AF03-416C-9F4D-174351A722DB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47AD-AF64-4486-8CEB-7C2325489EF9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981C-01E8-45D0-A6DE-A66BF9438010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C4CCF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62A3-4F1F-4147-A1E9-B688BF3F472B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91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203F-DC7E-4610-9102-FF98370B00D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10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BB46-0574-407E-8575-C2D6B31E821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64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80C8-C47D-4EFB-B78C-B1D63904B2F1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0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053ED-586E-4032-970D-855A148914F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F32F-159F-4E81-84EA-05009D61F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3B5BA-7C8F-4FE5-8AA6-6DBEB72AE80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33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A50D-6D3B-400D-A774-5C1F4E298BB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6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0B41-A71E-4AE9-AF85-92E1D543A1C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2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B32E1-AF84-4D7F-AA7B-26199CE55AB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71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BEC2F-1EE7-4572-A681-E0C18CE2D66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96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875D-313A-4F43-B1C4-218C7CA56B7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61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7481-0C41-4F1A-AB36-288F36EA0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07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672A-A993-45CB-848A-0EE0A29FA48F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그룹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자유형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11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F195D8-7539-4070-ACA4-4752F979390B}" type="datetimeFigureOut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12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8E7C4C-0255-4E24-A118-9DB7A5AE4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2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8A02-C914-4FBB-B124-301039BD298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6794-40CC-42AB-A678-6CD12F68589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7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9B8A-3BC2-4664-80D3-B645AD69C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갈매기형 수장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갈매기형 수장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DE6D9-E964-4E88-BC58-CF502572117A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79596-1362-4F89-8D6E-FAF345C7DFF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43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A43C9-5EC2-4974-A520-963A8E84F9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0C6F1-2352-4B61-A041-14D99A55D93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41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EAEF2-9F11-4006-9663-701CAF69872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2F926-EDEA-4DC8-8491-E953B674A70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24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50FD63-D2EF-4A68-BBC5-3B917A65DFC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E77FB5-BC50-433C-87A2-31F60AB1864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14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6E13-62D1-4B1C-B5BE-658CFF5AA4F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AD18-84F6-4CF3-A5DE-470633F76F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63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D44E35-69FC-4CB9-8A1D-289CAA7831DA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089C4D-65C1-427A-BCA3-0B3630A58DF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8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자유형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직각 삼각형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갈매기형 수장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갈매기형 수장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DD843E-1C11-4C37-A73C-396EFF2D642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0D1FEE9-7C6F-4D2B-B95E-71283BC123C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16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C51F-E84A-4FE3-A966-34147164521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F7F1-0199-4C91-9F51-A6CF51334B6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35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750A-8F58-4E50-8DE8-6FBAAFE9EDE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바닥글 개체 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59268-3874-4E17-933E-009F43F55EB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24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3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A701-097B-498D-AE4C-43535D7DC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4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50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86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89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5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1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978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52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70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7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C747-4986-447D-A2DB-7372F12E3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8877300" y="0"/>
            <a:ext cx="2667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C4CCFF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527800"/>
            <a:ext cx="5334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26861-8CAD-4764-8892-B8303A2BF79E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23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D267-8861-4C48-8181-9D2FB644AF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64C4-13FA-49A6-B002-E7E1DAD9D96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21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44D1B-BF9C-4216-866E-76B170664AD8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47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711EB-2458-43AF-BEC7-09375412C0F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18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CAC8-7EBC-4340-8CFC-D6F652007FA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78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C912-422E-4808-B15F-0FB001F6007D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96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C5F3-CD27-49CB-83EC-7758EBB93DF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00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27AC5-AA6B-4222-A245-EF9A14C4751A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97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6FFB-D639-4BDB-9DC3-D92CB4AC18B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4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5963-4C5D-4A31-9DB9-1180C99A3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30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30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1954-ECA9-4797-8B78-484B901C4536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23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9C53-5F7C-475A-A497-9958DDD14273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27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53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BB3B-83AF-42EB-BA1F-D4446CBDB374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77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4CB1-6647-466D-92A5-408F44D026F7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63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C4C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C4C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B1AB-0AE2-486B-9694-7D113D12CC1C}" type="slidenum">
              <a:rPr lang="en-US">
                <a:solidFill>
                  <a:srgbClr val="C4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64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9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9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8F11-51C3-4666-BF52-D0DFEDF035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01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B480-26BF-41D4-9C9E-67735757DE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4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8138-5D60-4F2C-A418-37FB74EC9B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567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E69E6-A1A7-4E75-9241-9A3832EA47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97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6FBF-FF37-4F93-8EFF-1989BD1B46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3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3ADC9-2AE3-4105-91EF-F5FA1263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C7EC-5979-44E8-BA54-998E6BD8AC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89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AC77-C3B5-43E1-A6A0-ADABDBC412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25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50A5-0A9C-4641-885F-F3F42F5DA4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01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7F1AA-CEDB-4D2C-96D5-B3A6429C5A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99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6ED1-E761-4D0A-82E5-B26FBAE21E0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4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98A6-B313-4560-9A63-663845EEA0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5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1DCDF-7B74-49CD-9271-9A68095CE5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591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CEB5B-9F52-44AD-A1F1-D9AB52274E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353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6F4CEE-9714-4CED-9FD6-C8648B1EAB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87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E5A5-584F-4CAA-AEA1-6BE773B17B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FE7A7-BAB9-4CA5-8B73-C5BE352D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E85CF-7A03-4234-BAFB-2E84175A0E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1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5A8C6-7DFB-424D-B6F1-A6C37C5089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06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3E2-969E-43A6-BD5D-5F94B41FFD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55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179A3-E180-45AE-94F9-C9E377AA0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110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1D48-2E43-4A9F-8590-6AF57416D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55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413CC-C954-4B4E-87A1-FF0300A6B4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80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786C0-ED9C-41D6-876B-3382850A18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84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43004-D6FF-46D3-9D29-E65A83809A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652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F732B-9881-48EE-880C-261517E8FF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25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89F7-6605-4117-9799-E6DCED57C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9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5FF0F07-A648-48F0-916C-E9E11CB45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BD5E-ED0E-4451-9313-D18DB29C16B1}" type="datetime1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0B97-2BC1-4529-AAA7-01B9227CA1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eaLnBrk="1" hangingPunct="1">
              <a:defRPr/>
            </a:pPr>
            <a:fld id="{EA700694-819F-40D1-8D54-498AC259FFB5}" type="slidenum">
              <a:rPr lang="en-US">
                <a:solidFill>
                  <a:srgbClr val="C4CCFF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86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33" name="텍스트 개체 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B237377-77DA-4A98-A677-CE51945C76A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6/30/2014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7B35322-A586-4590-937A-DAD1F4A30C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3A5BAB-0A64-492F-AC3C-8A6466C743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6/30/2014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AF05A9-9F9A-4F38-8E79-3903BFD90E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140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0350"/>
            <a:ext cx="40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 eaLnBrk="1" hangingPunct="1">
              <a:defRPr/>
            </a:pPr>
            <a:fld id="{1DB9CD2A-57EC-4855-AF75-A2B642A760E5}" type="slidenum">
              <a:rPr lang="en-US">
                <a:solidFill>
                  <a:srgbClr val="C4CCFF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C4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99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1828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286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743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200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657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fld id="{1454C808-EB59-46BE-B815-0A0248823DFA}" type="slidenum">
              <a:rPr lang="en-US" alt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8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8650CCD-7AC3-4AD3-B831-AF6D7BF8B7AD}" type="slidenum">
              <a:rPr lang="en-US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1" hangingPunct="1">
              <a:defRPr/>
            </a:pPr>
            <a:fld id="{5EB0A5DA-EB00-47C5-B298-E7019E32C056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0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9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png"/><Relationship Id="rId4" Type="http://schemas.openxmlformats.org/officeDocument/2006/relationships/image" Target="../media/image21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1.xls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3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5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9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9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5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7.emf"/><Relationship Id="rId4" Type="http://schemas.openxmlformats.org/officeDocument/2006/relationships/oleObject" Target="../embeddings/Microsoft_Excel_97-2003_Worksheet2.xls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800" b="1" dirty="0"/>
          </a:p>
          <a:p>
            <a:pPr algn="ctr" eaLnBrk="1" hangingPunct="1"/>
            <a:r>
              <a:rPr lang="en-US" sz="3200" b="1" dirty="0" err="1"/>
              <a:t>Intertemporal</a:t>
            </a:r>
            <a:r>
              <a:rPr lang="en-US" sz="3200" b="1" dirty="0"/>
              <a:t> Choice </a:t>
            </a:r>
            <a:r>
              <a:rPr lang="en-US" sz="3200" b="1" dirty="0" smtClean="0"/>
              <a:t>Applications </a:t>
            </a:r>
          </a:p>
          <a:p>
            <a:pPr algn="ctr" eaLnBrk="1" hangingPunct="1"/>
            <a:r>
              <a:rPr lang="en-US" sz="3200" b="1" dirty="0"/>
              <a:t>a</a:t>
            </a:r>
            <a:r>
              <a:rPr lang="en-US" sz="3200" b="1" dirty="0" smtClean="0"/>
              <a:t>nd Behavioral </a:t>
            </a:r>
            <a:r>
              <a:rPr lang="en-US" sz="3200" b="1" dirty="0"/>
              <a:t>Mechanism Design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4411663"/>
            <a:ext cx="632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/>
              <a:t>July 1, 2014</a:t>
            </a:r>
            <a:endParaRPr lang="en-US" sz="2400" b="1" dirty="0"/>
          </a:p>
          <a:p>
            <a:pPr algn="ctr"/>
            <a:endParaRPr lang="en-US" sz="800" b="1" dirty="0"/>
          </a:p>
          <a:p>
            <a:pPr algn="ctr" eaLnBrk="1" hangingPunct="1"/>
            <a:r>
              <a:rPr lang="en-US" sz="2400" dirty="0">
                <a:latin typeface="Helvetica" charset="0"/>
              </a:rPr>
              <a:t>David </a:t>
            </a:r>
            <a:r>
              <a:rPr lang="en-US" sz="2400" dirty="0" err="1">
                <a:latin typeface="Helvetica" charset="0"/>
              </a:rPr>
              <a:t>Laibson</a:t>
            </a:r>
            <a:endParaRPr lang="en-US" sz="2400" dirty="0">
              <a:latin typeface="Helvetica" charset="0"/>
            </a:endParaRPr>
          </a:p>
          <a:p>
            <a:pPr algn="ctr" eaLnBrk="1" hangingPunct="1"/>
            <a:r>
              <a:rPr lang="en-US" sz="2000" dirty="0">
                <a:latin typeface="Helvetica" charset="0"/>
              </a:rPr>
              <a:t>Harvard University and NBER</a:t>
            </a:r>
          </a:p>
          <a:p>
            <a:pPr algn="ctr" eaLnBrk="1" hangingPunct="1"/>
            <a:endParaRPr lang="en-US" sz="800" dirty="0">
              <a:latin typeface="Helvetica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895985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>
              <a:latin typeface="Helvetica" charset="0"/>
            </a:endParaRPr>
          </a:p>
        </p:txBody>
      </p:sp>
      <p:pic>
        <p:nvPicPr>
          <p:cNvPr id="6150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66925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4371975" y="22098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or</a:t>
            </a:r>
          </a:p>
        </p:txBody>
      </p:sp>
      <p:pic>
        <p:nvPicPr>
          <p:cNvPr id="8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Time Inconsistent Preferences</a:t>
            </a:r>
            <a:r>
              <a:rPr lang="en-US" sz="3200" smtClean="0"/>
              <a:t>: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43200" y="144780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4343" name="Picture 7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524000" y="5103813"/>
            <a:ext cx="1490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70%</a:t>
            </a:r>
          </a:p>
          <a:p>
            <a:pPr eaLnBrk="1" hangingPunct="1"/>
            <a:r>
              <a:rPr lang="en-US" sz="2400">
                <a:cs typeface="Arial" charset="0"/>
              </a:rPr>
              <a:t>choose </a:t>
            </a:r>
          </a:p>
          <a:p>
            <a:pPr eaLnBrk="1" hangingPunct="1"/>
            <a:r>
              <a:rPr lang="en-US" sz="2400">
                <a:cs typeface="Arial" charset="0"/>
              </a:rPr>
              <a:t>chocolate</a:t>
            </a:r>
          </a:p>
        </p:txBody>
      </p:sp>
      <p:pic>
        <p:nvPicPr>
          <p:cNvPr id="9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. Optimal illiquidity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err="1" smtClean="0"/>
              <a:t>Beshears</a:t>
            </a:r>
            <a:r>
              <a:rPr lang="en-US" dirty="0" smtClean="0"/>
              <a:t>, Choi, Harris, </a:t>
            </a:r>
            <a:r>
              <a:rPr lang="en-US" dirty="0" err="1" smtClean="0"/>
              <a:t>Laibson</a:t>
            </a:r>
            <a:r>
              <a:rPr lang="en-US" dirty="0" smtClean="0"/>
              <a:t>, </a:t>
            </a:r>
            <a:r>
              <a:rPr lang="en-US" dirty="0" err="1" smtClean="0"/>
              <a:t>Madrian</a:t>
            </a:r>
            <a:r>
              <a:rPr lang="en-US" dirty="0" smtClean="0"/>
              <a:t>, and </a:t>
            </a:r>
            <a:r>
              <a:rPr lang="en-US" dirty="0" err="1" smtClean="0"/>
              <a:t>Sakong</a:t>
            </a:r>
            <a:r>
              <a:rPr lang="en-US" dirty="0" smtClean="0"/>
              <a:t>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D816B9-5A7A-4DD3-91A8-57BE6091A448}" type="slidenum">
              <a:rPr lang="en-US" altLang="en-US" smtClean="0">
                <a:solidFill>
                  <a:srgbClr val="000000"/>
                </a:solidFill>
              </a:rPr>
              <a:pPr/>
              <a:t>101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set-up of problem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sym typeface="Wingdings" pitchFamily="2" charset="2"/>
              </a:rPr>
              <a:t>Specify (dynamically consistent) social welfare function of planner (e.g., set </a:t>
            </a:r>
            <a:r>
              <a:rPr lang="el-GR" sz="2600" i="1" dirty="0" smtClean="0">
                <a:sym typeface="Wingdings" pitchFamily="2" charset="2"/>
              </a:rPr>
              <a:t>β</a:t>
            </a:r>
            <a:r>
              <a:rPr lang="en-US" sz="2600" dirty="0" smtClean="0">
                <a:sym typeface="Wingdings" pitchFamily="2" charset="2"/>
              </a:rPr>
              <a:t>=1)</a:t>
            </a:r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behavioral</a:t>
            </a:r>
            <a:r>
              <a:rPr lang="en-US" sz="2600" dirty="0" smtClean="0"/>
              <a:t> model of households</a:t>
            </a:r>
          </a:p>
          <a:p>
            <a:pPr lvl="1" eaLnBrk="1" hangingPunct="1"/>
            <a:r>
              <a:rPr lang="en-US" sz="2200" dirty="0" smtClean="0"/>
              <a:t>Present-biased consumption and (privately observed) high frequency taste shocks</a:t>
            </a:r>
          </a:p>
          <a:p>
            <a:pPr lvl="1" eaLnBrk="1" hangingPunct="1"/>
            <a:r>
              <a:rPr lang="en-US" sz="2200" dirty="0"/>
              <a:t>P</a:t>
            </a:r>
            <a:r>
              <a:rPr lang="en-US" sz="2200" dirty="0" smtClean="0"/>
              <a:t>lanner can’t distinguish legitimate consumption responding to a taste shock, and illegitimate consumption driven by present bias.</a:t>
            </a:r>
            <a:endParaRPr lang="en-US" sz="2200" dirty="0" smtClean="0">
              <a:sym typeface="Wingdings" pitchFamily="2" charset="2"/>
            </a:endParaRPr>
          </a:p>
          <a:p>
            <a:pPr eaLnBrk="1" hangingPunct="1"/>
            <a:r>
              <a:rPr lang="en-US" sz="2600" dirty="0" smtClean="0">
                <a:sym typeface="Wingdings" pitchFamily="2" charset="2"/>
              </a:rPr>
              <a:t>Planner picks default to optimize social welfare function</a:t>
            </a:r>
          </a:p>
        </p:txBody>
      </p:sp>
    </p:spTree>
    <p:extLst>
      <p:ext uri="{BB962C8B-B14F-4D97-AF65-F5344CB8AC3E}">
        <p14:creationId xmlns:p14="http://schemas.microsoft.com/office/powerpoint/2010/main" val="87963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800" dirty="0" smtClean="0"/>
              <a:t>Generalization </a:t>
            </a:r>
            <a:r>
              <a:rPr lang="en-US" sz="2800" dirty="0"/>
              <a:t>of </a:t>
            </a:r>
            <a:r>
              <a:rPr lang="en-US" sz="2800" dirty="0" smtClean="0"/>
              <a:t>Amador</a:t>
            </a:r>
            <a:r>
              <a:rPr lang="en-US" sz="2800" dirty="0"/>
              <a:t>, </a:t>
            </a:r>
            <a:r>
              <a:rPr lang="en-US" sz="2800" dirty="0" err="1"/>
              <a:t>Werning</a:t>
            </a:r>
            <a:r>
              <a:rPr lang="en-US" sz="2800" dirty="0"/>
              <a:t> and </a:t>
            </a:r>
            <a:r>
              <a:rPr lang="en-US" sz="2800" dirty="0" err="1"/>
              <a:t>Angeletos</a:t>
            </a:r>
            <a:r>
              <a:rPr lang="en-US" sz="2800" dirty="0"/>
              <a:t> (</a:t>
            </a:r>
            <a:r>
              <a:rPr lang="en-US" sz="2800" dirty="0" smtClean="0"/>
              <a:t>2001), </a:t>
            </a:r>
            <a:r>
              <a:rPr lang="en-US" sz="2800" dirty="0"/>
              <a:t>hereafter </a:t>
            </a:r>
            <a:r>
              <a:rPr lang="en-US" sz="2800" dirty="0" smtClean="0"/>
              <a:t>AWA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</a:p>
          <a:p>
            <a:pPr marL="109537" indent="0">
              <a:buNone/>
            </a:pPr>
            <a:endParaRPr lang="en-US" sz="2800" dirty="0"/>
          </a:p>
          <a:p>
            <a:pPr marL="566737" indent="-457200">
              <a:buFont typeface="+mj-lt"/>
              <a:buAutoNum type="arabicPeriod"/>
            </a:pPr>
            <a:r>
              <a:rPr lang="en-US" sz="2800" dirty="0" smtClean="0"/>
              <a:t>Present-biased preferences</a:t>
            </a:r>
          </a:p>
          <a:p>
            <a:pPr marL="566737" indent="-457200">
              <a:buFont typeface="+mj-lt"/>
              <a:buAutoNum type="arabicPeriod"/>
            </a:pPr>
            <a:r>
              <a:rPr lang="en-US" sz="2800" dirty="0" smtClean="0"/>
              <a:t>Short-run </a:t>
            </a:r>
            <a:r>
              <a:rPr lang="en-US" sz="2800" dirty="0"/>
              <a:t>taste shocks. </a:t>
            </a:r>
            <a:endParaRPr lang="en-US" sz="2800" dirty="0" smtClean="0"/>
          </a:p>
          <a:p>
            <a:pPr marL="566737" indent="-457200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general commitment technology.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4000" b="1" dirty="0" smtClean="0"/>
              <a:t>Timing</a:t>
            </a:r>
          </a:p>
          <a:p>
            <a:pPr marL="109537" indent="0">
              <a:buNone/>
            </a:pPr>
            <a:endParaRPr lang="en-US" sz="2800" b="1" dirty="0"/>
          </a:p>
          <a:p>
            <a:pPr marL="109537" indent="0">
              <a:buNone/>
            </a:pPr>
            <a:r>
              <a:rPr lang="en-US" sz="2800" b="1" dirty="0" smtClean="0"/>
              <a:t>Period </a:t>
            </a:r>
            <a:r>
              <a:rPr lang="en-US" sz="2800" b="1" dirty="0"/>
              <a:t>0.</a:t>
            </a:r>
            <a:r>
              <a:rPr lang="en-US" sz="2800" dirty="0"/>
              <a:t> </a:t>
            </a:r>
            <a:r>
              <a:rPr lang="en-US" sz="2800" dirty="0" smtClean="0"/>
              <a:t> An </a:t>
            </a:r>
            <a:r>
              <a:rPr lang="en-US" sz="2800" dirty="0"/>
              <a:t>initial period in which a </a:t>
            </a:r>
            <a:r>
              <a:rPr lang="en-US" sz="2800" dirty="0" smtClean="0"/>
              <a:t>commitment mechanism </a:t>
            </a:r>
            <a:r>
              <a:rPr lang="en-US" sz="2800" dirty="0"/>
              <a:t>is set up by self </a:t>
            </a:r>
            <a:r>
              <a:rPr lang="en-US" sz="2800" dirty="0" smtClean="0"/>
              <a:t>0.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b="1" dirty="0" smtClean="0"/>
              <a:t>Period </a:t>
            </a:r>
            <a:r>
              <a:rPr lang="en-US" sz="2800" b="1" dirty="0"/>
              <a:t>1.</a:t>
            </a:r>
            <a:r>
              <a:rPr lang="en-US" sz="2800" dirty="0"/>
              <a:t> </a:t>
            </a:r>
            <a:r>
              <a:rPr lang="en-US" sz="2800" dirty="0" smtClean="0"/>
              <a:t> A taste shock, θ, </a:t>
            </a:r>
            <a:r>
              <a:rPr lang="en-US" sz="2800" dirty="0"/>
              <a:t>is realized and privately observed. Consumption (c₁) occurs</a:t>
            </a:r>
            <a:r>
              <a:rPr lang="en-US" sz="2800" dirty="0" smtClean="0"/>
              <a:t>.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r>
              <a:rPr lang="en-US" sz="2800" b="1" dirty="0" smtClean="0"/>
              <a:t>Period </a:t>
            </a:r>
            <a:r>
              <a:rPr lang="en-US" sz="2800" b="1" dirty="0"/>
              <a:t>2.</a:t>
            </a:r>
            <a:r>
              <a:rPr lang="en-US" sz="2800" dirty="0"/>
              <a:t> </a:t>
            </a:r>
            <a:r>
              <a:rPr lang="en-US" sz="2800" dirty="0" smtClean="0"/>
              <a:t> Final </a:t>
            </a:r>
            <a:r>
              <a:rPr lang="en-US" sz="2800" dirty="0"/>
              <a:t>consumption (c₂) occurs.</a:t>
            </a:r>
          </a:p>
          <a:p>
            <a:pPr marL="109537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91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800" dirty="0"/>
              <a:t>U₀	=	</a:t>
            </a:r>
            <a:r>
              <a:rPr lang="en-US" sz="2800" dirty="0" smtClean="0"/>
              <a:t>β</a:t>
            </a:r>
            <a:r>
              <a:rPr lang="en-US" sz="2800" dirty="0" err="1" smtClean="0"/>
              <a:t>δθ</a:t>
            </a:r>
            <a:r>
              <a:rPr lang="en-US" sz="2800" dirty="0" smtClean="0"/>
              <a:t> u</a:t>
            </a:r>
            <a:r>
              <a:rPr lang="en-US" sz="2800" dirty="0"/>
              <a:t>₁(c₁)	  +	   </a:t>
            </a:r>
            <a:r>
              <a:rPr lang="en-US" sz="2800" dirty="0" smtClean="0"/>
              <a:t>βδ²</a:t>
            </a:r>
            <a:r>
              <a:rPr lang="en-US" sz="2800" dirty="0"/>
              <a:t>	</a:t>
            </a:r>
            <a:r>
              <a:rPr lang="en-US" sz="2800" dirty="0" smtClean="0"/>
              <a:t> u</a:t>
            </a:r>
            <a:r>
              <a:rPr lang="en-US" sz="2800" dirty="0"/>
              <a:t>₂(c₂)</a:t>
            </a:r>
          </a:p>
          <a:p>
            <a:pPr marL="109537" indent="0">
              <a:buNone/>
            </a:pPr>
            <a:r>
              <a:rPr lang="en-US" sz="2800" dirty="0"/>
              <a:t>U₁	=	</a:t>
            </a:r>
            <a:r>
              <a:rPr lang="en-US" sz="2800" dirty="0" smtClean="0"/>
              <a:t>    θ u</a:t>
            </a:r>
            <a:r>
              <a:rPr lang="en-US" sz="2800" dirty="0"/>
              <a:t>₁(c₁)	  +	   βδ 	</a:t>
            </a:r>
            <a:r>
              <a:rPr lang="en-US" sz="2800" dirty="0" smtClean="0"/>
              <a:t> u</a:t>
            </a:r>
            <a:r>
              <a:rPr lang="en-US" sz="2800" dirty="0"/>
              <a:t>₂(c₂)</a:t>
            </a:r>
          </a:p>
          <a:p>
            <a:pPr marL="109537" indent="0">
              <a:buNone/>
            </a:pPr>
            <a:r>
              <a:rPr lang="en-US" sz="2800" dirty="0"/>
              <a:t>U₂	=			              	</a:t>
            </a:r>
            <a:r>
              <a:rPr lang="en-US" sz="2800" dirty="0" smtClean="0"/>
              <a:t> u</a:t>
            </a:r>
            <a:r>
              <a:rPr lang="en-US" sz="2800" dirty="0"/>
              <a:t>₂(c₂</a:t>
            </a:r>
            <a:r>
              <a:rPr lang="en-US" sz="2800" dirty="0" smtClean="0"/>
              <a:t>)</a:t>
            </a:r>
          </a:p>
          <a:p>
            <a:pPr marL="109537" indent="0">
              <a:buNone/>
            </a:pPr>
            <a:endParaRPr lang="en-US" sz="2800" dirty="0"/>
          </a:p>
          <a:p>
            <a:pPr marL="109537" indent="0">
              <a:buNone/>
            </a:pPr>
            <a:endParaRPr lang="en-US" sz="2800" dirty="0" smtClean="0"/>
          </a:p>
          <a:p>
            <a:pPr marL="109537" indent="0">
              <a:buNone/>
            </a:pPr>
            <a:r>
              <a:rPr lang="en-US" sz="2800" dirty="0" smtClean="0"/>
              <a:t>We restrict the distribution of </a:t>
            </a:r>
            <a:r>
              <a:rPr lang="en-US" sz="2800" dirty="0"/>
              <a:t>θ</a:t>
            </a:r>
            <a:r>
              <a:rPr lang="en-US" sz="2800" dirty="0" smtClean="0"/>
              <a:t>, but this restriction admits all commonly used single-peaked densities.</a:t>
            </a:r>
            <a:endParaRPr lang="en-US" sz="2800" dirty="0"/>
          </a:p>
          <a:p>
            <a:pPr marL="109537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2768986" y="5334000"/>
            <a:ext cx="3886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768986" y="1828800"/>
            <a:ext cx="0" cy="3505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Triangle 11"/>
          <p:cNvSpPr/>
          <p:nvPr/>
        </p:nvSpPr>
        <p:spPr>
          <a:xfrm>
            <a:off x="2788920" y="2514600"/>
            <a:ext cx="2946014" cy="28194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2922" y="1219200"/>
            <a:ext cx="73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8986" y="5181600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875" y="152400"/>
            <a:ext cx="6032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Self 0 hands self 1 a budget set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(subset of blue region)</a:t>
            </a:r>
            <a:endParaRPr lang="en-US" sz="36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64654" y="3284738"/>
            <a:ext cx="2645546" cy="2059619"/>
          </a:xfrm>
          <a:custGeom>
            <a:avLst/>
            <a:gdLst>
              <a:gd name="connsiteX0" fmla="*/ 0 w 2645546"/>
              <a:gd name="connsiteY0" fmla="*/ 2059619 h 2059619"/>
              <a:gd name="connsiteX1" fmla="*/ 8878 w 2645546"/>
              <a:gd name="connsiteY1" fmla="*/ 0 h 2059619"/>
              <a:gd name="connsiteX2" fmla="*/ 221942 w 2645546"/>
              <a:gd name="connsiteY2" fmla="*/ 17755 h 2059619"/>
              <a:gd name="connsiteX3" fmla="*/ 363984 w 2645546"/>
              <a:gd name="connsiteY3" fmla="*/ 53266 h 2059619"/>
              <a:gd name="connsiteX4" fmla="*/ 550416 w 2645546"/>
              <a:gd name="connsiteY4" fmla="*/ 186431 h 2059619"/>
              <a:gd name="connsiteX5" fmla="*/ 719091 w 2645546"/>
              <a:gd name="connsiteY5" fmla="*/ 390617 h 2059619"/>
              <a:gd name="connsiteX6" fmla="*/ 843379 w 2645546"/>
              <a:gd name="connsiteY6" fmla="*/ 665825 h 2059619"/>
              <a:gd name="connsiteX7" fmla="*/ 1003177 w 2645546"/>
              <a:gd name="connsiteY7" fmla="*/ 1038687 h 2059619"/>
              <a:gd name="connsiteX8" fmla="*/ 1127464 w 2645546"/>
              <a:gd name="connsiteY8" fmla="*/ 1278384 h 2059619"/>
              <a:gd name="connsiteX9" fmla="*/ 1260629 w 2645546"/>
              <a:gd name="connsiteY9" fmla="*/ 1429305 h 2059619"/>
              <a:gd name="connsiteX10" fmla="*/ 1420427 w 2645546"/>
              <a:gd name="connsiteY10" fmla="*/ 1526959 h 2059619"/>
              <a:gd name="connsiteX11" fmla="*/ 1775534 w 2645546"/>
              <a:gd name="connsiteY11" fmla="*/ 1677879 h 2059619"/>
              <a:gd name="connsiteX12" fmla="*/ 2059619 w 2645546"/>
              <a:gd name="connsiteY12" fmla="*/ 1731145 h 2059619"/>
              <a:gd name="connsiteX13" fmla="*/ 2299317 w 2645546"/>
              <a:gd name="connsiteY13" fmla="*/ 1819922 h 2059619"/>
              <a:gd name="connsiteX14" fmla="*/ 2512381 w 2645546"/>
              <a:gd name="connsiteY14" fmla="*/ 1944210 h 2059619"/>
              <a:gd name="connsiteX15" fmla="*/ 2645546 w 2645546"/>
              <a:gd name="connsiteY15" fmla="*/ 2032986 h 2059619"/>
              <a:gd name="connsiteX16" fmla="*/ 2645546 w 2645546"/>
              <a:gd name="connsiteY16" fmla="*/ 2059619 h 2059619"/>
              <a:gd name="connsiteX17" fmla="*/ 0 w 2645546"/>
              <a:gd name="connsiteY17" fmla="*/ 2059619 h 205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45546" h="2059619">
                <a:moveTo>
                  <a:pt x="0" y="2059619"/>
                </a:moveTo>
                <a:cubicBezTo>
                  <a:pt x="2959" y="1373079"/>
                  <a:pt x="5919" y="686540"/>
                  <a:pt x="8878" y="0"/>
                </a:cubicBezTo>
                <a:lnTo>
                  <a:pt x="221942" y="17755"/>
                </a:lnTo>
                <a:lnTo>
                  <a:pt x="363984" y="53266"/>
                </a:lnTo>
                <a:lnTo>
                  <a:pt x="550416" y="186431"/>
                </a:lnTo>
                <a:lnTo>
                  <a:pt x="719091" y="390617"/>
                </a:lnTo>
                <a:lnTo>
                  <a:pt x="843379" y="665825"/>
                </a:lnTo>
                <a:lnTo>
                  <a:pt x="1003177" y="1038687"/>
                </a:lnTo>
                <a:lnTo>
                  <a:pt x="1127464" y="1278384"/>
                </a:lnTo>
                <a:lnTo>
                  <a:pt x="1260629" y="1429305"/>
                </a:lnTo>
                <a:lnTo>
                  <a:pt x="1420427" y="1526959"/>
                </a:lnTo>
                <a:lnTo>
                  <a:pt x="1775534" y="1677879"/>
                </a:lnTo>
                <a:lnTo>
                  <a:pt x="2059619" y="1731145"/>
                </a:lnTo>
                <a:lnTo>
                  <a:pt x="2299317" y="1819922"/>
                </a:lnTo>
                <a:lnTo>
                  <a:pt x="2512381" y="1944210"/>
                </a:lnTo>
                <a:lnTo>
                  <a:pt x="2645546" y="2032986"/>
                </a:lnTo>
                <a:lnTo>
                  <a:pt x="2645546" y="2059619"/>
                </a:lnTo>
                <a:lnTo>
                  <a:pt x="0" y="205961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743200" y="3276600"/>
            <a:ext cx="2639291" cy="2057400"/>
          </a:xfrm>
          <a:custGeom>
            <a:avLst/>
            <a:gdLst>
              <a:gd name="connsiteX0" fmla="*/ 0 w 3657600"/>
              <a:gd name="connsiteY0" fmla="*/ 669 h 3242633"/>
              <a:gd name="connsiteX1" fmla="*/ 845127 w 3657600"/>
              <a:gd name="connsiteY1" fmla="*/ 360888 h 3242633"/>
              <a:gd name="connsiteX2" fmla="*/ 1745673 w 3657600"/>
              <a:gd name="connsiteY2" fmla="*/ 2203542 h 3242633"/>
              <a:gd name="connsiteX3" fmla="*/ 3144982 w 3657600"/>
              <a:gd name="connsiteY3" fmla="*/ 2854706 h 3242633"/>
              <a:gd name="connsiteX4" fmla="*/ 3657600 w 3657600"/>
              <a:gd name="connsiteY4" fmla="*/ 3242633 h 324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242633">
                <a:moveTo>
                  <a:pt x="0" y="669"/>
                </a:moveTo>
                <a:cubicBezTo>
                  <a:pt x="277090" y="-2795"/>
                  <a:pt x="554181" y="-6258"/>
                  <a:pt x="845127" y="360888"/>
                </a:cubicBezTo>
                <a:cubicBezTo>
                  <a:pt x="1136073" y="728034"/>
                  <a:pt x="1362364" y="1787906"/>
                  <a:pt x="1745673" y="2203542"/>
                </a:cubicBezTo>
                <a:cubicBezTo>
                  <a:pt x="2128982" y="2619178"/>
                  <a:pt x="2826328" y="2681524"/>
                  <a:pt x="3144982" y="2854706"/>
                </a:cubicBezTo>
                <a:cubicBezTo>
                  <a:pt x="3463636" y="3027888"/>
                  <a:pt x="3560618" y="3135260"/>
                  <a:pt x="3657600" y="324263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6616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88920" y="3284738"/>
            <a:ext cx="0" cy="20596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0"/>
          </p:cNvCxnSpPr>
          <p:nvPr/>
        </p:nvCxnSpPr>
        <p:spPr>
          <a:xfrm flipH="1" flipV="1">
            <a:off x="2764654" y="5344357"/>
            <a:ext cx="2665480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19400" y="4800600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Budget set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4338" y="229766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2600" y="5257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778928" y="3518517"/>
            <a:ext cx="1402672" cy="443883"/>
          </a:xfrm>
          <a:custGeom>
            <a:avLst/>
            <a:gdLst>
              <a:gd name="connsiteX0" fmla="*/ 0 w 1402672"/>
              <a:gd name="connsiteY0" fmla="*/ 443883 h 443883"/>
              <a:gd name="connsiteX1" fmla="*/ 1402672 w 1402672"/>
              <a:gd name="connsiteY1" fmla="*/ 0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2672" h="443883">
                <a:moveTo>
                  <a:pt x="0" y="443883"/>
                </a:moveTo>
                <a:lnTo>
                  <a:pt x="1402672" y="0"/>
                </a:lnTo>
              </a:path>
            </a:pathLst>
          </a:custGeom>
          <a:noFill/>
          <a:ln w="508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81600" y="3288268"/>
                <a:ext cx="25811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Max |Slope| 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&lt;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1+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288268"/>
                <a:ext cx="258115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902502"/>
                <a:ext cx="90678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400" dirty="0" smtClean="0">
                    <a:solidFill>
                      <a:prstClr val="black"/>
                    </a:solidFill>
                    <a:cs typeface="Arial" charset="0"/>
                  </a:rPr>
                  <a:t>Interpretation: for every extra unit of c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cs typeface="Arial" charset="0"/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  <a:cs typeface="Arial" charset="0"/>
                  </a:rPr>
                  <a:t>, the agent must give up no more than 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cs typeface="Arial" charset="0"/>
                  </a:rPr>
                  <a:t> units of c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cs typeface="Arial" charset="0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  <a:cs typeface="Arial" charset="0"/>
                  </a:rPr>
                  <a:t>. So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cs typeface="Arial" charset="0"/>
                  </a:rPr>
                  <a:t> is a max consumption penalty. </a:t>
                </a:r>
                <a:endParaRPr lang="en-US" sz="24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02502"/>
                <a:ext cx="906780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08" t="-5109" r="-1546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7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828800" y="1219200"/>
            <a:ext cx="5334000" cy="4953000"/>
            <a:chOff x="1574414" y="304800"/>
            <a:chExt cx="5334000" cy="49530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514600" y="9144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514600" y="4419600"/>
              <a:ext cx="3886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4600" y="1752600"/>
              <a:ext cx="1676400" cy="1143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91000" y="2895600"/>
              <a:ext cx="914400" cy="1524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114800" y="2819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8536" y="304800"/>
              <a:ext cx="732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000" baseline="-25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4267200"/>
              <a:ext cx="5838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000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000" baseline="-25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476452"/>
                </p:ext>
              </p:extLst>
            </p:nvPr>
          </p:nvGraphicFramePr>
          <p:xfrm>
            <a:off x="4267200" y="2170978"/>
            <a:ext cx="1172081" cy="696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3" name="Equation" r:id="rId3" imgW="469800" imgH="279360" progId="Equation.DSMT4">
                    <p:embed/>
                  </p:oleObj>
                </mc:Choice>
                <mc:Fallback>
                  <p:oleObj name="Equation" r:id="rId3" imgW="4698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67200" y="2170978"/>
                          <a:ext cx="1172081" cy="696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2193975"/>
                </p:ext>
              </p:extLst>
            </p:nvPr>
          </p:nvGraphicFramePr>
          <p:xfrm>
            <a:off x="1574414" y="1492250"/>
            <a:ext cx="85090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4" name="Equation" r:id="rId5" imgW="419040" imgH="241200" progId="Equation.DSMT4">
                    <p:embed/>
                  </p:oleObj>
                </mc:Choice>
                <mc:Fallback>
                  <p:oleObj name="Equation" r:id="rId5" imgW="419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414" y="1492250"/>
                          <a:ext cx="85090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1791285"/>
                </p:ext>
              </p:extLst>
            </p:nvPr>
          </p:nvGraphicFramePr>
          <p:xfrm>
            <a:off x="4552950" y="4408487"/>
            <a:ext cx="1238250" cy="849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5" name="Equation" r:id="rId7" imgW="609480" imgH="419040" progId="Equation.DSMT4">
                    <p:embed/>
                  </p:oleObj>
                </mc:Choice>
                <mc:Fallback>
                  <p:oleObj name="Equation" r:id="rId7" imgW="60948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2950" y="4408487"/>
                          <a:ext cx="1238250" cy="849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745754"/>
                </p:ext>
              </p:extLst>
            </p:nvPr>
          </p:nvGraphicFramePr>
          <p:xfrm>
            <a:off x="2971801" y="1752600"/>
            <a:ext cx="11112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6" name="Equation" r:id="rId9" imgW="634680" imgH="203040" progId="Equation.DSMT4">
                    <p:embed/>
                  </p:oleObj>
                </mc:Choice>
                <mc:Fallback>
                  <p:oleObj name="Equation" r:id="rId9" imgW="634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71801" y="1752600"/>
                          <a:ext cx="111125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157041"/>
                </p:ext>
              </p:extLst>
            </p:nvPr>
          </p:nvGraphicFramePr>
          <p:xfrm>
            <a:off x="4800600" y="3511034"/>
            <a:ext cx="1676400" cy="362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17" name="Equation" r:id="rId11" imgW="939600" imgH="203040" progId="Equation.DSMT4">
                    <p:embed/>
                  </p:oleObj>
                </mc:Choice>
                <mc:Fallback>
                  <p:oleObj name="Equation" r:id="rId11" imgW="9396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511034"/>
                          <a:ext cx="1676400" cy="3624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2910419" y="381000"/>
            <a:ext cx="396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Two-part budget set</a:t>
            </a:r>
          </a:p>
        </p:txBody>
      </p:sp>
    </p:spTree>
    <p:extLst>
      <p:ext uri="{BB962C8B-B14F-4D97-AF65-F5344CB8AC3E}">
        <p14:creationId xmlns:p14="http://schemas.microsoft.com/office/powerpoint/2010/main" val="7218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4000" b="1" dirty="0" smtClean="0"/>
              <a:t>Theorem 1</a:t>
            </a:r>
          </a:p>
          <a:p>
            <a:pPr marL="109537" indent="0">
              <a:buNone/>
            </a:pPr>
            <a:r>
              <a:rPr lang="en-US" sz="3600" b="1" dirty="0" smtClean="0"/>
              <a:t> </a:t>
            </a:r>
          </a:p>
          <a:p>
            <a:pPr marL="109537" indent="0">
              <a:buNone/>
            </a:pPr>
            <a:r>
              <a:rPr lang="en-US" dirty="0" smtClean="0"/>
              <a:t>Assume:</a:t>
            </a:r>
            <a:endParaRPr lang="en-US" dirty="0"/>
          </a:p>
          <a:p>
            <a:r>
              <a:rPr lang="en-US" dirty="0" smtClean="0"/>
              <a:t>Constant relative risk aversion utility</a:t>
            </a:r>
          </a:p>
          <a:p>
            <a:r>
              <a:rPr lang="en-US" dirty="0"/>
              <a:t>P</a:t>
            </a:r>
            <a:r>
              <a:rPr lang="en-US" dirty="0" smtClean="0"/>
              <a:t>enalty bounded above by π</a:t>
            </a:r>
          </a:p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 smtClean="0"/>
              <a:t>Then, </a:t>
            </a:r>
            <a:r>
              <a:rPr lang="en-US" dirty="0"/>
              <a:t>s</a:t>
            </a:r>
            <a:r>
              <a:rPr lang="en-US" dirty="0" smtClean="0"/>
              <a:t>elf </a:t>
            </a:r>
            <a:r>
              <a:rPr lang="en-US" dirty="0"/>
              <a:t>0 will </a:t>
            </a:r>
            <a:r>
              <a:rPr lang="en-US" dirty="0" smtClean="0"/>
              <a:t>set up two accounts:</a:t>
            </a:r>
            <a:endParaRPr lang="en-US" dirty="0"/>
          </a:p>
          <a:p>
            <a:r>
              <a:rPr lang="en-US" dirty="0" smtClean="0"/>
              <a:t>Fully liquid </a:t>
            </a:r>
            <a:r>
              <a:rPr lang="en-US" dirty="0"/>
              <a:t>account </a:t>
            </a:r>
          </a:p>
          <a:p>
            <a:r>
              <a:rPr lang="en-US" dirty="0"/>
              <a:t>I</a:t>
            </a:r>
            <a:r>
              <a:rPr lang="en-US" dirty="0" smtClean="0"/>
              <a:t>lliquid </a:t>
            </a:r>
            <a:r>
              <a:rPr lang="en-US" dirty="0"/>
              <a:t>account </a:t>
            </a:r>
            <a:r>
              <a:rPr lang="en-US" dirty="0" smtClean="0"/>
              <a:t>with </a:t>
            </a:r>
            <a:r>
              <a:rPr lang="en-US" dirty="0"/>
              <a:t>penalty </a:t>
            </a:r>
            <a:r>
              <a:rPr lang="en-US" dirty="0" smtClean="0"/>
              <a:t>π.</a:t>
            </a: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4000" b="1" dirty="0" smtClean="0"/>
              <a:t>Theorem 2: 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Assume log </a:t>
            </a:r>
            <a:r>
              <a:rPr lang="en-US" dirty="0"/>
              <a:t>utility. </a:t>
            </a:r>
            <a:endParaRPr lang="en-US" dirty="0" smtClean="0"/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Then </a:t>
            </a:r>
            <a:r>
              <a:rPr lang="en-US" dirty="0"/>
              <a:t>the amount of money deposited in the illiquid account </a:t>
            </a:r>
            <a:r>
              <a:rPr lang="en-US" dirty="0" smtClean="0"/>
              <a:t>rises with the early withdrawal penalty.</a:t>
            </a:r>
            <a:endParaRPr lang="en-US" dirty="0"/>
          </a:p>
          <a:p>
            <a:pPr marL="109537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36800" y="1999436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14" y="134262"/>
            <a:ext cx="8723086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104"/>
                </a:solidFill>
              </a:rPr>
              <a:t>G</a:t>
            </a:r>
            <a:r>
              <a:rPr lang="en-US" sz="3600" dirty="0" smtClean="0">
                <a:solidFill>
                  <a:srgbClr val="000104"/>
                </a:solidFill>
              </a:rPr>
              <a:t>oal account usage</a:t>
            </a:r>
            <a:br>
              <a:rPr lang="en-US" sz="3600" dirty="0" smtClean="0">
                <a:solidFill>
                  <a:srgbClr val="000104"/>
                </a:solidFill>
              </a:rPr>
            </a:br>
            <a:r>
              <a:rPr lang="en-US" sz="3600" dirty="0" smtClean="0">
                <a:solidFill>
                  <a:srgbClr val="000104"/>
                </a:solidFill>
              </a:rPr>
              <a:t>(</a:t>
            </a:r>
            <a:r>
              <a:rPr lang="en-US" sz="3600" dirty="0" err="1" smtClean="0">
                <a:solidFill>
                  <a:srgbClr val="000104"/>
                </a:solidFill>
              </a:rPr>
              <a:t>Beshears</a:t>
            </a:r>
            <a:r>
              <a:rPr lang="en-US" sz="3600" dirty="0" smtClean="0">
                <a:solidFill>
                  <a:srgbClr val="000104"/>
                </a:solidFill>
              </a:rPr>
              <a:t> et al 2013)</a:t>
            </a:r>
            <a:endParaRPr lang="en-US" sz="2400" dirty="0">
              <a:solidFill>
                <a:srgbClr val="00010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7626" y="198490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104"/>
                </a:solidFill>
              </a:rPr>
              <a:t>Freedom</a:t>
            </a:r>
          </a:p>
          <a:p>
            <a:pPr eaLnBrk="1" hangingPunct="1"/>
            <a:r>
              <a:rPr lang="en-US" sz="2400" b="1" dirty="0">
                <a:solidFill>
                  <a:srgbClr val="000104"/>
                </a:solidFill>
              </a:rPr>
              <a:t>A</a:t>
            </a:r>
            <a:r>
              <a:rPr lang="en-US" sz="2400" b="1" dirty="0" smtClean="0">
                <a:solidFill>
                  <a:srgbClr val="000104"/>
                </a:solidFill>
              </a:rPr>
              <a:t>ccount</a:t>
            </a:r>
            <a:endParaRPr lang="en-US" sz="2400" b="1" dirty="0">
              <a:solidFill>
                <a:srgbClr val="00010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7697" y="340772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104"/>
                </a:solidFill>
              </a:rPr>
              <a:t>Freedom</a:t>
            </a:r>
          </a:p>
          <a:p>
            <a:pPr eaLnBrk="1" hangingPunct="1"/>
            <a:r>
              <a:rPr lang="en-US" sz="2400" b="1" dirty="0">
                <a:solidFill>
                  <a:srgbClr val="000104"/>
                </a:solidFill>
              </a:rPr>
              <a:t>A</a:t>
            </a:r>
            <a:r>
              <a:rPr lang="en-US" sz="2400" b="1" dirty="0" smtClean="0">
                <a:solidFill>
                  <a:srgbClr val="000104"/>
                </a:solidFill>
              </a:rPr>
              <a:t>ccount</a:t>
            </a:r>
            <a:endParaRPr lang="en-US" sz="2400" b="1" dirty="0">
              <a:solidFill>
                <a:srgbClr val="00010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8895" y="4764366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104"/>
                </a:solidFill>
              </a:rPr>
              <a:t>Freedom</a:t>
            </a:r>
          </a:p>
          <a:p>
            <a:pPr eaLnBrk="1" hangingPunct="1"/>
            <a:r>
              <a:rPr lang="en-US" sz="2400" b="1" dirty="0">
                <a:solidFill>
                  <a:srgbClr val="000104"/>
                </a:solidFill>
              </a:rPr>
              <a:t>A</a:t>
            </a:r>
            <a:r>
              <a:rPr lang="en-US" sz="2400" b="1" dirty="0" smtClean="0">
                <a:solidFill>
                  <a:srgbClr val="000104"/>
                </a:solidFill>
              </a:rPr>
              <a:t>ccount</a:t>
            </a:r>
            <a:endParaRPr lang="en-US" sz="2400" b="1" dirty="0">
              <a:solidFill>
                <a:srgbClr val="00010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5389" y="2002983"/>
            <a:ext cx="247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 eaLnBrk="1" hangingPunct="1"/>
            <a:r>
              <a:rPr lang="en-US" sz="2400" b="1" dirty="0" smtClean="0">
                <a:solidFill>
                  <a:srgbClr val="FF0000"/>
                </a:solidFill>
              </a:rPr>
              <a:t>10% penalty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532" y="3430113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 eaLnBrk="1" hangingPunct="1"/>
            <a:r>
              <a:rPr lang="en-US" sz="2400" b="1" dirty="0" smtClean="0">
                <a:solidFill>
                  <a:srgbClr val="FF0000"/>
                </a:solidFill>
              </a:rPr>
              <a:t>20% penalty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39" y="4801268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 eaLnBrk="1" hangingPunct="1"/>
            <a:r>
              <a:rPr lang="en-US" sz="2400" b="1" dirty="0" smtClean="0">
                <a:solidFill>
                  <a:srgbClr val="FF0000"/>
                </a:solidFill>
              </a:rPr>
              <a:t>No withdrawal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6799" y="1999436"/>
            <a:ext cx="1857830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2400" b="1" dirty="0">
                <a:solidFill>
                  <a:srgbClr val="FFFFFF"/>
                </a:solidFill>
              </a:rPr>
              <a:t>3</a:t>
            </a:r>
            <a:r>
              <a:rPr lang="en-US" sz="2400" b="1" dirty="0" smtClean="0">
                <a:solidFill>
                  <a:srgbClr val="FFFFFF"/>
                </a:solidFill>
              </a:rPr>
              <a:t>5%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107" y="21695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104"/>
                </a:solidFill>
              </a:rPr>
              <a:t>65%</a:t>
            </a:r>
            <a:endParaRPr lang="en-US" sz="2400" b="1" dirty="0">
              <a:solidFill>
                <a:srgbClr val="00010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1315" y="3455594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1313" y="3455594"/>
            <a:ext cx="229325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2400" b="1" dirty="0" smtClean="0">
                <a:solidFill>
                  <a:srgbClr val="FFFFFF"/>
                </a:solidFill>
              </a:rPr>
              <a:t>43%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9187" y="366094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104"/>
                </a:solidFill>
              </a:rPr>
              <a:t>57%</a:t>
            </a:r>
            <a:endParaRPr lang="en-US" sz="2400" b="1" dirty="0">
              <a:solidFill>
                <a:srgbClr val="00010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0344" y="4837701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342" y="4837701"/>
            <a:ext cx="288834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2400" b="1" dirty="0" smtClean="0">
                <a:solidFill>
                  <a:srgbClr val="FFFFFF"/>
                </a:solidFill>
              </a:rPr>
              <a:t>56%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9187" y="502061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104"/>
                </a:solidFill>
              </a:rPr>
              <a:t>44%</a:t>
            </a:r>
            <a:endParaRPr lang="en-US" sz="2400" b="1" dirty="0">
              <a:solidFill>
                <a:srgbClr val="0001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dirty="0" smtClean="0"/>
              <a:t>Percentage unhealthy snacks chosen</a:t>
            </a:r>
            <a:br>
              <a:rPr lang="en-US" sz="2400" dirty="0" smtClean="0"/>
            </a:br>
            <a:r>
              <a:rPr lang="en-US" sz="2400" dirty="0" smtClean="0"/>
              <a:t>H = hungry (late afternoon)</a:t>
            </a:r>
            <a:br>
              <a:rPr lang="en-US" sz="2400" dirty="0" smtClean="0"/>
            </a:br>
            <a:r>
              <a:rPr lang="en-US" sz="2400" dirty="0" smtClean="0"/>
              <a:t>S = sated (just after lunch)</a:t>
            </a:r>
            <a:endParaRPr lang="en-US" sz="24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0" y="1541063"/>
            <a:ext cx="8698760" cy="49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467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1328100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2904141" y="5019423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313766" y="4901545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942740" y="523523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5366700" y="4847590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7352365" y="4915833"/>
            <a:ext cx="16065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immediate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4961542" y="5034512"/>
            <a:ext cx="13500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75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533400"/>
            <a:ext cx="86868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sz="4000" b="1" dirty="0" smtClean="0"/>
              <a:t>Theorem 3 (AWA): 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Assume self 0 can pick any consumption penalty.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Then </a:t>
            </a:r>
            <a:r>
              <a:rPr lang="en-US" dirty="0"/>
              <a:t>self 0 will set up </a:t>
            </a:r>
            <a:r>
              <a:rPr lang="en-US" dirty="0" smtClean="0"/>
              <a:t>two </a:t>
            </a:r>
            <a:r>
              <a:rPr lang="en-US" dirty="0"/>
              <a:t>accounts: </a:t>
            </a:r>
            <a:endParaRPr lang="en-US" dirty="0" smtClean="0"/>
          </a:p>
          <a:p>
            <a:r>
              <a:rPr lang="en-US" dirty="0" smtClean="0"/>
              <a:t>fully liquid </a:t>
            </a:r>
            <a:r>
              <a:rPr lang="en-US" dirty="0"/>
              <a:t>account </a:t>
            </a:r>
            <a:endParaRPr lang="en-US" dirty="0" smtClean="0"/>
          </a:p>
          <a:p>
            <a:r>
              <a:rPr lang="en-US" dirty="0" smtClean="0"/>
              <a:t>fully </a:t>
            </a:r>
            <a:r>
              <a:rPr lang="en-US" dirty="0"/>
              <a:t>illiquid account </a:t>
            </a:r>
            <a:r>
              <a:rPr lang="en-US" dirty="0" smtClean="0"/>
              <a:t>(no withdrawals in </a:t>
            </a:r>
            <a:r>
              <a:rPr lang="en-US" dirty="0"/>
              <a:t>period </a:t>
            </a:r>
            <a:r>
              <a:rPr lang="en-US" dirty="0" smtClean="0"/>
              <a:t>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dirty="0" smtClean="0"/>
              <a:t>Assume there </a:t>
            </a:r>
            <a:r>
              <a:rPr lang="en-US" dirty="0"/>
              <a:t>are three </a:t>
            </a:r>
            <a:r>
              <a:rPr lang="en-US" dirty="0" smtClean="0"/>
              <a:t>accounts: </a:t>
            </a:r>
          </a:p>
          <a:p>
            <a:r>
              <a:rPr lang="en-US" dirty="0" smtClean="0"/>
              <a:t>one liquid</a:t>
            </a:r>
          </a:p>
          <a:p>
            <a:r>
              <a:rPr lang="en-US" dirty="0" smtClean="0"/>
              <a:t>one </a:t>
            </a:r>
            <a:r>
              <a:rPr lang="en-US" dirty="0"/>
              <a:t>with an intermediate withdrawal </a:t>
            </a:r>
            <a:r>
              <a:rPr lang="en-US" dirty="0" smtClean="0"/>
              <a:t>penalty</a:t>
            </a:r>
          </a:p>
          <a:p>
            <a:r>
              <a:rPr lang="en-US" dirty="0" smtClean="0"/>
              <a:t>one </a:t>
            </a:r>
            <a:r>
              <a:rPr lang="en-US" dirty="0"/>
              <a:t>completely illiquid </a:t>
            </a:r>
            <a:endParaRPr lang="en-US" dirty="0" smtClean="0"/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 smtClean="0"/>
              <a:t>Then all </a:t>
            </a:r>
            <a:r>
              <a:rPr lang="en-US" dirty="0"/>
              <a:t>assets will be allocated to the liquid account and the </a:t>
            </a:r>
            <a:r>
              <a:rPr lang="en-US" dirty="0" smtClean="0"/>
              <a:t>completely illiquid account.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Corollary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59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14" y="134262"/>
            <a:ext cx="872308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When three accounts are offered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438400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</a:rPr>
              <a:t>Freedom</a:t>
            </a:r>
          </a:p>
          <a:p>
            <a:pPr algn="ctr" eaLnBrk="1" hangingPunct="1"/>
            <a:r>
              <a:rPr lang="en-US" sz="2400" b="1" dirty="0">
                <a:solidFill>
                  <a:srgbClr val="000000"/>
                </a:solidFill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</a:rPr>
              <a:t>ccount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0430" y="2438400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</a:rPr>
              <a:t>No withdrawal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3306498"/>
            <a:ext cx="6818702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2999" y="3306498"/>
            <a:ext cx="2305649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2400" b="1" dirty="0" smtClean="0">
                <a:solidFill>
                  <a:srgbClr val="000000"/>
                </a:solidFill>
              </a:rPr>
              <a:t>33.9%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1200" y="348941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49.9%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8649" y="3310128"/>
            <a:ext cx="1123351" cy="80551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2000" b="1" dirty="0" smtClean="0">
                <a:solidFill>
                  <a:srgbClr val="000000"/>
                </a:solidFill>
              </a:rPr>
              <a:t>16.2%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0905" y="4180331"/>
            <a:ext cx="247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C4CCFF">
                    <a:lumMod val="75000"/>
                  </a:srgbClr>
                </a:solidFill>
              </a:rPr>
              <a:t>Goal Account</a:t>
            </a:r>
          </a:p>
          <a:p>
            <a:pPr algn="ctr" eaLnBrk="1" hangingPunct="1"/>
            <a:r>
              <a:rPr lang="en-US" sz="2400" b="1" dirty="0" smtClean="0">
                <a:solidFill>
                  <a:srgbClr val="C4CCFF">
                    <a:lumMod val="75000"/>
                  </a:srgbClr>
                </a:solidFill>
              </a:rPr>
              <a:t>10% penalty</a:t>
            </a:r>
            <a:endParaRPr lang="en-US" sz="2400" b="1" dirty="0">
              <a:solidFill>
                <a:srgbClr val="C4CC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/>
          <a:lstStyle/>
          <a:p>
            <a:r>
              <a:rPr lang="en-US" dirty="0" smtClean="0"/>
              <a:t>401(k) plans allow withdrawals (10% tax penalty) – is this the right balance between commitment and liquidity?</a:t>
            </a:r>
          </a:p>
          <a:p>
            <a:r>
              <a:rPr lang="en-US" dirty="0" smtClean="0"/>
              <a:t>How would household respond if 401(k) plans added another option – an illiquid account?</a:t>
            </a:r>
          </a:p>
          <a:p>
            <a:r>
              <a:rPr lang="en-US" dirty="0" smtClean="0"/>
              <a:t>Would they take it up and would this reduce leakage and raise welfare?</a:t>
            </a:r>
          </a:p>
          <a:p>
            <a:r>
              <a:rPr lang="en-US" dirty="0" smtClean="0"/>
              <a:t>What would an optimal system look like if at least some households are naïve?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/>
              <a:t>Potential implications for the design of a retirement saving system?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230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5438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Summary of behavioral mechanism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16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Specify a social welfare function (not necessarily based on revealed preference)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Specify a theory of consumer/firm behavior (consumers and/or firms may not behave optimally).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/>
              <a:t>Solve for the institutional structure that maximizes the social welfare function, conditional on the theory of consumer/firm behavior</a:t>
            </a:r>
            <a:r>
              <a:rPr lang="en-US" sz="2800" dirty="0" smtClean="0"/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Examples: Optimal defaults and optimal illiquidity.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89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4582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dirty="0"/>
              <a:t>P</a:t>
            </a:r>
            <a:r>
              <a:rPr lang="en-US" dirty="0" smtClean="0"/>
              <a:t>resent-biased preferences plus taste shocks: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The allocation to the illiquid asset is increasing in the penalty (log utility).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Welfare is increasing in the penalty (CRRA).</a:t>
            </a:r>
          </a:p>
          <a:p>
            <a:pPr marL="623887" indent="-514350">
              <a:buFont typeface="+mj-lt"/>
              <a:buAutoNum type="arabicPeriod"/>
            </a:pPr>
            <a:r>
              <a:rPr lang="en-US" dirty="0" smtClean="0"/>
              <a:t>When there are three accounts – one liquid, one with an intermediate withdrawal penalty, and one completely illiquid – all assets will be allocated to the liquid account and the infinite penalty account (concave utility function). 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Outline of Lecture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Preference reversals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Commitment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rgbClr val="000000"/>
                </a:solidFill>
              </a:rPr>
              <a:t>Other evidence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</a:rPr>
              <a:t>Behavioral Mechanism Design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001000" cy="1143000"/>
          </a:xfrm>
        </p:spPr>
        <p:txBody>
          <a:bodyPr/>
          <a:lstStyle/>
          <a:p>
            <a:r>
              <a:rPr lang="en-US" sz="3200" dirty="0" smtClean="0"/>
              <a:t>See Badger et al (2007) for a related example with heroin addicts given the time-dated reward of buprenorphine (“</a:t>
            </a:r>
            <a:r>
              <a:rPr lang="en-US" sz="3200" dirty="0" err="1" smtClean="0"/>
              <a:t>bup</a:t>
            </a:r>
            <a:r>
              <a:rPr lang="en-US" sz="3200" dirty="0" smtClean="0"/>
              <a:t>”), </a:t>
            </a:r>
            <a:br>
              <a:rPr lang="en-US" sz="3200" dirty="0" smtClean="0"/>
            </a:br>
            <a:r>
              <a:rPr lang="en-US" sz="3200" dirty="0" smtClean="0"/>
              <a:t>a heroin partial agonist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11480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sample </a:t>
            </a:r>
            <a:r>
              <a:rPr lang="en-US" sz="2400" dirty="0" smtClean="0">
                <a:solidFill>
                  <a:srgbClr val="FF0000"/>
                </a:solidFill>
              </a:rPr>
              <a:t>warning (n=13)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609600" y="3962400"/>
            <a:ext cx="800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Quasi-hyperbolic interpretation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762000" y="2057400"/>
            <a:ext cx="73152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Suppose that fruit has immediate benefit of 1/2.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Suppose that chocolate has immediate benefit of 1 and delayed cost of 2/3.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14400" y="4113213"/>
          <a:ext cx="7696200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3" imgW="4190760" imgH="1079280" progId="Equation.DSMT4">
                  <p:embed/>
                </p:oleObj>
              </mc:Choice>
              <mc:Fallback>
                <p:oleObj name="Equation" r:id="rId3" imgW="4190760" imgH="1079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3213"/>
                        <a:ext cx="7696200" cy="190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20738" y="1447203"/>
          <a:ext cx="5732462" cy="50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Equation" r:id="rId5" imgW="2095200" imgH="203040" progId="Equation.DSMT4">
                  <p:embed/>
                </p:oleObj>
              </mc:Choice>
              <mc:Fallback>
                <p:oleObj name="Equation" r:id="rId5" imgW="20952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447203"/>
                        <a:ext cx="5732462" cy="5006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8305800" y="39624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3505200" y="51816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9600" y="5181600"/>
            <a:ext cx="8001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5105400"/>
            <a:ext cx="8763000" cy="14478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3886200"/>
            <a:ext cx="8763000" cy="24384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/>
              <a:t>Extremely thirsty subjects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400" smtClean="0"/>
              <a:t>McClure, Ericson, Laibson, Loewenstein and Cohen (2007)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Choosing between, 	 					</a:t>
            </a:r>
            <a:r>
              <a:rPr lang="en-US" b="1" dirty="0" smtClean="0">
                <a:solidFill>
                  <a:srgbClr val="0000FF"/>
                </a:solidFill>
              </a:rPr>
              <a:t>juice now</a:t>
            </a:r>
            <a:r>
              <a:rPr lang="en-US" dirty="0" smtClean="0"/>
              <a:t>                    or    </a:t>
            </a:r>
            <a:r>
              <a:rPr lang="en-US" b="1" dirty="0" smtClean="0">
                <a:solidFill>
                  <a:srgbClr val="009900"/>
                </a:solidFill>
              </a:rPr>
              <a:t>2x juice in 5 minutes</a:t>
            </a:r>
            <a:r>
              <a:rPr lang="en-US" dirty="0" smtClean="0"/>
              <a:t> 	60% of subjects choose first option. </a:t>
            </a:r>
          </a:p>
          <a:p>
            <a:pPr eaLnBrk="1" hangingPunct="1"/>
            <a:r>
              <a:rPr lang="en-US" dirty="0" smtClean="0"/>
              <a:t>Choosing between 						</a:t>
            </a:r>
            <a:r>
              <a:rPr lang="en-US" b="1" dirty="0" smtClean="0">
                <a:solidFill>
                  <a:srgbClr val="0000FF"/>
                </a:solidFill>
              </a:rPr>
              <a:t>juice in 20 minutes</a:t>
            </a:r>
            <a:r>
              <a:rPr lang="en-US" dirty="0" smtClean="0"/>
              <a:t>    or    </a:t>
            </a:r>
            <a:r>
              <a:rPr lang="en-US" b="1" dirty="0" smtClean="0">
                <a:solidFill>
                  <a:srgbClr val="009900"/>
                </a:solidFill>
              </a:rPr>
              <a:t>2x juice in 25 minutes</a:t>
            </a:r>
            <a:r>
              <a:rPr lang="en-US" dirty="0" smtClean="0"/>
              <a:t> 	30% of subjects choose first option.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dirty="0" smtClean="0"/>
              <a:t>We estimate that the 5-minute discount rate is 50% and the “long-run” discount rate is 0%.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Ramsey (1930s), </a:t>
            </a:r>
            <a:r>
              <a:rPr lang="en-US" dirty="0" err="1" smtClean="0">
                <a:solidFill>
                  <a:srgbClr val="FFFFFF"/>
                </a:solidFill>
              </a:rPr>
              <a:t>Strotz</a:t>
            </a:r>
            <a:r>
              <a:rPr lang="en-US" dirty="0" smtClean="0">
                <a:solidFill>
                  <a:srgbClr val="FFFFFF"/>
                </a:solidFill>
              </a:rPr>
              <a:t> (1950s), &amp; Herrnstein (1960s) were the first to understand that discount rates are higher in the short run than in the long run.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2800" dirty="0" smtClean="0"/>
              <a:t>Recovering heroin addicts and Buprenorphine (BUP)</a:t>
            </a:r>
            <a:br>
              <a:rPr lang="en-US" sz="2800" dirty="0" smtClean="0"/>
            </a:br>
            <a:r>
              <a:rPr lang="en-US" sz="2800" dirty="0" smtClean="0"/>
              <a:t>Badger et al (2007)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02001"/>
          <a:ext cx="6096000" cy="195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519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Immediate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Delayed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(+5)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Satiated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$50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$35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Deprived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$60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35773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Monetary equivalent of an extra does of BUP</a:t>
            </a:r>
            <a:endParaRPr lang="en-US" sz="2400" u="sng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95400" y="4572000"/>
            <a:ext cx="67818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950803"/>
            <a:ext cx="768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Methodology alert: </a:t>
            </a:r>
            <a:r>
              <a:rPr lang="en-US" sz="2400" b="1" dirty="0" smtClean="0"/>
              <a:t>13</a:t>
            </a:r>
            <a:r>
              <a:rPr lang="en-US" sz="2400" dirty="0" smtClean="0"/>
              <a:t> heroin addicts are the only participants in this study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heroin addicts</a:t>
            </a:r>
            <a:br>
              <a:rPr lang="en-US" dirty="0" smtClean="0"/>
            </a:br>
            <a:r>
              <a:rPr lang="en-US" dirty="0" smtClean="0"/>
              <a:t>Badger et al (2007)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302001"/>
          <a:ext cx="6096000" cy="195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5193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Immediate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Delayed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(+5)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Satiated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$50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$35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51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Deprived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$75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$60</a:t>
                      </a:r>
                      <a:endParaRPr lang="en-US" sz="2400" dirty="0"/>
                    </a:p>
                  </a:txBody>
                  <a:tcPr>
                    <a:solidFill>
                      <a:srgbClr val="FF33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357735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Monetary equivalent of an extra does of BUP</a:t>
            </a:r>
            <a:endParaRPr lang="en-US" sz="2400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bit of math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If you want to relate a discount factor, </a:t>
            </a:r>
            <a:r>
              <a:rPr lang="en-US" smtClean="0">
                <a:latin typeface="Symbol" pitchFamily="18" charset="2"/>
              </a:rPr>
              <a:t>d, </a:t>
            </a:r>
            <a:r>
              <a:rPr lang="en-US" smtClean="0"/>
              <a:t>to a discount rate, remember that if</a:t>
            </a:r>
          </a:p>
          <a:p>
            <a:endParaRPr lang="en-US" smtClean="0"/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then,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200400" y="4343400"/>
          <a:ext cx="23574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Equation" r:id="rId3" imgW="1117440" imgH="457200" progId="Equation.DSMT4">
                  <p:embed/>
                </p:oleObj>
              </mc:Choice>
              <mc:Fallback>
                <p:oleObj name="Equation" r:id="rId3" imgW="11174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43400"/>
                        <a:ext cx="2357438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3810000" y="2805113"/>
          <a:ext cx="13350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05113"/>
                        <a:ext cx="1335088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Money now vs. money later </a:t>
            </a:r>
            <a:br>
              <a:rPr lang="en-US" b="1" smtClean="0"/>
            </a:br>
            <a:r>
              <a:rPr lang="en-US" b="1" smtClean="0"/>
              <a:t>Thaler (1981)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r>
              <a:rPr lang="en-US" dirty="0" smtClean="0"/>
              <a:t>Hypothetical rewards </a:t>
            </a:r>
            <a:r>
              <a:rPr lang="en-US" sz="2000" dirty="0" smtClean="0"/>
              <a:t>(but many experiments use real rewards)</a:t>
            </a:r>
          </a:p>
          <a:p>
            <a:r>
              <a:rPr lang="en-US" dirty="0" smtClean="0"/>
              <a:t>Baseline exponential discounting model: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i="1" dirty="0" smtClean="0"/>
              <a:t>= </a:t>
            </a:r>
            <a:r>
              <a:rPr lang="en-US" i="1" dirty="0" smtClean="0">
                <a:latin typeface="Symbol" pitchFamily="18" charset="2"/>
              </a:rPr>
              <a:t>d </a:t>
            </a:r>
            <a:r>
              <a:rPr lang="en-US" i="1" baseline="30000" dirty="0" smtClean="0">
                <a:cs typeface="Arial" charset="0"/>
              </a:rPr>
              <a:t>t</a:t>
            </a:r>
            <a:r>
              <a:rPr lang="en-US" i="1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r>
              <a:rPr lang="en-US" dirty="0" smtClean="0"/>
              <a:t>So 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 err="1" smtClean="0">
                <a:latin typeface="Symbol" pitchFamily="18" charset="2"/>
              </a:rPr>
              <a:t>d</a:t>
            </a:r>
            <a:r>
              <a:rPr lang="en-US" i="1" dirty="0" smtClean="0"/>
              <a:t> = </a:t>
            </a:r>
            <a:r>
              <a:rPr lang="en-US" dirty="0" smtClean="0"/>
              <a:t>(1/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X/Y</a:t>
            </a:r>
            <a:r>
              <a:rPr lang="en-US" dirty="0" smtClean="0"/>
              <a:t>]</a:t>
            </a:r>
            <a:r>
              <a:rPr lang="en-US" i="1" dirty="0" smtClean="0"/>
              <a:t>, </a:t>
            </a:r>
            <a:r>
              <a:rPr lang="en-US" dirty="0" smtClean="0"/>
              <a:t>remember that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in units of yrs </a:t>
            </a:r>
          </a:p>
          <a:p>
            <a:r>
              <a:rPr lang="en-US" dirty="0" smtClean="0"/>
              <a:t>What amount makes you indifferent between $15 today and $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in 1 month? </a:t>
            </a:r>
          </a:p>
          <a:p>
            <a:pPr lvl="1">
              <a:buFontTx/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/>
              <a:t> = 20</a:t>
            </a:r>
          </a:p>
          <a:p>
            <a:pPr lvl="1">
              <a:buFontTx/>
              <a:buNone/>
            </a:pPr>
            <a:r>
              <a:rPr lang="en-US" sz="2000" dirty="0" smtClean="0"/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smtClean="0"/>
              <a:t> = </a:t>
            </a:r>
            <a:r>
              <a:rPr lang="en-US" sz="2000" dirty="0" smtClean="0"/>
              <a:t>(1/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= </a:t>
            </a:r>
            <a:r>
              <a:rPr lang="en-US" sz="2000" dirty="0" smtClean="0"/>
              <a:t>12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</a:t>
            </a:r>
            <a:r>
              <a:rPr lang="en-US" sz="2000" dirty="0" smtClean="0"/>
              <a:t>= 345% per year </a:t>
            </a:r>
          </a:p>
          <a:p>
            <a:r>
              <a:rPr lang="en-US" dirty="0" smtClean="0"/>
              <a:t>What amount makes you indifferent between $15 today and $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in ten years?</a:t>
            </a:r>
          </a:p>
          <a:p>
            <a:pPr lvl="1">
              <a:buFontTx/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/>
              <a:t> = 100</a:t>
            </a:r>
          </a:p>
          <a:p>
            <a:pPr lvl="1">
              <a:buNone/>
            </a:pPr>
            <a:r>
              <a:rPr lang="en-US" sz="2000" dirty="0" smtClean="0"/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smtClean="0"/>
              <a:t> = </a:t>
            </a:r>
            <a:r>
              <a:rPr lang="en-US" sz="2000" dirty="0" smtClean="0"/>
              <a:t>(1/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)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= (</a:t>
            </a:r>
            <a:r>
              <a:rPr lang="en-US" sz="2000" dirty="0" smtClean="0"/>
              <a:t>1/10)</a:t>
            </a:r>
            <a:r>
              <a:rPr lang="en-US" sz="2000" i="1" dirty="0" smtClean="0"/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000" i="1" dirty="0" smtClean="0"/>
              <a:t> </a:t>
            </a:r>
            <a:r>
              <a:rPr lang="en-US" sz="2000" dirty="0" smtClean="0"/>
              <a:t>[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/>
              <a:t>]</a:t>
            </a:r>
            <a:r>
              <a:rPr lang="en-US" sz="2000" i="1" dirty="0" smtClean="0"/>
              <a:t> </a:t>
            </a:r>
            <a:r>
              <a:rPr lang="en-US" sz="2000" dirty="0" smtClean="0"/>
              <a:t>= 19% per year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 dirty="0" smtClean="0"/>
              <a:t>But … “money earlier vs. money later”  (MEL)</a:t>
            </a:r>
            <a:br>
              <a:rPr lang="en-US" dirty="0" smtClean="0"/>
            </a:br>
            <a:r>
              <a:rPr lang="en-US" dirty="0" smtClean="0"/>
              <a:t>has so many confounds</a:t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Chabris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and </a:t>
            </a:r>
            <a:r>
              <a:rPr lang="en-US" sz="2400" dirty="0" err="1" smtClean="0"/>
              <a:t>Schuldt</a:t>
            </a:r>
            <a:r>
              <a:rPr lang="en-US" sz="2400" dirty="0" smtClean="0"/>
              <a:t> 2009)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Unreliability of future rewards </a:t>
            </a:r>
            <a:r>
              <a:rPr lang="en-US" sz="2000" dirty="0" smtClean="0"/>
              <a:t>(trust; bird in the </a:t>
            </a:r>
            <a:r>
              <a:rPr lang="en-US" sz="2000" dirty="0"/>
              <a:t>hand; </a:t>
            </a:r>
            <a:r>
              <a:rPr lang="en-US" sz="2000" dirty="0" err="1" smtClean="0"/>
              <a:t>Andreoni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Sprenger</a:t>
            </a:r>
            <a:r>
              <a:rPr lang="en-US" sz="2000" dirty="0"/>
              <a:t> 2010)</a:t>
            </a:r>
            <a:endParaRPr lang="en-US" sz="2000" dirty="0" smtClean="0"/>
          </a:p>
          <a:p>
            <a:r>
              <a:rPr lang="en-US" dirty="0" smtClean="0"/>
              <a:t>Investment vs. consumption </a:t>
            </a:r>
            <a:r>
              <a:rPr lang="en-US" sz="2000" dirty="0" smtClean="0"/>
              <a:t>(money receipt at date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 is not time-stamped </a:t>
            </a:r>
            <a:r>
              <a:rPr lang="en-US" sz="2000" dirty="0" err="1" smtClean="0"/>
              <a:t>utils</a:t>
            </a:r>
            <a:r>
              <a:rPr lang="en-US" sz="2000" dirty="0" smtClean="0"/>
              <a:t> event at date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Transaction costs (especially when asymmetric)</a:t>
            </a:r>
          </a:p>
          <a:p>
            <a:r>
              <a:rPr lang="en-US" dirty="0" smtClean="0"/>
              <a:t>Curvature of utility function </a:t>
            </a:r>
            <a:r>
              <a:rPr lang="en-US" sz="2000" dirty="0" smtClean="0"/>
              <a:t>(see Harrison et al for partial fixes)</a:t>
            </a:r>
          </a:p>
          <a:p>
            <a:r>
              <a:rPr lang="en-US" dirty="0" smtClean="0"/>
              <a:t>Framing and demand characteristics </a:t>
            </a:r>
            <a:r>
              <a:rPr lang="en-US" sz="2000" dirty="0" smtClean="0"/>
              <a:t>(e.g., response scale; Beauchamp et al 2013)</a:t>
            </a:r>
          </a:p>
          <a:p>
            <a:r>
              <a:rPr lang="en-US" dirty="0" smtClean="0"/>
              <a:t>Sub-</a:t>
            </a:r>
            <a:r>
              <a:rPr lang="en-US" dirty="0" err="1" smtClean="0"/>
              <a:t>additivity</a:t>
            </a:r>
            <a:r>
              <a:rPr lang="en-US" dirty="0" smtClean="0"/>
              <a:t> </a:t>
            </a:r>
            <a:r>
              <a:rPr lang="en-US" sz="2000" dirty="0" smtClean="0"/>
              <a:t>(Read, 2001; </a:t>
            </a:r>
            <a:r>
              <a:rPr lang="en-US" sz="2000" dirty="0" err="1" smtClean="0"/>
              <a:t>Benhabib</a:t>
            </a:r>
            <a:r>
              <a:rPr lang="en-US" sz="2000" dirty="0" smtClean="0"/>
              <a:t>, </a:t>
            </a:r>
            <a:r>
              <a:rPr lang="en-US" sz="2000" dirty="0" err="1" smtClean="0"/>
              <a:t>Bisin</a:t>
            </a:r>
            <a:r>
              <a:rPr lang="en-US" sz="2000" dirty="0" smtClean="0"/>
              <a:t>, and </a:t>
            </a:r>
            <a:r>
              <a:rPr lang="en-US" sz="2000" dirty="0" err="1" smtClean="0"/>
              <a:t>Schotter</a:t>
            </a:r>
            <a:r>
              <a:rPr lang="en-US" sz="2000" dirty="0" smtClean="0"/>
              <a:t> 2008) </a:t>
            </a:r>
          </a:p>
          <a:p>
            <a:r>
              <a:rPr lang="en-US" dirty="0" smtClean="0"/>
              <a:t>(Hypothetical rewards)</a:t>
            </a:r>
            <a:endParaRPr lang="en-US" dirty="0" smtClean="0"/>
          </a:p>
          <a:p>
            <a:r>
              <a:rPr lang="en-US" dirty="0" smtClean="0"/>
              <a:t>Psychometric heuristics </a:t>
            </a:r>
            <a:r>
              <a:rPr lang="en-US" sz="2000" dirty="0" smtClean="0"/>
              <a:t>(Rubinstein 1988, 2003; Read et al 2011; White et al </a:t>
            </a:r>
            <a:r>
              <a:rPr lang="en-US" sz="2000" dirty="0" smtClean="0"/>
              <a:t>2014)</a:t>
            </a:r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cs typeface="Arial" charset="0"/>
              </a:rPr>
              <a:t>1. Motivating thought experiment</a:t>
            </a:r>
            <a:endParaRPr lang="en-US" smtClean="0">
              <a:cs typeface="Arial" charset="0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8382000" cy="15240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Would you like to have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lphaUcParenR"/>
            </a:pPr>
            <a:r>
              <a:rPr lang="en-US" smtClean="0"/>
              <a:t>15 minute massage </a:t>
            </a:r>
            <a:r>
              <a:rPr lang="en-US" smtClean="0">
                <a:solidFill>
                  <a:srgbClr val="0000FF"/>
                </a:solidFill>
              </a:rPr>
              <a:t>now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or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B)  20 minute massage </a:t>
            </a:r>
            <a:r>
              <a:rPr lang="en-US" smtClean="0">
                <a:solidFill>
                  <a:srgbClr val="0000FF"/>
                </a:solidFill>
              </a:rPr>
              <a:t>in an hour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marL="457200" indent="-457200" eaLnBrk="1" hangingPunct="1">
              <a:lnSpc>
                <a:spcPct val="80000"/>
              </a:lnSpc>
            </a:pPr>
            <a:endParaRPr lang="en-US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Would you like to have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C) 15 minute massage </a:t>
            </a:r>
            <a:r>
              <a:rPr lang="en-US" smtClean="0">
                <a:solidFill>
                  <a:srgbClr val="0000FF"/>
                </a:solidFill>
              </a:rPr>
              <a:t>in a week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	or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D) 20 minute massage </a:t>
            </a:r>
            <a:r>
              <a:rPr lang="en-US" smtClean="0">
                <a:solidFill>
                  <a:srgbClr val="0000FF"/>
                </a:solidFill>
              </a:rPr>
              <a:t>in a week and an hour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mtClean="0">
              <a:solidFill>
                <a:srgbClr val="FF80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41148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sz="2400">
              <a:latin typeface="Helvetica" charset="0"/>
            </a:endParaRPr>
          </a:p>
          <a:p>
            <a:pPr marL="457200" indent="-457200"/>
            <a:endParaRPr lang="en-US" sz="2400">
              <a:latin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money questions unsuited to measuring </a:t>
            </a:r>
            <a:r>
              <a:rPr lang="en-US" dirty="0" smtClean="0"/>
              <a:t>discounting even in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agent is not liquidity constrained, she should maximize NPV when asked about money now vs. money later.</a:t>
            </a:r>
          </a:p>
          <a:p>
            <a:r>
              <a:rPr lang="en-US" dirty="0" smtClean="0"/>
              <a:t>Note that NPV is based on market interest rates, not time preferences.</a:t>
            </a:r>
          </a:p>
          <a:p>
            <a:r>
              <a:rPr lang="en-US" dirty="0" smtClean="0"/>
              <a:t>After maximizing NPV, she should pick her indifference point using time preferences.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 bwMode="auto">
          <a:xfrm rot="16200000" flipV="1">
            <a:off x="419100" y="3848100"/>
            <a:ext cx="38100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362200" y="5715000"/>
            <a:ext cx="44958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34200" y="5943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44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38246" y="5486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870" y="23622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362200" y="2590800"/>
            <a:ext cx="3276600" cy="312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362200" y="3429000"/>
            <a:ext cx="2286000" cy="2209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743200" y="51170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slope =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-(1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7200" y="5791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$5 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541" y="23622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$7 later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09875" y="2028825"/>
            <a:ext cx="3581400" cy="2924175"/>
          </a:xfrm>
          <a:custGeom>
            <a:avLst/>
            <a:gdLst>
              <a:gd name="connsiteX0" fmla="*/ 0 w 3581400"/>
              <a:gd name="connsiteY0" fmla="*/ 0 h 2924175"/>
              <a:gd name="connsiteX1" fmla="*/ 76200 w 3581400"/>
              <a:gd name="connsiteY1" fmla="*/ 466725 h 2924175"/>
              <a:gd name="connsiteX2" fmla="*/ 285750 w 3581400"/>
              <a:gd name="connsiteY2" fmla="*/ 981075 h 2924175"/>
              <a:gd name="connsiteX3" fmla="*/ 533400 w 3581400"/>
              <a:gd name="connsiteY3" fmla="*/ 1390650 h 2924175"/>
              <a:gd name="connsiteX4" fmla="*/ 981075 w 3581400"/>
              <a:gd name="connsiteY4" fmla="*/ 1905000 h 2924175"/>
              <a:gd name="connsiteX5" fmla="*/ 1724025 w 3581400"/>
              <a:gd name="connsiteY5" fmla="*/ 2438400 h 2924175"/>
              <a:gd name="connsiteX6" fmla="*/ 2590800 w 3581400"/>
              <a:gd name="connsiteY6" fmla="*/ 2714625 h 2924175"/>
              <a:gd name="connsiteX7" fmla="*/ 3581400 w 3581400"/>
              <a:gd name="connsiteY7" fmla="*/ 2924175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2924175">
                <a:moveTo>
                  <a:pt x="0" y="0"/>
                </a:moveTo>
                <a:cubicBezTo>
                  <a:pt x="14287" y="151606"/>
                  <a:pt x="28575" y="303213"/>
                  <a:pt x="76200" y="466725"/>
                </a:cubicBezTo>
                <a:cubicBezTo>
                  <a:pt x="123825" y="630238"/>
                  <a:pt x="209550" y="827088"/>
                  <a:pt x="285750" y="981075"/>
                </a:cubicBezTo>
                <a:cubicBezTo>
                  <a:pt x="361950" y="1135062"/>
                  <a:pt x="417513" y="1236663"/>
                  <a:pt x="533400" y="1390650"/>
                </a:cubicBezTo>
                <a:cubicBezTo>
                  <a:pt x="649287" y="1544637"/>
                  <a:pt x="782638" y="1730375"/>
                  <a:pt x="981075" y="1905000"/>
                </a:cubicBezTo>
                <a:cubicBezTo>
                  <a:pt x="1179513" y="2079625"/>
                  <a:pt x="1455738" y="2303463"/>
                  <a:pt x="1724025" y="2438400"/>
                </a:cubicBezTo>
                <a:cubicBezTo>
                  <a:pt x="1992312" y="2573337"/>
                  <a:pt x="2281238" y="2633663"/>
                  <a:pt x="2590800" y="2714625"/>
                </a:cubicBezTo>
                <a:cubicBezTo>
                  <a:pt x="2900362" y="2795587"/>
                  <a:pt x="3240881" y="2859881"/>
                  <a:pt x="3581400" y="2924175"/>
                </a:cubicBezTo>
              </a:path>
            </a:pathLst>
          </a:custGeom>
          <a:noFill/>
          <a:ln w="952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2860" y="914400"/>
            <a:ext cx="4602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Separation theorem: </a:t>
            </a:r>
            <a:r>
              <a:rPr lang="en-US" sz="2400" dirty="0" smtClean="0">
                <a:solidFill>
                  <a:srgbClr val="FF0000"/>
                </a:solidFill>
              </a:rPr>
              <a:t>pick payment </a:t>
            </a:r>
            <a:r>
              <a:rPr lang="en-US" sz="2400" dirty="0" smtClean="0"/>
              <a:t>to maximize NPV, regardless of time preference </a:t>
            </a:r>
            <a:r>
              <a:rPr lang="en-US" sz="2400" dirty="0" smtClean="0">
                <a:solidFill>
                  <a:srgbClr val="000099"/>
                </a:solidFill>
              </a:rPr>
              <a:t>(then locate along efficient frontier)</a:t>
            </a:r>
            <a:endParaRPr 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76608"/>
              </p:ext>
            </p:extLst>
          </p:nvPr>
        </p:nvGraphicFramePr>
        <p:xfrm>
          <a:off x="4938713" y="3886200"/>
          <a:ext cx="3225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3" name="Equation" r:id="rId3" imgW="1714320" imgH="431640" progId="Equation.DSMT4">
                  <p:embed/>
                </p:oleObj>
              </mc:Choice>
              <mc:Fallback>
                <p:oleObj name="Equation" r:id="rId3" imgW="1714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886200"/>
                        <a:ext cx="3225800" cy="812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60470" y="3657600"/>
            <a:ext cx="3257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o</a:t>
            </a:r>
            <a:endParaRPr lang="en-US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 animBg="1"/>
      <p:bldP spid="22" grpId="0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1143000"/>
          </a:xfrm>
        </p:spPr>
        <p:txBody>
          <a:bodyPr/>
          <a:lstStyle/>
          <a:p>
            <a:r>
              <a:rPr lang="en-US" sz="2800" dirty="0" smtClean="0"/>
              <a:t>White, Ericson, </a:t>
            </a:r>
            <a:r>
              <a:rPr lang="en-US" sz="2800" dirty="0" err="1" smtClean="0"/>
              <a:t>Laibson</a:t>
            </a:r>
            <a:r>
              <a:rPr lang="en-US" sz="2800" dirty="0" smtClean="0"/>
              <a:t>, and Cohen (2014)</a:t>
            </a:r>
            <a:br>
              <a:rPr lang="en-US" sz="2800" dirty="0" smtClean="0"/>
            </a:br>
            <a:r>
              <a:rPr lang="en-US" sz="2800" dirty="0" smtClean="0"/>
              <a:t>(see also Read, Frederick and </a:t>
            </a:r>
            <a:r>
              <a:rPr lang="en-US" sz="2800" dirty="0" err="1" smtClean="0"/>
              <a:t>Scholten</a:t>
            </a:r>
            <a:r>
              <a:rPr lang="en-US" sz="2800" dirty="0" smtClean="0"/>
              <a:t> 2013)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Proportional reasoning explains inter-temporal choices in MEL tasks much better than discounting models (</a:t>
            </a:r>
            <a:r>
              <a:rPr lang="en-US" i="1" dirty="0" smtClean="0"/>
              <a:t>including</a:t>
            </a:r>
            <a:r>
              <a:rPr lang="en-US" dirty="0" smtClean="0"/>
              <a:t> present-biased discounting).</a:t>
            </a:r>
          </a:p>
          <a:p>
            <a:r>
              <a:rPr lang="en-US" dirty="0" smtClean="0"/>
              <a:t>Probability of choosing larger, later reward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/>
              <a:t>over smaller, earlier reward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Improvement </a:t>
            </a:r>
            <a:r>
              <a:rPr lang="en-US" dirty="0"/>
              <a:t>of 6 percentage points of predictive accuracy in cross-validation study (i.e., out of sample prediction)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44459"/>
              </p:ext>
            </p:extLst>
          </p:nvPr>
        </p:nvGraphicFramePr>
        <p:xfrm>
          <a:off x="535409" y="4191000"/>
          <a:ext cx="8453437" cy="98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Equation" r:id="rId3" imgW="3365280" imgH="393480" progId="Equation.3">
                  <p:embed/>
                </p:oleObj>
              </mc:Choice>
              <mc:Fallback>
                <p:oleObj name="Equation" r:id="rId3" imgW="3365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409" y="4191000"/>
                        <a:ext cx="8453437" cy="989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 smtClean="0"/>
              <a:t>Augenblick</a:t>
            </a:r>
            <a:r>
              <a:rPr lang="en-US" dirty="0" smtClean="0"/>
              <a:t>, </a:t>
            </a:r>
            <a:r>
              <a:rPr lang="en-US" dirty="0" err="1" smtClean="0"/>
              <a:t>Niederle</a:t>
            </a:r>
            <a:r>
              <a:rPr lang="en-US" dirty="0" smtClean="0"/>
              <a:t>, and </a:t>
            </a:r>
            <a:r>
              <a:rPr lang="en-US" dirty="0" err="1" smtClean="0"/>
              <a:t>Sprenger</a:t>
            </a:r>
            <a:r>
              <a:rPr lang="en-US" dirty="0" smtClean="0"/>
              <a:t> (2012)</a:t>
            </a:r>
            <a:br>
              <a:rPr lang="en-US" dirty="0" smtClean="0"/>
            </a:br>
            <a:r>
              <a:rPr lang="en-US" dirty="0" smtClean="0"/>
              <a:t>“Three period work experiment: 0, 2, 3”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dirty="0" smtClean="0"/>
              <a:t>At date 0: How hard do you want at work at 2 and at 3?</a:t>
            </a:r>
          </a:p>
          <a:p>
            <a:r>
              <a:rPr lang="en-US" dirty="0" smtClean="0"/>
              <a:t>At date 2: How hard do you want to work at 2 and at 3?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date 2, subjects tend to shift work from 2 to 3.</a:t>
            </a:r>
          </a:p>
          <a:p>
            <a:r>
              <a:rPr lang="en-US" dirty="0" smtClean="0"/>
              <a:t>Estimated parameters: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0.927;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0.997</a:t>
            </a:r>
          </a:p>
          <a:p>
            <a:r>
              <a:rPr lang="en-US" dirty="0" smtClean="0">
                <a:cs typeface="Times New Roman" pitchFamily="18" charset="0"/>
              </a:rPr>
              <a:t>Subjects are willing to commit at date 0 (48/80 commit).</a:t>
            </a:r>
          </a:p>
          <a:p>
            <a:r>
              <a:rPr lang="en-US" dirty="0" smtClean="0">
                <a:cs typeface="Times New Roman" pitchFamily="18" charset="0"/>
              </a:rPr>
              <a:t>For those who commit: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0.881; 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1.004</a:t>
            </a:r>
            <a:endParaRPr lang="en-US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4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 smtClean="0"/>
              <a:t>Augenblick</a:t>
            </a:r>
            <a:r>
              <a:rPr lang="en-US" dirty="0" smtClean="0"/>
              <a:t>, </a:t>
            </a:r>
            <a:r>
              <a:rPr lang="en-US" dirty="0" err="1" smtClean="0"/>
              <a:t>Niederle</a:t>
            </a:r>
            <a:r>
              <a:rPr lang="en-US" dirty="0" smtClean="0"/>
              <a:t>, and </a:t>
            </a:r>
            <a:r>
              <a:rPr lang="en-US" dirty="0" err="1" smtClean="0"/>
              <a:t>Sprenger</a:t>
            </a:r>
            <a:r>
              <a:rPr lang="en-US" dirty="0" smtClean="0"/>
              <a:t> (2012)</a:t>
            </a:r>
            <a:br>
              <a:rPr lang="en-US" dirty="0" smtClean="0"/>
            </a:br>
            <a:r>
              <a:rPr lang="en-US" dirty="0" smtClean="0"/>
              <a:t>“Three period money experiment: 1, </a:t>
            </a:r>
            <a:r>
              <a:rPr lang="en-US" dirty="0"/>
              <a:t>4</a:t>
            </a:r>
            <a:r>
              <a:rPr lang="en-US" dirty="0" smtClean="0"/>
              <a:t>, </a:t>
            </a:r>
            <a:r>
              <a:rPr lang="en-US" dirty="0"/>
              <a:t>7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495800"/>
          </a:xfrm>
        </p:spPr>
        <p:txBody>
          <a:bodyPr/>
          <a:lstStyle/>
          <a:p>
            <a:r>
              <a:rPr lang="en-US" dirty="0" smtClean="0"/>
              <a:t>At date 1: How much money do you want at 4 and at 7?</a:t>
            </a:r>
          </a:p>
          <a:p>
            <a:r>
              <a:rPr lang="en-US" dirty="0" smtClean="0"/>
              <a:t>At date 4: How much money do you want at 4 and at 7?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t date 4, subjects don’t shift money to 4 from 7.</a:t>
            </a:r>
          </a:p>
          <a:p>
            <a:r>
              <a:rPr lang="en-US" dirty="0" smtClean="0"/>
              <a:t>Estimated parameters: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0.974;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0.998.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31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 err="1" smtClean="0"/>
              <a:t>Augenblick</a:t>
            </a:r>
            <a:r>
              <a:rPr lang="en-US" dirty="0" smtClean="0"/>
              <a:t>, </a:t>
            </a:r>
            <a:r>
              <a:rPr lang="en-US" dirty="0" err="1" smtClean="0"/>
              <a:t>Niederle</a:t>
            </a:r>
            <a:r>
              <a:rPr lang="en-US" dirty="0" smtClean="0"/>
              <a:t>, and </a:t>
            </a:r>
            <a:r>
              <a:rPr lang="en-US" dirty="0" err="1" smtClean="0"/>
              <a:t>Sprenger</a:t>
            </a:r>
            <a:r>
              <a:rPr lang="en-US" dirty="0" smtClean="0"/>
              <a:t>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495800"/>
          </a:xfrm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Limited preference reversals in the domain of money (as predicted by the model of present bias)</a:t>
            </a:r>
          </a:p>
          <a:p>
            <a:r>
              <a:rPr lang="en-US" sz="2800" dirty="0" smtClean="0">
                <a:cs typeface="Times New Roman" pitchFamily="18" charset="0"/>
              </a:rPr>
              <a:t>Present bias observed in the “consumption” version of the experiment.</a:t>
            </a:r>
            <a:endParaRPr lang="en-US" sz="28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9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Arial" charset="0"/>
              </a:rPr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Other evidence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Stickk</a:t>
            </a:r>
            <a:endParaRPr lang="en-US" dirty="0"/>
          </a:p>
        </p:txBody>
      </p:sp>
      <p:pic>
        <p:nvPicPr>
          <p:cNvPr id="41986" name="Picture 2" descr="http://www.crunchbase.com/assets/images/original/0001/1981/11981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451" y="390525"/>
            <a:ext cx="8571949" cy="5705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8200" y="6324600"/>
            <a:ext cx="436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Ayres, Goldberg and </a:t>
            </a:r>
            <a:r>
              <a:rPr lang="en-US" dirty="0" err="1" smtClean="0"/>
              <a:t>Karlan</a:t>
            </a:r>
            <a:r>
              <a:rPr lang="en-US" dirty="0" smtClean="0"/>
              <a:t>: Stickk.com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www.latestbuy.com.au/img/product-Images/clky-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"/>
            <a:ext cx="6324600" cy="632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Clocky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4.mshcdn.com/wp-content/uploads/2011/05/Amazing-Alarm-Clock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10355" y="5334000"/>
            <a:ext cx="2608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Shreddy</a:t>
            </a:r>
            <a:r>
              <a:rPr lang="en-US" sz="4000" dirty="0">
                <a:latin typeface="Arial"/>
                <a:cs typeface="Arial"/>
              </a:rPr>
              <a:t>™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FF"/>
                </a:solidFill>
                <a:cs typeface="Arial" charset="0"/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Other types of studies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media.lifehacker.com.au/wp/2011/06/snuznlu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5467350" cy="81616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324600" y="3429000"/>
            <a:ext cx="2600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SNUZ N LUZ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362200"/>
            <a:ext cx="7772400" cy="1143000"/>
          </a:xfrm>
        </p:spPr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ocky</a:t>
            </a:r>
            <a:endParaRPr lang="en-US" dirty="0"/>
          </a:p>
        </p:txBody>
      </p:sp>
      <p:pic>
        <p:nvPicPr>
          <p:cNvPr id="78850" name="Picture 2" descr="http://gnr8.cachefly.net/gnr8biz/images/Tocky_Kiwi_Rolling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4" y="457200"/>
            <a:ext cx="5721294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Ashraf</a:t>
            </a:r>
            <a:r>
              <a:rPr lang="en-US" dirty="0" smtClean="0"/>
              <a:t>, </a:t>
            </a:r>
            <a:r>
              <a:rPr lang="en-US" dirty="0" err="1" smtClean="0"/>
              <a:t>Karlan</a:t>
            </a:r>
            <a:r>
              <a:rPr lang="en-US" dirty="0" smtClean="0"/>
              <a:t>, and Yin (2006)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800" dirty="0" smtClean="0"/>
              <a:t>Offered a commitment savings product to randomly chosen clients of a Philippine bank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28.4%</a:t>
            </a:r>
            <a:r>
              <a:rPr lang="en-US" sz="2800" dirty="0" smtClean="0"/>
              <a:t> take-up rate of commitment product (either date-based goal or amount-based goal)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More “hyperbolic” subjects are more likely to take up the product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After twelve months, average savings balances increased by 81% for those clients assigned to the treatment group relative to those assigned to the control group.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93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Gine</a:t>
            </a:r>
            <a:r>
              <a:rPr lang="en-US" dirty="0" smtClean="0"/>
              <a:t>, </a:t>
            </a:r>
            <a:r>
              <a:rPr lang="en-US" dirty="0" err="1" smtClean="0"/>
              <a:t>Karlan</a:t>
            </a:r>
            <a:r>
              <a:rPr lang="en-US" dirty="0" smtClean="0"/>
              <a:t>, </a:t>
            </a:r>
            <a:r>
              <a:rPr lang="en-US" dirty="0" err="1" smtClean="0"/>
              <a:t>Zinman</a:t>
            </a:r>
            <a:r>
              <a:rPr lang="en-US" dirty="0" smtClean="0"/>
              <a:t> (2009)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Tested a voluntary commitment product (CARES) for smoking cessation.</a:t>
            </a:r>
          </a:p>
          <a:p>
            <a:r>
              <a:rPr lang="en-US" dirty="0" smtClean="0"/>
              <a:t>Smokers offered a savings account in which they deposit funds for six months, after which take urine tests for nicotine and </a:t>
            </a:r>
            <a:r>
              <a:rPr lang="en-US" dirty="0" err="1" smtClean="0"/>
              <a:t>cotinine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they pass, money is returned; otherwise, forfeited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11%</a:t>
            </a:r>
            <a:r>
              <a:rPr lang="en-US" dirty="0" smtClean="0"/>
              <a:t> of smokers offered CARES take it up, and smokers randomly offered CARES were 3 percentage points more likely to pass the 6-month test than the control group</a:t>
            </a:r>
          </a:p>
          <a:p>
            <a:r>
              <a:rPr lang="en-US" dirty="0" smtClean="0"/>
              <a:t>Effect persisted in surprise tests at 12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Kaur</a:t>
            </a:r>
            <a:r>
              <a:rPr lang="en-US" dirty="0" smtClean="0"/>
              <a:t>, Kremer, and </a:t>
            </a:r>
            <a:r>
              <a:rPr lang="en-US" dirty="0" err="1" smtClean="0"/>
              <a:t>Mullainathan</a:t>
            </a:r>
            <a:r>
              <a:rPr lang="en-US" dirty="0" smtClean="0"/>
              <a:t> (2010):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Compare two piece-rate contracts: 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dirty="0" smtClean="0"/>
              <a:t>Linear piece-rate: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per unit produced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Linear piece-rate with penalty if worker does not achieve production target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(“Commitment”)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Earn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w/2</a:t>
            </a:r>
            <a:r>
              <a:rPr lang="en-US" dirty="0" smtClean="0">
                <a:solidFill>
                  <a:srgbClr val="FF0000"/>
                </a:solidFill>
              </a:rPr>
              <a:t> for each unit produced if production &lt;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marL="1314450" lvl="2" indent="-514350" eaLnBrk="1" hangingPunct="1">
              <a:buFont typeface="Arial" charset="0"/>
              <a:buChar char="–"/>
            </a:pPr>
            <a:r>
              <a:rPr lang="en-US" dirty="0" smtClean="0">
                <a:solidFill>
                  <a:srgbClr val="FF0000"/>
                </a:solidFill>
              </a:rPr>
              <a:t>Jump up at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T,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returning to baseline contract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0" y="3810000"/>
            <a:ext cx="6553200" cy="2743200"/>
            <a:chOff x="-68" y="4114903"/>
            <a:chExt cx="6554175" cy="2743097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1447800" y="4276486"/>
              <a:ext cx="2896394" cy="2581514"/>
              <a:chOff x="456406" y="4343400"/>
              <a:chExt cx="2896394" cy="2581514"/>
            </a:xfrm>
          </p:grpSpPr>
          <p:grpSp>
            <p:nvGrpSpPr>
              <p:cNvPr id="4" name="Group 63"/>
              <p:cNvGrpSpPr>
                <a:grpSpLocks/>
              </p:cNvGrpSpPr>
              <p:nvPr/>
            </p:nvGrpSpPr>
            <p:grpSpPr bwMode="auto">
              <a:xfrm>
                <a:off x="456406" y="4343400"/>
                <a:ext cx="2896394" cy="2212182"/>
                <a:chOff x="456406" y="4343400"/>
                <a:chExt cx="2896394" cy="2212182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 rot="5400000" flipH="1" flipV="1">
                  <a:off x="-647511" y="5447800"/>
                  <a:ext cx="2209717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458141" y="4343736"/>
                  <a:ext cx="2894443" cy="2211305"/>
                </a:xfrm>
                <a:prstGeom prst="line">
                  <a:avLst/>
                </a:prstGeom>
                <a:ln w="5715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458141" y="5867679"/>
                  <a:ext cx="1903695" cy="6873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1981645" y="5485899"/>
                  <a:ext cx="761971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2361837" y="4343736"/>
                  <a:ext cx="990747" cy="76197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2288022" y="6478050"/>
                  <a:ext cx="152394" cy="15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91" name="TextBox 62"/>
              <p:cNvSpPr txBox="1">
                <a:spLocks noChangeArrowheads="1"/>
              </p:cNvSpPr>
              <p:nvPr/>
            </p:nvSpPr>
            <p:spPr bwMode="auto">
              <a:xfrm>
                <a:off x="2209800" y="6555582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</p:grpSp>
        <p:sp>
          <p:nvSpPr>
            <p:cNvPr id="20488" name="TextBox 66"/>
            <p:cNvSpPr txBox="1">
              <a:spLocks noChangeArrowheads="1"/>
            </p:cNvSpPr>
            <p:nvPr/>
          </p:nvSpPr>
          <p:spPr bwMode="auto">
            <a:xfrm>
              <a:off x="-68" y="4114903"/>
              <a:ext cx="1449457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Earnings</a:t>
              </a:r>
            </a:p>
          </p:txBody>
        </p:sp>
        <p:sp>
          <p:nvSpPr>
            <p:cNvPr id="20489" name="TextBox 68"/>
            <p:cNvSpPr txBox="1">
              <a:spLocks noChangeArrowheads="1"/>
            </p:cNvSpPr>
            <p:nvPr/>
          </p:nvSpPr>
          <p:spPr bwMode="auto">
            <a:xfrm>
              <a:off x="4572000" y="6325496"/>
              <a:ext cx="1982107" cy="40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Production</a:t>
              </a:r>
            </a:p>
          </p:txBody>
        </p:sp>
      </p:grpSp>
      <p:sp>
        <p:nvSpPr>
          <p:cNvPr id="20485" name="TextBox 70"/>
          <p:cNvSpPr txBox="1">
            <a:spLocks noChangeArrowheads="1"/>
          </p:cNvSpPr>
          <p:nvPr/>
        </p:nvSpPr>
        <p:spPr bwMode="auto">
          <a:xfrm>
            <a:off x="5486400" y="4295775"/>
            <a:ext cx="35052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Never earn more under commitment contract</a:t>
            </a:r>
          </a:p>
          <a:p>
            <a:endParaRPr lang="en-US" sz="2400" dirty="0"/>
          </a:p>
          <a:p>
            <a:r>
              <a:rPr lang="en-US" sz="2400" dirty="0"/>
              <a:t>May earn </a:t>
            </a:r>
            <a:r>
              <a:rPr lang="en-US" sz="2400" dirty="0" smtClean="0"/>
              <a:t>½ as much </a:t>
            </a:r>
            <a:endParaRPr lang="en-US" sz="24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449388" y="6183313"/>
            <a:ext cx="3122612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Kaur</a:t>
            </a:r>
            <a:r>
              <a:rPr lang="en-US" dirty="0" smtClean="0"/>
              <a:t>, Kremer, and </a:t>
            </a:r>
            <a:r>
              <a:rPr lang="en-US" dirty="0" err="1" smtClean="0"/>
              <a:t>Mullainathan</a:t>
            </a:r>
            <a:r>
              <a:rPr lang="en-US" dirty="0" smtClean="0"/>
              <a:t> (2012):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Demand for Commitment: Commitment contract (Target &gt; 0) chosen </a:t>
            </a:r>
            <a:r>
              <a:rPr lang="en-US" sz="2800" b="1" dirty="0" smtClean="0">
                <a:solidFill>
                  <a:srgbClr val="FF0000"/>
                </a:solidFill>
              </a:rPr>
              <a:t>35%</a:t>
            </a:r>
            <a:r>
              <a:rPr lang="en-US" sz="2800" dirty="0" smtClean="0"/>
              <a:t> of the time</a:t>
            </a:r>
          </a:p>
          <a:p>
            <a:pPr eaLnBrk="1" hangingPunct="1">
              <a:defRPr/>
            </a:pPr>
            <a:r>
              <a:rPr lang="en-US" sz="2800" dirty="0" smtClean="0"/>
              <a:t>Effect on Production: Being </a:t>
            </a:r>
            <a:r>
              <a:rPr lang="en-US" sz="2800" i="1" dirty="0" smtClean="0"/>
              <a:t>offered</a:t>
            </a:r>
            <a:r>
              <a:rPr lang="en-US" sz="2800" dirty="0" smtClean="0"/>
              <a:t> commitment contract increases average production by 2.3% relative to control</a:t>
            </a:r>
          </a:p>
          <a:p>
            <a:pPr eaLnBrk="1" hangingPunct="1">
              <a:defRPr/>
            </a:pPr>
            <a:r>
              <a:rPr lang="en-US" sz="2800" dirty="0"/>
              <a:t>Among all participants, being offered the commitment contract is equivalent (in output effect) to a 7% increase </a:t>
            </a:r>
            <a:r>
              <a:rPr lang="en-US" sz="2800" dirty="0" smtClean="0"/>
              <a:t>in the </a:t>
            </a:r>
            <a:r>
              <a:rPr lang="en-US" sz="2800" dirty="0"/>
              <a:t>piece-rate wage 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Participants above the mean pay-day cycle sensitivity are 49% more likely to demand commitment and their productivity increase is 9% (equivalent to a 27% increase in wage)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Houser, </a:t>
            </a:r>
            <a:r>
              <a:rPr lang="en-US" dirty="0" err="1" smtClean="0"/>
              <a:t>Schunk</a:t>
            </a:r>
            <a:r>
              <a:rPr lang="en-US" dirty="0" smtClean="0"/>
              <a:t>, Winter, and Xiao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a laboratory setting, </a:t>
            </a:r>
            <a:r>
              <a:rPr lang="en-US" sz="2800" b="1" dirty="0" smtClean="0">
                <a:solidFill>
                  <a:srgbClr val="FF0000"/>
                </a:solidFill>
              </a:rPr>
              <a:t>36.4%</a:t>
            </a:r>
            <a:r>
              <a:rPr lang="en-US" sz="2800" dirty="0" smtClean="0"/>
              <a:t> of subjects are willing to use a commitment device to prevent them from surfing the web during a work task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Royer, </a:t>
            </a:r>
            <a:r>
              <a:rPr lang="en-US" dirty="0" err="1" smtClean="0"/>
              <a:t>Stehr</a:t>
            </a:r>
            <a:r>
              <a:rPr lang="en-US" dirty="0" smtClean="0"/>
              <a:t>, and </a:t>
            </a:r>
            <a:r>
              <a:rPr lang="en-US" dirty="0" err="1" smtClean="0"/>
              <a:t>Sydnor</a:t>
            </a:r>
            <a:r>
              <a:rPr lang="en-US" dirty="0" smtClean="0"/>
              <a:t>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to go to the gym at least once every 14 calendar days (8 week commitment duration)</a:t>
            </a:r>
          </a:p>
          <a:p>
            <a:r>
              <a:rPr lang="en-US" dirty="0" smtClean="0"/>
              <a:t>Money at stake is choice of participant.</a:t>
            </a:r>
          </a:p>
          <a:p>
            <a:r>
              <a:rPr lang="en-US" dirty="0" smtClean="0"/>
              <a:t>Money donated to charity in event of failure.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Fraction taking commitment contract: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Full sample: 13%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Gym Members: 25%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Gym Non-members: 6%</a:t>
            </a:r>
            <a:endParaRPr lang="en-US" dirty="0" smtClean="0"/>
          </a:p>
          <a:p>
            <a:r>
              <a:rPr lang="en-US" dirty="0" smtClean="0"/>
              <a:t>Average commitment = $63; max = $300, 25th pct = $20; 75th pct = $100.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Ariely and Wertenbroch (2002)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Proofreading tasks: "Sexual identity is intrinsically impossible," says Foucault; however, according to de Selby[1], it is not so much sexual identity that is intrinsically impossible, but rather the dialectic, and some would say the </a:t>
            </a:r>
            <a:r>
              <a:rPr lang="en-US" dirty="0" err="1" smtClean="0"/>
              <a:t>satsis</a:t>
            </a:r>
            <a:r>
              <a:rPr lang="en-US" dirty="0" smtClean="0"/>
              <a:t>, of sexual identity. Thus, </a:t>
            </a:r>
            <a:r>
              <a:rPr lang="en-US" dirty="0" err="1" smtClean="0"/>
              <a:t>D'Erlette</a:t>
            </a:r>
            <a:r>
              <a:rPr lang="en-US" dirty="0" smtClean="0"/>
              <a:t>[2] holds that we have to choose between </a:t>
            </a:r>
            <a:r>
              <a:rPr lang="en-US" dirty="0" err="1" smtClean="0"/>
              <a:t>premodern</a:t>
            </a:r>
            <a:r>
              <a:rPr lang="en-US" dirty="0" smtClean="0"/>
              <a:t> dialectic theory and </a:t>
            </a:r>
            <a:r>
              <a:rPr lang="en-US" dirty="0" err="1" smtClean="0"/>
              <a:t>subcultural</a:t>
            </a:r>
            <a:r>
              <a:rPr lang="en-US" dirty="0" smtClean="0"/>
              <a:t> feminism imputing the role of the </a:t>
            </a:r>
            <a:r>
              <a:rPr lang="en-US" dirty="0" err="1" smtClean="0"/>
              <a:t>observor</a:t>
            </a:r>
            <a:r>
              <a:rPr lang="en-US" dirty="0" smtClean="0"/>
              <a:t> as poet.“</a:t>
            </a:r>
          </a:p>
          <a:p>
            <a:r>
              <a:rPr lang="en-US" dirty="0" smtClean="0"/>
              <a:t>Evenly spaced deadlines ($20)</a:t>
            </a:r>
          </a:p>
          <a:p>
            <a:r>
              <a:rPr lang="en-US" dirty="0" smtClean="0"/>
              <a:t>Self-imposed deadlines ($13)</a:t>
            </a:r>
          </a:p>
          <a:p>
            <a:pPr lvl="1"/>
            <a:r>
              <a:rPr lang="en-US" sz="2000" dirty="0" smtClean="0"/>
              <a:t>subjects in this condition could self-impose costly deadlines ($1 penalty for each day of delay) and </a:t>
            </a:r>
            <a:r>
              <a:rPr lang="en-US" sz="2000" b="1" dirty="0" smtClean="0">
                <a:solidFill>
                  <a:srgbClr val="FF0000"/>
                </a:solidFill>
              </a:rPr>
              <a:t>37/51</a:t>
            </a:r>
            <a:r>
              <a:rPr lang="en-US" sz="2000" dirty="0" smtClean="0"/>
              <a:t> do so.</a:t>
            </a:r>
          </a:p>
          <a:p>
            <a:r>
              <a:rPr lang="en-US" dirty="0" smtClean="0"/>
              <a:t>End deadline ($5)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9"/>
                </a:solidFill>
              </a:rPr>
              <a:t>1. Preference reversals</a:t>
            </a:r>
          </a:p>
        </p:txBody>
      </p:sp>
      <p:sp>
        <p:nvSpPr>
          <p:cNvPr id="102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Quasi-hyperbolic discounters will tend to choose patiently when choosing for the future and impatiently when choosing for the present.</a:t>
            </a:r>
          </a:p>
          <a:p>
            <a:pPr>
              <a:buFontTx/>
              <a:buNone/>
            </a:pPr>
            <a:endParaRPr 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2400" y="3465513"/>
          <a:ext cx="8874125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3" imgW="4127400" imgH="1117440" progId="Equation.DSMT4">
                  <p:embed/>
                </p:oleObj>
              </mc:Choice>
              <mc:Fallback>
                <p:oleObj name="Equation" r:id="rId3" imgW="4127400" imgH="1117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65513"/>
                        <a:ext cx="8874125" cy="240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Alsan</a:t>
            </a:r>
            <a:r>
              <a:rPr lang="en-US" sz="2800" dirty="0" smtClean="0"/>
              <a:t>, Armstrong, </a:t>
            </a:r>
            <a:r>
              <a:rPr lang="en-US" sz="2800" dirty="0" err="1" smtClean="0"/>
              <a:t>Beshears</a:t>
            </a:r>
            <a:r>
              <a:rPr lang="en-US" sz="2800" dirty="0" smtClean="0"/>
              <a:t>, Choi, del Rio, </a:t>
            </a:r>
            <a:br>
              <a:rPr lang="en-US" sz="2800" dirty="0" smtClean="0"/>
            </a:br>
            <a:r>
              <a:rPr lang="en-US" sz="2800" dirty="0" smtClean="0"/>
              <a:t>Laibson, </a:t>
            </a:r>
            <a:r>
              <a:rPr lang="en-US" sz="2800" dirty="0" err="1" smtClean="0"/>
              <a:t>Madrian</a:t>
            </a:r>
            <a:r>
              <a:rPr lang="en-US" sz="2800" dirty="0" smtClean="0"/>
              <a:t> and Marconi (</a:t>
            </a:r>
            <a:r>
              <a:rPr lang="en-US" sz="2800" dirty="0" smtClean="0"/>
              <a:t>2014)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35007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68</a:t>
            </a:r>
            <a:r>
              <a:rPr lang="en-US" sz="2400" dirty="0" smtClean="0">
                <a:solidFill>
                  <a:srgbClr val="FF0000"/>
                </a:solidFill>
              </a:rPr>
              <a:t>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4577" y="350520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32%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448579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Get paid $30 per clinical visit, whether or not you are medically adherent.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456842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Get paid $30 per clinical visit,  only if you are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medically adherent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188" y="1900535"/>
            <a:ext cx="393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Voluntary Commitment Arm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1900535"/>
            <a:ext cx="2376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</a:rPr>
              <a:t>Low Hurdle Arm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257800"/>
            <a:ext cx="413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small sample </a:t>
            </a:r>
            <a:r>
              <a:rPr lang="en-US" sz="2400" dirty="0" smtClean="0">
                <a:solidFill>
                  <a:srgbClr val="000000"/>
                </a:solidFill>
              </a:rPr>
              <a:t>warning (n=40)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413856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</a:rPr>
              <a:t>Get paid $30 per clinical visit, whether or not you are medically adherent.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4488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2353" y="641866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Voluntary commitment arm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177" y="685800"/>
            <a:ext cx="177484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Low hurdle arm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52527" y="597932"/>
            <a:ext cx="495673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14800" y="685800"/>
            <a:ext cx="3810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29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design a commitment contract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8" y="1963050"/>
            <a:ext cx="8215088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Participants divide $$$ between:</a:t>
            </a:r>
          </a:p>
          <a:p>
            <a:pPr marL="0" indent="0" algn="ctr">
              <a:buNone/>
            </a:pPr>
            <a:endParaRPr lang="en-US" sz="2800" dirty="0" smtClean="0"/>
          </a:p>
          <a:p>
            <a:r>
              <a:rPr lang="en-US" sz="2800" dirty="0" smtClean="0"/>
              <a:t>Freedom account (22% interest)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Goal account (22% interest) </a:t>
            </a:r>
          </a:p>
          <a:p>
            <a:pPr lvl="1"/>
            <a:r>
              <a:rPr lang="en-US" sz="2800" dirty="0" smtClean="0"/>
              <a:t>withdrawal restriction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248400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Beshears</a:t>
            </a:r>
            <a:r>
              <a:rPr lang="en-US" sz="2400" dirty="0" smtClean="0"/>
              <a:t>, Choi, Harris,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, </a:t>
            </a:r>
            <a:r>
              <a:rPr lang="en-US" sz="2400" dirty="0" err="1" smtClean="0"/>
              <a:t>Sakong</a:t>
            </a:r>
            <a:r>
              <a:rPr lang="en-US" sz="2400" dirty="0" smtClean="0"/>
              <a:t> (</a:t>
            </a:r>
            <a:r>
              <a:rPr lang="en-US" sz="2400" dirty="0" smtClean="0"/>
              <a:t>2014)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7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36800" y="1999436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7714" y="134262"/>
            <a:ext cx="872308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Initial investment in goal account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387626" y="198490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</a:t>
            </a:r>
            <a:r>
              <a:rPr lang="en-US" sz="2400" b="1" dirty="0" smtClean="0">
                <a:solidFill>
                  <a:srgbClr val="FFFFFF"/>
                </a:solidFill>
              </a:rPr>
              <a:t>ccount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7697" y="3407729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</a:t>
            </a:r>
            <a:r>
              <a:rPr lang="en-US" sz="2400" b="1" dirty="0" smtClean="0">
                <a:solidFill>
                  <a:srgbClr val="FFFFFF"/>
                </a:solidFill>
              </a:rPr>
              <a:t>ccount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8895" y="4764366"/>
            <a:ext cx="1484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Freedom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A</a:t>
            </a:r>
            <a:r>
              <a:rPr lang="en-US" sz="2400" b="1" dirty="0" smtClean="0">
                <a:solidFill>
                  <a:srgbClr val="FFFFFF"/>
                </a:solidFill>
              </a:rPr>
              <a:t>ccount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5389" y="2002983"/>
            <a:ext cx="247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10% penalty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532" y="3430113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20% penalty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39" y="4801268"/>
            <a:ext cx="2268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Goal account</a:t>
            </a:r>
          </a:p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No withdrawal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6799" y="1999436"/>
            <a:ext cx="1857830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</a:rPr>
              <a:t>5%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107" y="21695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65%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51315" y="3455594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1313" y="3455594"/>
            <a:ext cx="229325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43%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9187" y="366094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57%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80344" y="4837701"/>
            <a:ext cx="4934785" cy="805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80342" y="4837701"/>
            <a:ext cx="2888347" cy="8055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56%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59187" y="502061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44%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2" y="1300482"/>
            <a:ext cx="8450317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Now participant can divided their money across three accounts: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) freedom account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(ii) goal account with 10% penalty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(iii) goal account with no withdrawal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74" y="3129454"/>
            <a:ext cx="8877925" cy="3086465"/>
          </a:xfrm>
        </p:spPr>
        <p:txBody>
          <a:bodyPr/>
          <a:lstStyle/>
          <a:p>
            <a:pPr eaLnBrk="1" fontAlgn="t" hangingPunct="1"/>
            <a:r>
              <a:rPr lang="en-US" sz="3200" dirty="0" smtClean="0">
                <a:solidFill>
                  <a:srgbClr val="000000"/>
                </a:solidFill>
              </a:rPr>
              <a:t>49.9% </a:t>
            </a:r>
            <a:r>
              <a:rPr lang="en-US" sz="3200" dirty="0" smtClean="0">
                <a:solidFill>
                  <a:srgbClr val="000000"/>
                </a:solidFill>
              </a:rPr>
              <a:t>allocated to freedom account</a:t>
            </a:r>
          </a:p>
          <a:p>
            <a:pPr eaLnBrk="1" fontAlgn="t" hangingPunct="1"/>
            <a:r>
              <a:rPr lang="en-US" sz="3200" dirty="0" smtClean="0">
                <a:solidFill>
                  <a:srgbClr val="000000"/>
                </a:solidFill>
              </a:rPr>
              <a:t>16.2% allocated to 10% penalty account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pPr eaLnBrk="1" fontAlgn="t" hangingPunct="1"/>
            <a:r>
              <a:rPr lang="en-US" sz="3200" dirty="0" smtClean="0">
                <a:solidFill>
                  <a:srgbClr val="000000"/>
                </a:solidFill>
              </a:rPr>
              <a:t>33.9% allocated to no withdrawal account</a:t>
            </a:r>
            <a:endParaRPr lang="en-US" sz="3200" b="1" dirty="0" smtClean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286722"/>
            <a:ext cx="800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000000"/>
                </a:solidFill>
              </a:rPr>
              <a:t>Beshears</a:t>
            </a:r>
            <a:r>
              <a:rPr lang="en-US" sz="2400" dirty="0">
                <a:solidFill>
                  <a:srgbClr val="000000"/>
                </a:solidFill>
              </a:rPr>
              <a:t>, Choi, </a:t>
            </a:r>
            <a:r>
              <a:rPr lang="en-US" sz="2400" dirty="0" smtClean="0">
                <a:solidFill>
                  <a:srgbClr val="000000"/>
                </a:solidFill>
              </a:rPr>
              <a:t>Harris, </a:t>
            </a:r>
            <a:r>
              <a:rPr lang="en-US" sz="2400" dirty="0" err="1" smtClean="0">
                <a:solidFill>
                  <a:srgbClr val="000000"/>
                </a:solidFill>
              </a:rPr>
              <a:t>Laibson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Madrian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Sakong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2014)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6319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443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4739" y="6286722"/>
            <a:ext cx="6694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dirty="0" err="1">
                <a:solidFill>
                  <a:srgbClr val="000000"/>
                </a:solidFill>
              </a:rPr>
              <a:t>Beshears</a:t>
            </a:r>
            <a:r>
              <a:rPr lang="en-US" sz="2000" dirty="0">
                <a:solidFill>
                  <a:srgbClr val="000000"/>
                </a:solidFill>
              </a:rPr>
              <a:t>, Choi, </a:t>
            </a:r>
            <a:r>
              <a:rPr lang="en-US" sz="2000" dirty="0" smtClean="0">
                <a:solidFill>
                  <a:srgbClr val="000000"/>
                </a:solidFill>
              </a:rPr>
              <a:t>Harris, </a:t>
            </a:r>
            <a:r>
              <a:rPr lang="en-US" sz="2000" dirty="0" err="1" smtClean="0">
                <a:solidFill>
                  <a:srgbClr val="000000"/>
                </a:solidFill>
              </a:rPr>
              <a:t>Laibson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Madrian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Sakong</a:t>
            </a:r>
            <a:r>
              <a:rPr lang="en-US" sz="2000" dirty="0">
                <a:solidFill>
                  <a:srgbClr val="000000"/>
                </a:solidFill>
              </a:rPr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7098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3203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14400"/>
            <a:ext cx="9372464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5334000"/>
            <a:ext cx="117211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Fix timing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4419600"/>
            <a:ext cx="6934200" cy="2286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30794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5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9144000" cy="52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2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144000" cy="533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Read, Loewenstein &amp; Kalyanaraman (1999)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Choose among 24 movie videos</a:t>
            </a:r>
          </a:p>
          <a:p>
            <a:pPr eaLnBrk="1" hangingPunct="1"/>
            <a:r>
              <a:rPr lang="en-US" dirty="0" smtClean="0"/>
              <a:t>Some are “low brow”: </a:t>
            </a:r>
            <a:r>
              <a:rPr lang="en-US" i="1" dirty="0" smtClean="0"/>
              <a:t>Four Weddings and a Funeral</a:t>
            </a:r>
          </a:p>
          <a:p>
            <a:pPr eaLnBrk="1" hangingPunct="1"/>
            <a:r>
              <a:rPr lang="en-US" dirty="0" smtClean="0"/>
              <a:t>Some are “high brow”: </a:t>
            </a:r>
            <a:r>
              <a:rPr lang="en-US" i="1" dirty="0" smtClean="0"/>
              <a:t>Schindler’s List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Picking for tonight: 66% of subjects choose low brow.</a:t>
            </a:r>
          </a:p>
          <a:p>
            <a:pPr eaLnBrk="1" hangingPunct="1"/>
            <a:r>
              <a:rPr lang="en-US" dirty="0" smtClean="0"/>
              <a:t>Picking for next Tuesday: 37% choose low brow.</a:t>
            </a:r>
          </a:p>
          <a:p>
            <a:pPr eaLnBrk="1" hangingPunct="1"/>
            <a:r>
              <a:rPr lang="en-US" dirty="0" smtClean="0"/>
              <a:t>Picking for second Tuesday: 29% choose low brow. 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Tonight I want to have fun…       				         next week I want things that are good for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Arial" charset="0"/>
              </a:rPr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00FF"/>
                </a:solidFill>
              </a:rPr>
              <a:t>Other evidence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Dellavigna and Malmendier (2004, 2006)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cost of gym membership: $75 per month</a:t>
            </a:r>
          </a:p>
          <a:p>
            <a:pPr eaLnBrk="1" hangingPunct="1"/>
            <a:r>
              <a:rPr lang="en-US" smtClean="0"/>
              <a:t>Average number of visits: 4 </a:t>
            </a:r>
          </a:p>
          <a:p>
            <a:pPr eaLnBrk="1" hangingPunct="1"/>
            <a:r>
              <a:rPr lang="en-US" smtClean="0"/>
              <a:t>Average cost per vist: $19</a:t>
            </a:r>
          </a:p>
          <a:p>
            <a:pPr eaLnBrk="1" hangingPunct="1"/>
            <a:r>
              <a:rPr lang="en-US" smtClean="0"/>
              <a:t>Cost of “pay per visit”: $10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Oster and Scott-Morton (2004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People</a:t>
            </a:r>
            <a:r>
              <a:rPr lang="en-US" dirty="0" smtClean="0"/>
              <a:t> </a:t>
            </a:r>
            <a:r>
              <a:rPr lang="en-US" dirty="0" smtClean="0"/>
              <a:t>(and other vice magazines) sold </a:t>
            </a:r>
            <a:r>
              <a:rPr lang="en-US" dirty="0" smtClean="0"/>
              <a:t>on the news stand at a high price relative to subscription</a:t>
            </a:r>
          </a:p>
          <a:p>
            <a:r>
              <a:rPr lang="en-US" i="1" dirty="0" smtClean="0"/>
              <a:t>Foreign Affairs</a:t>
            </a:r>
            <a:r>
              <a:rPr lang="en-US" dirty="0" smtClean="0"/>
              <a:t> </a:t>
            </a:r>
            <a:r>
              <a:rPr lang="en-US" dirty="0" smtClean="0"/>
              <a:t>(and other </a:t>
            </a:r>
            <a:r>
              <a:rPr lang="en-US" dirty="0" smtClean="0"/>
              <a:t>investment magazines) </a:t>
            </a:r>
            <a:r>
              <a:rPr lang="en-US" dirty="0" smtClean="0"/>
              <a:t>sold </a:t>
            </a:r>
            <a:r>
              <a:rPr lang="en-US" dirty="0" smtClean="0"/>
              <a:t>on the news stand at a low price relative to subscription</a:t>
            </a:r>
          </a:p>
          <a:p>
            <a:r>
              <a:rPr lang="en-US" dirty="0" smtClean="0"/>
              <a:t>But </a:t>
            </a:r>
            <a:r>
              <a:rPr lang="en-US" i="1" dirty="0" smtClean="0"/>
              <a:t>People</a:t>
            </a:r>
            <a:r>
              <a:rPr lang="en-US" dirty="0" smtClean="0"/>
              <a:t> </a:t>
            </a:r>
            <a:r>
              <a:rPr lang="en-US" dirty="0" smtClean="0"/>
              <a:t>(and other vice magazines) sold </a:t>
            </a:r>
            <a:r>
              <a:rPr lang="en-US" dirty="0" smtClean="0"/>
              <a:t>disproportionately on the news stand and </a:t>
            </a:r>
            <a:r>
              <a:rPr lang="en-US" i="1" dirty="0" smtClean="0"/>
              <a:t>Foreign Affairs</a:t>
            </a:r>
            <a:r>
              <a:rPr lang="en-US" dirty="0" smtClean="0"/>
              <a:t> </a:t>
            </a:r>
            <a:r>
              <a:rPr lang="en-US" dirty="0" smtClean="0"/>
              <a:t>(and other investment magazines) sold </a:t>
            </a:r>
            <a:r>
              <a:rPr lang="en-US" dirty="0" smtClean="0"/>
              <a:t>disproportionately by subscription.</a:t>
            </a:r>
          </a:p>
          <a:p>
            <a:pPr marL="571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Sampling of other studies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915400" cy="47244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Della </a:t>
            </a:r>
            <a:r>
              <a:rPr lang="en-US" sz="2000" dirty="0" err="1" smtClean="0"/>
              <a:t>Vigna</a:t>
            </a:r>
            <a:r>
              <a:rPr lang="en-US" sz="2000" dirty="0" smtClean="0"/>
              <a:t> and </a:t>
            </a:r>
            <a:r>
              <a:rPr lang="en-US" sz="2000" dirty="0" err="1" smtClean="0"/>
              <a:t>Paserman</a:t>
            </a:r>
            <a:r>
              <a:rPr lang="en-US" sz="2000" dirty="0" smtClean="0"/>
              <a:t> (2005): job search</a:t>
            </a:r>
          </a:p>
          <a:p>
            <a:pPr eaLnBrk="1" hangingPunct="1"/>
            <a:r>
              <a:rPr lang="en-US" sz="2000" dirty="0" err="1" smtClean="0"/>
              <a:t>Duflo</a:t>
            </a:r>
            <a:r>
              <a:rPr lang="en-US" sz="2000" dirty="0" smtClean="0"/>
              <a:t> (2009): immunization</a:t>
            </a:r>
          </a:p>
          <a:p>
            <a:pPr eaLnBrk="1" hangingPunct="1"/>
            <a:r>
              <a:rPr lang="en-US" sz="2000" dirty="0" err="1" smtClean="0"/>
              <a:t>Duflo</a:t>
            </a:r>
            <a:r>
              <a:rPr lang="en-US" sz="2000" dirty="0" smtClean="0"/>
              <a:t>, Kremer, Robinson (2009): commitment fertilizer</a:t>
            </a:r>
          </a:p>
          <a:p>
            <a:pPr eaLnBrk="1" hangingPunct="1"/>
            <a:r>
              <a:rPr lang="en-US" sz="2000" dirty="0" smtClean="0"/>
              <a:t>Truck </a:t>
            </a:r>
            <a:r>
              <a:rPr lang="en-US" sz="2000" dirty="0" smtClean="0"/>
              <a:t>driver study</a:t>
            </a:r>
          </a:p>
          <a:p>
            <a:pPr eaLnBrk="1" hangingPunct="1"/>
            <a:r>
              <a:rPr lang="en-US" sz="2000" dirty="0" smtClean="0"/>
              <a:t>Milkman et al (2008): video rentals return sequencing</a:t>
            </a:r>
          </a:p>
          <a:p>
            <a:pPr eaLnBrk="1" hangingPunct="1"/>
            <a:r>
              <a:rPr lang="en-US" sz="2000" dirty="0" err="1" smtClean="0"/>
              <a:t>Sapienza</a:t>
            </a:r>
            <a:r>
              <a:rPr lang="en-US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err="1" smtClean="0"/>
              <a:t>Zingales</a:t>
            </a:r>
            <a:r>
              <a:rPr lang="en-US" sz="2000" dirty="0" smtClean="0"/>
              <a:t> (2008,2009): procrastination</a:t>
            </a:r>
          </a:p>
          <a:p>
            <a:pPr eaLnBrk="1" hangingPunct="1"/>
            <a:r>
              <a:rPr lang="en-US" sz="2000" dirty="0" smtClean="0"/>
              <a:t>Trope </a:t>
            </a:r>
            <a:r>
              <a:rPr lang="en-US" sz="2000" dirty="0" smtClean="0"/>
              <a:t>&amp; </a:t>
            </a:r>
            <a:r>
              <a:rPr lang="en-US" sz="2000" dirty="0" err="1" smtClean="0"/>
              <a:t>Fischbach</a:t>
            </a:r>
            <a:r>
              <a:rPr lang="en-US" sz="2000" dirty="0" smtClean="0"/>
              <a:t> (2000): commitment to medical adherence</a:t>
            </a:r>
          </a:p>
          <a:p>
            <a:pPr eaLnBrk="1" hangingPunct="1"/>
            <a:r>
              <a:rPr lang="en-US" sz="2000" dirty="0" err="1" smtClean="0"/>
              <a:t>Wertenbroch</a:t>
            </a:r>
            <a:r>
              <a:rPr lang="en-US" sz="2000" dirty="0" smtClean="0"/>
              <a:t> (1998): individual </a:t>
            </a:r>
            <a:r>
              <a:rPr lang="en-US" sz="2000" dirty="0" smtClean="0"/>
              <a:t>packaging of temptation goods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Household finance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Angeletos</a:t>
            </a:r>
            <a:r>
              <a:rPr lang="en-US" dirty="0" smtClean="0"/>
              <a:t>, </a:t>
            </a:r>
            <a:r>
              <a:rPr lang="en-US" dirty="0" err="1" smtClean="0"/>
              <a:t>Laibson</a:t>
            </a:r>
            <a:r>
              <a:rPr lang="en-US" dirty="0" smtClean="0"/>
              <a:t>, </a:t>
            </a:r>
            <a:r>
              <a:rPr lang="en-US" dirty="0" err="1" smtClean="0"/>
              <a:t>Repetto</a:t>
            </a:r>
            <a:r>
              <a:rPr lang="en-US" dirty="0" smtClean="0"/>
              <a:t>, </a:t>
            </a:r>
            <a:r>
              <a:rPr lang="en-US" dirty="0" err="1" smtClean="0"/>
              <a:t>Tobacman</a:t>
            </a:r>
            <a:r>
              <a:rPr lang="en-US" dirty="0" smtClean="0"/>
              <a:t>, and Weinberg (2001)</a:t>
            </a:r>
          </a:p>
          <a:p>
            <a:pPr eaLnBrk="1" hangingPunct="1"/>
            <a:r>
              <a:rPr lang="en-US" dirty="0" smtClean="0"/>
              <a:t>Della </a:t>
            </a:r>
            <a:r>
              <a:rPr lang="en-US" dirty="0" err="1"/>
              <a:t>Vigna</a:t>
            </a:r>
            <a:r>
              <a:rPr lang="en-US" dirty="0"/>
              <a:t> and </a:t>
            </a:r>
            <a:r>
              <a:rPr lang="en-US" dirty="0" err="1"/>
              <a:t>Paserman</a:t>
            </a:r>
            <a:r>
              <a:rPr lang="en-US" dirty="0"/>
              <a:t> (2005): job search</a:t>
            </a:r>
          </a:p>
          <a:p>
            <a:pPr eaLnBrk="1" hangingPunct="1"/>
            <a:r>
              <a:rPr lang="en-US" dirty="0" err="1" smtClean="0"/>
              <a:t>Duflo</a:t>
            </a:r>
            <a:r>
              <a:rPr lang="en-US" dirty="0"/>
              <a:t>, Kremer, Robinson (2009): commitment fertilizer</a:t>
            </a:r>
          </a:p>
          <a:p>
            <a:pPr eaLnBrk="1" hangingPunct="1"/>
            <a:r>
              <a:rPr lang="en-US" dirty="0"/>
              <a:t>Meier and </a:t>
            </a:r>
            <a:r>
              <a:rPr lang="en-US" dirty="0" err="1"/>
              <a:t>Sprenger</a:t>
            </a:r>
            <a:r>
              <a:rPr lang="en-US" dirty="0"/>
              <a:t> (2010): correlation with credit card </a:t>
            </a:r>
            <a:r>
              <a:rPr lang="en-US" dirty="0" smtClean="0"/>
              <a:t>borrowing</a:t>
            </a:r>
            <a:endParaRPr lang="en-US" dirty="0"/>
          </a:p>
          <a:p>
            <a:pPr eaLnBrk="1" hangingPunct="1"/>
            <a:r>
              <a:rPr lang="en-US" dirty="0" err="1" smtClean="0"/>
              <a:t>Shui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Ausubel</a:t>
            </a:r>
            <a:r>
              <a:rPr lang="en-US" dirty="0"/>
              <a:t> (2006): credit </a:t>
            </a:r>
            <a:r>
              <a:rPr lang="en-US" dirty="0" smtClean="0"/>
              <a:t>cards</a:t>
            </a:r>
          </a:p>
          <a:p>
            <a:pPr eaLnBrk="1" hangingPunct="1"/>
            <a:r>
              <a:rPr lang="en-US" dirty="0" smtClean="0"/>
              <a:t>Shapiro (2005): consumption cycle over month</a:t>
            </a:r>
          </a:p>
          <a:p>
            <a:pPr eaLnBrk="1" hangingPunct="1"/>
            <a:r>
              <a:rPr lang="it-IT" dirty="0"/>
              <a:t>Mastrobuoni and Weinberg (</a:t>
            </a:r>
            <a:r>
              <a:rPr lang="it-IT" dirty="0" smtClean="0"/>
              <a:t>2009): consumption cycle over the month</a:t>
            </a:r>
          </a:p>
          <a:p>
            <a:pPr eaLnBrk="1" hangingPunct="1"/>
            <a:r>
              <a:rPr lang="it-IT" dirty="0" smtClean="0"/>
              <a:t>Laibson, Repetto, and Tobacman (2012): MSM estimation using wealth and debt moments</a:t>
            </a:r>
          </a:p>
          <a:p>
            <a:pPr eaLnBrk="1" hangingPunct="1"/>
            <a:r>
              <a:rPr lang="it-IT" dirty="0" smtClean="0"/>
              <a:t>Kuchler (2014): credit card debt paydown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00FF"/>
                </a:solidFill>
                <a:cs typeface="Arial" charset="0"/>
              </a:rPr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</a:rPr>
              <a:t>Other types of studies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LECTURE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Shapiro (2005)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r>
              <a:rPr lang="en-US" smtClean="0"/>
              <a:t>For food stamp recipients, caloric intake declines by 10-15% over the food stamp month.</a:t>
            </a:r>
          </a:p>
          <a:p>
            <a:r>
              <a:rPr lang="en-US" smtClean="0"/>
              <a:t>To be resolved with exponential discounting, requires an annual discount factor of 0.23</a:t>
            </a:r>
          </a:p>
          <a:p>
            <a:r>
              <a:rPr lang="en-US" smtClean="0"/>
              <a:t>Survey evidence reveals rising desperation over the course of the food stamp month, suggesting that a high elasticity of intertemporal substitution is not a likely explanation. </a:t>
            </a:r>
          </a:p>
          <a:p>
            <a:r>
              <a:rPr lang="en-US" smtClean="0"/>
              <a:t>Households with more short-run impatience (estimated from hypothetical intertemporal choices) are more likely to run out of food sometime during the month.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The data can reject a number of alternative hypotheses.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Households that shop for food more frequently do not display a smaller decline in intake over the month, casting doubt on depreciation stories.</a:t>
            </a:r>
          </a:p>
          <a:p>
            <a:r>
              <a:rPr lang="en-US" smtClean="0"/>
              <a:t>Individuals in single-person households experience no less of a decline in caloric intake over the month than individuals in multi-person households.</a:t>
            </a:r>
          </a:p>
          <a:p>
            <a:r>
              <a:rPr lang="en-US" smtClean="0"/>
              <a:t>Survey respondents are not more likely to eat in another person’s home toward the end of the month.</a:t>
            </a:r>
          </a:p>
          <a:p>
            <a:r>
              <a:rPr lang="en-US" smtClean="0"/>
              <a:t>The data show no evidence of learning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security</a:t>
            </a:r>
            <a:br>
              <a:rPr lang="en-US" dirty="0" smtClean="0"/>
            </a:br>
            <a:r>
              <a:rPr lang="it-IT" dirty="0" smtClean="0"/>
              <a:t>Mastrobuoni and Weinberg (2009)</a:t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with substantial savings smooth consumption over the monthly </a:t>
            </a:r>
            <a:r>
              <a:rPr lang="en-US" smtClean="0"/>
              <a:t>pay cycle</a:t>
            </a:r>
            <a:endParaRPr lang="en-US" dirty="0" smtClean="0"/>
          </a:p>
          <a:p>
            <a:r>
              <a:rPr lang="en-US" dirty="0" smtClean="0"/>
              <a:t>Individuals without savings consume 25 percent fewer calories the week before they receive checks relative to the week afterwards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609600" y="5181600"/>
            <a:ext cx="8153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609600" y="3962400"/>
            <a:ext cx="8153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Quasi-hyperbolic interpretation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609600" y="14478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Suppose that “Weddings” has immediate benefit of 7.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Suppose that “Schindler” has immediate benefit of 4 and delayed benefit of 4.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33438" y="4292600"/>
          <a:ext cx="7859712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" name="Equation" r:id="rId3" imgW="4279680" imgH="876240" progId="Equation.DSMT4">
                  <p:embed/>
                </p:oleObj>
              </mc:Choice>
              <mc:Fallback>
                <p:oleObj name="Equation" r:id="rId3" imgW="4279680" imgH="876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292600"/>
                        <a:ext cx="7859712" cy="154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2743200" y="3962400"/>
            <a:ext cx="3810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7772400" y="5181600"/>
            <a:ext cx="304800" cy="10668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633413" y="3193649"/>
          <a:ext cx="3557587" cy="41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" name="Equation" r:id="rId5" imgW="1726920" imgH="203040" progId="Equation.DSMT4">
                  <p:embed/>
                </p:oleObj>
              </mc:Choice>
              <mc:Fallback>
                <p:oleObj name="Equation" r:id="rId5" imgW="17269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3193649"/>
                        <a:ext cx="3557587" cy="417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3733800"/>
            <a:ext cx="8534400" cy="1371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1000" y="5105400"/>
            <a:ext cx="8534400" cy="1371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" y="3048000"/>
            <a:ext cx="8534400" cy="1371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066800" y="152400"/>
            <a:ext cx="6999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Small immediate rewards: Thornton (2005)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28600" y="6248400"/>
            <a:ext cx="8686800" cy="609600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/>
            <a:r>
              <a:rPr lang="en-US"/>
              <a:t>Dollar reward for picking up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1444625" y="238125"/>
            <a:ext cx="655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Small immediate costs: Thornton (2005)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933450"/>
            <a:ext cx="801846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2743200" y="617220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Randomized distance (miles) to pick up info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 rot="-5400000">
            <a:off x="-2140743" y="3144043"/>
            <a:ext cx="528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Fraction picking up info on HIV status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Laibson, Repetto, and Tobacman (2007)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Use MSM to estimate discounting parameters:</a:t>
            </a:r>
          </a:p>
          <a:p>
            <a:pPr lvl="1" eaLnBrk="1" hangingPunct="1"/>
            <a:r>
              <a:rPr lang="en-US" smtClean="0"/>
              <a:t>Substantial illiquid retirement wealth: W/Y = 3.9.</a:t>
            </a:r>
          </a:p>
          <a:p>
            <a:pPr lvl="1" eaLnBrk="1" hangingPunct="1"/>
            <a:r>
              <a:rPr lang="en-US" smtClean="0"/>
              <a:t>Extensive credit card borrowing:</a:t>
            </a:r>
          </a:p>
          <a:p>
            <a:pPr lvl="2" eaLnBrk="1" hangingPunct="1"/>
            <a:r>
              <a:rPr lang="en-US" smtClean="0"/>
              <a:t>68% didn’t pay their credit card in full last month</a:t>
            </a:r>
          </a:p>
          <a:p>
            <a:pPr lvl="2" eaLnBrk="1" hangingPunct="1"/>
            <a:r>
              <a:rPr lang="en-US" smtClean="0"/>
              <a:t>Average credit card interest rate is 14%</a:t>
            </a:r>
          </a:p>
          <a:p>
            <a:pPr lvl="2" eaLnBrk="1" hangingPunct="1"/>
            <a:r>
              <a:rPr lang="en-US" smtClean="0"/>
              <a:t>Credit card debt averages 13% of annual income</a:t>
            </a:r>
          </a:p>
          <a:p>
            <a:pPr lvl="1" eaLnBrk="1" hangingPunct="1"/>
            <a:r>
              <a:rPr lang="en-US" smtClean="0"/>
              <a:t>Consumption-income comovement: </a:t>
            </a:r>
          </a:p>
          <a:p>
            <a:pPr lvl="2" eaLnBrk="1" hangingPunct="1"/>
            <a:r>
              <a:rPr lang="en-US" smtClean="0"/>
              <a:t>Marginal Propensity to Consume = 0.23</a:t>
            </a:r>
          </a:p>
          <a:p>
            <a:pPr lvl="2" eaLnBrk="1" hangingPunct="1">
              <a:buFontTx/>
              <a:buNone/>
            </a:pPr>
            <a:r>
              <a:rPr lang="en-US" smtClean="0"/>
              <a:t>	(i.e. consumption tracks income)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LRT Simulation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Stochastic Income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Lifecycle variation in labor supply (e.g. retirement)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Social Security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Life-cycle variation in household dependents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Bequests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Illiquid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Liquid asset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Credit card debt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Numerical solution (backwards induction) of 90 period lifecycle problem.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LRT Results: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>
                <a:cs typeface="Arial" charset="0"/>
              </a:rPr>
              <a:t>U</a:t>
            </a:r>
            <a:r>
              <a:rPr lang="en-US" baseline="-25000" smtClean="0">
                <a:cs typeface="Arial" charset="0"/>
              </a:rPr>
              <a:t>t</a:t>
            </a:r>
            <a:r>
              <a:rPr lang="en-US" smtClean="0">
                <a:cs typeface="Arial" charset="0"/>
              </a:rPr>
              <a:t> = u</a:t>
            </a:r>
            <a:r>
              <a:rPr lang="en-US" baseline="-25000" smtClean="0">
                <a:cs typeface="Arial" charset="0"/>
              </a:rPr>
              <a:t>t</a:t>
            </a:r>
            <a:r>
              <a:rPr lang="en-US" smtClean="0">
                <a:cs typeface="Arial" charset="0"/>
              </a:rPr>
              <a:t> + </a:t>
            </a:r>
            <a:r>
              <a:rPr lang="en-US" smtClean="0">
                <a:latin typeface="Symbol" pitchFamily="18" charset="2"/>
                <a:cs typeface="Arial" charset="0"/>
              </a:rPr>
              <a:t>b [d</a:t>
            </a:r>
            <a:r>
              <a:rPr lang="en-US" smtClean="0">
                <a:cs typeface="Arial" charset="0"/>
              </a:rPr>
              <a:t>u</a:t>
            </a:r>
            <a:r>
              <a:rPr lang="en-US" baseline="-25000" smtClean="0">
                <a:cs typeface="Arial" charset="0"/>
              </a:rPr>
              <a:t>t+1 </a:t>
            </a:r>
            <a:r>
              <a:rPr lang="en-US" smtClean="0">
                <a:latin typeface="Symbol" pitchFamily="18" charset="2"/>
                <a:cs typeface="Arial" charset="0"/>
              </a:rPr>
              <a:t> +   d</a:t>
            </a:r>
            <a:r>
              <a:rPr lang="en-US" baseline="30000" smtClean="0">
                <a:latin typeface="Symbol" pitchFamily="18" charset="2"/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u</a:t>
            </a:r>
            <a:r>
              <a:rPr lang="en-US" baseline="-25000" smtClean="0">
                <a:cs typeface="Arial" charset="0"/>
              </a:rPr>
              <a:t>t+2</a:t>
            </a:r>
            <a:r>
              <a:rPr lang="en-US" smtClean="0">
                <a:latin typeface="Symbol" pitchFamily="18" charset="2"/>
                <a:cs typeface="Arial" charset="0"/>
              </a:rPr>
              <a:t>  +   d</a:t>
            </a:r>
            <a:r>
              <a:rPr lang="en-US" baseline="30000" smtClean="0">
                <a:latin typeface="Symbol" pitchFamily="18" charset="2"/>
                <a:cs typeface="Arial" charset="0"/>
              </a:rPr>
              <a:t>3</a:t>
            </a:r>
            <a:r>
              <a:rPr lang="en-US" smtClean="0">
                <a:cs typeface="Arial" charset="0"/>
              </a:rPr>
              <a:t>u</a:t>
            </a:r>
            <a:r>
              <a:rPr lang="en-US" baseline="-25000" smtClean="0">
                <a:cs typeface="Arial" charset="0"/>
              </a:rPr>
              <a:t>t+3 </a:t>
            </a:r>
            <a:r>
              <a:rPr lang="en-US" smtClean="0">
                <a:latin typeface="Symbol" pitchFamily="18" charset="2"/>
                <a:cs typeface="Arial" charset="0"/>
              </a:rPr>
              <a:t> + ...]</a:t>
            </a:r>
            <a:r>
              <a:rPr lang="en-US" smtClean="0"/>
              <a:t> 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>
                <a:latin typeface="Symbol" pitchFamily="18" charset="2"/>
                <a:cs typeface="Arial" charset="0"/>
              </a:rPr>
              <a:t> b</a:t>
            </a:r>
            <a:r>
              <a:rPr lang="en-US" smtClean="0"/>
              <a:t> = 0.70 (s.e. 0.11)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 </a:t>
            </a:r>
            <a:r>
              <a:rPr lang="en-US" smtClean="0">
                <a:latin typeface="Symbol" pitchFamily="18" charset="2"/>
                <a:cs typeface="Arial" charset="0"/>
              </a:rPr>
              <a:t>d</a:t>
            </a:r>
            <a:r>
              <a:rPr lang="en-US" smtClean="0"/>
              <a:t> = 0.96 (s.e. 0.01)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Null hypothesis of </a:t>
            </a:r>
            <a:r>
              <a:rPr lang="en-US" smtClean="0">
                <a:latin typeface="Symbol" pitchFamily="18" charset="2"/>
                <a:cs typeface="Arial" charset="0"/>
              </a:rPr>
              <a:t> b</a:t>
            </a:r>
            <a:r>
              <a:rPr lang="en-US" smtClean="0"/>
              <a:t> = 1 rejected (t-stat of 3).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mtClean="0"/>
              <a:t>Specification test accepted.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Moments: 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1371600" y="4267200"/>
            <a:ext cx="65357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Helvetica" charset="0"/>
              </a:rPr>
              <a:t>	      Empirical       Simulated (Hyperbolic)</a:t>
            </a:r>
          </a:p>
          <a:p>
            <a:r>
              <a:rPr lang="en-US" sz="2400">
                <a:latin typeface="Helvetica" charset="0"/>
              </a:rPr>
              <a:t>%Visa:    	68%			63%</a:t>
            </a:r>
          </a:p>
          <a:p>
            <a:r>
              <a:rPr lang="en-US" sz="2400">
                <a:latin typeface="Helvetica" charset="0"/>
              </a:rPr>
              <a:t>Visa/Y:      	13%			17%</a:t>
            </a:r>
          </a:p>
          <a:p>
            <a:r>
              <a:rPr lang="en-US" sz="2400">
                <a:latin typeface="Helvetica" charset="0"/>
              </a:rPr>
              <a:t>MPC:        	23%			31%</a:t>
            </a:r>
          </a:p>
          <a:p>
            <a:r>
              <a:rPr lang="en-US" sz="2400">
                <a:latin typeface="Helvetica" charset="0"/>
              </a:rPr>
              <a:t>f(W/Y):  	2.6			2.7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LRT Intuition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run discount rate is –</a:t>
            </a:r>
            <a:r>
              <a:rPr lang="en-US" dirty="0" err="1" smtClean="0"/>
              <a:t>ln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  <a:cs typeface="Arial" charset="0"/>
              </a:rPr>
              <a:t>d</a:t>
            </a:r>
            <a:r>
              <a:rPr lang="en-US" dirty="0" smtClean="0"/>
              <a:t>) = 4%, so save in long-run (illiquid) assets.</a:t>
            </a:r>
          </a:p>
          <a:p>
            <a:r>
              <a:rPr lang="en-US" dirty="0" smtClean="0"/>
              <a:t>Short-run discount rate is –</a:t>
            </a:r>
            <a:r>
              <a:rPr lang="en-US" dirty="0" err="1" smtClean="0"/>
              <a:t>ln</a:t>
            </a:r>
            <a:r>
              <a:rPr lang="en-US" dirty="0" smtClean="0"/>
              <a:t>(</a:t>
            </a:r>
            <a:r>
              <a:rPr lang="en-US" dirty="0" err="1" smtClean="0">
                <a:latin typeface="Symbol" pitchFamily="18" charset="2"/>
                <a:cs typeface="Arial" charset="0"/>
              </a:rPr>
              <a:t>bd</a:t>
            </a:r>
            <a:r>
              <a:rPr lang="en-US" dirty="0" smtClean="0">
                <a:latin typeface="Symbol" pitchFamily="18" charset="2"/>
                <a:cs typeface="Arial" charset="0"/>
              </a:rPr>
              <a:t>) = </a:t>
            </a:r>
            <a:r>
              <a:rPr lang="en-US" dirty="0" smtClean="0">
                <a:cs typeface="Arial" charset="0"/>
              </a:rPr>
              <a:t>40%,</a:t>
            </a:r>
            <a:r>
              <a:rPr lang="en-US" dirty="0" smtClean="0">
                <a:latin typeface="Symbol" pitchFamily="18" charset="2"/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so borrow on your credit card today.</a:t>
            </a:r>
          </a:p>
          <a:p>
            <a:r>
              <a:rPr lang="en-US" dirty="0" smtClean="0">
                <a:cs typeface="Arial" charset="0"/>
              </a:rPr>
              <a:t>Indeed, you might even borrow on your credit card so you can “afford” to save in your 401(k) account. </a:t>
            </a:r>
            <a:endParaRPr lang="en-US" dirty="0" smtClean="0">
              <a:latin typeface="Symbol" pitchFamily="18" charset="2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2400" b="1" dirty="0" smtClean="0">
                <a:latin typeface="Gill Sans MT" pitchFamily="34" charset="0"/>
              </a:rPr>
              <a:t>Defaults and Participation</a:t>
            </a:r>
          </a:p>
          <a:p>
            <a:pPr marL="3175" indent="-3175" eaLnBrk="1" hangingPunct="1">
              <a:buFontTx/>
              <a:buNone/>
            </a:pPr>
            <a:r>
              <a:rPr lang="en-US" sz="2000" b="1" dirty="0" err="1" smtClean="0">
                <a:latin typeface="Gill Sans MT" pitchFamily="34" charset="0"/>
              </a:rPr>
              <a:t>Madrian</a:t>
            </a:r>
            <a:r>
              <a:rPr lang="en-US" sz="2000" b="1" dirty="0" smtClean="0">
                <a:latin typeface="Gill Sans MT" pitchFamily="34" charset="0"/>
              </a:rPr>
              <a:t> and Shea (2001): first paper in literature</a:t>
            </a:r>
          </a:p>
          <a:p>
            <a:pPr marL="3175" indent="-3175" eaLnBrk="1" hangingPunct="1">
              <a:buFontTx/>
              <a:buNone/>
            </a:pPr>
            <a:r>
              <a:rPr lang="en-US" sz="2000" b="1" dirty="0" err="1" smtClean="0">
                <a:latin typeface="Gill Sans MT" pitchFamily="34" charset="0"/>
              </a:rPr>
              <a:t>Beshears</a:t>
            </a:r>
            <a:r>
              <a:rPr lang="en-US" sz="2000" b="1" dirty="0" smtClean="0">
                <a:latin typeface="Gill Sans MT" pitchFamily="34" charset="0"/>
              </a:rPr>
              <a:t> et al (2010): below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65" y="1244323"/>
            <a:ext cx="7632700" cy="56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8458200" cy="6172200"/>
          </a:xfrm>
        </p:spPr>
        <p:txBody>
          <a:bodyPr/>
          <a:lstStyle/>
          <a:p>
            <a:pPr marL="3175" indent="-3175" eaLnBrk="1" hangingPunct="1">
              <a:buFontTx/>
              <a:buNone/>
            </a:pPr>
            <a:r>
              <a:rPr lang="en-US" sz="3600" b="1" dirty="0" smtClean="0">
                <a:latin typeface="Gill Sans MT" pitchFamily="34" charset="0"/>
              </a:rPr>
              <a:t>Default Stickiness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811" y="1179512"/>
            <a:ext cx="7508732" cy="55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2C78C-F422-4C94-B300-A8605A6CF14D}" type="slidenum">
              <a:rPr lang="en-US" altLang="en-US" smtClean="0">
                <a:latin typeface="Arial" charset="0"/>
                <a:cs typeface="Arial" charset="0"/>
              </a:rPr>
              <a:pPr/>
              <a:t>68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144463"/>
          <a:ext cx="8816975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8" name="Worksheet" r:id="rId4" imgW="8429554" imgH="5724716" progId="Excel.Sheet.8">
                  <p:embed followColorScheme="full"/>
                </p:oleObj>
              </mc:Choice>
              <mc:Fallback>
                <p:oleObj name="Worksheet" r:id="rId4" imgW="8429554" imgH="5724716" progId="Excel.Shee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463"/>
                        <a:ext cx="8816975" cy="67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0132B6-923F-4C8D-997E-572658670FB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Summary: participation in 401K plans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(for a typical firm)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309938" y="1538288"/>
          <a:ext cx="5734050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2" name="Chart" r:id="rId3" imgW="6067258" imgH="4057507" progId="MSGraph.Chart.8">
                  <p:embed followColorScheme="full"/>
                </p:oleObj>
              </mc:Choice>
              <mc:Fallback>
                <p:oleObj name="Chart" r:id="rId3" imgW="6067258" imgH="4057507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1538288"/>
                        <a:ext cx="5734050" cy="471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0025" y="1849438"/>
            <a:ext cx="334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Default non-enrollment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(opt in)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4957763" y="197802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40%</a:t>
            </a:r>
          </a:p>
        </p:txBody>
      </p:sp>
      <p:sp>
        <p:nvSpPr>
          <p:cNvPr id="441369" name="Text Box 6"/>
          <p:cNvSpPr txBox="1">
            <a:spLocks noChangeArrowheads="1"/>
          </p:cNvSpPr>
          <p:nvPr/>
        </p:nvSpPr>
        <p:spPr bwMode="auto">
          <a:xfrm>
            <a:off x="446088" y="2844800"/>
            <a:ext cx="3048000" cy="6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 smtClean="0">
                <a:solidFill>
                  <a:srgbClr val="00CC00"/>
                </a:solidFill>
                <a:latin typeface="Calibri" pitchFamily="34" charset="0"/>
              </a:rPr>
              <a:t>Quick Enrollment</a:t>
            </a:r>
          </a:p>
          <a:p>
            <a:pPr algn="r">
              <a:lnSpc>
                <a:spcPct val="80000"/>
              </a:lnSpc>
            </a:pPr>
            <a:r>
              <a:rPr lang="en-US" sz="2000" b="1" dirty="0" smtClean="0">
                <a:solidFill>
                  <a:srgbClr val="00CC00"/>
                </a:solidFill>
                <a:latin typeface="Calibri" pitchFamily="34" charset="0"/>
              </a:rPr>
              <a:t>(“</a:t>
            </a:r>
            <a:r>
              <a:rPr lang="en-US" sz="2000" b="1" dirty="0">
                <a:solidFill>
                  <a:srgbClr val="00CC00"/>
                </a:solidFill>
                <a:latin typeface="Calibri" pitchFamily="34" charset="0"/>
              </a:rPr>
              <a:t>check a box”)</a:t>
            </a:r>
          </a:p>
        </p:txBody>
      </p:sp>
      <p:sp>
        <p:nvSpPr>
          <p:cNvPr id="441370" name="Rectangle 14"/>
          <p:cNvSpPr>
            <a:spLocks noChangeArrowheads="1"/>
          </p:cNvSpPr>
          <p:nvPr/>
        </p:nvSpPr>
        <p:spPr bwMode="auto">
          <a:xfrm>
            <a:off x="3773488" y="2754313"/>
            <a:ext cx="2506662" cy="731837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71" name="Text Box 9"/>
          <p:cNvSpPr txBox="1">
            <a:spLocks noChangeArrowheads="1"/>
          </p:cNvSpPr>
          <p:nvPr/>
        </p:nvSpPr>
        <p:spPr bwMode="auto">
          <a:xfrm>
            <a:off x="5592763" y="2936875"/>
            <a:ext cx="91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50%</a:t>
            </a:r>
          </a:p>
        </p:txBody>
      </p:sp>
      <p:sp>
        <p:nvSpPr>
          <p:cNvPr id="441373" name="Text Box 7"/>
          <p:cNvSpPr txBox="1">
            <a:spLocks noChangeArrowheads="1"/>
          </p:cNvSpPr>
          <p:nvPr/>
        </p:nvSpPr>
        <p:spPr bwMode="auto">
          <a:xfrm>
            <a:off x="185738" y="3749675"/>
            <a:ext cx="330041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FCC00"/>
                </a:solidFill>
                <a:latin typeface="Calibri" pitchFamily="34" charset="0"/>
              </a:rPr>
              <a:t>Active choice</a:t>
            </a:r>
            <a:r>
              <a:rPr lang="en-US" sz="2000" b="1">
                <a:solidFill>
                  <a:srgbClr val="FFCC00"/>
                </a:solidFill>
                <a:latin typeface="Calibri" pitchFamily="34" charset="0"/>
              </a:rPr>
              <a:t>            (perceived req’t to choose)</a:t>
            </a:r>
          </a:p>
        </p:txBody>
      </p:sp>
      <p:sp>
        <p:nvSpPr>
          <p:cNvPr id="441374" name="Rectangle 15"/>
          <p:cNvSpPr>
            <a:spLocks noChangeArrowheads="1"/>
          </p:cNvSpPr>
          <p:nvPr/>
        </p:nvSpPr>
        <p:spPr bwMode="auto">
          <a:xfrm>
            <a:off x="3795713" y="3684588"/>
            <a:ext cx="3363912" cy="6746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75" name="Text Box 10"/>
          <p:cNvSpPr txBox="1">
            <a:spLocks noChangeArrowheads="1"/>
          </p:cNvSpPr>
          <p:nvPr/>
        </p:nvSpPr>
        <p:spPr bwMode="auto">
          <a:xfrm>
            <a:off x="6432550" y="3838575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70%</a:t>
            </a:r>
          </a:p>
        </p:txBody>
      </p:sp>
      <p:sp>
        <p:nvSpPr>
          <p:cNvPr id="441377" name="Text Box 8"/>
          <p:cNvSpPr txBox="1">
            <a:spLocks noChangeArrowheads="1"/>
          </p:cNvSpPr>
          <p:nvPr/>
        </p:nvSpPr>
        <p:spPr bwMode="auto">
          <a:xfrm>
            <a:off x="638175" y="4678363"/>
            <a:ext cx="2828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>
                <a:solidFill>
                  <a:srgbClr val="F64D0A"/>
                </a:solidFill>
                <a:latin typeface="Calibri" pitchFamily="34" charset="0"/>
              </a:rPr>
              <a:t>Default enrollment</a:t>
            </a:r>
            <a:r>
              <a:rPr lang="en-US" sz="2000" b="1">
                <a:solidFill>
                  <a:srgbClr val="F64D0A"/>
                </a:solidFill>
                <a:latin typeface="Calibri" pitchFamily="34" charset="0"/>
              </a:rPr>
              <a:t>     (opt out)</a:t>
            </a:r>
          </a:p>
        </p:txBody>
      </p:sp>
      <p:sp>
        <p:nvSpPr>
          <p:cNvPr id="441378" name="Rectangle 16"/>
          <p:cNvSpPr>
            <a:spLocks noChangeArrowheads="1"/>
          </p:cNvSpPr>
          <p:nvPr/>
        </p:nvSpPr>
        <p:spPr bwMode="auto">
          <a:xfrm>
            <a:off x="3792538" y="4556125"/>
            <a:ext cx="4283075" cy="6746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1379" name="Text Box 11"/>
          <p:cNvSpPr txBox="1">
            <a:spLocks noChangeArrowheads="1"/>
          </p:cNvSpPr>
          <p:nvPr/>
        </p:nvSpPr>
        <p:spPr bwMode="auto">
          <a:xfrm>
            <a:off x="7343775" y="46863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90%</a:t>
            </a:r>
          </a:p>
        </p:txBody>
      </p:sp>
      <p:sp>
        <p:nvSpPr>
          <p:cNvPr id="6160" name="Text Box 36"/>
          <p:cNvSpPr txBox="1">
            <a:spLocks noChangeArrowheads="1"/>
          </p:cNvSpPr>
          <p:nvPr/>
        </p:nvSpPr>
        <p:spPr bwMode="auto">
          <a:xfrm>
            <a:off x="3554413" y="6089650"/>
            <a:ext cx="533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Participation Rate (1 year of tenure)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67328" y="5285232"/>
            <a:ext cx="4800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69" grpId="0"/>
      <p:bldP spid="441370" grpId="0" animBg="1"/>
      <p:bldP spid="441371" grpId="0"/>
      <p:bldP spid="441373" grpId="0"/>
      <p:bldP spid="441374" grpId="0" animBg="1"/>
      <p:bldP spid="441375" grpId="0"/>
      <p:bldP spid="441377" grpId="0"/>
      <p:bldP spid="441378" grpId="0" animBg="1"/>
      <p:bldP spid="4413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Read and van Leeuwen (1998)</a:t>
            </a:r>
            <a:endParaRPr lang="en-US" sz="320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00600" y="182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11272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</a:t>
            </a:r>
          </a:p>
          <a:p>
            <a:pPr eaLnBrk="1" hangingPunct="1"/>
            <a:r>
              <a:rPr lang="en-US" sz="2400">
                <a:cs typeface="Arial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next week</a:t>
            </a:r>
            <a:r>
              <a:rPr lang="en-US" sz="2400">
                <a:cs typeface="Arial" charset="0"/>
              </a:rPr>
              <a:t>?</a:t>
            </a:r>
          </a:p>
        </p:txBody>
      </p:sp>
      <p:pic>
        <p:nvPicPr>
          <p:cNvPr id="80898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  <a:cs typeface="Arial" charset="0"/>
              </a:rPr>
              <a:t>Outline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5334000" cy="5029200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Preference reversals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Commitment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Other evidence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b="1" dirty="0">
                <a:solidFill>
                  <a:srgbClr val="0000FF"/>
                </a:solidFill>
              </a:rPr>
              <a:t>Behavioral Mechanism Design</a:t>
            </a:r>
          </a:p>
          <a:p>
            <a:pPr marL="0" indent="0" eaLnBrk="1" hangingPunct="1">
              <a:buNone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endParaRPr lang="en-US" b="1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 descr="http://license.cae.uwm.edu/rube/images/illustrations/PerfectFig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25082"/>
            <a:ext cx="5100192" cy="3828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71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Behavioral mechanism design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social welfare function (not necessarily based on revealed preference)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Specify a theory of consumer/firm behavior (consumers and/or firms may not behave optimally).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Solve for the institutional regime that maximizes the social welfare function, conditional on the theory of consumer/firm behavior.</a:t>
            </a:r>
          </a:p>
        </p:txBody>
      </p:sp>
    </p:spTree>
    <p:extLst>
      <p:ext uri="{BB962C8B-B14F-4D97-AF65-F5344CB8AC3E}">
        <p14:creationId xmlns:p14="http://schemas.microsoft.com/office/powerpoint/2010/main" val="3527906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Today: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examples of behavioral mechanism design</a:t>
            </a:r>
          </a:p>
          <a:p>
            <a:pPr marL="349250" lvl="1" indent="0">
              <a:buNone/>
            </a:pPr>
            <a:r>
              <a:rPr lang="en-US" dirty="0" smtClean="0"/>
              <a:t>A. Optimal defaults</a:t>
            </a:r>
          </a:p>
          <a:p>
            <a:pPr marL="349250" lvl="1" indent="0">
              <a:buNone/>
            </a:pPr>
            <a:r>
              <a:rPr lang="en-US" dirty="0" smtClean="0"/>
              <a:t>B. Optimal illiquidity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3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898E96-15F7-4D7F-8672-7819E9242C8A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382000" cy="1295400"/>
          </a:xfrm>
        </p:spPr>
        <p:txBody>
          <a:bodyPr/>
          <a:lstStyle/>
          <a:p>
            <a:pPr eaLnBrk="1" hangingPunct="1"/>
            <a:r>
              <a:rPr lang="en-US" dirty="0"/>
              <a:t>A</a:t>
            </a:r>
            <a:r>
              <a:rPr lang="en-US" dirty="0" smtClean="0"/>
              <a:t>. Optimal Defaults – public policy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Mechanism design problem in which policy makers set a default for agents with present bias </a:t>
            </a:r>
          </a:p>
          <a:p>
            <a:pPr eaLnBrk="1" hangingPunct="1"/>
            <a:r>
              <a:rPr lang="en-US" sz="2400" dirty="0" smtClean="0"/>
              <a:t>Carroll, Choi, Laibson,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and </a:t>
            </a:r>
            <a:r>
              <a:rPr lang="en-US" sz="2400" dirty="0" err="1" smtClean="0"/>
              <a:t>Metrick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2009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014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D816B9-5A7A-4DD3-91A8-57BE6091A44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74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set-up of problem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sym typeface="Wingdings" pitchFamily="2" charset="2"/>
              </a:rPr>
              <a:t>Specify (dynamically consistent) social welfare function of planner (e.g., set </a:t>
            </a:r>
            <a:r>
              <a:rPr lang="el-GR" sz="2600" i="1" dirty="0" smtClean="0">
                <a:sym typeface="Wingdings" pitchFamily="2" charset="2"/>
              </a:rPr>
              <a:t>β</a:t>
            </a:r>
            <a:r>
              <a:rPr lang="en-US" sz="2600" dirty="0" smtClean="0">
                <a:sym typeface="Wingdings" pitchFamily="2" charset="2"/>
              </a:rPr>
              <a:t>=1)</a:t>
            </a:r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behavioral</a:t>
            </a:r>
            <a:r>
              <a:rPr lang="en-US" sz="2600" dirty="0" smtClean="0"/>
              <a:t> model of households</a:t>
            </a:r>
          </a:p>
          <a:p>
            <a:pPr lvl="1" eaLnBrk="1" hangingPunct="1"/>
            <a:r>
              <a:rPr lang="en-US" sz="2200" dirty="0" smtClean="0"/>
              <a:t>Flow cost of staying at the default</a:t>
            </a:r>
          </a:p>
          <a:p>
            <a:pPr lvl="1" eaLnBrk="1" hangingPunct="1"/>
            <a:r>
              <a:rPr lang="en-US" sz="2200" dirty="0" smtClean="0"/>
              <a:t>Effort cost of opting-out of the default</a:t>
            </a:r>
          </a:p>
          <a:p>
            <a:pPr lvl="1" eaLnBrk="1" hangingPunct="1"/>
            <a:r>
              <a:rPr lang="en-US" sz="2200" dirty="0" smtClean="0"/>
              <a:t>Effort cost varies over time </a:t>
            </a:r>
            <a:r>
              <a:rPr lang="en-US" sz="2200" dirty="0" smtClean="0">
                <a:sym typeface="Wingdings" pitchFamily="2" charset="2"/>
              </a:rPr>
              <a:t> option value of waiting to leave the default</a:t>
            </a:r>
          </a:p>
          <a:p>
            <a:pPr lvl="1" eaLnBrk="1" hangingPunct="1"/>
            <a:r>
              <a:rPr lang="en-US" sz="2200" dirty="0" smtClean="0">
                <a:sym typeface="Wingdings" pitchFamily="2" charset="2"/>
              </a:rPr>
              <a:t>Present-biased preferences  procrastination</a:t>
            </a:r>
          </a:p>
          <a:p>
            <a:pPr eaLnBrk="1" hangingPunct="1"/>
            <a:r>
              <a:rPr lang="en-US" sz="2600" dirty="0" smtClean="0">
                <a:sym typeface="Wingdings" pitchFamily="2" charset="2"/>
              </a:rPr>
              <a:t>Planner picks default to optimize social welfare function</a:t>
            </a:r>
          </a:p>
        </p:txBody>
      </p:sp>
    </p:spTree>
    <p:extLst>
      <p:ext uri="{BB962C8B-B14F-4D97-AF65-F5344CB8AC3E}">
        <p14:creationId xmlns:p14="http://schemas.microsoft.com/office/powerpoint/2010/main" val="3551514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Specific Details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Agent needs to do a task (once).</a:t>
            </a:r>
          </a:p>
          <a:p>
            <a:pPr marL="857250" lvl="1" indent="-457200" eaLnBrk="1" hangingPunct="1"/>
            <a:r>
              <a:rPr lang="en-US" sz="2000" dirty="0" smtClean="0"/>
              <a:t>Switch savings rate,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s,</a:t>
            </a:r>
            <a:r>
              <a:rPr lang="en-US" sz="2000" dirty="0" smtClean="0"/>
              <a:t> from default,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/>
              <a:t>, to optimal savings rate, </a:t>
            </a:r>
          </a:p>
          <a:p>
            <a:pPr marL="457200" indent="-457200" eaLnBrk="1" hangingPunct="1"/>
            <a:r>
              <a:rPr lang="en-US" sz="2400" dirty="0" smtClean="0"/>
              <a:t>Until task is done, agent losses                    per period.</a:t>
            </a:r>
          </a:p>
          <a:p>
            <a:pPr marL="457200" indent="-457200" eaLnBrk="1" hangingPunct="1"/>
            <a:r>
              <a:rPr lang="en-US" sz="2400" dirty="0" smtClean="0"/>
              <a:t>Doing task costs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units of effort now.</a:t>
            </a:r>
          </a:p>
          <a:p>
            <a:pPr marL="857250" lvl="1" indent="-457200" eaLnBrk="1" hangingPunct="1"/>
            <a:r>
              <a:rPr lang="en-US" sz="2000" dirty="0" smtClean="0"/>
              <a:t>Think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/>
              <a:t> as opportunity cost of time</a:t>
            </a:r>
          </a:p>
          <a:p>
            <a:pPr marL="457200" indent="-457200" eaLnBrk="1" hangingPunct="1"/>
            <a:r>
              <a:rPr lang="en-US" sz="2400" dirty="0" smtClean="0"/>
              <a:t>Each period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/>
              <a:t> is drawn from a uniform distribution on [0,1].</a:t>
            </a:r>
          </a:p>
          <a:p>
            <a:pPr marL="457200" indent="-457200" eaLnBrk="1" hangingPunct="1"/>
            <a:r>
              <a:rPr lang="en-US" sz="2400" dirty="0" smtClean="0"/>
              <a:t>Agent has present-biased discount function with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 &lt; 1 and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 smtClean="0"/>
              <a:t> = 1.</a:t>
            </a:r>
          </a:p>
          <a:p>
            <a:pPr marL="457200" indent="-457200" eaLnBrk="1" hangingPunct="1"/>
            <a:r>
              <a:rPr lang="en-US" dirty="0" smtClean="0"/>
              <a:t>So discount function is: 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/>
            <a:r>
              <a:rPr lang="en-US" sz="2400" dirty="0" smtClean="0"/>
              <a:t>Agent has sophisticated (rational) forecast of her own future behavior.  She knows that next period, she will again have the weighting function </a:t>
            </a:r>
            <a:r>
              <a:rPr lang="en-US" dirty="0" smtClean="0"/>
              <a:t>1,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280025" y="2057400"/>
          <a:ext cx="15779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6" name="Equation" r:id="rId4" imgW="838080" imgH="228600" progId="Equation.DSMT4">
                  <p:embed/>
                </p:oleObj>
              </mc:Choice>
              <mc:Fallback>
                <p:oleObj name="Equation" r:id="rId4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2057400"/>
                        <a:ext cx="15779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8382000" y="1600200"/>
          <a:ext cx="3587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7" name="Equation" r:id="rId6" imgW="190440" imgH="203040" progId="Equation.DSMT4">
                  <p:embed/>
                </p:oleObj>
              </mc:Choice>
              <mc:Fallback>
                <p:oleObj name="Equation" r:id="rId6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600200"/>
                        <a:ext cx="358775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62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Timing of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4114800"/>
          </a:xfrm>
        </p:spPr>
        <p:txBody>
          <a:bodyPr/>
          <a:lstStyle/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Period begins (assume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/>
              <a:t>Pay cost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800" dirty="0" smtClean="0">
                <a:cs typeface="Arial" charset="0"/>
              </a:rPr>
              <a:t> (since task not yet done)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Observe current value of opportunity cost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cs typeface="Arial" charset="0"/>
              </a:rPr>
              <a:t> (drawn from uniform distribution)</a:t>
            </a: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Do task this period or choose to delay again?</a:t>
            </a:r>
            <a:endParaRPr lang="en-US" sz="2800" i="1" dirty="0" smtClean="0">
              <a:cs typeface="Arial" charset="0"/>
            </a:endParaRPr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It task is done, game ends.</a:t>
            </a:r>
            <a:endParaRPr lang="en-US" sz="2800" dirty="0" smtClean="0"/>
          </a:p>
          <a:p>
            <a:pPr marL="438150" indent="-381000" eaLnBrk="1" hangingPunct="1">
              <a:buFontTx/>
              <a:buAutoNum type="arabicPeriod"/>
              <a:defRPr/>
            </a:pPr>
            <a:r>
              <a:rPr lang="en-US" sz="2800" dirty="0" smtClean="0">
                <a:cs typeface="Arial" charset="0"/>
              </a:rPr>
              <a:t>If task remains undone, next period starts.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>
            <a:off x="685800" y="4799013"/>
            <a:ext cx="8077200" cy="1587"/>
          </a:xfrm>
          <a:prstGeom prst="straightConnector1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92125" y="61833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Period 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t-1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3897313" y="6183313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Period 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t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7173913" y="6183313"/>
            <a:ext cx="124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Period 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t+1</a:t>
            </a:r>
          </a:p>
        </p:txBody>
      </p:sp>
      <p:cxnSp>
        <p:nvCxnSpPr>
          <p:cNvPr id="25608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990601" y="5486400"/>
            <a:ext cx="16764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9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6172994" y="5485606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1981200" y="5029200"/>
            <a:ext cx="1295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cs typeface="Arial" charset="0"/>
              </a:rPr>
              <a:t>Pay cost </a:t>
            </a:r>
            <a:r>
              <a:rPr lang="el-GR" i="1" dirty="0">
                <a:solidFill>
                  <a:srgbClr val="000000"/>
                </a:solidFill>
                <a:cs typeface="Arial" charset="0"/>
              </a:rPr>
              <a:t>θ</a:t>
            </a:r>
            <a:endParaRPr lang="en-US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3429000" y="5029200"/>
            <a:ext cx="18288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cs typeface="Arial" charset="0"/>
              </a:rPr>
              <a:t>Observe current value of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5486400" y="5029200"/>
            <a:ext cx="13716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cs typeface="Arial" charset="0"/>
              </a:rPr>
              <a:t>Do task or delay again</a:t>
            </a:r>
            <a:endParaRPr lang="en-US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3" name="Right Brace 14"/>
          <p:cNvSpPr>
            <a:spLocks/>
          </p:cNvSpPr>
          <p:nvPr/>
        </p:nvSpPr>
        <p:spPr bwMode="auto">
          <a:xfrm rot="5400000">
            <a:off x="9906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4" name="Right Brace 15"/>
          <p:cNvSpPr>
            <a:spLocks/>
          </p:cNvSpPr>
          <p:nvPr/>
        </p:nvSpPr>
        <p:spPr bwMode="auto">
          <a:xfrm rot="5400000">
            <a:off x="4343400" y="3581400"/>
            <a:ext cx="152400" cy="4876800"/>
          </a:xfrm>
          <a:prstGeom prst="rightBrace">
            <a:avLst>
              <a:gd name="adj1" fmla="val 829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15" name="Right Brace 16"/>
          <p:cNvSpPr>
            <a:spLocks/>
          </p:cNvSpPr>
          <p:nvPr/>
        </p:nvSpPr>
        <p:spPr bwMode="auto">
          <a:xfrm rot="5400000">
            <a:off x="7620000" y="5562600"/>
            <a:ext cx="152400" cy="9144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Sophisticated procrastination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71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There are many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of this game.</a:t>
            </a:r>
          </a:p>
          <a:p>
            <a:pPr eaLnBrk="1" hangingPunct="1"/>
            <a:r>
              <a:rPr lang="en-US" sz="2400" dirty="0" smtClean="0"/>
              <a:t>Let’s study the equilibrium in which sophisticates act whenever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/>
              <a:t> &lt;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i="1" dirty="0" smtClean="0"/>
              <a:t>.  </a:t>
            </a:r>
            <a:r>
              <a:rPr lang="en-US" sz="2400" dirty="0" smtClean="0"/>
              <a:t>We need to solve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.  </a:t>
            </a:r>
          </a:p>
          <a:p>
            <a:pPr eaLnBrk="1" hangingPunct="1"/>
            <a:r>
              <a:rPr lang="en-US" sz="2400" dirty="0" smtClean="0"/>
              <a:t>Let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 represent the expected </a:t>
            </a:r>
            <a:r>
              <a:rPr lang="en-US" sz="2400" i="1" dirty="0" smtClean="0"/>
              <a:t>undiscounted</a:t>
            </a:r>
            <a:r>
              <a:rPr lang="en-US" sz="2400" dirty="0" smtClean="0"/>
              <a:t> cost if the agent decides </a:t>
            </a:r>
            <a:r>
              <a:rPr lang="en-US" sz="2400" i="1" dirty="0" smtClean="0"/>
              <a:t>not</a:t>
            </a:r>
            <a:r>
              <a:rPr lang="en-US" sz="2400" dirty="0" smtClean="0"/>
              <a:t> to do the task at the end of the current period </a:t>
            </a:r>
            <a:r>
              <a:rPr lang="en-US" sz="2400" i="1" dirty="0" smtClean="0"/>
              <a:t>t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85963" y="4057650"/>
          <a:ext cx="532923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9" name="Equation" r:id="rId4" imgW="2133360" imgH="431640" progId="Equation.DSMT4">
                  <p:embed/>
                </p:oleObj>
              </mc:Choice>
              <mc:Fallback>
                <p:oleObj name="Equation" r:id="rId4" imgW="2133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4057650"/>
                        <a:ext cx="5329237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228600" y="5353050"/>
            <a:ext cx="2362200" cy="923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cs typeface="Arial" charset="0"/>
              </a:rPr>
              <a:t>Cost you’ll pay for certain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in </a:t>
            </a:r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t+1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since job not yet done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590800" y="3352800"/>
            <a:ext cx="2514600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7030A0"/>
                </a:solidFill>
                <a:cs typeface="Arial" charset="0"/>
              </a:rPr>
              <a:t>Likelihood of doing it </a:t>
            </a:r>
            <a:r>
              <a:rPr lang="en-US" b="1" dirty="0" smtClean="0">
                <a:solidFill>
                  <a:srgbClr val="7030A0"/>
                </a:solidFill>
                <a:cs typeface="Arial" charset="0"/>
              </a:rPr>
              <a:t>in </a:t>
            </a:r>
            <a:r>
              <a:rPr lang="en-US" b="1" i="1" dirty="0" smtClean="0">
                <a:solidFill>
                  <a:srgbClr val="7030A0"/>
                </a:solidFill>
                <a:cs typeface="Arial" charset="0"/>
              </a:rPr>
              <a:t>t+1</a:t>
            </a:r>
            <a:endParaRPr lang="en-US" b="1" i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048000" y="5353050"/>
            <a:ext cx="2743200" cy="1200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cs typeface="Arial" charset="0"/>
              </a:rPr>
              <a:t>Expected cost conditional on drawing a low enough </a:t>
            </a:r>
            <a:r>
              <a:rPr lang="en-US" b="1" i="1" dirty="0">
                <a:solidFill>
                  <a:srgbClr val="0000FF"/>
                </a:solidFill>
                <a:cs typeface="Arial" charset="0"/>
              </a:rPr>
              <a:t>c</a:t>
            </a:r>
            <a:r>
              <a:rPr lang="en-US" b="1" i="1" baseline="30000" dirty="0">
                <a:solidFill>
                  <a:srgbClr val="0000FF"/>
                </a:solidFill>
                <a:cs typeface="Arial" charset="0"/>
              </a:rPr>
              <a:t>*</a:t>
            </a:r>
            <a:r>
              <a:rPr lang="en-US" b="1" dirty="0">
                <a:solidFill>
                  <a:srgbClr val="0000FF"/>
                </a:solidFill>
                <a:cs typeface="Arial" charset="0"/>
              </a:rPr>
              <a:t> so that you do it </a:t>
            </a:r>
            <a:r>
              <a:rPr lang="en-US" b="1" dirty="0" smtClean="0">
                <a:solidFill>
                  <a:srgbClr val="0000FF"/>
                </a:solidFill>
                <a:cs typeface="Arial" charset="0"/>
              </a:rPr>
              <a:t>in </a:t>
            </a:r>
            <a:r>
              <a:rPr lang="en-US" b="1" i="1" dirty="0" smtClean="0">
                <a:solidFill>
                  <a:srgbClr val="0000FF"/>
                </a:solidFill>
                <a:cs typeface="Arial" charset="0"/>
              </a:rPr>
              <a:t>t+1</a:t>
            </a:r>
            <a:endParaRPr lang="en-US" b="1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352800"/>
            <a:ext cx="2514600" cy="646113"/>
          </a:xfrm>
          <a:prstGeom prst="rect">
            <a:avLst/>
          </a:prstGeom>
          <a:noFill/>
          <a:ln>
            <a:solidFill>
              <a:schemeClr val="accent3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>
                    <a:lumMod val="25000"/>
                  </a:srgbClr>
                </a:solidFill>
                <a:cs typeface="Arial" charset="0"/>
              </a:rPr>
              <a:t>Likelihood of not doing it </a:t>
            </a:r>
            <a:r>
              <a:rPr lang="en-US" b="1" dirty="0" smtClean="0">
                <a:solidFill>
                  <a:srgbClr val="FFFFFF">
                    <a:lumMod val="25000"/>
                  </a:srgbClr>
                </a:solidFill>
                <a:cs typeface="Arial" charset="0"/>
              </a:rPr>
              <a:t>in </a:t>
            </a:r>
            <a:r>
              <a:rPr lang="en-US" b="1" i="1" dirty="0" smtClean="0">
                <a:solidFill>
                  <a:srgbClr val="FFFFFF">
                    <a:lumMod val="25000"/>
                  </a:srgbClr>
                </a:solidFill>
                <a:cs typeface="Arial" charset="0"/>
              </a:rPr>
              <a:t>t+1</a:t>
            </a:r>
            <a:endParaRPr lang="en-US" b="1" i="1" dirty="0">
              <a:solidFill>
                <a:srgbClr val="FFFFFF">
                  <a:lumMod val="25000"/>
                </a:srgbClr>
              </a:solidFill>
              <a:cs typeface="Arial" charset="0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6248400" y="5353050"/>
            <a:ext cx="2209800" cy="1200329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>
                <a:solidFill>
                  <a:srgbClr val="66FF33"/>
                </a:solidFill>
                <a:cs typeface="Arial" charset="0"/>
              </a:rPr>
              <a:t>Expected cost </a:t>
            </a:r>
            <a:r>
              <a:rPr lang="en-US" b="1" dirty="0" smtClean="0">
                <a:solidFill>
                  <a:srgbClr val="66FF33"/>
                </a:solidFill>
                <a:cs typeface="Arial" charset="0"/>
              </a:rPr>
              <a:t>starting in </a:t>
            </a:r>
            <a:r>
              <a:rPr lang="en-US" b="1" i="1" dirty="0" smtClean="0">
                <a:solidFill>
                  <a:srgbClr val="66FF33"/>
                </a:solidFill>
                <a:cs typeface="Arial" charset="0"/>
              </a:rPr>
              <a:t>t+2</a:t>
            </a:r>
            <a:r>
              <a:rPr lang="en-US" b="1" dirty="0" smtClean="0">
                <a:solidFill>
                  <a:srgbClr val="66FF33"/>
                </a:solidFill>
                <a:cs typeface="Arial" charset="0"/>
              </a:rPr>
              <a:t> if </a:t>
            </a:r>
            <a:r>
              <a:rPr lang="en-US" b="1" dirty="0">
                <a:solidFill>
                  <a:srgbClr val="66FF33"/>
                </a:solidFill>
                <a:cs typeface="Arial" charset="0"/>
              </a:rPr>
              <a:t>project was not </a:t>
            </a:r>
            <a:r>
              <a:rPr lang="en-US" b="1" dirty="0" smtClean="0">
                <a:solidFill>
                  <a:srgbClr val="66FF33"/>
                </a:solidFill>
                <a:cs typeface="Arial" charset="0"/>
              </a:rPr>
              <a:t>done in </a:t>
            </a:r>
            <a:r>
              <a:rPr lang="en-US" b="1" i="1" dirty="0" smtClean="0">
                <a:solidFill>
                  <a:srgbClr val="66FF33"/>
                </a:solidFill>
                <a:cs typeface="Arial" charset="0"/>
              </a:rPr>
              <a:t>t+1</a:t>
            </a:r>
            <a:endParaRPr lang="en-US" b="1" i="1" dirty="0">
              <a:solidFill>
                <a:srgbClr val="66FF33"/>
              </a:solidFill>
              <a:cs typeface="Arial" charset="0"/>
            </a:endParaRPr>
          </a:p>
        </p:txBody>
      </p:sp>
      <p:cxnSp>
        <p:nvCxnSpPr>
          <p:cNvPr id="4106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2247900" y="4991100"/>
            <a:ext cx="685800" cy="304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7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4686300" y="5219700"/>
            <a:ext cx="304800" cy="228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4108" name="Straight Arrow Connector 18"/>
          <p:cNvCxnSpPr>
            <a:cxnSpLocks noChangeShapeType="1"/>
          </p:cNvCxnSpPr>
          <p:nvPr/>
        </p:nvCxnSpPr>
        <p:spPr bwMode="auto">
          <a:xfrm rot="10800000">
            <a:off x="7239000" y="4800600"/>
            <a:ext cx="990600" cy="685800"/>
          </a:xfrm>
          <a:prstGeom prst="straightConnector1">
            <a:avLst/>
          </a:prstGeom>
          <a:noFill/>
          <a:ln w="25400" algn="ctr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4109" name="Straight Arrow Connector 20"/>
          <p:cNvCxnSpPr>
            <a:cxnSpLocks noChangeShapeType="1"/>
          </p:cNvCxnSpPr>
          <p:nvPr/>
        </p:nvCxnSpPr>
        <p:spPr bwMode="auto">
          <a:xfrm rot="5400000">
            <a:off x="3810000" y="3886200"/>
            <a:ext cx="533400" cy="228600"/>
          </a:xfrm>
          <a:prstGeom prst="straightConnector1">
            <a:avLst/>
          </a:prstGeom>
          <a:noFill/>
          <a:ln w="25400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4110" name="Straight Arrow Connector 23"/>
          <p:cNvCxnSpPr>
            <a:cxnSpLocks noChangeShapeType="1"/>
          </p:cNvCxnSpPr>
          <p:nvPr/>
        </p:nvCxnSpPr>
        <p:spPr bwMode="auto">
          <a:xfrm rot="5400000">
            <a:off x="6286500" y="4076700"/>
            <a:ext cx="304800" cy="76200"/>
          </a:xfrm>
          <a:prstGeom prst="straightConnector1">
            <a:avLst/>
          </a:prstGeom>
          <a:noFill/>
          <a:ln w="25400" algn="ctr">
            <a:solidFill>
              <a:srgbClr val="808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096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sophisticate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Solving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/>
              <a:t>, we find: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E</a:t>
            </a:r>
            <a:r>
              <a:rPr lang="en-US" sz="2400" dirty="0" smtClean="0"/>
              <a:t>xpected delay is: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8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39925" y="1219200"/>
          <a:ext cx="53752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5" name="Equation" r:id="rId4" imgW="2654280" imgH="203040" progId="Equation.DSMT4">
                  <p:embed/>
                </p:oleObj>
              </mc:Choice>
              <mc:Fallback>
                <p:oleObj name="Equation" r:id="rId4" imgW="2654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219200"/>
                        <a:ext cx="53752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14800" y="1752600"/>
          <a:ext cx="168275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6" name="Equation" r:id="rId6" imgW="838080" imgH="660240" progId="Equation.DSMT4">
                  <p:embed/>
                </p:oleObj>
              </mc:Choice>
              <mc:Fallback>
                <p:oleObj name="Equation" r:id="rId6" imgW="8380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1682750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600200" y="3352800"/>
          <a:ext cx="61880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47" name="Equation" r:id="rId8" imgW="3238200" imgH="279360" progId="Equation.DSMT4">
                  <p:embed/>
                </p:oleObj>
              </mc:Choice>
              <mc:Fallback>
                <p:oleObj name="Equation" r:id="rId8" imgW="3238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52800"/>
                        <a:ext cx="61880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5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990600" y="228600"/>
          <a:ext cx="748890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7" name="Equation" r:id="rId3" imgW="3238200" imgH="2641320" progId="Equation.DSMT4">
                  <p:embed/>
                </p:oleObj>
              </mc:Choice>
              <mc:Fallback>
                <p:oleObj name="Equation" r:id="rId3" imgW="323820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7488905" cy="640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8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Patient choices for the future:</a:t>
            </a:r>
            <a:endParaRPr lang="en-US" sz="320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Choosing Today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724400" y="182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cs typeface="Times New Roman" pitchFamily="18" charset="0"/>
              </a:rPr>
              <a:t>Eating Next Week</a:t>
            </a:r>
          </a:p>
        </p:txBody>
      </p:sp>
      <p:pic>
        <p:nvPicPr>
          <p:cNvPr id="203784" name="Picture 8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62000" y="2743200"/>
            <a:ext cx="2673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 subjects</a:t>
            </a:r>
          </a:p>
          <a:p>
            <a:pPr eaLnBrk="1" hangingPunct="1"/>
            <a:r>
              <a:rPr lang="en-US" sz="2400">
                <a:cs typeface="Arial" charset="0"/>
              </a:rPr>
              <a:t>typically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next week</a:t>
            </a:r>
            <a:r>
              <a:rPr lang="en-US" sz="2400">
                <a:cs typeface="Arial" charset="0"/>
              </a:rPr>
              <a:t>.</a:t>
            </a:r>
          </a:p>
        </p:txBody>
      </p:sp>
      <p:pic>
        <p:nvPicPr>
          <p:cNvPr id="12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4318000" y="2819400"/>
            <a:ext cx="116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cs typeface="Arial" charset="0"/>
              </a:rPr>
              <a:t>74%</a:t>
            </a:r>
          </a:p>
          <a:p>
            <a:pPr eaLnBrk="1" hangingPunct="1"/>
            <a:r>
              <a:rPr lang="en-US" sz="2400" dirty="0">
                <a:cs typeface="Arial" charset="0"/>
              </a:rPr>
              <a:t>choose</a:t>
            </a:r>
          </a:p>
          <a:p>
            <a:pPr eaLnBrk="1" hangingPunct="1"/>
            <a:r>
              <a:rPr lang="en-US" sz="2400" dirty="0">
                <a:cs typeface="Arial" charset="0"/>
              </a:rPr>
              <a:t>fruit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does introducing </a:t>
            </a:r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&lt; 1 </a:t>
            </a:r>
            <a:r>
              <a:rPr lang="en-US" sz="3600" dirty="0" smtClean="0"/>
              <a:t>change the expected delay time?</a:t>
            </a:r>
            <a:endParaRPr lang="en-US" sz="36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835085" y="1676400"/>
          <a:ext cx="7318315" cy="288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4" imgW="3238200" imgH="1218960" progId="Equation.DSMT4">
                  <p:embed/>
                </p:oleObj>
              </mc:Choice>
              <mc:Fallback>
                <p:oleObj name="Equation" r:id="rId4" imgW="323820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85" y="1676400"/>
                        <a:ext cx="7318315" cy="28875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4872335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If  </a:t>
            </a:r>
            <a:r>
              <a:rPr lang="el-GR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=2/3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, then the delay time is scaled up by a factor of</a:t>
            </a:r>
          </a:p>
          <a:p>
            <a:pPr eaLnBrk="1" hangingPunct="1"/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In other words, it takes       times longer than it “should” to finish the project 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769225" y="4867275"/>
          <a:ext cx="4841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4" name="Equation" r:id="rId6" imgW="266400" imgH="215640" progId="Equation.DSMT4">
                  <p:embed/>
                </p:oleObj>
              </mc:Choice>
              <mc:Fallback>
                <p:oleObj name="Equation" r:id="rId6" imgW="266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225" y="4867275"/>
                        <a:ext cx="4841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3500438" y="5629275"/>
          <a:ext cx="438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5" name="Equation" r:id="rId8" imgW="241200" imgH="215640" progId="Equation.DSMT4">
                  <p:embed/>
                </p:oleObj>
              </mc:Choice>
              <mc:Fallback>
                <p:oleObj name="Equation" r:id="rId8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5629275"/>
                        <a:ext cx="438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13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vs. </a:t>
            </a:r>
            <a:r>
              <a:rPr lang="en-US" smtClean="0"/>
              <a:t>V hat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57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A model of procrastination: </a:t>
            </a:r>
            <a:r>
              <a:rPr lang="en-US" sz="3200" dirty="0" err="1" smtClean="0">
                <a:cs typeface="Arial" charset="0"/>
              </a:rPr>
              <a:t>naifs</a:t>
            </a:r>
            <a:endParaRPr lang="en-US" sz="3200" dirty="0" smtClean="0">
              <a:cs typeface="Arial" charset="0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457200" indent="-457200" eaLnBrk="1" hangingPunct="1"/>
            <a:r>
              <a:rPr lang="en-US" sz="2400" dirty="0" smtClean="0"/>
              <a:t>Same assumptions as before, but…</a:t>
            </a:r>
          </a:p>
          <a:p>
            <a:pPr marL="457200" indent="-457200" eaLnBrk="1" hangingPunct="1"/>
            <a:r>
              <a:rPr lang="en-US" sz="2400" dirty="0" smtClean="0"/>
              <a:t>Agent has naive forecasts of her own future behavior.</a:t>
            </a:r>
          </a:p>
          <a:p>
            <a:pPr marL="457200" indent="-457200" eaLnBrk="1" hangingPunct="1"/>
            <a:r>
              <a:rPr lang="en-US" dirty="0" smtClean="0"/>
              <a:t>She thinks that future selves will act as 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dirty="0" smtClean="0"/>
              <a:t>.</a:t>
            </a:r>
          </a:p>
          <a:p>
            <a:pPr marL="457200" indent="-457200" eaLnBrk="1" hangingPunct="1"/>
            <a:r>
              <a:rPr lang="en-US" sz="2400" dirty="0" smtClean="0"/>
              <a:t>So she (</a:t>
            </a:r>
            <a:r>
              <a:rPr lang="en-US" sz="2400" b="1" dirty="0" smtClean="0"/>
              <a:t>mistakenly</a:t>
            </a:r>
            <a:r>
              <a:rPr lang="en-US" sz="2400" dirty="0" smtClean="0"/>
              <a:t>) thinks that future selves will pick an action threshold of </a:t>
            </a:r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3124200" y="3581400"/>
          <a:ext cx="2549525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5" name="Equation" r:id="rId4" imgW="1269720" imgH="660240" progId="Equation.DSMT4">
                  <p:embed/>
                </p:oleObj>
              </mc:Choice>
              <mc:Fallback>
                <p:oleObj name="Equation" r:id="rId4" imgW="12697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549525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1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 equilibrium, the </a:t>
            </a:r>
            <a:r>
              <a:rPr lang="en-US" sz="2400" dirty="0" err="1" smtClean="0"/>
              <a:t>naif</a:t>
            </a:r>
            <a:r>
              <a:rPr lang="en-US" sz="2400" dirty="0" smtClean="0"/>
              <a:t> needs to be exactly indifferent between acting now and waiting.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To solve for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, recall that:</a:t>
            </a:r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70063" y="1295400"/>
          <a:ext cx="571182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0" name="Equation" r:id="rId4" imgW="2819160" imgH="1143000" progId="Equation.DSMT4">
                  <p:embed/>
                </p:oleObj>
              </mc:Choice>
              <mc:Fallback>
                <p:oleObj name="Equation" r:id="rId4" imgW="281916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295400"/>
                        <a:ext cx="5711825" cy="231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4"/>
          <p:cNvGraphicFramePr>
            <a:graphicFrameLocks noChangeAspect="1"/>
          </p:cNvGraphicFramePr>
          <p:nvPr/>
        </p:nvGraphicFramePr>
        <p:xfrm>
          <a:off x="1828800" y="4273550"/>
          <a:ext cx="4689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1" name="Equation" r:id="rId6" imgW="2133360" imgH="1002960" progId="Equation.DSMT4">
                  <p:embed/>
                </p:oleObj>
              </mc:Choice>
              <mc:Fallback>
                <p:oleObj name="Equation" r:id="rId6" imgW="213336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73550"/>
                        <a:ext cx="4689475" cy="220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5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Substituting in for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/>
              <a:t>:</a:t>
            </a:r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dirty="0" smtClean="0"/>
              <a:t>So the </a:t>
            </a:r>
            <a:r>
              <a:rPr lang="en-US" dirty="0" err="1" smtClean="0"/>
              <a:t>naif</a:t>
            </a:r>
            <a:r>
              <a:rPr lang="en-US" dirty="0" smtClean="0"/>
              <a:t> uses an action threshold (today) of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anticipates that in the future, she will use a higher threshold of 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89213" y="1022350"/>
          <a:ext cx="40386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5" name="Equation" r:id="rId4" imgW="1993680" imgH="583920" progId="Equation.DSMT4">
                  <p:embed/>
                </p:oleObj>
              </mc:Choice>
              <mc:Fallback>
                <p:oleObj name="Equation" r:id="rId4" imgW="19936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022350"/>
                        <a:ext cx="4038600" cy="118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3849688" y="3927475"/>
          <a:ext cx="16716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6"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88" y="3927475"/>
                        <a:ext cx="16716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>
          <a:off x="3916363" y="5694363"/>
          <a:ext cx="1235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7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5694363"/>
                        <a:ext cx="123507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7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7772400" cy="4114800"/>
          </a:xfrm>
        </p:spPr>
        <p:txBody>
          <a:bodyPr/>
          <a:lstStyle/>
          <a:p>
            <a:r>
              <a:rPr lang="en-US" sz="2400" dirty="0" smtClean="0"/>
              <a:t>So her (naïve) forecast of delay is: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dirty="0" smtClean="0"/>
              <a:t>And her actual delay will be: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400" dirty="0" smtClean="0"/>
              <a:t>Being naïve, scales up her delay time by an additional factor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667000" y="1219200"/>
          <a:ext cx="34940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8" name="Equation" r:id="rId4" imgW="1828800" imgH="419040" progId="Equation.DSMT4">
                  <p:embed/>
                </p:oleObj>
              </mc:Choice>
              <mc:Fallback>
                <p:oleObj name="Equation" r:id="rId4" imgW="1828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3494088" cy="839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89" name="Object 5"/>
          <p:cNvGraphicFramePr>
            <a:graphicFrameLocks noChangeAspect="1"/>
          </p:cNvGraphicFramePr>
          <p:nvPr/>
        </p:nvGraphicFramePr>
        <p:xfrm>
          <a:off x="2420938" y="3429000"/>
          <a:ext cx="42227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9" name="Equation" r:id="rId6" imgW="2209680" imgH="431640" progId="Equation.DSMT4">
                  <p:embed/>
                </p:oleObj>
              </mc:Choice>
              <mc:Fallback>
                <p:oleObj name="Equation" r:id="rId6" imgW="2209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3429000"/>
                        <a:ext cx="42227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7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= 1, expected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/>
              <a:t> &lt; 1 and sophisticated, expected delay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anticipated delay is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/>
              <a:t>&lt; 1 and naïve, true delay is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4383088" y="1446213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4" name="Equation" r:id="rId3" imgW="393480" imgH="419040" progId="Equation.DSMT4">
                  <p:embed/>
                </p:oleObj>
              </mc:Choice>
              <mc:Fallback>
                <p:oleObj name="Equation" r:id="rId3" imgW="39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1446213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1169988" y="2895600"/>
          <a:ext cx="765651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5" name="Equation" r:id="rId5" imgW="3911400" imgH="660240" progId="Equation.DSMT4">
                  <p:embed/>
                </p:oleObj>
              </mc:Choice>
              <mc:Fallback>
                <p:oleObj name="Equation" r:id="rId5" imgW="39114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2895600"/>
                        <a:ext cx="765651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6096000" y="4114800"/>
          <a:ext cx="7524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6" name="Equation" r:id="rId7" imgW="393480" imgH="419040" progId="Equation.DSMT4">
                  <p:embed/>
                </p:oleObj>
              </mc:Choice>
              <mc:Fallback>
                <p:oleObj name="Equation" r:id="rId7" imgW="393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752475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9" name="Object 5"/>
          <p:cNvGraphicFramePr>
            <a:graphicFrameLocks noChangeAspect="1"/>
          </p:cNvGraphicFramePr>
          <p:nvPr/>
        </p:nvGraphicFramePr>
        <p:xfrm>
          <a:off x="1558925" y="5599113"/>
          <a:ext cx="67643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7" name="Equation" r:id="rId8" imgW="3670200" imgH="495000" progId="Equation.DSMT4">
                  <p:embed/>
                </p:oleObj>
              </mc:Choice>
              <mc:Fallback>
                <p:oleObj name="Equation" r:id="rId8" imgW="36702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5599113"/>
                        <a:ext cx="676433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4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5638"/>
            <a:ext cx="8915400" cy="944562"/>
          </a:xfrm>
        </p:spPr>
        <p:txBody>
          <a:bodyPr/>
          <a:lstStyle/>
          <a:p>
            <a:r>
              <a:rPr lang="en-US" dirty="0" smtClean="0"/>
              <a:t>That completes theory of consumer behavior.</a:t>
            </a:r>
            <a:br>
              <a:rPr lang="en-US" dirty="0" smtClean="0"/>
            </a:br>
            <a:r>
              <a:rPr lang="en-US" dirty="0" smtClean="0"/>
              <a:t>Now solve for government’s optimal policy.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/>
          <a:lstStyle/>
          <a:p>
            <a:r>
              <a:rPr lang="en-US" dirty="0" smtClean="0"/>
              <a:t>Now we need to solve for the optimal default,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government’s objective ignores present bias, since it uses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as the welfare criterion.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54263" y="3484563"/>
          <a:ext cx="35750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Equation" r:id="rId3" imgW="1054080" imgH="304560" progId="Equation.DSMT4">
                  <p:embed/>
                </p:oleObj>
              </mc:Choice>
              <mc:Fallback>
                <p:oleObj name="Equation" r:id="rId3" imgW="1054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484563"/>
                        <a:ext cx="3575050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C91457-A5C9-4D3C-B213-8664B061A74B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88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>
                <a:solidFill>
                  <a:schemeClr val="tx1"/>
                </a:solidFill>
              </a:rPr>
              <a:t>Optimal ‘Defaults’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Two classes of optimal defaults emerge from this calculation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Automatic enrollment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homogeneous savings preferences (e.g. match threshold) and relatively little propensity to procrastinate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200" dirty="0" smtClean="0"/>
              <a:t>“Active Choice” — require individuals to make a choice (eliminate the option to passively accept a default)</a:t>
            </a:r>
          </a:p>
          <a:p>
            <a:pPr lvl="2"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100" dirty="0" smtClean="0"/>
              <a:t>Optimal when employees have relatively heterogeneous savings preferences and relatively strong tendency to procrastinate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600" dirty="0" smtClean="0"/>
              <a:t>Key point:  sometimes the best default is </a:t>
            </a:r>
            <a:r>
              <a:rPr lang="en-US" sz="2600" u="sng" dirty="0" smtClean="0"/>
              <a:t>no</a:t>
            </a:r>
            <a:r>
              <a:rPr lang="en-US" sz="2600" dirty="0" smtClean="0"/>
              <a:t> default.</a:t>
            </a:r>
          </a:p>
        </p:txBody>
      </p:sp>
    </p:spTree>
    <p:extLst>
      <p:ext uri="{BB962C8B-B14F-4D97-AF65-F5344CB8AC3E}">
        <p14:creationId xmlns:p14="http://schemas.microsoft.com/office/powerpoint/2010/main" val="85407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52400" y="0"/>
            <a:ext cx="3352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Preference Heterogeneity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391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001000" y="617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289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343400" y="6172200"/>
            <a:ext cx="84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</a:rPr>
              <a:t>Beta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</a:rPr>
              <a:t>Active </a:t>
            </a:r>
            <a:r>
              <a:rPr lang="en-US" sz="2400" dirty="0" smtClean="0">
                <a:solidFill>
                  <a:srgbClr val="000000"/>
                </a:solidFill>
              </a:rPr>
              <a:t>Choice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6553200" y="45720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</a:rPr>
              <a:t>Center</a:t>
            </a:r>
          </a:p>
          <a:p>
            <a:pPr eaLnBrk="1" hangingPunct="1"/>
            <a:r>
              <a:rPr lang="en-US" sz="2400">
                <a:solidFill>
                  <a:srgbClr val="000000"/>
                </a:solidFill>
              </a:rPr>
              <a:t>Default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705600" y="1752600"/>
            <a:ext cx="115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</a:rPr>
              <a:t>Offset</a:t>
            </a:r>
          </a:p>
          <a:p>
            <a:pPr eaLnBrk="1" hangingPunct="1"/>
            <a:r>
              <a:rPr lang="en-US" sz="2400">
                <a:solidFill>
                  <a:srgbClr val="000000"/>
                </a:solidFill>
              </a:rPr>
              <a:t>Default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755650" y="8524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30%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831850" y="57912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</a:rPr>
              <a:t>0%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0" y="5942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 rot="10800000">
            <a:off x="755650" y="914400"/>
            <a:ext cx="458788" cy="480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Low Heterogeneity        High Heterogeneity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-1006475" y="37830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>
              <a:solidFill>
                <a:srgbClr val="330066"/>
              </a:solidFill>
              <a:latin typeface="Arial Unicode MS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743200"/>
            <a:ext cx="685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3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37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Impatient choices for today:</a:t>
            </a:r>
            <a:endParaRPr lang="en-US" sz="320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57200" y="2286000"/>
            <a:ext cx="754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77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i="1">
                <a:cs typeface="Times New Roman" pitchFamily="18" charset="0"/>
              </a:rPr>
              <a:t>Time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19400" y="14478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cs typeface="Times New Roman" pitchFamily="18" charset="0"/>
              </a:rPr>
              <a:t>Choosing and Eating</a:t>
            </a:r>
          </a:p>
          <a:p>
            <a:pPr algn="ctr" eaLnBrk="1" hangingPunct="1"/>
            <a:r>
              <a:rPr lang="en-US" sz="2400">
                <a:cs typeface="Times New Roman" pitchFamily="18" charset="0"/>
              </a:rPr>
              <a:t>Simultaneously</a:t>
            </a:r>
          </a:p>
        </p:txBody>
      </p:sp>
      <p:pic>
        <p:nvPicPr>
          <p:cNvPr id="13319" name="Picture 7" descr="lindt swiss premium mi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953000"/>
            <a:ext cx="2514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26273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If you were </a:t>
            </a:r>
          </a:p>
          <a:p>
            <a:pPr eaLnBrk="1" hangingPunct="1"/>
            <a:r>
              <a:rPr lang="en-US" sz="2400">
                <a:cs typeface="Arial" charset="0"/>
              </a:rPr>
              <a:t>deciding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,</a:t>
            </a:r>
          </a:p>
          <a:p>
            <a:pPr eaLnBrk="1" hangingPunct="1"/>
            <a:r>
              <a:rPr lang="en-US" sz="2400">
                <a:cs typeface="Arial" charset="0"/>
              </a:rPr>
              <a:t>would you choose</a:t>
            </a:r>
          </a:p>
          <a:p>
            <a:pPr eaLnBrk="1" hangingPunct="1"/>
            <a:r>
              <a:rPr lang="en-US" sz="2400">
                <a:cs typeface="Arial" charset="0"/>
              </a:rPr>
              <a:t>fruit or chocolate</a:t>
            </a:r>
          </a:p>
          <a:p>
            <a:pPr eaLnBrk="1" hangingPunct="1"/>
            <a:r>
              <a:rPr lang="en-US" sz="2400">
                <a:cs typeface="Arial" charset="0"/>
              </a:rPr>
              <a:t>for </a:t>
            </a:r>
            <a:r>
              <a:rPr lang="en-US" sz="2400">
                <a:solidFill>
                  <a:srgbClr val="FF0000"/>
                </a:solidFill>
                <a:cs typeface="Arial" charset="0"/>
              </a:rPr>
              <a:t>today</a:t>
            </a:r>
            <a:r>
              <a:rPr lang="en-US" sz="2400">
                <a:cs typeface="Arial" charset="0"/>
              </a:rPr>
              <a:t>?</a:t>
            </a:r>
          </a:p>
        </p:txBody>
      </p:sp>
      <p:pic>
        <p:nvPicPr>
          <p:cNvPr id="9" name="Picture 2" descr="https://encrypted-tbn2.google.com/images?q=tbn:ANd9GcQFNIlwi4HB-dqp60bv8xb9ul9RfgRGZqdnprYvckBOMHCXlbg2NsvUcC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32" y="2506735"/>
            <a:ext cx="2126168" cy="21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C3323-AC19-4D13-B2A9-2CBC950A6A8D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90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Lessons from theoretical  analysis of defaults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Defaults should be set to maximize average well-being, which is </a:t>
            </a:r>
            <a:r>
              <a:rPr lang="en-US" u="sng" smtClean="0"/>
              <a:t>not</a:t>
            </a:r>
            <a:r>
              <a:rPr lang="en-US" smtClean="0"/>
              <a:t> the same as saying that the default should be equal to the average preference.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/>
              <a:t>Endogenous opting out</a:t>
            </a:r>
            <a:r>
              <a:rPr lang="en-US" smtClean="0"/>
              <a:t> should be taken into account when calculating the optimal default.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default has two roles: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causing some people to opt out of the default (which generates costs and benefits)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implicitly setting savings policies for everyone who sticks with the default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981521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195DE2-8AA8-490A-B849-10CABF0D7AED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91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991600" cy="11430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Empirical evidence on active choice</a:t>
            </a:r>
            <a:br>
              <a:rPr lang="en-US" sz="32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Carroll, </a:t>
            </a:r>
            <a:r>
              <a:rPr lang="en-US" sz="2400" b="0" dirty="0" err="1" smtClean="0">
                <a:solidFill>
                  <a:schemeClr val="tx1"/>
                </a:solidFill>
              </a:rPr>
              <a:t>Choi</a:t>
            </a:r>
            <a:r>
              <a:rPr lang="en-US" sz="2400" b="0" dirty="0" smtClean="0">
                <a:solidFill>
                  <a:schemeClr val="tx1"/>
                </a:solidFill>
              </a:rPr>
              <a:t>, Laibson, </a:t>
            </a:r>
            <a:r>
              <a:rPr lang="en-US" sz="2400" b="0" dirty="0" err="1" smtClean="0">
                <a:solidFill>
                  <a:schemeClr val="tx1"/>
                </a:solidFill>
              </a:rPr>
              <a:t>Madrian</a:t>
            </a:r>
            <a:r>
              <a:rPr lang="en-US" sz="2400" b="0" dirty="0" smtClean="0">
                <a:solidFill>
                  <a:schemeClr val="tx1"/>
                </a:solidFill>
              </a:rPr>
              <a:t>, </a:t>
            </a:r>
            <a:r>
              <a:rPr lang="en-US" sz="2400" b="0" dirty="0" err="1" smtClean="0">
                <a:solidFill>
                  <a:schemeClr val="tx1"/>
                </a:solidFill>
              </a:rPr>
              <a:t>Metrick</a:t>
            </a:r>
            <a:r>
              <a:rPr lang="en-US" sz="2400" b="0" dirty="0" smtClean="0">
                <a:solidFill>
                  <a:schemeClr val="tx1"/>
                </a:solidFill>
              </a:rPr>
              <a:t> (2009) </a:t>
            </a:r>
            <a:br>
              <a:rPr lang="en-US" sz="2400" b="0" dirty="0" smtClean="0">
                <a:solidFill>
                  <a:schemeClr val="tx1"/>
                </a:solidFill>
              </a:rPr>
            </a:b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40175"/>
          </a:xfrm>
        </p:spPr>
        <p:txBody>
          <a:bodyPr/>
          <a:lstStyle/>
          <a:p>
            <a:pPr marL="177800" indent="-177800" eaLnBrk="1" hangingPunct="1">
              <a:buFont typeface="Wingdings" pitchFamily="2" charset="2"/>
              <a:buNone/>
            </a:pPr>
            <a:r>
              <a:rPr lang="en-US" sz="2400" dirty="0" smtClean="0"/>
              <a:t>Active choice mechanisms require employees to make an active choice about 401(k) participation. </a:t>
            </a:r>
          </a:p>
          <a:p>
            <a:pPr marL="177800" indent="-177800" eaLnBrk="1" hangingPunct="1"/>
            <a:r>
              <a:rPr lang="en-US" sz="2400" dirty="0" smtClean="0"/>
              <a:t>Welcome to the company</a:t>
            </a:r>
          </a:p>
          <a:p>
            <a:pPr marL="177800" indent="-177800" eaLnBrk="1" hangingPunct="1"/>
            <a:r>
              <a:rPr lang="en-US" sz="2400" dirty="0" smtClean="0"/>
              <a:t>You are </a:t>
            </a:r>
            <a:r>
              <a:rPr lang="en-US" sz="2400" i="1" dirty="0" smtClean="0"/>
              <a:t>required</a:t>
            </a:r>
            <a:r>
              <a:rPr lang="en-US" sz="2400" dirty="0" smtClean="0"/>
              <a:t> to submit this form within 30 days of hire, </a:t>
            </a:r>
            <a:r>
              <a:rPr lang="en-US" sz="2400" i="1" dirty="0" smtClean="0"/>
              <a:t>regardless</a:t>
            </a:r>
            <a:r>
              <a:rPr lang="en-US" sz="2400" dirty="0" smtClean="0"/>
              <a:t> of your 401(k) participation choice</a:t>
            </a:r>
          </a:p>
          <a:p>
            <a:pPr marL="177800" indent="-177800" eaLnBrk="1" hangingPunct="1"/>
            <a:r>
              <a:rPr lang="en-US" sz="2400" dirty="0" smtClean="0"/>
              <a:t>If you don’t want to participate, indicate that decision </a:t>
            </a:r>
          </a:p>
          <a:p>
            <a:pPr marL="177800" indent="-177800" eaLnBrk="1" hangingPunct="1"/>
            <a:r>
              <a:rPr lang="en-US" sz="2400" dirty="0" smtClean="0"/>
              <a:t>If you want to participate, indicate your contribution rate and asset allocation</a:t>
            </a:r>
          </a:p>
          <a:p>
            <a:pPr marL="177800" indent="-177800" eaLnBrk="1" hangingPunct="1"/>
            <a:r>
              <a:rPr lang="en-US" sz="2400" dirty="0" smtClean="0"/>
              <a:t>Being passive is </a:t>
            </a:r>
            <a:r>
              <a:rPr lang="en-US" sz="2400" i="1" dirty="0" smtClean="0"/>
              <a:t>not</a:t>
            </a:r>
            <a:r>
              <a:rPr lang="en-US" sz="2400" dirty="0" smtClean="0"/>
              <a:t> an option</a:t>
            </a:r>
          </a:p>
        </p:txBody>
      </p:sp>
    </p:spTree>
    <p:extLst>
      <p:ext uri="{BB962C8B-B14F-4D97-AF65-F5344CB8AC3E}">
        <p14:creationId xmlns:p14="http://schemas.microsoft.com/office/powerpoint/2010/main" val="4228477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22C78C-F422-4C94-B300-A8605A6CF14D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92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144463"/>
          <a:ext cx="8816975" cy="67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Chart" r:id="rId4" imgW="8296214" imgH="5638813" progId="Excel.Sheet.8">
                  <p:embed followColorScheme="full"/>
                </p:oleObj>
              </mc:Choice>
              <mc:Fallback>
                <p:oleObj name="Chart" r:id="rId4" imgW="8296214" imgH="5638813" progId="Excel.Shee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463"/>
                        <a:ext cx="8816975" cy="67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71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1CAEB-48F8-4A1E-A314-A3A7A8B774EA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93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tx1"/>
                </a:solidFill>
              </a:rPr>
              <a:t>Active choice in 401(k) plans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401(k) participation.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raises average savings rate by 50 percent.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Active decision doesn’t induce choice clustering.</a:t>
            </a:r>
          </a:p>
          <a:p>
            <a:pPr marL="177800" indent="-177800" eaLnBrk="1" hangingPunct="1">
              <a:lnSpc>
                <a:spcPct val="80000"/>
              </a:lnSpc>
            </a:pPr>
            <a:endParaRPr lang="en-US" sz="2400" dirty="0" smtClean="0"/>
          </a:p>
          <a:p>
            <a:pPr marL="177800" indent="-177800" eaLnBrk="1" hangingPunct="1">
              <a:lnSpc>
                <a:spcPct val="80000"/>
              </a:lnSpc>
            </a:pPr>
            <a:r>
              <a:rPr lang="en-US" sz="2400" dirty="0" smtClean="0"/>
              <a:t> Under active decision, employees choose savings rates that they otherwise would have taken three years to achieve.  (Average level </a:t>
            </a:r>
            <a:r>
              <a:rPr lang="en-US" sz="2400" i="1" dirty="0" smtClean="0"/>
              <a:t>as well as</a:t>
            </a:r>
            <a:r>
              <a:rPr lang="en-US" sz="2400" dirty="0" smtClean="0"/>
              <a:t> the multivariate covariance structure.)</a:t>
            </a:r>
          </a:p>
        </p:txBody>
      </p:sp>
    </p:spTree>
    <p:extLst>
      <p:ext uri="{BB962C8B-B14F-4D97-AF65-F5344CB8AC3E}">
        <p14:creationId xmlns:p14="http://schemas.microsoft.com/office/powerpoint/2010/main" val="411384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active choice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choice in asset allocation (</a:t>
            </a:r>
            <a:r>
              <a:rPr lang="en-US" dirty="0" err="1" smtClean="0"/>
              <a:t>Choi</a:t>
            </a:r>
            <a:r>
              <a:rPr lang="en-US" dirty="0" smtClean="0"/>
              <a:t>, Laibson, and </a:t>
            </a:r>
            <a:r>
              <a:rPr lang="en-US" dirty="0" err="1" smtClean="0"/>
              <a:t>Madrian</a:t>
            </a:r>
            <a:r>
              <a:rPr lang="en-US" dirty="0" smtClean="0"/>
              <a:t> 2009)</a:t>
            </a:r>
          </a:p>
          <a:p>
            <a:r>
              <a:rPr lang="en-US" dirty="0" smtClean="0"/>
              <a:t>Active choice in home delivery of chronic medications (</a:t>
            </a:r>
            <a:r>
              <a:rPr lang="en-US" dirty="0" err="1" smtClean="0"/>
              <a:t>Beshears</a:t>
            </a:r>
            <a:r>
              <a:rPr lang="en-US" dirty="0" smtClean="0"/>
              <a:t>, </a:t>
            </a:r>
            <a:r>
              <a:rPr lang="en-US" dirty="0" err="1" smtClean="0"/>
              <a:t>Choi</a:t>
            </a:r>
            <a:r>
              <a:rPr lang="en-US" dirty="0" smtClean="0"/>
              <a:t>, Laibson, </a:t>
            </a:r>
            <a:r>
              <a:rPr lang="en-US" dirty="0" err="1" smtClean="0"/>
              <a:t>Madrian</a:t>
            </a:r>
            <a:r>
              <a:rPr lang="en-US" dirty="0" smtClean="0"/>
              <a:t>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B480-26BF-41D4-9C9E-67735757DEC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9329737" cy="9445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Flypaper Effect in Individual Investor Asset Allocation  </a:t>
            </a:r>
            <a:r>
              <a:rPr lang="en-US" sz="2400" dirty="0" smtClean="0"/>
              <a:t>(</a:t>
            </a:r>
            <a:r>
              <a:rPr lang="en-US" sz="2400" dirty="0" err="1" smtClean="0"/>
              <a:t>Choi</a:t>
            </a:r>
            <a:r>
              <a:rPr lang="en-US" sz="2400" dirty="0" smtClean="0"/>
              <a:t>, </a:t>
            </a:r>
            <a:r>
              <a:rPr lang="en-US" sz="2400" dirty="0" err="1" smtClean="0"/>
              <a:t>Laibson</a:t>
            </a:r>
            <a:r>
              <a:rPr lang="en-US" sz="2400" dirty="0" smtClean="0"/>
              <a:t>, </a:t>
            </a:r>
            <a:r>
              <a:rPr lang="en-US" sz="2400" dirty="0" err="1" smtClean="0"/>
              <a:t>Madrian</a:t>
            </a:r>
            <a:r>
              <a:rPr lang="en-US" sz="2400" dirty="0" smtClean="0"/>
              <a:t> 2009)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715375" cy="352583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Studied a firm that used several different match systems in their 401(k) plan. 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I’ll discuss two of those regimes today: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8000"/>
                </a:solidFill>
              </a:rPr>
              <a:t>Match</a:t>
            </a:r>
            <a:r>
              <a:rPr lang="en-US" sz="2400" dirty="0" smtClean="0">
                <a:solidFill>
                  <a:srgbClr val="008000"/>
                </a:solidFill>
              </a:rPr>
              <a:t> allocated to employer stock and workers can reallocate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8000"/>
              </a:buClr>
            </a:pPr>
            <a:r>
              <a:rPr lang="en-US" sz="2400" dirty="0" smtClean="0">
                <a:solidFill>
                  <a:srgbClr val="008000"/>
                </a:solidFill>
              </a:rPr>
              <a:t>Call this “default” case (default is employer stock)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endParaRPr lang="en-US" sz="2400" dirty="0" smtClean="0">
              <a:solidFill>
                <a:srgbClr val="0080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Clr>
                <a:srgbClr val="81C0FF"/>
              </a:buClr>
              <a:buFont typeface="Wingdings" pitchFamily="2" charset="2"/>
              <a:buNone/>
            </a:pPr>
            <a:r>
              <a:rPr lang="en-US" sz="2400" u="sng" dirty="0" smtClean="0">
                <a:solidFill>
                  <a:srgbClr val="0000FF"/>
                </a:solidFill>
              </a:rPr>
              <a:t>Match</a:t>
            </a:r>
            <a:r>
              <a:rPr lang="en-US" sz="2400" dirty="0" smtClean="0">
                <a:solidFill>
                  <a:srgbClr val="0000FF"/>
                </a:solidFill>
              </a:rPr>
              <a:t> allocated to an asset actively chosen by workers;                  workers </a:t>
            </a:r>
            <a:r>
              <a:rPr lang="en-US" sz="2400" i="1" dirty="0" smtClean="0">
                <a:solidFill>
                  <a:srgbClr val="0000FF"/>
                </a:solidFill>
              </a:rPr>
              <a:t>required</a:t>
            </a:r>
            <a:r>
              <a:rPr lang="en-US" sz="2400" dirty="0" smtClean="0">
                <a:solidFill>
                  <a:srgbClr val="0000FF"/>
                </a:solidFill>
              </a:rPr>
              <a:t> to make an active designation. </a:t>
            </a:r>
          </a:p>
          <a:p>
            <a:pPr marL="749300" lvl="1" indent="-457200" eaLnBrk="1" hangingPunct="1">
              <a:lnSpc>
                <a:spcPct val="90000"/>
              </a:lnSpc>
              <a:buClr>
                <a:srgbClr val="0000FF"/>
              </a:buClr>
            </a:pPr>
            <a:r>
              <a:rPr lang="en-US" sz="2400" dirty="0" smtClean="0">
                <a:solidFill>
                  <a:srgbClr val="0000FF"/>
                </a:solidFill>
              </a:rPr>
              <a:t>Call this “active choice” case (workers must choose)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749300" lvl="1" indent="-457200" eaLnBrk="1" hangingPunct="1">
              <a:lnSpc>
                <a:spcPct val="90000"/>
              </a:lnSpc>
              <a:buClr>
                <a:srgbClr val="66FF66"/>
              </a:buClr>
              <a:buFont typeface="Wingdings" pitchFamily="2" charset="2"/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28638" y="5745163"/>
            <a:ext cx="7324725" cy="146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Economically, these two systems are identical.</a:t>
            </a:r>
          </a:p>
          <a:p>
            <a:r>
              <a:rPr lang="en-US" sz="2400">
                <a:solidFill>
                  <a:srgbClr val="000000"/>
                </a:solidFill>
              </a:rPr>
              <a:t>They both allow workers to do whatever the worker wants. </a:t>
            </a: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07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1CFCE-F1DB-4572-96FD-FA921A927534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96</a:t>
            </a:fld>
            <a:endParaRPr lang="en-US" alt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0"/>
            <a:ext cx="8229600" cy="1295400"/>
          </a:xfrm>
        </p:spPr>
        <p:txBody>
          <a:bodyPr/>
          <a:lstStyle/>
          <a:p>
            <a:pPr eaLnBrk="1" hangingPunct="1"/>
            <a:r>
              <a:rPr lang="en-US" sz="3600" smtClean="0"/>
              <a:t>Consequences of the two regimes</a:t>
            </a:r>
          </a:p>
        </p:txBody>
      </p:sp>
      <p:graphicFrame>
        <p:nvGraphicFramePr>
          <p:cNvPr id="282627" name="Group 3"/>
          <p:cNvGraphicFramePr>
            <a:graphicFrameLocks noGrp="1"/>
          </p:cNvGraphicFramePr>
          <p:nvPr>
            <p:ph idx="1"/>
          </p:nvPr>
        </p:nvGraphicFramePr>
        <p:xfrm>
          <a:off x="-465138" y="1089025"/>
          <a:ext cx="9567863" cy="3552826"/>
        </p:xfrm>
        <a:graphic>
          <a:graphicData uri="http://schemas.openxmlformats.org/drawingml/2006/table">
            <a:tbl>
              <a:tblPr/>
              <a:tblGrid>
                <a:gridCol w="544513"/>
                <a:gridCol w="5429250"/>
                <a:gridCol w="1743075"/>
                <a:gridCol w="1851025"/>
              </a:tblGrid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 Defaults into Employer Stock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Active choice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Own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Matching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Balance in Employer Stock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56%</a:t>
                      </a:r>
                      <a:endParaRPr kumimoji="0" 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kumimoji="0" 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99FF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6" name="Line 25"/>
          <p:cNvSpPr>
            <a:spLocks noChangeShapeType="1"/>
          </p:cNvSpPr>
          <p:nvPr/>
        </p:nvSpPr>
        <p:spPr bwMode="auto">
          <a:xfrm>
            <a:off x="5649913" y="2578100"/>
            <a:ext cx="1470025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endParaRPr lang="en-US" sz="3900">
              <a:solidFill>
                <a:srgbClr val="000000"/>
              </a:solidFill>
            </a:endParaRPr>
          </a:p>
        </p:txBody>
      </p:sp>
      <p:sp>
        <p:nvSpPr>
          <p:cNvPr id="26647" name="Line 26"/>
          <p:cNvSpPr>
            <a:spLocks noChangeShapeType="1"/>
          </p:cNvSpPr>
          <p:nvPr/>
        </p:nvSpPr>
        <p:spPr bwMode="auto">
          <a:xfrm>
            <a:off x="7464425" y="2559050"/>
            <a:ext cx="1470025" cy="0"/>
          </a:xfrm>
          <a:prstGeom prst="line">
            <a:avLst/>
          </a:prstGeom>
          <a:noFill/>
          <a:ln w="57150">
            <a:solidFill>
              <a:srgbClr val="6699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endParaRPr lang="en-US" sz="3900">
              <a:solidFill>
                <a:srgbClr val="000000"/>
              </a:solidFill>
            </a:endParaRPr>
          </a:p>
        </p:txBody>
      </p:sp>
      <p:sp>
        <p:nvSpPr>
          <p:cNvPr id="282651" name="Oval 27"/>
          <p:cNvSpPr>
            <a:spLocks noChangeArrowheads="1"/>
          </p:cNvSpPr>
          <p:nvPr/>
        </p:nvSpPr>
        <p:spPr bwMode="auto">
          <a:xfrm>
            <a:off x="57912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0080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3900">
              <a:solidFill>
                <a:srgbClr val="000000"/>
              </a:solidFill>
            </a:endParaRPr>
          </a:p>
        </p:txBody>
      </p:sp>
      <p:sp>
        <p:nvSpPr>
          <p:cNvPr id="282652" name="Oval 28"/>
          <p:cNvSpPr>
            <a:spLocks noChangeArrowheads="1"/>
          </p:cNvSpPr>
          <p:nvPr/>
        </p:nvSpPr>
        <p:spPr bwMode="auto">
          <a:xfrm>
            <a:off x="7543800" y="4114800"/>
            <a:ext cx="1163638" cy="679450"/>
          </a:xfrm>
          <a:prstGeom prst="ellipse">
            <a:avLst/>
          </a:prstGeom>
          <a:solidFill>
            <a:srgbClr val="66FF66">
              <a:alpha val="0"/>
            </a:srgbClr>
          </a:solidFill>
          <a:ln w="31750" algn="ctr">
            <a:solidFill>
              <a:srgbClr val="3366FF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endParaRPr lang="en-US" sz="3900">
              <a:solidFill>
                <a:srgbClr val="000000"/>
              </a:solidFill>
            </a:endParaRPr>
          </a:p>
        </p:txBody>
      </p:sp>
      <p:sp>
        <p:nvSpPr>
          <p:cNvPr id="26650" name="Text Box 29"/>
          <p:cNvSpPr txBox="1">
            <a:spLocks noChangeArrowheads="1"/>
          </p:cNvSpPr>
          <p:nvPr/>
        </p:nvSpPr>
        <p:spPr bwMode="auto">
          <a:xfrm>
            <a:off x="5616575" y="990600"/>
            <a:ext cx="352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u="sng">
                <a:solidFill>
                  <a:srgbClr val="000000"/>
                </a:solidFill>
              </a:rPr>
              <a:t>Balances in employer stock</a:t>
            </a:r>
          </a:p>
        </p:txBody>
      </p:sp>
    </p:spTree>
    <p:extLst>
      <p:ext uri="{BB962C8B-B14F-4D97-AF65-F5344CB8AC3E}">
        <p14:creationId xmlns:p14="http://schemas.microsoft.com/office/powerpoint/2010/main" val="3688998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1" grpId="0" animBg="1"/>
      <p:bldP spid="28265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Use Active Choice to encourage adoption of Home Delivery </a:t>
            </a:r>
            <a:b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of chronic medication</a:t>
            </a:r>
            <a:b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Beshears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Choi, Laibson, and </a:t>
            </a:r>
            <a:r>
              <a:rPr lang="en-US" sz="20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Madrian</a:t>
            </a: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(2012)</a:t>
            </a:r>
            <a:endParaRPr lang="en-US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09600" y="2311398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Voluntary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No plan design change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Lower employee co-pay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Time saving for employee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Lower employer cost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Better medication adherence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FFFF"/>
                </a:solidFill>
                <a:cs typeface="Arial" charset="0"/>
              </a:rPr>
              <a:t>Improved safety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9772" y="5704116"/>
            <a:ext cx="58057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Member Express Scripts Scientific Advisory Board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(Payments donated to charity by Express Scripts.)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5867400"/>
            <a:ext cx="642982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FFFFD9"/>
                </a:solidFill>
                <a:cs typeface="Arial" charset="0"/>
              </a:rPr>
              <a:t>Member Express Scripts Scientific Advisory Board</a:t>
            </a:r>
          </a:p>
          <a:p>
            <a:pPr eaLnBrk="1" hangingPunct="1"/>
            <a:r>
              <a:rPr lang="en-US" sz="2000" dirty="0" smtClean="0">
                <a:solidFill>
                  <a:srgbClr val="FFFFD9"/>
                </a:solidFill>
                <a:cs typeface="Arial" charset="0"/>
              </a:rPr>
              <a:t>(All payments donated to charity.)</a:t>
            </a:r>
            <a:endParaRPr lang="en-US" sz="2000" dirty="0">
              <a:solidFill>
                <a:srgbClr val="FFFFD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C000"/>
                </a:solidFill>
                <a:latin typeface="Arial" charset="0"/>
                <a:cs typeface="Arial" charset="0"/>
              </a:rPr>
              <a:t>R</a:t>
            </a:r>
            <a:r>
              <a:rPr lang="en-US" sz="32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esults from pilot study on 54,863 employees without home delivery taking chronic medication </a:t>
            </a:r>
            <a:br>
              <a:rPr lang="en-US" sz="32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endParaRPr lang="en-US" sz="24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8444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Among those making an active choice: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          Fraction choosing home delivery: 			52.2%</a:t>
            </a:r>
          </a:p>
          <a:p>
            <a:pPr eaLnBrk="1" hangingPunct="1"/>
            <a:r>
              <a:rPr lang="en-US" sz="2400" dirty="0" smtClean="0">
                <a:solidFill>
                  <a:srgbClr val="FFFFFF"/>
                </a:solidFill>
              </a:rPr>
              <a:t>          Fraction choosing standard pharmacy pick-up: 	47.8%</a:t>
            </a:r>
          </a:p>
          <a:p>
            <a:pPr eaLnBrk="1" hangingPunct="1"/>
            <a:endParaRPr lang="en-US" sz="2400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85799" y="373742"/>
            <a:ext cx="8294427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Results from pilot study at one company</a:t>
            </a:r>
            <a:endParaRPr lang="en-US" sz="24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9600" y="1905000"/>
          <a:ext cx="3947886" cy="3929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44" name="TextBox 10"/>
          <p:cNvSpPr txBox="1">
            <a:spLocks noChangeArrowheads="1"/>
          </p:cNvSpPr>
          <p:nvPr/>
        </p:nvSpPr>
        <p:spPr bwMode="auto">
          <a:xfrm>
            <a:off x="130626" y="6255888"/>
            <a:ext cx="278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*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Annualized</a:t>
            </a:r>
          </a:p>
        </p:txBody>
      </p:sp>
      <p:sp>
        <p:nvSpPr>
          <p:cNvPr id="1045" name="TextBox 7"/>
          <p:cNvSpPr txBox="1">
            <a:spLocks noChangeArrowheads="1"/>
          </p:cNvSpPr>
          <p:nvPr/>
        </p:nvSpPr>
        <p:spPr bwMode="auto">
          <a:xfrm>
            <a:off x="1676400" y="1760538"/>
            <a:ext cx="329723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FFFFFF"/>
                </a:solidFill>
              </a:rPr>
              <a:t>Rxs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by </a:t>
            </a:r>
            <a:r>
              <a:rPr lang="en-US" b="1" dirty="0">
                <a:solidFill>
                  <a:srgbClr val="FFFFFF"/>
                </a:solidFill>
              </a:rPr>
              <a:t>Mail*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49170" y="1447800"/>
            <a:ext cx="1219200" cy="441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3559" y="431334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CFEFF5"/>
                </a:solidFill>
              </a:rPr>
              <a:t>Before</a:t>
            </a:r>
            <a:endParaRPr lang="en-US" sz="2400" dirty="0">
              <a:solidFill>
                <a:srgbClr val="CFEFF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9183" y="238934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6699FF"/>
                </a:solidFill>
              </a:rPr>
              <a:t>After</a:t>
            </a:r>
            <a:endParaRPr lang="en-US" sz="2400" dirty="0">
              <a:solidFill>
                <a:srgbClr val="6699FF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60800"/>
              </p:ext>
            </p:extLst>
          </p:nvPr>
        </p:nvGraphicFramePr>
        <p:xfrm>
          <a:off x="4627563" y="2828925"/>
          <a:ext cx="4322618" cy="24749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51793"/>
                <a:gridCol w="1870825"/>
              </a:tblGrid>
              <a:tr h="5201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Annual Savings at pilot company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$350,000+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520196">
                <a:tc>
                  <a:txBody>
                    <a:bodyPr/>
                    <a:lstStyle/>
                    <a:p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Members</a:t>
                      </a:r>
                      <a:endParaRPr lang="en-US" sz="210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  $820,000+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455978">
                <a:tc>
                  <a:txBody>
                    <a:bodyPr/>
                    <a:lstStyle/>
                    <a:p>
                      <a:pPr algn="r"/>
                      <a:r>
                        <a:rPr kumimoji="0" lang="en-US" sz="210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Total Savings</a:t>
                      </a:r>
                      <a:endParaRPr lang="en-US" sz="21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u="none" strike="noStrike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$1,170,000+</a:t>
                      </a:r>
                    </a:p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6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default">
  <a:themeElements>
    <a:clrScheme name="">
      <a:dk1>
        <a:srgbClr val="969696"/>
      </a:dk1>
      <a:lt1>
        <a:srgbClr val="C4CCFF"/>
      </a:lt1>
      <a:dk2>
        <a:srgbClr val="006AB0"/>
      </a:dk2>
      <a:lt2>
        <a:srgbClr val="FFA600"/>
      </a:lt2>
      <a:accent1>
        <a:srgbClr val="FFE9BF"/>
      </a:accent1>
      <a:accent2>
        <a:srgbClr val="004A7B"/>
      </a:accent2>
      <a:accent3>
        <a:srgbClr val="AAB9D4"/>
      </a:accent3>
      <a:accent4>
        <a:srgbClr val="A7AEDA"/>
      </a:accent4>
      <a:accent5>
        <a:srgbClr val="FFF2DC"/>
      </a:accent5>
      <a:accent6>
        <a:srgbClr val="00426F"/>
      </a:accent6>
      <a:hlink>
        <a:srgbClr val="C4CCFF"/>
      </a:hlink>
      <a:folHlink>
        <a:srgbClr val="8898FF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CFE1E6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E4EEF0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000000"/>
        </a:dk1>
        <a:lt1>
          <a:srgbClr val="8898FF"/>
        </a:lt1>
        <a:dk2>
          <a:srgbClr val="000000"/>
        </a:dk2>
        <a:lt2>
          <a:srgbClr val="969696"/>
        </a:lt2>
        <a:accent1>
          <a:srgbClr val="30A2BF"/>
        </a:accent1>
        <a:accent2>
          <a:srgbClr val="438695"/>
        </a:accent2>
        <a:accent3>
          <a:srgbClr val="C3CAFF"/>
        </a:accent3>
        <a:accent4>
          <a:srgbClr val="000000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30A2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ADCE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6">
        <a:dk1>
          <a:srgbClr val="969696"/>
        </a:dk1>
        <a:lt1>
          <a:srgbClr val="C4CCFF"/>
        </a:lt1>
        <a:dk2>
          <a:srgbClr val="091A86"/>
        </a:dk2>
        <a:lt2>
          <a:srgbClr val="B37400"/>
        </a:lt2>
        <a:accent1>
          <a:srgbClr val="FFE9BF"/>
        </a:accent1>
        <a:accent2>
          <a:srgbClr val="438695"/>
        </a:accent2>
        <a:accent3>
          <a:srgbClr val="AAABC3"/>
        </a:accent3>
        <a:accent4>
          <a:srgbClr val="A7AEDA"/>
        </a:accent4>
        <a:accent5>
          <a:srgbClr val="FFF2DC"/>
        </a:accent5>
        <a:accent6>
          <a:srgbClr val="3C7987"/>
        </a:accent6>
        <a:hlink>
          <a:srgbClr val="407280"/>
        </a:hlink>
        <a:folHlink>
          <a:srgbClr val="5CC8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26032</TotalTime>
  <Words>5120</Words>
  <Application>Microsoft Office PowerPoint</Application>
  <PresentationFormat>On-screen Show (4:3)</PresentationFormat>
  <Paragraphs>814</Paragraphs>
  <Slides>116</Slides>
  <Notes>48</Notes>
  <HiddenSlides>20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116</vt:i4>
      </vt:variant>
    </vt:vector>
  </HeadingPairs>
  <TitlesOfParts>
    <vt:vector size="144" baseType="lpstr">
      <vt:lpstr>Arial Unicode MS</vt:lpstr>
      <vt:lpstr>맑은 고딕</vt:lpstr>
      <vt:lpstr>Arial</vt:lpstr>
      <vt:lpstr>Arial Narrow</vt:lpstr>
      <vt:lpstr>Calibri</vt:lpstr>
      <vt:lpstr>Cambria Math</vt:lpstr>
      <vt:lpstr>Gill Sans MT</vt:lpstr>
      <vt:lpstr>Helvetica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Blank Presentation</vt:lpstr>
      <vt:lpstr>Office Theme</vt:lpstr>
      <vt:lpstr>1_default</vt:lpstr>
      <vt:lpstr>광장</vt:lpstr>
      <vt:lpstr>1_Office Theme</vt:lpstr>
      <vt:lpstr>2_default</vt:lpstr>
      <vt:lpstr>Network</vt:lpstr>
      <vt:lpstr>3_default</vt:lpstr>
      <vt:lpstr>1_Blank Presentation</vt:lpstr>
      <vt:lpstr>Equation</vt:lpstr>
      <vt:lpstr>Worksheet</vt:lpstr>
      <vt:lpstr>Chart</vt:lpstr>
      <vt:lpstr>Microsoft Equation 3.0</vt:lpstr>
      <vt:lpstr>PowerPoint Presentation</vt:lpstr>
      <vt:lpstr>1. Motivating thought experiment</vt:lpstr>
      <vt:lpstr>Outline</vt:lpstr>
      <vt:lpstr>1. Preference reversals</vt:lpstr>
      <vt:lpstr>Read, Loewenstein &amp; Kalyanaraman (1999)</vt:lpstr>
      <vt:lpstr>Quasi-hyperbolic interpretation </vt:lpstr>
      <vt:lpstr>Read and van Leeuwen (1998)</vt:lpstr>
      <vt:lpstr>Patient choices for the future:</vt:lpstr>
      <vt:lpstr>Impatient choices for today:</vt:lpstr>
      <vt:lpstr>Time Inconsistent Preferences:</vt:lpstr>
      <vt:lpstr>Percentage unhealthy snacks chosen H = hungry (late afternoon) S = sated (just after lunch)</vt:lpstr>
      <vt:lpstr>See Badger et al (2007) for a related example with heroin addicts given the time-dated reward of buprenorphine (“bup”),  a heroin partial agonist   </vt:lpstr>
      <vt:lpstr>Quasi-hyperbolic interpretation </vt:lpstr>
      <vt:lpstr>Extremely thirsty subjects McClure, Ericson, Laibson, Loewenstein and Cohen (2007)</vt:lpstr>
      <vt:lpstr>Recovering heroin addicts and Buprenorphine (BUP) Badger et al (2007)</vt:lpstr>
      <vt:lpstr>Recovering heroin addicts Badger et al (2007)</vt:lpstr>
      <vt:lpstr>A bit of math</vt:lpstr>
      <vt:lpstr>Money now vs. money later  Thaler (1981)</vt:lpstr>
      <vt:lpstr>But … “money earlier vs. money later”  (MEL) has so many confounds (Chabris, Laibson, and Schuldt 2009)</vt:lpstr>
      <vt:lpstr>Why are money questions unsuited to measuring discounting even in theory?</vt:lpstr>
      <vt:lpstr>PowerPoint Presentation</vt:lpstr>
      <vt:lpstr>White, Ericson, Laibson, and Cohen (2014) (see also Read, Frederick and Scholten 2013)</vt:lpstr>
      <vt:lpstr>Augenblick, Niederle, and Sprenger (2012) “Three period work experiment: 0, 2, 3”</vt:lpstr>
      <vt:lpstr>Augenblick, Niederle, and Sprenger (2012) “Three period money experiment: 1, 4, 7”</vt:lpstr>
      <vt:lpstr>Augenblick, Niederle, and Sprenger (2012)</vt:lpstr>
      <vt:lpstr>Outline</vt:lpstr>
      <vt:lpstr>Stickk</vt:lpstr>
      <vt:lpstr>Clocky</vt:lpstr>
      <vt:lpstr>PowerPoint Presentation</vt:lpstr>
      <vt:lpstr>PowerPoint Presentation</vt:lpstr>
      <vt:lpstr>Tocky</vt:lpstr>
      <vt:lpstr>Ashraf, Karlan, and Yin (2006)</vt:lpstr>
      <vt:lpstr>PowerPoint Presentation</vt:lpstr>
      <vt:lpstr>Gine, Karlan, Zinman (2009)</vt:lpstr>
      <vt:lpstr>Kaur, Kremer, and Mullainathan (2010):</vt:lpstr>
      <vt:lpstr>Kaur, Kremer, and Mullainathan (2012):</vt:lpstr>
      <vt:lpstr>Houser, Schunk, Winter, and Xiao (2010)</vt:lpstr>
      <vt:lpstr>Royer, Stehr, and Sydnor (2011)</vt:lpstr>
      <vt:lpstr>Ariely and Wertenbroch (2002)</vt:lpstr>
      <vt:lpstr>Alsan, Armstrong, Beshears, Choi, del Rio,  Laibson, Madrian and Marconi (2014)</vt:lpstr>
      <vt:lpstr>PowerPoint Presentation</vt:lpstr>
      <vt:lpstr>How to design a commitment contract</vt:lpstr>
      <vt:lpstr>Initial investment in goal account</vt:lpstr>
      <vt:lpstr>Now participant can divided their money across three accounts:  (i) freedom account  (ii) goal account with 10% penalty  (iii) goal account with no withdrawal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Dellavigna and Malmendier (2004, 2006)</vt:lpstr>
      <vt:lpstr>PowerPoint Presentation</vt:lpstr>
      <vt:lpstr>Sampling of other studies</vt:lpstr>
      <vt:lpstr>Household finance studies</vt:lpstr>
      <vt:lpstr>Outline</vt:lpstr>
      <vt:lpstr>END LECTURE HERE</vt:lpstr>
      <vt:lpstr>Shapiro (2005)</vt:lpstr>
      <vt:lpstr>The data can reject a number of alternative hypotheses.</vt:lpstr>
      <vt:lpstr>Social security Mastrobuoni and Weinberg (2009) </vt:lpstr>
      <vt:lpstr>PowerPoint Presentation</vt:lpstr>
      <vt:lpstr>PowerPoint Presentation</vt:lpstr>
      <vt:lpstr>Laibson, Repetto, and Tobacman (2007)</vt:lpstr>
      <vt:lpstr>LRT Simulation Model</vt:lpstr>
      <vt:lpstr>LRT Results:</vt:lpstr>
      <vt:lpstr>LRT Intuition</vt:lpstr>
      <vt:lpstr>PowerPoint Presentation</vt:lpstr>
      <vt:lpstr>PowerPoint Presentation</vt:lpstr>
      <vt:lpstr>PowerPoint Presentation</vt:lpstr>
      <vt:lpstr>Summary: participation in 401K plans (for a typical firm)</vt:lpstr>
      <vt:lpstr>Outline</vt:lpstr>
      <vt:lpstr>Behavioral mechanism design</vt:lpstr>
      <vt:lpstr>PowerPoint Presentation</vt:lpstr>
      <vt:lpstr>A. Optimal Defaults – public policy</vt:lpstr>
      <vt:lpstr>Basic set-up of problem</vt:lpstr>
      <vt:lpstr>Specific Details</vt:lpstr>
      <vt:lpstr>Timing of game</vt:lpstr>
      <vt:lpstr>Sophisticated procrastination</vt:lpstr>
      <vt:lpstr>PowerPoint Presentation</vt:lpstr>
      <vt:lpstr>PowerPoint Presentation</vt:lpstr>
      <vt:lpstr>How does introducing β &lt; 1 change the expected delay time?</vt:lpstr>
      <vt:lpstr>V vs. V hat</vt:lpstr>
      <vt:lpstr>A model of procrastination: naifs</vt:lpstr>
      <vt:lpstr>PowerPoint Presentation</vt:lpstr>
      <vt:lpstr>PowerPoint Presentation</vt:lpstr>
      <vt:lpstr>PowerPoint Presentation</vt:lpstr>
      <vt:lpstr>Summary</vt:lpstr>
      <vt:lpstr>That completes theory of consumer behavior. Now solve for government’s optimal policy.</vt:lpstr>
      <vt:lpstr>Optimal ‘Defaults’</vt:lpstr>
      <vt:lpstr>PowerPoint Presentation</vt:lpstr>
      <vt:lpstr>Lessons from theoretical  analysis of defaults</vt:lpstr>
      <vt:lpstr>Empirical evidence on active choice Carroll, Choi, Laibson, Madrian, Metrick (2009)  </vt:lpstr>
      <vt:lpstr>PowerPoint Presentation</vt:lpstr>
      <vt:lpstr>Active choice in 401(k) plans</vt:lpstr>
      <vt:lpstr>Other active choice interventions</vt:lpstr>
      <vt:lpstr>The Flypaper Effect in Individual Investor Asset Allocation  (Choi, Laibson, Madrian 2009)</vt:lpstr>
      <vt:lpstr>Consequences of the two regimes</vt:lpstr>
      <vt:lpstr>Use Active Choice to encourage adoption of Home Delivery  of chronic medication Beshears, Choi, Laibson, and Madrian (2012)</vt:lpstr>
      <vt:lpstr>Results from pilot study on 54,863 employees without home delivery taking chronic medication  </vt:lpstr>
      <vt:lpstr>Results from pilot study at one company</vt:lpstr>
      <vt:lpstr>B. Optimal illiquidity</vt:lpstr>
      <vt:lpstr>Basic set-up of problem</vt:lpstr>
      <vt:lpstr>Theory</vt:lpstr>
      <vt:lpstr>PowerPoint Presentation</vt:lpstr>
      <vt:lpstr>Preferences</vt:lpstr>
      <vt:lpstr>PowerPoint Presentation</vt:lpstr>
      <vt:lpstr>PowerPoint Presentation</vt:lpstr>
      <vt:lpstr>PowerPoint Presentation</vt:lpstr>
      <vt:lpstr>PowerPoint Presentation</vt:lpstr>
      <vt:lpstr>Goal account usage (Beshears et al 2013)</vt:lpstr>
      <vt:lpstr>PowerPoint Presentation</vt:lpstr>
      <vt:lpstr>Corollary</vt:lpstr>
      <vt:lpstr>When three accounts are offered</vt:lpstr>
      <vt:lpstr>Potential implications for the design of a retirement saving system? </vt:lpstr>
      <vt:lpstr>Summary of behavioral mechanism design</vt:lpstr>
      <vt:lpstr>Theory</vt:lpstr>
      <vt:lpstr>Outline of Lecture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McClure</dc:creator>
  <cp:lastModifiedBy>dlaibson</cp:lastModifiedBy>
  <cp:revision>485</cp:revision>
  <dcterms:created xsi:type="dcterms:W3CDTF">2004-05-07T00:40:40Z</dcterms:created>
  <dcterms:modified xsi:type="dcterms:W3CDTF">2014-07-01T03:06:58Z</dcterms:modified>
</cp:coreProperties>
</file>