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  <p:sldMasterId id="2147483674" r:id="rId3"/>
  </p:sldMasterIdLst>
  <p:notesMasterIdLst>
    <p:notesMasterId r:id="rId66"/>
  </p:notesMasterIdLst>
  <p:handoutMasterIdLst>
    <p:handoutMasterId r:id="rId67"/>
  </p:handoutMasterIdLst>
  <p:sldIdLst>
    <p:sldId id="418" r:id="rId4"/>
    <p:sldId id="374" r:id="rId5"/>
    <p:sldId id="420" r:id="rId6"/>
    <p:sldId id="541" r:id="rId7"/>
    <p:sldId id="379" r:id="rId8"/>
    <p:sldId id="550" r:id="rId9"/>
    <p:sldId id="375" r:id="rId10"/>
    <p:sldId id="376" r:id="rId11"/>
    <p:sldId id="377" r:id="rId12"/>
    <p:sldId id="378" r:id="rId13"/>
    <p:sldId id="598" r:id="rId14"/>
    <p:sldId id="685" r:id="rId15"/>
    <p:sldId id="668" r:id="rId16"/>
    <p:sldId id="684" r:id="rId17"/>
    <p:sldId id="549" r:id="rId18"/>
    <p:sldId id="433" r:id="rId19"/>
    <p:sldId id="572" r:id="rId20"/>
    <p:sldId id="566" r:id="rId21"/>
    <p:sldId id="563" r:id="rId22"/>
    <p:sldId id="542" r:id="rId23"/>
    <p:sldId id="551" r:id="rId24"/>
    <p:sldId id="573" r:id="rId25"/>
    <p:sldId id="574" r:id="rId26"/>
    <p:sldId id="675" r:id="rId27"/>
    <p:sldId id="673" r:id="rId28"/>
    <p:sldId id="596" r:id="rId29"/>
    <p:sldId id="592" r:id="rId30"/>
    <p:sldId id="597" r:id="rId31"/>
    <p:sldId id="606" r:id="rId32"/>
    <p:sldId id="575" r:id="rId33"/>
    <p:sldId id="576" r:id="rId34"/>
    <p:sldId id="593" r:id="rId35"/>
    <p:sldId id="577" r:id="rId36"/>
    <p:sldId id="578" r:id="rId37"/>
    <p:sldId id="686" r:id="rId38"/>
    <p:sldId id="580" r:id="rId39"/>
    <p:sldId id="581" r:id="rId40"/>
    <p:sldId id="582" r:id="rId41"/>
    <p:sldId id="583" r:id="rId42"/>
    <p:sldId id="584" r:id="rId43"/>
    <p:sldId id="585" r:id="rId44"/>
    <p:sldId id="586" r:id="rId45"/>
    <p:sldId id="587" r:id="rId46"/>
    <p:sldId id="588" r:id="rId47"/>
    <p:sldId id="674" r:id="rId48"/>
    <p:sldId id="680" r:id="rId49"/>
    <p:sldId id="682" r:id="rId50"/>
    <p:sldId id="683" r:id="rId51"/>
    <p:sldId id="681" r:id="rId52"/>
    <p:sldId id="679" r:id="rId53"/>
    <p:sldId id="594" r:id="rId54"/>
    <p:sldId id="595" r:id="rId55"/>
    <p:sldId id="604" r:id="rId56"/>
    <p:sldId id="605" r:id="rId57"/>
    <p:sldId id="555" r:id="rId58"/>
    <p:sldId id="676" r:id="rId59"/>
    <p:sldId id="677" r:id="rId60"/>
    <p:sldId id="678" r:id="rId61"/>
    <p:sldId id="669" r:id="rId62"/>
    <p:sldId id="519" r:id="rId63"/>
    <p:sldId id="670" r:id="rId64"/>
    <p:sldId id="671" r:id="rId6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  <a:srgbClr val="000000"/>
    <a:srgbClr val="FFFFFF"/>
    <a:srgbClr val="00668A"/>
    <a:srgbClr val="FF3399"/>
    <a:srgbClr val="008000"/>
    <a:srgbClr val="FF66CC"/>
    <a:srgbClr val="FF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36" autoAdjust="0"/>
    <p:restoredTop sz="94564" autoAdjust="0"/>
  </p:normalViewPr>
  <p:slideViewPr>
    <p:cSldViewPr>
      <p:cViewPr varScale="1">
        <p:scale>
          <a:sx n="84" d="100"/>
          <a:sy n="84" d="100"/>
        </p:scale>
        <p:origin x="10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ABCC77A-1D5E-4AAD-94ED-6ADECDA9269D}" type="datetimeFigureOut">
              <a:rPr lang="en-US" smtClean="0"/>
              <a:pPr/>
              <a:t>6/29/2016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CD58834-DF0F-4DC3-8A52-9C935A2175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78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D0E5D9EC-B9FC-4A5E-8C92-EC3617760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985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4D2CEC-F071-4794-990C-791371088B4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859745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DD1E77-3AE4-4150-9C8B-ED125E6A7E40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1841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/>
              <a:t>Consider an employee working on a simple piece rate activity – like a repetitive task done many times</a:t>
            </a:r>
          </a:p>
          <a:p>
            <a:pPr lvl="1" eaLnBrk="1" hangingPunct="1">
              <a:buFont typeface="Arial"/>
              <a:buChar char="•"/>
              <a:defRPr/>
            </a:pPr>
            <a:r>
              <a:rPr lang="en-US" dirty="0" smtClean="0"/>
              <a:t>Many examples like this:  supermarket checkout / cashier, assembly line worker, delivery person, salesperson, data entry operator, just to name a few.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Compare 2 types of contracts the employee could be offered:</a:t>
            </a:r>
          </a:p>
          <a:p>
            <a:pPr marL="241632" indent="-241632">
              <a:buFontTx/>
              <a:buAutoNum type="arabicParenR"/>
              <a:defRPr/>
            </a:pPr>
            <a:r>
              <a:rPr lang="en-US" dirty="0" smtClean="0"/>
              <a:t>Give the employee wage </a:t>
            </a:r>
            <a:r>
              <a:rPr lang="en-US" dirty="0" err="1" smtClean="0"/>
              <a:t>w</a:t>
            </a:r>
            <a:r>
              <a:rPr lang="en-US" dirty="0" smtClean="0"/>
              <a:t> for every unit of work that she does (blue line on the graph)</a:t>
            </a:r>
          </a:p>
          <a:p>
            <a:pPr marL="241632" indent="-241632">
              <a:buFontTx/>
              <a:buAutoNum type="arabicParenR"/>
              <a:defRPr/>
            </a:pPr>
            <a:r>
              <a:rPr lang="en-US" dirty="0" smtClean="0"/>
              <a:t>Give the employee </a:t>
            </a:r>
            <a:r>
              <a:rPr lang="en-US" dirty="0" err="1" smtClean="0"/>
              <a:t>w</a:t>
            </a:r>
            <a:r>
              <a:rPr lang="en-US" dirty="0" smtClean="0"/>
              <a:t> if she meets some production target T, give her w/2 if she falls below target (red line on the graph)</a:t>
            </a:r>
          </a:p>
          <a:p>
            <a:pPr marL="241632" indent="-241632">
              <a:defRPr/>
            </a:pPr>
            <a:r>
              <a:rPr lang="en-US" dirty="0" smtClean="0"/>
              <a:t>- Notice the employee can never earn more under the commitment contract, and may earn much less if she fails to meet target</a:t>
            </a:r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D65FC7-FE40-460A-BB6B-8A5E2C9A2740}" type="slidenum">
              <a:rPr lang="en-US" smtClean="0"/>
              <a:pPr/>
              <a:t>39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129061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These are coefficient estimates from regressions with controls</a:t>
            </a:r>
          </a:p>
          <a:p>
            <a:pPr eaLnBrk="1" hangingPunct="1"/>
            <a:r>
              <a:rPr lang="en-US" smtClean="0"/>
              <a:t>Demand for commitment regression – evening/morning inference: </a:t>
            </a:r>
          </a:p>
          <a:p>
            <a:pPr lvl="1" eaLnBrk="1" hangingPunct="1"/>
            <a:r>
              <a:rPr lang="en-US" smtClean="0"/>
              <a:t>chose_commitment = const + </a:t>
            </a:r>
            <a:r>
              <a:rPr lang="en-US" b="1" smtClean="0"/>
              <a:t>eve_choice_dummy</a:t>
            </a:r>
            <a:r>
              <a:rPr lang="en-US" smtClean="0"/>
              <a:t> + lag_prodn + lag_prodn*eve_choice + {controls including FE for employees, day of week, week #}</a:t>
            </a:r>
          </a:p>
          <a:p>
            <a:pPr eaLnBrk="1" hangingPunct="1"/>
            <a:r>
              <a:rPr lang="en-US" smtClean="0"/>
              <a:t>Effect on production regression – effect on output:</a:t>
            </a:r>
          </a:p>
          <a:p>
            <a:pPr lvl="1" eaLnBrk="1" hangingPunct="1"/>
            <a:r>
              <a:rPr lang="en-US" smtClean="0"/>
              <a:t>production = const + </a:t>
            </a:r>
            <a:r>
              <a:rPr lang="en-US" b="1" smtClean="0"/>
              <a:t>choice_dummy</a:t>
            </a:r>
            <a:r>
              <a:rPr lang="en-US" smtClean="0"/>
              <a:t> + lag_prodn + lag_prodn*choice + {controls including FE for employees, day of week, week #}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Payday results: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smtClean="0"/>
              <a:t>Overall, there is not a huge difference in average demand for commitment contracts on paydays vs non-paydays. </a:t>
            </a:r>
          </a:p>
          <a:p>
            <a:pPr eaLnBrk="1" hangingPunct="1">
              <a:buFontTx/>
              <a:buChar char="•"/>
            </a:pPr>
            <a:r>
              <a:rPr lang="en-US" smtClean="0"/>
              <a:t>However, there is a big difference in the likelihood of picking in the morning/evening on paydays vs. non-paydays.  Basically, on non-paydays, people are more likely to choose commitment in advance (i.e. the evening before).  However, the opposite is true on paydays – if people know Tuesday is their payday, they are much more likely to choose a commitment contract for Tuesday on Tuesday morning than on Monday evening.  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F2C6DA-79C0-46AC-95A9-F2E1D5136422}" type="slidenum">
              <a:rPr lang="en-US" smtClean="0"/>
              <a:pPr/>
              <a:t>40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6568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</a:t>
            </a:r>
            <a:r>
              <a:rPr lang="en-US" baseline="0" dirty="0" smtClean="0"/>
              <a:t> is the visual we have been using in the </a:t>
            </a:r>
            <a:r>
              <a:rPr lang="en-US" baseline="0" dirty="0" err="1" smtClean="0"/>
              <a:t>prepilot</a:t>
            </a:r>
            <a:r>
              <a:rPr lang="en-US" baseline="0" dirty="0" smtClean="0"/>
              <a:t> survey to clarify the two different plans.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083F7C-06C3-43BE-B7D1-F2F2D04AA5CC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15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DD1E77-3AE4-4150-9C8B-ED125E6A7E40}" type="slidenum">
              <a:rPr lang="en-US" smtClean="0"/>
              <a:pPr/>
              <a:t>54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811183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5469E7-1888-4739-B47A-930D8E0156FF}" type="slidenum">
              <a:rPr lang="en-US" smtClean="0"/>
              <a:pPr/>
              <a:t>60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755033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14F73D-7DBF-49CF-803C-0D9DA53EEBAC}" type="slidenum">
              <a:rPr lang="en-US" smtClean="0"/>
              <a:pPr/>
              <a:t>62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11674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E66972-0C4C-421C-977D-6C78E66DAC7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45385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14F73D-7DBF-49CF-803C-0D9DA53EEBA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7768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06206-D29C-4098-ABDB-724DD630BF3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203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84EBEB-0A47-49DD-A605-5D1A0FCE111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76097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C9807-03F9-4912-A550-A7C698E6DCB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82159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B8A0D-9C21-40E3-9A1D-FC431FC6947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2632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53916E-B56D-4951-B53F-1C0B99C7CEF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76549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18388A-254D-4980-A965-57BB3FA5D66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07601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D922-85EB-4F65-BDD0-1C8C25402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FF3A-057E-4DA3-9147-A7EDF0A005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1ED9B-D4B4-418F-81D3-26C20887F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6787F-76D9-403D-A7C9-04E5F8082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A5D74-F45B-4F12-A6E6-A9FC7B44F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A2D63-E98F-43F1-A23E-EBEE90910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8877300" y="0"/>
            <a:ext cx="2667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solidFill>
                <a:srgbClr val="C4CCFF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4290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527800"/>
            <a:ext cx="533400" cy="2317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562A3-4F1F-4147-A1E9-B688BF3F472B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6915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4203F-DC7E-4610-9102-FF98370B00DC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6100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2BB46-0574-407E-8575-C2D6B31E8218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1643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B80C8-C47D-4EFB-B78C-B1D63904B2F1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7301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053ED-586E-4032-970D-855A148914F3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36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CF32F-159F-4E81-84EA-05009D61F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3B5BA-7C8F-4FE5-8AA6-6DBEB72AE808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8330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BA50D-6D3B-400D-A774-5C1F4E298BB4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1688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30B41-A71E-4AE9-AF85-92E1D543A1CE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296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B32E1-AF84-4D7F-AA7B-26199CE55AB8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7716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BEC2F-1EE7-4572-A681-E0C18CE2D66C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2966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30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30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2875D-313A-4F43-B1C4-218C7CA56B78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3618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8053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97481-0C41-4F1A-AB36-288F36EA0FA7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0107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805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5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4672A-A993-45CB-848A-0EE0A29FA48F}" type="slidenum">
              <a:rPr lang="en-US">
                <a:solidFill>
                  <a:srgbClr val="C4CC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8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09B8A-3BC2-4664-80D3-B645AD69C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4A701-097B-498D-AE4C-43535D7DC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5C747-4986-447D-A2DB-7372F12E3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25963-4C5D-4A31-9DB9-1180C99A3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3ADC9-2AE3-4105-91EF-F5FA1263F7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FE7A7-BAB9-4CA5-8B73-C5BE352D2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5FF0F07-A648-48F0-916C-E9E11CB45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30B97-2BC1-4529-AAA7-01B9227CA1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610350"/>
            <a:ext cx="4064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 eaLnBrk="1" hangingPunct="1">
              <a:defRPr/>
            </a:pPr>
            <a:fld id="{EA700694-819F-40D1-8D54-498AC259FFB5}" type="slidenum">
              <a:rPr lang="en-US">
                <a:solidFill>
                  <a:srgbClr val="C4CCFF"/>
                </a:solidFill>
              </a:rPr>
              <a:pPr eaLnBrk="1" hangingPunct="1">
                <a:defRPr/>
              </a:pPr>
              <a:t>‹#›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48638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>
          <a:solidFill>
            <a:srgbClr val="FFFFFF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</a:defRPr>
      </a:lvl4pPr>
      <a:lvl5pPr marL="1828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5pPr>
      <a:lvl6pPr marL="2286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743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200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657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macfreedom.com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52400" y="0"/>
            <a:ext cx="883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en-US" sz="800" b="1" dirty="0"/>
          </a:p>
          <a:p>
            <a:pPr algn="ctr" eaLnBrk="1" hangingPunct="1"/>
            <a:r>
              <a:rPr lang="en-US" sz="3200" b="1" dirty="0" err="1"/>
              <a:t>Intertemporal</a:t>
            </a:r>
            <a:r>
              <a:rPr lang="en-US" sz="3200" b="1" dirty="0"/>
              <a:t> Choice </a:t>
            </a:r>
            <a:r>
              <a:rPr lang="en-US" sz="3200" b="1" dirty="0" smtClean="0"/>
              <a:t>Empirics</a:t>
            </a:r>
            <a:endParaRPr lang="en-US" sz="3200" b="1" dirty="0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24000" y="4411663"/>
            <a:ext cx="6324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June 29, </a:t>
            </a:r>
            <a:r>
              <a:rPr lang="en-US" sz="2400" b="1" dirty="0" smtClean="0"/>
              <a:t>2016</a:t>
            </a:r>
            <a:endParaRPr lang="en-US" sz="2400" b="1" dirty="0"/>
          </a:p>
          <a:p>
            <a:pPr algn="ctr"/>
            <a:endParaRPr lang="en-US" sz="800" b="1" dirty="0"/>
          </a:p>
          <a:p>
            <a:pPr algn="ctr" eaLnBrk="1" hangingPunct="1"/>
            <a:r>
              <a:rPr lang="en-US" sz="2400" dirty="0">
                <a:latin typeface="Helvetica" charset="0"/>
              </a:rPr>
              <a:t>David </a:t>
            </a:r>
            <a:r>
              <a:rPr lang="en-US" sz="2400" dirty="0" err="1">
                <a:latin typeface="Helvetica" charset="0"/>
              </a:rPr>
              <a:t>Laibson</a:t>
            </a:r>
            <a:endParaRPr lang="en-US" sz="2400" dirty="0">
              <a:latin typeface="Helvetica" charset="0"/>
            </a:endParaRPr>
          </a:p>
          <a:p>
            <a:pPr algn="ctr" eaLnBrk="1" hangingPunct="1"/>
            <a:endParaRPr lang="en-US" sz="800" dirty="0">
              <a:latin typeface="Helvetica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8959850" y="35814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endParaRPr lang="en-US">
              <a:latin typeface="Helvetica" charset="0"/>
            </a:endParaRPr>
          </a:p>
        </p:txBody>
      </p:sp>
      <p:pic>
        <p:nvPicPr>
          <p:cNvPr id="6150" name="Picture 8" descr="lindt swiss premium mil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066925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Box 7"/>
          <p:cNvSpPr txBox="1">
            <a:spLocks noChangeArrowheads="1"/>
          </p:cNvSpPr>
          <p:nvPr/>
        </p:nvSpPr>
        <p:spPr bwMode="auto">
          <a:xfrm>
            <a:off x="4371975" y="2209800"/>
            <a:ext cx="504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or</a:t>
            </a:r>
          </a:p>
        </p:txBody>
      </p:sp>
      <p:pic>
        <p:nvPicPr>
          <p:cNvPr id="8" name="Picture 2" descr="https://encrypted-tbn2.google.com/images?q=tbn:ANd9GcQFNIlwi4HB-dqp60bv8xb9ul9RfgRGZqdnprYvckBOMHCXlbg2NsvUcCR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76400"/>
            <a:ext cx="2126168" cy="214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025963-4C5D-4A31-9DB9-1180C99A359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smtClean="0">
                <a:cs typeface="Arial" charset="0"/>
              </a:rPr>
              <a:t>Time Inconsistent Preferences</a:t>
            </a:r>
            <a:r>
              <a:rPr lang="en-US" sz="3200" smtClean="0"/>
              <a:t>: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i="1">
                <a:cs typeface="Times New Roman" pitchFamily="18" charset="0"/>
              </a:rPr>
              <a:t>Time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743200" y="1447800"/>
            <a:ext cx="3505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cs typeface="Times New Roman" pitchFamily="18" charset="0"/>
              </a:rPr>
              <a:t>Choosing and Eating</a:t>
            </a:r>
          </a:p>
          <a:p>
            <a:pPr algn="ctr" eaLnBrk="1" hangingPunct="1"/>
            <a:r>
              <a:rPr lang="en-US" sz="2400">
                <a:cs typeface="Times New Roman" pitchFamily="18" charset="0"/>
              </a:rPr>
              <a:t>Simultaneously</a:t>
            </a:r>
          </a:p>
        </p:txBody>
      </p:sp>
      <p:pic>
        <p:nvPicPr>
          <p:cNvPr id="14343" name="Picture 7" descr="lindt swiss premium mil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880" name="Text Box 8"/>
          <p:cNvSpPr txBox="1">
            <a:spLocks noChangeArrowheads="1"/>
          </p:cNvSpPr>
          <p:nvPr/>
        </p:nvSpPr>
        <p:spPr bwMode="auto">
          <a:xfrm>
            <a:off x="1524000" y="5103813"/>
            <a:ext cx="14906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cs typeface="Arial" charset="0"/>
              </a:rPr>
              <a:t>70%</a:t>
            </a:r>
          </a:p>
          <a:p>
            <a:pPr eaLnBrk="1" hangingPunct="1"/>
            <a:r>
              <a:rPr lang="en-US" sz="2400">
                <a:cs typeface="Arial" charset="0"/>
              </a:rPr>
              <a:t>choose </a:t>
            </a:r>
          </a:p>
          <a:p>
            <a:pPr eaLnBrk="1" hangingPunct="1"/>
            <a:r>
              <a:rPr lang="en-US" sz="2400">
                <a:cs typeface="Arial" charset="0"/>
              </a:rPr>
              <a:t>chocolate</a:t>
            </a:r>
          </a:p>
        </p:txBody>
      </p:sp>
      <p:pic>
        <p:nvPicPr>
          <p:cNvPr id="9" name="Picture 2" descr="https://encrypted-tbn2.google.com/images?q=tbn:ANd9GcQFNIlwi4HB-dqp60bv8xb9ul9RfgRGZqdnprYvckBOMHCXlbg2NsvUcCR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506735"/>
            <a:ext cx="2126168" cy="214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sz="2400" dirty="0" smtClean="0"/>
              <a:t>Percentage unhealthy snacks chosen</a:t>
            </a:r>
            <a:br>
              <a:rPr lang="en-US" sz="2400" dirty="0" smtClean="0"/>
            </a:br>
            <a:r>
              <a:rPr lang="en-US" sz="2400" dirty="0" smtClean="0"/>
              <a:t>H = hungry (late afternoon)</a:t>
            </a:r>
            <a:br>
              <a:rPr lang="en-US" sz="2400" dirty="0" smtClean="0"/>
            </a:br>
            <a:r>
              <a:rPr lang="en-US" sz="2400" dirty="0" smtClean="0"/>
              <a:t>S = sated (just after lunch)</a:t>
            </a:r>
            <a:endParaRPr lang="en-US" sz="2400" dirty="0"/>
          </a:p>
        </p:txBody>
      </p:sp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40" y="1541063"/>
            <a:ext cx="8698760" cy="493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5400000">
            <a:off x="846741" y="5019423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 rot="5400000">
            <a:off x="1328100" y="4901545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2904141" y="5019423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3313766" y="4901545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5400000">
            <a:off x="6942740" y="5235232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5366700" y="4847590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5400000">
            <a:off x="7352365" y="4915833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5400000">
            <a:off x="4961542" y="5034512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74313" y="6429531"/>
            <a:ext cx="886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[(state when asked in advance), (state when asked immediately before consumption)]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098293" y="2438400"/>
            <a:ext cx="1604668" cy="403403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55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sz="2400" dirty="0" smtClean="0"/>
              <a:t>Percentage unhealthy snacks chosen</a:t>
            </a:r>
            <a:br>
              <a:rPr lang="en-US" sz="2400" dirty="0" smtClean="0"/>
            </a:br>
            <a:r>
              <a:rPr lang="en-US" sz="2400" dirty="0" smtClean="0"/>
              <a:t>H = hungry (late afternoon)</a:t>
            </a:r>
            <a:br>
              <a:rPr lang="en-US" sz="2400" dirty="0" smtClean="0"/>
            </a:br>
            <a:r>
              <a:rPr lang="en-US" sz="2400" dirty="0" smtClean="0"/>
              <a:t>S = sated (just after lunch)</a:t>
            </a:r>
            <a:endParaRPr lang="en-US" sz="2400" dirty="0"/>
          </a:p>
        </p:txBody>
      </p:sp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40" y="1541063"/>
            <a:ext cx="8698760" cy="493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5400000">
            <a:off x="846741" y="5019423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 rot="5400000">
            <a:off x="1328100" y="4901545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2904141" y="5019423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 rot="5400000">
            <a:off x="3313766" y="4901545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5400000">
            <a:off x="6942740" y="5235232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5366700" y="4847590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5400000">
            <a:off x="7352365" y="4915833"/>
            <a:ext cx="1606530" cy="4616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/>
                </a:solidFill>
              </a:rPr>
              <a:t>immediate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5400000">
            <a:off x="4961542" y="5034512"/>
            <a:ext cx="135005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advance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74313" y="6429531"/>
            <a:ext cx="8866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[(state when asked in advance), (state when asked immediately before consumption)]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953000" y="1541063"/>
            <a:ext cx="3749961" cy="4931368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14400" y="1541064"/>
            <a:ext cx="3749961" cy="4916924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60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133600"/>
            <a:ext cx="8001000" cy="1143000"/>
          </a:xfrm>
        </p:spPr>
        <p:txBody>
          <a:bodyPr/>
          <a:lstStyle/>
          <a:p>
            <a:r>
              <a:rPr lang="en-US" sz="3200" dirty="0" smtClean="0"/>
              <a:t>See Badger et al (2007) for a related example with heroin addicts given the time-dated reward of buprenorphine (“</a:t>
            </a:r>
            <a:r>
              <a:rPr lang="en-US" sz="3200" dirty="0" err="1" smtClean="0"/>
              <a:t>bup</a:t>
            </a:r>
            <a:r>
              <a:rPr lang="en-US" sz="3200" dirty="0" smtClean="0"/>
              <a:t>”), </a:t>
            </a:r>
            <a:br>
              <a:rPr lang="en-US" sz="3200" dirty="0" smtClean="0"/>
            </a:br>
            <a:r>
              <a:rPr lang="en-US" sz="3200" dirty="0" smtClean="0"/>
              <a:t>a heroin partial agonist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4114800"/>
            <a:ext cx="4132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small sample </a:t>
            </a:r>
            <a:r>
              <a:rPr lang="en-US" sz="2400" dirty="0" smtClean="0">
                <a:solidFill>
                  <a:srgbClr val="FF0000"/>
                </a:solidFill>
              </a:rPr>
              <a:t>warning (n=13)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0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Also see related study by </a:t>
            </a:r>
            <a:r>
              <a:rPr lang="en-US" dirty="0" err="1" smtClean="0"/>
              <a:t>Sadoff</a:t>
            </a:r>
            <a:r>
              <a:rPr lang="en-US" dirty="0" smtClean="0"/>
              <a:t>, </a:t>
            </a:r>
            <a:r>
              <a:rPr lang="en-US" dirty="0" err="1" smtClean="0"/>
              <a:t>Samek</a:t>
            </a:r>
            <a:r>
              <a:rPr lang="en-US" dirty="0" smtClean="0"/>
              <a:t>, and </a:t>
            </a:r>
            <a:r>
              <a:rPr lang="en-US" dirty="0" err="1" smtClean="0"/>
              <a:t>Sprenger</a:t>
            </a:r>
            <a:r>
              <a:rPr lang="en-US" dirty="0" smtClean="0"/>
              <a:t> (2015)</a:t>
            </a:r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4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8"/>
          <p:cNvSpPr>
            <a:spLocks noChangeArrowheads="1"/>
          </p:cNvSpPr>
          <p:nvPr/>
        </p:nvSpPr>
        <p:spPr bwMode="auto">
          <a:xfrm>
            <a:off x="609600" y="3962400"/>
            <a:ext cx="8001000" cy="10668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Quasi-hyperbolic interpretation</a:t>
            </a:r>
            <a:br>
              <a:rPr lang="en-US" sz="3200" smtClean="0"/>
            </a:br>
            <a:endParaRPr lang="en-US" sz="3200" smtClean="0"/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762000" y="2057400"/>
            <a:ext cx="7315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Suppose that fruit has immediate benefit of 1/2.</a:t>
            </a:r>
          </a:p>
          <a:p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Suppose that chocolate has immediate benefit of 1 and delayed cost of 2/3. 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914400" y="4113213"/>
          <a:ext cx="7696200" cy="190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4" name="Equation" r:id="rId3" imgW="4190760" imgH="1079280" progId="Equation.DSMT4">
                  <p:embed/>
                </p:oleObj>
              </mc:Choice>
              <mc:Fallback>
                <p:oleObj name="Equation" r:id="rId3" imgW="4190760" imgH="1079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13213"/>
                        <a:ext cx="7696200" cy="1906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820738" y="1447203"/>
          <a:ext cx="5732462" cy="500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5" name="Equation" r:id="rId5" imgW="2095200" imgH="203040" progId="Equation.DSMT4">
                  <p:embed/>
                </p:oleObj>
              </mc:Choice>
              <mc:Fallback>
                <p:oleObj name="Equation" r:id="rId5" imgW="20952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1447203"/>
                        <a:ext cx="5732462" cy="5006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8305800" y="3962400"/>
            <a:ext cx="304800" cy="1066800"/>
          </a:xfrm>
          <a:prstGeom prst="rect">
            <a:avLst/>
          </a:prstGeom>
          <a:solidFill>
            <a:srgbClr val="FF0000">
              <a:alpha val="34117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3505200" y="5181600"/>
            <a:ext cx="304800" cy="1066800"/>
          </a:xfrm>
          <a:prstGeom prst="rect">
            <a:avLst/>
          </a:prstGeom>
          <a:solidFill>
            <a:srgbClr val="FF0000">
              <a:alpha val="34117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09600" y="5181600"/>
            <a:ext cx="8001000" cy="10668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5105400"/>
            <a:ext cx="8763000" cy="1447800"/>
          </a:xfrm>
          <a:prstGeom prst="rect">
            <a:avLst/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28600" y="3886200"/>
            <a:ext cx="8763000" cy="2438400"/>
          </a:xfrm>
          <a:prstGeom prst="rect">
            <a:avLst/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pPr eaLnBrk="1" hangingPunct="1"/>
            <a:r>
              <a:rPr lang="en-US" smtClean="0"/>
              <a:t>Extremely thirsty subjects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2400" smtClean="0"/>
              <a:t>McClure, Ericson, Laibson, Loewenstein and Cohen (2007)</a:t>
            </a:r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305800" cy="4419600"/>
          </a:xfrm>
        </p:spPr>
        <p:txBody>
          <a:bodyPr/>
          <a:lstStyle/>
          <a:p>
            <a:pPr eaLnBrk="1" hangingPunct="1"/>
            <a:r>
              <a:rPr lang="en-US" dirty="0" smtClean="0"/>
              <a:t>Choosing between, 	 					</a:t>
            </a:r>
            <a:r>
              <a:rPr lang="en-US" b="1" dirty="0" smtClean="0">
                <a:solidFill>
                  <a:srgbClr val="0000FF"/>
                </a:solidFill>
              </a:rPr>
              <a:t>juice now</a:t>
            </a:r>
            <a:r>
              <a:rPr lang="en-US" dirty="0" smtClean="0"/>
              <a:t>                    or    </a:t>
            </a:r>
            <a:r>
              <a:rPr lang="en-US" b="1" dirty="0" smtClean="0">
                <a:solidFill>
                  <a:srgbClr val="009900"/>
                </a:solidFill>
              </a:rPr>
              <a:t>2x juice in 5 minutes</a:t>
            </a:r>
            <a:r>
              <a:rPr lang="en-US" dirty="0" smtClean="0"/>
              <a:t> 	60% of subjects choose first option. </a:t>
            </a:r>
          </a:p>
          <a:p>
            <a:pPr eaLnBrk="1" hangingPunct="1"/>
            <a:r>
              <a:rPr lang="en-US" dirty="0" smtClean="0"/>
              <a:t>Choosing between 						</a:t>
            </a:r>
            <a:r>
              <a:rPr lang="en-US" b="1" dirty="0" smtClean="0">
                <a:solidFill>
                  <a:srgbClr val="0000FF"/>
                </a:solidFill>
              </a:rPr>
              <a:t>juice in 20 minutes</a:t>
            </a:r>
            <a:r>
              <a:rPr lang="en-US" dirty="0" smtClean="0"/>
              <a:t>    or    </a:t>
            </a:r>
            <a:r>
              <a:rPr lang="en-US" b="1" dirty="0" smtClean="0">
                <a:solidFill>
                  <a:srgbClr val="009900"/>
                </a:solidFill>
              </a:rPr>
              <a:t>2x juice in 25 minutes</a:t>
            </a:r>
            <a:r>
              <a:rPr lang="en-US" dirty="0" smtClean="0"/>
              <a:t> 	30% of subjects choose first option.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dirty="0" smtClean="0"/>
              <a:t>We estimate that the 5-minute discount rate is 50% and the “long-run” discount rate is 0%.</a:t>
            </a:r>
          </a:p>
          <a:p>
            <a:pPr eaLnBrk="1" hangingPunct="1"/>
            <a:r>
              <a:rPr lang="en-US" dirty="0" smtClean="0">
                <a:solidFill>
                  <a:srgbClr val="FFFFFF"/>
                </a:solidFill>
              </a:rPr>
              <a:t>Ramsey (1930s), </a:t>
            </a:r>
            <a:r>
              <a:rPr lang="en-US" dirty="0" err="1" smtClean="0">
                <a:solidFill>
                  <a:srgbClr val="FFFFFF"/>
                </a:solidFill>
              </a:rPr>
              <a:t>Strotz</a:t>
            </a:r>
            <a:r>
              <a:rPr lang="en-US" dirty="0" smtClean="0">
                <a:solidFill>
                  <a:srgbClr val="FFFFFF"/>
                </a:solidFill>
              </a:rPr>
              <a:t> (1950s), &amp; Herrnstein (1960s) were the first to understand that discount rates are higher in the short run than in the long run.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sz="2800" dirty="0" smtClean="0"/>
              <a:t>Recovering heroin addicts and Buprenorphine (BUP)</a:t>
            </a:r>
            <a:br>
              <a:rPr lang="en-US" sz="2800" dirty="0" smtClean="0"/>
            </a:br>
            <a:r>
              <a:rPr lang="en-US" sz="2800" dirty="0" smtClean="0"/>
              <a:t>Badger et al (2007)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302001"/>
          <a:ext cx="6096000" cy="195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5193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Immediate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Delayed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(+5)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519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Satiated</a:t>
                      </a:r>
                      <a:endParaRPr lang="en-US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$50</a:t>
                      </a:r>
                      <a:endParaRPr lang="en-US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$35</a:t>
                      </a:r>
                      <a:endParaRPr lang="en-US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Deprived</a:t>
                      </a:r>
                      <a:endParaRPr lang="en-US" sz="2400" dirty="0"/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$75</a:t>
                      </a:r>
                      <a:endParaRPr lang="en-US" sz="2400" dirty="0"/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$60</a:t>
                      </a:r>
                      <a:endParaRPr lang="en-US" sz="2400" dirty="0"/>
                    </a:p>
                  </a:txBody>
                  <a:tcPr>
                    <a:solidFill>
                      <a:srgbClr val="FF3399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2357735"/>
            <a:ext cx="6311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Monetary equivalent of an extra does of BUP</a:t>
            </a:r>
            <a:endParaRPr lang="en-US" sz="2400" u="sng" dirty="0"/>
          </a:p>
        </p:txBody>
      </p:sp>
      <p:sp>
        <p:nvSpPr>
          <p:cNvPr id="6" name="Rectangle 5"/>
          <p:cNvSpPr/>
          <p:nvPr/>
        </p:nvSpPr>
        <p:spPr bwMode="auto">
          <a:xfrm>
            <a:off x="1295400" y="4572000"/>
            <a:ext cx="6781800" cy="7620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5950803"/>
            <a:ext cx="7682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Methodology alert: </a:t>
            </a:r>
            <a:r>
              <a:rPr lang="en-US" sz="2400" b="1" dirty="0" smtClean="0"/>
              <a:t>13</a:t>
            </a:r>
            <a:r>
              <a:rPr lang="en-US" sz="2400" dirty="0" smtClean="0"/>
              <a:t> heroin addicts are the only participants in this study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Recovering heroin addicts</a:t>
            </a:r>
            <a:br>
              <a:rPr lang="en-US" dirty="0" smtClean="0"/>
            </a:br>
            <a:r>
              <a:rPr lang="en-US" dirty="0" smtClean="0"/>
              <a:t>Badger et al (2007)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302001"/>
          <a:ext cx="6096000" cy="195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65193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Immediate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Delayed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(+5)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519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Satiated</a:t>
                      </a:r>
                      <a:endParaRPr lang="en-US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$50</a:t>
                      </a:r>
                      <a:endParaRPr lang="en-US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$35</a:t>
                      </a:r>
                      <a:endParaRPr lang="en-US" sz="2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Deprived</a:t>
                      </a:r>
                      <a:endParaRPr lang="en-US" sz="2400" dirty="0"/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$75</a:t>
                      </a:r>
                      <a:endParaRPr lang="en-US" sz="2400" dirty="0"/>
                    </a:p>
                  </a:txBody>
                  <a:tcP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$60</a:t>
                      </a:r>
                      <a:endParaRPr lang="en-US" sz="2400" dirty="0"/>
                    </a:p>
                  </a:txBody>
                  <a:tcPr>
                    <a:solidFill>
                      <a:srgbClr val="FF3399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7800" y="2357735"/>
            <a:ext cx="6311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Monetary equivalent of an extra does of BUP</a:t>
            </a:r>
            <a:endParaRPr lang="en-US" sz="2400" u="sng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bit of math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If you want to relate a discount factor, </a:t>
            </a:r>
            <a:r>
              <a:rPr lang="en-US" smtClean="0">
                <a:latin typeface="Symbol" pitchFamily="18" charset="2"/>
              </a:rPr>
              <a:t>d, </a:t>
            </a:r>
            <a:r>
              <a:rPr lang="en-US" smtClean="0"/>
              <a:t>to a discount rate, remember that if</a:t>
            </a:r>
          </a:p>
          <a:p>
            <a:endParaRPr lang="en-US" smtClean="0"/>
          </a:p>
          <a:p>
            <a:endParaRPr lang="en-US" smtClean="0"/>
          </a:p>
          <a:p>
            <a:pPr>
              <a:buFontTx/>
              <a:buNone/>
            </a:pPr>
            <a:r>
              <a:rPr lang="en-US" smtClean="0"/>
              <a:t>then,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3200400" y="4343400"/>
          <a:ext cx="2357438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" name="Equation" r:id="rId3" imgW="1117440" imgH="457200" progId="Equation.DSMT4">
                  <p:embed/>
                </p:oleObj>
              </mc:Choice>
              <mc:Fallback>
                <p:oleObj name="Equation" r:id="rId3" imgW="1117440" imgH="457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343400"/>
                        <a:ext cx="2357438" cy="963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3810000" y="2805113"/>
          <a:ext cx="133508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9" name="Equation" r:id="rId5" imgW="495000" imgH="203040" progId="Equation.DSMT4">
                  <p:embed/>
                </p:oleObj>
              </mc:Choice>
              <mc:Fallback>
                <p:oleObj name="Equation" r:id="rId5" imgW="49500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805113"/>
                        <a:ext cx="1335088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0000FF"/>
                </a:solidFill>
                <a:cs typeface="Arial" charset="0"/>
              </a:rPr>
              <a:t>1. Motivating thought experiment</a:t>
            </a:r>
            <a:endParaRPr lang="en-US" smtClean="0">
              <a:cs typeface="Arial" charset="0"/>
            </a:endParaRP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8382000" cy="152400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Would you like to have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lphaUcParenR"/>
            </a:pPr>
            <a:r>
              <a:rPr lang="en-US" smtClean="0"/>
              <a:t>15 minute massage </a:t>
            </a:r>
            <a:r>
              <a:rPr lang="en-US" smtClean="0">
                <a:solidFill>
                  <a:srgbClr val="0000FF"/>
                </a:solidFill>
              </a:rPr>
              <a:t>now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	or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B)  20 minute massage </a:t>
            </a:r>
            <a:r>
              <a:rPr lang="en-US" smtClean="0">
                <a:solidFill>
                  <a:srgbClr val="0000FF"/>
                </a:solidFill>
              </a:rPr>
              <a:t>in an hour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mtClean="0"/>
          </a:p>
          <a:p>
            <a:pPr marL="457200" indent="-457200" eaLnBrk="1" hangingPunct="1">
              <a:lnSpc>
                <a:spcPct val="80000"/>
              </a:lnSpc>
            </a:pPr>
            <a:endParaRPr lang="en-US" smtClean="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Would you like to have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C) 15 minute massage </a:t>
            </a:r>
            <a:r>
              <a:rPr lang="en-US" smtClean="0">
                <a:solidFill>
                  <a:srgbClr val="0000FF"/>
                </a:solidFill>
              </a:rPr>
              <a:t>in a week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	or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mtClean="0"/>
              <a:t>D) 20 minute massage </a:t>
            </a:r>
            <a:r>
              <a:rPr lang="en-US" smtClean="0">
                <a:solidFill>
                  <a:srgbClr val="0000FF"/>
                </a:solidFill>
              </a:rPr>
              <a:t>in a week and an hour</a:t>
            </a:r>
          </a:p>
          <a:p>
            <a:pPr marL="457200" indent="-457200" eaLnBrk="1" hangingPunct="1">
              <a:lnSpc>
                <a:spcPct val="80000"/>
              </a:lnSpc>
            </a:pPr>
            <a:endParaRPr lang="en-US" smtClean="0">
              <a:solidFill>
                <a:srgbClr val="FF8000"/>
              </a:solidFill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62000" y="41148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endParaRPr lang="en-US" sz="2400">
              <a:latin typeface="Helvetica" charset="0"/>
            </a:endParaRPr>
          </a:p>
          <a:p>
            <a:pPr marL="457200" indent="-457200"/>
            <a:endParaRPr lang="en-US" sz="2400">
              <a:latin typeface="Helvetic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Money now vs. money later </a:t>
            </a:r>
            <a:br>
              <a:rPr lang="en-US" b="1" smtClean="0"/>
            </a:br>
            <a:r>
              <a:rPr lang="en-US" b="1" smtClean="0"/>
              <a:t>Thaler (1981)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153400" cy="4114800"/>
          </a:xfrm>
        </p:spPr>
        <p:txBody>
          <a:bodyPr/>
          <a:lstStyle/>
          <a:p>
            <a:r>
              <a:rPr lang="en-US" dirty="0" smtClean="0"/>
              <a:t>Hypothetical rewards </a:t>
            </a:r>
            <a:r>
              <a:rPr lang="en-US" sz="2000" dirty="0" smtClean="0"/>
              <a:t>(but many experiments use real rewards)</a:t>
            </a:r>
          </a:p>
          <a:p>
            <a:r>
              <a:rPr lang="en-US" dirty="0" smtClean="0"/>
              <a:t>Baseline exponential discounting model: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i="1" dirty="0" smtClean="0"/>
              <a:t>= </a:t>
            </a:r>
            <a:r>
              <a:rPr lang="en-US" i="1" dirty="0" smtClean="0">
                <a:latin typeface="Symbol" pitchFamily="18" charset="2"/>
              </a:rPr>
              <a:t>d </a:t>
            </a:r>
            <a:r>
              <a:rPr lang="en-US" i="1" baseline="30000" dirty="0" smtClean="0">
                <a:cs typeface="Arial" charset="0"/>
              </a:rPr>
              <a:t>t</a:t>
            </a:r>
            <a:r>
              <a:rPr lang="en-US" i="1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</a:p>
          <a:p>
            <a:r>
              <a:rPr lang="en-US" dirty="0" smtClean="0"/>
              <a:t>So 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i="1" dirty="0" err="1" smtClean="0">
                <a:latin typeface="Symbol" pitchFamily="18" charset="2"/>
              </a:rPr>
              <a:t>d</a:t>
            </a:r>
            <a:r>
              <a:rPr lang="en-US" i="1" dirty="0" smtClean="0"/>
              <a:t> = </a:t>
            </a:r>
            <a:r>
              <a:rPr lang="en-US" dirty="0" smtClean="0"/>
              <a:t>(1/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i="1" dirty="0" smtClean="0"/>
              <a:t> </a:t>
            </a:r>
            <a:r>
              <a:rPr lang="en-US" dirty="0" smtClean="0"/>
              <a:t>[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X/Y</a:t>
            </a:r>
            <a:r>
              <a:rPr lang="en-US" dirty="0" smtClean="0"/>
              <a:t>]</a:t>
            </a:r>
            <a:r>
              <a:rPr lang="en-US" i="1" dirty="0" smtClean="0"/>
              <a:t>, </a:t>
            </a:r>
            <a:r>
              <a:rPr lang="en-US" dirty="0" smtClean="0"/>
              <a:t>remember that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/>
              <a:t> is in units of yrs </a:t>
            </a:r>
          </a:p>
          <a:p>
            <a:r>
              <a:rPr lang="en-US" dirty="0" smtClean="0"/>
              <a:t>What amount makes you indifferent between $15 today and $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 in 1 month? </a:t>
            </a:r>
          </a:p>
          <a:p>
            <a:pPr lvl="1">
              <a:buFontTx/>
              <a:buNone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/>
              <a:t> = 20</a:t>
            </a:r>
          </a:p>
          <a:p>
            <a:pPr lvl="1">
              <a:buFontTx/>
              <a:buNone/>
            </a:pPr>
            <a:r>
              <a:rPr lang="en-US" sz="2000" dirty="0" smtClean="0"/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i="1" dirty="0" err="1" smtClean="0">
                <a:latin typeface="Symbol" pitchFamily="18" charset="2"/>
              </a:rPr>
              <a:t>d</a:t>
            </a:r>
            <a:r>
              <a:rPr lang="en-US" sz="2000" i="1" dirty="0" smtClean="0"/>
              <a:t> = </a:t>
            </a:r>
            <a:r>
              <a:rPr lang="en-US" sz="2000" dirty="0" smtClean="0"/>
              <a:t>(1/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/>
              <a:t>)</a:t>
            </a:r>
            <a:r>
              <a:rPr lang="en-US" sz="2000" i="1" dirty="0" smtClean="0"/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i="1" dirty="0" smtClean="0"/>
              <a:t> </a:t>
            </a:r>
            <a:r>
              <a:rPr lang="en-US" sz="2000" dirty="0" smtClean="0"/>
              <a:t>[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000" dirty="0" smtClean="0"/>
              <a:t>]</a:t>
            </a:r>
            <a:r>
              <a:rPr lang="en-US" sz="2000" i="1" dirty="0" smtClean="0"/>
              <a:t> = </a:t>
            </a:r>
            <a:r>
              <a:rPr lang="en-US" sz="2000" dirty="0" smtClean="0"/>
              <a:t>12</a:t>
            </a:r>
            <a:r>
              <a:rPr lang="en-US" sz="2000" i="1" dirty="0" smtClean="0"/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i="1" dirty="0" smtClean="0"/>
              <a:t> </a:t>
            </a:r>
            <a:r>
              <a:rPr lang="en-US" sz="2000" dirty="0" smtClean="0"/>
              <a:t>[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000" dirty="0" smtClean="0"/>
              <a:t>]</a:t>
            </a:r>
            <a:r>
              <a:rPr lang="en-US" sz="2000" i="1" dirty="0" smtClean="0"/>
              <a:t> </a:t>
            </a:r>
            <a:r>
              <a:rPr lang="en-US" sz="2000" dirty="0" smtClean="0"/>
              <a:t>= 345% per year </a:t>
            </a:r>
          </a:p>
          <a:p>
            <a:r>
              <a:rPr lang="en-US" dirty="0" smtClean="0"/>
              <a:t>What amount makes you indifferent between $15 today and $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/>
              <a:t> in ten years?</a:t>
            </a:r>
          </a:p>
          <a:p>
            <a:pPr lvl="1">
              <a:buFontTx/>
              <a:buNone/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/>
              <a:t> = 100</a:t>
            </a:r>
          </a:p>
          <a:p>
            <a:pPr lvl="1">
              <a:buNone/>
            </a:pPr>
            <a:r>
              <a:rPr lang="en-US" sz="2000" dirty="0" smtClean="0"/>
              <a:t>-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i="1" dirty="0" err="1" smtClean="0">
                <a:latin typeface="Symbol" pitchFamily="18" charset="2"/>
              </a:rPr>
              <a:t>d</a:t>
            </a:r>
            <a:r>
              <a:rPr lang="en-US" sz="2000" i="1" dirty="0" smtClean="0"/>
              <a:t> = </a:t>
            </a:r>
            <a:r>
              <a:rPr lang="en-US" sz="2000" dirty="0" smtClean="0"/>
              <a:t>(1/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/>
              <a:t>)</a:t>
            </a:r>
            <a:r>
              <a:rPr lang="en-US" sz="2000" i="1" dirty="0" smtClean="0"/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i="1" dirty="0" smtClean="0"/>
              <a:t> </a:t>
            </a:r>
            <a:r>
              <a:rPr lang="en-US" sz="2000" dirty="0" smtClean="0"/>
              <a:t>[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000" dirty="0" smtClean="0"/>
              <a:t>]</a:t>
            </a:r>
            <a:r>
              <a:rPr lang="en-US" sz="2000" i="1" dirty="0" smtClean="0"/>
              <a:t> = (</a:t>
            </a:r>
            <a:r>
              <a:rPr lang="en-US" sz="2000" dirty="0" smtClean="0"/>
              <a:t>1/10)</a:t>
            </a:r>
            <a:r>
              <a:rPr lang="en-US" sz="2000" i="1" dirty="0" smtClean="0"/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2000" i="1" dirty="0" smtClean="0"/>
              <a:t> </a:t>
            </a:r>
            <a:r>
              <a:rPr lang="en-US" sz="2000" dirty="0" smtClean="0"/>
              <a:t>[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X/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US" sz="2000" dirty="0" smtClean="0"/>
              <a:t>]</a:t>
            </a:r>
            <a:r>
              <a:rPr lang="en-US" sz="2000" i="1" dirty="0" smtClean="0"/>
              <a:t> </a:t>
            </a:r>
            <a:r>
              <a:rPr lang="en-US" sz="2000" dirty="0" smtClean="0"/>
              <a:t>= 19% per year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143000"/>
          </a:xfrm>
        </p:spPr>
        <p:txBody>
          <a:bodyPr/>
          <a:lstStyle/>
          <a:p>
            <a:r>
              <a:rPr lang="en-US" dirty="0" smtClean="0"/>
              <a:t>But … “money earlier vs. money later”  (MEL)</a:t>
            </a:r>
            <a:br>
              <a:rPr lang="en-US" dirty="0" smtClean="0"/>
            </a:br>
            <a:r>
              <a:rPr lang="en-US" dirty="0" smtClean="0"/>
              <a:t>has so many confounds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Chabris</a:t>
            </a:r>
            <a:r>
              <a:rPr lang="en-US" sz="2400" dirty="0" smtClean="0"/>
              <a:t>, </a:t>
            </a:r>
            <a:r>
              <a:rPr lang="en-US" sz="2400" dirty="0" err="1" smtClean="0"/>
              <a:t>Laibson</a:t>
            </a:r>
            <a:r>
              <a:rPr lang="en-US" sz="2400" dirty="0" smtClean="0"/>
              <a:t>, and </a:t>
            </a:r>
            <a:r>
              <a:rPr lang="en-US" sz="2400" dirty="0" err="1" smtClean="0"/>
              <a:t>Schuldt</a:t>
            </a:r>
            <a:r>
              <a:rPr lang="en-US" sz="2400" dirty="0" smtClean="0"/>
              <a:t> 2009)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534400" cy="4114800"/>
          </a:xfrm>
        </p:spPr>
        <p:txBody>
          <a:bodyPr/>
          <a:lstStyle/>
          <a:p>
            <a:r>
              <a:rPr lang="en-US" dirty="0" smtClean="0"/>
              <a:t>Unreliability of future rewards </a:t>
            </a:r>
            <a:r>
              <a:rPr lang="en-US" sz="2000" dirty="0" smtClean="0"/>
              <a:t>(trust; bird in the </a:t>
            </a:r>
            <a:r>
              <a:rPr lang="en-US" sz="2000" dirty="0"/>
              <a:t>hand; </a:t>
            </a:r>
            <a:r>
              <a:rPr lang="en-US" sz="2000" dirty="0" err="1" smtClean="0"/>
              <a:t>Andreoni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err="1"/>
              <a:t>Sprenger</a:t>
            </a:r>
            <a:r>
              <a:rPr lang="en-US" sz="2000" dirty="0"/>
              <a:t> 2010)</a:t>
            </a:r>
            <a:endParaRPr lang="en-US" sz="2000" dirty="0" smtClean="0"/>
          </a:p>
          <a:p>
            <a:r>
              <a:rPr lang="en-US" dirty="0"/>
              <a:t>Transaction costs (especially when asymmetric)</a:t>
            </a:r>
          </a:p>
          <a:p>
            <a:r>
              <a:rPr lang="en-US" b="1" dirty="0" smtClean="0"/>
              <a:t>Investment vs. consumption </a:t>
            </a:r>
            <a:r>
              <a:rPr lang="en-US" sz="2000" b="1" dirty="0" smtClean="0"/>
              <a:t>(money receipt at date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smtClean="0"/>
              <a:t> is not, necessarily a </a:t>
            </a:r>
            <a:r>
              <a:rPr lang="en-US" sz="2000" b="1" dirty="0" err="1" smtClean="0"/>
              <a:t>utils</a:t>
            </a:r>
            <a:r>
              <a:rPr lang="en-US" sz="2000" b="1" dirty="0" smtClean="0"/>
              <a:t> event at date 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b="1" dirty="0" smtClean="0"/>
              <a:t>)</a:t>
            </a:r>
          </a:p>
          <a:p>
            <a:r>
              <a:rPr lang="en-US" dirty="0" smtClean="0"/>
              <a:t>Curvature of utility function </a:t>
            </a:r>
            <a:r>
              <a:rPr lang="en-US" sz="2000" dirty="0" smtClean="0"/>
              <a:t>(see Harrison et al for partial fixes)</a:t>
            </a:r>
          </a:p>
          <a:p>
            <a:r>
              <a:rPr lang="en-US" dirty="0" smtClean="0"/>
              <a:t>Framing and demand characteristics </a:t>
            </a:r>
            <a:r>
              <a:rPr lang="en-US" sz="2000" dirty="0" smtClean="0"/>
              <a:t>(e.g., response scale; Beauchamp et al 2013)</a:t>
            </a:r>
          </a:p>
          <a:p>
            <a:r>
              <a:rPr lang="en-US" dirty="0" smtClean="0"/>
              <a:t>Sub-</a:t>
            </a:r>
            <a:r>
              <a:rPr lang="en-US" dirty="0" err="1" smtClean="0"/>
              <a:t>additivity</a:t>
            </a:r>
            <a:r>
              <a:rPr lang="en-US" dirty="0" smtClean="0"/>
              <a:t> </a:t>
            </a:r>
            <a:r>
              <a:rPr lang="en-US" sz="2000" dirty="0" smtClean="0"/>
              <a:t>(Read, 2001; </a:t>
            </a:r>
            <a:r>
              <a:rPr lang="en-US" sz="2000" dirty="0" err="1" smtClean="0"/>
              <a:t>Benhabib</a:t>
            </a:r>
            <a:r>
              <a:rPr lang="en-US" sz="2000" dirty="0" smtClean="0"/>
              <a:t>, </a:t>
            </a:r>
            <a:r>
              <a:rPr lang="en-US" sz="2000" dirty="0" err="1" smtClean="0"/>
              <a:t>Bisin</a:t>
            </a:r>
            <a:r>
              <a:rPr lang="en-US" sz="2000" dirty="0" smtClean="0"/>
              <a:t>, and </a:t>
            </a:r>
            <a:r>
              <a:rPr lang="en-US" sz="2000" dirty="0" err="1" smtClean="0"/>
              <a:t>Schotter</a:t>
            </a:r>
            <a:r>
              <a:rPr lang="en-US" sz="2000" dirty="0" smtClean="0"/>
              <a:t> 2008) </a:t>
            </a:r>
          </a:p>
          <a:p>
            <a:r>
              <a:rPr lang="en-US" dirty="0" smtClean="0"/>
              <a:t>(Hypothetical rewards)</a:t>
            </a:r>
          </a:p>
          <a:p>
            <a:r>
              <a:rPr lang="en-US" dirty="0" smtClean="0"/>
              <a:t>Psychometric heuristics </a:t>
            </a:r>
            <a:r>
              <a:rPr lang="en-US" sz="2000" dirty="0" smtClean="0"/>
              <a:t>(Rubinstein 1988, 2003; Read et al 2011; White et al 2014)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money questions unsuited to measuring discounting even in theory?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an agent is not liquidity constrained, she should maximize NPV when asked about money now vs. money later.</a:t>
            </a:r>
          </a:p>
          <a:p>
            <a:r>
              <a:rPr lang="en-US" dirty="0" smtClean="0"/>
              <a:t>Note that NPV is based on market interest rates, not time preferences.</a:t>
            </a:r>
          </a:p>
          <a:p>
            <a:r>
              <a:rPr lang="en-US" dirty="0" smtClean="0"/>
              <a:t>After maximizing NPV, she should pick her indifference point using time preferences.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 bwMode="auto">
          <a:xfrm rot="16200000" flipV="1">
            <a:off x="419100" y="3848100"/>
            <a:ext cx="3810000" cy="762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V="1">
            <a:off x="2362200" y="5715000"/>
            <a:ext cx="4495800" cy="7620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6934200" y="59436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600" y="14478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Later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38246" y="54864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88870" y="2362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2362200" y="2590800"/>
            <a:ext cx="3276600" cy="3124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2362200" y="3429000"/>
            <a:ext cx="2286000" cy="2209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743200" y="5117068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slope =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-(1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+r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67200" y="5791200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$5 now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57541" y="23622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$7 later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Freeform 20"/>
          <p:cNvSpPr/>
          <p:nvPr/>
        </p:nvSpPr>
        <p:spPr bwMode="auto">
          <a:xfrm>
            <a:off x="2809875" y="2028825"/>
            <a:ext cx="3581400" cy="2924175"/>
          </a:xfrm>
          <a:custGeom>
            <a:avLst/>
            <a:gdLst>
              <a:gd name="connsiteX0" fmla="*/ 0 w 3581400"/>
              <a:gd name="connsiteY0" fmla="*/ 0 h 2924175"/>
              <a:gd name="connsiteX1" fmla="*/ 76200 w 3581400"/>
              <a:gd name="connsiteY1" fmla="*/ 466725 h 2924175"/>
              <a:gd name="connsiteX2" fmla="*/ 285750 w 3581400"/>
              <a:gd name="connsiteY2" fmla="*/ 981075 h 2924175"/>
              <a:gd name="connsiteX3" fmla="*/ 533400 w 3581400"/>
              <a:gd name="connsiteY3" fmla="*/ 1390650 h 2924175"/>
              <a:gd name="connsiteX4" fmla="*/ 981075 w 3581400"/>
              <a:gd name="connsiteY4" fmla="*/ 1905000 h 2924175"/>
              <a:gd name="connsiteX5" fmla="*/ 1724025 w 3581400"/>
              <a:gd name="connsiteY5" fmla="*/ 2438400 h 2924175"/>
              <a:gd name="connsiteX6" fmla="*/ 2590800 w 3581400"/>
              <a:gd name="connsiteY6" fmla="*/ 2714625 h 2924175"/>
              <a:gd name="connsiteX7" fmla="*/ 3581400 w 3581400"/>
              <a:gd name="connsiteY7" fmla="*/ 2924175 h 29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81400" h="2924175">
                <a:moveTo>
                  <a:pt x="0" y="0"/>
                </a:moveTo>
                <a:cubicBezTo>
                  <a:pt x="14287" y="151606"/>
                  <a:pt x="28575" y="303213"/>
                  <a:pt x="76200" y="466725"/>
                </a:cubicBezTo>
                <a:cubicBezTo>
                  <a:pt x="123825" y="630238"/>
                  <a:pt x="209550" y="827088"/>
                  <a:pt x="285750" y="981075"/>
                </a:cubicBezTo>
                <a:cubicBezTo>
                  <a:pt x="361950" y="1135062"/>
                  <a:pt x="417513" y="1236663"/>
                  <a:pt x="533400" y="1390650"/>
                </a:cubicBezTo>
                <a:cubicBezTo>
                  <a:pt x="649287" y="1544637"/>
                  <a:pt x="782638" y="1730375"/>
                  <a:pt x="981075" y="1905000"/>
                </a:cubicBezTo>
                <a:cubicBezTo>
                  <a:pt x="1179513" y="2079625"/>
                  <a:pt x="1455738" y="2303463"/>
                  <a:pt x="1724025" y="2438400"/>
                </a:cubicBezTo>
                <a:cubicBezTo>
                  <a:pt x="1992312" y="2573337"/>
                  <a:pt x="2281238" y="2633663"/>
                  <a:pt x="2590800" y="2714625"/>
                </a:cubicBezTo>
                <a:cubicBezTo>
                  <a:pt x="2900362" y="2795587"/>
                  <a:pt x="3240881" y="2859881"/>
                  <a:pt x="3581400" y="2924175"/>
                </a:cubicBezTo>
              </a:path>
            </a:pathLst>
          </a:cu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12860" y="914400"/>
            <a:ext cx="46025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Separation theorem: </a:t>
            </a:r>
            <a:r>
              <a:rPr lang="en-US" sz="2400" dirty="0" smtClean="0">
                <a:solidFill>
                  <a:srgbClr val="FF0000"/>
                </a:solidFill>
              </a:rPr>
              <a:t>pick payment </a:t>
            </a:r>
            <a:r>
              <a:rPr lang="en-US" sz="2400" dirty="0" smtClean="0"/>
              <a:t>to maximize NPV, regardless of time preference </a:t>
            </a:r>
            <a:r>
              <a:rPr lang="en-US" sz="2400" dirty="0" smtClean="0">
                <a:solidFill>
                  <a:srgbClr val="000099"/>
                </a:solidFill>
              </a:rPr>
              <a:t>(then locate along efficient frontier)</a:t>
            </a:r>
            <a:endParaRPr lang="en-US" sz="2400" dirty="0">
              <a:solidFill>
                <a:srgbClr val="000099"/>
              </a:solidFill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376608"/>
              </p:ext>
            </p:extLst>
          </p:nvPr>
        </p:nvGraphicFramePr>
        <p:xfrm>
          <a:off x="4938713" y="3886200"/>
          <a:ext cx="3225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87" name="Equation" r:id="rId3" imgW="1714320" imgH="431640" progId="Equation.DSMT4">
                  <p:embed/>
                </p:oleObj>
              </mc:Choice>
              <mc:Fallback>
                <p:oleObj name="Equation" r:id="rId3" imgW="171432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3886200"/>
                        <a:ext cx="3225800" cy="812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560470" y="3657600"/>
            <a:ext cx="32573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o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8" grpId="0"/>
      <p:bldP spid="19" grpId="0"/>
      <p:bldP spid="20" grpId="0"/>
      <p:bldP spid="21" grpId="0" animBg="1"/>
      <p:bldP spid="22" grpId="0"/>
      <p:bldP spid="25" grpId="0"/>
      <p:bldP spid="2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143000"/>
          </a:xfrm>
        </p:spPr>
        <p:txBody>
          <a:bodyPr/>
          <a:lstStyle/>
          <a:p>
            <a:r>
              <a:rPr lang="en-US" dirty="0" smtClean="0"/>
              <a:t>But … “money earlier vs. money later”  (MEL)</a:t>
            </a:r>
            <a:br>
              <a:rPr lang="en-US" dirty="0" smtClean="0"/>
            </a:br>
            <a:r>
              <a:rPr lang="en-US" dirty="0" smtClean="0"/>
              <a:t>has so many confounds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Chabris</a:t>
            </a:r>
            <a:r>
              <a:rPr lang="en-US" sz="2400" dirty="0" smtClean="0"/>
              <a:t>, </a:t>
            </a:r>
            <a:r>
              <a:rPr lang="en-US" sz="2400" dirty="0" err="1" smtClean="0"/>
              <a:t>Laibson</a:t>
            </a:r>
            <a:r>
              <a:rPr lang="en-US" sz="2400" dirty="0" smtClean="0"/>
              <a:t>, and </a:t>
            </a:r>
            <a:r>
              <a:rPr lang="en-US" sz="2400" dirty="0" err="1" smtClean="0"/>
              <a:t>Schuldt</a:t>
            </a:r>
            <a:r>
              <a:rPr lang="en-US" sz="2400" dirty="0" smtClean="0"/>
              <a:t> 2009)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534400" cy="4114800"/>
          </a:xfrm>
        </p:spPr>
        <p:txBody>
          <a:bodyPr/>
          <a:lstStyle/>
          <a:p>
            <a:r>
              <a:rPr lang="en-US" dirty="0" smtClean="0"/>
              <a:t>Unreliability of future rewards </a:t>
            </a:r>
            <a:r>
              <a:rPr lang="en-US" sz="2000" dirty="0" smtClean="0"/>
              <a:t>(trust; bird in the </a:t>
            </a:r>
            <a:r>
              <a:rPr lang="en-US" sz="2000" dirty="0"/>
              <a:t>hand; </a:t>
            </a:r>
            <a:r>
              <a:rPr lang="en-US" sz="2000" dirty="0" err="1" smtClean="0"/>
              <a:t>Andreoni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err="1"/>
              <a:t>Sprenger</a:t>
            </a:r>
            <a:r>
              <a:rPr lang="en-US" sz="2000" dirty="0"/>
              <a:t> 2010)</a:t>
            </a:r>
            <a:endParaRPr lang="en-US" sz="2000" dirty="0" smtClean="0"/>
          </a:p>
          <a:p>
            <a:r>
              <a:rPr lang="en-US" dirty="0"/>
              <a:t>Transaction costs (especially when asymmetric)</a:t>
            </a:r>
          </a:p>
          <a:p>
            <a:r>
              <a:rPr lang="en-US" dirty="0" smtClean="0"/>
              <a:t>Investment vs. consumption </a:t>
            </a:r>
            <a:r>
              <a:rPr lang="en-US" sz="2000" dirty="0" smtClean="0"/>
              <a:t>(money receipt at date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/>
              <a:t> is not, necessarily a </a:t>
            </a:r>
            <a:r>
              <a:rPr lang="en-US" sz="2000" dirty="0" err="1" smtClean="0"/>
              <a:t>utils</a:t>
            </a:r>
            <a:r>
              <a:rPr lang="en-US" sz="2000" dirty="0" smtClean="0"/>
              <a:t> event at date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/>
              <a:t>)</a:t>
            </a:r>
          </a:p>
          <a:p>
            <a:r>
              <a:rPr lang="en-US" dirty="0" smtClean="0"/>
              <a:t>Curvature of utility function </a:t>
            </a:r>
            <a:r>
              <a:rPr lang="en-US" sz="2000" dirty="0" smtClean="0"/>
              <a:t>(see Harrison et al for partial fixes)</a:t>
            </a:r>
          </a:p>
          <a:p>
            <a:r>
              <a:rPr lang="en-US" dirty="0" smtClean="0"/>
              <a:t>Framing and demand characteristics </a:t>
            </a:r>
            <a:r>
              <a:rPr lang="en-US" sz="2000" dirty="0" smtClean="0"/>
              <a:t>(e.g., response scale; Beauchamp et al 2013)</a:t>
            </a:r>
          </a:p>
          <a:p>
            <a:r>
              <a:rPr lang="en-US" dirty="0" smtClean="0"/>
              <a:t>Sub-</a:t>
            </a:r>
            <a:r>
              <a:rPr lang="en-US" dirty="0" err="1" smtClean="0"/>
              <a:t>additivity</a:t>
            </a:r>
            <a:r>
              <a:rPr lang="en-US" dirty="0" smtClean="0"/>
              <a:t> </a:t>
            </a:r>
            <a:r>
              <a:rPr lang="en-US" sz="2000" dirty="0" smtClean="0"/>
              <a:t>(Read, 2001; </a:t>
            </a:r>
            <a:r>
              <a:rPr lang="en-US" sz="2000" dirty="0" err="1" smtClean="0"/>
              <a:t>Benhabib</a:t>
            </a:r>
            <a:r>
              <a:rPr lang="en-US" sz="2000" dirty="0" smtClean="0"/>
              <a:t>, </a:t>
            </a:r>
            <a:r>
              <a:rPr lang="en-US" sz="2000" dirty="0" err="1" smtClean="0"/>
              <a:t>Bisin</a:t>
            </a:r>
            <a:r>
              <a:rPr lang="en-US" sz="2000" dirty="0" smtClean="0"/>
              <a:t>, and </a:t>
            </a:r>
            <a:r>
              <a:rPr lang="en-US" sz="2000" dirty="0" err="1" smtClean="0"/>
              <a:t>Schotter</a:t>
            </a:r>
            <a:r>
              <a:rPr lang="en-US" sz="2000" dirty="0" smtClean="0"/>
              <a:t> 2008) </a:t>
            </a:r>
          </a:p>
          <a:p>
            <a:r>
              <a:rPr lang="en-US" dirty="0" smtClean="0"/>
              <a:t>(Hypothetical rewards)</a:t>
            </a:r>
          </a:p>
          <a:p>
            <a:r>
              <a:rPr lang="en-US" b="1" dirty="0" smtClean="0"/>
              <a:t>Psychometric heuristics </a:t>
            </a:r>
            <a:r>
              <a:rPr lang="en-US" sz="2000" b="1" dirty="0" smtClean="0"/>
              <a:t>(Rubinstein 1988, 2003; Read et al 2011; White et al 2014)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7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839200" cy="1143000"/>
          </a:xfrm>
        </p:spPr>
        <p:txBody>
          <a:bodyPr/>
          <a:lstStyle/>
          <a:p>
            <a:r>
              <a:rPr lang="en-US" sz="2800" dirty="0" smtClean="0"/>
              <a:t>White, Ericson, </a:t>
            </a:r>
            <a:r>
              <a:rPr lang="en-US" sz="2800" dirty="0" err="1" smtClean="0"/>
              <a:t>Laibson</a:t>
            </a:r>
            <a:r>
              <a:rPr lang="en-US" sz="2800" dirty="0" smtClean="0"/>
              <a:t>, and Cohen (2014)</a:t>
            </a:r>
            <a:br>
              <a:rPr lang="en-US" sz="2800" dirty="0" smtClean="0"/>
            </a:br>
            <a:r>
              <a:rPr lang="en-US" sz="2800" dirty="0" smtClean="0"/>
              <a:t>(see also Read, Frederick and </a:t>
            </a:r>
            <a:r>
              <a:rPr lang="en-US" sz="2800" dirty="0" err="1" smtClean="0"/>
              <a:t>Scholten</a:t>
            </a:r>
            <a:r>
              <a:rPr lang="en-US" sz="2800" dirty="0" smtClean="0"/>
              <a:t> 2013)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Proportional reasoning explains inter-temporal choices in MEL tasks much better than discounting models (</a:t>
            </a:r>
            <a:r>
              <a:rPr lang="en-US" i="1" dirty="0" smtClean="0"/>
              <a:t>including</a:t>
            </a:r>
            <a:r>
              <a:rPr lang="en-US" dirty="0" smtClean="0"/>
              <a:t> present-biased discounting).</a:t>
            </a:r>
          </a:p>
          <a:p>
            <a:r>
              <a:rPr lang="en-US" dirty="0" smtClean="0"/>
              <a:t>Probability of choosing larger, later reward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smtClean="0"/>
              <a:t>over smaller, earlier reward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r>
              <a:rPr lang="en-US" dirty="0" smtClean="0"/>
              <a:t>Improvement </a:t>
            </a:r>
            <a:r>
              <a:rPr lang="en-US" dirty="0"/>
              <a:t>of 6 percentage points of predictive accuracy in cross-validation study (i.e., out of sample prediction)</a:t>
            </a:r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944459"/>
              </p:ext>
            </p:extLst>
          </p:nvPr>
        </p:nvGraphicFramePr>
        <p:xfrm>
          <a:off x="535409" y="4191000"/>
          <a:ext cx="8453437" cy="989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77" name="Equation" r:id="rId3" imgW="3365280" imgH="393480" progId="Equation.3">
                  <p:embed/>
                </p:oleObj>
              </mc:Choice>
              <mc:Fallback>
                <p:oleObj name="Equation" r:id="rId3" imgW="3365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5409" y="4191000"/>
                        <a:ext cx="8453437" cy="9890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143000"/>
          </a:xfrm>
        </p:spPr>
        <p:txBody>
          <a:bodyPr/>
          <a:lstStyle/>
          <a:p>
            <a:r>
              <a:rPr lang="en-US" dirty="0" err="1" smtClean="0"/>
              <a:t>Augenblick</a:t>
            </a:r>
            <a:r>
              <a:rPr lang="en-US" dirty="0" smtClean="0"/>
              <a:t>, </a:t>
            </a:r>
            <a:r>
              <a:rPr lang="en-US" dirty="0" err="1" smtClean="0"/>
              <a:t>Niederle</a:t>
            </a:r>
            <a:r>
              <a:rPr lang="en-US" dirty="0" smtClean="0"/>
              <a:t>, and </a:t>
            </a:r>
            <a:r>
              <a:rPr lang="en-US" dirty="0" err="1" smtClean="0"/>
              <a:t>Sprenger</a:t>
            </a:r>
            <a:r>
              <a:rPr lang="en-US" dirty="0" smtClean="0"/>
              <a:t> (2012)</a:t>
            </a:r>
            <a:br>
              <a:rPr lang="en-US" dirty="0" smtClean="0"/>
            </a:br>
            <a:r>
              <a:rPr lang="en-US" dirty="0" smtClean="0"/>
              <a:t>“Three period work experiment: 0, 2, 3”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495800"/>
          </a:xfrm>
        </p:spPr>
        <p:txBody>
          <a:bodyPr/>
          <a:lstStyle/>
          <a:p>
            <a:r>
              <a:rPr lang="en-US" dirty="0" smtClean="0"/>
              <a:t>At date 0: How hard do you want at work at 2 and at 3?</a:t>
            </a:r>
          </a:p>
          <a:p>
            <a:r>
              <a:rPr lang="en-US" dirty="0" smtClean="0"/>
              <a:t>At date 2: How hard do you want to work at 2 and at 3?</a:t>
            </a:r>
          </a:p>
          <a:p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t date 2, subjects tend to shift work from 2 to 3.</a:t>
            </a:r>
          </a:p>
          <a:p>
            <a:r>
              <a:rPr lang="en-US" dirty="0" smtClean="0"/>
              <a:t>Estimated parameters: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0.927; 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0.997</a:t>
            </a:r>
          </a:p>
          <a:p>
            <a:r>
              <a:rPr lang="en-US" dirty="0" smtClean="0">
                <a:cs typeface="Times New Roman" pitchFamily="18" charset="0"/>
              </a:rPr>
              <a:t>Subjects are willing to commit at date 0 (48/80 commit).</a:t>
            </a:r>
          </a:p>
          <a:p>
            <a:r>
              <a:rPr lang="en-US" dirty="0" smtClean="0">
                <a:cs typeface="Times New Roman" pitchFamily="18" charset="0"/>
              </a:rPr>
              <a:t>But they are generally unwilling to pay to commit.</a:t>
            </a:r>
          </a:p>
          <a:p>
            <a:r>
              <a:rPr lang="en-US" dirty="0" smtClean="0">
                <a:cs typeface="Times New Roman" pitchFamily="18" charset="0"/>
              </a:rPr>
              <a:t>For those who commit: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0.881; 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1.004</a:t>
            </a:r>
            <a:endParaRPr lang="en-US" sz="2800" dirty="0"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48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143000"/>
          </a:xfrm>
        </p:spPr>
        <p:txBody>
          <a:bodyPr/>
          <a:lstStyle/>
          <a:p>
            <a:r>
              <a:rPr lang="en-US" dirty="0" err="1" smtClean="0"/>
              <a:t>Augenblick</a:t>
            </a:r>
            <a:r>
              <a:rPr lang="en-US" dirty="0" smtClean="0"/>
              <a:t>, </a:t>
            </a:r>
            <a:r>
              <a:rPr lang="en-US" dirty="0" err="1" smtClean="0"/>
              <a:t>Niederle</a:t>
            </a:r>
            <a:r>
              <a:rPr lang="en-US" dirty="0" smtClean="0"/>
              <a:t>, and </a:t>
            </a:r>
            <a:r>
              <a:rPr lang="en-US" dirty="0" err="1" smtClean="0"/>
              <a:t>Sprenger</a:t>
            </a:r>
            <a:r>
              <a:rPr lang="en-US" dirty="0" smtClean="0"/>
              <a:t> (2012)</a:t>
            </a:r>
            <a:br>
              <a:rPr lang="en-US" dirty="0" smtClean="0"/>
            </a:br>
            <a:r>
              <a:rPr lang="en-US" dirty="0" smtClean="0"/>
              <a:t>“Three period money experiment: 1, </a:t>
            </a:r>
            <a:r>
              <a:rPr lang="en-US" dirty="0"/>
              <a:t>4</a:t>
            </a:r>
            <a:r>
              <a:rPr lang="en-US" dirty="0" smtClean="0"/>
              <a:t>, </a:t>
            </a:r>
            <a:r>
              <a:rPr lang="en-US" dirty="0"/>
              <a:t>7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495800"/>
          </a:xfrm>
        </p:spPr>
        <p:txBody>
          <a:bodyPr/>
          <a:lstStyle/>
          <a:p>
            <a:r>
              <a:rPr lang="en-US" dirty="0" smtClean="0"/>
              <a:t>At date 1: How much money do you want at 4 and at 7?</a:t>
            </a:r>
          </a:p>
          <a:p>
            <a:r>
              <a:rPr lang="en-US" dirty="0" smtClean="0"/>
              <a:t>At date 4: How much money do you want at 4 and at 7?</a:t>
            </a:r>
          </a:p>
          <a:p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t date 4, subjects barely shift money to 4 from 7.</a:t>
            </a:r>
          </a:p>
          <a:p>
            <a:r>
              <a:rPr lang="en-US" dirty="0" smtClean="0"/>
              <a:t>Estimated parameters: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0.974; 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0.998.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3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143000"/>
          </a:xfrm>
        </p:spPr>
        <p:txBody>
          <a:bodyPr/>
          <a:lstStyle/>
          <a:p>
            <a:r>
              <a:rPr lang="en-US" dirty="0" err="1" smtClean="0"/>
              <a:t>Augenblick</a:t>
            </a:r>
            <a:r>
              <a:rPr lang="en-US" dirty="0" smtClean="0"/>
              <a:t>, </a:t>
            </a:r>
            <a:r>
              <a:rPr lang="en-US" dirty="0" err="1" smtClean="0"/>
              <a:t>Niederle</a:t>
            </a:r>
            <a:r>
              <a:rPr lang="en-US" dirty="0" smtClean="0"/>
              <a:t>, and </a:t>
            </a:r>
            <a:r>
              <a:rPr lang="en-US" dirty="0" err="1" smtClean="0"/>
              <a:t>Sprenger</a:t>
            </a:r>
            <a:r>
              <a:rPr lang="en-US" dirty="0" smtClean="0"/>
              <a:t> (2012)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495800"/>
          </a:xfrm>
        </p:spPr>
        <p:txBody>
          <a:bodyPr/>
          <a:lstStyle/>
          <a:p>
            <a:r>
              <a:rPr lang="en-US" sz="2800" dirty="0" smtClean="0">
                <a:cs typeface="Times New Roman" pitchFamily="18" charset="0"/>
              </a:rPr>
              <a:t>Limited preference reversals in the domain of money (as predicted by the model of present bias)</a:t>
            </a:r>
          </a:p>
          <a:p>
            <a:r>
              <a:rPr lang="en-US" sz="2800" dirty="0" smtClean="0">
                <a:cs typeface="Times New Roman" pitchFamily="18" charset="0"/>
              </a:rPr>
              <a:t>Present bias observed in the “consumption” version of the experiment.</a:t>
            </a:r>
            <a:endParaRPr lang="en-US" sz="2800" dirty="0"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7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B0F0"/>
                </a:solidFill>
                <a:cs typeface="Arial" charset="0"/>
              </a:rPr>
              <a:t>Outline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  <a:defRPr/>
            </a:pPr>
            <a:r>
              <a:rPr lang="en-US" b="1" dirty="0" smtClean="0">
                <a:solidFill>
                  <a:srgbClr val="00B0F0"/>
                </a:solidFill>
              </a:rPr>
              <a:t>Preference reversals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b="1" dirty="0" smtClean="0">
                <a:solidFill>
                  <a:srgbClr val="0000FF"/>
                </a:solidFill>
              </a:rPr>
              <a:t>Commitment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b="1" dirty="0" smtClean="0">
                <a:solidFill>
                  <a:srgbClr val="00B0F0"/>
                </a:solidFill>
              </a:rPr>
              <a:t>Other evidence</a:t>
            </a:r>
          </a:p>
          <a:p>
            <a:pPr marL="0" indent="0" eaLnBrk="1" hangingPunct="1">
              <a:buNone/>
              <a:defRPr/>
            </a:pPr>
            <a:endParaRPr lang="en-US" b="1" dirty="0" smtClean="0">
              <a:solidFill>
                <a:srgbClr val="0000FF"/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endParaRPr lang="en-US" b="1" dirty="0" smtClean="0">
              <a:solidFill>
                <a:srgbClr val="0000FF"/>
              </a:solidFill>
            </a:endParaRPr>
          </a:p>
          <a:p>
            <a:pPr marL="457200" indent="-457200" eaLnBrk="1" hangingPunct="1">
              <a:buFontTx/>
              <a:buNone/>
              <a:defRPr/>
            </a:pP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FF"/>
                </a:solidFill>
                <a:cs typeface="Arial" charset="0"/>
              </a:rPr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305800" cy="4114800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sz="2800" b="1" dirty="0" smtClean="0">
                <a:solidFill>
                  <a:srgbClr val="0000FF"/>
                </a:solidFill>
              </a:rPr>
              <a:t>Preference reversals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en-US" sz="2800" b="1" dirty="0" smtClean="0">
                <a:solidFill>
                  <a:srgbClr val="0000FF"/>
                </a:solidFill>
              </a:rPr>
              <a:t>Commitment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en-US" sz="2800" b="1" dirty="0" smtClean="0">
                <a:solidFill>
                  <a:srgbClr val="0000FF"/>
                </a:solidFill>
              </a:rPr>
              <a:t>Other types of studies</a:t>
            </a:r>
          </a:p>
          <a:p>
            <a:pPr marL="457200" indent="-457200" eaLnBrk="1" hangingPunct="1">
              <a:buFontTx/>
              <a:buNone/>
            </a:pPr>
            <a:endParaRPr lang="en-US" sz="2800" b="1" dirty="0" smtClean="0">
              <a:solidFill>
                <a:srgbClr val="0000FF"/>
              </a:solidFill>
            </a:endParaRPr>
          </a:p>
          <a:p>
            <a:pPr marL="457200" indent="-457200" eaLnBrk="1" hangingPunct="1">
              <a:buFontTx/>
              <a:buNone/>
            </a:pPr>
            <a:endParaRPr lang="en-US" sz="2800" b="1" dirty="0" smtClean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Stickk</a:t>
            </a:r>
            <a:endParaRPr lang="en-US" dirty="0"/>
          </a:p>
        </p:txBody>
      </p:sp>
      <p:pic>
        <p:nvPicPr>
          <p:cNvPr id="41986" name="Picture 2" descr="http://www.crunchbase.com/assets/images/original/0001/1981/11981v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3451" y="390525"/>
            <a:ext cx="8571949" cy="57054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48200" y="6324600"/>
            <a:ext cx="4369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Ayres, Goldberg and </a:t>
            </a:r>
            <a:r>
              <a:rPr lang="en-US" dirty="0" err="1" smtClean="0"/>
              <a:t>Karlan</a:t>
            </a:r>
            <a:r>
              <a:rPr lang="en-US" dirty="0" smtClean="0"/>
              <a:t>: Stickk.com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http://www.latestbuy.com.au/img/product-Images/clky-350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04800"/>
            <a:ext cx="6324600" cy="6324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dirty="0" err="1" smtClean="0"/>
              <a:t>Clocky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2362200"/>
            <a:ext cx="7772400" cy="1143000"/>
          </a:xfrm>
        </p:spPr>
        <p:txBody>
          <a:bodyPr/>
          <a:lstStyle/>
          <a:p>
            <a:r>
              <a:rPr lang="en-US" dirty="0" err="1"/>
              <a:t>T</a:t>
            </a:r>
            <a:r>
              <a:rPr lang="en-US" dirty="0" err="1" smtClean="0"/>
              <a:t>ocky</a:t>
            </a:r>
            <a:endParaRPr lang="en-US" dirty="0"/>
          </a:p>
        </p:txBody>
      </p:sp>
      <p:pic>
        <p:nvPicPr>
          <p:cNvPr id="78850" name="Picture 2" descr="http://gnr8.cachefly.net/gnr8biz/images/Tocky_Kiwi_RollingS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94" y="457200"/>
            <a:ext cx="5721294" cy="577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4.mshcdn.com/wp-content/uploads/2011/05/Amazing-Alarm-Clock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6106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210355" y="5334000"/>
            <a:ext cx="26084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Shreddy</a:t>
            </a:r>
            <a:r>
              <a:rPr lang="en-US" sz="4000" dirty="0">
                <a:latin typeface="Arial"/>
                <a:cs typeface="Arial"/>
              </a:rPr>
              <a:t>™</a:t>
            </a:r>
            <a:endParaRPr lang="en-US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 descr="http://media.lifehacker.com.au/wp/2011/06/snuznlu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52400"/>
            <a:ext cx="5467350" cy="8161694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6324600" y="3429000"/>
            <a:ext cx="2600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SNUZ N LUZ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“Freedom”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granddaddy </a:t>
            </a:r>
            <a:r>
              <a:rPr lang="en-US" dirty="0"/>
              <a:t>of the Internet restriction </a:t>
            </a:r>
            <a:r>
              <a:rPr lang="en-US" dirty="0" smtClean="0"/>
              <a:t>programs is</a:t>
            </a:r>
            <a:r>
              <a:rPr lang="en-US" dirty="0"/>
              <a:t> </a:t>
            </a:r>
            <a:r>
              <a:rPr lang="en-US" dirty="0" smtClean="0">
                <a:hlinkClick r:id="rId2"/>
              </a:rPr>
              <a:t>Freedom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/>
              <a:t>Set the $10 program and you'll be barred from surfing the net for up to eight hours at a 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Claim to have 100,000 users.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1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 err="1" smtClean="0"/>
              <a:t>Ashraf</a:t>
            </a:r>
            <a:r>
              <a:rPr lang="en-US" dirty="0" smtClean="0"/>
              <a:t>, </a:t>
            </a:r>
            <a:r>
              <a:rPr lang="en-US" dirty="0" err="1" smtClean="0"/>
              <a:t>Karlan</a:t>
            </a:r>
            <a:r>
              <a:rPr lang="en-US" dirty="0" smtClean="0"/>
              <a:t>, and Yin (2006)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r>
              <a:rPr lang="en-US" sz="2800" dirty="0" smtClean="0"/>
              <a:t>Offered a commitment savings product to randomly chosen clients of a Philippine bank 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28.4%</a:t>
            </a:r>
            <a:r>
              <a:rPr lang="en-US" sz="2800" dirty="0" smtClean="0"/>
              <a:t> take-up rate of commitment product (either date-based goal or amount-based goal) 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More “hyperbolic” subjects are more likely to take up the product</a:t>
            </a:r>
          </a:p>
          <a:p>
            <a:r>
              <a:rPr lang="en-US" sz="2800" dirty="0" smtClean="0">
                <a:solidFill>
                  <a:schemeClr val="accent1"/>
                </a:solidFill>
              </a:rPr>
              <a:t>After twelve months, average savings balances increased by 81% for those clients assigned to the treatment group relative to those assigned to the control group.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39300" cy="702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err="1" smtClean="0"/>
              <a:t>Gine</a:t>
            </a:r>
            <a:r>
              <a:rPr lang="en-US" dirty="0" smtClean="0"/>
              <a:t>, </a:t>
            </a:r>
            <a:r>
              <a:rPr lang="en-US" dirty="0" err="1" smtClean="0"/>
              <a:t>Karlan</a:t>
            </a:r>
            <a:r>
              <a:rPr lang="en-US" dirty="0" smtClean="0"/>
              <a:t>, </a:t>
            </a:r>
            <a:r>
              <a:rPr lang="en-US" dirty="0" err="1" smtClean="0"/>
              <a:t>Zinman</a:t>
            </a:r>
            <a:r>
              <a:rPr lang="en-US" dirty="0" smtClean="0"/>
              <a:t> (2009)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dirty="0" smtClean="0"/>
              <a:t>Tested a voluntary commitment product (CARES) for smoking cessation.</a:t>
            </a:r>
          </a:p>
          <a:p>
            <a:r>
              <a:rPr lang="en-US" dirty="0" smtClean="0"/>
              <a:t>Smokers offered a savings account in which they deposit funds for six months, after which take urine tests for nicotine and </a:t>
            </a:r>
            <a:r>
              <a:rPr lang="en-US" dirty="0" err="1" smtClean="0"/>
              <a:t>cotinine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If they pass, money is returned; otherwise, forfeited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11%</a:t>
            </a:r>
            <a:r>
              <a:rPr lang="en-US" dirty="0" smtClean="0"/>
              <a:t> of smokers offered CARES take it up, and smokers </a:t>
            </a:r>
            <a:r>
              <a:rPr lang="en-US" dirty="0" smtClean="0"/>
              <a:t>offered </a:t>
            </a:r>
            <a:r>
              <a:rPr lang="en-US" dirty="0" smtClean="0"/>
              <a:t>CARES were 3 percentage points more likely to pass the 6-month test than the control group</a:t>
            </a:r>
          </a:p>
          <a:p>
            <a:r>
              <a:rPr lang="en-US" dirty="0" smtClean="0"/>
              <a:t>Effect persisted in surprise tests at 12 months.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err="1" smtClean="0"/>
              <a:t>Kaur</a:t>
            </a:r>
            <a:r>
              <a:rPr lang="en-US" dirty="0" smtClean="0"/>
              <a:t>, Kremer, and </a:t>
            </a:r>
            <a:r>
              <a:rPr lang="en-US" dirty="0" err="1" smtClean="0"/>
              <a:t>Mullainathan</a:t>
            </a:r>
            <a:r>
              <a:rPr lang="en-US" dirty="0" smtClean="0"/>
              <a:t> (2010):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Compare two piece-rate contracts: 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dirty="0" smtClean="0"/>
              <a:t>Linear piece-rate: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dirty="0" smtClean="0"/>
              <a:t> per unit produced</a:t>
            </a:r>
          </a:p>
          <a:p>
            <a:pPr marL="971550" lvl="1" indent="-514350" eaLnBrk="1" hangingPunct="1">
              <a:buFontTx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Linear piece-rate with penalty if worker does not achieve production target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 (“Commitment”)</a:t>
            </a:r>
          </a:p>
          <a:p>
            <a:pPr marL="1314450" lvl="2" indent="-514350" eaLnBrk="1" hangingPunct="1">
              <a:buFont typeface="Arial" charset="0"/>
              <a:buChar char="–"/>
            </a:pPr>
            <a:r>
              <a:rPr lang="en-US" dirty="0" smtClean="0">
                <a:solidFill>
                  <a:srgbClr val="FF0000"/>
                </a:solidFill>
              </a:rPr>
              <a:t>Earn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w/2</a:t>
            </a:r>
            <a:r>
              <a:rPr lang="en-US" dirty="0" smtClean="0">
                <a:solidFill>
                  <a:srgbClr val="FF0000"/>
                </a:solidFill>
              </a:rPr>
              <a:t> for each unit produced if production &lt;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marL="1314450" lvl="2" indent="-514350" eaLnBrk="1" hangingPunct="1">
              <a:buFont typeface="Arial" charset="0"/>
              <a:buChar char="–"/>
            </a:pPr>
            <a:r>
              <a:rPr lang="en-US" dirty="0" smtClean="0">
                <a:solidFill>
                  <a:srgbClr val="FF0000"/>
                </a:solidFill>
              </a:rPr>
              <a:t>Jump up at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returning to baseline contract</a:t>
            </a:r>
            <a:endParaRPr lang="en-US" dirty="0" smtClean="0">
              <a:solidFill>
                <a:srgbClr val="FF0000"/>
              </a:solidFill>
            </a:endParaRP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0" y="3810000"/>
            <a:ext cx="6553200" cy="2743200"/>
            <a:chOff x="-68" y="4114903"/>
            <a:chExt cx="6554175" cy="2743097"/>
          </a:xfrm>
        </p:grpSpPr>
        <p:grpSp>
          <p:nvGrpSpPr>
            <p:cNvPr id="3" name="Group 64"/>
            <p:cNvGrpSpPr>
              <a:grpSpLocks/>
            </p:cNvGrpSpPr>
            <p:nvPr/>
          </p:nvGrpSpPr>
          <p:grpSpPr bwMode="auto">
            <a:xfrm>
              <a:off x="1447800" y="4276486"/>
              <a:ext cx="2896394" cy="2581514"/>
              <a:chOff x="456406" y="4343400"/>
              <a:chExt cx="2896394" cy="2581514"/>
            </a:xfrm>
          </p:grpSpPr>
          <p:grpSp>
            <p:nvGrpSpPr>
              <p:cNvPr id="4" name="Group 63"/>
              <p:cNvGrpSpPr>
                <a:grpSpLocks/>
              </p:cNvGrpSpPr>
              <p:nvPr/>
            </p:nvGrpSpPr>
            <p:grpSpPr bwMode="auto">
              <a:xfrm>
                <a:off x="456406" y="4343400"/>
                <a:ext cx="2896394" cy="2212182"/>
                <a:chOff x="456406" y="4343400"/>
                <a:chExt cx="2896394" cy="2212182"/>
              </a:xfrm>
            </p:grpSpPr>
            <p:cxnSp>
              <p:nvCxnSpPr>
                <p:cNvPr id="42" name="Straight Arrow Connector 41"/>
                <p:cNvCxnSpPr/>
                <p:nvPr/>
              </p:nvCxnSpPr>
              <p:spPr>
                <a:xfrm rot="5400000" flipH="1" flipV="1">
                  <a:off x="-647511" y="5447800"/>
                  <a:ext cx="2209717" cy="158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458141" y="4343736"/>
                  <a:ext cx="2894443" cy="2211305"/>
                </a:xfrm>
                <a:prstGeom prst="line">
                  <a:avLst/>
                </a:prstGeom>
                <a:ln w="57150" cmpd="sng"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 flipV="1">
                  <a:off x="458141" y="5867679"/>
                  <a:ext cx="1903695" cy="687362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rot="5400000" flipH="1" flipV="1">
                  <a:off x="1981645" y="5485899"/>
                  <a:ext cx="761971" cy="1588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  <a:prstDash val="dash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flipV="1">
                  <a:off x="2361837" y="4343736"/>
                  <a:ext cx="990747" cy="761971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rot="16200000" flipV="1">
                  <a:off x="2288022" y="6478050"/>
                  <a:ext cx="152394" cy="1587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491" name="TextBox 62"/>
              <p:cNvSpPr txBox="1">
                <a:spLocks noChangeArrowheads="1"/>
              </p:cNvSpPr>
              <p:nvPr/>
            </p:nvSpPr>
            <p:spPr bwMode="auto">
              <a:xfrm>
                <a:off x="2209800" y="6555582"/>
                <a:ext cx="3810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</a:p>
            </p:txBody>
          </p:sp>
        </p:grpSp>
        <p:sp>
          <p:nvSpPr>
            <p:cNvPr id="20488" name="TextBox 66"/>
            <p:cNvSpPr txBox="1">
              <a:spLocks noChangeArrowheads="1"/>
            </p:cNvSpPr>
            <p:nvPr/>
          </p:nvSpPr>
          <p:spPr bwMode="auto">
            <a:xfrm>
              <a:off x="-68" y="4114903"/>
              <a:ext cx="1449457" cy="400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dirty="0"/>
                <a:t>Earnings</a:t>
              </a:r>
            </a:p>
          </p:txBody>
        </p:sp>
        <p:sp>
          <p:nvSpPr>
            <p:cNvPr id="20489" name="TextBox 68"/>
            <p:cNvSpPr txBox="1">
              <a:spLocks noChangeArrowheads="1"/>
            </p:cNvSpPr>
            <p:nvPr/>
          </p:nvSpPr>
          <p:spPr bwMode="auto">
            <a:xfrm>
              <a:off x="4572000" y="6325496"/>
              <a:ext cx="1982107" cy="400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dirty="0"/>
                <a:t>Production</a:t>
              </a:r>
            </a:p>
          </p:txBody>
        </p:sp>
      </p:grpSp>
      <p:sp>
        <p:nvSpPr>
          <p:cNvPr id="20485" name="TextBox 70"/>
          <p:cNvSpPr txBox="1">
            <a:spLocks noChangeArrowheads="1"/>
          </p:cNvSpPr>
          <p:nvPr/>
        </p:nvSpPr>
        <p:spPr bwMode="auto">
          <a:xfrm>
            <a:off x="5486400" y="4295775"/>
            <a:ext cx="3505200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Never earn more under commitment contract</a:t>
            </a:r>
          </a:p>
          <a:p>
            <a:endParaRPr lang="en-US" sz="2400" dirty="0"/>
          </a:p>
          <a:p>
            <a:r>
              <a:rPr lang="en-US" sz="2400" dirty="0"/>
              <a:t>May earn </a:t>
            </a:r>
            <a:r>
              <a:rPr lang="en-US" sz="2400" dirty="0" smtClean="0"/>
              <a:t>½ as much </a:t>
            </a:r>
            <a:endParaRPr lang="en-US" sz="2400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449388" y="6183313"/>
            <a:ext cx="3122612" cy="15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1. Preference reversals</a:t>
            </a:r>
          </a:p>
        </p:txBody>
      </p:sp>
      <p:sp>
        <p:nvSpPr>
          <p:cNvPr id="102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Quasi-hyperbolic discounters will tend to choose patiently when choosing for the future and impatiently when choosing for the present.</a:t>
            </a:r>
          </a:p>
          <a:p>
            <a:pPr>
              <a:buFontTx/>
              <a:buNone/>
            </a:pPr>
            <a:endParaRPr lang="en-US" smtClean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52400" y="3465513"/>
          <a:ext cx="8874125" cy="240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3" imgW="4127400" imgH="1117440" progId="Equation.DSMT4">
                  <p:embed/>
                </p:oleObj>
              </mc:Choice>
              <mc:Fallback>
                <p:oleObj name="Equation" r:id="rId3" imgW="4127400" imgH="1117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465513"/>
                        <a:ext cx="8874125" cy="2401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eaLnBrk="1" hangingPunct="1"/>
            <a:r>
              <a:rPr lang="en-US" dirty="0" err="1" smtClean="0"/>
              <a:t>Kaur</a:t>
            </a:r>
            <a:r>
              <a:rPr lang="en-US" dirty="0" smtClean="0"/>
              <a:t>, Kremer, and </a:t>
            </a:r>
            <a:r>
              <a:rPr lang="en-US" dirty="0" err="1" smtClean="0"/>
              <a:t>Mullainathan</a:t>
            </a:r>
            <a:r>
              <a:rPr lang="en-US" dirty="0" smtClean="0"/>
              <a:t> (2012):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/>
              <a:t>Demand for Commitment: Commitment contract (Target &gt; 0) chosen </a:t>
            </a:r>
            <a:r>
              <a:rPr lang="en-US" sz="2800" b="1" dirty="0" smtClean="0">
                <a:solidFill>
                  <a:srgbClr val="FF0000"/>
                </a:solidFill>
              </a:rPr>
              <a:t>35%</a:t>
            </a:r>
            <a:r>
              <a:rPr lang="en-US" sz="2800" dirty="0" smtClean="0"/>
              <a:t> of the time</a:t>
            </a:r>
          </a:p>
          <a:p>
            <a:pPr eaLnBrk="1" hangingPunct="1">
              <a:defRPr/>
            </a:pPr>
            <a:r>
              <a:rPr lang="en-US" sz="2800" dirty="0" smtClean="0"/>
              <a:t>Effect on Production: Being </a:t>
            </a:r>
            <a:r>
              <a:rPr lang="en-US" sz="2800" i="1" dirty="0" smtClean="0"/>
              <a:t>offered</a:t>
            </a:r>
            <a:r>
              <a:rPr lang="en-US" sz="2800" dirty="0" smtClean="0"/>
              <a:t> commitment contract increases average production by 2.3% relative to control</a:t>
            </a:r>
          </a:p>
          <a:p>
            <a:pPr eaLnBrk="1" hangingPunct="1">
              <a:defRPr/>
            </a:pPr>
            <a:r>
              <a:rPr lang="en-US" sz="2800" dirty="0"/>
              <a:t>Among all participants, being offered the commitment contract is equivalent (in output effect) to a 7% increase </a:t>
            </a:r>
            <a:r>
              <a:rPr lang="en-US" sz="2800" dirty="0" smtClean="0"/>
              <a:t>in the </a:t>
            </a:r>
            <a:r>
              <a:rPr lang="en-US" sz="2800" dirty="0"/>
              <a:t>piece-rate wage 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Participants above the mean pay-day cycle sensitivity are 49% more likely to demand commitment and their productivity increase is 9% (equivalent to a 27% increase in wage)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Houser, </a:t>
            </a:r>
            <a:r>
              <a:rPr lang="en-US" dirty="0" err="1" smtClean="0"/>
              <a:t>Schunk</a:t>
            </a:r>
            <a:r>
              <a:rPr lang="en-US" dirty="0" smtClean="0"/>
              <a:t>, Winter, and Xiao (2010)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a laboratory setting, </a:t>
            </a:r>
            <a:r>
              <a:rPr lang="en-US" sz="2800" b="1" dirty="0" smtClean="0">
                <a:solidFill>
                  <a:srgbClr val="FF0000"/>
                </a:solidFill>
              </a:rPr>
              <a:t>36.4%</a:t>
            </a:r>
            <a:r>
              <a:rPr lang="en-US" sz="2800" dirty="0" smtClean="0"/>
              <a:t> of subjects are willing to use a commitment device to prevent them from surfing the web during a work task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Royer, </a:t>
            </a:r>
            <a:r>
              <a:rPr lang="en-US" dirty="0" err="1" smtClean="0"/>
              <a:t>Stehr</a:t>
            </a:r>
            <a:r>
              <a:rPr lang="en-US" dirty="0" smtClean="0"/>
              <a:t>, and </a:t>
            </a:r>
            <a:r>
              <a:rPr lang="en-US" dirty="0" err="1" smtClean="0"/>
              <a:t>Sydnor</a:t>
            </a:r>
            <a:r>
              <a:rPr lang="en-US" dirty="0" smtClean="0"/>
              <a:t> (2011)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Commit to go to the gym at least once every 14 calendar days (8 week commitment duration)</a:t>
            </a:r>
          </a:p>
          <a:p>
            <a:r>
              <a:rPr lang="en-US" dirty="0" smtClean="0"/>
              <a:t>Money at stake is choice of participant.</a:t>
            </a:r>
          </a:p>
          <a:p>
            <a:r>
              <a:rPr lang="en-US" dirty="0" smtClean="0"/>
              <a:t>Money donated to charity in event of failure.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Fraction taking commitment contract: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Full sample: 13%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Gym Members: 25%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Gym Non-members: 6%</a:t>
            </a:r>
            <a:endParaRPr lang="en-US" dirty="0" smtClean="0"/>
          </a:p>
          <a:p>
            <a:r>
              <a:rPr lang="en-US" dirty="0" smtClean="0"/>
              <a:t>Average commitment = $63; max = $300, 25th pct = $20; 75th pct = $100.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smtClean="0"/>
              <a:t>Ariely and Wertenbroch (2002)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Proofreading tasks: "Sexual identity is intrinsically impossible," says Foucault; however, according to de Selby[1], it is not so much sexual identity that is intrinsically impossible, but rather the dialectic, and some would say the </a:t>
            </a:r>
            <a:r>
              <a:rPr lang="en-US" dirty="0" err="1" smtClean="0"/>
              <a:t>satsis</a:t>
            </a:r>
            <a:r>
              <a:rPr lang="en-US" dirty="0" smtClean="0"/>
              <a:t>, of sexual identity. Thus, </a:t>
            </a:r>
            <a:r>
              <a:rPr lang="en-US" dirty="0" err="1" smtClean="0"/>
              <a:t>D'Erlette</a:t>
            </a:r>
            <a:r>
              <a:rPr lang="en-US" dirty="0" smtClean="0"/>
              <a:t>[2] holds that we have to choose between </a:t>
            </a:r>
            <a:r>
              <a:rPr lang="en-US" dirty="0" err="1" smtClean="0"/>
              <a:t>premodern</a:t>
            </a:r>
            <a:r>
              <a:rPr lang="en-US" dirty="0" smtClean="0"/>
              <a:t> dialectic theory and </a:t>
            </a:r>
            <a:r>
              <a:rPr lang="en-US" dirty="0" err="1" smtClean="0"/>
              <a:t>subcultural</a:t>
            </a:r>
            <a:r>
              <a:rPr lang="en-US" dirty="0" smtClean="0"/>
              <a:t> feminism imputing the role of the </a:t>
            </a:r>
            <a:r>
              <a:rPr lang="en-US" dirty="0" err="1" smtClean="0"/>
              <a:t>observor</a:t>
            </a:r>
            <a:r>
              <a:rPr lang="en-US" dirty="0" smtClean="0"/>
              <a:t> as poet.“</a:t>
            </a:r>
          </a:p>
          <a:p>
            <a:r>
              <a:rPr lang="en-US" dirty="0" smtClean="0"/>
              <a:t>Evenly spaced deadlines ($20)</a:t>
            </a:r>
          </a:p>
          <a:p>
            <a:r>
              <a:rPr lang="en-US" dirty="0" smtClean="0"/>
              <a:t>Self-imposed deadlines ($13)</a:t>
            </a:r>
          </a:p>
          <a:p>
            <a:pPr lvl="1"/>
            <a:r>
              <a:rPr lang="en-US" sz="2000" dirty="0" smtClean="0"/>
              <a:t>subjects in this condition could self-impose costly deadlines ($1 penalty for each day of delay) and </a:t>
            </a:r>
            <a:r>
              <a:rPr lang="en-US" sz="2000" b="1" dirty="0" smtClean="0">
                <a:solidFill>
                  <a:srgbClr val="FF0000"/>
                </a:solidFill>
              </a:rPr>
              <a:t>37/51</a:t>
            </a:r>
            <a:r>
              <a:rPr lang="en-US" sz="2000" dirty="0" smtClean="0"/>
              <a:t> do so.</a:t>
            </a:r>
          </a:p>
          <a:p>
            <a:r>
              <a:rPr lang="en-US" dirty="0" smtClean="0"/>
              <a:t>End deadline ($5)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Alsan</a:t>
            </a:r>
            <a:r>
              <a:rPr lang="en-US" sz="2800" dirty="0" smtClean="0"/>
              <a:t>, Armstrong, </a:t>
            </a:r>
            <a:r>
              <a:rPr lang="en-US" sz="2800" dirty="0" err="1" smtClean="0"/>
              <a:t>Beshears</a:t>
            </a:r>
            <a:r>
              <a:rPr lang="en-US" sz="2800" dirty="0" smtClean="0"/>
              <a:t>, Choi, del Rio, </a:t>
            </a:r>
            <a:br>
              <a:rPr lang="en-US" sz="2800" dirty="0" smtClean="0"/>
            </a:br>
            <a:r>
              <a:rPr lang="en-US" sz="2800" dirty="0" smtClean="0"/>
              <a:t>Laibson, </a:t>
            </a:r>
            <a:r>
              <a:rPr lang="en-US" sz="2800" dirty="0" err="1" smtClean="0"/>
              <a:t>Madrian</a:t>
            </a:r>
            <a:r>
              <a:rPr lang="en-US" sz="2800" dirty="0" smtClean="0"/>
              <a:t> and Marconi (2014)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0" y="3852809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68%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3874923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32%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19400" y="2448579"/>
            <a:ext cx="297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Get paid $30 per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clinical visit,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whether or not you are medically adherent.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2456842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Get paid $30 per clinical visit, 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only if you are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medically adherent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1188" y="1900535"/>
            <a:ext cx="3932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Voluntary Commitment Arm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9800" y="1900535"/>
            <a:ext cx="3041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99"/>
                </a:solidFill>
              </a:rPr>
              <a:t>No Commitment Arm</a:t>
            </a:r>
            <a:endParaRPr lang="en-US" sz="2400" dirty="0">
              <a:solidFill>
                <a:srgbClr val="000099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7000" y="5257800"/>
            <a:ext cx="4132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small sample </a:t>
            </a:r>
            <a:r>
              <a:rPr lang="en-US" sz="2400" dirty="0" smtClean="0">
                <a:solidFill>
                  <a:srgbClr val="000000"/>
                </a:solidFill>
              </a:rPr>
              <a:t>warning (n=40)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19800" y="2413856"/>
            <a:ext cx="297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99"/>
                </a:solidFill>
              </a:rPr>
              <a:t>Get paid $30 per </a:t>
            </a:r>
          </a:p>
          <a:p>
            <a:pPr algn="ctr"/>
            <a:r>
              <a:rPr lang="en-US" sz="2000" dirty="0" smtClean="0">
                <a:solidFill>
                  <a:srgbClr val="000099"/>
                </a:solidFill>
              </a:rPr>
              <a:t>clinical visit, </a:t>
            </a:r>
          </a:p>
          <a:p>
            <a:pPr algn="ctr"/>
            <a:r>
              <a:rPr lang="en-US" sz="2000" dirty="0" smtClean="0">
                <a:solidFill>
                  <a:srgbClr val="000099"/>
                </a:solidFill>
              </a:rPr>
              <a:t>whether or not you are medically adherent.</a:t>
            </a:r>
            <a:endParaRPr lang="en-US" sz="2000" dirty="0">
              <a:solidFill>
                <a:srgbClr val="000099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52400" y="1752600"/>
            <a:ext cx="5715000" cy="26670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9800" y="1752600"/>
            <a:ext cx="2971800" cy="2667000"/>
          </a:xfrm>
          <a:prstGeom prst="rect">
            <a:avLst/>
          </a:prstGeom>
          <a:noFill/>
          <a:ln w="952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9448800" cy="6096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782353" y="641866"/>
            <a:ext cx="2929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Voluntary commitment arm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77177" y="685800"/>
            <a:ext cx="2262158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No commitment arm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52527" y="597932"/>
            <a:ext cx="495673" cy="4572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114800" y="685800"/>
            <a:ext cx="38100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4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of rickshaw peddlers who are given access to commitment technologies</a:t>
            </a:r>
            <a:br>
              <a:rPr lang="en-US" dirty="0" smtClean="0"/>
            </a:br>
            <a:r>
              <a:rPr lang="en-US" dirty="0" err="1" smtClean="0"/>
              <a:t>Schilbach</a:t>
            </a:r>
            <a:r>
              <a:rPr lang="en-US" dirty="0" smtClean="0"/>
              <a:t> (2015)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dirty="0" smtClean="0"/>
              <a:t>Alcohol commitment (sobriety contingent payments)</a:t>
            </a:r>
          </a:p>
          <a:p>
            <a:r>
              <a:rPr lang="en-US" dirty="0" smtClean="0"/>
              <a:t>Savings commitment (lockbox)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" y="0"/>
            <a:ext cx="9136743" cy="6858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1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81990" y="243114"/>
            <a:ext cx="10174925" cy="646248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 bwMode="auto">
          <a:xfrm>
            <a:off x="-457200" y="381000"/>
            <a:ext cx="9296400" cy="25908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772400" cy="1143000"/>
          </a:xfrm>
        </p:spPr>
        <p:txBody>
          <a:bodyPr/>
          <a:lstStyle/>
          <a:p>
            <a:r>
              <a:rPr lang="en-US" dirty="0" smtClean="0"/>
              <a:t>Commitment Technology for </a:t>
            </a:r>
            <a:br>
              <a:rPr lang="en-US" dirty="0" smtClean="0"/>
            </a:br>
            <a:r>
              <a:rPr lang="en-US" dirty="0" smtClean="0"/>
              <a:t>Alcohol Avoidance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1885146"/>
            <a:ext cx="8915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Rickshaw cyclers choose either A (contingent payment based on BAC) or B (non-contingent payment)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377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7620"/>
            <a:ext cx="9182149" cy="685038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7662" y="5860018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B:</a:t>
            </a:r>
            <a:endParaRPr lang="en-US" dirty="0"/>
          </a:p>
        </p:txBody>
      </p:sp>
      <p:sp>
        <p:nvSpPr>
          <p:cNvPr id="6" name="Left Brace 5"/>
          <p:cNvSpPr/>
          <p:nvPr/>
        </p:nvSpPr>
        <p:spPr bwMode="auto">
          <a:xfrm>
            <a:off x="1465560" y="5606534"/>
            <a:ext cx="155448" cy="914400"/>
          </a:xfrm>
          <a:prstGeom prst="leftBr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98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</p:spPr>
        <p:txBody>
          <a:bodyPr/>
          <a:lstStyle/>
          <a:p>
            <a:pPr eaLnBrk="1" hangingPunct="1"/>
            <a:r>
              <a:rPr lang="en-US" smtClean="0">
                <a:cs typeface="Arial" charset="0"/>
              </a:rPr>
              <a:t>Read, Loewenstein &amp; Kalyanaraman (1999)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Choose among 24 movie videos</a:t>
            </a:r>
          </a:p>
          <a:p>
            <a:pPr eaLnBrk="1" hangingPunct="1"/>
            <a:r>
              <a:rPr lang="en-US" dirty="0" smtClean="0"/>
              <a:t>Some are “low brow”: </a:t>
            </a:r>
            <a:r>
              <a:rPr lang="en-US" i="1" dirty="0" smtClean="0"/>
              <a:t>Four Weddings and a Funeral</a:t>
            </a:r>
          </a:p>
          <a:p>
            <a:pPr eaLnBrk="1" hangingPunct="1"/>
            <a:r>
              <a:rPr lang="en-US" dirty="0" smtClean="0"/>
              <a:t>Some are “high brow”: </a:t>
            </a:r>
            <a:r>
              <a:rPr lang="en-US" i="1" dirty="0" smtClean="0"/>
              <a:t>Schindler’s List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Picking for tonight: 66% of subjects choose low brow.</a:t>
            </a:r>
          </a:p>
          <a:p>
            <a:pPr eaLnBrk="1" hangingPunct="1"/>
            <a:r>
              <a:rPr lang="en-US" dirty="0" smtClean="0"/>
              <a:t>Picking for 7 days from now: 37% choose low brow.</a:t>
            </a:r>
          </a:p>
          <a:p>
            <a:pPr eaLnBrk="1" hangingPunct="1"/>
            <a:r>
              <a:rPr lang="en-US" dirty="0" smtClean="0"/>
              <a:t>Picking for 14 days from now: 29% choose low brow. </a:t>
            </a:r>
          </a:p>
          <a:p>
            <a:pPr marL="0" indent="0" eaLnBrk="1" hangingPunct="1"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30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34292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to design a commitment contract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8" y="1963050"/>
            <a:ext cx="8215088" cy="4805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Participants divide $$$ between:</a:t>
            </a:r>
          </a:p>
          <a:p>
            <a:pPr marL="0" indent="0" algn="ctr">
              <a:buNone/>
            </a:pPr>
            <a:endParaRPr lang="en-US" sz="2800" dirty="0" smtClean="0"/>
          </a:p>
          <a:p>
            <a:r>
              <a:rPr lang="en-US" sz="2800" dirty="0" smtClean="0"/>
              <a:t>Freedom account (22% interest)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Goal account (22% interest) </a:t>
            </a:r>
          </a:p>
          <a:p>
            <a:pPr lvl="1"/>
            <a:r>
              <a:rPr lang="en-US" sz="2800" dirty="0" smtClean="0"/>
              <a:t>withdrawal restriction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3000" y="6248400"/>
            <a:ext cx="8093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Beshears</a:t>
            </a:r>
            <a:r>
              <a:rPr lang="en-US" sz="2400" dirty="0" smtClean="0"/>
              <a:t>, Choi, Harris, </a:t>
            </a:r>
            <a:r>
              <a:rPr lang="en-US" sz="2400" dirty="0" err="1" smtClean="0"/>
              <a:t>Laibson</a:t>
            </a:r>
            <a:r>
              <a:rPr lang="en-US" sz="2400" dirty="0" smtClean="0"/>
              <a:t>, </a:t>
            </a:r>
            <a:r>
              <a:rPr lang="en-US" sz="2400" dirty="0" err="1" smtClean="0"/>
              <a:t>Madrian</a:t>
            </a:r>
            <a:r>
              <a:rPr lang="en-US" sz="2400" dirty="0" smtClean="0"/>
              <a:t>, </a:t>
            </a:r>
            <a:r>
              <a:rPr lang="en-US" sz="2400" dirty="0" err="1" smtClean="0"/>
              <a:t>Sakong</a:t>
            </a:r>
            <a:r>
              <a:rPr lang="en-US" sz="2400" dirty="0" smtClean="0"/>
              <a:t> (2014)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336800" y="1999436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7714" y="134262"/>
            <a:ext cx="8723086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Initial investment in goal account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387626" y="1984909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87697" y="3407729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28895" y="4764366"/>
            <a:ext cx="14847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Freedom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A</a:t>
            </a:r>
            <a:r>
              <a:rPr lang="en-US" sz="2400" b="1" dirty="0" smtClean="0">
                <a:solidFill>
                  <a:srgbClr val="FFFFFF"/>
                </a:solidFill>
              </a:rPr>
              <a:t>ccount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95389" y="2002983"/>
            <a:ext cx="2478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10% penalty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532" y="3430113"/>
            <a:ext cx="21323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20% penalty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239" y="4801268"/>
            <a:ext cx="22685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Goal account</a:t>
            </a: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No withdrawal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36799" y="1999436"/>
            <a:ext cx="1857830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3</a:t>
            </a:r>
            <a:r>
              <a:rPr lang="en-US" sz="2400" b="1" dirty="0" smtClean="0">
                <a:solidFill>
                  <a:srgbClr val="000000"/>
                </a:solidFill>
              </a:rPr>
              <a:t>5%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92107" y="2169574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65%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51315" y="3455594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51313" y="3455594"/>
            <a:ext cx="2293257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43%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59187" y="3660944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57%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80344" y="4837701"/>
            <a:ext cx="4934785" cy="8055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80342" y="4837701"/>
            <a:ext cx="2888347" cy="80551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</a:rPr>
              <a:t>56%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59187" y="5020618"/>
            <a:ext cx="801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44%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30B97-2BC1-4529-AAA7-01B9227CA17C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32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5" grpId="0" animBg="1"/>
      <p:bldP spid="16" grpId="0" animBg="1"/>
      <p:bldP spid="17" grpId="0"/>
      <p:bldP spid="18" grpId="0" animBg="1"/>
      <p:bldP spid="19" grpId="0" animBg="1"/>
      <p:bldP spid="20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682" y="1300482"/>
            <a:ext cx="8450317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0000"/>
                </a:solidFill>
              </a:rPr>
              <a:t>Now participant can divided their money across three accounts: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(</a:t>
            </a:r>
            <a:r>
              <a:rPr lang="en-US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) freedom account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(ii) goal account with 10% penalty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(iii) goal account with no withdrawal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074" y="3129454"/>
            <a:ext cx="8877925" cy="3086465"/>
          </a:xfrm>
        </p:spPr>
        <p:txBody>
          <a:bodyPr/>
          <a:lstStyle/>
          <a:p>
            <a:pPr eaLnBrk="1" fontAlgn="t" hangingPunct="1"/>
            <a:r>
              <a:rPr lang="en-US" sz="3200" dirty="0" smtClean="0">
                <a:solidFill>
                  <a:srgbClr val="000000"/>
                </a:solidFill>
              </a:rPr>
              <a:t>49.9% allocated to freedom account</a:t>
            </a:r>
          </a:p>
          <a:p>
            <a:pPr eaLnBrk="1" fontAlgn="t" hangingPunct="1"/>
            <a:r>
              <a:rPr lang="en-US" sz="3200" dirty="0" smtClean="0">
                <a:solidFill>
                  <a:srgbClr val="000000"/>
                </a:solidFill>
              </a:rPr>
              <a:t>16.2% allocated to 10% penalty account</a:t>
            </a:r>
            <a:endParaRPr lang="en-US" sz="3200" b="1" dirty="0" smtClean="0">
              <a:solidFill>
                <a:srgbClr val="000000"/>
              </a:solidFill>
            </a:endParaRPr>
          </a:p>
          <a:p>
            <a:pPr eaLnBrk="1" fontAlgn="t" hangingPunct="1"/>
            <a:r>
              <a:rPr lang="en-US" sz="3200" dirty="0" smtClean="0">
                <a:solidFill>
                  <a:srgbClr val="000000"/>
                </a:solidFill>
              </a:rPr>
              <a:t>33.9% allocated to no withdrawal account</a:t>
            </a:r>
            <a:endParaRPr lang="en-US" sz="3200" b="1" dirty="0" smtClean="0">
              <a:solidFill>
                <a:srgbClr val="000000"/>
              </a:solidFill>
            </a:endParaRPr>
          </a:p>
          <a:p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6286722"/>
            <a:ext cx="8008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/>
            <a:r>
              <a:rPr lang="en-US" sz="2400" dirty="0" err="1">
                <a:solidFill>
                  <a:srgbClr val="000000"/>
                </a:solidFill>
              </a:rPr>
              <a:t>Beshears</a:t>
            </a:r>
            <a:r>
              <a:rPr lang="en-US" sz="2400" dirty="0">
                <a:solidFill>
                  <a:srgbClr val="000000"/>
                </a:solidFill>
              </a:rPr>
              <a:t>, Choi, </a:t>
            </a:r>
            <a:r>
              <a:rPr lang="en-US" sz="2400" dirty="0" smtClean="0">
                <a:solidFill>
                  <a:srgbClr val="000000"/>
                </a:solidFill>
              </a:rPr>
              <a:t>Harris, </a:t>
            </a:r>
            <a:r>
              <a:rPr lang="en-US" sz="2400" dirty="0" err="1" smtClean="0">
                <a:solidFill>
                  <a:srgbClr val="000000"/>
                </a:solidFill>
              </a:rPr>
              <a:t>Laibson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Madrian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 err="1">
                <a:solidFill>
                  <a:srgbClr val="000000"/>
                </a:solidFill>
              </a:rPr>
              <a:t>Sakong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smtClean="0">
                <a:solidFill>
                  <a:srgbClr val="000000"/>
                </a:solidFill>
              </a:rPr>
              <a:t>2014)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C4203F-DC7E-4610-9102-FF98370B00DC}" type="slidenum">
              <a:rPr lang="en-US" smtClean="0">
                <a:solidFill>
                  <a:srgbClr val="C4CCFF"/>
                </a:solidFill>
              </a:rPr>
              <a:pPr>
                <a:defRPr/>
              </a:pPr>
              <a:t>53</a:t>
            </a:fld>
            <a:endParaRPr lang="en-US">
              <a:solidFill>
                <a:srgbClr val="C4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50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B0F0"/>
                </a:solidFill>
                <a:cs typeface="Arial" charset="0"/>
              </a:rPr>
              <a:t>Outline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  <a:defRPr/>
            </a:pPr>
            <a:r>
              <a:rPr lang="en-US" b="1" dirty="0" smtClean="0">
                <a:solidFill>
                  <a:srgbClr val="00B0F0"/>
                </a:solidFill>
              </a:rPr>
              <a:t>Preference reversals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b="1" dirty="0" smtClean="0">
                <a:solidFill>
                  <a:srgbClr val="00B0F0"/>
                </a:solidFill>
              </a:rPr>
              <a:t>Commitment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b="1" dirty="0" smtClean="0">
                <a:solidFill>
                  <a:srgbClr val="0000FF"/>
                </a:solidFill>
              </a:rPr>
              <a:t>Other evidence</a:t>
            </a:r>
          </a:p>
          <a:p>
            <a:pPr marL="0" indent="0" eaLnBrk="1" hangingPunct="1">
              <a:buNone/>
              <a:defRPr/>
            </a:pPr>
            <a:endParaRPr lang="en-US" b="1" dirty="0" smtClean="0">
              <a:solidFill>
                <a:srgbClr val="0000FF"/>
              </a:solidFill>
            </a:endParaRPr>
          </a:p>
          <a:p>
            <a:pPr marL="457200" indent="-457200" eaLnBrk="1" hangingPunct="1">
              <a:buFontTx/>
              <a:buAutoNum type="arabicPeriod"/>
              <a:defRPr/>
            </a:pPr>
            <a:endParaRPr lang="en-US" b="1" dirty="0" smtClean="0">
              <a:solidFill>
                <a:srgbClr val="0000FF"/>
              </a:solidFill>
            </a:endParaRPr>
          </a:p>
          <a:p>
            <a:pPr marL="457200" indent="-457200" eaLnBrk="1" hangingPunct="1">
              <a:buFontTx/>
              <a:buNone/>
              <a:defRPr/>
            </a:pPr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Dellavigna and Malmendier (2004, 2006)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cost of gym membership: $75 per month</a:t>
            </a:r>
          </a:p>
          <a:p>
            <a:pPr eaLnBrk="1" hangingPunct="1"/>
            <a:r>
              <a:rPr lang="en-US" smtClean="0"/>
              <a:t>Average number of visits: 4 </a:t>
            </a:r>
          </a:p>
          <a:p>
            <a:pPr eaLnBrk="1" hangingPunct="1"/>
            <a:r>
              <a:rPr lang="en-US" smtClean="0"/>
              <a:t>Average cost per vist: $19</a:t>
            </a:r>
          </a:p>
          <a:p>
            <a:pPr eaLnBrk="1" hangingPunct="1"/>
            <a:r>
              <a:rPr lang="en-US" smtClean="0"/>
              <a:t>Cost of “pay per visit”: $10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mtClean="0"/>
              <a:t>Shapiro (2005)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724400"/>
          </a:xfrm>
        </p:spPr>
        <p:txBody>
          <a:bodyPr/>
          <a:lstStyle/>
          <a:p>
            <a:r>
              <a:rPr lang="en-US" dirty="0" smtClean="0"/>
              <a:t>For food stamp recipients, caloric intake declines by 10-15% over the food stamp month.</a:t>
            </a:r>
          </a:p>
          <a:p>
            <a:r>
              <a:rPr lang="en-US" dirty="0" smtClean="0"/>
              <a:t>To be resolved with exponential discounting, requires an annual discount factor of 0.23</a:t>
            </a:r>
          </a:p>
          <a:p>
            <a:r>
              <a:rPr lang="en-US" dirty="0" smtClean="0"/>
              <a:t>Survey evidence reveals rising desperation over the course of the food stamp month, suggesting that a high elasticity of intertemporal substitution is not a likely explanation. </a:t>
            </a:r>
          </a:p>
          <a:p>
            <a:r>
              <a:rPr lang="en-US" dirty="0" smtClean="0"/>
              <a:t>Households with more short-run impatience (estimated from hypothetical intertemporal choices) are more likely to run out of food sometime during the month.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0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The data can reject a number of alternative hypotheses.</a:t>
            </a:r>
            <a:endParaRPr 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Households that shop for food more frequently do not display a smaller decline in intake over the month, casting doubt on depreciation stories.</a:t>
            </a:r>
          </a:p>
          <a:p>
            <a:r>
              <a:rPr lang="en-US" smtClean="0"/>
              <a:t>Individuals in single-person households experience no less of a decline in caloric intake over the month than individuals in multi-person households.</a:t>
            </a:r>
          </a:p>
          <a:p>
            <a:r>
              <a:rPr lang="en-US" smtClean="0"/>
              <a:t>Survey respondents are not more likely to eat in another person’s home toward the end of the month.</a:t>
            </a:r>
          </a:p>
          <a:p>
            <a:r>
              <a:rPr lang="en-US" smtClean="0"/>
              <a:t>The data show no evidence of learning over time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60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security</a:t>
            </a:r>
            <a:br>
              <a:rPr lang="en-US" dirty="0" smtClean="0"/>
            </a:br>
            <a:r>
              <a:rPr lang="it-IT" dirty="0" smtClean="0"/>
              <a:t>Mastrobuoni and Weinberg (2009)</a:t>
            </a:r>
            <a:br>
              <a:rPr lang="it-IT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Individuals with substantial savings smooth consumption over the monthly </a:t>
            </a:r>
            <a:r>
              <a:rPr lang="en-US" smtClean="0"/>
              <a:t>pay cycle</a:t>
            </a:r>
            <a:endParaRPr lang="en-US" dirty="0" smtClean="0"/>
          </a:p>
          <a:p>
            <a:r>
              <a:rPr lang="en-US" dirty="0" smtClean="0"/>
              <a:t>Individuals without savings consume 25 percent fewer calories the week before they receive checks relative to the week afterwards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4114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Oster and Scott-Morton (2004)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i="1" dirty="0" smtClean="0"/>
              <a:t>People</a:t>
            </a:r>
            <a:r>
              <a:rPr lang="en-US" dirty="0" smtClean="0"/>
              <a:t> (and other vice magazines) sold on the news stand at a high price relative to subscription</a:t>
            </a:r>
          </a:p>
          <a:p>
            <a:r>
              <a:rPr lang="en-US" i="1" dirty="0" smtClean="0"/>
              <a:t>Foreign Affairs</a:t>
            </a:r>
            <a:r>
              <a:rPr lang="en-US" dirty="0" smtClean="0"/>
              <a:t> (and other investment magazines) sold on the news stand at a low price relative to subscription</a:t>
            </a:r>
          </a:p>
          <a:p>
            <a:r>
              <a:rPr lang="en-US" dirty="0" smtClean="0"/>
              <a:t>But </a:t>
            </a:r>
            <a:r>
              <a:rPr lang="en-US" i="1" dirty="0" smtClean="0"/>
              <a:t>People</a:t>
            </a:r>
            <a:r>
              <a:rPr lang="en-US" dirty="0" smtClean="0"/>
              <a:t> (and other vice magazines) sold disproportionately on the news stand and </a:t>
            </a:r>
            <a:r>
              <a:rPr lang="en-US" i="1" dirty="0" smtClean="0"/>
              <a:t>Foreign Affairs</a:t>
            </a:r>
            <a:r>
              <a:rPr lang="en-US" dirty="0" smtClean="0"/>
              <a:t> (and other investment magazines) sold disproportionately by subscription.</a:t>
            </a:r>
          </a:p>
          <a:p>
            <a:pPr marL="57150" indent="0"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609600" y="5181600"/>
            <a:ext cx="8153400" cy="10668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609600" y="3962400"/>
            <a:ext cx="8153400" cy="10668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Quasi-hyperbolic interpretation</a:t>
            </a:r>
            <a:br>
              <a:rPr lang="en-US" sz="3200" smtClean="0"/>
            </a:br>
            <a:endParaRPr lang="en-US" sz="3200" smtClean="0"/>
          </a:p>
        </p:txBody>
      </p:sp>
      <p:sp>
        <p:nvSpPr>
          <p:cNvPr id="2055" name="TextBox 3"/>
          <p:cNvSpPr txBox="1">
            <a:spLocks noChangeArrowheads="1"/>
          </p:cNvSpPr>
          <p:nvPr/>
        </p:nvSpPr>
        <p:spPr bwMode="auto">
          <a:xfrm>
            <a:off x="609600" y="1447800"/>
            <a:ext cx="8077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Suppose that “Weddings” has immediate benefit of 7.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Suppose that “Schindler” has immediate benefit of 4 and delayed benefit of 4. 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833438" y="4292600"/>
          <a:ext cx="7859712" cy="154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" name="Equation" r:id="rId3" imgW="4279680" imgH="876240" progId="Equation.DSMT4">
                  <p:embed/>
                </p:oleObj>
              </mc:Choice>
              <mc:Fallback>
                <p:oleObj name="Equation" r:id="rId3" imgW="427968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38" y="4292600"/>
                        <a:ext cx="7859712" cy="154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2743200" y="3962400"/>
            <a:ext cx="381000" cy="1066800"/>
          </a:xfrm>
          <a:prstGeom prst="rect">
            <a:avLst/>
          </a:prstGeom>
          <a:solidFill>
            <a:srgbClr val="FF0000">
              <a:alpha val="34117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7772400" y="5181600"/>
            <a:ext cx="304800" cy="1066800"/>
          </a:xfrm>
          <a:prstGeom prst="rect">
            <a:avLst/>
          </a:prstGeom>
          <a:solidFill>
            <a:srgbClr val="FF0000">
              <a:alpha val="34117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633413" y="3193649"/>
          <a:ext cx="3557587" cy="417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" name="Equation" r:id="rId5" imgW="1726920" imgH="203040" progId="Equation.DSMT4">
                  <p:embed/>
                </p:oleObj>
              </mc:Choice>
              <mc:Fallback>
                <p:oleObj name="Equation" r:id="rId5" imgW="172692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3193649"/>
                        <a:ext cx="3557587" cy="4179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57200" y="3733800"/>
            <a:ext cx="8534400" cy="1371600"/>
          </a:xfrm>
          <a:prstGeom prst="rect">
            <a:avLst/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81000" y="5105400"/>
            <a:ext cx="8534400" cy="1371600"/>
          </a:xfrm>
          <a:prstGeom prst="rect">
            <a:avLst/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09600" y="3048000"/>
            <a:ext cx="8534400" cy="1371600"/>
          </a:xfrm>
          <a:prstGeom prst="rect">
            <a:avLst/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4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Sampling of other studies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915400" cy="47244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Della </a:t>
            </a:r>
            <a:r>
              <a:rPr lang="en-US" sz="2000" dirty="0" err="1" smtClean="0"/>
              <a:t>Vigna</a:t>
            </a:r>
            <a:r>
              <a:rPr lang="en-US" sz="2000" dirty="0" smtClean="0"/>
              <a:t> and </a:t>
            </a:r>
            <a:r>
              <a:rPr lang="en-US" sz="2000" dirty="0" err="1" smtClean="0"/>
              <a:t>Paserman</a:t>
            </a:r>
            <a:r>
              <a:rPr lang="en-US" sz="2000" dirty="0" smtClean="0"/>
              <a:t> (2005): job search</a:t>
            </a:r>
          </a:p>
          <a:p>
            <a:pPr eaLnBrk="1" hangingPunct="1"/>
            <a:r>
              <a:rPr lang="en-US" sz="2000" dirty="0" err="1" smtClean="0"/>
              <a:t>Duflo</a:t>
            </a:r>
            <a:r>
              <a:rPr lang="en-US" sz="2000" dirty="0" smtClean="0"/>
              <a:t> (2009): immunization</a:t>
            </a:r>
          </a:p>
          <a:p>
            <a:pPr eaLnBrk="1" hangingPunct="1"/>
            <a:r>
              <a:rPr lang="en-US" sz="2000" dirty="0" err="1" smtClean="0"/>
              <a:t>Duflo</a:t>
            </a:r>
            <a:r>
              <a:rPr lang="en-US" sz="2000" dirty="0" smtClean="0"/>
              <a:t>, Kremer, Robinson (2009): commitment fertilizer</a:t>
            </a:r>
          </a:p>
          <a:p>
            <a:pPr eaLnBrk="1" hangingPunct="1"/>
            <a:r>
              <a:rPr lang="en-US" sz="2000" dirty="0"/>
              <a:t>Burks, </a:t>
            </a:r>
            <a:r>
              <a:rPr lang="en-US" sz="2000" dirty="0" smtClean="0"/>
              <a:t>Carpenter</a:t>
            </a:r>
            <a:r>
              <a:rPr lang="en-US" sz="2000" dirty="0"/>
              <a:t>, </a:t>
            </a:r>
            <a:r>
              <a:rPr lang="en-US" sz="2000" dirty="0" err="1" smtClean="0"/>
              <a:t>Goette</a:t>
            </a:r>
            <a:r>
              <a:rPr lang="en-US" sz="2000" dirty="0" smtClean="0"/>
              <a:t>, </a:t>
            </a:r>
            <a:r>
              <a:rPr lang="en-US" sz="2000" dirty="0"/>
              <a:t>&amp; </a:t>
            </a:r>
            <a:r>
              <a:rPr lang="en-US" sz="2000" dirty="0" err="1" smtClean="0"/>
              <a:t>Rustichini</a:t>
            </a:r>
            <a:r>
              <a:rPr lang="en-US" sz="2000" dirty="0" smtClean="0"/>
              <a:t> (2009): Truck driver study</a:t>
            </a:r>
          </a:p>
          <a:p>
            <a:pPr eaLnBrk="1" hangingPunct="1"/>
            <a:r>
              <a:rPr lang="en-US" sz="2000" dirty="0" smtClean="0"/>
              <a:t>Milkman et al (2008): video rentals return sequencing</a:t>
            </a:r>
          </a:p>
          <a:p>
            <a:pPr eaLnBrk="1" hangingPunct="1"/>
            <a:r>
              <a:rPr lang="en-US" sz="2000" dirty="0" err="1" smtClean="0"/>
              <a:t>Sapienza</a:t>
            </a:r>
            <a:r>
              <a:rPr lang="en-US" sz="2000" dirty="0" smtClean="0"/>
              <a:t> and </a:t>
            </a:r>
            <a:r>
              <a:rPr lang="en-US" sz="2000" dirty="0" err="1" smtClean="0"/>
              <a:t>Zingales</a:t>
            </a:r>
            <a:r>
              <a:rPr lang="en-US" sz="2000" dirty="0" smtClean="0"/>
              <a:t> (2008,2009): procrastination</a:t>
            </a:r>
          </a:p>
          <a:p>
            <a:pPr eaLnBrk="1" hangingPunct="1"/>
            <a:r>
              <a:rPr lang="en-US" sz="2000" dirty="0" smtClean="0"/>
              <a:t>Trope &amp; </a:t>
            </a:r>
            <a:r>
              <a:rPr lang="en-US" sz="2000" dirty="0" err="1" smtClean="0"/>
              <a:t>Fischbach</a:t>
            </a:r>
            <a:r>
              <a:rPr lang="en-US" sz="2000" dirty="0" smtClean="0"/>
              <a:t> (2000): commitment to medical adherence</a:t>
            </a:r>
          </a:p>
          <a:p>
            <a:pPr eaLnBrk="1" hangingPunct="1"/>
            <a:r>
              <a:rPr lang="en-US" sz="2000" dirty="0" err="1" smtClean="0"/>
              <a:t>Wertenbroch</a:t>
            </a:r>
            <a:r>
              <a:rPr lang="en-US" sz="2000" dirty="0" smtClean="0"/>
              <a:t> (1998): individual packaging of temptation goods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772400" cy="1143000"/>
          </a:xfrm>
        </p:spPr>
        <p:txBody>
          <a:bodyPr/>
          <a:lstStyle/>
          <a:p>
            <a:r>
              <a:rPr lang="en-US" dirty="0" smtClean="0"/>
              <a:t>Household finance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839200" cy="4114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Angeletos</a:t>
            </a:r>
            <a:r>
              <a:rPr lang="en-US" dirty="0" smtClean="0"/>
              <a:t>, </a:t>
            </a:r>
            <a:r>
              <a:rPr lang="en-US" dirty="0" err="1" smtClean="0"/>
              <a:t>Laibson</a:t>
            </a:r>
            <a:r>
              <a:rPr lang="en-US" dirty="0" smtClean="0"/>
              <a:t>, </a:t>
            </a:r>
            <a:r>
              <a:rPr lang="en-US" dirty="0" err="1" smtClean="0"/>
              <a:t>Repetto</a:t>
            </a:r>
            <a:r>
              <a:rPr lang="en-US" dirty="0" smtClean="0"/>
              <a:t>, </a:t>
            </a:r>
            <a:r>
              <a:rPr lang="en-US" dirty="0" err="1" smtClean="0"/>
              <a:t>Tobacman</a:t>
            </a:r>
            <a:r>
              <a:rPr lang="en-US" dirty="0" smtClean="0"/>
              <a:t>, and Weinberg (2001)</a:t>
            </a:r>
          </a:p>
          <a:p>
            <a:pPr eaLnBrk="1" hangingPunct="1"/>
            <a:r>
              <a:rPr lang="en-US" dirty="0" smtClean="0"/>
              <a:t>Della </a:t>
            </a:r>
            <a:r>
              <a:rPr lang="en-US" dirty="0" err="1"/>
              <a:t>Vigna</a:t>
            </a:r>
            <a:r>
              <a:rPr lang="en-US" dirty="0"/>
              <a:t> and </a:t>
            </a:r>
            <a:r>
              <a:rPr lang="en-US" dirty="0" err="1"/>
              <a:t>Paserman</a:t>
            </a:r>
            <a:r>
              <a:rPr lang="en-US" dirty="0"/>
              <a:t> (2005): job search</a:t>
            </a:r>
          </a:p>
          <a:p>
            <a:pPr eaLnBrk="1" hangingPunct="1"/>
            <a:r>
              <a:rPr lang="en-US" dirty="0" err="1" smtClean="0"/>
              <a:t>Duflo</a:t>
            </a:r>
            <a:r>
              <a:rPr lang="en-US" dirty="0"/>
              <a:t>, Kremer, Robinson (2009): commitment fertilizer</a:t>
            </a:r>
          </a:p>
          <a:p>
            <a:pPr eaLnBrk="1" hangingPunct="1"/>
            <a:r>
              <a:rPr lang="en-US" dirty="0"/>
              <a:t>Meier and </a:t>
            </a:r>
            <a:r>
              <a:rPr lang="en-US" dirty="0" err="1"/>
              <a:t>Sprenger</a:t>
            </a:r>
            <a:r>
              <a:rPr lang="en-US" dirty="0"/>
              <a:t> (2010): correlation with credit card </a:t>
            </a:r>
            <a:r>
              <a:rPr lang="en-US" dirty="0" smtClean="0"/>
              <a:t>borrowing</a:t>
            </a:r>
            <a:endParaRPr lang="en-US" dirty="0"/>
          </a:p>
          <a:p>
            <a:pPr eaLnBrk="1" hangingPunct="1"/>
            <a:r>
              <a:rPr lang="en-US" dirty="0" err="1" smtClean="0"/>
              <a:t>Shui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Ausubel</a:t>
            </a:r>
            <a:r>
              <a:rPr lang="en-US" dirty="0"/>
              <a:t> (2006): credit </a:t>
            </a:r>
            <a:r>
              <a:rPr lang="en-US" dirty="0" smtClean="0"/>
              <a:t>cards</a:t>
            </a:r>
          </a:p>
          <a:p>
            <a:pPr eaLnBrk="1" hangingPunct="1"/>
            <a:r>
              <a:rPr lang="en-US" dirty="0" smtClean="0"/>
              <a:t>Shapiro (2005): consumption cycle over month</a:t>
            </a:r>
          </a:p>
          <a:p>
            <a:pPr eaLnBrk="1" hangingPunct="1"/>
            <a:r>
              <a:rPr lang="it-IT" dirty="0"/>
              <a:t>Mastrobuoni and Weinberg (</a:t>
            </a:r>
            <a:r>
              <a:rPr lang="it-IT" dirty="0" smtClean="0"/>
              <a:t>2009): consumption cycle over the month</a:t>
            </a:r>
          </a:p>
          <a:p>
            <a:pPr eaLnBrk="1" hangingPunct="1"/>
            <a:r>
              <a:rPr lang="it-IT" dirty="0" smtClean="0"/>
              <a:t>Laibson, </a:t>
            </a:r>
            <a:r>
              <a:rPr lang="it-IT" dirty="0" smtClean="0"/>
              <a:t>Maxted, Repetto</a:t>
            </a:r>
            <a:r>
              <a:rPr lang="it-IT" dirty="0" smtClean="0"/>
              <a:t>, and Tobacman (</a:t>
            </a:r>
            <a:r>
              <a:rPr lang="it-IT" dirty="0" smtClean="0"/>
              <a:t>2016): </a:t>
            </a:r>
            <a:r>
              <a:rPr lang="it-IT" dirty="0" smtClean="0"/>
              <a:t>MSM estimation using wealth and debt moments</a:t>
            </a:r>
          </a:p>
          <a:p>
            <a:pPr eaLnBrk="1" hangingPunct="1"/>
            <a:r>
              <a:rPr lang="it-IT" dirty="0" smtClean="0"/>
              <a:t>Kuchler (2014): credit card debt paydown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00FF"/>
                </a:solidFill>
                <a:cs typeface="Arial" charset="0"/>
              </a:rPr>
              <a:t>Outline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305800" cy="4114800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sz="2800" b="1" dirty="0" smtClean="0">
                <a:solidFill>
                  <a:srgbClr val="0000FF"/>
                </a:solidFill>
              </a:rPr>
              <a:t>Preference reversals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en-US" sz="2800" b="1" dirty="0" smtClean="0">
                <a:solidFill>
                  <a:srgbClr val="0000FF"/>
                </a:solidFill>
              </a:rPr>
              <a:t>Commitment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en-US" sz="2800" b="1" dirty="0" smtClean="0">
                <a:solidFill>
                  <a:srgbClr val="0000FF"/>
                </a:solidFill>
              </a:rPr>
              <a:t>Other types of studies</a:t>
            </a:r>
          </a:p>
          <a:p>
            <a:pPr marL="457200" indent="-457200" eaLnBrk="1" hangingPunct="1">
              <a:buFontTx/>
              <a:buNone/>
            </a:pPr>
            <a:endParaRPr lang="en-US" sz="2800" b="1" dirty="0" smtClean="0">
              <a:solidFill>
                <a:srgbClr val="0000FF"/>
              </a:solidFill>
            </a:endParaRPr>
          </a:p>
          <a:p>
            <a:pPr marL="457200" indent="-457200" eaLnBrk="1" hangingPunct="1">
              <a:buFontTx/>
              <a:buNone/>
            </a:pPr>
            <a:endParaRPr lang="en-US" sz="2800" b="1" dirty="0" smtClean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7A2D63-E98F-43F1-A23E-EBEE90910FD1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1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cs typeface="Arial" charset="0"/>
              </a:rPr>
              <a:t>Read and van </a:t>
            </a:r>
            <a:r>
              <a:rPr lang="en-US" sz="3200" dirty="0" err="1" smtClean="0">
                <a:cs typeface="Arial" charset="0"/>
              </a:rPr>
              <a:t>Leeuwen</a:t>
            </a:r>
            <a:r>
              <a:rPr lang="en-US" sz="3200" dirty="0" smtClean="0">
                <a:cs typeface="Arial" charset="0"/>
              </a:rPr>
              <a:t> (1998</a:t>
            </a:r>
            <a:r>
              <a:rPr lang="en-US" sz="3200" dirty="0" smtClean="0">
                <a:cs typeface="Arial" charset="0"/>
              </a:rPr>
              <a:t>)</a:t>
            </a:r>
            <a:br>
              <a:rPr lang="en-US" sz="3200" dirty="0" smtClean="0">
                <a:cs typeface="Arial" charset="0"/>
              </a:rPr>
            </a:br>
            <a:r>
              <a:rPr lang="en-US" sz="3200" dirty="0" smtClean="0">
                <a:cs typeface="Arial" charset="0"/>
              </a:rPr>
              <a:t>(data from sated/sated condition)</a:t>
            </a:r>
            <a:endParaRPr lang="en-US" sz="3200" dirty="0" smtClean="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i="1">
                <a:cs typeface="Times New Roman" pitchFamily="18" charset="0"/>
              </a:rPr>
              <a:t>Time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09600" y="1828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cs typeface="Times New Roman" pitchFamily="18" charset="0"/>
              </a:rPr>
              <a:t>Choosing Today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800600" y="182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cs typeface="Times New Roman" pitchFamily="18" charset="0"/>
              </a:rPr>
              <a:t>Eating Next Week</a:t>
            </a:r>
          </a:p>
        </p:txBody>
      </p:sp>
      <p:pic>
        <p:nvPicPr>
          <p:cNvPr id="11272" name="Picture 8" descr="lindt swiss premium mil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62000" y="3276600"/>
            <a:ext cx="26273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cs typeface="Arial" charset="0"/>
              </a:rPr>
              <a:t>If you were </a:t>
            </a:r>
          </a:p>
          <a:p>
            <a:pPr eaLnBrk="1" hangingPunct="1"/>
            <a:r>
              <a:rPr lang="en-US" sz="2400">
                <a:cs typeface="Arial" charset="0"/>
              </a:rPr>
              <a:t>deciding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today</a:t>
            </a:r>
            <a:r>
              <a:rPr lang="en-US" sz="2400">
                <a:cs typeface="Arial" charset="0"/>
              </a:rPr>
              <a:t>,</a:t>
            </a:r>
          </a:p>
          <a:p>
            <a:pPr eaLnBrk="1" hangingPunct="1"/>
            <a:r>
              <a:rPr lang="en-US" sz="2400">
                <a:cs typeface="Arial" charset="0"/>
              </a:rPr>
              <a:t>would you choose</a:t>
            </a:r>
          </a:p>
          <a:p>
            <a:pPr eaLnBrk="1" hangingPunct="1"/>
            <a:r>
              <a:rPr lang="en-US" sz="2400">
                <a:cs typeface="Arial" charset="0"/>
              </a:rPr>
              <a:t>fruit or chocolate</a:t>
            </a:r>
          </a:p>
          <a:p>
            <a:pPr eaLnBrk="1" hangingPunct="1"/>
            <a:r>
              <a:rPr lang="en-US" sz="2400">
                <a:cs typeface="Arial" charset="0"/>
              </a:rPr>
              <a:t>for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next week</a:t>
            </a:r>
            <a:r>
              <a:rPr lang="en-US" sz="2400">
                <a:cs typeface="Arial" charset="0"/>
              </a:rPr>
              <a:t>?</a:t>
            </a:r>
          </a:p>
        </p:txBody>
      </p:sp>
      <p:pic>
        <p:nvPicPr>
          <p:cNvPr id="80898" name="Picture 2" descr="https://encrypted-tbn2.google.com/images?q=tbn:ANd9GcQFNIlwi4HB-dqp60bv8xb9ul9RfgRGZqdnprYvckBOMHCXlbg2NsvUcCR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06735"/>
            <a:ext cx="2126168" cy="214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cs typeface="Arial" charset="0"/>
              </a:rPr>
              <a:t>Patient choices for the future:</a:t>
            </a:r>
            <a:endParaRPr lang="en-US" sz="3200" dirty="0" smtClean="0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i="1">
                <a:cs typeface="Times New Roman" pitchFamily="18" charset="0"/>
              </a:rPr>
              <a:t>Time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09600" y="1828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cs typeface="Times New Roman" pitchFamily="18" charset="0"/>
              </a:rPr>
              <a:t>Choosing Today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724400" y="182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cs typeface="Times New Roman" pitchFamily="18" charset="0"/>
              </a:rPr>
              <a:t>Eating Next Week</a:t>
            </a:r>
          </a:p>
        </p:txBody>
      </p:sp>
      <p:pic>
        <p:nvPicPr>
          <p:cNvPr id="203784" name="Picture 8" descr="lindt swiss premium mil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762000" y="2743200"/>
            <a:ext cx="26733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solidFill>
                  <a:srgbClr val="FF0000"/>
                </a:solidFill>
                <a:cs typeface="Arial" charset="0"/>
              </a:rPr>
              <a:t>Today</a:t>
            </a:r>
            <a:r>
              <a:rPr lang="en-US" sz="2400">
                <a:cs typeface="Arial" charset="0"/>
              </a:rPr>
              <a:t>, subjects</a:t>
            </a:r>
          </a:p>
          <a:p>
            <a:pPr eaLnBrk="1" hangingPunct="1"/>
            <a:r>
              <a:rPr lang="en-US" sz="2400">
                <a:cs typeface="Arial" charset="0"/>
              </a:rPr>
              <a:t>typically choose</a:t>
            </a:r>
          </a:p>
          <a:p>
            <a:pPr eaLnBrk="1" hangingPunct="1"/>
            <a:r>
              <a:rPr lang="en-US" sz="2400">
                <a:cs typeface="Arial" charset="0"/>
              </a:rPr>
              <a:t>fruit for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next week</a:t>
            </a:r>
            <a:r>
              <a:rPr lang="en-US" sz="2400">
                <a:cs typeface="Arial" charset="0"/>
              </a:rPr>
              <a:t>.</a:t>
            </a:r>
          </a:p>
        </p:txBody>
      </p:sp>
      <p:pic>
        <p:nvPicPr>
          <p:cNvPr id="12" name="Picture 2" descr="https://encrypted-tbn2.google.com/images?q=tbn:ANd9GcQFNIlwi4HB-dqp60bv8xb9ul9RfgRGZqdnprYvckBOMHCXlbg2NsvUcCR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06735"/>
            <a:ext cx="2126168" cy="214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3786" name="Text Box 10"/>
          <p:cNvSpPr txBox="1">
            <a:spLocks noChangeArrowheads="1"/>
          </p:cNvSpPr>
          <p:nvPr/>
        </p:nvSpPr>
        <p:spPr bwMode="auto">
          <a:xfrm>
            <a:off x="4318000" y="2819400"/>
            <a:ext cx="116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dirty="0">
                <a:cs typeface="Arial" charset="0"/>
              </a:rPr>
              <a:t>74%</a:t>
            </a:r>
          </a:p>
          <a:p>
            <a:pPr eaLnBrk="1" hangingPunct="1"/>
            <a:r>
              <a:rPr lang="en-US" sz="2400" dirty="0">
                <a:cs typeface="Arial" charset="0"/>
              </a:rPr>
              <a:t>choose</a:t>
            </a:r>
          </a:p>
          <a:p>
            <a:pPr eaLnBrk="1" hangingPunct="1"/>
            <a:r>
              <a:rPr lang="en-US" sz="2400" dirty="0">
                <a:cs typeface="Arial" charset="0"/>
              </a:rPr>
              <a:t>fruit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037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smtClean="0">
                <a:cs typeface="Arial" charset="0"/>
              </a:rPr>
              <a:t>Impatient choices for today:</a:t>
            </a:r>
            <a:endParaRPr lang="en-US" sz="3200" smtClean="0"/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457200" y="2286000"/>
            <a:ext cx="754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8077200" y="21336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i="1">
                <a:cs typeface="Times New Roman" pitchFamily="18" charset="0"/>
              </a:rPr>
              <a:t>Time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819400" y="1447800"/>
            <a:ext cx="3200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>
                <a:cs typeface="Times New Roman" pitchFamily="18" charset="0"/>
              </a:rPr>
              <a:t>Choosing and Eating</a:t>
            </a:r>
          </a:p>
          <a:p>
            <a:pPr algn="ctr" eaLnBrk="1" hangingPunct="1"/>
            <a:r>
              <a:rPr lang="en-US" sz="2400">
                <a:cs typeface="Times New Roman" pitchFamily="18" charset="0"/>
              </a:rPr>
              <a:t>Simultaneously</a:t>
            </a:r>
          </a:p>
        </p:txBody>
      </p:sp>
      <p:pic>
        <p:nvPicPr>
          <p:cNvPr id="13319" name="Picture 7" descr="lindt swiss premium mil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4953000"/>
            <a:ext cx="25146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762000" y="3276600"/>
            <a:ext cx="26273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>
                <a:cs typeface="Arial" charset="0"/>
              </a:rPr>
              <a:t>If you were </a:t>
            </a:r>
          </a:p>
          <a:p>
            <a:pPr eaLnBrk="1" hangingPunct="1"/>
            <a:r>
              <a:rPr lang="en-US" sz="2400">
                <a:cs typeface="Arial" charset="0"/>
              </a:rPr>
              <a:t>deciding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today</a:t>
            </a:r>
            <a:r>
              <a:rPr lang="en-US" sz="2400">
                <a:cs typeface="Arial" charset="0"/>
              </a:rPr>
              <a:t>,</a:t>
            </a:r>
          </a:p>
          <a:p>
            <a:pPr eaLnBrk="1" hangingPunct="1"/>
            <a:r>
              <a:rPr lang="en-US" sz="2400">
                <a:cs typeface="Arial" charset="0"/>
              </a:rPr>
              <a:t>would you choose</a:t>
            </a:r>
          </a:p>
          <a:p>
            <a:pPr eaLnBrk="1" hangingPunct="1"/>
            <a:r>
              <a:rPr lang="en-US" sz="2400">
                <a:cs typeface="Arial" charset="0"/>
              </a:rPr>
              <a:t>fruit or chocolate</a:t>
            </a:r>
          </a:p>
          <a:p>
            <a:pPr eaLnBrk="1" hangingPunct="1"/>
            <a:r>
              <a:rPr lang="en-US" sz="2400">
                <a:cs typeface="Arial" charset="0"/>
              </a:rPr>
              <a:t>for 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today</a:t>
            </a:r>
            <a:r>
              <a:rPr lang="en-US" sz="2400">
                <a:cs typeface="Arial" charset="0"/>
              </a:rPr>
              <a:t>?</a:t>
            </a:r>
          </a:p>
        </p:txBody>
      </p:sp>
      <p:pic>
        <p:nvPicPr>
          <p:cNvPr id="9" name="Picture 2" descr="https://encrypted-tbn2.google.com/images?q=tbn:ANd9GcQFNIlwi4HB-dqp60bv8xb9ul9RfgRGZqdnprYvckBOMHCXlbg2NsvUcCR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432" y="2506735"/>
            <a:ext cx="2126168" cy="2141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66787F-76D9-403D-A7C9-04E5F808217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">
  <a:themeElements>
    <a:clrScheme name="">
      <a:dk1>
        <a:srgbClr val="969696"/>
      </a:dk1>
      <a:lt1>
        <a:srgbClr val="C4CCFF"/>
      </a:lt1>
      <a:dk2>
        <a:srgbClr val="006AB0"/>
      </a:dk2>
      <a:lt2>
        <a:srgbClr val="FFA600"/>
      </a:lt2>
      <a:accent1>
        <a:srgbClr val="FFE9BF"/>
      </a:accent1>
      <a:accent2>
        <a:srgbClr val="004A7B"/>
      </a:accent2>
      <a:accent3>
        <a:srgbClr val="AAB9D4"/>
      </a:accent3>
      <a:accent4>
        <a:srgbClr val="A7AEDA"/>
      </a:accent4>
      <a:accent5>
        <a:srgbClr val="FFF2DC"/>
      </a:accent5>
      <a:accent6>
        <a:srgbClr val="00426F"/>
      </a:accent6>
      <a:hlink>
        <a:srgbClr val="C4CCFF"/>
      </a:hlink>
      <a:folHlink>
        <a:srgbClr val="8898FF"/>
      </a:folHlink>
    </a:clrScheme>
    <a:fontScheme name="1_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3">
        <a:dk1>
          <a:srgbClr val="000000"/>
        </a:dk1>
        <a:lt1>
          <a:srgbClr val="CFE1E6"/>
        </a:lt1>
        <a:dk2>
          <a:srgbClr val="000000"/>
        </a:dk2>
        <a:lt2>
          <a:srgbClr val="969696"/>
        </a:lt2>
        <a:accent1>
          <a:srgbClr val="30A2BF"/>
        </a:accent1>
        <a:accent2>
          <a:srgbClr val="438695"/>
        </a:accent2>
        <a:accent3>
          <a:srgbClr val="E4EEF0"/>
        </a:accent3>
        <a:accent4>
          <a:srgbClr val="000000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4">
        <a:dk1>
          <a:srgbClr val="000000"/>
        </a:dk1>
        <a:lt1>
          <a:srgbClr val="8898FF"/>
        </a:lt1>
        <a:dk2>
          <a:srgbClr val="000000"/>
        </a:dk2>
        <a:lt2>
          <a:srgbClr val="969696"/>
        </a:lt2>
        <a:accent1>
          <a:srgbClr val="30A2BF"/>
        </a:accent1>
        <a:accent2>
          <a:srgbClr val="438695"/>
        </a:accent2>
        <a:accent3>
          <a:srgbClr val="C3CAFF"/>
        </a:accent3>
        <a:accent4>
          <a:srgbClr val="000000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15">
        <a:dk1>
          <a:srgbClr val="969696"/>
        </a:dk1>
        <a:lt1>
          <a:srgbClr val="C4CCFF"/>
        </a:lt1>
        <a:dk2>
          <a:srgbClr val="091A86"/>
        </a:dk2>
        <a:lt2>
          <a:srgbClr val="B37400"/>
        </a:lt2>
        <a:accent1>
          <a:srgbClr val="30A2BF"/>
        </a:accent1>
        <a:accent2>
          <a:srgbClr val="438695"/>
        </a:accent2>
        <a:accent3>
          <a:srgbClr val="AAABC3"/>
        </a:accent3>
        <a:accent4>
          <a:srgbClr val="A7AEDA"/>
        </a:accent4>
        <a:accent5>
          <a:srgbClr val="ADCE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16">
        <a:dk1>
          <a:srgbClr val="969696"/>
        </a:dk1>
        <a:lt1>
          <a:srgbClr val="C4CCFF"/>
        </a:lt1>
        <a:dk2>
          <a:srgbClr val="091A86"/>
        </a:dk2>
        <a:lt2>
          <a:srgbClr val="B37400"/>
        </a:lt2>
        <a:accent1>
          <a:srgbClr val="FFE9BF"/>
        </a:accent1>
        <a:accent2>
          <a:srgbClr val="438695"/>
        </a:accent2>
        <a:accent3>
          <a:srgbClr val="AAABC3"/>
        </a:accent3>
        <a:accent4>
          <a:srgbClr val="A7AEDA"/>
        </a:accent4>
        <a:accent5>
          <a:srgbClr val="FFF2DC"/>
        </a:accent5>
        <a:accent6>
          <a:srgbClr val="3C7987"/>
        </a:accent6>
        <a:hlink>
          <a:srgbClr val="407280"/>
        </a:hlink>
        <a:folHlink>
          <a:srgbClr val="5CC85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28066</TotalTime>
  <Words>2984</Words>
  <Application>Microsoft Office PowerPoint</Application>
  <PresentationFormat>On-screen Show (4:3)</PresentationFormat>
  <Paragraphs>455</Paragraphs>
  <Slides>62</Slides>
  <Notes>16</Notes>
  <HiddenSlides>13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2" baseType="lpstr">
      <vt:lpstr>Arial</vt:lpstr>
      <vt:lpstr>Calibri</vt:lpstr>
      <vt:lpstr>Helvetica</vt:lpstr>
      <vt:lpstr>Symbol</vt:lpstr>
      <vt:lpstr>Times New Roman</vt:lpstr>
      <vt:lpstr>Wingdings</vt:lpstr>
      <vt:lpstr>Blank Presentation</vt:lpstr>
      <vt:lpstr>Office Theme</vt:lpstr>
      <vt:lpstr>1_default</vt:lpstr>
      <vt:lpstr>Equation</vt:lpstr>
      <vt:lpstr>PowerPoint Presentation</vt:lpstr>
      <vt:lpstr>1. Motivating thought experiment</vt:lpstr>
      <vt:lpstr>Outline</vt:lpstr>
      <vt:lpstr>1. Preference reversals</vt:lpstr>
      <vt:lpstr>Read, Loewenstein &amp; Kalyanaraman (1999)</vt:lpstr>
      <vt:lpstr>Quasi-hyperbolic interpretation </vt:lpstr>
      <vt:lpstr>Read and van Leeuwen (1998) (data from sated/sated condition)</vt:lpstr>
      <vt:lpstr>Patient choices for the future:</vt:lpstr>
      <vt:lpstr>Impatient choices for today:</vt:lpstr>
      <vt:lpstr>Time Inconsistent Preferences:</vt:lpstr>
      <vt:lpstr>Percentage unhealthy snacks chosen H = hungry (late afternoon) S = sated (just after lunch)</vt:lpstr>
      <vt:lpstr>Percentage unhealthy snacks chosen H = hungry (late afternoon) S = sated (just after lunch)</vt:lpstr>
      <vt:lpstr>See Badger et al (2007) for a related example with heroin addicts given the time-dated reward of buprenorphine (“bup”),  a heroin partial agonist   </vt:lpstr>
      <vt:lpstr>Also see related study by Sadoff, Samek, and Sprenger (2015)</vt:lpstr>
      <vt:lpstr>Quasi-hyperbolic interpretation </vt:lpstr>
      <vt:lpstr>Extremely thirsty subjects McClure, Ericson, Laibson, Loewenstein and Cohen (2007)</vt:lpstr>
      <vt:lpstr>Recovering heroin addicts and Buprenorphine (BUP) Badger et al (2007)</vt:lpstr>
      <vt:lpstr>Recovering heroin addicts Badger et al (2007)</vt:lpstr>
      <vt:lpstr>A bit of math</vt:lpstr>
      <vt:lpstr>Money now vs. money later  Thaler (1981)</vt:lpstr>
      <vt:lpstr>But … “money earlier vs. money later”  (MEL) has so many confounds (Chabris, Laibson, and Schuldt 2009)</vt:lpstr>
      <vt:lpstr>Why are money questions unsuited to measuring discounting even in theory?</vt:lpstr>
      <vt:lpstr>PowerPoint Presentation</vt:lpstr>
      <vt:lpstr>But … “money earlier vs. money later”  (MEL) has so many confounds (Chabris, Laibson, and Schuldt 2009)</vt:lpstr>
      <vt:lpstr>White, Ericson, Laibson, and Cohen (2014) (see also Read, Frederick and Scholten 2013)</vt:lpstr>
      <vt:lpstr>Augenblick, Niederle, and Sprenger (2012) “Three period work experiment: 0, 2, 3”</vt:lpstr>
      <vt:lpstr>Augenblick, Niederle, and Sprenger (2012) “Three period money experiment: 1, 4, 7”</vt:lpstr>
      <vt:lpstr>Augenblick, Niederle, and Sprenger (2012)</vt:lpstr>
      <vt:lpstr>Outline</vt:lpstr>
      <vt:lpstr>Stickk</vt:lpstr>
      <vt:lpstr>Clocky</vt:lpstr>
      <vt:lpstr>Tocky</vt:lpstr>
      <vt:lpstr>PowerPoint Presentation</vt:lpstr>
      <vt:lpstr>PowerPoint Presentation</vt:lpstr>
      <vt:lpstr>“Freedom”</vt:lpstr>
      <vt:lpstr>Ashraf, Karlan, and Yin (2006)</vt:lpstr>
      <vt:lpstr>PowerPoint Presentation</vt:lpstr>
      <vt:lpstr>Gine, Karlan, Zinman (2009)</vt:lpstr>
      <vt:lpstr>Kaur, Kremer, and Mullainathan (2010):</vt:lpstr>
      <vt:lpstr>Kaur, Kremer, and Mullainathan (2012):</vt:lpstr>
      <vt:lpstr>Houser, Schunk, Winter, and Xiao (2010)</vt:lpstr>
      <vt:lpstr>Royer, Stehr, and Sydnor (2011)</vt:lpstr>
      <vt:lpstr>Ariely and Wertenbroch (2002)</vt:lpstr>
      <vt:lpstr>Alsan, Armstrong, Beshears, Choi, del Rio,  Laibson, Madrian and Marconi (2014)</vt:lpstr>
      <vt:lpstr>PowerPoint Presentation</vt:lpstr>
      <vt:lpstr>Study of rickshaw peddlers who are given access to commitment technologies Schilbach (2015)</vt:lpstr>
      <vt:lpstr>PowerPoint Presentation</vt:lpstr>
      <vt:lpstr>Commitment Technology for  Alcohol Avoidance</vt:lpstr>
      <vt:lpstr>PowerPoint Presentation</vt:lpstr>
      <vt:lpstr>PowerPoint Presentation</vt:lpstr>
      <vt:lpstr>How to design a commitment contract</vt:lpstr>
      <vt:lpstr>Initial investment in goal account</vt:lpstr>
      <vt:lpstr>Now participant can divided their money across three accounts:  (i) freedom account  (ii) goal account with 10% penalty  (iii) goal account with no withdrawal  </vt:lpstr>
      <vt:lpstr>Outline</vt:lpstr>
      <vt:lpstr>Dellavigna and Malmendier (2004, 2006)</vt:lpstr>
      <vt:lpstr>Shapiro (2005)</vt:lpstr>
      <vt:lpstr>The data can reject a number of alternative hypotheses.</vt:lpstr>
      <vt:lpstr>Social security Mastrobuoni and Weinberg (2009) </vt:lpstr>
      <vt:lpstr>PowerPoint Presentation</vt:lpstr>
      <vt:lpstr>Sampling of other studies</vt:lpstr>
      <vt:lpstr>Household finance studies</vt:lpstr>
      <vt:lpstr>Outline</vt:lpstr>
    </vt:vector>
  </TitlesOfParts>
  <Company>Princeton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McClure</dc:creator>
  <cp:lastModifiedBy>dlaibson</cp:lastModifiedBy>
  <cp:revision>514</cp:revision>
  <cp:lastPrinted>2016-03-30T12:13:10Z</cp:lastPrinted>
  <dcterms:created xsi:type="dcterms:W3CDTF">2004-05-07T00:40:40Z</dcterms:created>
  <dcterms:modified xsi:type="dcterms:W3CDTF">2016-06-29T15:42:42Z</dcterms:modified>
</cp:coreProperties>
</file>