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Override5.xml" ContentType="application/vnd.openxmlformats-officedocument.themeOverrid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34.xml" ContentType="application/vnd.openxmlformats-officedocument.presentationml.notesSlide+xml"/>
  <Override PartName="/ppt/charts/chart6.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4" r:id="rId2"/>
    <p:sldMasterId id="2147483688" r:id="rId3"/>
    <p:sldMasterId id="2147483728" r:id="rId4"/>
    <p:sldMasterId id="2147483742" r:id="rId5"/>
    <p:sldMasterId id="2147483754" r:id="rId6"/>
    <p:sldMasterId id="2147483768" r:id="rId7"/>
    <p:sldMasterId id="2147483780" r:id="rId8"/>
    <p:sldMasterId id="2147483792" r:id="rId9"/>
    <p:sldMasterId id="2147483808" r:id="rId10"/>
    <p:sldMasterId id="2147483888" r:id="rId11"/>
  </p:sldMasterIdLst>
  <p:notesMasterIdLst>
    <p:notesMasterId r:id="rId113"/>
  </p:notesMasterIdLst>
  <p:handoutMasterIdLst>
    <p:handoutMasterId r:id="rId114"/>
  </p:handoutMasterIdLst>
  <p:sldIdLst>
    <p:sldId id="516" r:id="rId12"/>
    <p:sldId id="668" r:id="rId13"/>
    <p:sldId id="622" r:id="rId14"/>
    <p:sldId id="623" r:id="rId15"/>
    <p:sldId id="624" r:id="rId16"/>
    <p:sldId id="625" r:id="rId17"/>
    <p:sldId id="626" r:id="rId18"/>
    <p:sldId id="627" r:id="rId19"/>
    <p:sldId id="628" r:id="rId20"/>
    <p:sldId id="629" r:id="rId21"/>
    <p:sldId id="630" r:id="rId22"/>
    <p:sldId id="631" r:id="rId23"/>
    <p:sldId id="632" r:id="rId24"/>
    <p:sldId id="633" r:id="rId25"/>
    <p:sldId id="634" r:id="rId26"/>
    <p:sldId id="635" r:id="rId27"/>
    <p:sldId id="636" r:id="rId28"/>
    <p:sldId id="637" r:id="rId29"/>
    <p:sldId id="638" r:id="rId30"/>
    <p:sldId id="639" r:id="rId31"/>
    <p:sldId id="640" r:id="rId32"/>
    <p:sldId id="641" r:id="rId33"/>
    <p:sldId id="718" r:id="rId34"/>
    <p:sldId id="642" r:id="rId35"/>
    <p:sldId id="643" r:id="rId36"/>
    <p:sldId id="644" r:id="rId37"/>
    <p:sldId id="645" r:id="rId38"/>
    <p:sldId id="646" r:id="rId39"/>
    <p:sldId id="647" r:id="rId40"/>
    <p:sldId id="670" r:id="rId41"/>
    <p:sldId id="671" r:id="rId42"/>
    <p:sldId id="672" r:id="rId43"/>
    <p:sldId id="673" r:id="rId44"/>
    <p:sldId id="674" r:id="rId45"/>
    <p:sldId id="675" r:id="rId46"/>
    <p:sldId id="676" r:id="rId47"/>
    <p:sldId id="679" r:id="rId48"/>
    <p:sldId id="681" r:id="rId49"/>
    <p:sldId id="682" r:id="rId50"/>
    <p:sldId id="686" r:id="rId51"/>
    <p:sldId id="687" r:id="rId52"/>
    <p:sldId id="714" r:id="rId53"/>
    <p:sldId id="651" r:id="rId54"/>
    <p:sldId id="720" r:id="rId55"/>
    <p:sldId id="721" r:id="rId56"/>
    <p:sldId id="722" r:id="rId57"/>
    <p:sldId id="723" r:id="rId58"/>
    <p:sldId id="724" r:id="rId59"/>
    <p:sldId id="725" r:id="rId60"/>
    <p:sldId id="726" r:id="rId61"/>
    <p:sldId id="727" r:id="rId62"/>
    <p:sldId id="728" r:id="rId63"/>
    <p:sldId id="729" r:id="rId64"/>
    <p:sldId id="730" r:id="rId65"/>
    <p:sldId id="731" r:id="rId66"/>
    <p:sldId id="732" r:id="rId67"/>
    <p:sldId id="733" r:id="rId68"/>
    <p:sldId id="734" r:id="rId69"/>
    <p:sldId id="735" r:id="rId70"/>
    <p:sldId id="736" r:id="rId71"/>
    <p:sldId id="737" r:id="rId72"/>
    <p:sldId id="738" r:id="rId73"/>
    <p:sldId id="739" r:id="rId74"/>
    <p:sldId id="846" r:id="rId75"/>
    <p:sldId id="806" r:id="rId76"/>
    <p:sldId id="807" r:id="rId77"/>
    <p:sldId id="808" r:id="rId78"/>
    <p:sldId id="809" r:id="rId79"/>
    <p:sldId id="810" r:id="rId80"/>
    <p:sldId id="811" r:id="rId81"/>
    <p:sldId id="812" r:id="rId82"/>
    <p:sldId id="813" r:id="rId83"/>
    <p:sldId id="814" r:id="rId84"/>
    <p:sldId id="815" r:id="rId85"/>
    <p:sldId id="816" r:id="rId86"/>
    <p:sldId id="844" r:id="rId87"/>
    <p:sldId id="818" r:id="rId88"/>
    <p:sldId id="819" r:id="rId89"/>
    <p:sldId id="845" r:id="rId90"/>
    <p:sldId id="824" r:id="rId91"/>
    <p:sldId id="825" r:id="rId92"/>
    <p:sldId id="826" r:id="rId93"/>
    <p:sldId id="827" r:id="rId94"/>
    <p:sldId id="828" r:id="rId95"/>
    <p:sldId id="829" r:id="rId96"/>
    <p:sldId id="830" r:id="rId97"/>
    <p:sldId id="831" r:id="rId98"/>
    <p:sldId id="832" r:id="rId99"/>
    <p:sldId id="833" r:id="rId100"/>
    <p:sldId id="834" r:id="rId101"/>
    <p:sldId id="835" r:id="rId102"/>
    <p:sldId id="836" r:id="rId103"/>
    <p:sldId id="837" r:id="rId104"/>
    <p:sldId id="838" r:id="rId105"/>
    <p:sldId id="839" r:id="rId106"/>
    <p:sldId id="840" r:id="rId107"/>
    <p:sldId id="841" r:id="rId108"/>
    <p:sldId id="847" r:id="rId109"/>
    <p:sldId id="842" r:id="rId110"/>
    <p:sldId id="666" r:id="rId111"/>
    <p:sldId id="621" r:id="rId11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FFFFFF"/>
    <a:srgbClr val="000099"/>
    <a:srgbClr val="00668A"/>
    <a:srgbClr val="FF3399"/>
    <a:srgbClr val="008000"/>
    <a:srgbClr val="FF66CC"/>
    <a:srgbClr val="FF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564" autoAdjust="0"/>
  </p:normalViewPr>
  <p:slideViewPr>
    <p:cSldViewPr>
      <p:cViewPr varScale="1">
        <p:scale>
          <a:sx n="85" d="100"/>
          <a:sy n="85" d="100"/>
        </p:scale>
        <p:origin x="8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1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theme" Target="theme/theme1.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110" Type="http://schemas.openxmlformats.org/officeDocument/2006/relationships/slide" Target="slides/slide99.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HD\assa_presentation\text_data\hd_claims.txt"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David\Desktop\income%20sources%20in%20retireme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laibson\Downloads\download%20(1).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dlaibson\Dropbox\Welfare%20Comparison%20(optimal%20penalt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Fraction of </a:t>
            </a:r>
            <a:r>
              <a:rPr lang="en-US" sz="2400" dirty="0" smtClean="0">
                <a:solidFill>
                  <a:srgbClr val="00B050"/>
                </a:solidFill>
              </a:rPr>
              <a:t>All Prescriptions </a:t>
            </a:r>
            <a:r>
              <a:rPr lang="en-US" sz="2400" dirty="0" smtClean="0"/>
              <a:t>Filled through </a:t>
            </a:r>
          </a:p>
          <a:p>
            <a:pPr>
              <a:defRPr sz="2400"/>
            </a:pPr>
            <a:r>
              <a:rPr lang="en-US" sz="2400" dirty="0" smtClean="0"/>
              <a:t>Home Delivery for All Employees (by Month)</a:t>
            </a:r>
            <a:endParaRPr lang="en-US" sz="2400" dirty="0"/>
          </a:p>
        </c:rich>
      </c:tx>
      <c:overlay val="0"/>
    </c:title>
    <c:autoTitleDeleted val="0"/>
    <c:plotArea>
      <c:layout/>
      <c:lineChart>
        <c:grouping val="standard"/>
        <c:varyColors val="0"/>
        <c:ser>
          <c:idx val="0"/>
          <c:order val="0"/>
          <c:tx>
            <c:v>Percentage of Home Delivery prescription fills</c:v>
          </c:tx>
          <c:spPr>
            <a:ln w="76200"/>
          </c:spPr>
          <c:marker>
            <c:symbol val="none"/>
          </c:marker>
          <c:cat>
            <c:numRef>
              <c:f>hd_claims!$D$2:$D$55</c:f>
              <c:numCache>
                <c:formatCode>mmm\-yy</c:formatCode>
                <c:ptCount val="54"/>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numCache>
            </c:numRef>
          </c:cat>
          <c:val>
            <c:numRef>
              <c:f>hd_claims!$C$2:$C$55</c:f>
              <c:numCache>
                <c:formatCode>General</c:formatCode>
                <c:ptCount val="54"/>
                <c:pt idx="0">
                  <c:v>6.0265199999999846</c:v>
                </c:pt>
                <c:pt idx="1">
                  <c:v>6.3201999999999945</c:v>
                </c:pt>
                <c:pt idx="2">
                  <c:v>6.3500699999999997</c:v>
                </c:pt>
                <c:pt idx="3">
                  <c:v>6.0926099999999996</c:v>
                </c:pt>
                <c:pt idx="4">
                  <c:v>6.6091999999999995</c:v>
                </c:pt>
                <c:pt idx="5">
                  <c:v>6.8463099999999999</c:v>
                </c:pt>
                <c:pt idx="6">
                  <c:v>6.9689799999999975</c:v>
                </c:pt>
                <c:pt idx="7">
                  <c:v>6.4635700000000007</c:v>
                </c:pt>
                <c:pt idx="8">
                  <c:v>6.4551799999999995</c:v>
                </c:pt>
                <c:pt idx="9">
                  <c:v>6.7921199999999855</c:v>
                </c:pt>
                <c:pt idx="10">
                  <c:v>6.7289299999999965</c:v>
                </c:pt>
                <c:pt idx="11">
                  <c:v>6.0161899999999955</c:v>
                </c:pt>
                <c:pt idx="12">
                  <c:v>6.6618699999999995</c:v>
                </c:pt>
                <c:pt idx="13">
                  <c:v>6.3308600000000004</c:v>
                </c:pt>
                <c:pt idx="14">
                  <c:v>5.9804000000000004</c:v>
                </c:pt>
                <c:pt idx="15">
                  <c:v>6.0493000000000023</c:v>
                </c:pt>
                <c:pt idx="16">
                  <c:v>6.0633099999999995</c:v>
                </c:pt>
                <c:pt idx="17">
                  <c:v>6.0338700000000003</c:v>
                </c:pt>
                <c:pt idx="18">
                  <c:v>6.0573399999999955</c:v>
                </c:pt>
                <c:pt idx="19">
                  <c:v>5.9341299999999997</c:v>
                </c:pt>
                <c:pt idx="20">
                  <c:v>5.6626999999999965</c:v>
                </c:pt>
                <c:pt idx="21">
                  <c:v>5.8156699999999999</c:v>
                </c:pt>
                <c:pt idx="22">
                  <c:v>5.9154799999999996</c:v>
                </c:pt>
                <c:pt idx="23">
                  <c:v>5.8390399999999998</c:v>
                </c:pt>
                <c:pt idx="24">
                  <c:v>5.7901099999999985</c:v>
                </c:pt>
                <c:pt idx="25">
                  <c:v>5.23698</c:v>
                </c:pt>
                <c:pt idx="26">
                  <c:v>5.49716</c:v>
                </c:pt>
                <c:pt idx="27">
                  <c:v>5.5001299999999995</c:v>
                </c:pt>
                <c:pt idx="28">
                  <c:v>5.5590200000000003</c:v>
                </c:pt>
                <c:pt idx="29">
                  <c:v>5.3869499999999997</c:v>
                </c:pt>
                <c:pt idx="30">
                  <c:v>5.2982399999999998</c:v>
                </c:pt>
                <c:pt idx="31">
                  <c:v>5.3617900000000001</c:v>
                </c:pt>
                <c:pt idx="32">
                  <c:v>5.2408000000000001</c:v>
                </c:pt>
                <c:pt idx="33">
                  <c:v>5.4734100000000003</c:v>
                </c:pt>
                <c:pt idx="34">
                  <c:v>6.0562100000000001</c:v>
                </c:pt>
                <c:pt idx="35">
                  <c:v>6.7583900000000003</c:v>
                </c:pt>
                <c:pt idx="36">
                  <c:v>8.7818000000000005</c:v>
                </c:pt>
                <c:pt idx="37">
                  <c:v>14.130510000000001</c:v>
                </c:pt>
                <c:pt idx="38">
                  <c:v>17.170070000000031</c:v>
                </c:pt>
                <c:pt idx="39">
                  <c:v>17.506399999999989</c:v>
                </c:pt>
                <c:pt idx="40">
                  <c:v>16.880590000000002</c:v>
                </c:pt>
                <c:pt idx="41">
                  <c:v>17.51333</c:v>
                </c:pt>
                <c:pt idx="42">
                  <c:v>17.156980000000157</c:v>
                </c:pt>
                <c:pt idx="43">
                  <c:v>17.560339999999783</c:v>
                </c:pt>
                <c:pt idx="44">
                  <c:v>16.799139999999831</c:v>
                </c:pt>
                <c:pt idx="45">
                  <c:v>16.973719999999787</c:v>
                </c:pt>
                <c:pt idx="46">
                  <c:v>17.928439999999725</c:v>
                </c:pt>
                <c:pt idx="47">
                  <c:v>18.661100000000001</c:v>
                </c:pt>
                <c:pt idx="48">
                  <c:v>21.443950000000001</c:v>
                </c:pt>
                <c:pt idx="49">
                  <c:v>20.806760000000001</c:v>
                </c:pt>
                <c:pt idx="50">
                  <c:v>24.202550000000002</c:v>
                </c:pt>
                <c:pt idx="51">
                  <c:v>25.102900000000005</c:v>
                </c:pt>
                <c:pt idx="52">
                  <c:v>26.81990000000015</c:v>
                </c:pt>
                <c:pt idx="53">
                  <c:v>26.595299999999845</c:v>
                </c:pt>
              </c:numCache>
            </c:numRef>
          </c:val>
          <c:smooth val="0"/>
        </c:ser>
        <c:dLbls>
          <c:showLegendKey val="0"/>
          <c:showVal val="0"/>
          <c:showCatName val="0"/>
          <c:showSerName val="0"/>
          <c:showPercent val="0"/>
          <c:showBubbleSize val="0"/>
        </c:dLbls>
        <c:smooth val="0"/>
        <c:axId val="215656688"/>
        <c:axId val="215827336"/>
      </c:lineChart>
      <c:dateAx>
        <c:axId val="215656688"/>
        <c:scaling>
          <c:orientation val="minMax"/>
          <c:max val="40118"/>
        </c:scaling>
        <c:delete val="0"/>
        <c:axPos val="b"/>
        <c:numFmt formatCode="mmm\-yy" sourceLinked="1"/>
        <c:majorTickMark val="cross"/>
        <c:minorTickMark val="none"/>
        <c:tickLblPos val="nextTo"/>
        <c:txPr>
          <a:bodyPr rot="-2700000"/>
          <a:lstStyle/>
          <a:p>
            <a:pPr>
              <a:defRPr sz="1400" b="1"/>
            </a:pPr>
            <a:endParaRPr lang="en-US"/>
          </a:p>
        </c:txPr>
        <c:crossAx val="215827336"/>
        <c:crosses val="autoZero"/>
        <c:auto val="1"/>
        <c:lblOffset val="100"/>
        <c:baseTimeUnit val="months"/>
        <c:majorUnit val="3"/>
        <c:majorTimeUnit val="months"/>
      </c:dateAx>
      <c:valAx>
        <c:axId val="215827336"/>
        <c:scaling>
          <c:orientation val="minMax"/>
        </c:scaling>
        <c:delete val="0"/>
        <c:axPos val="l"/>
        <c:majorGridlines>
          <c:spPr>
            <a:ln>
              <a:prstDash val="sysDot"/>
            </a:ln>
          </c:spPr>
        </c:majorGridlines>
        <c:numFmt formatCode="General" sourceLinked="1"/>
        <c:majorTickMark val="none"/>
        <c:minorTickMark val="none"/>
        <c:tickLblPos val="nextTo"/>
        <c:spPr>
          <a:ln w="9525">
            <a:noFill/>
          </a:ln>
        </c:spPr>
        <c:txPr>
          <a:bodyPr/>
          <a:lstStyle/>
          <a:p>
            <a:pPr>
              <a:defRPr sz="2000" b="1"/>
            </a:pPr>
            <a:endParaRPr lang="en-US"/>
          </a:p>
        </c:txPr>
        <c:crossAx val="215656688"/>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Active</a:t>
            </a:r>
            <a:r>
              <a:rPr lang="en-US" sz="2000" baseline="0" dirty="0" smtClean="0"/>
              <a:t> Choice and Prescription Drug Home Delivery</a:t>
            </a:r>
            <a:endParaRPr lang="en-US" sz="2000" dirty="0"/>
          </a:p>
        </c:rich>
      </c:tx>
      <c:overlay val="0"/>
    </c:title>
    <c:autoTitleDeleted val="0"/>
    <c:plotArea>
      <c:layout/>
      <c:barChart>
        <c:barDir val="col"/>
        <c:grouping val="percentStacked"/>
        <c:varyColors val="0"/>
        <c:ser>
          <c:idx val="0"/>
          <c:order val="0"/>
          <c:tx>
            <c:strRef>
              <c:f>Sheet1!$B$1</c:f>
              <c:strCache>
                <c:ptCount val="1"/>
                <c:pt idx="0">
                  <c:v>Opt-in</c:v>
                </c:pt>
              </c:strCache>
            </c:strRef>
          </c:tx>
          <c:invertIfNegative val="0"/>
          <c:dLbls>
            <c:dLbl>
              <c:idx val="0"/>
              <c:layout>
                <c:manualLayout>
                  <c:x val="-1.3071895424836603E-2"/>
                  <c:y val="-8.5990694046463728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Sheet1!$B$2:$B$3</c:f>
              <c:numCache>
                <c:formatCode>0.00%</c:formatCode>
                <c:ptCount val="2"/>
                <c:pt idx="0">
                  <c:v>6.2000000000000034E-2</c:v>
                </c:pt>
                <c:pt idx="1">
                  <c:v>0.4</c:v>
                </c:pt>
              </c:numCache>
            </c:numRef>
          </c:val>
        </c:ser>
        <c:ser>
          <c:idx val="1"/>
          <c:order val="1"/>
          <c:tx>
            <c:strRef>
              <c:f>Sheet1!$C$1</c:f>
              <c:strCache>
                <c:ptCount val="1"/>
                <c:pt idx="0">
                  <c:v>Opt-out</c:v>
                </c:pt>
              </c:strCache>
            </c:strRef>
          </c:tx>
          <c:invertIfNegative val="0"/>
          <c:dLbls>
            <c:dLbl>
              <c:idx val="1"/>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Sheet1!$C$2:$C$3</c:f>
              <c:numCache>
                <c:formatCode>0.00%</c:formatCode>
                <c:ptCount val="2"/>
                <c:pt idx="0" formatCode="General">
                  <c:v>0</c:v>
                </c:pt>
                <c:pt idx="1">
                  <c:v>0.38000000000000023</c:v>
                </c:pt>
              </c:numCache>
            </c:numRef>
          </c:val>
        </c:ser>
        <c:ser>
          <c:idx val="2"/>
          <c:order val="2"/>
          <c:tx>
            <c:strRef>
              <c:f>Sheet1!$D$1</c:f>
              <c:strCache>
                <c:ptCount val="1"/>
                <c:pt idx="0">
                  <c:v>No choice</c:v>
                </c:pt>
              </c:strCache>
            </c:strRef>
          </c:tx>
          <c:invertIfNegative val="0"/>
          <c:dLbls>
            <c:dLbl>
              <c:idx val="0"/>
              <c:layout>
                <c:manualLayout>
                  <c:x val="-3.267973856209245E-3"/>
                  <c:y val="1.66666666666667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8.0675521225483278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Sheet1!$D$2:$D$3</c:f>
              <c:numCache>
                <c:formatCode>0.00%</c:formatCode>
                <c:ptCount val="2"/>
                <c:pt idx="0">
                  <c:v>0.93799999999999994</c:v>
                </c:pt>
                <c:pt idx="1">
                  <c:v>0.22</c:v>
                </c:pt>
              </c:numCache>
            </c:numRef>
          </c:val>
        </c:ser>
        <c:dLbls>
          <c:showLegendKey val="0"/>
          <c:showVal val="0"/>
          <c:showCatName val="0"/>
          <c:showSerName val="0"/>
          <c:showPercent val="0"/>
          <c:showBubbleSize val="0"/>
        </c:dLbls>
        <c:gapWidth val="35"/>
        <c:overlap val="100"/>
        <c:axId val="215655120"/>
        <c:axId val="215415704"/>
      </c:barChart>
      <c:catAx>
        <c:axId val="215655120"/>
        <c:scaling>
          <c:orientation val="minMax"/>
        </c:scaling>
        <c:delete val="0"/>
        <c:axPos val="b"/>
        <c:numFmt formatCode="General" sourceLinked="1"/>
        <c:majorTickMark val="none"/>
        <c:minorTickMark val="none"/>
        <c:tickLblPos val="nextTo"/>
        <c:crossAx val="215415704"/>
        <c:crosses val="autoZero"/>
        <c:auto val="1"/>
        <c:lblAlgn val="ctr"/>
        <c:lblOffset val="100"/>
        <c:noMultiLvlLbl val="0"/>
      </c:catAx>
      <c:valAx>
        <c:axId val="215415704"/>
        <c:scaling>
          <c:orientation val="minMax"/>
        </c:scaling>
        <c:delete val="0"/>
        <c:axPos val="l"/>
        <c:majorGridlines>
          <c:spPr>
            <a:ln>
              <a:prstDash val="sysDot"/>
            </a:ln>
          </c:spPr>
        </c:majorGridlines>
        <c:numFmt formatCode="0%" sourceLinked="1"/>
        <c:majorTickMark val="none"/>
        <c:minorTickMark val="none"/>
        <c:tickLblPos val="nextTo"/>
        <c:crossAx val="215655120"/>
        <c:crosses val="autoZero"/>
        <c:crossBetween val="between"/>
        <c:majorUnit val="0.2"/>
      </c:valAx>
    </c:plotArea>
    <c:legend>
      <c:legendPos val="b"/>
      <c:layout>
        <c:manualLayout>
          <c:xMode val="edge"/>
          <c:yMode val="edge"/>
          <c:x val="0.05"/>
          <c:y val="0.90853772486227391"/>
          <c:w val="0.93921568627451313"/>
          <c:h val="7.42641363284275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79375">
              <a:solidFill>
                <a:srgbClr val="00B050"/>
              </a:solidFill>
            </a:ln>
          </c:spPr>
          <c:marker>
            <c:symbol val="none"/>
          </c:marker>
          <c:cat>
            <c:numRef>
              <c:f>'DB coverage'!$A$3:$A$32</c:f>
              <c:numCache>
                <c:formatCode>General</c:formatCode>
                <c:ptCount val="3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numCache>
            </c:numRef>
          </c:cat>
          <c:val>
            <c:numRef>
              <c:f>'DB coverage'!$B$3:$B$32</c:f>
              <c:numCache>
                <c:formatCode>0%</c:formatCode>
                <c:ptCount val="30"/>
                <c:pt idx="0">
                  <c:v>0.28000000000000008</c:v>
                </c:pt>
                <c:pt idx="1">
                  <c:v>0.28000000000000008</c:v>
                </c:pt>
                <c:pt idx="2">
                  <c:v>0.27</c:v>
                </c:pt>
                <c:pt idx="3">
                  <c:v>0.23</c:v>
                </c:pt>
                <c:pt idx="4">
                  <c:v>0.21000000000000021</c:v>
                </c:pt>
                <c:pt idx="5">
                  <c:v>0.19000000000000034</c:v>
                </c:pt>
                <c:pt idx="6">
                  <c:v>0.17</c:v>
                </c:pt>
                <c:pt idx="7">
                  <c:v>0.17</c:v>
                </c:pt>
                <c:pt idx="8">
                  <c:v>0.17</c:v>
                </c:pt>
                <c:pt idx="9">
                  <c:v>0.16000000000000034</c:v>
                </c:pt>
                <c:pt idx="10">
                  <c:v>0.15000000000000024</c:v>
                </c:pt>
                <c:pt idx="11">
                  <c:v>0.13</c:v>
                </c:pt>
                <c:pt idx="12">
                  <c:v>0.13</c:v>
                </c:pt>
                <c:pt idx="13">
                  <c:v>0.12000000000000002</c:v>
                </c:pt>
                <c:pt idx="14">
                  <c:v>0.11000000000000015</c:v>
                </c:pt>
                <c:pt idx="15">
                  <c:v>0.1</c:v>
                </c:pt>
                <c:pt idx="16">
                  <c:v>9.0000000000000066E-2</c:v>
                </c:pt>
                <c:pt idx="17">
                  <c:v>8.0000000000000224E-2</c:v>
                </c:pt>
                <c:pt idx="18">
                  <c:v>6.0000000000000143E-2</c:v>
                </c:pt>
                <c:pt idx="19">
                  <c:v>7.0000000000000034E-2</c:v>
                </c:pt>
                <c:pt idx="20">
                  <c:v>7.0000000000000034E-2</c:v>
                </c:pt>
                <c:pt idx="21">
                  <c:v>7.0000000000000034E-2</c:v>
                </c:pt>
                <c:pt idx="22">
                  <c:v>7.0000000000000034E-2</c:v>
                </c:pt>
                <c:pt idx="23">
                  <c:v>6.0000000000000143E-2</c:v>
                </c:pt>
                <c:pt idx="24">
                  <c:v>6.0000000000000143E-2</c:v>
                </c:pt>
                <c:pt idx="25">
                  <c:v>5.0000000000000114E-2</c:v>
                </c:pt>
                <c:pt idx="26">
                  <c:v>5.0000000000000114E-2</c:v>
                </c:pt>
                <c:pt idx="27">
                  <c:v>4.0000000000000112E-2</c:v>
                </c:pt>
                <c:pt idx="28">
                  <c:v>3.0000000000000086E-2</c:v>
                </c:pt>
                <c:pt idx="29">
                  <c:v>3.0000000000000086E-2</c:v>
                </c:pt>
              </c:numCache>
            </c:numRef>
          </c:val>
          <c:smooth val="0"/>
        </c:ser>
        <c:ser>
          <c:idx val="1"/>
          <c:order val="1"/>
          <c:spPr>
            <a:ln w="76200">
              <a:solidFill>
                <a:srgbClr val="FF0000"/>
              </a:solidFill>
            </a:ln>
          </c:spPr>
          <c:marker>
            <c:symbol val="none"/>
          </c:marker>
          <c:cat>
            <c:numRef>
              <c:f>'DB coverage'!$A$3:$A$32</c:f>
              <c:numCache>
                <c:formatCode>General</c:formatCode>
                <c:ptCount val="3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numCache>
            </c:numRef>
          </c:cat>
          <c:val>
            <c:numRef>
              <c:f>'DB coverage'!$C$3:$C$32</c:f>
              <c:numCache>
                <c:formatCode>0%</c:formatCode>
                <c:ptCount val="30"/>
                <c:pt idx="0">
                  <c:v>7.0000000000000034E-2</c:v>
                </c:pt>
                <c:pt idx="1">
                  <c:v>8.0000000000000224E-2</c:v>
                </c:pt>
                <c:pt idx="2">
                  <c:v>9.0000000000000066E-2</c:v>
                </c:pt>
                <c:pt idx="3">
                  <c:v>0.1</c:v>
                </c:pt>
                <c:pt idx="4">
                  <c:v>0.11000000000000015</c:v>
                </c:pt>
                <c:pt idx="5">
                  <c:v>0.11000000000000015</c:v>
                </c:pt>
                <c:pt idx="6">
                  <c:v>0.13</c:v>
                </c:pt>
                <c:pt idx="7">
                  <c:v>0.14000000000000001</c:v>
                </c:pt>
                <c:pt idx="8">
                  <c:v>0.15000000000000024</c:v>
                </c:pt>
                <c:pt idx="9">
                  <c:v>0.15000000000000024</c:v>
                </c:pt>
                <c:pt idx="10">
                  <c:v>0.16000000000000034</c:v>
                </c:pt>
                <c:pt idx="11">
                  <c:v>0.17</c:v>
                </c:pt>
                <c:pt idx="12">
                  <c:v>0.18000000000000024</c:v>
                </c:pt>
                <c:pt idx="13">
                  <c:v>0.2</c:v>
                </c:pt>
                <c:pt idx="14">
                  <c:v>0.2</c:v>
                </c:pt>
                <c:pt idx="15">
                  <c:v>0.21000000000000021</c:v>
                </c:pt>
                <c:pt idx="16">
                  <c:v>0.23</c:v>
                </c:pt>
                <c:pt idx="17">
                  <c:v>0.23</c:v>
                </c:pt>
                <c:pt idx="18">
                  <c:v>0.25</c:v>
                </c:pt>
                <c:pt idx="19">
                  <c:v>0.27</c:v>
                </c:pt>
                <c:pt idx="20">
                  <c:v>0.29000000000000031</c:v>
                </c:pt>
                <c:pt idx="21">
                  <c:v>0.30000000000000032</c:v>
                </c:pt>
                <c:pt idx="22">
                  <c:v>0.30000000000000032</c:v>
                </c:pt>
                <c:pt idx="23">
                  <c:v>0.30000000000000032</c:v>
                </c:pt>
                <c:pt idx="24">
                  <c:v>0.30000000000000032</c:v>
                </c:pt>
                <c:pt idx="25">
                  <c:v>0.31000000000000105</c:v>
                </c:pt>
                <c:pt idx="26">
                  <c:v>0.31000000000000105</c:v>
                </c:pt>
                <c:pt idx="27">
                  <c:v>0.31000000000000105</c:v>
                </c:pt>
                <c:pt idx="28">
                  <c:v>0.32000000000000117</c:v>
                </c:pt>
                <c:pt idx="29">
                  <c:v>0.31000000000000105</c:v>
                </c:pt>
              </c:numCache>
            </c:numRef>
          </c:val>
          <c:smooth val="0"/>
        </c:ser>
        <c:ser>
          <c:idx val="2"/>
          <c:order val="2"/>
          <c:spPr>
            <a:ln w="88900">
              <a:solidFill>
                <a:schemeClr val="tx1">
                  <a:lumMod val="50000"/>
                </a:schemeClr>
              </a:solidFill>
            </a:ln>
          </c:spPr>
          <c:marker>
            <c:symbol val="none"/>
          </c:marker>
          <c:cat>
            <c:numRef>
              <c:f>'DB coverage'!$A$3:$A$32</c:f>
              <c:numCache>
                <c:formatCode>General</c:formatCode>
                <c:ptCount val="3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numCache>
            </c:numRef>
          </c:cat>
          <c:val>
            <c:numRef>
              <c:f>'DB coverage'!$D$3:$D$32</c:f>
              <c:numCache>
                <c:formatCode>0%</c:formatCode>
                <c:ptCount val="30"/>
                <c:pt idx="0">
                  <c:v>0.1</c:v>
                </c:pt>
                <c:pt idx="1">
                  <c:v>0.11000000000000015</c:v>
                </c:pt>
                <c:pt idx="2">
                  <c:v>0.11000000000000015</c:v>
                </c:pt>
                <c:pt idx="3">
                  <c:v>0.13</c:v>
                </c:pt>
                <c:pt idx="4">
                  <c:v>0.15000000000000024</c:v>
                </c:pt>
                <c:pt idx="5">
                  <c:v>0.16000000000000034</c:v>
                </c:pt>
                <c:pt idx="6">
                  <c:v>0.16000000000000034</c:v>
                </c:pt>
                <c:pt idx="7">
                  <c:v>0.15000000000000024</c:v>
                </c:pt>
                <c:pt idx="8">
                  <c:v>0.14000000000000001</c:v>
                </c:pt>
                <c:pt idx="9">
                  <c:v>0.14000000000000001</c:v>
                </c:pt>
                <c:pt idx="10">
                  <c:v>0.14000000000000001</c:v>
                </c:pt>
                <c:pt idx="11">
                  <c:v>0.15000000000000024</c:v>
                </c:pt>
                <c:pt idx="12">
                  <c:v>0.14000000000000001</c:v>
                </c:pt>
                <c:pt idx="13">
                  <c:v>0.14000000000000001</c:v>
                </c:pt>
                <c:pt idx="14">
                  <c:v>0.15000000000000024</c:v>
                </c:pt>
                <c:pt idx="15">
                  <c:v>0.14000000000000001</c:v>
                </c:pt>
                <c:pt idx="16">
                  <c:v>0.14000000000000001</c:v>
                </c:pt>
                <c:pt idx="17">
                  <c:v>0.15000000000000024</c:v>
                </c:pt>
                <c:pt idx="18">
                  <c:v>0.15000000000000024</c:v>
                </c:pt>
                <c:pt idx="19">
                  <c:v>0.15000000000000024</c:v>
                </c:pt>
                <c:pt idx="20">
                  <c:v>0.14000000000000001</c:v>
                </c:pt>
                <c:pt idx="21">
                  <c:v>0.13</c:v>
                </c:pt>
                <c:pt idx="22">
                  <c:v>0.13</c:v>
                </c:pt>
                <c:pt idx="23">
                  <c:v>0.13</c:v>
                </c:pt>
                <c:pt idx="24">
                  <c:v>0.13</c:v>
                </c:pt>
                <c:pt idx="25">
                  <c:v>0.13</c:v>
                </c:pt>
                <c:pt idx="26">
                  <c:v>0.12000000000000002</c:v>
                </c:pt>
                <c:pt idx="27">
                  <c:v>0.12000000000000002</c:v>
                </c:pt>
                <c:pt idx="28">
                  <c:v>0.13</c:v>
                </c:pt>
                <c:pt idx="29">
                  <c:v>0.12000000000000002</c:v>
                </c:pt>
              </c:numCache>
            </c:numRef>
          </c:val>
          <c:smooth val="0"/>
        </c:ser>
        <c:dLbls>
          <c:showLegendKey val="0"/>
          <c:showVal val="0"/>
          <c:showCatName val="0"/>
          <c:showSerName val="0"/>
          <c:showPercent val="0"/>
          <c:showBubbleSize val="0"/>
        </c:dLbls>
        <c:smooth val="0"/>
        <c:axId val="215826552"/>
        <c:axId val="215826160"/>
      </c:lineChart>
      <c:catAx>
        <c:axId val="215826552"/>
        <c:scaling>
          <c:orientation val="minMax"/>
        </c:scaling>
        <c:delete val="0"/>
        <c:axPos val="b"/>
        <c:numFmt formatCode="General" sourceLinked="1"/>
        <c:majorTickMark val="out"/>
        <c:minorTickMark val="none"/>
        <c:tickLblPos val="nextTo"/>
        <c:txPr>
          <a:bodyPr/>
          <a:lstStyle/>
          <a:p>
            <a:pPr>
              <a:defRPr sz="1600"/>
            </a:pPr>
            <a:endParaRPr lang="en-US"/>
          </a:p>
        </c:txPr>
        <c:crossAx val="215826160"/>
        <c:crosses val="autoZero"/>
        <c:auto val="1"/>
        <c:lblAlgn val="ctr"/>
        <c:lblOffset val="100"/>
        <c:noMultiLvlLbl val="0"/>
      </c:catAx>
      <c:valAx>
        <c:axId val="215826160"/>
        <c:scaling>
          <c:orientation val="minMax"/>
        </c:scaling>
        <c:delete val="0"/>
        <c:axPos val="l"/>
        <c:majorGridlines>
          <c:spPr>
            <a:ln>
              <a:solidFill>
                <a:schemeClr val="tx1">
                  <a:lumMod val="25000"/>
                </a:schemeClr>
              </a:solidFill>
            </a:ln>
          </c:spPr>
        </c:majorGridlines>
        <c:numFmt formatCode="0%" sourceLinked="1"/>
        <c:majorTickMark val="out"/>
        <c:minorTickMark val="none"/>
        <c:tickLblPos val="nextTo"/>
        <c:txPr>
          <a:bodyPr/>
          <a:lstStyle/>
          <a:p>
            <a:pPr>
              <a:defRPr sz="2400"/>
            </a:pPr>
            <a:endParaRPr lang="en-US"/>
          </a:p>
        </c:txPr>
        <c:crossAx val="21582655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92075">
              <a:solidFill>
                <a:srgbClr val="FF0000"/>
              </a:solidFill>
            </a:ln>
          </c:spPr>
          <c:marker>
            <c:symbol val="none"/>
          </c:marker>
          <c:cat>
            <c:strRef>
              <c:f>Sheet0!$C$6:$CH$6</c:f>
              <c:strCache>
                <c:ptCount val="84"/>
                <c:pt idx="0">
                  <c:v>1929</c:v>
                </c:pt>
                <c:pt idx="1">
                  <c:v>1930</c:v>
                </c:pt>
                <c:pt idx="2">
                  <c:v>1931</c:v>
                </c:pt>
                <c:pt idx="3">
                  <c:v>1932</c:v>
                </c:pt>
                <c:pt idx="4">
                  <c:v>1933</c:v>
                </c:pt>
                <c:pt idx="5">
                  <c:v>1934</c:v>
                </c:pt>
                <c:pt idx="6">
                  <c:v>1935</c:v>
                </c:pt>
                <c:pt idx="7">
                  <c:v>1936</c:v>
                </c:pt>
                <c:pt idx="8">
                  <c:v>1937</c:v>
                </c:pt>
                <c:pt idx="9">
                  <c:v>1938</c:v>
                </c:pt>
                <c:pt idx="10">
                  <c:v>1939</c:v>
                </c:pt>
                <c:pt idx="11">
                  <c:v>1940</c:v>
                </c:pt>
                <c:pt idx="12">
                  <c:v>1941</c:v>
                </c:pt>
                <c:pt idx="13">
                  <c:v>1942</c:v>
                </c:pt>
                <c:pt idx="14">
                  <c:v>1943</c:v>
                </c:pt>
                <c:pt idx="15">
                  <c:v>1944</c:v>
                </c:pt>
                <c:pt idx="16">
                  <c:v>1945</c:v>
                </c:pt>
                <c:pt idx="17">
                  <c:v>1946</c:v>
                </c:pt>
                <c:pt idx="18">
                  <c:v>1947</c:v>
                </c:pt>
                <c:pt idx="19">
                  <c:v>1948</c:v>
                </c:pt>
                <c:pt idx="20">
                  <c:v>1949</c:v>
                </c:pt>
                <c:pt idx="21">
                  <c:v>1950</c:v>
                </c:pt>
                <c:pt idx="22">
                  <c:v>1951</c:v>
                </c:pt>
                <c:pt idx="23">
                  <c:v>1952</c:v>
                </c:pt>
                <c:pt idx="24">
                  <c:v>1953</c:v>
                </c:pt>
                <c:pt idx="25">
                  <c:v>1954</c:v>
                </c:pt>
                <c:pt idx="26">
                  <c:v>1955</c:v>
                </c:pt>
                <c:pt idx="27">
                  <c:v>1956</c:v>
                </c:pt>
                <c:pt idx="28">
                  <c:v>1957</c:v>
                </c:pt>
                <c:pt idx="29">
                  <c:v>1958</c:v>
                </c:pt>
                <c:pt idx="30">
                  <c:v>1959</c:v>
                </c:pt>
                <c:pt idx="31">
                  <c:v>1960</c:v>
                </c:pt>
                <c:pt idx="32">
                  <c:v>1961</c:v>
                </c:pt>
                <c:pt idx="33">
                  <c:v>1962</c:v>
                </c:pt>
                <c:pt idx="34">
                  <c:v>1963</c:v>
                </c:pt>
                <c:pt idx="35">
                  <c:v>1964</c:v>
                </c:pt>
                <c:pt idx="36">
                  <c:v>1965</c:v>
                </c:pt>
                <c:pt idx="37">
                  <c:v>1966</c:v>
                </c:pt>
                <c:pt idx="38">
                  <c:v>1967</c:v>
                </c:pt>
                <c:pt idx="39">
                  <c:v>1968</c:v>
                </c:pt>
                <c:pt idx="40">
                  <c:v>1969</c:v>
                </c:pt>
                <c:pt idx="41">
                  <c:v>1970</c:v>
                </c:pt>
                <c:pt idx="42">
                  <c:v>1971</c:v>
                </c:pt>
                <c:pt idx="43">
                  <c:v>1972</c:v>
                </c:pt>
                <c:pt idx="44">
                  <c:v>1973</c:v>
                </c:pt>
                <c:pt idx="45">
                  <c:v>1974</c:v>
                </c:pt>
                <c:pt idx="46">
                  <c:v>1975</c:v>
                </c:pt>
                <c:pt idx="47">
                  <c:v>1976</c:v>
                </c:pt>
                <c:pt idx="48">
                  <c:v>1977</c:v>
                </c:pt>
                <c:pt idx="49">
                  <c:v>1978</c:v>
                </c:pt>
                <c:pt idx="50">
                  <c:v>1979</c:v>
                </c:pt>
                <c:pt idx="51">
                  <c:v>1980</c:v>
                </c:pt>
                <c:pt idx="52">
                  <c:v>1981</c:v>
                </c:pt>
                <c:pt idx="53">
                  <c:v>1982</c:v>
                </c:pt>
                <c:pt idx="54">
                  <c:v>1983</c:v>
                </c:pt>
                <c:pt idx="55">
                  <c:v>1984</c:v>
                </c:pt>
                <c:pt idx="56">
                  <c:v>1985</c:v>
                </c:pt>
                <c:pt idx="57">
                  <c:v>1986</c:v>
                </c:pt>
                <c:pt idx="58">
                  <c:v>1987</c:v>
                </c:pt>
                <c:pt idx="59">
                  <c:v>1988</c:v>
                </c:pt>
                <c:pt idx="60">
                  <c:v>1989</c:v>
                </c:pt>
                <c:pt idx="61">
                  <c:v>1990</c:v>
                </c:pt>
                <c:pt idx="62">
                  <c:v>1991</c:v>
                </c:pt>
                <c:pt idx="63">
                  <c:v>1992</c:v>
                </c:pt>
                <c:pt idx="64">
                  <c:v>1993</c:v>
                </c:pt>
                <c:pt idx="65">
                  <c:v>1994</c:v>
                </c:pt>
                <c:pt idx="66">
                  <c:v>1995</c:v>
                </c:pt>
                <c:pt idx="67">
                  <c:v>1996</c:v>
                </c:pt>
                <c:pt idx="68">
                  <c:v>1997</c:v>
                </c:pt>
                <c:pt idx="69">
                  <c:v>1998</c:v>
                </c:pt>
                <c:pt idx="70">
                  <c:v>1999</c:v>
                </c:pt>
                <c:pt idx="71">
                  <c:v>2000</c:v>
                </c:pt>
                <c:pt idx="72">
                  <c:v>2001</c:v>
                </c:pt>
                <c:pt idx="73">
                  <c:v>2002</c:v>
                </c:pt>
                <c:pt idx="74">
                  <c:v>2003</c:v>
                </c:pt>
                <c:pt idx="75">
                  <c:v>2004</c:v>
                </c:pt>
                <c:pt idx="76">
                  <c:v>2005</c:v>
                </c:pt>
                <c:pt idx="77">
                  <c:v>2006</c:v>
                </c:pt>
                <c:pt idx="78">
                  <c:v>2007</c:v>
                </c:pt>
                <c:pt idx="79">
                  <c:v>2008</c:v>
                </c:pt>
                <c:pt idx="80">
                  <c:v>2009</c:v>
                </c:pt>
                <c:pt idx="81">
                  <c:v>2010</c:v>
                </c:pt>
                <c:pt idx="82">
                  <c:v>2011</c:v>
                </c:pt>
                <c:pt idx="83">
                  <c:v>2012</c:v>
                </c:pt>
              </c:strCache>
            </c:strRef>
          </c:cat>
          <c:val>
            <c:numRef>
              <c:f>Sheet0!$C$65:$CH$65</c:f>
              <c:numCache>
                <c:formatCode>General</c:formatCode>
                <c:ptCount val="84"/>
                <c:pt idx="0">
                  <c:v>9.3000000000000007</c:v>
                </c:pt>
                <c:pt idx="1">
                  <c:v>6</c:v>
                </c:pt>
                <c:pt idx="2">
                  <c:v>-0.60000000000000031</c:v>
                </c:pt>
                <c:pt idx="3">
                  <c:v>-7.5</c:v>
                </c:pt>
                <c:pt idx="4">
                  <c:v>-7.4</c:v>
                </c:pt>
                <c:pt idx="5">
                  <c:v>-2.1</c:v>
                </c:pt>
                <c:pt idx="6">
                  <c:v>2.5</c:v>
                </c:pt>
                <c:pt idx="7">
                  <c:v>4.0999999999999996</c:v>
                </c:pt>
                <c:pt idx="8">
                  <c:v>7.8</c:v>
                </c:pt>
                <c:pt idx="9">
                  <c:v>2.9</c:v>
                </c:pt>
                <c:pt idx="10">
                  <c:v>4.7</c:v>
                </c:pt>
                <c:pt idx="11">
                  <c:v>8.7000000000000011</c:v>
                </c:pt>
                <c:pt idx="12">
                  <c:v>14.8</c:v>
                </c:pt>
                <c:pt idx="13">
                  <c:v>16</c:v>
                </c:pt>
                <c:pt idx="14">
                  <c:v>14.1</c:v>
                </c:pt>
                <c:pt idx="15">
                  <c:v>9.4</c:v>
                </c:pt>
                <c:pt idx="16">
                  <c:v>3.9</c:v>
                </c:pt>
                <c:pt idx="17">
                  <c:v>6.9</c:v>
                </c:pt>
                <c:pt idx="18">
                  <c:v>8.2000000000000011</c:v>
                </c:pt>
                <c:pt idx="19">
                  <c:v>10.9</c:v>
                </c:pt>
                <c:pt idx="20">
                  <c:v>6.2</c:v>
                </c:pt>
                <c:pt idx="21">
                  <c:v>10.4</c:v>
                </c:pt>
                <c:pt idx="22">
                  <c:v>12.2</c:v>
                </c:pt>
                <c:pt idx="23">
                  <c:v>10.6</c:v>
                </c:pt>
                <c:pt idx="24">
                  <c:v>9.7000000000000011</c:v>
                </c:pt>
                <c:pt idx="25">
                  <c:v>8.6</c:v>
                </c:pt>
                <c:pt idx="26">
                  <c:v>10.9</c:v>
                </c:pt>
                <c:pt idx="27">
                  <c:v>11.8</c:v>
                </c:pt>
                <c:pt idx="28">
                  <c:v>10.5</c:v>
                </c:pt>
                <c:pt idx="29">
                  <c:v>8</c:v>
                </c:pt>
                <c:pt idx="30">
                  <c:v>10</c:v>
                </c:pt>
                <c:pt idx="31">
                  <c:v>10.3</c:v>
                </c:pt>
                <c:pt idx="32">
                  <c:v>10.200000000000001</c:v>
                </c:pt>
                <c:pt idx="33">
                  <c:v>10.9</c:v>
                </c:pt>
                <c:pt idx="34">
                  <c:v>11.2</c:v>
                </c:pt>
                <c:pt idx="35">
                  <c:v>11.5</c:v>
                </c:pt>
                <c:pt idx="36">
                  <c:v>12.1</c:v>
                </c:pt>
                <c:pt idx="37">
                  <c:v>11.7</c:v>
                </c:pt>
                <c:pt idx="38">
                  <c:v>10.5</c:v>
                </c:pt>
                <c:pt idx="39">
                  <c:v>10.1</c:v>
                </c:pt>
                <c:pt idx="40">
                  <c:v>10</c:v>
                </c:pt>
                <c:pt idx="41">
                  <c:v>8.1</c:v>
                </c:pt>
                <c:pt idx="42">
                  <c:v>8.1</c:v>
                </c:pt>
                <c:pt idx="43">
                  <c:v>8.9</c:v>
                </c:pt>
                <c:pt idx="44">
                  <c:v>10.9</c:v>
                </c:pt>
                <c:pt idx="45">
                  <c:v>9.2000000000000011</c:v>
                </c:pt>
                <c:pt idx="46">
                  <c:v>6.5</c:v>
                </c:pt>
                <c:pt idx="47">
                  <c:v>7.4</c:v>
                </c:pt>
                <c:pt idx="48">
                  <c:v>8.1</c:v>
                </c:pt>
                <c:pt idx="49">
                  <c:v>9.4</c:v>
                </c:pt>
                <c:pt idx="50">
                  <c:v>9.2000000000000011</c:v>
                </c:pt>
                <c:pt idx="51">
                  <c:v>7.2</c:v>
                </c:pt>
                <c:pt idx="52">
                  <c:v>8.1</c:v>
                </c:pt>
                <c:pt idx="53">
                  <c:v>5.7</c:v>
                </c:pt>
                <c:pt idx="54">
                  <c:v>4.3</c:v>
                </c:pt>
                <c:pt idx="55">
                  <c:v>7.1</c:v>
                </c:pt>
                <c:pt idx="56">
                  <c:v>5.5</c:v>
                </c:pt>
                <c:pt idx="57">
                  <c:v>3.9</c:v>
                </c:pt>
                <c:pt idx="58">
                  <c:v>4.5</c:v>
                </c:pt>
                <c:pt idx="59">
                  <c:v>5.7</c:v>
                </c:pt>
                <c:pt idx="60">
                  <c:v>5</c:v>
                </c:pt>
                <c:pt idx="61">
                  <c:v>3.9</c:v>
                </c:pt>
                <c:pt idx="62">
                  <c:v>3.8</c:v>
                </c:pt>
                <c:pt idx="63">
                  <c:v>3</c:v>
                </c:pt>
                <c:pt idx="64">
                  <c:v>2.7</c:v>
                </c:pt>
                <c:pt idx="65">
                  <c:v>3.9</c:v>
                </c:pt>
                <c:pt idx="66">
                  <c:v>4.7</c:v>
                </c:pt>
                <c:pt idx="67">
                  <c:v>5.5</c:v>
                </c:pt>
                <c:pt idx="68">
                  <c:v>6.7</c:v>
                </c:pt>
                <c:pt idx="69">
                  <c:v>7.1</c:v>
                </c:pt>
                <c:pt idx="70">
                  <c:v>6.5</c:v>
                </c:pt>
                <c:pt idx="71">
                  <c:v>6.1</c:v>
                </c:pt>
                <c:pt idx="72">
                  <c:v>4.2</c:v>
                </c:pt>
                <c:pt idx="73">
                  <c:v>2.4</c:v>
                </c:pt>
                <c:pt idx="74">
                  <c:v>1.8</c:v>
                </c:pt>
                <c:pt idx="75">
                  <c:v>2.6</c:v>
                </c:pt>
                <c:pt idx="76">
                  <c:v>2.9</c:v>
                </c:pt>
                <c:pt idx="77">
                  <c:v>3.9</c:v>
                </c:pt>
                <c:pt idx="78">
                  <c:v>2</c:v>
                </c:pt>
                <c:pt idx="79">
                  <c:v>0.4</c:v>
                </c:pt>
                <c:pt idx="80">
                  <c:v>-2.2000000000000002</c:v>
                </c:pt>
                <c:pt idx="81">
                  <c:v>-0.70000000000000029</c:v>
                </c:pt>
                <c:pt idx="82">
                  <c:v>-0.60000000000000031</c:v>
                </c:pt>
                <c:pt idx="83">
                  <c:v>0</c:v>
                </c:pt>
              </c:numCache>
            </c:numRef>
          </c:val>
          <c:smooth val="0"/>
        </c:ser>
        <c:dLbls>
          <c:showLegendKey val="0"/>
          <c:showVal val="0"/>
          <c:showCatName val="0"/>
          <c:showSerName val="0"/>
          <c:showPercent val="0"/>
          <c:showBubbleSize val="0"/>
        </c:dLbls>
        <c:smooth val="0"/>
        <c:axId val="215825376"/>
        <c:axId val="215824984"/>
      </c:lineChart>
      <c:catAx>
        <c:axId val="215825376"/>
        <c:scaling>
          <c:orientation val="minMax"/>
        </c:scaling>
        <c:delete val="0"/>
        <c:axPos val="b"/>
        <c:numFmt formatCode="General" sourceLinked="0"/>
        <c:majorTickMark val="out"/>
        <c:minorTickMark val="none"/>
        <c:tickLblPos val="nextTo"/>
        <c:txPr>
          <a:bodyPr/>
          <a:lstStyle/>
          <a:p>
            <a:pPr>
              <a:defRPr sz="2000"/>
            </a:pPr>
            <a:endParaRPr lang="en-US"/>
          </a:p>
        </c:txPr>
        <c:crossAx val="215824984"/>
        <c:crosses val="autoZero"/>
        <c:auto val="1"/>
        <c:lblAlgn val="ctr"/>
        <c:lblOffset val="100"/>
        <c:noMultiLvlLbl val="0"/>
      </c:catAx>
      <c:valAx>
        <c:axId val="215824984"/>
        <c:scaling>
          <c:orientation val="minMax"/>
        </c:scaling>
        <c:delete val="0"/>
        <c:axPos val="l"/>
        <c:majorGridlines>
          <c:spPr>
            <a:ln>
              <a:noFill/>
            </a:ln>
          </c:spPr>
        </c:majorGridlines>
        <c:numFmt formatCode="General" sourceLinked="1"/>
        <c:majorTickMark val="out"/>
        <c:minorTickMark val="none"/>
        <c:tickLblPos val="nextTo"/>
        <c:txPr>
          <a:bodyPr/>
          <a:lstStyle/>
          <a:p>
            <a:pPr>
              <a:defRPr sz="2400" b="1"/>
            </a:pPr>
            <a:endParaRPr lang="en-US"/>
          </a:p>
        </c:txPr>
        <c:crossAx val="2158253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aseline="0" dirty="0" smtClean="0"/>
              <a:t>Leakage from 401(k) Plans (2006)</a:t>
            </a:r>
            <a:endParaRPr lang="en-US" sz="2400" dirty="0"/>
          </a:p>
        </c:rich>
      </c:tx>
      <c:overlay val="0"/>
    </c:title>
    <c:autoTitleDeleted val="0"/>
    <c:plotArea>
      <c:layout/>
      <c:barChart>
        <c:barDir val="col"/>
        <c:grouping val="clustered"/>
        <c:varyColors val="0"/>
        <c:ser>
          <c:idx val="0"/>
          <c:order val="0"/>
          <c:tx>
            <c:strRef>
              <c:f>Sheet1!$B$1</c:f>
              <c:strCache>
                <c:ptCount val="1"/>
                <c:pt idx="0">
                  <c:v>Loans</c:v>
                </c:pt>
              </c:strCache>
            </c:strRef>
          </c:tx>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Sources of Leakage</c:v>
                </c:pt>
              </c:strCache>
            </c:strRef>
          </c:cat>
          <c:val>
            <c:numRef>
              <c:f>Sheet1!$B$2</c:f>
              <c:numCache>
                <c:formatCode>"$"#,##0_);[Red]\("$"#,##0\)</c:formatCode>
                <c:ptCount val="1"/>
                <c:pt idx="0">
                  <c:v>0.56100000000000005</c:v>
                </c:pt>
              </c:numCache>
            </c:numRef>
          </c:val>
        </c:ser>
        <c:ser>
          <c:idx val="1"/>
          <c:order val="1"/>
          <c:tx>
            <c:strRef>
              <c:f>Sheet1!$C$1</c:f>
              <c:strCache>
                <c:ptCount val="1"/>
                <c:pt idx="0">
                  <c:v>Hardship withdrawals</c:v>
                </c:pt>
              </c:strCache>
            </c:strRef>
          </c:tx>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Sources of Leakage</c:v>
                </c:pt>
              </c:strCache>
            </c:strRef>
          </c:cat>
          <c:val>
            <c:numRef>
              <c:f>Sheet1!$C$2</c:f>
              <c:numCache>
                <c:formatCode>"$"#,##0_);[Red]\("$"#,##0\)</c:formatCode>
                <c:ptCount val="1"/>
                <c:pt idx="0">
                  <c:v>9</c:v>
                </c:pt>
              </c:numCache>
            </c:numRef>
          </c:val>
        </c:ser>
        <c:ser>
          <c:idx val="2"/>
          <c:order val="2"/>
          <c:tx>
            <c:strRef>
              <c:f>Sheet1!$D$1</c:f>
              <c:strCache>
                <c:ptCount val="1"/>
                <c:pt idx="0">
                  <c:v>Cashouts at job change</c:v>
                </c:pt>
              </c:strCache>
            </c:strRef>
          </c:tx>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Sources of Leakage</c:v>
                </c:pt>
              </c:strCache>
            </c:strRef>
          </c:cat>
          <c:val>
            <c:numRef>
              <c:f>Sheet1!$D$2</c:f>
              <c:numCache>
                <c:formatCode>"$"#,##0_);[Red]\("$"#,##0\)</c:formatCode>
                <c:ptCount val="1"/>
                <c:pt idx="0">
                  <c:v>74</c:v>
                </c:pt>
              </c:numCache>
            </c:numRef>
          </c:val>
        </c:ser>
        <c:dLbls>
          <c:showLegendKey val="0"/>
          <c:showVal val="0"/>
          <c:showCatName val="0"/>
          <c:showSerName val="0"/>
          <c:showPercent val="0"/>
          <c:showBubbleSize val="0"/>
        </c:dLbls>
        <c:gapWidth val="150"/>
        <c:axId val="215416880"/>
        <c:axId val="215417272"/>
      </c:barChart>
      <c:catAx>
        <c:axId val="215416880"/>
        <c:scaling>
          <c:orientation val="minMax"/>
        </c:scaling>
        <c:delete val="1"/>
        <c:axPos val="b"/>
        <c:numFmt formatCode="General" sourceLinked="1"/>
        <c:majorTickMark val="none"/>
        <c:minorTickMark val="none"/>
        <c:tickLblPos val="none"/>
        <c:crossAx val="215417272"/>
        <c:crosses val="autoZero"/>
        <c:auto val="1"/>
        <c:lblAlgn val="ctr"/>
        <c:lblOffset val="100"/>
        <c:noMultiLvlLbl val="0"/>
      </c:catAx>
      <c:valAx>
        <c:axId val="215417272"/>
        <c:scaling>
          <c:orientation val="minMax"/>
        </c:scaling>
        <c:delete val="0"/>
        <c:axPos val="l"/>
        <c:majorGridlines>
          <c:spPr>
            <a:ln>
              <a:solidFill>
                <a:schemeClr val="bg1">
                  <a:lumMod val="85000"/>
                </a:schemeClr>
              </a:solidFill>
              <a:prstDash val="sysDot"/>
            </a:ln>
          </c:spPr>
        </c:majorGridlines>
        <c:title>
          <c:tx>
            <c:rich>
              <a:bodyPr/>
              <a:lstStyle/>
              <a:p>
                <a:pPr>
                  <a:defRPr sz="2400"/>
                </a:pPr>
                <a:r>
                  <a:rPr lang="en-US" sz="2400" dirty="0" smtClean="0"/>
                  <a:t>Billions of Dollars (2006)</a:t>
                </a:r>
                <a:endParaRPr lang="en-US" sz="2400" dirty="0"/>
              </a:p>
            </c:rich>
          </c:tx>
          <c:layout>
            <c:manualLayout>
              <c:xMode val="edge"/>
              <c:yMode val="edge"/>
              <c:x val="1.7948717948717989E-2"/>
              <c:y val="0.13516786148000159"/>
            </c:manualLayout>
          </c:layout>
          <c:overlay val="0"/>
        </c:title>
        <c:numFmt formatCode="&quot;$&quot;#,##0_);[Red]\(&quot;$&quot;#,##0\)" sourceLinked="1"/>
        <c:majorTickMark val="out"/>
        <c:minorTickMark val="none"/>
        <c:tickLblPos val="nextTo"/>
        <c:txPr>
          <a:bodyPr/>
          <a:lstStyle/>
          <a:p>
            <a:pPr>
              <a:defRPr sz="2400"/>
            </a:pPr>
            <a:endParaRPr lang="en-US"/>
          </a:p>
        </c:txPr>
        <c:crossAx val="215416880"/>
        <c:crosses val="autoZero"/>
        <c:crossBetween val="between"/>
      </c:valAx>
    </c:plotArea>
    <c:legend>
      <c:legendPos val="b"/>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50800">
              <a:solidFill>
                <a:schemeClr val="bg2">
                  <a:lumMod val="75000"/>
                </a:schemeClr>
              </a:solidFill>
            </a:ln>
          </c:spPr>
          <c:marker>
            <c:symbol val="square"/>
            <c:size val="5"/>
            <c:spPr>
              <a:solidFill>
                <a:schemeClr val="accent1"/>
              </a:solidFill>
              <a:ln>
                <a:solidFill>
                  <a:schemeClr val="tx1"/>
                </a:solidFill>
              </a:ln>
            </c:spPr>
          </c:marker>
          <c:trendline>
            <c:spPr>
              <a:ln>
                <a:noFill/>
              </a:ln>
            </c:spPr>
            <c:trendlineType val="linear"/>
            <c:dispRSqr val="0"/>
            <c:dispEq val="0"/>
          </c:trendline>
          <c:xVal>
            <c:numRef>
              <c:f>Sheet1!$C$23:$G$23</c:f>
              <c:numCache>
                <c:formatCode>General</c:formatCode>
                <c:ptCount val="5"/>
                <c:pt idx="0">
                  <c:v>0.60000000000000031</c:v>
                </c:pt>
                <c:pt idx="1">
                  <c:v>0.65000000000000036</c:v>
                </c:pt>
                <c:pt idx="2">
                  <c:v>0.70000000000000029</c:v>
                </c:pt>
                <c:pt idx="3">
                  <c:v>0.75000000000000033</c:v>
                </c:pt>
                <c:pt idx="4">
                  <c:v>0.8</c:v>
                </c:pt>
              </c:numCache>
            </c:numRef>
          </c:xVal>
          <c:yVal>
            <c:numRef>
              <c:f>Sheet1!$C$24:$G$24</c:f>
              <c:numCache>
                <c:formatCode>General</c:formatCode>
                <c:ptCount val="5"/>
                <c:pt idx="0">
                  <c:v>45.316707413519303</c:v>
                </c:pt>
                <c:pt idx="1">
                  <c:v>38.475280151587064</c:v>
                </c:pt>
                <c:pt idx="2">
                  <c:v>31.821985797676554</c:v>
                </c:pt>
                <c:pt idx="3">
                  <c:v>25.438142411308473</c:v>
                </c:pt>
                <c:pt idx="4">
                  <c:v>19.426028667688445</c:v>
                </c:pt>
              </c:numCache>
            </c:numRef>
          </c:yVal>
          <c:smooth val="0"/>
        </c:ser>
        <c:ser>
          <c:idx val="1"/>
          <c:order val="1"/>
          <c:spPr>
            <a:ln w="50800">
              <a:solidFill>
                <a:schemeClr val="accent2">
                  <a:lumMod val="60000"/>
                  <a:lumOff val="40000"/>
                </a:schemeClr>
              </a:solidFill>
            </a:ln>
          </c:spPr>
          <c:marker>
            <c:symbol val="square"/>
            <c:size val="5"/>
            <c:spPr>
              <a:ln>
                <a:solidFill>
                  <a:schemeClr val="accent2">
                    <a:lumMod val="50000"/>
                  </a:schemeClr>
                </a:solidFill>
              </a:ln>
            </c:spPr>
          </c:marker>
          <c:xVal>
            <c:numRef>
              <c:f>Sheet1!$E$28:$I$28</c:f>
              <c:numCache>
                <c:formatCode>General</c:formatCode>
                <c:ptCount val="5"/>
                <c:pt idx="0">
                  <c:v>0.60000000000000031</c:v>
                </c:pt>
                <c:pt idx="1">
                  <c:v>0.65000000000000036</c:v>
                </c:pt>
                <c:pt idx="2">
                  <c:v>0.70000000000000029</c:v>
                </c:pt>
                <c:pt idx="3">
                  <c:v>0.75000000000000033</c:v>
                </c:pt>
                <c:pt idx="4">
                  <c:v>0.8</c:v>
                </c:pt>
              </c:numCache>
            </c:numRef>
          </c:xVal>
          <c:yVal>
            <c:numRef>
              <c:f>Sheet1!$E$29:$I$29</c:f>
              <c:numCache>
                <c:formatCode>General</c:formatCode>
                <c:ptCount val="5"/>
                <c:pt idx="0">
                  <c:v>46.469366821569864</c:v>
                </c:pt>
                <c:pt idx="1">
                  <c:v>39.446944574177564</c:v>
                </c:pt>
                <c:pt idx="2">
                  <c:v>32.572974680674591</c:v>
                </c:pt>
                <c:pt idx="3">
                  <c:v>25.941659551477699</c:v>
                </c:pt>
                <c:pt idx="4">
                  <c:v>19.664020884386506</c:v>
                </c:pt>
              </c:numCache>
            </c:numRef>
          </c:yVal>
          <c:smooth val="0"/>
        </c:ser>
        <c:dLbls>
          <c:showLegendKey val="0"/>
          <c:showVal val="0"/>
          <c:showCatName val="0"/>
          <c:showSerName val="0"/>
          <c:showPercent val="0"/>
          <c:showBubbleSize val="0"/>
        </c:dLbls>
        <c:axId val="216820912"/>
        <c:axId val="216821304"/>
      </c:scatterChart>
      <c:valAx>
        <c:axId val="216820912"/>
        <c:scaling>
          <c:orientation val="minMax"/>
          <c:max val="0.8"/>
          <c:min val="0.60000000000000042"/>
        </c:scaling>
        <c:delete val="0"/>
        <c:axPos val="b"/>
        <c:numFmt formatCode="General" sourceLinked="1"/>
        <c:majorTickMark val="out"/>
        <c:minorTickMark val="none"/>
        <c:tickLblPos val="nextTo"/>
        <c:txPr>
          <a:bodyPr/>
          <a:lstStyle/>
          <a:p>
            <a:pPr>
              <a:defRPr sz="2400"/>
            </a:pPr>
            <a:endParaRPr lang="en-US"/>
          </a:p>
        </c:txPr>
        <c:crossAx val="216821304"/>
        <c:crosses val="autoZero"/>
        <c:crossBetween val="midCat"/>
      </c:valAx>
      <c:valAx>
        <c:axId val="216821304"/>
        <c:scaling>
          <c:orientation val="minMax"/>
          <c:min val="15"/>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2400"/>
            </a:pPr>
            <a:endParaRPr lang="en-US"/>
          </a:p>
        </c:txPr>
        <c:crossAx val="216820912"/>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6.wmf"/><Relationship Id="rId4"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drawing1.xml><?xml version="1.0" encoding="utf-8"?>
<c:userShapes xmlns:c="http://schemas.openxmlformats.org/drawingml/2006/chart">
  <cdr:relSizeAnchor xmlns:cdr="http://schemas.openxmlformats.org/drawingml/2006/chartDrawing">
    <cdr:from>
      <cdr:x>0.64447</cdr:x>
      <cdr:y>0.27273</cdr:y>
    </cdr:from>
    <cdr:to>
      <cdr:x>0.84073</cdr:x>
      <cdr:y>0.45455</cdr:y>
    </cdr:to>
    <cdr:sp macro="" textlink="">
      <cdr:nvSpPr>
        <cdr:cNvPr id="2" name="TextBox 1"/>
        <cdr:cNvSpPr txBox="1"/>
      </cdr:nvSpPr>
      <cdr:spPr>
        <a:xfrm xmlns:a="http://schemas.openxmlformats.org/drawingml/2006/main">
          <a:off x="5254625" y="1371600"/>
          <a:ext cx="1600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0.71924</cdr:x>
      <cdr:y>0.19968</cdr:y>
    </cdr:from>
    <cdr:to>
      <cdr:x>0.97157</cdr:x>
      <cdr:y>0.39665</cdr:y>
    </cdr:to>
    <cdr:sp macro="" textlink="">
      <cdr:nvSpPr>
        <cdr:cNvPr id="3" name="TextBox 2"/>
        <cdr:cNvSpPr txBox="1"/>
      </cdr:nvSpPr>
      <cdr:spPr>
        <a:xfrm xmlns:a="http://schemas.openxmlformats.org/drawingml/2006/main">
          <a:off x="5864225" y="1004248"/>
          <a:ext cx="2057400" cy="99060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ctr"/>
          <a:r>
            <a:rPr lang="en-US" sz="1800" b="1" dirty="0" smtClean="0">
              <a:solidFill>
                <a:srgbClr val="FF0000"/>
              </a:solidFill>
            </a:rPr>
            <a:t>Select Home </a:t>
          </a:r>
        </a:p>
        <a:p xmlns:a="http://schemas.openxmlformats.org/drawingml/2006/main">
          <a:pPr algn="ctr"/>
          <a:r>
            <a:rPr lang="en-US" sz="1800" b="1" dirty="0" smtClean="0">
              <a:solidFill>
                <a:srgbClr val="FF0000"/>
              </a:solidFill>
            </a:rPr>
            <a:t>Delivery</a:t>
          </a:r>
        </a:p>
        <a:p xmlns:a="http://schemas.openxmlformats.org/drawingml/2006/main">
          <a:pPr algn="ctr"/>
          <a:r>
            <a:rPr lang="en-US" sz="1800" b="1" dirty="0" smtClean="0">
              <a:solidFill>
                <a:srgbClr val="FF0000"/>
              </a:solidFill>
            </a:rPr>
            <a:t>Program</a:t>
          </a:r>
          <a:endParaRPr lang="en-US" sz="18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ABCC77A-1D5E-4AAD-94ED-6ADECDA9269D}" type="datetimeFigureOut">
              <a:rPr lang="en-US" smtClean="0"/>
              <a:pPr/>
              <a:t>7/9/2014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CD58834-DF0F-4DC3-8A52-9C935A217582}" type="slidenum">
              <a:rPr lang="en-US" smtClean="0"/>
              <a:pPr/>
              <a:t>‹#›</a:t>
            </a:fld>
            <a:endParaRPr lang="en-US"/>
          </a:p>
        </p:txBody>
      </p:sp>
    </p:spTree>
    <p:extLst>
      <p:ext uri="{BB962C8B-B14F-4D97-AF65-F5344CB8AC3E}">
        <p14:creationId xmlns:p14="http://schemas.microsoft.com/office/powerpoint/2010/main" val="886978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en-US"/>
          </a:p>
        </p:txBody>
      </p:sp>
      <p:sp>
        <p:nvSpPr>
          <p:cNvPr id="37891"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D0E5D9EC-B9FC-4A5E-8C92-EC36177608BF}" type="slidenum">
              <a:rPr lang="en-US"/>
              <a:pPr>
                <a:defRPr/>
              </a:pPr>
              <a:t>‹#›</a:t>
            </a:fld>
            <a:endParaRPr lang="en-US"/>
          </a:p>
        </p:txBody>
      </p:sp>
    </p:spTree>
    <p:extLst>
      <p:ext uri="{BB962C8B-B14F-4D97-AF65-F5344CB8AC3E}">
        <p14:creationId xmlns:p14="http://schemas.microsoft.com/office/powerpoint/2010/main" val="3149985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9DD1E77-3AE4-4150-9C8B-ED125E6A7E40}" type="slidenum">
              <a:rPr lang="en-US" smtClean="0"/>
              <a:pPr/>
              <a:t>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8118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7E99E8-08FE-4550-9820-5E619FEB2C60}" type="slidenum">
              <a:rPr lang="en-US">
                <a:solidFill>
                  <a:prstClr val="black"/>
                </a:solidFill>
              </a:rPr>
              <a:pPr/>
              <a:t>14</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678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84514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27982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48858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129EB41-81F6-4E38-BF1D-3174BE2918CA}" type="slidenum">
              <a:rPr lang="en-US" smtClean="0">
                <a:solidFill>
                  <a:prstClr val="black"/>
                </a:solidFill>
              </a:rPr>
              <a:pPr/>
              <a:t>20</a:t>
            </a:fld>
            <a:endParaRPr lang="en-US"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06980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CDBDA1EE-D4F9-45D9-91A9-878A61C4C92D}" type="slidenum">
              <a:rPr lang="en-US" smtClean="0">
                <a:solidFill>
                  <a:prstClr val="black"/>
                </a:solidFill>
              </a:rPr>
              <a:pPr/>
              <a:t>21</a:t>
            </a:fld>
            <a:endParaRPr lang="en-US" smtClean="0">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446979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C73CCBE-2B72-42A6-A15E-5833AEC2005E}" type="slidenum">
              <a:rPr lang="en-US" smtClean="0">
                <a:solidFill>
                  <a:prstClr val="black"/>
                </a:solidFill>
              </a:rPr>
              <a:pPr/>
              <a:t>22</a:t>
            </a:fld>
            <a:endParaRPr lang="en-US" smtClean="0">
              <a:solidFill>
                <a:prstClr val="black"/>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146939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7922017-EA16-4FC2-9D64-500EE3EB4425}" type="slidenum">
              <a:rPr lang="en-US" smtClean="0">
                <a:solidFill>
                  <a:prstClr val="black"/>
                </a:solidFill>
              </a:rPr>
              <a:pPr/>
              <a:t>24</a:t>
            </a:fld>
            <a:endParaRPr lang="en-US" smtClean="0">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60912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8A1F500-E37C-4477-8813-3F14BB15635F}" type="slidenum">
              <a:rPr lang="en-US" smtClean="0">
                <a:solidFill>
                  <a:prstClr val="black"/>
                </a:solidFill>
              </a:rPr>
              <a:pPr/>
              <a:t>25</a:t>
            </a:fld>
            <a:endParaRPr lang="en-US" smtClean="0">
              <a:solidFill>
                <a:prstClr val="black"/>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263908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85CF9C9D-77CB-434B-9F6F-413D80DF660A}" type="slidenum">
              <a:rPr lang="en-US" smtClean="0">
                <a:solidFill>
                  <a:prstClr val="black"/>
                </a:solidFill>
              </a:rPr>
              <a:pPr/>
              <a:t>26</a:t>
            </a:fld>
            <a:endParaRPr lang="en-US" smtClean="0">
              <a:solidFill>
                <a:prstClr val="black"/>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70269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3</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236540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65DDA4B-1FCA-43A0-9A74-931AF787E136}" type="slidenum">
              <a:rPr lang="en-US" smtClean="0">
                <a:solidFill>
                  <a:prstClr val="black"/>
                </a:solidFill>
              </a:rPr>
              <a:pPr/>
              <a:t>28</a:t>
            </a:fld>
            <a:endParaRPr lang="en-US" smtClean="0">
              <a:solidFill>
                <a:prstClr val="black"/>
              </a:solidFill>
            </a:endParaRPr>
          </a:p>
        </p:txBody>
      </p:sp>
      <p:sp>
        <p:nvSpPr>
          <p:cNvPr id="97283" name="Rectangle 2"/>
          <p:cNvSpPr>
            <a:spLocks noGrp="1" noRot="1" noChangeAspect="1" noChangeArrowheads="1" noTextEdit="1"/>
          </p:cNvSpPr>
          <p:nvPr>
            <p:ph type="sldImg"/>
          </p:nvPr>
        </p:nvSpPr>
        <p:spPr>
          <a:xfrm>
            <a:off x="1262063" y="722313"/>
            <a:ext cx="4797425" cy="3598862"/>
          </a:xfrm>
          <a:ln/>
        </p:spPr>
      </p:sp>
      <p:sp>
        <p:nvSpPr>
          <p:cNvPr id="97284" name="Rectangle 3"/>
          <p:cNvSpPr>
            <a:spLocks noGrp="1" noChangeArrowheads="1"/>
          </p:cNvSpPr>
          <p:nvPr>
            <p:ph type="body" idx="1"/>
          </p:nvPr>
        </p:nvSpPr>
        <p:spPr>
          <a:xfrm>
            <a:off x="731520" y="4560570"/>
            <a:ext cx="5852160" cy="4318874"/>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370709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B943339-D8DD-4C5B-8CB3-26ABB3700B13}" type="slidenum">
              <a:rPr lang="en-US" smtClean="0">
                <a:solidFill>
                  <a:prstClr val="black"/>
                </a:solidFill>
              </a:rPr>
              <a:pPr/>
              <a:t>29</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xfrm>
            <a:off x="1262063" y="722313"/>
            <a:ext cx="4797425" cy="3598862"/>
          </a:xfrm>
          <a:ln/>
        </p:spPr>
      </p:sp>
      <p:sp>
        <p:nvSpPr>
          <p:cNvPr id="98308" name="Rectangle 3"/>
          <p:cNvSpPr>
            <a:spLocks noGrp="1" noChangeArrowheads="1"/>
          </p:cNvSpPr>
          <p:nvPr>
            <p:ph type="body" idx="1"/>
          </p:nvPr>
        </p:nvSpPr>
        <p:spPr>
          <a:xfrm>
            <a:off x="731520" y="4560570"/>
            <a:ext cx="5852160" cy="4318874"/>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790619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Calibri" pitchFamily="34" charset="0"/>
                <a:ea typeface="+mn-ea"/>
                <a:cs typeface="+mn-cs"/>
              </a:rPr>
              <a:t>Table 1. Prescription Drug Copayment Structure</a:t>
            </a:r>
            <a:endParaRPr lang="en-US" sz="1200" kern="1200" dirty="0" smtClean="0">
              <a:solidFill>
                <a:schemeClr val="tx1"/>
              </a:solidFill>
              <a:latin typeface="Calibri" pitchFamily="34" charset="0"/>
              <a:ea typeface="+mn-ea"/>
              <a:cs typeface="+mn-cs"/>
            </a:endParaRPr>
          </a:p>
          <a:p>
            <a:r>
              <a:rPr lang="en-US" sz="1200" kern="1200" dirty="0" smtClean="0">
                <a:solidFill>
                  <a:schemeClr val="tx1"/>
                </a:solidFill>
                <a:latin typeface="Calibri" pitchFamily="34" charset="0"/>
                <a:ea typeface="+mn-ea"/>
                <a:cs typeface="+mn-cs"/>
              </a:rPr>
              <a:t>This table summarizes the basic copayment structure in the firm’s prescription drug plan during the time period studied (the years 2007, 2008, and 2009). Some special categories of treatments (e.g., infertility) are omitted. A small number of drugs moved from one category to another during the sample period. Beginning in April 2008, some employees with certain chronic diseases were invited to enroll in a special program that offered reduced copayment amounts and rates, which are not shown.</a:t>
            </a:r>
            <a:r>
              <a:rPr lang="en-US" sz="1200" kern="1200" baseline="0" dirty="0" smtClean="0">
                <a:solidFill>
                  <a:schemeClr val="tx1"/>
                </a:solidFill>
                <a:latin typeface="Calibri" pitchFamily="34" charset="0"/>
                <a:ea typeface="+mn-ea"/>
                <a:cs typeface="+mn-cs"/>
              </a:rPr>
              <a:t> Note that costs in the home delivery column are for 90 day refills, whereas costs for retail </a:t>
            </a:r>
            <a:r>
              <a:rPr lang="en-US" sz="1200" kern="1200" baseline="0" smtClean="0">
                <a:solidFill>
                  <a:schemeClr val="tx1"/>
                </a:solidFill>
                <a:latin typeface="Calibri" pitchFamily="34" charset="0"/>
                <a:ea typeface="+mn-ea"/>
                <a:cs typeface="+mn-cs"/>
              </a:rPr>
              <a:t>are for 30 day costs.</a:t>
            </a:r>
            <a:endParaRPr lang="en-US" sz="1200" kern="1200" dirty="0" smtClean="0">
              <a:solidFill>
                <a:schemeClr val="tx1"/>
              </a:solidFill>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578731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Examine</a:t>
            </a:r>
            <a:r>
              <a:rPr lang="en-US" baseline="0" dirty="0" smtClean="0"/>
              <a:t> how an active choice approach works in the context of enrollment in home delivery for prescription drugs. Large U.S. employers adopts program to encourage employees enrolled in its health plans to make an active choice about whether they want home delivery or pharmacy pick-up for long-term maintenance medications.  Program is called “Select Home Delivery” (SHD).</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4202289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Employees</a:t>
            </a:r>
            <a:r>
              <a:rPr lang="en-US" baseline="0" dirty="0" smtClean="0"/>
              <a:t> do not have to choose home delivery, but they are given a deadline (three retail pharmacy refills) by which time they have to make a yes/no choice about whether they want home delivery. There is no penalty for choosing “NO”. Motivation behind program is a belief that many individuals would prefer home delivery but they simply don’t get around to signing up (procrastination).</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48417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Empirical approach: Compare outcomes</a:t>
            </a:r>
            <a:r>
              <a:rPr lang="en-US" baseline="0" dirty="0" smtClean="0"/>
              <a:t> for targeted </a:t>
            </a:r>
            <a:r>
              <a:rPr lang="en-US" dirty="0" smtClean="0"/>
              <a:t>employees after SHD implemented with behavior of employees before SHD</a:t>
            </a:r>
            <a:r>
              <a:rPr lang="en-US" baseline="0" dirty="0" smtClean="0"/>
              <a:t> implemented.  Use same targeting criteria to define pre-cohort.</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4294570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displays the</a:t>
            </a:r>
            <a:r>
              <a:rPr lang="en-US" baseline="0" dirty="0" smtClean="0"/>
              <a:t> fraction of prescriptions that are filled through Home Delivery in a given month. The universe is all prescription refills in a given month. Note that Home Delivery prescriptions need to be refilled less often, since the supply of medicine goes up to 90 days. The supply limit for a retail prescription fill is 30 days. The Select Home Delivery program was in effect during the time period marked by the red vertical lines (November 2008-October 2009).  In November 2009, a more aggressive approach to increasing take-up of home delivery was adopted by the company which accounts for the increase in home delivery utilization in this period. We do not analyze this second program in this paper.</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521338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observations in this regression are uniquely</a:t>
            </a:r>
            <a:r>
              <a:rPr lang="en-US" baseline="0" dirty="0" smtClean="0"/>
              <a:t> identified by a combination of individual ID and medication GPI-4 code. </a:t>
            </a:r>
            <a:r>
              <a:rPr lang="en-US" dirty="0" smtClean="0"/>
              <a:t>In the second regression,</a:t>
            </a:r>
            <a:r>
              <a:rPr lang="en-US" baseline="0" dirty="0" smtClean="0"/>
              <a:t> standard errors are clustered by individual.</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253778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672721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322810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5</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246818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BB000FF-FB5D-44F0-A1B5-B17082549AC0}" type="slidenum">
              <a:rPr lang="en-US" smtClean="0">
                <a:solidFill>
                  <a:prstClr val="black"/>
                </a:solidFill>
                <a:latin typeface="Arial" pitchFamily="34" charset="0"/>
              </a:rPr>
              <a:pPr/>
              <a:t>48</a:t>
            </a:fld>
            <a:endParaRPr lang="en-US" smtClean="0">
              <a:solidFill>
                <a:prstClr val="black"/>
              </a:solidFill>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08281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78FDF8B-8FF4-4F97-A822-C691E32F29B6}" type="slidenum">
              <a:rPr lang="en-US" smtClean="0">
                <a:solidFill>
                  <a:prstClr val="black"/>
                </a:solidFill>
                <a:latin typeface="Arial" pitchFamily="34" charset="0"/>
              </a:rPr>
              <a:pPr/>
              <a:t>49</a:t>
            </a:fld>
            <a:endParaRPr lang="en-US" smtClean="0">
              <a:solidFill>
                <a:prstClr val="black"/>
              </a:solidFill>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266341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67940" name="Slide Number Placeholder 3"/>
          <p:cNvSpPr>
            <a:spLocks noGrp="1"/>
          </p:cNvSpPr>
          <p:nvPr>
            <p:ph type="sldNum" sz="quarter" idx="5"/>
          </p:nvPr>
        </p:nvSpPr>
        <p:spPr>
          <a:noFill/>
        </p:spPr>
        <p:txBody>
          <a:bodyPr/>
          <a:lstStyle/>
          <a:p>
            <a:fld id="{2F0DF014-8D88-40F1-B2F9-EF2CCFA811DF}" type="slidenum">
              <a:rPr lang="en-US" smtClean="0">
                <a:solidFill>
                  <a:prstClr val="black"/>
                </a:solidFill>
                <a:latin typeface="Arial" pitchFamily="34" charset="0"/>
              </a:rPr>
              <a:pPr/>
              <a:t>52</a:t>
            </a:fld>
            <a:endParaRPr lang="en-US" smtClean="0">
              <a:solidFill>
                <a:prstClr val="black"/>
              </a:solidFill>
              <a:latin typeface="Arial" pitchFamily="34" charset="0"/>
            </a:endParaRPr>
          </a:p>
        </p:txBody>
      </p:sp>
    </p:spTree>
    <p:extLst>
      <p:ext uri="{BB962C8B-B14F-4D97-AF65-F5344CB8AC3E}">
        <p14:creationId xmlns:p14="http://schemas.microsoft.com/office/powerpoint/2010/main" val="623972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68964" name="Slide Number Placeholder 3"/>
          <p:cNvSpPr>
            <a:spLocks noGrp="1"/>
          </p:cNvSpPr>
          <p:nvPr>
            <p:ph type="sldNum" sz="quarter" idx="5"/>
          </p:nvPr>
        </p:nvSpPr>
        <p:spPr>
          <a:noFill/>
        </p:spPr>
        <p:txBody>
          <a:bodyPr/>
          <a:lstStyle/>
          <a:p>
            <a:fld id="{C9C3C19C-9231-4B35-A71C-D967DC881EB1}" type="slidenum">
              <a:rPr lang="en-US" smtClean="0">
                <a:solidFill>
                  <a:prstClr val="black"/>
                </a:solidFill>
                <a:latin typeface="Arial" pitchFamily="34" charset="0"/>
              </a:rPr>
              <a:pPr/>
              <a:t>53</a:t>
            </a:fld>
            <a:endParaRPr lang="en-US" smtClean="0">
              <a:solidFill>
                <a:prstClr val="black"/>
              </a:solidFill>
              <a:latin typeface="Arial" pitchFamily="34" charset="0"/>
            </a:endParaRPr>
          </a:p>
        </p:txBody>
      </p:sp>
    </p:spTree>
    <p:extLst>
      <p:ext uri="{BB962C8B-B14F-4D97-AF65-F5344CB8AC3E}">
        <p14:creationId xmlns:p14="http://schemas.microsoft.com/office/powerpoint/2010/main" val="2596166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57E4A84-D343-4092-9687-80F31FBC0156}" type="slidenum">
              <a:rPr lang="en-US" smtClean="0">
                <a:solidFill>
                  <a:prstClr val="black"/>
                </a:solidFill>
              </a:rPr>
              <a:pPr/>
              <a:t>64</a:t>
            </a:fld>
            <a:endParaRPr lang="en-US"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764146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3EF43E-8435-43E3-B61E-331EAC3F84E8}" type="slidenum">
              <a:rPr lang="en-US" smtClean="0">
                <a:solidFill>
                  <a:prstClr val="black"/>
                </a:solidFill>
              </a:rPr>
              <a:pPr/>
              <a:t>100</a:t>
            </a:fld>
            <a:endParaRPr lang="en-US" smtClean="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67202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9DD1E77-3AE4-4150-9C8B-ED125E6A7E40}" type="slidenum">
              <a:rPr lang="en-US" smtClean="0"/>
              <a:pPr/>
              <a:t>101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2207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57E4A84-D343-4092-9687-80F31FBC0156}" type="slidenum">
              <a:rPr lang="en-US" smtClean="0">
                <a:solidFill>
                  <a:prstClr val="black"/>
                </a:solidFill>
              </a:rPr>
              <a:pPr/>
              <a:t>6</a:t>
            </a:fld>
            <a:endParaRPr lang="en-US"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70453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7E99E8-08FE-4550-9820-5E619FEB2C60}" type="slidenum">
              <a:rPr lang="en-US">
                <a:solidFill>
                  <a:prstClr val="black"/>
                </a:solidFill>
              </a:rPr>
              <a:pPr/>
              <a:t>7</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11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78EADA6D-41DE-47DD-B4B0-D224B9B508E1}"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2319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56A83C0-2667-459D-BCBD-543F2FDD1851}" type="slidenum">
              <a:rPr lang="en-US">
                <a:solidFill>
                  <a:prstClr val="black"/>
                </a:solidFill>
              </a:rPr>
              <a:pPr/>
              <a:t>9</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1343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52084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422703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6.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8.xml"/><Relationship Id="rId1" Type="http://schemas.openxmlformats.org/officeDocument/2006/relationships/themeOverride" Target="../theme/themeOverride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CD922-85EB-4F65-BDD0-1C8C254024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5FF3A-057E-4DA3-9147-A7EDF0A005C2}"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944D1B-BF9C-4216-866E-76B170664AD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5218650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CD711EB-2458-43AF-BEC7-09375412C0F4}"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9983474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FEBCAC8-7EBC-4340-8CFC-D6F652007FA7}"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2866301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517C912-422E-4808-B15F-0FB001F6007D}"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57383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56C5F3-CD27-49CB-83EC-7758EBB93DFC}"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367987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4B27AC5-AA6B-4222-A245-EF9A14C4751A}"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1203789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B546FFB-D639-4BDB-9DC3-D92CB4AC18B7}"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1306719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30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3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6A1954-ECA9-4797-8B78-484B901C4536}"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8173472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80536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86D69C53-5F7C-475A-A497-9958DDD14273}"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6868885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0536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DB94BB3B-83AF-42EB-BA1F-D4446CBDB374}"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425641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F1ED9B-D4B4-418F-81D3-26C20887F80C}"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80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20C4CB1-6647-466D-92A5-408F44D026F7}"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4682404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eaLnBrk="1" hangingPunct="1">
              <a:defRPr/>
            </a:pPr>
            <a:endParaRPr lang="en-US">
              <a:solidFill>
                <a:srgbClr val="C4CCFF"/>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eaLnBrk="1" hangingPunct="1">
              <a:defRPr/>
            </a:pPr>
            <a:endParaRPr lang="en-US">
              <a:solidFill>
                <a:srgbClr val="C4CC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6882B1AB-0AE2-486B-9694-7D113D12CC1C}"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0874316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D9B6B49-8314-4EE0-9393-92345C2EF33B}" type="datetime1">
              <a:rPr lang="en-US" smtClean="0"/>
              <a:pPr/>
              <a:t>7/9/2014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DEF5FA"/>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AB51B76-4E51-4491-A631-A50F1638A99F}" type="slidenum">
              <a:rPr lang="en-US" smtClean="0">
                <a:solidFill>
                  <a:srgbClr val="DEF5FA"/>
                </a:solidFill>
              </a:rPr>
              <a:pPr/>
              <a:t>‹#›</a:t>
            </a:fld>
            <a:endParaRPr lang="en-US">
              <a:solidFill>
                <a:srgbClr val="DEF5FA"/>
              </a:solidFill>
            </a:endParaRPr>
          </a:p>
        </p:txBody>
      </p:sp>
    </p:spTree>
    <p:extLst>
      <p:ext uri="{BB962C8B-B14F-4D97-AF65-F5344CB8AC3E}">
        <p14:creationId xmlns:p14="http://schemas.microsoft.com/office/powerpoint/2010/main" val="3523188463"/>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0EA1EFD-24FF-4865-BEFC-E4B0CCF55F04}" type="datetime1">
              <a:rPr lang="en-US" smtClean="0">
                <a:solidFill>
                  <a:srgbClr val="464646"/>
                </a:solidFill>
              </a:rPr>
              <a:pPr/>
              <a:t>7/9/2014</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B51B76-4E51-4491-A631-A50F1638A99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53564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7A9E97D-3399-4B30-AB7E-BA4571D26758}" type="datetime1">
              <a:rPr lang="en-US" smtClean="0">
                <a:solidFill>
                  <a:srgbClr val="464646"/>
                </a:solidFill>
              </a:rPr>
              <a:pPr/>
              <a:t>7/9/2014</a:t>
            </a:fld>
            <a:endParaRPr lang="en-US">
              <a:solidFill>
                <a:srgbClr val="464646"/>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AB51B76-4E51-4491-A631-A50F1638A99F}"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64646"/>
              </a:solidFill>
            </a:endParaRPr>
          </a:p>
        </p:txBody>
      </p:sp>
    </p:spTree>
    <p:extLst>
      <p:ext uri="{BB962C8B-B14F-4D97-AF65-F5344CB8AC3E}">
        <p14:creationId xmlns:p14="http://schemas.microsoft.com/office/powerpoint/2010/main" val="140291367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D2942C9-4C91-4A04-BA84-31ED966768A1}" type="datetime1">
              <a:rPr lang="en-US" smtClean="0">
                <a:solidFill>
                  <a:srgbClr val="464646"/>
                </a:solidFill>
              </a:rPr>
              <a:pPr/>
              <a:t>7/9/2014</a:t>
            </a:fld>
            <a:endParaRPr lang="en-US">
              <a:solidFill>
                <a:srgbClr val="464646"/>
              </a:solidFill>
            </a:endParaRPr>
          </a:p>
        </p:txBody>
      </p:sp>
      <p:sp>
        <p:nvSpPr>
          <p:cNvPr id="10" name="Slide Number Placeholder 9"/>
          <p:cNvSpPr>
            <a:spLocks noGrp="1"/>
          </p:cNvSpPr>
          <p:nvPr>
            <p:ph type="sldNum" sz="quarter" idx="16"/>
          </p:nvPr>
        </p:nvSpPr>
        <p:spPr/>
        <p:txBody>
          <a:bodyPr rtlCol="0"/>
          <a:lstStyle/>
          <a:p>
            <a:fld id="{EAB51B76-4E51-4491-A631-A50F1638A99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4646"/>
              </a:solidFill>
            </a:endParaRPr>
          </a:p>
        </p:txBody>
      </p:sp>
    </p:spTree>
    <p:extLst>
      <p:ext uri="{BB962C8B-B14F-4D97-AF65-F5344CB8AC3E}">
        <p14:creationId xmlns:p14="http://schemas.microsoft.com/office/powerpoint/2010/main" val="526080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ACCC7B5-BC98-4657-980B-2E370FCBCA8B}" type="datetime1">
              <a:rPr lang="en-US" smtClean="0">
                <a:solidFill>
                  <a:srgbClr val="464646"/>
                </a:solidFill>
              </a:rPr>
              <a:pPr/>
              <a:t>7/9/2014</a:t>
            </a:fld>
            <a:endParaRPr lang="en-US">
              <a:solidFill>
                <a:srgbClr val="464646"/>
              </a:solidFill>
            </a:endParaRPr>
          </a:p>
        </p:txBody>
      </p:sp>
      <p:sp>
        <p:nvSpPr>
          <p:cNvPr id="12" name="Slide Number Placeholder 11"/>
          <p:cNvSpPr>
            <a:spLocks noGrp="1"/>
          </p:cNvSpPr>
          <p:nvPr>
            <p:ph type="sldNum" sz="quarter" idx="16"/>
          </p:nvPr>
        </p:nvSpPr>
        <p:spPr/>
        <p:txBody>
          <a:bodyPr rtlCol="0"/>
          <a:lstStyle/>
          <a:p>
            <a:fld id="{EAB51B76-4E51-4491-A631-A50F1638A99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64646"/>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5696209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92EB98-1DEE-422F-83B5-42D1888CE23E}" type="datetime1">
              <a:rPr lang="en-US" smtClean="0">
                <a:solidFill>
                  <a:srgbClr val="464646"/>
                </a:solidFill>
              </a:rPr>
              <a:pPr/>
              <a:t>7/9/2014</a:t>
            </a:fld>
            <a:endParaRPr lang="en-US">
              <a:solidFill>
                <a:srgbClr val="464646"/>
              </a:solidFill>
            </a:endParaRPr>
          </a:p>
        </p:txBody>
      </p:sp>
      <p:sp>
        <p:nvSpPr>
          <p:cNvPr id="4" name="Footer Placeholder 3"/>
          <p:cNvSpPr>
            <a:spLocks noGrp="1"/>
          </p:cNvSpPr>
          <p:nvPr>
            <p:ph type="ftr" sz="quarter" idx="11"/>
          </p:nvPr>
        </p:nvSpPr>
        <p:spPr/>
        <p:txBody>
          <a:bodyPr/>
          <a:lstStyle/>
          <a:p>
            <a:endParaRPr lang="en-US">
              <a:solidFill>
                <a:srgbClr val="464646"/>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AB51B76-4E51-4491-A631-A50F1638A99F}" type="slidenum">
              <a:rPr lang="en-US" smtClean="0"/>
              <a:pPr/>
              <a:t>‹#›</a:t>
            </a:fld>
            <a:endParaRPr lang="en-US"/>
          </a:p>
        </p:txBody>
      </p:sp>
    </p:spTree>
    <p:extLst>
      <p:ext uri="{BB962C8B-B14F-4D97-AF65-F5344CB8AC3E}">
        <p14:creationId xmlns:p14="http://schemas.microsoft.com/office/powerpoint/2010/main" val="26147098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C3A9F-0857-4BA2-884F-3A444350472F}" type="datetime1">
              <a:rPr lang="en-US" smtClean="0">
                <a:solidFill>
                  <a:srgbClr val="464646"/>
                </a:solidFill>
              </a:rPr>
              <a:pPr/>
              <a:t>7/9/2014</a:t>
            </a:fld>
            <a:endParaRPr lang="en-US">
              <a:solidFill>
                <a:srgbClr val="464646"/>
              </a:solidFill>
            </a:endParaRPr>
          </a:p>
        </p:txBody>
      </p:sp>
      <p:sp>
        <p:nvSpPr>
          <p:cNvPr id="3" name="Footer Placeholder 2"/>
          <p:cNvSpPr>
            <a:spLocks noGrp="1"/>
          </p:cNvSpPr>
          <p:nvPr>
            <p:ph type="ftr" sz="quarter" idx="11"/>
          </p:nvPr>
        </p:nvSpPr>
        <p:spPr/>
        <p:txBody>
          <a:bodyPr/>
          <a:lstStyle/>
          <a:p>
            <a:endParaRPr lang="en-US">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AB51B76-4E51-4491-A631-A50F1638A99F}" type="slidenum">
              <a:rPr lang="en-US" smtClean="0">
                <a:solidFill>
                  <a:srgbClr val="464646"/>
                </a:solidFill>
              </a:rPr>
              <a:pPr/>
              <a:t>‹#›</a:t>
            </a:fld>
            <a:endParaRPr lang="en-US">
              <a:solidFill>
                <a:srgbClr val="464646"/>
              </a:solidFill>
            </a:endParaRPr>
          </a:p>
        </p:txBody>
      </p:sp>
    </p:spTree>
    <p:extLst>
      <p:ext uri="{BB962C8B-B14F-4D97-AF65-F5344CB8AC3E}">
        <p14:creationId xmlns:p14="http://schemas.microsoft.com/office/powerpoint/2010/main" val="35917903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63C7B97-FEAF-401E-8EA9-00D605A60ED5}" type="datetime1">
              <a:rPr lang="en-US" smtClean="0">
                <a:solidFill>
                  <a:srgbClr val="464646"/>
                </a:solidFill>
              </a:rPr>
              <a:pPr/>
              <a:t>7/9/2014</a:t>
            </a:fld>
            <a:endParaRPr lang="en-US">
              <a:solidFill>
                <a:srgbClr val="464646"/>
              </a:solidFill>
            </a:endParaRPr>
          </a:p>
        </p:txBody>
      </p:sp>
      <p:sp>
        <p:nvSpPr>
          <p:cNvPr id="6" name="Footer Placeholder 5"/>
          <p:cNvSpPr>
            <a:spLocks noGrp="1"/>
          </p:cNvSpPr>
          <p:nvPr>
            <p:ph type="ftr" sz="quarter" idx="11"/>
          </p:nvPr>
        </p:nvSpPr>
        <p:spPr/>
        <p:txBody>
          <a:bodyPr/>
          <a:lstStyle/>
          <a:p>
            <a:endParaRPr lang="en-US">
              <a:solidFill>
                <a:srgbClr val="464646"/>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AB51B76-4E51-4491-A631-A50F1638A99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11777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66787F-76D9-403D-A7C9-04E5F8082179}"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E3B19CAB-8449-4708-A45F-CCCA3AAC165D}" type="datetime1">
              <a:rPr lang="en-US" smtClean="0">
                <a:solidFill>
                  <a:srgbClr val="464646"/>
                </a:solidFill>
              </a:rPr>
              <a:pPr/>
              <a:t>7/9/2014</a:t>
            </a:fld>
            <a:endParaRPr lang="en-US">
              <a:solidFill>
                <a:srgbClr val="464646"/>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AB51B76-4E51-4491-A631-A50F1638A99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464646"/>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833346925"/>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7EB243-5070-4A11-BF4E-86DC585C4612}" type="datetime1">
              <a:rPr lang="en-US" smtClean="0">
                <a:solidFill>
                  <a:srgbClr val="464646"/>
                </a:solidFill>
              </a:rPr>
              <a:pPr/>
              <a:t>7/9/2014</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EAB51B76-4E51-4491-A631-A50F1638A99F}" type="slidenum">
              <a:rPr lang="en-US" smtClean="0"/>
              <a:pPr/>
              <a:t>‹#›</a:t>
            </a:fld>
            <a:endParaRPr lang="en-US"/>
          </a:p>
        </p:txBody>
      </p:sp>
    </p:spTree>
    <p:extLst>
      <p:ext uri="{BB962C8B-B14F-4D97-AF65-F5344CB8AC3E}">
        <p14:creationId xmlns:p14="http://schemas.microsoft.com/office/powerpoint/2010/main" val="34997376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6A4C5D5-FC52-4A3E-844C-E4E6683CB80F}" type="datetime1">
              <a:rPr lang="en-US" smtClean="0">
                <a:solidFill>
                  <a:srgbClr val="464646"/>
                </a:solidFill>
              </a:rPr>
              <a:pPr/>
              <a:t>7/9/2014</a:t>
            </a:fld>
            <a:endParaRPr lang="en-US">
              <a:solidFill>
                <a:srgbClr val="464646"/>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464646"/>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EAB51B76-4E51-4491-A631-A50F1638A99F}" type="slidenum">
              <a:rPr lang="en-US" smtClean="0"/>
              <a:pPr/>
              <a:t>‹#›</a:t>
            </a:fld>
            <a:endParaRPr lang="en-US"/>
          </a:p>
        </p:txBody>
      </p:sp>
    </p:spTree>
    <p:extLst>
      <p:ext uri="{BB962C8B-B14F-4D97-AF65-F5344CB8AC3E}">
        <p14:creationId xmlns:p14="http://schemas.microsoft.com/office/powerpoint/2010/main" val="3487704131"/>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3983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7391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9273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8281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7146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6789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03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A5D74-F45B-4F12-A6E6-A9FC7B44F6D8}"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8739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3774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842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A5BAB-0A64-492F-AC3C-8A6466C7431F}"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F05A9-9F9A-4F38-8E79-3903BFD90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3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877300" y="0"/>
            <a:ext cx="266700" cy="6858000"/>
          </a:xfrm>
          <a:prstGeom prst="rect">
            <a:avLst/>
          </a:prstGeom>
          <a:solidFill>
            <a:schemeClr val="tx2"/>
          </a:solidFill>
          <a:ln w="9525">
            <a:noFill/>
            <a:miter lim="800000"/>
            <a:headEnd/>
            <a:tailEnd/>
          </a:ln>
          <a:effectLst/>
        </p:spPr>
        <p:txBody>
          <a:bodyPr wrap="none" anchor="ctr"/>
          <a:lstStyle/>
          <a:p>
            <a:pPr eaLnBrk="1" hangingPunct="1">
              <a:defRPr/>
            </a:pPr>
            <a:endParaRPr lang="en-US">
              <a:solidFill>
                <a:srgbClr val="C4CCFF"/>
              </a:solidFill>
            </a:endParaRPr>
          </a:p>
        </p:txBody>
      </p:sp>
      <p:sp>
        <p:nvSpPr>
          <p:cNvPr id="6146" name="Rectangle 2"/>
          <p:cNvSpPr>
            <a:spLocks noGrp="1" noChangeArrowheads="1"/>
          </p:cNvSpPr>
          <p:nvPr>
            <p:ph type="ctrTitle"/>
          </p:nvPr>
        </p:nvSpPr>
        <p:spPr>
          <a:xfrm>
            <a:off x="685800" y="1524000"/>
            <a:ext cx="7772400" cy="1470025"/>
          </a:xfrm>
        </p:spPr>
        <p:txBody>
          <a:bodyPr/>
          <a:lstStyle>
            <a:lvl1pPr algn="r">
              <a:defRPr sz="4000"/>
            </a:lvl1pPr>
          </a:lstStyle>
          <a:p>
            <a:r>
              <a:rPr lang="en-US"/>
              <a:t>Click to edit Master title style</a:t>
            </a:r>
          </a:p>
        </p:txBody>
      </p:sp>
      <p:sp>
        <p:nvSpPr>
          <p:cNvPr id="6147" name="Rectangle 3"/>
          <p:cNvSpPr>
            <a:spLocks noGrp="1" noChangeArrowheads="1"/>
          </p:cNvSpPr>
          <p:nvPr>
            <p:ph type="subTitle" idx="1"/>
          </p:nvPr>
        </p:nvSpPr>
        <p:spPr>
          <a:xfrm>
            <a:off x="2057400" y="3429000"/>
            <a:ext cx="6400800" cy="1752600"/>
          </a:xfrm>
        </p:spPr>
        <p:txBody>
          <a:bodyPr/>
          <a:lstStyle>
            <a:lvl1pPr marL="0" indent="0" algn="r">
              <a:buFont typeface="Wingdings" pitchFamily="2" charset="2"/>
              <a:buNone/>
              <a:defRPr sz="3200"/>
            </a:lvl1pPr>
          </a:lstStyle>
          <a:p>
            <a:r>
              <a:rPr lang="en-US"/>
              <a:t>Click to edit Master subtitle style</a:t>
            </a:r>
          </a:p>
        </p:txBody>
      </p:sp>
      <p:sp>
        <p:nvSpPr>
          <p:cNvPr id="5" name="Rectangle 6"/>
          <p:cNvSpPr>
            <a:spLocks noGrp="1" noChangeArrowheads="1"/>
          </p:cNvSpPr>
          <p:nvPr>
            <p:ph type="sldNum" sz="quarter" idx="10"/>
          </p:nvPr>
        </p:nvSpPr>
        <p:spPr>
          <a:xfrm>
            <a:off x="0" y="6527800"/>
            <a:ext cx="533400" cy="231775"/>
          </a:xfrm>
        </p:spPr>
        <p:txBody>
          <a:bodyPr/>
          <a:lstStyle>
            <a:lvl1pPr>
              <a:defRPr/>
            </a:lvl1pPr>
          </a:lstStyle>
          <a:p>
            <a:pPr>
              <a:defRPr/>
            </a:pPr>
            <a:fld id="{988562A3-4F1F-4147-A1E9-B688BF3F472B}"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70369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7C4203F-DC7E-4610-9102-FF98370B00DC}"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15361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D52BB46-0574-407E-8575-C2D6B31E821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814164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C0B80C8-C47D-4EFB-B78C-B1D63904B2F1}"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202730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D0053ED-586E-4032-970D-855A148914F3}"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43636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9B3B5BA-7C8F-4FE5-8AA6-6DBEB72AE80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60883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A2D63-E98F-43F1-A23E-EBEE90910FD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B3BA50D-6D3B-400D-A774-5C1F4E298BB4}"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492168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8830B41-A71E-4AE9-AF85-92E1D543A1CE}"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29162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91B32E1-AF84-4D7F-AA7B-26199CE55AB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666771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59BEC2F-1EE7-4572-A681-E0C18CE2D66C}"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211296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30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3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82875D-313A-4F43-B1C4-218C7CA56B7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872361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805363"/>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76797481-0C41-4F1A-AB36-288F36EA0FA7}"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4101010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80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684672A-A993-45CB-848A-0EE0A29FA48F}"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43487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4" name="직각 삼각형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grpSp>
        <p:nvGrpSpPr>
          <p:cNvPr id="5" name="그룹 15"/>
          <p:cNvGrpSpPr>
            <a:grpSpLocks/>
          </p:cNvGrpSpPr>
          <p:nvPr/>
        </p:nvGrpSpPr>
        <p:grpSpPr bwMode="auto">
          <a:xfrm>
            <a:off x="-3175" y="4953000"/>
            <a:ext cx="9147175" cy="1911350"/>
            <a:chOff x="-3765" y="4832896"/>
            <a:chExt cx="9147765" cy="2032192"/>
          </a:xfrm>
        </p:grpSpPr>
        <p:sp>
          <p:nvSpPr>
            <p:cNvPr id="6" name="자유형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black"/>
                </a:solidFill>
                <a:latin typeface="Lucida Sans Unicode"/>
              </a:endParaRPr>
            </a:p>
          </p:txBody>
        </p:sp>
        <p:sp>
          <p:nvSpPr>
            <p:cNvPr id="7" name="자유형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black"/>
                </a:solidFill>
                <a:latin typeface="Lucida Sans Unicode"/>
              </a:endParaRPr>
            </a:p>
          </p:txBody>
        </p:sp>
        <p:sp>
          <p:nvSpPr>
            <p:cNvPr id="8" name="자유형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cxnSp>
          <p:nvCxnSpPr>
            <p:cNvPr id="10" name="직선 연결선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제목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ko-KR" altLang="en-US" smtClean="0"/>
              <a:t>마스터 제목 스타일 편집</a:t>
            </a:r>
            <a:endParaRPr lang="en-US"/>
          </a:p>
        </p:txBody>
      </p:sp>
      <p:sp>
        <p:nvSpPr>
          <p:cNvPr id="17" name="부제목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ko-KR" altLang="en-US" smtClean="0"/>
              <a:t>마스터 부제목 스타일 편집</a:t>
            </a:r>
            <a:endParaRPr lang="en-US"/>
          </a:p>
        </p:txBody>
      </p:sp>
      <p:sp>
        <p:nvSpPr>
          <p:cNvPr id="11" name="날짜 개체 틀 29"/>
          <p:cNvSpPr>
            <a:spLocks noGrp="1"/>
          </p:cNvSpPr>
          <p:nvPr>
            <p:ph type="dt" sz="half" idx="10"/>
          </p:nvPr>
        </p:nvSpPr>
        <p:spPr/>
        <p:txBody>
          <a:bodyPr/>
          <a:lstStyle>
            <a:lvl1pPr>
              <a:defRPr smtClean="0">
                <a:solidFill>
                  <a:srgbClr val="FFFFFF"/>
                </a:solidFill>
              </a:defRPr>
            </a:lvl1pPr>
            <a:extLst/>
          </a:lstStyle>
          <a:p>
            <a:pPr>
              <a:defRPr/>
            </a:pPr>
            <a:fld id="{23F195D8-7539-4070-ACA4-4752F979390B}" type="datetimeFigureOut">
              <a:rPr lang="en-US"/>
              <a:pPr>
                <a:defRPr/>
              </a:pPr>
              <a:t>7/9/2014</a:t>
            </a:fld>
            <a:endParaRPr lang="en-US"/>
          </a:p>
        </p:txBody>
      </p:sp>
      <p:sp>
        <p:nvSpPr>
          <p:cNvPr id="12" name="바닥글 개체 틀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슬라이드 번호 개체 틀 26"/>
          <p:cNvSpPr>
            <a:spLocks noGrp="1"/>
          </p:cNvSpPr>
          <p:nvPr>
            <p:ph type="sldNum" sz="quarter" idx="12"/>
          </p:nvPr>
        </p:nvSpPr>
        <p:spPr/>
        <p:txBody>
          <a:bodyPr/>
          <a:lstStyle>
            <a:lvl1pPr>
              <a:defRPr smtClean="0">
                <a:solidFill>
                  <a:srgbClr val="FFFFFF"/>
                </a:solidFill>
              </a:defRPr>
            </a:lvl1pPr>
            <a:extLst/>
          </a:lstStyle>
          <a:p>
            <a:pPr>
              <a:defRPr/>
            </a:pPr>
            <a:fld id="{5F8E7C4C-0255-4E24-A118-9DB7A5AE496B}" type="slidenum">
              <a:rPr lang="en-US"/>
              <a:pPr>
                <a:defRPr/>
              </a:pPr>
              <a:t>‹#›</a:t>
            </a:fld>
            <a:endParaRPr lang="en-US"/>
          </a:p>
        </p:txBody>
      </p:sp>
    </p:spTree>
    <p:extLst>
      <p:ext uri="{BB962C8B-B14F-4D97-AF65-F5344CB8AC3E}">
        <p14:creationId xmlns:p14="http://schemas.microsoft.com/office/powerpoint/2010/main" val="3873762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제목 6"/>
          <p:cNvSpPr>
            <a:spLocks noGrp="1"/>
          </p:cNvSpPr>
          <p:nvPr>
            <p:ph type="title"/>
          </p:nvPr>
        </p:nvSpPr>
        <p:spPr/>
        <p:txBody>
          <a:bodyPr rtlCol="0"/>
          <a:lstStyle>
            <a:extLst/>
          </a:lstStyle>
          <a:p>
            <a:r>
              <a:rPr lang="ko-KR" altLang="en-US" smtClean="0"/>
              <a:t>마스터 제목 스타일 편집</a:t>
            </a:r>
            <a:endParaRPr lang="en-US"/>
          </a:p>
        </p:txBody>
      </p:sp>
      <p:sp>
        <p:nvSpPr>
          <p:cNvPr id="4" name="날짜 개체 틀 9"/>
          <p:cNvSpPr>
            <a:spLocks noGrp="1"/>
          </p:cNvSpPr>
          <p:nvPr>
            <p:ph type="dt" sz="half" idx="10"/>
          </p:nvPr>
        </p:nvSpPr>
        <p:spPr/>
        <p:txBody>
          <a:bodyPr/>
          <a:lstStyle>
            <a:lvl1pPr>
              <a:defRPr/>
            </a:lvl1pPr>
          </a:lstStyle>
          <a:p>
            <a:pPr>
              <a:defRPr/>
            </a:pPr>
            <a:fld id="{759C8A02-C914-4FBB-B124-301039BD2981}" type="datetimeFigureOut">
              <a:rPr lang="en-US">
                <a:solidFill>
                  <a:prstClr val="black"/>
                </a:solidFill>
              </a:rPr>
              <a:pPr>
                <a:defRPr/>
              </a:pPr>
              <a:t>7/9/2014</a:t>
            </a:fld>
            <a:endParaRPr lang="en-US">
              <a:solidFill>
                <a:prstClr val="black"/>
              </a:solidFill>
            </a:endParaRPr>
          </a:p>
        </p:txBody>
      </p:sp>
      <p:sp>
        <p:nvSpPr>
          <p:cNvPr id="5" name="바닥글 개체 틀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슬라이드 번호 개체 틀 17"/>
          <p:cNvSpPr>
            <a:spLocks noGrp="1"/>
          </p:cNvSpPr>
          <p:nvPr>
            <p:ph type="sldNum" sz="quarter" idx="12"/>
          </p:nvPr>
        </p:nvSpPr>
        <p:spPr/>
        <p:txBody>
          <a:bodyPr/>
          <a:lstStyle>
            <a:lvl1pPr>
              <a:defRPr/>
            </a:lvl1pPr>
          </a:lstStyle>
          <a:p>
            <a:pPr>
              <a:defRPr/>
            </a:pPr>
            <a:fld id="{6B406794-40CC-42AB-A678-6CD12F6858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81777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4" name="갈매기형 수장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solidFill>
                <a:prstClr val="white"/>
              </a:solidFill>
            </a:endParaRPr>
          </a:p>
        </p:txBody>
      </p:sp>
      <p:sp>
        <p:nvSpPr>
          <p:cNvPr id="5" name="갈매기형 수장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solidFill>
                <a:prstClr val="white"/>
              </a:solidFill>
            </a:endParaRPr>
          </a:p>
        </p:txBody>
      </p:sp>
      <p:sp>
        <p:nvSpPr>
          <p:cNvPr id="2" name="제목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ko-KR" altLang="en-US" smtClean="0"/>
              <a:t>마스터 제목 스타일 편집</a:t>
            </a:r>
            <a:endParaRPr lang="en-US"/>
          </a:p>
        </p:txBody>
      </p:sp>
      <p:sp>
        <p:nvSpPr>
          <p:cNvPr id="3" name="텍스트 개체 틀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ko-KR" altLang="en-US" smtClean="0"/>
              <a:t>마스터 텍스트 스타일을 편집합니다</a:t>
            </a:r>
          </a:p>
        </p:txBody>
      </p:sp>
      <p:sp>
        <p:nvSpPr>
          <p:cNvPr id="6" name="날짜 개체 틀 3"/>
          <p:cNvSpPr>
            <a:spLocks noGrp="1"/>
          </p:cNvSpPr>
          <p:nvPr>
            <p:ph type="dt" sz="half" idx="10"/>
          </p:nvPr>
        </p:nvSpPr>
        <p:spPr/>
        <p:txBody>
          <a:bodyPr/>
          <a:lstStyle>
            <a:lvl1pPr>
              <a:defRPr/>
            </a:lvl1pPr>
            <a:extLst/>
          </a:lstStyle>
          <a:p>
            <a:pPr>
              <a:defRPr/>
            </a:pPr>
            <a:fld id="{706DE6D9-E964-4E88-BC58-CF502572117A}" type="datetimeFigureOut">
              <a:rPr lang="en-US">
                <a:solidFill>
                  <a:prstClr val="white"/>
                </a:solidFill>
              </a:rPr>
              <a:pPr>
                <a:defRPr/>
              </a:pPr>
              <a:t>7/9/2014</a:t>
            </a:fld>
            <a:endParaRPr lang="en-US">
              <a:solidFill>
                <a:prstClr val="white"/>
              </a:solidFill>
            </a:endParaRPr>
          </a:p>
        </p:txBody>
      </p:sp>
      <p:sp>
        <p:nvSpPr>
          <p:cNvPr id="7" name="바닥글 개체 틀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슬라이드 번호 개체 틀 5"/>
          <p:cNvSpPr>
            <a:spLocks noGrp="1"/>
          </p:cNvSpPr>
          <p:nvPr>
            <p:ph type="sldNum" sz="quarter" idx="12"/>
          </p:nvPr>
        </p:nvSpPr>
        <p:spPr/>
        <p:txBody>
          <a:bodyPr/>
          <a:lstStyle>
            <a:lvl1pPr>
              <a:defRPr/>
            </a:lvl1pPr>
            <a:extLst/>
          </a:lstStyle>
          <a:p>
            <a:pPr>
              <a:defRPr/>
            </a:pPr>
            <a:fld id="{8BA79596-1362-4F89-8D6E-FAF345C7DFF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4254378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CF32F-159F-4E81-84EA-05009D61F30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8" name="제목 7"/>
          <p:cNvSpPr>
            <a:spLocks noGrp="1"/>
          </p:cNvSpPr>
          <p:nvPr>
            <p:ph type="title"/>
          </p:nvPr>
        </p:nvSpPr>
        <p:spPr/>
        <p:txBody>
          <a:bodyPr rtlCol="0"/>
          <a:lstStyle>
            <a:extLst/>
          </a:lstStyle>
          <a:p>
            <a:r>
              <a:rPr lang="ko-KR" altLang="en-US" smtClean="0"/>
              <a:t>마스터 제목 스타일 편집</a:t>
            </a:r>
            <a:endParaRPr lang="en-US"/>
          </a:p>
        </p:txBody>
      </p:sp>
      <p:sp>
        <p:nvSpPr>
          <p:cNvPr id="5" name="날짜 개체 틀 4"/>
          <p:cNvSpPr>
            <a:spLocks noGrp="1"/>
          </p:cNvSpPr>
          <p:nvPr>
            <p:ph type="dt" sz="half" idx="10"/>
          </p:nvPr>
        </p:nvSpPr>
        <p:spPr/>
        <p:txBody>
          <a:bodyPr/>
          <a:lstStyle>
            <a:lvl1pPr>
              <a:defRPr/>
            </a:lvl1pPr>
            <a:extLst/>
          </a:lstStyle>
          <a:p>
            <a:pPr>
              <a:defRPr/>
            </a:pPr>
            <a:fld id="{1DDA43C9-5EC2-4974-A520-963A8E84F9C8}" type="datetimeFigureOut">
              <a:rPr lang="en-US">
                <a:solidFill>
                  <a:prstClr val="white"/>
                </a:solidFill>
              </a:rPr>
              <a:pPr>
                <a:defRPr/>
              </a:pPr>
              <a:t>7/9/2014</a:t>
            </a:fld>
            <a:endParaRPr lang="en-US">
              <a:solidFill>
                <a:prstClr val="white"/>
              </a:solidFill>
            </a:endParaRPr>
          </a:p>
        </p:txBody>
      </p:sp>
      <p:sp>
        <p:nvSpPr>
          <p:cNvPr id="6" name="바닥글 개체 틀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슬라이드 번호 개체 틀 6"/>
          <p:cNvSpPr>
            <a:spLocks noGrp="1"/>
          </p:cNvSpPr>
          <p:nvPr>
            <p:ph type="sldNum" sz="quarter" idx="12"/>
          </p:nvPr>
        </p:nvSpPr>
        <p:spPr/>
        <p:txBody>
          <a:bodyPr/>
          <a:lstStyle>
            <a:lvl1pPr>
              <a:defRPr/>
            </a:lvl1pPr>
            <a:extLst/>
          </a:lstStyle>
          <a:p>
            <a:pPr>
              <a:defRPr/>
            </a:pPr>
            <a:fld id="{B540C6F1-2352-4B61-A041-14D99A55D93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3924171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8229600" cy="1143000"/>
          </a:xfrm>
        </p:spPr>
        <p:txBody>
          <a:bodyPr/>
          <a:lstStyle>
            <a:lvl1pPr>
              <a:defRPr/>
            </a:lvl1pPr>
            <a:extLst/>
          </a:lstStyle>
          <a:p>
            <a:r>
              <a:rPr lang="ko-KR" altLang="en-US" smtClean="0"/>
              <a:t>마스터 제목 스타일 편집</a:t>
            </a:r>
            <a:endParaRPr lang="en-US"/>
          </a:p>
        </p:txBody>
      </p:sp>
      <p:sp>
        <p:nvSpPr>
          <p:cNvPr id="3" name="텍스트 개체 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ko-KR" altLang="en-US" smtClean="0"/>
              <a:t>마스터 텍스트 스타일을 편집합니다</a:t>
            </a:r>
          </a:p>
        </p:txBody>
      </p:sp>
      <p:sp>
        <p:nvSpPr>
          <p:cNvPr id="4" name="텍스트 개체 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ko-KR" altLang="en-US" smtClean="0"/>
              <a:t>마스터 텍스트 스타일을 편집합니다</a:t>
            </a:r>
          </a:p>
        </p:txBody>
      </p:sp>
      <p:sp>
        <p:nvSpPr>
          <p:cNvPr id="5" name="내용 개체 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내용 개체 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6"/>
          <p:cNvSpPr>
            <a:spLocks noGrp="1"/>
          </p:cNvSpPr>
          <p:nvPr>
            <p:ph type="dt" sz="half" idx="10"/>
          </p:nvPr>
        </p:nvSpPr>
        <p:spPr/>
        <p:txBody>
          <a:bodyPr/>
          <a:lstStyle>
            <a:lvl1pPr>
              <a:defRPr/>
            </a:lvl1pPr>
            <a:extLst/>
          </a:lstStyle>
          <a:p>
            <a:pPr>
              <a:defRPr/>
            </a:pPr>
            <a:fld id="{2E3EAEF2-9F11-4006-9663-701CAF69872E}" type="datetimeFigureOut">
              <a:rPr lang="en-US">
                <a:solidFill>
                  <a:prstClr val="black"/>
                </a:solidFill>
              </a:rPr>
              <a:pPr>
                <a:defRPr/>
              </a:pPr>
              <a:t>7/9/2014</a:t>
            </a:fld>
            <a:endParaRPr lang="en-US">
              <a:solidFill>
                <a:prstClr val="black"/>
              </a:solidFill>
            </a:endParaRPr>
          </a:p>
        </p:txBody>
      </p:sp>
      <p:sp>
        <p:nvSpPr>
          <p:cNvPr id="8" name="바닥글 개체 틀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슬라이드 번호 개체 틀 8"/>
          <p:cNvSpPr>
            <a:spLocks noGrp="1"/>
          </p:cNvSpPr>
          <p:nvPr>
            <p:ph type="sldNum" sz="quarter" idx="12"/>
          </p:nvPr>
        </p:nvSpPr>
        <p:spPr/>
        <p:txBody>
          <a:bodyPr/>
          <a:lstStyle>
            <a:lvl1pPr>
              <a:defRPr/>
            </a:lvl1pPr>
            <a:extLst/>
          </a:lstStyle>
          <a:p>
            <a:pPr>
              <a:defRPr/>
            </a:pPr>
            <a:fld id="{EDA2F926-EDEA-4DC8-8491-E953B674A7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0952439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6" name="제목 5"/>
          <p:cNvSpPr>
            <a:spLocks noGrp="1"/>
          </p:cNvSpPr>
          <p:nvPr>
            <p:ph type="title"/>
          </p:nvPr>
        </p:nvSpPr>
        <p:spPr/>
        <p:txBody>
          <a:bodyPr rtlCol="0"/>
          <a:lstStyle>
            <a:extLst/>
          </a:lstStyle>
          <a:p>
            <a:r>
              <a:rPr lang="ko-KR" altLang="en-US" smtClean="0"/>
              <a:t>마스터 제목 스타일 편집</a:t>
            </a:r>
            <a:endParaRPr lang="en-US"/>
          </a:p>
        </p:txBody>
      </p:sp>
      <p:sp>
        <p:nvSpPr>
          <p:cNvPr id="3" name="날짜 개체 틀 2"/>
          <p:cNvSpPr>
            <a:spLocks noGrp="1"/>
          </p:cNvSpPr>
          <p:nvPr>
            <p:ph type="dt" sz="half" idx="10"/>
          </p:nvPr>
        </p:nvSpPr>
        <p:spPr/>
        <p:txBody>
          <a:bodyPr/>
          <a:lstStyle>
            <a:lvl1pPr>
              <a:defRPr/>
            </a:lvl1pPr>
            <a:extLst/>
          </a:lstStyle>
          <a:p>
            <a:pPr>
              <a:defRPr/>
            </a:pPr>
            <a:fld id="{9F50FD63-D2EF-4A68-BBC5-3B917A65DFCE}" type="datetimeFigureOut">
              <a:rPr lang="en-US">
                <a:solidFill>
                  <a:prstClr val="white"/>
                </a:solidFill>
              </a:rPr>
              <a:pPr>
                <a:defRPr/>
              </a:pPr>
              <a:t>7/9/2014</a:t>
            </a:fld>
            <a:endParaRPr lang="en-US">
              <a:solidFill>
                <a:prstClr val="white"/>
              </a:solidFill>
            </a:endParaRPr>
          </a:p>
        </p:txBody>
      </p:sp>
      <p:sp>
        <p:nvSpPr>
          <p:cNvPr id="4" name="바닥글 개체 틀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슬라이드 번호 개체 틀 4"/>
          <p:cNvSpPr>
            <a:spLocks noGrp="1"/>
          </p:cNvSpPr>
          <p:nvPr>
            <p:ph type="sldNum" sz="quarter" idx="12"/>
          </p:nvPr>
        </p:nvSpPr>
        <p:spPr/>
        <p:txBody>
          <a:bodyPr/>
          <a:lstStyle>
            <a:lvl1pPr>
              <a:defRPr/>
            </a:lvl1pPr>
            <a:extLst/>
          </a:lstStyle>
          <a:p>
            <a:pPr>
              <a:defRPr/>
            </a:pPr>
            <a:fld id="{2AE77FB5-BC50-433C-87A2-31F60AB186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2161487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9"/>
          <p:cNvSpPr>
            <a:spLocks noGrp="1"/>
          </p:cNvSpPr>
          <p:nvPr>
            <p:ph type="dt" sz="half" idx="10"/>
          </p:nvPr>
        </p:nvSpPr>
        <p:spPr/>
        <p:txBody>
          <a:bodyPr/>
          <a:lstStyle>
            <a:lvl1pPr>
              <a:defRPr/>
            </a:lvl1pPr>
          </a:lstStyle>
          <a:p>
            <a:pPr>
              <a:defRPr/>
            </a:pPr>
            <a:fld id="{224C6E13-62D1-4B1C-B5BE-658CFF5AA4F0}" type="datetimeFigureOut">
              <a:rPr lang="en-US">
                <a:solidFill>
                  <a:prstClr val="black"/>
                </a:solidFill>
              </a:rPr>
              <a:pPr>
                <a:defRPr/>
              </a:pPr>
              <a:t>7/9/2014</a:t>
            </a:fld>
            <a:endParaRPr lang="en-US">
              <a:solidFill>
                <a:prstClr val="black"/>
              </a:solidFill>
            </a:endParaRPr>
          </a:p>
        </p:txBody>
      </p:sp>
      <p:sp>
        <p:nvSpPr>
          <p:cNvPr id="3" name="바닥글 개체 틀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슬라이드 번호 개체 틀 17"/>
          <p:cNvSpPr>
            <a:spLocks noGrp="1"/>
          </p:cNvSpPr>
          <p:nvPr>
            <p:ph type="sldNum" sz="quarter" idx="12"/>
          </p:nvPr>
        </p:nvSpPr>
        <p:spPr/>
        <p:txBody>
          <a:bodyPr/>
          <a:lstStyle>
            <a:lvl1pPr>
              <a:defRPr/>
            </a:lvl1pPr>
          </a:lstStyle>
          <a:p>
            <a:pPr>
              <a:defRPr/>
            </a:pPr>
            <a:fld id="{23E2AD18-84F6-4CF3-A5DE-470633F76F1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38163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ko-KR" altLang="en-US" smtClean="0"/>
              <a:t>마스터 제목 스타일 편집</a:t>
            </a:r>
            <a:endParaRPr lang="en-US"/>
          </a:p>
        </p:txBody>
      </p:sp>
      <p:sp>
        <p:nvSpPr>
          <p:cNvPr id="3" name="텍스트 개체 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ko-KR" altLang="en-US" smtClean="0"/>
              <a:t>마스터 텍스트 스타일을 편집합니다</a:t>
            </a:r>
          </a:p>
        </p:txBody>
      </p:sp>
      <p:sp>
        <p:nvSpPr>
          <p:cNvPr id="4" name="내용 개체 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4"/>
          <p:cNvSpPr>
            <a:spLocks noGrp="1"/>
          </p:cNvSpPr>
          <p:nvPr>
            <p:ph type="dt" sz="half" idx="10"/>
          </p:nvPr>
        </p:nvSpPr>
        <p:spPr/>
        <p:txBody>
          <a:bodyPr/>
          <a:lstStyle>
            <a:lvl1pPr>
              <a:defRPr/>
            </a:lvl1pPr>
            <a:extLst/>
          </a:lstStyle>
          <a:p>
            <a:pPr>
              <a:defRPr/>
            </a:pPr>
            <a:fld id="{37D44E35-69FC-4CB9-8A1D-289CAA7831DA}" type="datetimeFigureOut">
              <a:rPr lang="en-US">
                <a:solidFill>
                  <a:prstClr val="black"/>
                </a:solidFill>
              </a:rPr>
              <a:pPr>
                <a:defRPr/>
              </a:pPr>
              <a:t>7/9/2014</a:t>
            </a:fld>
            <a:endParaRPr lang="en-US">
              <a:solidFill>
                <a:prstClr val="black"/>
              </a:solidFill>
            </a:endParaRPr>
          </a:p>
        </p:txBody>
      </p:sp>
      <p:sp>
        <p:nvSpPr>
          <p:cNvPr id="6" name="바닥글 개체 틀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슬라이드 번호 개체 틀 6"/>
          <p:cNvSpPr>
            <a:spLocks noGrp="1"/>
          </p:cNvSpPr>
          <p:nvPr>
            <p:ph type="sldNum" sz="quarter" idx="12"/>
          </p:nvPr>
        </p:nvSpPr>
        <p:spPr/>
        <p:txBody>
          <a:bodyPr/>
          <a:lstStyle>
            <a:lvl1pPr>
              <a:defRPr/>
            </a:lvl1pPr>
            <a:extLst/>
          </a:lstStyle>
          <a:p>
            <a:pPr>
              <a:defRPr/>
            </a:pPr>
            <a:fld id="{4E089C4D-65C1-427A-BCA3-0B3630A58DF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0858715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5" name="자유형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white"/>
              </a:solidFill>
              <a:latin typeface="Lucida Sans Unicode"/>
            </a:endParaRPr>
          </a:p>
        </p:txBody>
      </p:sp>
      <p:sp>
        <p:nvSpPr>
          <p:cNvPr id="6" name="자유형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white"/>
              </a:solidFill>
              <a:latin typeface="Lucida Sans Unicode"/>
            </a:endParaRPr>
          </a:p>
        </p:txBody>
      </p:sp>
      <p:sp>
        <p:nvSpPr>
          <p:cNvPr id="7" name="직각 삼각형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cxnSp>
        <p:nvCxnSpPr>
          <p:cNvPr id="8" name="직선 연결선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갈매기형 수장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solidFill>
                <a:prstClr val="white"/>
              </a:solidFill>
            </a:endParaRPr>
          </a:p>
        </p:txBody>
      </p:sp>
      <p:sp>
        <p:nvSpPr>
          <p:cNvPr id="10" name="갈매기형 수장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solidFill>
                <a:prstClr val="white"/>
              </a:solidFill>
            </a:endParaRPr>
          </a:p>
        </p:txBody>
      </p:sp>
      <p:sp>
        <p:nvSpPr>
          <p:cNvPr id="4" name="텍스트 개체 틀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ko-KR" altLang="en-US" smtClean="0"/>
              <a:t>마스터 텍스트 스타일을 편집합니다</a:t>
            </a:r>
          </a:p>
        </p:txBody>
      </p:sp>
      <p:sp>
        <p:nvSpPr>
          <p:cNvPr id="3" name="그림 개체 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ko-KR" altLang="en-US" noProof="0" smtClean="0"/>
              <a:t>그림을 추가하려면 아이콘을 클릭하십시오</a:t>
            </a:r>
            <a:endParaRPr lang="en-US" noProof="0" dirty="0"/>
          </a:p>
        </p:txBody>
      </p:sp>
      <p:sp>
        <p:nvSpPr>
          <p:cNvPr id="2" name="제목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ko-KR" altLang="en-US" smtClean="0"/>
              <a:t>마스터 제목 스타일 편집</a:t>
            </a:r>
            <a:endParaRPr lang="en-US"/>
          </a:p>
        </p:txBody>
      </p:sp>
      <p:sp>
        <p:nvSpPr>
          <p:cNvPr id="11" name="날짜 개체 틀 4"/>
          <p:cNvSpPr>
            <a:spLocks noGrp="1"/>
          </p:cNvSpPr>
          <p:nvPr>
            <p:ph type="dt" sz="half" idx="10"/>
          </p:nvPr>
        </p:nvSpPr>
        <p:spPr/>
        <p:txBody>
          <a:bodyPr/>
          <a:lstStyle>
            <a:lvl1pPr>
              <a:defRPr smtClean="0">
                <a:solidFill>
                  <a:schemeClr val="tx1"/>
                </a:solidFill>
              </a:defRPr>
            </a:lvl1pPr>
            <a:extLst/>
          </a:lstStyle>
          <a:p>
            <a:pPr>
              <a:defRPr/>
            </a:pPr>
            <a:fld id="{20DD843E-1C11-4C37-A73C-396EFF2D642D}" type="datetimeFigureOut">
              <a:rPr lang="en-US">
                <a:solidFill>
                  <a:prstClr val="white"/>
                </a:solidFill>
              </a:rPr>
              <a:pPr>
                <a:defRPr/>
              </a:pPr>
              <a:t>7/9/2014</a:t>
            </a:fld>
            <a:endParaRPr lang="en-US">
              <a:solidFill>
                <a:prstClr val="white"/>
              </a:solidFill>
            </a:endParaRPr>
          </a:p>
        </p:txBody>
      </p:sp>
      <p:sp>
        <p:nvSpPr>
          <p:cNvPr id="12" name="바닥글 개체 틀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슬라이드 번호 개체 틀 6"/>
          <p:cNvSpPr>
            <a:spLocks noGrp="1"/>
          </p:cNvSpPr>
          <p:nvPr>
            <p:ph type="sldNum" sz="quarter" idx="12"/>
          </p:nvPr>
        </p:nvSpPr>
        <p:spPr/>
        <p:txBody>
          <a:bodyPr/>
          <a:lstStyle>
            <a:lvl1pPr>
              <a:defRPr smtClean="0">
                <a:solidFill>
                  <a:schemeClr val="tx1"/>
                </a:solidFill>
              </a:defRPr>
            </a:lvl1pPr>
            <a:extLst/>
          </a:lstStyle>
          <a:p>
            <a:pPr>
              <a:defRPr/>
            </a:pPr>
            <a:fld id="{00D1FEE9-7C6F-4D2B-B95E-71283BC123C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7331648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1481329"/>
            <a:ext cx="8229600" cy="4386071"/>
          </a:xfrm>
        </p:spPr>
        <p:txBody>
          <a:bodyPr vert="eaVert"/>
          <a:lstStyle>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9"/>
          <p:cNvSpPr>
            <a:spLocks noGrp="1"/>
          </p:cNvSpPr>
          <p:nvPr>
            <p:ph type="dt" sz="half" idx="10"/>
          </p:nvPr>
        </p:nvSpPr>
        <p:spPr/>
        <p:txBody>
          <a:bodyPr/>
          <a:lstStyle>
            <a:lvl1pPr>
              <a:defRPr/>
            </a:lvl1pPr>
          </a:lstStyle>
          <a:p>
            <a:pPr>
              <a:defRPr/>
            </a:pPr>
            <a:fld id="{927BC51F-E84A-4FE3-A966-341471645219}" type="datetimeFigureOut">
              <a:rPr lang="en-US">
                <a:solidFill>
                  <a:prstClr val="black"/>
                </a:solidFill>
              </a:rPr>
              <a:pPr>
                <a:defRPr/>
              </a:pPr>
              <a:t>7/9/2014</a:t>
            </a:fld>
            <a:endParaRPr lang="en-US">
              <a:solidFill>
                <a:prstClr val="black"/>
              </a:solidFill>
            </a:endParaRPr>
          </a:p>
        </p:txBody>
      </p:sp>
      <p:sp>
        <p:nvSpPr>
          <p:cNvPr id="5" name="바닥글 개체 틀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슬라이드 번호 개체 틀 17"/>
          <p:cNvSpPr>
            <a:spLocks noGrp="1"/>
          </p:cNvSpPr>
          <p:nvPr>
            <p:ph type="sldNum" sz="quarter" idx="12"/>
          </p:nvPr>
        </p:nvSpPr>
        <p:spPr/>
        <p:txBody>
          <a:bodyPr/>
          <a:lstStyle>
            <a:lvl1pPr>
              <a:defRPr/>
            </a:lvl1pPr>
          </a:lstStyle>
          <a:p>
            <a:pPr>
              <a:defRPr/>
            </a:pPr>
            <a:fld id="{F392F7F1-0199-4C91-9F51-A6CF51334B6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46735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844013" y="274640"/>
            <a:ext cx="1777470" cy="5592761"/>
          </a:xfrm>
        </p:spPr>
        <p:txBody>
          <a:bodyPr vert="eaVert"/>
          <a:lstStyle>
            <a:extLs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274641"/>
            <a:ext cx="6324600" cy="5592760"/>
          </a:xfrm>
        </p:spPr>
        <p:txBody>
          <a:bodyPr vert="eaVert"/>
          <a:lstStyle>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9"/>
          <p:cNvSpPr>
            <a:spLocks noGrp="1"/>
          </p:cNvSpPr>
          <p:nvPr>
            <p:ph type="dt" sz="half" idx="10"/>
          </p:nvPr>
        </p:nvSpPr>
        <p:spPr/>
        <p:txBody>
          <a:bodyPr/>
          <a:lstStyle>
            <a:lvl1pPr>
              <a:defRPr/>
            </a:lvl1pPr>
          </a:lstStyle>
          <a:p>
            <a:pPr>
              <a:defRPr/>
            </a:pPr>
            <a:fld id="{ED00750A-8F58-4E50-8DE8-6FBAAFE9EDEE}" type="datetimeFigureOut">
              <a:rPr lang="en-US">
                <a:solidFill>
                  <a:prstClr val="black"/>
                </a:solidFill>
              </a:rPr>
              <a:pPr>
                <a:defRPr/>
              </a:pPr>
              <a:t>7/9/2014</a:t>
            </a:fld>
            <a:endParaRPr lang="en-US">
              <a:solidFill>
                <a:prstClr val="black"/>
              </a:solidFill>
            </a:endParaRPr>
          </a:p>
        </p:txBody>
      </p:sp>
      <p:sp>
        <p:nvSpPr>
          <p:cNvPr id="5" name="바닥글 개체 틀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슬라이드 번호 개체 틀 17"/>
          <p:cNvSpPr>
            <a:spLocks noGrp="1"/>
          </p:cNvSpPr>
          <p:nvPr>
            <p:ph type="sldNum" sz="quarter" idx="12"/>
          </p:nvPr>
        </p:nvSpPr>
        <p:spPr/>
        <p:txBody>
          <a:bodyPr/>
          <a:lstStyle>
            <a:lvl1pPr>
              <a:defRPr/>
            </a:lvl1pPr>
          </a:lstStyle>
          <a:p>
            <a:pPr>
              <a:defRPr/>
            </a:pPr>
            <a:fld id="{35A59268-3874-4E17-933E-009F43F55E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77324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US" sz="3900">
              <a:solidFill>
                <a:srgbClr val="000000"/>
              </a:solidFill>
              <a:latin typeface="Arial" pitchFamily="34" charset="0"/>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US" sz="3900">
              <a:solidFill>
                <a:srgbClr val="000000"/>
              </a:solidFill>
              <a:latin typeface="Arial" pitchFamily="34" charset="0"/>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9DAA8F11-51C3-4666-BF52-D0DFEDF035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090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B62B480-26BF-41D4-9C9E-67735757DE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64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09B8A-3BC2-4664-80D3-B645AD69C34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17B8138-5D60-4F2C-A418-37FB74EC9B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3156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6E69E6-A1A7-4E75-9241-9A3832EA47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2497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300F6FBF-FF37-4F93-8EFF-1989BD1B46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3639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9C8C7EC-5979-44E8-BA54-998E6BD8AC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7589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E1B6AC77-C3B5-43E1-A6A0-ADABDBC412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9225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C5150A5-0A9C-4641-885F-F3F42F5DA4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0901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247F1AA-CEDB-4D2C-96D5-B3A6429C5A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5499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39D6ED1-E761-4D0A-82E5-B26FBAE21E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8764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0BF98A6-B313-4560-9A63-663845EEA0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0625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51DCDF-7B74-49CD-9271-9A68095CE5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155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B4A701-097B-498D-AE4C-43535D7DC40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CECEB5B-9F52-44AD-A1F1-D9AB52274E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8135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61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6150" name="Rectangle 6"/>
          <p:cNvSpPr>
            <a:spLocks noGrp="1" noChangeArrowheads="1"/>
          </p:cNvSpPr>
          <p:nvPr>
            <p:ph type="sldNum" sz="quarter" idx="4"/>
          </p:nvPr>
        </p:nvSpPr>
        <p:spPr/>
        <p:txBody>
          <a:bodyPr/>
          <a:lstStyle>
            <a:lvl1pPr>
              <a:defRPr/>
            </a:lvl1pPr>
          </a:lstStyle>
          <a:p>
            <a:fld id="{676F4CEE-9714-4CED-9FD6-C8648B1EAB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9287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11E5A5-584F-4CAA-AEA1-6BE773B17B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9052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5E85CF-7A03-4234-BAFB-2E84175A0E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2821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CD5A8C6-7DFB-424D-B6F1-A6C37C5089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92064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B373E2-969E-43A6-BD5D-5F94B41FF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9455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9179A3-E180-45AE-94F9-C9E377AA03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1811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A171D48-2E43-4A9F-8590-6AF57416DE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48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E413CC-C954-4B4E-87A1-FF0300A6B4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438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1786C0-ED9C-41D6-876B-3382850A18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25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95C747-4986-447D-A2DB-7372F12E35D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743004-D6FF-46D3-9D29-E65A83809A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87652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CF732B-9881-48EE-880C-261517E8FF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7253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A289F7-6605-4117-9799-E6DCED57C7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72935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5D0F83-1A11-4AA3-8432-A9F2E59C39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597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DD36B7-F501-4063-9F80-916EE1AE7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023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10C8FE-23AD-4584-9702-82F730F02E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37928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E3E477-DE8E-4EFB-954B-5E3CDDAA5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6826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44ED8A-4ED7-47CB-ABA5-D33091537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7987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50279B-8FF9-4FC8-9807-D4CDB1FAE2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765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3A320-74A7-4C41-9F54-AE337666CF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48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025963-4C5D-4A31-9DB9-1180C99A3595}"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D57D49-E1AD-4BB1-AE2B-4F440D9638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10368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3044DC-21DE-484B-A884-20D487861F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57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B3622F-C096-4FE4-A795-36FF55199C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8254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FD42E8-CD4C-4F1A-9AF0-A459244604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6811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3CB5C7-8942-4785-A498-2A78F46B7B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4568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February 29, 2008</a:t>
            </a:r>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DEF5FA"/>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5F6E588-4BAD-495A-9A18-00FD9A484A31}" type="slidenum">
              <a:rPr lang="en-US">
                <a:solidFill>
                  <a:srgbClr val="DEF5FA"/>
                </a:solidFill>
              </a:rPr>
              <a:pPr>
                <a:defRPr/>
              </a:pPr>
              <a:t>‹#›</a:t>
            </a:fld>
            <a:endParaRPr lang="en-US">
              <a:solidFill>
                <a:srgbClr val="DEF5FA"/>
              </a:solidFill>
            </a:endParaRPr>
          </a:p>
        </p:txBody>
      </p:sp>
    </p:spTree>
    <p:extLst>
      <p:ext uri="{BB962C8B-B14F-4D97-AF65-F5344CB8AC3E}">
        <p14:creationId xmlns:p14="http://schemas.microsoft.com/office/powerpoint/2010/main" val="2233651527"/>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BDF73CC1-58C0-4D20-8C7D-B84E3ED225D9}" type="slidenum">
              <a:rPr lang="en-US"/>
              <a:pPr>
                <a:defRPr/>
              </a:pPr>
              <a:t>‹#›</a:t>
            </a:fld>
            <a:endParaRPr lang="en-US"/>
          </a:p>
        </p:txBody>
      </p:sp>
    </p:spTree>
    <p:extLst>
      <p:ext uri="{BB962C8B-B14F-4D97-AF65-F5344CB8AC3E}">
        <p14:creationId xmlns:p14="http://schemas.microsoft.com/office/powerpoint/2010/main" val="918749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5A24C5BF-DF8F-4506-AE79-8F44B4099ED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03777780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r>
              <a:rPr lang="en-US">
                <a:solidFill>
                  <a:srgbClr val="464646"/>
                </a:solidFill>
              </a:rPr>
              <a:t>February 29, 2008</a:t>
            </a:r>
          </a:p>
        </p:txBody>
      </p:sp>
      <p:sp>
        <p:nvSpPr>
          <p:cNvPr id="6" name="Slide Number Placeholder 9"/>
          <p:cNvSpPr>
            <a:spLocks noGrp="1"/>
          </p:cNvSpPr>
          <p:nvPr>
            <p:ph type="sldNum" sz="quarter" idx="11"/>
          </p:nvPr>
        </p:nvSpPr>
        <p:spPr/>
        <p:txBody>
          <a:bodyPr rtlCol="0"/>
          <a:lstStyle>
            <a:lvl1pPr>
              <a:defRPr/>
            </a:lvl1pPr>
          </a:lstStyle>
          <a:p>
            <a:pPr>
              <a:defRPr/>
            </a:pPr>
            <a:fld id="{07F7F344-4FE7-41DC-8ADE-C5960DB667E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15015026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a:solidFill>
                  <a:srgbClr val="464646"/>
                </a:solidFill>
              </a:rPr>
              <a:t>February 29, 2008</a:t>
            </a:r>
          </a:p>
        </p:txBody>
      </p:sp>
      <p:sp>
        <p:nvSpPr>
          <p:cNvPr id="8" name="Slide Number Placeholder 11"/>
          <p:cNvSpPr>
            <a:spLocks noGrp="1"/>
          </p:cNvSpPr>
          <p:nvPr>
            <p:ph type="sldNum" sz="quarter" idx="11"/>
          </p:nvPr>
        </p:nvSpPr>
        <p:spPr/>
        <p:txBody>
          <a:bodyPr rtlCol="0"/>
          <a:lstStyle>
            <a:lvl1pPr>
              <a:defRPr/>
            </a:lvl1pPr>
          </a:lstStyle>
          <a:p>
            <a:pPr>
              <a:defRPr/>
            </a:pPr>
            <a:fld id="{8E17CF45-7744-4DB0-8225-116DE01CAAC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27944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3ADC9-2AE3-4105-91EF-F5FA1263F71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5" name="Slide Number Placeholder 22"/>
          <p:cNvSpPr>
            <a:spLocks noGrp="1"/>
          </p:cNvSpPr>
          <p:nvPr>
            <p:ph type="sldNum" sz="quarter" idx="12"/>
          </p:nvPr>
        </p:nvSpPr>
        <p:spPr/>
        <p:txBody>
          <a:bodyPr/>
          <a:lstStyle>
            <a:lvl1pPr>
              <a:defRPr/>
            </a:lvl1pPr>
          </a:lstStyle>
          <a:p>
            <a:pPr>
              <a:defRPr/>
            </a:pPr>
            <a:fld id="{C2E271D8-1467-44B2-9FC8-3E2FC1CA471F}" type="slidenum">
              <a:rPr lang="en-US"/>
              <a:pPr>
                <a:defRPr/>
              </a:pPr>
              <a:t>‹#›</a:t>
            </a:fld>
            <a:endParaRPr lang="en-US"/>
          </a:p>
        </p:txBody>
      </p:sp>
    </p:spTree>
    <p:extLst>
      <p:ext uri="{BB962C8B-B14F-4D97-AF65-F5344CB8AC3E}">
        <p14:creationId xmlns:p14="http://schemas.microsoft.com/office/powerpoint/2010/main" val="1346720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6766EB0-A9DD-4077-9148-16AAA24175D7}" type="slidenum">
              <a:rPr lang="en-US">
                <a:solidFill>
                  <a:srgbClr val="464646"/>
                </a:solidFill>
              </a:rPr>
              <a:pPr>
                <a:defRPr/>
              </a:pPr>
              <a:t>‹#›</a:t>
            </a:fld>
            <a:endParaRPr lang="en-US">
              <a:solidFill>
                <a:srgbClr val="464646"/>
              </a:solidFill>
            </a:endParaRPr>
          </a:p>
        </p:txBody>
      </p:sp>
    </p:spTree>
    <p:extLst>
      <p:ext uri="{BB962C8B-B14F-4D97-AF65-F5344CB8AC3E}">
        <p14:creationId xmlns:p14="http://schemas.microsoft.com/office/powerpoint/2010/main" val="37665610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7" name="Slide Number Placeholder 22"/>
          <p:cNvSpPr>
            <a:spLocks noGrp="1"/>
          </p:cNvSpPr>
          <p:nvPr>
            <p:ph type="sldNum" sz="quarter" idx="12"/>
          </p:nvPr>
        </p:nvSpPr>
        <p:spPr/>
        <p:txBody>
          <a:bodyPr/>
          <a:lstStyle>
            <a:lvl1pPr>
              <a:defRPr/>
            </a:lvl1pPr>
          </a:lstStyle>
          <a:p>
            <a:pPr>
              <a:defRPr/>
            </a:pPr>
            <a:fld id="{8E1D222B-6F97-4C99-89C0-47C68D54E788}" type="slidenum">
              <a:rPr lang="en-US"/>
              <a:pPr>
                <a:defRPr/>
              </a:pPr>
              <a:t>‹#›</a:t>
            </a:fld>
            <a:endParaRPr lang="en-US"/>
          </a:p>
        </p:txBody>
      </p:sp>
    </p:spTree>
    <p:extLst>
      <p:ext uri="{BB962C8B-B14F-4D97-AF65-F5344CB8AC3E}">
        <p14:creationId xmlns:p14="http://schemas.microsoft.com/office/powerpoint/2010/main" val="37926100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a:solidFill>
                  <a:srgbClr val="464646"/>
                </a:solidFill>
              </a:rPr>
              <a:t>February 29, 2008</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930168A-F511-4A73-8FD7-09DFBDC70BEF}"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213582486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78216482-FEF1-42D4-B3FE-DB364377C8EA}" type="slidenum">
              <a:rPr lang="en-US"/>
              <a:pPr>
                <a:defRPr/>
              </a:pPr>
              <a:t>‹#›</a:t>
            </a:fld>
            <a:endParaRPr lang="en-US"/>
          </a:p>
        </p:txBody>
      </p:sp>
    </p:spTree>
    <p:extLst>
      <p:ext uri="{BB962C8B-B14F-4D97-AF65-F5344CB8AC3E}">
        <p14:creationId xmlns:p14="http://schemas.microsoft.com/office/powerpoint/2010/main" val="2630628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solidFill>
                  <a:srgbClr val="464646"/>
                </a:solidFill>
              </a:rPr>
              <a:t>February 29, 2008</a:t>
            </a: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464646"/>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3594D763-B1BC-41AF-B188-3D346C0B96A0}" type="slidenum">
              <a:rPr lang="en-US"/>
              <a:pPr>
                <a:defRPr/>
              </a:pPr>
              <a:t>‹#›</a:t>
            </a:fld>
            <a:endParaRPr lang="en-US"/>
          </a:p>
        </p:txBody>
      </p:sp>
    </p:spTree>
    <p:extLst>
      <p:ext uri="{BB962C8B-B14F-4D97-AF65-F5344CB8AC3E}">
        <p14:creationId xmlns:p14="http://schemas.microsoft.com/office/powerpoint/2010/main" val="31027715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4" name="직각 삼각형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grpSp>
        <p:nvGrpSpPr>
          <p:cNvPr id="5" name="그룹 15"/>
          <p:cNvGrpSpPr>
            <a:grpSpLocks/>
          </p:cNvGrpSpPr>
          <p:nvPr/>
        </p:nvGrpSpPr>
        <p:grpSpPr bwMode="auto">
          <a:xfrm>
            <a:off x="-3175" y="4953000"/>
            <a:ext cx="9147175" cy="1911350"/>
            <a:chOff x="-3765" y="4832896"/>
            <a:chExt cx="9147765" cy="2032192"/>
          </a:xfrm>
        </p:grpSpPr>
        <p:sp>
          <p:nvSpPr>
            <p:cNvPr id="6" name="자유형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black"/>
                </a:solidFill>
                <a:latin typeface="Lucida Sans Unicode"/>
              </a:endParaRPr>
            </a:p>
          </p:txBody>
        </p:sp>
        <p:sp>
          <p:nvSpPr>
            <p:cNvPr id="7" name="자유형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black"/>
                </a:solidFill>
                <a:latin typeface="Lucida Sans Unicode"/>
              </a:endParaRPr>
            </a:p>
          </p:txBody>
        </p:sp>
        <p:sp>
          <p:nvSpPr>
            <p:cNvPr id="8" name="자유형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cxnSp>
          <p:nvCxnSpPr>
            <p:cNvPr id="10" name="직선 연결선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제목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ko-KR" altLang="en-US" smtClean="0"/>
              <a:t>마스터 제목 스타일 편집</a:t>
            </a:r>
            <a:endParaRPr lang="en-US"/>
          </a:p>
        </p:txBody>
      </p:sp>
      <p:sp>
        <p:nvSpPr>
          <p:cNvPr id="17" name="부제목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ko-KR" altLang="en-US" smtClean="0"/>
              <a:t>마스터 부제목 스타일 편집</a:t>
            </a:r>
            <a:endParaRPr lang="en-US"/>
          </a:p>
        </p:txBody>
      </p:sp>
      <p:sp>
        <p:nvSpPr>
          <p:cNvPr id="11" name="날짜 개체 틀 29"/>
          <p:cNvSpPr>
            <a:spLocks noGrp="1"/>
          </p:cNvSpPr>
          <p:nvPr>
            <p:ph type="dt" sz="half" idx="10"/>
          </p:nvPr>
        </p:nvSpPr>
        <p:spPr/>
        <p:txBody>
          <a:bodyPr/>
          <a:lstStyle>
            <a:lvl1pPr>
              <a:defRPr smtClean="0">
                <a:solidFill>
                  <a:srgbClr val="FFFFFF"/>
                </a:solidFill>
              </a:defRPr>
            </a:lvl1pPr>
            <a:extLst/>
          </a:lstStyle>
          <a:p>
            <a:pPr>
              <a:defRPr/>
            </a:pPr>
            <a:fld id="{23F195D8-7539-4070-ACA4-4752F979390B}" type="datetimeFigureOut">
              <a:rPr lang="en-US"/>
              <a:pPr>
                <a:defRPr/>
              </a:pPr>
              <a:t>7/9/2014</a:t>
            </a:fld>
            <a:endParaRPr lang="en-US"/>
          </a:p>
        </p:txBody>
      </p:sp>
      <p:sp>
        <p:nvSpPr>
          <p:cNvPr id="12" name="바닥글 개체 틀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슬라이드 번호 개체 틀 26"/>
          <p:cNvSpPr>
            <a:spLocks noGrp="1"/>
          </p:cNvSpPr>
          <p:nvPr>
            <p:ph type="sldNum" sz="quarter" idx="12"/>
          </p:nvPr>
        </p:nvSpPr>
        <p:spPr/>
        <p:txBody>
          <a:bodyPr/>
          <a:lstStyle>
            <a:lvl1pPr>
              <a:defRPr smtClean="0">
                <a:solidFill>
                  <a:srgbClr val="FFFFFF"/>
                </a:solidFill>
              </a:defRPr>
            </a:lvl1pPr>
            <a:extLst/>
          </a:lstStyle>
          <a:p>
            <a:pPr>
              <a:defRPr/>
            </a:pPr>
            <a:fld id="{5F8E7C4C-0255-4E24-A118-9DB7A5AE496B}" type="slidenum">
              <a:rPr lang="en-US"/>
              <a:pPr>
                <a:defRPr/>
              </a:pPr>
              <a:t>‹#›</a:t>
            </a:fld>
            <a:endParaRPr lang="en-US"/>
          </a:p>
        </p:txBody>
      </p:sp>
    </p:spTree>
    <p:extLst>
      <p:ext uri="{BB962C8B-B14F-4D97-AF65-F5344CB8AC3E}">
        <p14:creationId xmlns:p14="http://schemas.microsoft.com/office/powerpoint/2010/main" val="14734637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제목 6"/>
          <p:cNvSpPr>
            <a:spLocks noGrp="1"/>
          </p:cNvSpPr>
          <p:nvPr>
            <p:ph type="title"/>
          </p:nvPr>
        </p:nvSpPr>
        <p:spPr/>
        <p:txBody>
          <a:bodyPr rtlCol="0"/>
          <a:lstStyle>
            <a:extLst/>
          </a:lstStyle>
          <a:p>
            <a:r>
              <a:rPr lang="ko-KR" altLang="en-US" smtClean="0"/>
              <a:t>마스터 제목 스타일 편집</a:t>
            </a:r>
            <a:endParaRPr lang="en-US"/>
          </a:p>
        </p:txBody>
      </p:sp>
      <p:sp>
        <p:nvSpPr>
          <p:cNvPr id="4" name="날짜 개체 틀 9"/>
          <p:cNvSpPr>
            <a:spLocks noGrp="1"/>
          </p:cNvSpPr>
          <p:nvPr>
            <p:ph type="dt" sz="half" idx="10"/>
          </p:nvPr>
        </p:nvSpPr>
        <p:spPr/>
        <p:txBody>
          <a:bodyPr/>
          <a:lstStyle>
            <a:lvl1pPr>
              <a:defRPr/>
            </a:lvl1pPr>
          </a:lstStyle>
          <a:p>
            <a:pPr>
              <a:defRPr/>
            </a:pPr>
            <a:fld id="{759C8A02-C914-4FBB-B124-301039BD2981}" type="datetimeFigureOut">
              <a:rPr lang="en-US">
                <a:solidFill>
                  <a:prstClr val="black"/>
                </a:solidFill>
              </a:rPr>
              <a:pPr>
                <a:defRPr/>
              </a:pPr>
              <a:t>7/9/2014</a:t>
            </a:fld>
            <a:endParaRPr lang="en-US">
              <a:solidFill>
                <a:prstClr val="black"/>
              </a:solidFill>
            </a:endParaRPr>
          </a:p>
        </p:txBody>
      </p:sp>
      <p:sp>
        <p:nvSpPr>
          <p:cNvPr id="5" name="바닥글 개체 틀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슬라이드 번호 개체 틀 17"/>
          <p:cNvSpPr>
            <a:spLocks noGrp="1"/>
          </p:cNvSpPr>
          <p:nvPr>
            <p:ph type="sldNum" sz="quarter" idx="12"/>
          </p:nvPr>
        </p:nvSpPr>
        <p:spPr/>
        <p:txBody>
          <a:bodyPr/>
          <a:lstStyle>
            <a:lvl1pPr>
              <a:defRPr/>
            </a:lvl1pPr>
          </a:lstStyle>
          <a:p>
            <a:pPr>
              <a:defRPr/>
            </a:pPr>
            <a:fld id="{6B406794-40CC-42AB-A678-6CD12F6858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079060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4" name="갈매기형 수장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solidFill>
                <a:prstClr val="white"/>
              </a:solidFill>
            </a:endParaRPr>
          </a:p>
        </p:txBody>
      </p:sp>
      <p:sp>
        <p:nvSpPr>
          <p:cNvPr id="5" name="갈매기형 수장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solidFill>
                <a:prstClr val="white"/>
              </a:solidFill>
            </a:endParaRPr>
          </a:p>
        </p:txBody>
      </p:sp>
      <p:sp>
        <p:nvSpPr>
          <p:cNvPr id="2" name="제목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ko-KR" altLang="en-US" smtClean="0"/>
              <a:t>마스터 제목 스타일 편집</a:t>
            </a:r>
            <a:endParaRPr lang="en-US"/>
          </a:p>
        </p:txBody>
      </p:sp>
      <p:sp>
        <p:nvSpPr>
          <p:cNvPr id="3" name="텍스트 개체 틀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ko-KR" altLang="en-US" smtClean="0"/>
              <a:t>마스터 텍스트 스타일을 편집합니다</a:t>
            </a:r>
          </a:p>
        </p:txBody>
      </p:sp>
      <p:sp>
        <p:nvSpPr>
          <p:cNvPr id="6" name="날짜 개체 틀 3"/>
          <p:cNvSpPr>
            <a:spLocks noGrp="1"/>
          </p:cNvSpPr>
          <p:nvPr>
            <p:ph type="dt" sz="half" idx="10"/>
          </p:nvPr>
        </p:nvSpPr>
        <p:spPr/>
        <p:txBody>
          <a:bodyPr/>
          <a:lstStyle>
            <a:lvl1pPr>
              <a:defRPr/>
            </a:lvl1pPr>
            <a:extLst/>
          </a:lstStyle>
          <a:p>
            <a:pPr>
              <a:defRPr/>
            </a:pPr>
            <a:fld id="{706DE6D9-E964-4E88-BC58-CF502572117A}" type="datetimeFigureOut">
              <a:rPr lang="en-US">
                <a:solidFill>
                  <a:prstClr val="white"/>
                </a:solidFill>
              </a:rPr>
              <a:pPr>
                <a:defRPr/>
              </a:pPr>
              <a:t>7/9/2014</a:t>
            </a:fld>
            <a:endParaRPr lang="en-US">
              <a:solidFill>
                <a:prstClr val="white"/>
              </a:solidFill>
            </a:endParaRPr>
          </a:p>
        </p:txBody>
      </p:sp>
      <p:sp>
        <p:nvSpPr>
          <p:cNvPr id="7" name="바닥글 개체 틀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슬라이드 번호 개체 틀 5"/>
          <p:cNvSpPr>
            <a:spLocks noGrp="1"/>
          </p:cNvSpPr>
          <p:nvPr>
            <p:ph type="sldNum" sz="quarter" idx="12"/>
          </p:nvPr>
        </p:nvSpPr>
        <p:spPr/>
        <p:txBody>
          <a:bodyPr/>
          <a:lstStyle>
            <a:lvl1pPr>
              <a:defRPr/>
            </a:lvl1pPr>
            <a:extLst/>
          </a:lstStyle>
          <a:p>
            <a:pPr>
              <a:defRPr/>
            </a:pPr>
            <a:fld id="{8BA79596-1362-4F89-8D6E-FAF345C7DFF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99347766"/>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8" name="제목 7"/>
          <p:cNvSpPr>
            <a:spLocks noGrp="1"/>
          </p:cNvSpPr>
          <p:nvPr>
            <p:ph type="title"/>
          </p:nvPr>
        </p:nvSpPr>
        <p:spPr/>
        <p:txBody>
          <a:bodyPr rtlCol="0"/>
          <a:lstStyle>
            <a:extLst/>
          </a:lstStyle>
          <a:p>
            <a:r>
              <a:rPr lang="ko-KR" altLang="en-US" smtClean="0"/>
              <a:t>마스터 제목 스타일 편집</a:t>
            </a:r>
            <a:endParaRPr lang="en-US"/>
          </a:p>
        </p:txBody>
      </p:sp>
      <p:sp>
        <p:nvSpPr>
          <p:cNvPr id="5" name="날짜 개체 틀 4"/>
          <p:cNvSpPr>
            <a:spLocks noGrp="1"/>
          </p:cNvSpPr>
          <p:nvPr>
            <p:ph type="dt" sz="half" idx="10"/>
          </p:nvPr>
        </p:nvSpPr>
        <p:spPr/>
        <p:txBody>
          <a:bodyPr/>
          <a:lstStyle>
            <a:lvl1pPr>
              <a:defRPr/>
            </a:lvl1pPr>
            <a:extLst/>
          </a:lstStyle>
          <a:p>
            <a:pPr>
              <a:defRPr/>
            </a:pPr>
            <a:fld id="{1DDA43C9-5EC2-4974-A520-963A8E84F9C8}" type="datetimeFigureOut">
              <a:rPr lang="en-US">
                <a:solidFill>
                  <a:prstClr val="white"/>
                </a:solidFill>
              </a:rPr>
              <a:pPr>
                <a:defRPr/>
              </a:pPr>
              <a:t>7/9/2014</a:t>
            </a:fld>
            <a:endParaRPr lang="en-US">
              <a:solidFill>
                <a:prstClr val="white"/>
              </a:solidFill>
            </a:endParaRPr>
          </a:p>
        </p:txBody>
      </p:sp>
      <p:sp>
        <p:nvSpPr>
          <p:cNvPr id="6" name="바닥글 개체 틀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슬라이드 번호 개체 틀 6"/>
          <p:cNvSpPr>
            <a:spLocks noGrp="1"/>
          </p:cNvSpPr>
          <p:nvPr>
            <p:ph type="sldNum" sz="quarter" idx="12"/>
          </p:nvPr>
        </p:nvSpPr>
        <p:spPr/>
        <p:txBody>
          <a:bodyPr/>
          <a:lstStyle>
            <a:lvl1pPr>
              <a:defRPr/>
            </a:lvl1pPr>
            <a:extLst/>
          </a:lstStyle>
          <a:p>
            <a:pPr>
              <a:defRPr/>
            </a:pPr>
            <a:fld id="{B540C6F1-2352-4B61-A041-14D99A55D93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8604716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8FE7A7-BAB9-4CA5-8B73-C5BE352D269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8229600" cy="1143000"/>
          </a:xfrm>
        </p:spPr>
        <p:txBody>
          <a:bodyPr/>
          <a:lstStyle>
            <a:lvl1pPr>
              <a:defRPr/>
            </a:lvl1pPr>
            <a:extLst/>
          </a:lstStyle>
          <a:p>
            <a:r>
              <a:rPr lang="ko-KR" altLang="en-US" smtClean="0"/>
              <a:t>마스터 제목 스타일 편집</a:t>
            </a:r>
            <a:endParaRPr lang="en-US"/>
          </a:p>
        </p:txBody>
      </p:sp>
      <p:sp>
        <p:nvSpPr>
          <p:cNvPr id="3" name="텍스트 개체 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ko-KR" altLang="en-US" smtClean="0"/>
              <a:t>마스터 텍스트 스타일을 편집합니다</a:t>
            </a:r>
          </a:p>
        </p:txBody>
      </p:sp>
      <p:sp>
        <p:nvSpPr>
          <p:cNvPr id="4" name="텍스트 개체 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ko-KR" altLang="en-US" smtClean="0"/>
              <a:t>마스터 텍스트 스타일을 편집합니다</a:t>
            </a:r>
          </a:p>
        </p:txBody>
      </p:sp>
      <p:sp>
        <p:nvSpPr>
          <p:cNvPr id="5" name="내용 개체 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내용 개체 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6"/>
          <p:cNvSpPr>
            <a:spLocks noGrp="1"/>
          </p:cNvSpPr>
          <p:nvPr>
            <p:ph type="dt" sz="half" idx="10"/>
          </p:nvPr>
        </p:nvSpPr>
        <p:spPr/>
        <p:txBody>
          <a:bodyPr/>
          <a:lstStyle>
            <a:lvl1pPr>
              <a:defRPr/>
            </a:lvl1pPr>
            <a:extLst/>
          </a:lstStyle>
          <a:p>
            <a:pPr>
              <a:defRPr/>
            </a:pPr>
            <a:fld id="{2E3EAEF2-9F11-4006-9663-701CAF69872E}" type="datetimeFigureOut">
              <a:rPr lang="en-US">
                <a:solidFill>
                  <a:prstClr val="black"/>
                </a:solidFill>
              </a:rPr>
              <a:pPr>
                <a:defRPr/>
              </a:pPr>
              <a:t>7/9/2014</a:t>
            </a:fld>
            <a:endParaRPr lang="en-US">
              <a:solidFill>
                <a:prstClr val="black"/>
              </a:solidFill>
            </a:endParaRPr>
          </a:p>
        </p:txBody>
      </p:sp>
      <p:sp>
        <p:nvSpPr>
          <p:cNvPr id="8" name="바닥글 개체 틀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슬라이드 번호 개체 틀 8"/>
          <p:cNvSpPr>
            <a:spLocks noGrp="1"/>
          </p:cNvSpPr>
          <p:nvPr>
            <p:ph type="sldNum" sz="quarter" idx="12"/>
          </p:nvPr>
        </p:nvSpPr>
        <p:spPr/>
        <p:txBody>
          <a:bodyPr/>
          <a:lstStyle>
            <a:lvl1pPr>
              <a:defRPr/>
            </a:lvl1pPr>
            <a:extLst/>
          </a:lstStyle>
          <a:p>
            <a:pPr>
              <a:defRPr/>
            </a:pPr>
            <a:fld id="{EDA2F926-EDEA-4DC8-8491-E953B674A7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2643531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6" name="제목 5"/>
          <p:cNvSpPr>
            <a:spLocks noGrp="1"/>
          </p:cNvSpPr>
          <p:nvPr>
            <p:ph type="title"/>
          </p:nvPr>
        </p:nvSpPr>
        <p:spPr/>
        <p:txBody>
          <a:bodyPr rtlCol="0"/>
          <a:lstStyle>
            <a:extLst/>
          </a:lstStyle>
          <a:p>
            <a:r>
              <a:rPr lang="ko-KR" altLang="en-US" smtClean="0"/>
              <a:t>마스터 제목 스타일 편집</a:t>
            </a:r>
            <a:endParaRPr lang="en-US"/>
          </a:p>
        </p:txBody>
      </p:sp>
      <p:sp>
        <p:nvSpPr>
          <p:cNvPr id="3" name="날짜 개체 틀 2"/>
          <p:cNvSpPr>
            <a:spLocks noGrp="1"/>
          </p:cNvSpPr>
          <p:nvPr>
            <p:ph type="dt" sz="half" idx="10"/>
          </p:nvPr>
        </p:nvSpPr>
        <p:spPr/>
        <p:txBody>
          <a:bodyPr/>
          <a:lstStyle>
            <a:lvl1pPr>
              <a:defRPr/>
            </a:lvl1pPr>
            <a:extLst/>
          </a:lstStyle>
          <a:p>
            <a:pPr>
              <a:defRPr/>
            </a:pPr>
            <a:fld id="{9F50FD63-D2EF-4A68-BBC5-3B917A65DFCE}" type="datetimeFigureOut">
              <a:rPr lang="en-US">
                <a:solidFill>
                  <a:prstClr val="white"/>
                </a:solidFill>
              </a:rPr>
              <a:pPr>
                <a:defRPr/>
              </a:pPr>
              <a:t>7/9/2014</a:t>
            </a:fld>
            <a:endParaRPr lang="en-US">
              <a:solidFill>
                <a:prstClr val="white"/>
              </a:solidFill>
            </a:endParaRPr>
          </a:p>
        </p:txBody>
      </p:sp>
      <p:sp>
        <p:nvSpPr>
          <p:cNvPr id="4" name="바닥글 개체 틀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슬라이드 번호 개체 틀 4"/>
          <p:cNvSpPr>
            <a:spLocks noGrp="1"/>
          </p:cNvSpPr>
          <p:nvPr>
            <p:ph type="sldNum" sz="quarter" idx="12"/>
          </p:nvPr>
        </p:nvSpPr>
        <p:spPr/>
        <p:txBody>
          <a:bodyPr/>
          <a:lstStyle>
            <a:lvl1pPr>
              <a:defRPr/>
            </a:lvl1pPr>
            <a:extLst/>
          </a:lstStyle>
          <a:p>
            <a:pPr>
              <a:defRPr/>
            </a:pPr>
            <a:fld id="{2AE77FB5-BC50-433C-87A2-31F60AB1864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29958202"/>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9"/>
          <p:cNvSpPr>
            <a:spLocks noGrp="1"/>
          </p:cNvSpPr>
          <p:nvPr>
            <p:ph type="dt" sz="half" idx="10"/>
          </p:nvPr>
        </p:nvSpPr>
        <p:spPr/>
        <p:txBody>
          <a:bodyPr/>
          <a:lstStyle>
            <a:lvl1pPr>
              <a:defRPr/>
            </a:lvl1pPr>
          </a:lstStyle>
          <a:p>
            <a:pPr>
              <a:defRPr/>
            </a:pPr>
            <a:fld id="{224C6E13-62D1-4B1C-B5BE-658CFF5AA4F0}" type="datetimeFigureOut">
              <a:rPr lang="en-US">
                <a:solidFill>
                  <a:prstClr val="black"/>
                </a:solidFill>
              </a:rPr>
              <a:pPr>
                <a:defRPr/>
              </a:pPr>
              <a:t>7/9/2014</a:t>
            </a:fld>
            <a:endParaRPr lang="en-US">
              <a:solidFill>
                <a:prstClr val="black"/>
              </a:solidFill>
            </a:endParaRPr>
          </a:p>
        </p:txBody>
      </p:sp>
      <p:sp>
        <p:nvSpPr>
          <p:cNvPr id="3" name="바닥글 개체 틀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슬라이드 번호 개체 틀 17"/>
          <p:cNvSpPr>
            <a:spLocks noGrp="1"/>
          </p:cNvSpPr>
          <p:nvPr>
            <p:ph type="sldNum" sz="quarter" idx="12"/>
          </p:nvPr>
        </p:nvSpPr>
        <p:spPr/>
        <p:txBody>
          <a:bodyPr/>
          <a:lstStyle>
            <a:lvl1pPr>
              <a:defRPr/>
            </a:lvl1pPr>
          </a:lstStyle>
          <a:p>
            <a:pPr>
              <a:defRPr/>
            </a:pPr>
            <a:fld id="{23E2AD18-84F6-4CF3-A5DE-470633F76F1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910163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ko-KR" altLang="en-US" smtClean="0"/>
              <a:t>마스터 제목 스타일 편집</a:t>
            </a:r>
            <a:endParaRPr lang="en-US"/>
          </a:p>
        </p:txBody>
      </p:sp>
      <p:sp>
        <p:nvSpPr>
          <p:cNvPr id="3" name="텍스트 개체 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ko-KR" altLang="en-US" smtClean="0"/>
              <a:t>마스터 텍스트 스타일을 편집합니다</a:t>
            </a:r>
          </a:p>
        </p:txBody>
      </p:sp>
      <p:sp>
        <p:nvSpPr>
          <p:cNvPr id="4" name="내용 개체 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4"/>
          <p:cNvSpPr>
            <a:spLocks noGrp="1"/>
          </p:cNvSpPr>
          <p:nvPr>
            <p:ph type="dt" sz="half" idx="10"/>
          </p:nvPr>
        </p:nvSpPr>
        <p:spPr/>
        <p:txBody>
          <a:bodyPr/>
          <a:lstStyle>
            <a:lvl1pPr>
              <a:defRPr/>
            </a:lvl1pPr>
            <a:extLst/>
          </a:lstStyle>
          <a:p>
            <a:pPr>
              <a:defRPr/>
            </a:pPr>
            <a:fld id="{37D44E35-69FC-4CB9-8A1D-289CAA7831DA}" type="datetimeFigureOut">
              <a:rPr lang="en-US">
                <a:solidFill>
                  <a:prstClr val="black"/>
                </a:solidFill>
              </a:rPr>
              <a:pPr>
                <a:defRPr/>
              </a:pPr>
              <a:t>7/9/2014</a:t>
            </a:fld>
            <a:endParaRPr lang="en-US">
              <a:solidFill>
                <a:prstClr val="black"/>
              </a:solidFill>
            </a:endParaRPr>
          </a:p>
        </p:txBody>
      </p:sp>
      <p:sp>
        <p:nvSpPr>
          <p:cNvPr id="6" name="바닥글 개체 틀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슬라이드 번호 개체 틀 6"/>
          <p:cNvSpPr>
            <a:spLocks noGrp="1"/>
          </p:cNvSpPr>
          <p:nvPr>
            <p:ph type="sldNum" sz="quarter" idx="12"/>
          </p:nvPr>
        </p:nvSpPr>
        <p:spPr/>
        <p:txBody>
          <a:bodyPr/>
          <a:lstStyle>
            <a:lvl1pPr>
              <a:defRPr/>
            </a:lvl1pPr>
            <a:extLst/>
          </a:lstStyle>
          <a:p>
            <a:pPr>
              <a:defRPr/>
            </a:pPr>
            <a:fld id="{4E089C4D-65C1-427A-BCA3-0B3630A58DF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0849426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5" name="자유형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white"/>
              </a:solidFill>
              <a:latin typeface="Lucida Sans Unicode"/>
            </a:endParaRPr>
          </a:p>
        </p:txBody>
      </p:sp>
      <p:sp>
        <p:nvSpPr>
          <p:cNvPr id="6" name="자유형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white"/>
              </a:solidFill>
              <a:latin typeface="Lucida Sans Unicode"/>
            </a:endParaRPr>
          </a:p>
        </p:txBody>
      </p:sp>
      <p:sp>
        <p:nvSpPr>
          <p:cNvPr id="7" name="직각 삼각형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cxnSp>
        <p:nvCxnSpPr>
          <p:cNvPr id="8" name="직선 연결선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갈매기형 수장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solidFill>
                <a:prstClr val="white"/>
              </a:solidFill>
            </a:endParaRPr>
          </a:p>
        </p:txBody>
      </p:sp>
      <p:sp>
        <p:nvSpPr>
          <p:cNvPr id="10" name="갈매기형 수장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solidFill>
                <a:prstClr val="white"/>
              </a:solidFill>
            </a:endParaRPr>
          </a:p>
        </p:txBody>
      </p:sp>
      <p:sp>
        <p:nvSpPr>
          <p:cNvPr id="4" name="텍스트 개체 틀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ko-KR" altLang="en-US" smtClean="0"/>
              <a:t>마스터 텍스트 스타일을 편집합니다</a:t>
            </a:r>
          </a:p>
        </p:txBody>
      </p:sp>
      <p:sp>
        <p:nvSpPr>
          <p:cNvPr id="3" name="그림 개체 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ko-KR" altLang="en-US" noProof="0" smtClean="0"/>
              <a:t>그림을 추가하려면 아이콘을 클릭하십시오</a:t>
            </a:r>
            <a:endParaRPr lang="en-US" noProof="0" dirty="0"/>
          </a:p>
        </p:txBody>
      </p:sp>
      <p:sp>
        <p:nvSpPr>
          <p:cNvPr id="2" name="제목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ko-KR" altLang="en-US" smtClean="0"/>
              <a:t>마스터 제목 스타일 편집</a:t>
            </a:r>
            <a:endParaRPr lang="en-US"/>
          </a:p>
        </p:txBody>
      </p:sp>
      <p:sp>
        <p:nvSpPr>
          <p:cNvPr id="11" name="날짜 개체 틀 4"/>
          <p:cNvSpPr>
            <a:spLocks noGrp="1"/>
          </p:cNvSpPr>
          <p:nvPr>
            <p:ph type="dt" sz="half" idx="10"/>
          </p:nvPr>
        </p:nvSpPr>
        <p:spPr/>
        <p:txBody>
          <a:bodyPr/>
          <a:lstStyle>
            <a:lvl1pPr>
              <a:defRPr smtClean="0">
                <a:solidFill>
                  <a:schemeClr val="tx1"/>
                </a:solidFill>
              </a:defRPr>
            </a:lvl1pPr>
            <a:extLst/>
          </a:lstStyle>
          <a:p>
            <a:pPr>
              <a:defRPr/>
            </a:pPr>
            <a:fld id="{20DD843E-1C11-4C37-A73C-396EFF2D642D}" type="datetimeFigureOut">
              <a:rPr lang="en-US">
                <a:solidFill>
                  <a:prstClr val="white"/>
                </a:solidFill>
              </a:rPr>
              <a:pPr>
                <a:defRPr/>
              </a:pPr>
              <a:t>7/9/2014</a:t>
            </a:fld>
            <a:endParaRPr lang="en-US">
              <a:solidFill>
                <a:prstClr val="white"/>
              </a:solidFill>
            </a:endParaRPr>
          </a:p>
        </p:txBody>
      </p:sp>
      <p:sp>
        <p:nvSpPr>
          <p:cNvPr id="12" name="바닥글 개체 틀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슬라이드 번호 개체 틀 6"/>
          <p:cNvSpPr>
            <a:spLocks noGrp="1"/>
          </p:cNvSpPr>
          <p:nvPr>
            <p:ph type="sldNum" sz="quarter" idx="12"/>
          </p:nvPr>
        </p:nvSpPr>
        <p:spPr/>
        <p:txBody>
          <a:bodyPr/>
          <a:lstStyle>
            <a:lvl1pPr>
              <a:defRPr smtClean="0">
                <a:solidFill>
                  <a:schemeClr val="tx1"/>
                </a:solidFill>
              </a:defRPr>
            </a:lvl1pPr>
            <a:extLst/>
          </a:lstStyle>
          <a:p>
            <a:pPr>
              <a:defRPr/>
            </a:pPr>
            <a:fld id="{00D1FEE9-7C6F-4D2B-B95E-71283BC123C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67796422"/>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1481329"/>
            <a:ext cx="8229600" cy="4386071"/>
          </a:xfrm>
        </p:spPr>
        <p:txBody>
          <a:bodyPr vert="eaVert"/>
          <a:lstStyle>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9"/>
          <p:cNvSpPr>
            <a:spLocks noGrp="1"/>
          </p:cNvSpPr>
          <p:nvPr>
            <p:ph type="dt" sz="half" idx="10"/>
          </p:nvPr>
        </p:nvSpPr>
        <p:spPr/>
        <p:txBody>
          <a:bodyPr/>
          <a:lstStyle>
            <a:lvl1pPr>
              <a:defRPr/>
            </a:lvl1pPr>
          </a:lstStyle>
          <a:p>
            <a:pPr>
              <a:defRPr/>
            </a:pPr>
            <a:fld id="{927BC51F-E84A-4FE3-A966-341471645219}" type="datetimeFigureOut">
              <a:rPr lang="en-US">
                <a:solidFill>
                  <a:prstClr val="black"/>
                </a:solidFill>
              </a:rPr>
              <a:pPr>
                <a:defRPr/>
              </a:pPr>
              <a:t>7/9/2014</a:t>
            </a:fld>
            <a:endParaRPr lang="en-US">
              <a:solidFill>
                <a:prstClr val="black"/>
              </a:solidFill>
            </a:endParaRPr>
          </a:p>
        </p:txBody>
      </p:sp>
      <p:sp>
        <p:nvSpPr>
          <p:cNvPr id="5" name="바닥글 개체 틀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슬라이드 번호 개체 틀 17"/>
          <p:cNvSpPr>
            <a:spLocks noGrp="1"/>
          </p:cNvSpPr>
          <p:nvPr>
            <p:ph type="sldNum" sz="quarter" idx="12"/>
          </p:nvPr>
        </p:nvSpPr>
        <p:spPr/>
        <p:txBody>
          <a:bodyPr/>
          <a:lstStyle>
            <a:lvl1pPr>
              <a:defRPr/>
            </a:lvl1pPr>
          </a:lstStyle>
          <a:p>
            <a:pPr>
              <a:defRPr/>
            </a:pPr>
            <a:fld id="{F392F7F1-0199-4C91-9F51-A6CF51334B6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995966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844013" y="274640"/>
            <a:ext cx="1777470" cy="5592761"/>
          </a:xfrm>
        </p:spPr>
        <p:txBody>
          <a:bodyPr vert="eaVert"/>
          <a:lstStyle>
            <a:extLs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274641"/>
            <a:ext cx="6324600" cy="5592760"/>
          </a:xfrm>
        </p:spPr>
        <p:txBody>
          <a:bodyPr vert="eaVert"/>
          <a:lstStyle>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9"/>
          <p:cNvSpPr>
            <a:spLocks noGrp="1"/>
          </p:cNvSpPr>
          <p:nvPr>
            <p:ph type="dt" sz="half" idx="10"/>
          </p:nvPr>
        </p:nvSpPr>
        <p:spPr/>
        <p:txBody>
          <a:bodyPr/>
          <a:lstStyle>
            <a:lvl1pPr>
              <a:defRPr/>
            </a:lvl1pPr>
          </a:lstStyle>
          <a:p>
            <a:pPr>
              <a:defRPr/>
            </a:pPr>
            <a:fld id="{ED00750A-8F58-4E50-8DE8-6FBAAFE9EDEE}" type="datetimeFigureOut">
              <a:rPr lang="en-US">
                <a:solidFill>
                  <a:prstClr val="black"/>
                </a:solidFill>
              </a:rPr>
              <a:pPr>
                <a:defRPr/>
              </a:pPr>
              <a:t>7/9/2014</a:t>
            </a:fld>
            <a:endParaRPr lang="en-US">
              <a:solidFill>
                <a:prstClr val="black"/>
              </a:solidFill>
            </a:endParaRPr>
          </a:p>
        </p:txBody>
      </p:sp>
      <p:sp>
        <p:nvSpPr>
          <p:cNvPr id="5" name="바닥글 개체 틀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슬라이드 번호 개체 틀 17"/>
          <p:cNvSpPr>
            <a:spLocks noGrp="1"/>
          </p:cNvSpPr>
          <p:nvPr>
            <p:ph type="sldNum" sz="quarter" idx="12"/>
          </p:nvPr>
        </p:nvSpPr>
        <p:spPr/>
        <p:txBody>
          <a:bodyPr/>
          <a:lstStyle>
            <a:lvl1pPr>
              <a:defRPr/>
            </a:lvl1pPr>
          </a:lstStyle>
          <a:p>
            <a:pPr>
              <a:defRPr/>
            </a:pPr>
            <a:fld id="{35A59268-3874-4E17-933E-009F43F55E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55998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877300" y="0"/>
            <a:ext cx="266700" cy="6858000"/>
          </a:xfrm>
          <a:prstGeom prst="rect">
            <a:avLst/>
          </a:prstGeom>
          <a:solidFill>
            <a:schemeClr val="tx2"/>
          </a:solidFill>
          <a:ln w="9525">
            <a:noFill/>
            <a:miter lim="800000"/>
            <a:headEnd/>
            <a:tailEnd/>
          </a:ln>
          <a:effectLst/>
        </p:spPr>
        <p:txBody>
          <a:bodyPr wrap="none" anchor="ctr"/>
          <a:lstStyle/>
          <a:p>
            <a:pPr eaLnBrk="1" hangingPunct="1">
              <a:defRPr/>
            </a:pPr>
            <a:endParaRPr lang="en-US">
              <a:solidFill>
                <a:srgbClr val="C4CCFF"/>
              </a:solidFill>
            </a:endParaRPr>
          </a:p>
        </p:txBody>
      </p:sp>
      <p:sp>
        <p:nvSpPr>
          <p:cNvPr id="6146" name="Rectangle 2"/>
          <p:cNvSpPr>
            <a:spLocks noGrp="1" noChangeArrowheads="1"/>
          </p:cNvSpPr>
          <p:nvPr>
            <p:ph type="ctrTitle"/>
          </p:nvPr>
        </p:nvSpPr>
        <p:spPr>
          <a:xfrm>
            <a:off x="685800" y="1524000"/>
            <a:ext cx="7772400" cy="1470025"/>
          </a:xfrm>
        </p:spPr>
        <p:txBody>
          <a:bodyPr/>
          <a:lstStyle>
            <a:lvl1pPr algn="r">
              <a:defRPr sz="4000"/>
            </a:lvl1pPr>
          </a:lstStyle>
          <a:p>
            <a:r>
              <a:rPr lang="en-US"/>
              <a:t>Click to edit Master title style</a:t>
            </a:r>
          </a:p>
        </p:txBody>
      </p:sp>
      <p:sp>
        <p:nvSpPr>
          <p:cNvPr id="6147" name="Rectangle 3"/>
          <p:cNvSpPr>
            <a:spLocks noGrp="1" noChangeArrowheads="1"/>
          </p:cNvSpPr>
          <p:nvPr>
            <p:ph type="subTitle" idx="1"/>
          </p:nvPr>
        </p:nvSpPr>
        <p:spPr>
          <a:xfrm>
            <a:off x="2057400" y="3429000"/>
            <a:ext cx="6400800" cy="1752600"/>
          </a:xfrm>
        </p:spPr>
        <p:txBody>
          <a:bodyPr/>
          <a:lstStyle>
            <a:lvl1pPr marL="0" indent="0" algn="r">
              <a:buFont typeface="Wingdings" pitchFamily="2" charset="2"/>
              <a:buNone/>
              <a:defRPr sz="3200"/>
            </a:lvl1pPr>
          </a:lstStyle>
          <a:p>
            <a:r>
              <a:rPr lang="en-US"/>
              <a:t>Click to edit Master subtitle style</a:t>
            </a:r>
          </a:p>
        </p:txBody>
      </p:sp>
      <p:sp>
        <p:nvSpPr>
          <p:cNvPr id="5" name="Rectangle 6"/>
          <p:cNvSpPr>
            <a:spLocks noGrp="1" noChangeArrowheads="1"/>
          </p:cNvSpPr>
          <p:nvPr>
            <p:ph type="sldNum" sz="quarter" idx="10"/>
          </p:nvPr>
        </p:nvSpPr>
        <p:spPr>
          <a:xfrm>
            <a:off x="0" y="6527800"/>
            <a:ext cx="533400" cy="231775"/>
          </a:xfrm>
        </p:spPr>
        <p:txBody>
          <a:bodyPr/>
          <a:lstStyle>
            <a:lvl1pPr>
              <a:defRPr/>
            </a:lvl1pPr>
          </a:lstStyle>
          <a:p>
            <a:pPr>
              <a:defRPr/>
            </a:pPr>
            <a:fld id="{03B26861-8CAD-4764-8892-B8303A2BF79E}"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7807767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7CFD267-8861-4C48-8181-9D2FB644AF73}"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7241545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0AE64C4-13FA-49A6-B002-E7E1DAD9D96A}"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24711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theme" Target="../theme/theme9.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5FF0F07-A648-48F0-916C-E9E11CB453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74E2C6D-D8B3-4278-9631-9662B80BA685}" type="datetime1">
              <a:rPr lang="en-US" smtClean="0">
                <a:solidFill>
                  <a:srgbClr val="464646"/>
                </a:solidFill>
              </a:rPr>
              <a:pPr/>
              <a:t>7/9/2014</a:t>
            </a:fld>
            <a:endParaRPr lang="en-US">
              <a:solidFill>
                <a:srgbClr val="464646"/>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64646"/>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AB51B76-4E51-4491-A631-A50F1638A99F}" type="slidenum">
              <a:rPr lang="en-US" smtClean="0"/>
              <a:pPr/>
              <a:t>‹#›</a:t>
            </a:fld>
            <a:endParaRPr lang="en-US"/>
          </a:p>
        </p:txBody>
      </p:sp>
    </p:spTree>
    <p:extLst>
      <p:ext uri="{BB962C8B-B14F-4D97-AF65-F5344CB8AC3E}">
        <p14:creationId xmlns:p14="http://schemas.microsoft.com/office/powerpoint/2010/main" val="27371199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43A5BAB-0A64-492F-AC3C-8A6466C7431F}" type="datetimeFigureOut">
              <a:rPr lang="en-US" smtClean="0">
                <a:solidFill>
                  <a:prstClr val="black">
                    <a:tint val="75000"/>
                  </a:prstClr>
                </a:solidFill>
                <a:latin typeface="Calibri"/>
              </a:rPr>
              <a:pPr eaLnBrk="1" fontAlgn="auto" hangingPunct="1">
                <a:spcBef>
                  <a:spcPts val="0"/>
                </a:spcBef>
                <a:spcAft>
                  <a:spcPts val="0"/>
                </a:spcAft>
              </a:pPr>
              <a:t>7/9/2014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4AF05A9-9F9A-4F38-8E79-3903BFD90EC2}"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3432108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80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sldNum" sz="quarter" idx="4"/>
          </p:nvPr>
        </p:nvSpPr>
        <p:spPr bwMode="auto">
          <a:xfrm>
            <a:off x="0" y="6610350"/>
            <a:ext cx="40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eaLnBrk="1" hangingPunct="1">
              <a:defRPr/>
            </a:pPr>
            <a:fld id="{EA700694-819F-40D1-8D54-498AC259FFB5}" type="slidenum">
              <a:rPr lang="en-US">
                <a:solidFill>
                  <a:srgbClr val="C4CCFF"/>
                </a:solidFill>
              </a:rPr>
              <a:pPr eaLnBrk="1" hangingPunct="1">
                <a:defRPr/>
              </a:pPr>
              <a:t>‹#›</a:t>
            </a:fld>
            <a:endParaRPr lang="en-US">
              <a:solidFill>
                <a:srgbClr val="C4CCFF"/>
              </a:solidFill>
            </a:endParaRPr>
          </a:p>
        </p:txBody>
      </p:sp>
    </p:spTree>
    <p:extLst>
      <p:ext uri="{BB962C8B-B14F-4D97-AF65-F5344CB8AC3E}">
        <p14:creationId xmlns:p14="http://schemas.microsoft.com/office/powerpoint/2010/main" val="73648638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400" b="1">
          <a:solidFill>
            <a:srgbClr val="FFFFFF"/>
          </a:solidFill>
          <a:latin typeface="+mn-lt"/>
          <a:ea typeface="+mn-ea"/>
          <a:cs typeface="+mn-cs"/>
        </a:defRPr>
      </a:lvl1pPr>
      <a:lvl2pPr marL="571500" indent="-228600" algn="l" rtl="0" eaLnBrk="0" fontAlgn="base" hangingPunct="0">
        <a:spcBef>
          <a:spcPct val="20000"/>
        </a:spcBef>
        <a:spcAft>
          <a:spcPct val="0"/>
        </a:spcAft>
        <a:buChar char="–"/>
        <a:defRPr sz="2400">
          <a:solidFill>
            <a:srgbClr val="FFFFFF"/>
          </a:solidFill>
          <a:latin typeface="+mn-lt"/>
        </a:defRPr>
      </a:lvl2pPr>
      <a:lvl3pPr marL="914400" indent="-228600" algn="l" rtl="0" eaLnBrk="0" fontAlgn="base" hangingPunct="0">
        <a:spcBef>
          <a:spcPct val="20000"/>
        </a:spcBef>
        <a:spcAft>
          <a:spcPct val="0"/>
        </a:spcAft>
        <a:buChar char="•"/>
        <a:defRPr sz="2000">
          <a:solidFill>
            <a:srgbClr val="FFFFFF"/>
          </a:solidFill>
          <a:latin typeface="+mn-lt"/>
        </a:defRPr>
      </a:lvl3pPr>
      <a:lvl4pPr marL="1371600" indent="-228600" algn="l" rtl="0" eaLnBrk="0" fontAlgn="base" hangingPunct="0">
        <a:spcBef>
          <a:spcPct val="20000"/>
        </a:spcBef>
        <a:spcAft>
          <a:spcPct val="0"/>
        </a:spcAft>
        <a:buChar char="–"/>
        <a:defRPr sz="2000">
          <a:solidFill>
            <a:srgbClr val="FFFFFF"/>
          </a:solidFill>
          <a:latin typeface="+mn-lt"/>
        </a:defRPr>
      </a:lvl4pPr>
      <a:lvl5pPr marL="1828800" indent="-228600" algn="l" rtl="0" eaLnBrk="0" fontAlgn="base" hangingPunct="0">
        <a:spcBef>
          <a:spcPct val="20000"/>
        </a:spcBef>
        <a:spcAft>
          <a:spcPct val="0"/>
        </a:spcAft>
        <a:buChar char="»"/>
        <a:defRPr sz="2000">
          <a:solidFill>
            <a:srgbClr val="FFFFFF"/>
          </a:solidFill>
          <a:latin typeface="+mn-lt"/>
        </a:defRPr>
      </a:lvl5pPr>
      <a:lvl6pPr marL="2286000" indent="-228600" algn="l" rtl="0" fontAlgn="base">
        <a:spcBef>
          <a:spcPct val="20000"/>
        </a:spcBef>
        <a:spcAft>
          <a:spcPct val="0"/>
        </a:spcAft>
        <a:buChar char="»"/>
        <a:defRPr sz="2000">
          <a:solidFill>
            <a:srgbClr val="FFFFFF"/>
          </a:solidFill>
          <a:latin typeface="+mn-lt"/>
        </a:defRPr>
      </a:lvl6pPr>
      <a:lvl7pPr marL="2743200" indent="-228600" algn="l" rtl="0" fontAlgn="base">
        <a:spcBef>
          <a:spcPct val="20000"/>
        </a:spcBef>
        <a:spcAft>
          <a:spcPct val="0"/>
        </a:spcAft>
        <a:buChar char="»"/>
        <a:defRPr sz="2000">
          <a:solidFill>
            <a:srgbClr val="FFFFFF"/>
          </a:solidFill>
          <a:latin typeface="+mn-lt"/>
        </a:defRPr>
      </a:lvl7pPr>
      <a:lvl8pPr marL="3200400" indent="-228600" algn="l" rtl="0" fontAlgn="base">
        <a:spcBef>
          <a:spcPct val="20000"/>
        </a:spcBef>
        <a:spcAft>
          <a:spcPct val="0"/>
        </a:spcAft>
        <a:buChar char="»"/>
        <a:defRPr sz="2000">
          <a:solidFill>
            <a:srgbClr val="FFFFFF"/>
          </a:solidFill>
          <a:latin typeface="+mn-lt"/>
        </a:defRPr>
      </a:lvl8pPr>
      <a:lvl9pPr marL="36576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자유형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black"/>
              </a:solidFill>
              <a:latin typeface="Lucida Sans Unicode"/>
            </a:endParaRPr>
          </a:p>
        </p:txBody>
      </p:sp>
      <p:sp>
        <p:nvSpPr>
          <p:cNvPr id="12" name="자유형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black"/>
              </a:solidFill>
              <a:latin typeface="Lucida Sans Unicode"/>
            </a:endParaRPr>
          </a:p>
        </p:txBody>
      </p:sp>
      <p:sp>
        <p:nvSpPr>
          <p:cNvPr id="14" name="직각 삼각형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cxnSp>
        <p:nvCxnSpPr>
          <p:cNvPr id="15" name="직선 연결선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제목 개체 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ko-KR" altLang="en-US" smtClean="0"/>
              <a:t>마스터 제목 스타일 편집</a:t>
            </a:r>
            <a:endParaRPr lang="en-US"/>
          </a:p>
        </p:txBody>
      </p:sp>
      <p:sp>
        <p:nvSpPr>
          <p:cNvPr id="1033" name="텍스트 개체 틀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smtClean="0"/>
          </a:p>
        </p:txBody>
      </p:sp>
      <p:sp>
        <p:nvSpPr>
          <p:cNvPr id="10" name="날짜 개체 틀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6B237377-77DA-4A98-A677-CE51945C76A5}" type="datetimeFigureOut">
              <a:rPr lang="en-US">
                <a:solidFill>
                  <a:prstClr val="black"/>
                </a:solidFill>
              </a:rPr>
              <a:pPr>
                <a:defRPr/>
              </a:pPr>
              <a:t>7/9/2014</a:t>
            </a:fld>
            <a:endParaRPr lang="en-US">
              <a:solidFill>
                <a:prstClr val="black"/>
              </a:solidFill>
            </a:endParaRPr>
          </a:p>
        </p:txBody>
      </p:sp>
      <p:sp>
        <p:nvSpPr>
          <p:cNvPr id="22" name="바닥글 개체 틀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solidFill>
                <a:prstClr val="black"/>
              </a:solidFill>
            </a:endParaRPr>
          </a:p>
        </p:txBody>
      </p:sp>
      <p:sp>
        <p:nvSpPr>
          <p:cNvPr id="18" name="슬라이드 번호 개체 틀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17B35322-A586-4590-937A-DAD1F4A30CC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553680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339"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cs typeface="Arial" pitchFamily="34" charset="0"/>
              </a:defRPr>
            </a:lvl1pPr>
          </a:lstStyle>
          <a:p>
            <a:pPr eaLnBrk="1" hangingPunct="1">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eaLnBrk="1" hangingPunct="1">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eaLnBrk="1" hangingPunct="1">
              <a:defRPr/>
            </a:pPr>
            <a:fld id="{1454C808-EB59-46BE-B815-0A0248823DFA}" type="slidenum">
              <a:rPr lang="en-US" altLang="en-US">
                <a:solidFill>
                  <a:srgbClr val="000000"/>
                </a:solidFill>
              </a:rPr>
              <a:pPr eaLnBrk="1" hangingPunct="1">
                <a:defRPr/>
              </a:pPr>
              <a:t>‹#›</a:t>
            </a:fld>
            <a:endParaRPr lang="en-US" altLang="en-US">
              <a:solidFill>
                <a:srgbClr val="000000"/>
              </a:solidFill>
            </a:endParaRPr>
          </a:p>
        </p:txBody>
      </p:sp>
    </p:spTree>
    <p:extLst>
      <p:ext uri="{BB962C8B-B14F-4D97-AF65-F5344CB8AC3E}">
        <p14:creationId xmlns:p14="http://schemas.microsoft.com/office/powerpoint/2010/main" val="22244852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cs typeface="Arial" charset="0"/>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cs typeface="Arial" charset="0"/>
            </a:endParaRPr>
          </a:p>
          <a:p>
            <a:pPr eaLnBrk="1" hangingPunct="1"/>
            <a:endParaRPr lang="en-US">
              <a:solidFill>
                <a:srgbClr val="000000"/>
              </a:solidFill>
              <a:cs typeface="Arial" charset="0"/>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08650CCD-7AC3-4AD3-B831-AF6D7BF8B7AD}" type="slidenum">
              <a:rPr lang="en-US">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93323251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5EB0A5DA-EB00-47C5-B298-E7019E32C056}"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3396909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b="1">
                <a:solidFill>
                  <a:srgbClr val="464646"/>
                </a:solidFill>
              </a:rPr>
              <a:t>February 29, 2008</a:t>
            </a: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b="1">
              <a:solidFill>
                <a:srgbClr val="464646"/>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6D3CE2E-04B5-4356-8F9A-9480351AF495}" type="slidenum">
              <a:rPr lang="en-US"/>
              <a:pPr>
                <a:defRPr/>
              </a:pPr>
              <a:t>‹#›</a:t>
            </a:fld>
            <a:endParaRPr lang="en-US"/>
          </a:p>
        </p:txBody>
      </p:sp>
    </p:spTree>
    <p:extLst>
      <p:ext uri="{BB962C8B-B14F-4D97-AF65-F5344CB8AC3E}">
        <p14:creationId xmlns:p14="http://schemas.microsoft.com/office/powerpoint/2010/main" val="2345686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자유형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black"/>
              </a:solidFill>
              <a:latin typeface="Lucida Sans Unicode"/>
            </a:endParaRPr>
          </a:p>
        </p:txBody>
      </p:sp>
      <p:sp>
        <p:nvSpPr>
          <p:cNvPr id="12" name="자유형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solidFill>
                <a:prstClr val="black"/>
              </a:solidFill>
              <a:latin typeface="Lucida Sans Unicode"/>
            </a:endParaRPr>
          </a:p>
        </p:txBody>
      </p:sp>
      <p:sp>
        <p:nvSpPr>
          <p:cNvPr id="14" name="직각 삼각형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cxnSp>
        <p:nvCxnSpPr>
          <p:cNvPr id="15" name="직선 연결선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제목 개체 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ko-KR" altLang="en-US" smtClean="0"/>
              <a:t>마스터 제목 스타일 편집</a:t>
            </a:r>
            <a:endParaRPr lang="en-US"/>
          </a:p>
        </p:txBody>
      </p:sp>
      <p:sp>
        <p:nvSpPr>
          <p:cNvPr id="1033" name="텍스트 개체 틀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smtClean="0"/>
          </a:p>
        </p:txBody>
      </p:sp>
      <p:sp>
        <p:nvSpPr>
          <p:cNvPr id="10" name="날짜 개체 틀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6B237377-77DA-4A98-A677-CE51945C76A5}" type="datetimeFigureOut">
              <a:rPr lang="en-US">
                <a:solidFill>
                  <a:prstClr val="black"/>
                </a:solidFill>
              </a:rPr>
              <a:pPr>
                <a:defRPr/>
              </a:pPr>
              <a:t>7/9/2014</a:t>
            </a:fld>
            <a:endParaRPr lang="en-US">
              <a:solidFill>
                <a:prstClr val="black"/>
              </a:solidFill>
            </a:endParaRPr>
          </a:p>
        </p:txBody>
      </p:sp>
      <p:sp>
        <p:nvSpPr>
          <p:cNvPr id="22" name="바닥글 개체 틀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solidFill>
                <a:prstClr val="black"/>
              </a:solidFill>
            </a:endParaRPr>
          </a:p>
        </p:txBody>
      </p:sp>
      <p:sp>
        <p:nvSpPr>
          <p:cNvPr id="18" name="슬라이드 번호 개체 틀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17B35322-A586-4590-937A-DAD1F4A30CC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7417365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80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sldNum" sz="quarter" idx="4"/>
          </p:nvPr>
        </p:nvSpPr>
        <p:spPr bwMode="auto">
          <a:xfrm>
            <a:off x="0" y="6610350"/>
            <a:ext cx="40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defRPr>
            </a:lvl1pPr>
          </a:lstStyle>
          <a:p>
            <a:pPr eaLnBrk="1" hangingPunct="1">
              <a:defRPr/>
            </a:pPr>
            <a:fld id="{1DB9CD2A-57EC-4855-AF75-A2B642A760E5}" type="slidenum">
              <a:rPr lang="en-US">
                <a:solidFill>
                  <a:srgbClr val="C4CCFF"/>
                </a:solidFill>
              </a:rPr>
              <a:pPr eaLnBrk="1" hangingPunct="1">
                <a:defRPr/>
              </a:pPr>
              <a:t>‹#›</a:t>
            </a:fld>
            <a:endParaRPr lang="en-US">
              <a:solidFill>
                <a:srgbClr val="C4CCFF"/>
              </a:solidFill>
            </a:endParaRPr>
          </a:p>
        </p:txBody>
      </p:sp>
    </p:spTree>
    <p:extLst>
      <p:ext uri="{BB962C8B-B14F-4D97-AF65-F5344CB8AC3E}">
        <p14:creationId xmlns:p14="http://schemas.microsoft.com/office/powerpoint/2010/main" val="4043028675"/>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400" b="1">
          <a:solidFill>
            <a:srgbClr val="FFFFFF"/>
          </a:solidFill>
          <a:latin typeface="+mn-lt"/>
          <a:ea typeface="+mn-ea"/>
          <a:cs typeface="+mn-cs"/>
        </a:defRPr>
      </a:lvl1pPr>
      <a:lvl2pPr marL="571500" indent="-228600" algn="l" rtl="0" eaLnBrk="0" fontAlgn="base" hangingPunct="0">
        <a:spcBef>
          <a:spcPct val="20000"/>
        </a:spcBef>
        <a:spcAft>
          <a:spcPct val="0"/>
        </a:spcAft>
        <a:buChar char="–"/>
        <a:defRPr sz="2400">
          <a:solidFill>
            <a:srgbClr val="FFFFFF"/>
          </a:solidFill>
          <a:latin typeface="+mn-lt"/>
        </a:defRPr>
      </a:lvl2pPr>
      <a:lvl3pPr marL="914400" indent="-228600" algn="l" rtl="0" eaLnBrk="0" fontAlgn="base" hangingPunct="0">
        <a:spcBef>
          <a:spcPct val="20000"/>
        </a:spcBef>
        <a:spcAft>
          <a:spcPct val="0"/>
        </a:spcAft>
        <a:buChar char="•"/>
        <a:defRPr sz="2000">
          <a:solidFill>
            <a:srgbClr val="FFFFFF"/>
          </a:solidFill>
          <a:latin typeface="+mn-lt"/>
        </a:defRPr>
      </a:lvl3pPr>
      <a:lvl4pPr marL="1371600" indent="-228600" algn="l" rtl="0" eaLnBrk="0" fontAlgn="base" hangingPunct="0">
        <a:spcBef>
          <a:spcPct val="20000"/>
        </a:spcBef>
        <a:spcAft>
          <a:spcPct val="0"/>
        </a:spcAft>
        <a:buChar char="–"/>
        <a:defRPr sz="2000">
          <a:solidFill>
            <a:srgbClr val="FFFFFF"/>
          </a:solidFill>
          <a:latin typeface="+mn-lt"/>
        </a:defRPr>
      </a:lvl4pPr>
      <a:lvl5pPr marL="1828800" indent="-228600" algn="l" rtl="0" eaLnBrk="0" fontAlgn="base" hangingPunct="0">
        <a:spcBef>
          <a:spcPct val="20000"/>
        </a:spcBef>
        <a:spcAft>
          <a:spcPct val="0"/>
        </a:spcAft>
        <a:buChar char="»"/>
        <a:defRPr sz="2000">
          <a:solidFill>
            <a:srgbClr val="FFFFFF"/>
          </a:solidFill>
          <a:latin typeface="+mn-lt"/>
        </a:defRPr>
      </a:lvl5pPr>
      <a:lvl6pPr marL="2286000" indent="-228600" algn="l" rtl="0" fontAlgn="base">
        <a:spcBef>
          <a:spcPct val="20000"/>
        </a:spcBef>
        <a:spcAft>
          <a:spcPct val="0"/>
        </a:spcAft>
        <a:buChar char="»"/>
        <a:defRPr sz="2000">
          <a:solidFill>
            <a:srgbClr val="FFFFFF"/>
          </a:solidFill>
          <a:latin typeface="+mn-lt"/>
        </a:defRPr>
      </a:lvl6pPr>
      <a:lvl7pPr marL="2743200" indent="-228600" algn="l" rtl="0" fontAlgn="base">
        <a:spcBef>
          <a:spcPct val="20000"/>
        </a:spcBef>
        <a:spcAft>
          <a:spcPct val="0"/>
        </a:spcAft>
        <a:buChar char="»"/>
        <a:defRPr sz="2000">
          <a:solidFill>
            <a:srgbClr val="FFFFFF"/>
          </a:solidFill>
          <a:latin typeface="+mn-lt"/>
        </a:defRPr>
      </a:lvl7pPr>
      <a:lvl8pPr marL="3200400" indent="-228600" algn="l" rtl="0" fontAlgn="base">
        <a:spcBef>
          <a:spcPct val="20000"/>
        </a:spcBef>
        <a:spcAft>
          <a:spcPct val="0"/>
        </a:spcAft>
        <a:buChar char="»"/>
        <a:defRPr sz="2000">
          <a:solidFill>
            <a:srgbClr val="FFFFFF"/>
          </a:solidFill>
          <a:latin typeface="+mn-lt"/>
        </a:defRPr>
      </a:lvl8pPr>
      <a:lvl9pPr marL="36576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9.wmf"/><Relationship Id="rId2" Type="http://schemas.openxmlformats.org/officeDocument/2006/relationships/slideLayout" Target="../slideLayouts/slideLayout5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 Id="rId9" Type="http://schemas.openxmlformats.org/officeDocument/2006/relationships/image" Target="../media/image10.w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image" Target="../media/image13.wmf"/><Relationship Id="rId2" Type="http://schemas.openxmlformats.org/officeDocument/2006/relationships/slideLayout" Target="../slideLayouts/slideLayout5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 Id="rId9" Type="http://schemas.openxmlformats.org/officeDocument/2006/relationships/image" Target="../media/image1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2.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wmf"/><Relationship Id="rId2" Type="http://schemas.openxmlformats.org/officeDocument/2006/relationships/slideLayout" Target="../slideLayouts/slideLayout5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2.xml"/><Relationship Id="rId7" Type="http://schemas.openxmlformats.org/officeDocument/2006/relationships/image" Target="../media/image19.wmf"/><Relationship Id="rId2" Type="http://schemas.openxmlformats.org/officeDocument/2006/relationships/slideLayout" Target="../slideLayouts/slideLayout5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8.wmf"/><Relationship Id="rId4" Type="http://schemas.openxmlformats.org/officeDocument/2006/relationships/oleObject" Target="../embeddings/oleObject14.bin"/><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wmf"/><Relationship Id="rId2" Type="http://schemas.openxmlformats.org/officeDocument/2006/relationships/slideLayout" Target="../slideLayouts/slideLayout52.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52.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20.bin"/><Relationship Id="rId4" Type="http://schemas.openxmlformats.org/officeDocument/2006/relationships/image" Target="../media/image23.wmf"/><Relationship Id="rId9"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52.xml"/><Relationship Id="rId1" Type="http://schemas.openxmlformats.org/officeDocument/2006/relationships/vmlDrawing" Target="../drawings/vmlDrawing11.v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4.xml"/><Relationship Id="rId1" Type="http://schemas.openxmlformats.org/officeDocument/2006/relationships/vmlDrawing" Target="../drawings/vmlDrawing12.vml"/><Relationship Id="rId6" Type="http://schemas.openxmlformats.org/officeDocument/2006/relationships/image" Target="../media/image28.emf"/><Relationship Id="rId5" Type="http://schemas.openxmlformats.org/officeDocument/2006/relationships/oleObject" Target="../embeddings/Microsoft_Excel_97-2003_Worksheet1.xls"/><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5.xml"/><Relationship Id="rId1" Type="http://schemas.openxmlformats.org/officeDocument/2006/relationships/slideLayout" Target="../slideLayouts/slideLayout1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5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4.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4.xml"/></Relationships>
</file>

<file path=ppt/slides/_rels/slide7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4.wmf"/><Relationship Id="rId2" Type="http://schemas.openxmlformats.org/officeDocument/2006/relationships/slideLayout" Target="../slideLayouts/slideLayout124.xml"/><Relationship Id="rId1" Type="http://schemas.openxmlformats.org/officeDocument/2006/relationships/vmlDrawing" Target="../drawings/vmlDrawing13.vml"/><Relationship Id="rId6" Type="http://schemas.openxmlformats.org/officeDocument/2006/relationships/image" Target="../media/image31.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8.bin"/></Relationships>
</file>

<file path=ppt/slides/_rels/slide7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36.wmf"/><Relationship Id="rId2" Type="http://schemas.openxmlformats.org/officeDocument/2006/relationships/slideLayout" Target="../slideLayouts/slideLayout124.xml"/><Relationship Id="rId1" Type="http://schemas.openxmlformats.org/officeDocument/2006/relationships/vmlDrawing" Target="../drawings/vmlDrawing14.vml"/><Relationship Id="rId6" Type="http://schemas.openxmlformats.org/officeDocument/2006/relationships/image" Target="../media/image31.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3.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7.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7.xml"/></Relationships>
</file>

<file path=ppt/slides/_rels/slide8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87.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7.xml"/></Relationships>
</file>

<file path=ppt/slides/_rels/slide9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87.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7.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7.xml"/></Relationships>
</file>

<file path=ppt/slides/_rels/slide9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8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228600"/>
            <a:ext cx="7772400" cy="1143000"/>
          </a:xfrm>
        </p:spPr>
        <p:txBody>
          <a:bodyPr/>
          <a:lstStyle/>
          <a:p>
            <a:pPr eaLnBrk="1" hangingPunct="1"/>
            <a:r>
              <a:rPr lang="en-US" dirty="0" smtClean="0">
                <a:solidFill>
                  <a:schemeClr val="tx1"/>
                </a:solidFill>
                <a:cs typeface="Arial" charset="0"/>
              </a:rPr>
              <a:t>Behavioral Mechanism Design</a:t>
            </a:r>
            <a:br>
              <a:rPr lang="en-US" dirty="0" smtClean="0">
                <a:solidFill>
                  <a:schemeClr val="tx1"/>
                </a:solidFill>
                <a:cs typeface="Arial" charset="0"/>
              </a:rPr>
            </a:br>
            <a:r>
              <a:rPr lang="en-US" sz="2400" dirty="0" smtClean="0">
                <a:solidFill>
                  <a:schemeClr val="tx1"/>
                </a:solidFill>
                <a:cs typeface="Arial" charset="0"/>
              </a:rPr>
              <a:t>David </a:t>
            </a:r>
            <a:r>
              <a:rPr lang="en-US" sz="2400" dirty="0" err="1" smtClean="0">
                <a:solidFill>
                  <a:schemeClr val="tx1"/>
                </a:solidFill>
                <a:cs typeface="Arial" charset="0"/>
              </a:rPr>
              <a:t>Laibson</a:t>
            </a:r>
            <a:r>
              <a:rPr lang="en-US" sz="2400" dirty="0" smtClean="0">
                <a:solidFill>
                  <a:schemeClr val="tx1"/>
                </a:solidFill>
                <a:cs typeface="Arial" charset="0"/>
              </a:rPr>
              <a:t/>
            </a:r>
            <a:br>
              <a:rPr lang="en-US" sz="2400" dirty="0" smtClean="0">
                <a:solidFill>
                  <a:schemeClr val="tx1"/>
                </a:solidFill>
                <a:cs typeface="Arial" charset="0"/>
              </a:rPr>
            </a:br>
            <a:r>
              <a:rPr lang="en-US" sz="2400" dirty="0" smtClean="0">
                <a:solidFill>
                  <a:schemeClr val="tx1"/>
                </a:solidFill>
                <a:cs typeface="Arial" charset="0"/>
              </a:rPr>
              <a:t>July 9, 2014</a:t>
            </a:r>
          </a:p>
        </p:txBody>
      </p:sp>
      <p:sp>
        <p:nvSpPr>
          <p:cNvPr id="23555" name="Rectangle 3"/>
          <p:cNvSpPr>
            <a:spLocks noGrp="1" noChangeArrowheads="1"/>
          </p:cNvSpPr>
          <p:nvPr>
            <p:ph type="body" idx="1"/>
          </p:nvPr>
        </p:nvSpPr>
        <p:spPr>
          <a:xfrm>
            <a:off x="76200" y="1066800"/>
            <a:ext cx="8458200" cy="4648200"/>
          </a:xfrm>
        </p:spPr>
        <p:txBody>
          <a:bodyPr/>
          <a:lstStyle/>
          <a:p>
            <a:pPr marL="0" indent="0" eaLnBrk="1" hangingPunct="1">
              <a:buNone/>
              <a:defRPr/>
            </a:pPr>
            <a:endParaRPr lang="en-US" b="1" dirty="0" smtClean="0"/>
          </a:p>
          <a:p>
            <a:pPr marL="457200" indent="-457200" eaLnBrk="1" hangingPunct="1">
              <a:buFontTx/>
              <a:buAutoNum type="arabicPeriod"/>
              <a:defRPr/>
            </a:pPr>
            <a:endParaRPr lang="en-US" b="1" dirty="0" smtClean="0"/>
          </a:p>
          <a:p>
            <a:pPr marL="457200" indent="-457200" eaLnBrk="1" hangingPunct="1">
              <a:buFontTx/>
              <a:buNone/>
              <a:defRPr/>
            </a:pPr>
            <a:endParaRPr lang="en-US" dirty="0" smtClean="0"/>
          </a:p>
        </p:txBody>
      </p:sp>
      <p:pic>
        <p:nvPicPr>
          <p:cNvPr id="4" name="Picture 2" descr="http://license.cae.uwm.edu/rube/images/illustrations/PerfectFigure.jpg"/>
          <p:cNvPicPr>
            <a:picLocks noChangeAspect="1" noChangeArrowheads="1"/>
          </p:cNvPicPr>
          <p:nvPr/>
        </p:nvPicPr>
        <p:blipFill>
          <a:blip r:embed="rId3"/>
          <a:srcRect/>
          <a:stretch>
            <a:fillRect/>
          </a:stretch>
        </p:blipFill>
        <p:spPr bwMode="auto">
          <a:xfrm>
            <a:off x="1066800" y="1752600"/>
            <a:ext cx="6705834" cy="503328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pPr eaLnBrk="1" hangingPunct="1"/>
            <a:r>
              <a:rPr lang="en-US" sz="2400" dirty="0" smtClean="0"/>
              <a:t>In equilibrium, the sophisticate needs to be exactly indifferent between acting now and waiting.</a:t>
            </a:r>
          </a:p>
          <a:p>
            <a:pPr eaLnBrk="1" hangingPunct="1"/>
            <a:endParaRPr lang="en-US" sz="2400" dirty="0" smtClean="0"/>
          </a:p>
          <a:p>
            <a:pPr eaLnBrk="1" hangingPunct="1"/>
            <a:endParaRPr lang="en-US" sz="2400" dirty="0" smtClean="0"/>
          </a:p>
          <a:p>
            <a:pPr eaLnBrk="1" hangingPunct="1"/>
            <a:r>
              <a:rPr lang="en-US" sz="2400" dirty="0" smtClean="0"/>
              <a:t>Solving for </a:t>
            </a:r>
            <a:r>
              <a:rPr lang="en-US" sz="2400" i="1" dirty="0" smtClean="0">
                <a:latin typeface="Times New Roman" pitchFamily="18" charset="0"/>
                <a:cs typeface="Times New Roman" pitchFamily="18" charset="0"/>
              </a:rPr>
              <a:t>c</a:t>
            </a:r>
            <a:r>
              <a:rPr lang="en-US" sz="2400" baseline="30000" dirty="0" smtClean="0">
                <a:latin typeface="Times New Roman" pitchFamily="18" charset="0"/>
                <a:cs typeface="Times New Roman" pitchFamily="18" charset="0"/>
              </a:rPr>
              <a:t>*</a:t>
            </a:r>
            <a:r>
              <a:rPr lang="en-US" sz="2400" dirty="0" smtClean="0"/>
              <a:t>, we find:</a:t>
            </a:r>
          </a:p>
          <a:p>
            <a:pPr eaLnBrk="1" hangingPunct="1"/>
            <a:endParaRPr lang="en-US" sz="2400" dirty="0" smtClean="0"/>
          </a:p>
          <a:p>
            <a:pPr eaLnBrk="1" hangingPunct="1"/>
            <a:r>
              <a:rPr lang="en-US" dirty="0" smtClean="0"/>
              <a:t>E</a:t>
            </a:r>
            <a:r>
              <a:rPr lang="en-US" sz="2400" dirty="0" smtClean="0"/>
              <a:t>xpected delay is:</a:t>
            </a:r>
          </a:p>
          <a:p>
            <a:pPr eaLnBrk="1" hangingPunct="1">
              <a:buNone/>
            </a:pPr>
            <a:endParaRPr lang="en-US" sz="2400" dirty="0" smtClean="0"/>
          </a:p>
          <a:p>
            <a:pPr eaLnBrk="1" hangingPunct="1">
              <a:buNone/>
            </a:pPr>
            <a:endParaRPr lang="en-US" sz="800" dirty="0" smtClean="0"/>
          </a:p>
        </p:txBody>
      </p:sp>
      <p:graphicFrame>
        <p:nvGraphicFramePr>
          <p:cNvPr id="3" name="Object 2"/>
          <p:cNvGraphicFramePr>
            <a:graphicFrameLocks noChangeAspect="1"/>
          </p:cNvGraphicFramePr>
          <p:nvPr/>
        </p:nvGraphicFramePr>
        <p:xfrm>
          <a:off x="1939925" y="1219200"/>
          <a:ext cx="5375275" cy="411163"/>
        </p:xfrm>
        <a:graphic>
          <a:graphicData uri="http://schemas.openxmlformats.org/presentationml/2006/ole">
            <mc:AlternateContent xmlns:mc="http://schemas.openxmlformats.org/markup-compatibility/2006">
              <mc:Choice xmlns:v="urn:schemas-microsoft-com:vml" Requires="v">
                <p:oleObj spid="_x0000_s97393" name="Equation" r:id="rId4" imgW="2654280" imgH="203040" progId="Equation.DSMT4">
                  <p:embed/>
                </p:oleObj>
              </mc:Choice>
              <mc:Fallback>
                <p:oleObj name="Equation" r:id="rId4" imgW="26542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9925" y="1219200"/>
                        <a:ext cx="537527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4114800" y="1752600"/>
          <a:ext cx="1682750" cy="1325563"/>
        </p:xfrm>
        <a:graphic>
          <a:graphicData uri="http://schemas.openxmlformats.org/presentationml/2006/ole">
            <mc:AlternateContent xmlns:mc="http://schemas.openxmlformats.org/markup-compatibility/2006">
              <mc:Choice xmlns:v="urn:schemas-microsoft-com:vml" Requires="v">
                <p:oleObj spid="_x0000_s97394" name="Equation" r:id="rId6" imgW="838080" imgH="660240" progId="Equation.DSMT4">
                  <p:embed/>
                </p:oleObj>
              </mc:Choice>
              <mc:Fallback>
                <p:oleObj name="Equation" r:id="rId6" imgW="838080" imgH="660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752600"/>
                        <a:ext cx="1682750"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0" name="Object 6"/>
          <p:cNvGraphicFramePr>
            <a:graphicFrameLocks noChangeAspect="1"/>
          </p:cNvGraphicFramePr>
          <p:nvPr>
            <p:extLst>
              <p:ext uri="{D42A27DB-BD31-4B8C-83A1-F6EECF244321}">
                <p14:modId xmlns:p14="http://schemas.microsoft.com/office/powerpoint/2010/main" val="156721131"/>
              </p:ext>
            </p:extLst>
          </p:nvPr>
        </p:nvGraphicFramePr>
        <p:xfrm>
          <a:off x="1600200" y="3352800"/>
          <a:ext cx="6188075" cy="558800"/>
        </p:xfrm>
        <a:graphic>
          <a:graphicData uri="http://schemas.openxmlformats.org/presentationml/2006/ole">
            <mc:AlternateContent xmlns:mc="http://schemas.openxmlformats.org/markup-compatibility/2006">
              <mc:Choice xmlns:v="urn:schemas-microsoft-com:vml" Requires="v">
                <p:oleObj spid="_x0000_s97395" name="Equation" r:id="rId8" imgW="3238200" imgH="279360" progId="Equation.DSMT4">
                  <p:embed/>
                </p:oleObj>
              </mc:Choice>
              <mc:Fallback>
                <p:oleObj name="Equation" r:id="rId8" imgW="323820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352800"/>
                        <a:ext cx="6188075"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55487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7543800" cy="1295400"/>
          </a:xfrm>
        </p:spPr>
        <p:txBody>
          <a:bodyPr/>
          <a:lstStyle/>
          <a:p>
            <a:pPr eaLnBrk="1" hangingPunct="1"/>
            <a:r>
              <a:rPr lang="en-US" dirty="0" smtClean="0"/>
              <a:t>Summary of behavioral mechanism design</a:t>
            </a:r>
          </a:p>
        </p:txBody>
      </p:sp>
      <p:sp>
        <p:nvSpPr>
          <p:cNvPr id="19459" name="Rectangle 3"/>
          <p:cNvSpPr>
            <a:spLocks noGrp="1" noChangeArrowheads="1"/>
          </p:cNvSpPr>
          <p:nvPr>
            <p:ph type="body" idx="1"/>
          </p:nvPr>
        </p:nvSpPr>
        <p:spPr>
          <a:xfrm>
            <a:off x="381000" y="1447800"/>
            <a:ext cx="8458200" cy="4411663"/>
          </a:xfrm>
        </p:spPr>
        <p:txBody>
          <a:bodyPr/>
          <a:lstStyle/>
          <a:p>
            <a:pPr marL="514350" indent="-514350" eaLnBrk="1" hangingPunct="1">
              <a:buFont typeface="+mj-lt"/>
              <a:buAutoNum type="arabicPeriod"/>
            </a:pPr>
            <a:r>
              <a:rPr lang="en-US" sz="2800" dirty="0"/>
              <a:t>Specify a social welfare function (not necessarily based on revealed preference)</a:t>
            </a:r>
          </a:p>
          <a:p>
            <a:pPr marL="514350" indent="-514350" eaLnBrk="1" hangingPunct="1">
              <a:buFont typeface="+mj-lt"/>
              <a:buAutoNum type="arabicPeriod"/>
            </a:pPr>
            <a:r>
              <a:rPr lang="en-US" sz="2800" dirty="0"/>
              <a:t>Specify a theory of consumer/firm behavior (consumers and/or firms may not behave optimally).</a:t>
            </a:r>
          </a:p>
          <a:p>
            <a:pPr marL="514350" indent="-514350" eaLnBrk="1" hangingPunct="1">
              <a:buFont typeface="+mj-lt"/>
              <a:buAutoNum type="arabicPeriod"/>
            </a:pPr>
            <a:r>
              <a:rPr lang="en-US" sz="2800" dirty="0"/>
              <a:t>Solve for the institutional structure that maximizes the social welfare function, conditional on the theory of consumer/firm behavior</a:t>
            </a:r>
            <a:r>
              <a:rPr lang="en-US" sz="2800" dirty="0" smtClean="0"/>
              <a:t>.</a:t>
            </a:r>
          </a:p>
          <a:p>
            <a:pPr marL="514350" indent="-514350" eaLnBrk="1" hangingPunct="1">
              <a:buFont typeface="+mj-lt"/>
              <a:buAutoNum type="arabicPeriod"/>
            </a:pPr>
            <a:endParaRPr lang="en-US" sz="2800" dirty="0"/>
          </a:p>
          <a:p>
            <a:pPr marL="0" indent="0" eaLnBrk="1" hangingPunct="1">
              <a:buNone/>
            </a:pPr>
            <a:r>
              <a:rPr lang="en-US" sz="2800" dirty="0" smtClean="0"/>
              <a:t>Examples: Optimal defaults and optimal illiquidity.</a:t>
            </a:r>
            <a:endParaRPr lang="en-US" sz="2800" dirty="0"/>
          </a:p>
        </p:txBody>
      </p:sp>
    </p:spTree>
    <p:extLst>
      <p:ext uri="{BB962C8B-B14F-4D97-AF65-F5344CB8AC3E}">
        <p14:creationId xmlns:p14="http://schemas.microsoft.com/office/powerpoint/2010/main" val="7489836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76200"/>
            <a:ext cx="7772400" cy="1143000"/>
          </a:xfrm>
        </p:spPr>
        <p:txBody>
          <a:bodyPr/>
          <a:lstStyle/>
          <a:p>
            <a:pPr eaLnBrk="1" hangingPunct="1"/>
            <a:r>
              <a:rPr lang="en-US" dirty="0" smtClean="0">
                <a:solidFill>
                  <a:srgbClr val="000000"/>
                </a:solidFill>
                <a:effectLst/>
                <a:cs typeface="Arial" charset="0"/>
              </a:rPr>
              <a:t>Outline of Lecture</a:t>
            </a:r>
          </a:p>
        </p:txBody>
      </p:sp>
      <p:sp>
        <p:nvSpPr>
          <p:cNvPr id="23555" name="Rectangle 3"/>
          <p:cNvSpPr>
            <a:spLocks noGrp="1" noChangeArrowheads="1"/>
          </p:cNvSpPr>
          <p:nvPr>
            <p:ph type="body" idx="1"/>
          </p:nvPr>
        </p:nvSpPr>
        <p:spPr>
          <a:xfrm>
            <a:off x="685800" y="1219200"/>
            <a:ext cx="7772400" cy="5029200"/>
          </a:xfrm>
        </p:spPr>
        <p:txBody>
          <a:bodyPr/>
          <a:lstStyle/>
          <a:p>
            <a:pPr marL="514350" indent="-514350" eaLnBrk="1" hangingPunct="1">
              <a:buFont typeface="+mj-lt"/>
              <a:buAutoNum type="arabicPeriod"/>
              <a:defRPr/>
            </a:pPr>
            <a:r>
              <a:rPr lang="en-US" b="1" dirty="0" smtClean="0">
                <a:solidFill>
                  <a:srgbClr val="000000"/>
                </a:solidFill>
              </a:rPr>
              <a:t>Behavioral </a:t>
            </a:r>
            <a:r>
              <a:rPr lang="en-US" b="1" dirty="0">
                <a:solidFill>
                  <a:srgbClr val="000000"/>
                </a:solidFill>
              </a:rPr>
              <a:t>Mechanism </a:t>
            </a:r>
            <a:r>
              <a:rPr lang="en-US" b="1" dirty="0" smtClean="0">
                <a:solidFill>
                  <a:srgbClr val="000000"/>
                </a:solidFill>
              </a:rPr>
              <a:t>Design</a:t>
            </a:r>
          </a:p>
          <a:p>
            <a:pPr marL="514350" indent="-514350" eaLnBrk="1" hangingPunct="1">
              <a:buFont typeface="+mj-lt"/>
              <a:buAutoNum type="arabicPeriod"/>
              <a:defRPr/>
            </a:pPr>
            <a:r>
              <a:rPr lang="en-US" b="1" dirty="0" smtClean="0">
                <a:solidFill>
                  <a:srgbClr val="000000"/>
                </a:solidFill>
              </a:rPr>
              <a:t>Optimal Defaults</a:t>
            </a:r>
          </a:p>
          <a:p>
            <a:pPr marL="514350" indent="-514350" eaLnBrk="1" hangingPunct="1">
              <a:buFont typeface="+mj-lt"/>
              <a:buAutoNum type="arabicPeriod"/>
              <a:defRPr/>
            </a:pPr>
            <a:r>
              <a:rPr lang="en-US" b="1" dirty="0" smtClean="0">
                <a:solidFill>
                  <a:srgbClr val="000000"/>
                </a:solidFill>
              </a:rPr>
              <a:t>Commitment Savings</a:t>
            </a:r>
            <a:endParaRPr lang="en-US" b="1" dirty="0">
              <a:solidFill>
                <a:srgbClr val="000000"/>
              </a:solidFill>
            </a:endParaRPr>
          </a:p>
          <a:p>
            <a:pPr marL="0" indent="0" eaLnBrk="1" hangingPunct="1">
              <a:buNone/>
              <a:defRPr/>
            </a:pPr>
            <a:endParaRPr lang="en-US" b="1" dirty="0" smtClean="0">
              <a:solidFill>
                <a:srgbClr val="000000"/>
              </a:solidFill>
            </a:endParaRPr>
          </a:p>
          <a:p>
            <a:pPr marL="457200" indent="-457200" eaLnBrk="1" hangingPunct="1">
              <a:buFontTx/>
              <a:buAutoNum type="arabicPeriod"/>
              <a:defRPr/>
            </a:pPr>
            <a:endParaRPr lang="en-US" b="1" dirty="0" smtClean="0">
              <a:solidFill>
                <a:srgbClr val="000000"/>
              </a:solidFill>
            </a:endParaRPr>
          </a:p>
          <a:p>
            <a:pPr marL="457200" indent="-457200" eaLnBrk="1" hangingPunct="1">
              <a:buFontTx/>
              <a:buNone/>
              <a:defRPr/>
            </a:pPr>
            <a:endParaRPr lang="en-US" dirty="0" smtClean="0">
              <a:solidFill>
                <a:srgbClr val="000000"/>
              </a:solidFill>
            </a:endParaRPr>
          </a:p>
        </p:txBody>
      </p:sp>
    </p:spTree>
    <p:extLst>
      <p:ext uri="{BB962C8B-B14F-4D97-AF65-F5344CB8AC3E}">
        <p14:creationId xmlns:p14="http://schemas.microsoft.com/office/powerpoint/2010/main" val="24134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aphicFrame>
        <p:nvGraphicFramePr>
          <p:cNvPr id="296962" name="Object 2"/>
          <p:cNvGraphicFramePr>
            <a:graphicFrameLocks noChangeAspect="1"/>
          </p:cNvGraphicFramePr>
          <p:nvPr/>
        </p:nvGraphicFramePr>
        <p:xfrm>
          <a:off x="990600" y="228600"/>
          <a:ext cx="7488905" cy="6400800"/>
        </p:xfrm>
        <a:graphic>
          <a:graphicData uri="http://schemas.openxmlformats.org/presentationml/2006/ole">
            <mc:AlternateContent xmlns:mc="http://schemas.openxmlformats.org/markup-compatibility/2006">
              <mc:Choice xmlns:v="urn:schemas-microsoft-com:vml" Requires="v">
                <p:oleObj spid="_x0000_s98343" name="Equation" r:id="rId3" imgW="3238200" imgH="2641320" progId="Equation.DSMT4">
                  <p:embed/>
                </p:oleObj>
              </mc:Choice>
              <mc:Fallback>
                <p:oleObj name="Equation" r:id="rId3" imgW="3238200" imgH="26413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7488905"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080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does introducing </a:t>
            </a:r>
            <a:r>
              <a:rPr lang="el-GR" sz="3600" i="1" dirty="0" smtClean="0">
                <a:latin typeface="Times New Roman" pitchFamily="18" charset="0"/>
                <a:cs typeface="Times New Roman" pitchFamily="18" charset="0"/>
              </a:rPr>
              <a:t>β</a:t>
            </a:r>
            <a:r>
              <a:rPr lang="en-US" sz="3600" dirty="0" smtClean="0">
                <a:latin typeface="Times New Roman" pitchFamily="18" charset="0"/>
                <a:cs typeface="Times New Roman" pitchFamily="18" charset="0"/>
              </a:rPr>
              <a:t> &lt; 1 </a:t>
            </a:r>
            <a:r>
              <a:rPr lang="en-US" sz="3600" dirty="0" smtClean="0"/>
              <a:t>change the expected delay time?</a:t>
            </a:r>
            <a:endParaRPr lang="en-US" sz="3600" dirty="0"/>
          </a:p>
        </p:txBody>
      </p:sp>
      <p:graphicFrame>
        <p:nvGraphicFramePr>
          <p:cNvPr id="69634" name="Object 2"/>
          <p:cNvGraphicFramePr>
            <a:graphicFrameLocks noChangeAspect="1"/>
          </p:cNvGraphicFramePr>
          <p:nvPr/>
        </p:nvGraphicFramePr>
        <p:xfrm>
          <a:off x="835085" y="1676400"/>
          <a:ext cx="7318315" cy="2887524"/>
        </p:xfrm>
        <a:graphic>
          <a:graphicData uri="http://schemas.openxmlformats.org/presentationml/2006/ole">
            <mc:AlternateContent xmlns:mc="http://schemas.openxmlformats.org/markup-compatibility/2006">
              <mc:Choice xmlns:v="urn:schemas-microsoft-com:vml" Requires="v">
                <p:oleObj spid="_x0000_s99441" name="Equation" r:id="rId4" imgW="3238200" imgH="1218960" progId="Equation.DSMT4">
                  <p:embed/>
                </p:oleObj>
              </mc:Choice>
              <mc:Fallback>
                <p:oleObj name="Equation" r:id="rId4" imgW="3238200" imgH="1218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085" y="1676400"/>
                        <a:ext cx="7318315" cy="2887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04800" y="4872335"/>
            <a:ext cx="8839200" cy="1569660"/>
          </a:xfrm>
          <a:prstGeom prst="rect">
            <a:avLst/>
          </a:prstGeom>
          <a:noFill/>
        </p:spPr>
        <p:txBody>
          <a:bodyPr wrap="square" rtlCol="0">
            <a:spAutoFit/>
          </a:bodyPr>
          <a:lstStyle/>
          <a:p>
            <a:pPr eaLnBrk="1" hangingPunct="1"/>
            <a:r>
              <a:rPr lang="en-US" sz="2400" dirty="0" smtClean="0">
                <a:solidFill>
                  <a:srgbClr val="000000"/>
                </a:solidFill>
                <a:cs typeface="Arial" charset="0"/>
              </a:rPr>
              <a:t>If  </a:t>
            </a:r>
            <a:r>
              <a:rPr lang="el-GR" sz="2400" i="1" dirty="0" smtClean="0">
                <a:solidFill>
                  <a:srgbClr val="000000"/>
                </a:solidFill>
                <a:latin typeface="Times New Roman" pitchFamily="18" charset="0"/>
                <a:cs typeface="Times New Roman" pitchFamily="18" charset="0"/>
              </a:rPr>
              <a:t>β</a:t>
            </a:r>
            <a:r>
              <a:rPr lang="en-US" sz="2400" dirty="0" smtClean="0">
                <a:solidFill>
                  <a:srgbClr val="000000"/>
                </a:solidFill>
                <a:latin typeface="Times New Roman" pitchFamily="18" charset="0"/>
                <a:cs typeface="Times New Roman" pitchFamily="18" charset="0"/>
              </a:rPr>
              <a:t>=2/3</a:t>
            </a:r>
            <a:r>
              <a:rPr lang="en-US" sz="2400" dirty="0" smtClean="0">
                <a:solidFill>
                  <a:srgbClr val="000000"/>
                </a:solidFill>
                <a:cs typeface="Arial" charset="0"/>
              </a:rPr>
              <a:t>, then the delay time is scaled up by a factor of</a:t>
            </a:r>
          </a:p>
          <a:p>
            <a:pPr eaLnBrk="1" hangingPunct="1"/>
            <a:endParaRPr lang="en-US" sz="2400" dirty="0" smtClean="0">
              <a:solidFill>
                <a:srgbClr val="000000"/>
              </a:solidFill>
              <a:cs typeface="Arial" charset="0"/>
            </a:endParaRPr>
          </a:p>
          <a:p>
            <a:pPr eaLnBrk="1" hangingPunct="1"/>
            <a:r>
              <a:rPr lang="en-US" sz="2400" dirty="0" smtClean="0">
                <a:solidFill>
                  <a:srgbClr val="000000"/>
                </a:solidFill>
                <a:cs typeface="Arial" charset="0"/>
              </a:rPr>
              <a:t>In other words, it takes       times longer than it “should” to finish the project </a:t>
            </a:r>
            <a:endParaRPr lang="en-US" sz="2400" dirty="0">
              <a:solidFill>
                <a:srgbClr val="000000"/>
              </a:solidFill>
              <a:cs typeface="Arial" charset="0"/>
            </a:endParaRPr>
          </a:p>
        </p:txBody>
      </p:sp>
      <p:graphicFrame>
        <p:nvGraphicFramePr>
          <p:cNvPr id="6" name="Object 5"/>
          <p:cNvGraphicFramePr>
            <a:graphicFrameLocks noChangeAspect="1"/>
          </p:cNvGraphicFramePr>
          <p:nvPr/>
        </p:nvGraphicFramePr>
        <p:xfrm>
          <a:off x="7769225" y="4867275"/>
          <a:ext cx="484188" cy="390525"/>
        </p:xfrm>
        <a:graphic>
          <a:graphicData uri="http://schemas.openxmlformats.org/presentationml/2006/ole">
            <mc:AlternateContent xmlns:mc="http://schemas.openxmlformats.org/markup-compatibility/2006">
              <mc:Choice xmlns:v="urn:schemas-microsoft-com:vml" Requires="v">
                <p:oleObj spid="_x0000_s99442" name="Equation" r:id="rId6" imgW="266400" imgH="215640" progId="Equation.DSMT4">
                  <p:embed/>
                </p:oleObj>
              </mc:Choice>
              <mc:Fallback>
                <p:oleObj name="Equation" r:id="rId6" imgW="266400" imgH="215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9225" y="4867275"/>
                        <a:ext cx="484188"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68" name="Object 4"/>
          <p:cNvGraphicFramePr>
            <a:graphicFrameLocks noChangeAspect="1"/>
          </p:cNvGraphicFramePr>
          <p:nvPr/>
        </p:nvGraphicFramePr>
        <p:xfrm>
          <a:off x="3500438" y="5629275"/>
          <a:ext cx="438150" cy="390525"/>
        </p:xfrm>
        <a:graphic>
          <a:graphicData uri="http://schemas.openxmlformats.org/presentationml/2006/ole">
            <mc:AlternateContent xmlns:mc="http://schemas.openxmlformats.org/markup-compatibility/2006">
              <mc:Choice xmlns:v="urn:schemas-microsoft-com:vml" Requires="v">
                <p:oleObj spid="_x0000_s99443" name="Equation" r:id="rId8" imgW="241200" imgH="215640" progId="Equation.DSMT4">
                  <p:embed/>
                </p:oleObj>
              </mc:Choice>
              <mc:Fallback>
                <p:oleObj name="Equation" r:id="rId8" imgW="241200" imgH="215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0438" y="5629275"/>
                        <a:ext cx="4381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0136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vs. </a:t>
            </a:r>
            <a:r>
              <a:rPr lang="en-US" smtClean="0"/>
              <a:t>V hat</a:t>
            </a:r>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spTree>
    <p:extLst>
      <p:ext uri="{BB962C8B-B14F-4D97-AF65-F5344CB8AC3E}">
        <p14:creationId xmlns:p14="http://schemas.microsoft.com/office/powerpoint/2010/main" val="20757574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lstStyle/>
          <a:p>
            <a:pPr eaLnBrk="1" hangingPunct="1"/>
            <a:r>
              <a:rPr lang="en-US" sz="3200" dirty="0" smtClean="0">
                <a:cs typeface="Arial" charset="0"/>
              </a:rPr>
              <a:t>A model of procrastination: </a:t>
            </a:r>
            <a:r>
              <a:rPr lang="en-US" sz="3200" dirty="0" err="1" smtClean="0">
                <a:cs typeface="Arial" charset="0"/>
              </a:rPr>
              <a:t>naifs</a:t>
            </a:r>
            <a:endParaRPr lang="en-US" sz="3200" dirty="0" smtClean="0">
              <a:cs typeface="Arial" charset="0"/>
            </a:endParaRPr>
          </a:p>
        </p:txBody>
      </p:sp>
      <p:sp>
        <p:nvSpPr>
          <p:cNvPr id="302083" name="Rectangle 3"/>
          <p:cNvSpPr>
            <a:spLocks noGrp="1" noChangeArrowheads="1"/>
          </p:cNvSpPr>
          <p:nvPr>
            <p:ph type="body" idx="1"/>
          </p:nvPr>
        </p:nvSpPr>
        <p:spPr>
          <a:xfrm>
            <a:off x="457200" y="1219200"/>
            <a:ext cx="8382000" cy="4114800"/>
          </a:xfrm>
        </p:spPr>
        <p:txBody>
          <a:bodyPr/>
          <a:lstStyle/>
          <a:p>
            <a:pPr marL="457200" indent="-457200" eaLnBrk="1" hangingPunct="1"/>
            <a:r>
              <a:rPr lang="en-US" sz="2400" dirty="0" smtClean="0"/>
              <a:t>Same assumptions as before, but…</a:t>
            </a:r>
          </a:p>
          <a:p>
            <a:pPr marL="457200" indent="-457200" eaLnBrk="1" hangingPunct="1"/>
            <a:r>
              <a:rPr lang="en-US" sz="2400" dirty="0" smtClean="0"/>
              <a:t>Agent has naive forecasts of her own future behavior.</a:t>
            </a:r>
          </a:p>
          <a:p>
            <a:pPr marL="457200" indent="-457200" eaLnBrk="1" hangingPunct="1"/>
            <a:r>
              <a:rPr lang="en-US" dirty="0" smtClean="0"/>
              <a:t>She thinks that future selves will act as if </a:t>
            </a:r>
            <a:r>
              <a:rPr lang="el-GR" i="1"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 = 1</a:t>
            </a:r>
            <a:r>
              <a:rPr lang="en-US" dirty="0" smtClean="0"/>
              <a:t>.</a:t>
            </a:r>
          </a:p>
          <a:p>
            <a:pPr marL="457200" indent="-457200" eaLnBrk="1" hangingPunct="1"/>
            <a:r>
              <a:rPr lang="en-US" sz="2400" dirty="0" smtClean="0"/>
              <a:t>So she (</a:t>
            </a:r>
            <a:r>
              <a:rPr lang="en-US" sz="2400" b="1" dirty="0" smtClean="0"/>
              <a:t>mistakenly</a:t>
            </a:r>
            <a:r>
              <a:rPr lang="en-US" sz="2400" dirty="0" smtClean="0"/>
              <a:t>) thinks that future selves will pick an action threshold of </a:t>
            </a:r>
          </a:p>
        </p:txBody>
      </p:sp>
      <p:graphicFrame>
        <p:nvGraphicFramePr>
          <p:cNvPr id="245762" name="Object 2"/>
          <p:cNvGraphicFramePr>
            <a:graphicFrameLocks noChangeAspect="1"/>
          </p:cNvGraphicFramePr>
          <p:nvPr/>
        </p:nvGraphicFramePr>
        <p:xfrm>
          <a:off x="3124200" y="3581400"/>
          <a:ext cx="2549525" cy="1325563"/>
        </p:xfrm>
        <a:graphic>
          <a:graphicData uri="http://schemas.openxmlformats.org/presentationml/2006/ole">
            <mc:AlternateContent xmlns:mc="http://schemas.openxmlformats.org/markup-compatibility/2006">
              <mc:Choice xmlns:v="urn:schemas-microsoft-com:vml" Requires="v">
                <p:oleObj spid="_x0000_s100391" name="Equation" r:id="rId4" imgW="1269720" imgH="660240" progId="Equation.DSMT4">
                  <p:embed/>
                </p:oleObj>
              </mc:Choice>
              <mc:Fallback>
                <p:oleObj name="Equation" r:id="rId4" imgW="1269720" imgH="660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581400"/>
                        <a:ext cx="2549525"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319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pPr eaLnBrk="1" hangingPunct="1"/>
            <a:r>
              <a:rPr lang="en-US" sz="2400" dirty="0" smtClean="0"/>
              <a:t>In equilibrium, the </a:t>
            </a:r>
            <a:r>
              <a:rPr lang="en-US" sz="2400" dirty="0" err="1" smtClean="0"/>
              <a:t>naif</a:t>
            </a:r>
            <a:r>
              <a:rPr lang="en-US" sz="2400" dirty="0" smtClean="0"/>
              <a:t> needs to be exactly indifferent between acting now and waiting.</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dirty="0"/>
          </a:p>
          <a:p>
            <a:pPr eaLnBrk="1" hangingPunct="1"/>
            <a:endParaRPr lang="en-US" sz="2400" dirty="0" smtClean="0"/>
          </a:p>
          <a:p>
            <a:pPr eaLnBrk="1" hangingPunct="1"/>
            <a:r>
              <a:rPr lang="en-US" dirty="0" smtClean="0"/>
              <a:t>To solve for </a:t>
            </a:r>
            <a:r>
              <a:rPr lang="en-US" i="1" dirty="0" smtClean="0">
                <a:latin typeface="Times New Roman" pitchFamily="18" charset="0"/>
                <a:cs typeface="Times New Roman" pitchFamily="18" charset="0"/>
              </a:rPr>
              <a:t>V</a:t>
            </a:r>
            <a:r>
              <a:rPr lang="en-US" dirty="0" smtClean="0"/>
              <a:t>, recall that:</a:t>
            </a:r>
            <a:endParaRPr lang="en-US" dirty="0"/>
          </a:p>
          <a:p>
            <a:pPr eaLnBrk="1" hangingPunct="1"/>
            <a:endParaRPr lang="en-US" sz="2400" dirty="0" smtClean="0"/>
          </a:p>
          <a:p>
            <a:pPr eaLnBrk="1" hangingPunct="1"/>
            <a:endParaRPr lang="en-US" sz="2400" dirty="0" smtClean="0"/>
          </a:p>
          <a:p>
            <a:pPr eaLnBrk="1" hangingPunct="1"/>
            <a:endParaRPr lang="en-US" dirty="0"/>
          </a:p>
          <a:p>
            <a:pPr eaLnBrk="1" hangingPunct="1"/>
            <a:endParaRPr lang="en-US" sz="2400" dirty="0" smtClean="0"/>
          </a:p>
        </p:txBody>
      </p:sp>
      <p:graphicFrame>
        <p:nvGraphicFramePr>
          <p:cNvPr id="3" name="Object 2"/>
          <p:cNvGraphicFramePr>
            <a:graphicFrameLocks noChangeAspect="1"/>
          </p:cNvGraphicFramePr>
          <p:nvPr/>
        </p:nvGraphicFramePr>
        <p:xfrm>
          <a:off x="1770063" y="1295400"/>
          <a:ext cx="5711825" cy="2314575"/>
        </p:xfrm>
        <a:graphic>
          <a:graphicData uri="http://schemas.openxmlformats.org/presentationml/2006/ole">
            <mc:AlternateContent xmlns:mc="http://schemas.openxmlformats.org/markup-compatibility/2006">
              <mc:Choice xmlns:v="urn:schemas-microsoft-com:vml" Requires="v">
                <p:oleObj spid="_x0000_s101452" name="Equation" r:id="rId4" imgW="2819160" imgH="1143000" progId="Equation.DSMT4">
                  <p:embed/>
                </p:oleObj>
              </mc:Choice>
              <mc:Fallback>
                <p:oleObj name="Equation" r:id="rId4" imgW="2819160" imgH="1143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063" y="1295400"/>
                        <a:ext cx="5711825" cy="231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18" name="Object 4"/>
          <p:cNvGraphicFramePr>
            <a:graphicFrameLocks noChangeAspect="1"/>
          </p:cNvGraphicFramePr>
          <p:nvPr/>
        </p:nvGraphicFramePr>
        <p:xfrm>
          <a:off x="1828800" y="4273550"/>
          <a:ext cx="4689475" cy="2203450"/>
        </p:xfrm>
        <a:graphic>
          <a:graphicData uri="http://schemas.openxmlformats.org/presentationml/2006/ole">
            <mc:AlternateContent xmlns:mc="http://schemas.openxmlformats.org/markup-compatibility/2006">
              <mc:Choice xmlns:v="urn:schemas-microsoft-com:vml" Requires="v">
                <p:oleObj spid="_x0000_s101453" name="Equation" r:id="rId6" imgW="2133360" imgH="1002960" progId="Equation.DSMT4">
                  <p:embed/>
                </p:oleObj>
              </mc:Choice>
              <mc:Fallback>
                <p:oleObj name="Equation" r:id="rId6" imgW="2133360" imgH="10029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273550"/>
                        <a:ext cx="4689475" cy="220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6571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r>
              <a:rPr lang="en-US" sz="2400" dirty="0" smtClean="0"/>
              <a:t>Substituting in for </a:t>
            </a:r>
            <a:r>
              <a:rPr lang="en-US" sz="2400" i="1" dirty="0" smtClean="0">
                <a:latin typeface="Times New Roman" pitchFamily="18" charset="0"/>
                <a:cs typeface="Times New Roman" pitchFamily="18" charset="0"/>
              </a:rPr>
              <a:t>V</a:t>
            </a:r>
            <a:r>
              <a:rPr lang="en-US" sz="2400" dirty="0" smtClean="0"/>
              <a:t>:</a:t>
            </a:r>
          </a:p>
          <a:p>
            <a:endParaRPr lang="en-US" dirty="0"/>
          </a:p>
          <a:p>
            <a:endParaRPr lang="en-US" sz="2400" dirty="0" smtClean="0"/>
          </a:p>
          <a:p>
            <a:endParaRPr lang="en-US" dirty="0"/>
          </a:p>
          <a:p>
            <a:endParaRPr lang="en-US" sz="2400" dirty="0" smtClean="0"/>
          </a:p>
          <a:p>
            <a:endParaRPr lang="en-US" dirty="0"/>
          </a:p>
          <a:p>
            <a:r>
              <a:rPr lang="en-US" dirty="0" smtClean="0"/>
              <a:t>So the </a:t>
            </a:r>
            <a:r>
              <a:rPr lang="en-US" dirty="0" err="1" smtClean="0"/>
              <a:t>naif</a:t>
            </a:r>
            <a:r>
              <a:rPr lang="en-US" dirty="0" smtClean="0"/>
              <a:t> uses an action threshold (today) of</a:t>
            </a:r>
          </a:p>
          <a:p>
            <a:endParaRPr lang="en-US" dirty="0"/>
          </a:p>
          <a:p>
            <a:endParaRPr lang="en-US" dirty="0" smtClean="0"/>
          </a:p>
          <a:p>
            <a:endParaRPr lang="en-US" dirty="0"/>
          </a:p>
          <a:p>
            <a:r>
              <a:rPr lang="en-US" dirty="0" smtClean="0"/>
              <a:t>But anticipates that in the future, she will use a higher threshold of  </a:t>
            </a:r>
            <a:endParaRPr lang="en-US" dirty="0"/>
          </a:p>
        </p:txBody>
      </p:sp>
      <p:graphicFrame>
        <p:nvGraphicFramePr>
          <p:cNvPr id="3" name="Object 2"/>
          <p:cNvGraphicFramePr>
            <a:graphicFrameLocks noChangeAspect="1"/>
          </p:cNvGraphicFramePr>
          <p:nvPr/>
        </p:nvGraphicFramePr>
        <p:xfrm>
          <a:off x="2589213" y="1022350"/>
          <a:ext cx="4038600" cy="1182688"/>
        </p:xfrm>
        <a:graphic>
          <a:graphicData uri="http://schemas.openxmlformats.org/presentationml/2006/ole">
            <mc:AlternateContent xmlns:mc="http://schemas.openxmlformats.org/markup-compatibility/2006">
              <mc:Choice xmlns:v="urn:schemas-microsoft-com:vml" Requires="v">
                <p:oleObj spid="_x0000_s102513" name="Equation" r:id="rId4" imgW="1993680" imgH="583920" progId="Equation.DSMT4">
                  <p:embed/>
                </p:oleObj>
              </mc:Choice>
              <mc:Fallback>
                <p:oleObj name="Equation" r:id="rId4" imgW="1993680" imgH="5839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213" y="1022350"/>
                        <a:ext cx="4038600"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2" name="Object 4"/>
          <p:cNvGraphicFramePr>
            <a:graphicFrameLocks noChangeAspect="1"/>
          </p:cNvGraphicFramePr>
          <p:nvPr/>
        </p:nvGraphicFramePr>
        <p:xfrm>
          <a:off x="3849688" y="3927475"/>
          <a:ext cx="1671637" cy="488950"/>
        </p:xfrm>
        <a:graphic>
          <a:graphicData uri="http://schemas.openxmlformats.org/presentationml/2006/ole">
            <mc:AlternateContent xmlns:mc="http://schemas.openxmlformats.org/markup-compatibility/2006">
              <mc:Choice xmlns:v="urn:schemas-microsoft-com:vml" Requires="v">
                <p:oleObj spid="_x0000_s102514" name="Equation" r:id="rId6" imgW="825480" imgH="241200" progId="Equation.DSMT4">
                  <p:embed/>
                </p:oleObj>
              </mc:Choice>
              <mc:Fallback>
                <p:oleObj name="Equation" r:id="rId6" imgW="8254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9688" y="3927475"/>
                        <a:ext cx="16716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3" name="Object 5"/>
          <p:cNvGraphicFramePr>
            <a:graphicFrameLocks noChangeAspect="1"/>
          </p:cNvGraphicFramePr>
          <p:nvPr/>
        </p:nvGraphicFramePr>
        <p:xfrm>
          <a:off x="3916363" y="5694363"/>
          <a:ext cx="1235075" cy="461962"/>
        </p:xfrm>
        <a:graphic>
          <a:graphicData uri="http://schemas.openxmlformats.org/presentationml/2006/ole">
            <mc:AlternateContent xmlns:mc="http://schemas.openxmlformats.org/markup-compatibility/2006">
              <mc:Choice xmlns:v="urn:schemas-microsoft-com:vml" Requires="v">
                <p:oleObj spid="_x0000_s102515" name="Equation" r:id="rId8" imgW="609480" imgH="228600" progId="Equation.DSMT4">
                  <p:embed/>
                </p:oleObj>
              </mc:Choice>
              <mc:Fallback>
                <p:oleObj name="Equation" r:id="rId8" imgW="6094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6363" y="5694363"/>
                        <a:ext cx="123507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3789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r>
              <a:rPr lang="en-US" sz="2400" dirty="0" smtClean="0"/>
              <a:t>So her (naïve) forecast of delay is:</a:t>
            </a:r>
          </a:p>
          <a:p>
            <a:pPr eaLnBrk="1" hangingPunct="1"/>
            <a:endParaRPr lang="en-US" dirty="0"/>
          </a:p>
          <a:p>
            <a:pPr eaLnBrk="1" hangingPunct="1"/>
            <a:endParaRPr lang="en-US" sz="2400" dirty="0" smtClean="0"/>
          </a:p>
          <a:p>
            <a:pPr eaLnBrk="1" hangingPunct="1"/>
            <a:endParaRPr lang="en-US" dirty="0"/>
          </a:p>
          <a:p>
            <a:pPr eaLnBrk="1" hangingPunct="1"/>
            <a:endParaRPr lang="en-US" sz="2400" dirty="0" smtClean="0"/>
          </a:p>
          <a:p>
            <a:pPr eaLnBrk="1" hangingPunct="1"/>
            <a:r>
              <a:rPr lang="en-US" dirty="0" smtClean="0"/>
              <a:t>And her actual delay will be:</a:t>
            </a:r>
          </a:p>
          <a:p>
            <a:pPr eaLnBrk="1" hangingPunct="1"/>
            <a:endParaRPr lang="en-US" sz="2400" dirty="0"/>
          </a:p>
          <a:p>
            <a:pPr eaLnBrk="1" hangingPunct="1"/>
            <a:endParaRPr lang="en-US" dirty="0" smtClean="0"/>
          </a:p>
          <a:p>
            <a:pPr eaLnBrk="1" hangingPunct="1"/>
            <a:endParaRPr lang="en-US" sz="2400" dirty="0"/>
          </a:p>
          <a:p>
            <a:pPr eaLnBrk="1" hangingPunct="1"/>
            <a:endParaRPr lang="en-US" dirty="0" smtClean="0"/>
          </a:p>
          <a:p>
            <a:pPr eaLnBrk="1" hangingPunct="1"/>
            <a:r>
              <a:rPr lang="en-US" sz="2400" dirty="0" smtClean="0"/>
              <a:t>Being naïve, scales up her delay time by an additional factor of </a:t>
            </a:r>
            <a:r>
              <a:rPr lang="en-US" sz="2400" dirty="0" smtClean="0">
                <a:latin typeface="Times New Roman" pitchFamily="18" charset="0"/>
                <a:cs typeface="Times New Roman" pitchFamily="18" charset="0"/>
              </a:rPr>
              <a:t>1/</a:t>
            </a:r>
            <a:r>
              <a:rPr lang="el-GR" sz="2400" i="1" dirty="0" smtClean="0">
                <a:latin typeface="Times New Roman" pitchFamily="18" charset="0"/>
                <a:cs typeface="Times New Roman" pitchFamily="18" charset="0"/>
              </a:rPr>
              <a:t>β</a:t>
            </a:r>
            <a:r>
              <a:rPr lang="en-US" sz="2400" dirty="0" smtClean="0"/>
              <a:t>.</a:t>
            </a:r>
          </a:p>
          <a:p>
            <a:pPr eaLnBrk="1" hangingPunct="1"/>
            <a:endParaRPr lang="en-US" sz="2400" dirty="0" smtClean="0"/>
          </a:p>
        </p:txBody>
      </p:sp>
      <p:graphicFrame>
        <p:nvGraphicFramePr>
          <p:cNvPr id="26630" name="Object 6"/>
          <p:cNvGraphicFramePr>
            <a:graphicFrameLocks noChangeAspect="1"/>
          </p:cNvGraphicFramePr>
          <p:nvPr/>
        </p:nvGraphicFramePr>
        <p:xfrm>
          <a:off x="2667000" y="1219200"/>
          <a:ext cx="3494088" cy="839788"/>
        </p:xfrm>
        <a:graphic>
          <a:graphicData uri="http://schemas.openxmlformats.org/presentationml/2006/ole">
            <mc:AlternateContent xmlns:mc="http://schemas.openxmlformats.org/markup-compatibility/2006">
              <mc:Choice xmlns:v="urn:schemas-microsoft-com:vml" Requires="v">
                <p:oleObj spid="_x0000_s103500" name="Equation" r:id="rId4" imgW="1828800" imgH="419040" progId="Equation.DSMT4">
                  <p:embed/>
                </p:oleObj>
              </mc:Choice>
              <mc:Fallback>
                <p:oleObj name="Equation" r:id="rId4" imgW="18288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219200"/>
                        <a:ext cx="3494088"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789" name="Object 5"/>
          <p:cNvGraphicFramePr>
            <a:graphicFrameLocks noChangeAspect="1"/>
          </p:cNvGraphicFramePr>
          <p:nvPr/>
        </p:nvGraphicFramePr>
        <p:xfrm>
          <a:off x="2420938" y="3429000"/>
          <a:ext cx="4222750" cy="865188"/>
        </p:xfrm>
        <a:graphic>
          <a:graphicData uri="http://schemas.openxmlformats.org/presentationml/2006/ole">
            <mc:AlternateContent xmlns:mc="http://schemas.openxmlformats.org/markup-compatibility/2006">
              <mc:Choice xmlns:v="urn:schemas-microsoft-com:vml" Requires="v">
                <p:oleObj spid="_x0000_s103501" name="Equation" r:id="rId6" imgW="2209680" imgH="431640" progId="Equation.DSMT4">
                  <p:embed/>
                </p:oleObj>
              </mc:Choice>
              <mc:Fallback>
                <p:oleObj name="Equation" r:id="rId6" imgW="22096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0938" y="3429000"/>
                        <a:ext cx="422275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0702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If </a:t>
            </a:r>
            <a:r>
              <a:rPr lang="el-GR" i="1" dirty="0" smtClean="0">
                <a:latin typeface="Times New Roman" pitchFamily="18" charset="0"/>
                <a:cs typeface="Times New Roman" pitchFamily="18" charset="0"/>
              </a:rPr>
              <a:t>β </a:t>
            </a:r>
            <a:r>
              <a:rPr lang="en-US" dirty="0" smtClean="0"/>
              <a:t>= 1, expected delay is</a:t>
            </a:r>
          </a:p>
          <a:p>
            <a:endParaRPr lang="en-US" dirty="0" smtClean="0"/>
          </a:p>
          <a:p>
            <a:r>
              <a:rPr lang="en-US" dirty="0" smtClean="0"/>
              <a:t>If </a:t>
            </a:r>
            <a:r>
              <a:rPr lang="el-GR" i="1" dirty="0" smtClean="0">
                <a:latin typeface="Times New Roman" pitchFamily="18" charset="0"/>
                <a:cs typeface="Times New Roman" pitchFamily="18" charset="0"/>
              </a:rPr>
              <a:t>β</a:t>
            </a:r>
            <a:r>
              <a:rPr lang="en-US" dirty="0" smtClean="0"/>
              <a:t> &lt; 1 and sophisticated, expected delay is</a:t>
            </a:r>
          </a:p>
          <a:p>
            <a:endParaRPr lang="en-US" dirty="0" smtClean="0"/>
          </a:p>
          <a:p>
            <a:endParaRPr lang="en-US" dirty="0" smtClean="0"/>
          </a:p>
          <a:p>
            <a:endParaRPr lang="en-US" dirty="0" smtClean="0"/>
          </a:p>
          <a:p>
            <a:r>
              <a:rPr lang="en-US" dirty="0" smtClean="0"/>
              <a:t>If </a:t>
            </a:r>
            <a:r>
              <a:rPr lang="el-GR" i="1" dirty="0" smtClean="0">
                <a:latin typeface="Times New Roman" pitchFamily="18" charset="0"/>
                <a:cs typeface="Times New Roman" pitchFamily="18" charset="0"/>
              </a:rPr>
              <a:t>β </a:t>
            </a:r>
            <a:r>
              <a:rPr lang="en-US" dirty="0" smtClean="0"/>
              <a:t>&lt; 1 and naïve, anticipated delay is</a:t>
            </a:r>
          </a:p>
          <a:p>
            <a:endParaRPr lang="en-US" dirty="0" smtClean="0"/>
          </a:p>
          <a:p>
            <a:r>
              <a:rPr lang="en-US" dirty="0" smtClean="0"/>
              <a:t>If </a:t>
            </a:r>
            <a:r>
              <a:rPr lang="el-GR" i="1" dirty="0" smtClean="0">
                <a:latin typeface="Times New Roman" pitchFamily="18" charset="0"/>
                <a:cs typeface="Times New Roman" pitchFamily="18" charset="0"/>
              </a:rPr>
              <a:t>β </a:t>
            </a:r>
            <a:r>
              <a:rPr lang="en-US" dirty="0" smtClean="0"/>
              <a:t>&lt; 1 and naïve, true delay is  </a:t>
            </a:r>
            <a:endParaRPr lang="en-US" dirty="0"/>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aphicFrame>
        <p:nvGraphicFramePr>
          <p:cNvPr id="297986" name="Object 2"/>
          <p:cNvGraphicFramePr>
            <a:graphicFrameLocks noChangeAspect="1"/>
          </p:cNvGraphicFramePr>
          <p:nvPr/>
        </p:nvGraphicFramePr>
        <p:xfrm>
          <a:off x="4383088" y="1446213"/>
          <a:ext cx="752475" cy="839787"/>
        </p:xfrm>
        <a:graphic>
          <a:graphicData uri="http://schemas.openxmlformats.org/presentationml/2006/ole">
            <mc:AlternateContent xmlns:mc="http://schemas.openxmlformats.org/markup-compatibility/2006">
              <mc:Choice xmlns:v="urn:schemas-microsoft-com:vml" Requires="v">
                <p:oleObj spid="_x0000_s104602" name="Equation" r:id="rId3" imgW="393480" imgH="419040" progId="Equation.DSMT4">
                  <p:embed/>
                </p:oleObj>
              </mc:Choice>
              <mc:Fallback>
                <p:oleObj name="Equation" r:id="rId3" imgW="3934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088" y="1446213"/>
                        <a:ext cx="752475"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7" name="Object 3"/>
          <p:cNvGraphicFramePr>
            <a:graphicFrameLocks noChangeAspect="1"/>
          </p:cNvGraphicFramePr>
          <p:nvPr/>
        </p:nvGraphicFramePr>
        <p:xfrm>
          <a:off x="1169988" y="2895600"/>
          <a:ext cx="7656512" cy="1295400"/>
        </p:xfrm>
        <a:graphic>
          <a:graphicData uri="http://schemas.openxmlformats.org/presentationml/2006/ole">
            <mc:AlternateContent xmlns:mc="http://schemas.openxmlformats.org/markup-compatibility/2006">
              <mc:Choice xmlns:v="urn:schemas-microsoft-com:vml" Requires="v">
                <p:oleObj spid="_x0000_s104603" name="Equation" r:id="rId5" imgW="3911400" imgH="660240" progId="Equation.DSMT4">
                  <p:embed/>
                </p:oleObj>
              </mc:Choice>
              <mc:Fallback>
                <p:oleObj name="Equation" r:id="rId5" imgW="3911400" imgH="660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988" y="2895600"/>
                        <a:ext cx="76565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988" name="Object 4"/>
          <p:cNvGraphicFramePr>
            <a:graphicFrameLocks noChangeAspect="1"/>
          </p:cNvGraphicFramePr>
          <p:nvPr/>
        </p:nvGraphicFramePr>
        <p:xfrm>
          <a:off x="6096000" y="4114800"/>
          <a:ext cx="752475" cy="839787"/>
        </p:xfrm>
        <a:graphic>
          <a:graphicData uri="http://schemas.openxmlformats.org/presentationml/2006/ole">
            <mc:AlternateContent xmlns:mc="http://schemas.openxmlformats.org/markup-compatibility/2006">
              <mc:Choice xmlns:v="urn:schemas-microsoft-com:vml" Requires="v">
                <p:oleObj spid="_x0000_s104604" name="Equation" r:id="rId7" imgW="393480" imgH="419040" progId="Equation.DSMT4">
                  <p:embed/>
                </p:oleObj>
              </mc:Choice>
              <mc:Fallback>
                <p:oleObj name="Equation" r:id="rId7" imgW="3934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752475"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9" name="Object 5"/>
          <p:cNvGraphicFramePr>
            <a:graphicFrameLocks noChangeAspect="1"/>
          </p:cNvGraphicFramePr>
          <p:nvPr/>
        </p:nvGraphicFramePr>
        <p:xfrm>
          <a:off x="1558925" y="5599113"/>
          <a:ext cx="6764338" cy="955675"/>
        </p:xfrm>
        <a:graphic>
          <a:graphicData uri="http://schemas.openxmlformats.org/presentationml/2006/ole">
            <mc:AlternateContent xmlns:mc="http://schemas.openxmlformats.org/markup-compatibility/2006">
              <mc:Choice xmlns:v="urn:schemas-microsoft-com:vml" Requires="v">
                <p:oleObj spid="_x0000_s104605" name="Equation" r:id="rId8" imgW="3670200" imgH="495000" progId="Equation.DSMT4">
                  <p:embed/>
                </p:oleObj>
              </mc:Choice>
              <mc:Fallback>
                <p:oleObj name="Equation" r:id="rId8" imgW="3670200" imgH="495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8925" y="5599113"/>
                        <a:ext cx="6764338"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744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55638"/>
            <a:ext cx="8915400" cy="944562"/>
          </a:xfrm>
        </p:spPr>
        <p:txBody>
          <a:bodyPr/>
          <a:lstStyle/>
          <a:p>
            <a:r>
              <a:rPr lang="en-US" dirty="0" smtClean="0"/>
              <a:t>That completes theory of consumer behavior.</a:t>
            </a:r>
            <a:br>
              <a:rPr lang="en-US" dirty="0" smtClean="0"/>
            </a:br>
            <a:r>
              <a:rPr lang="en-US" dirty="0" smtClean="0"/>
              <a:t>Now solve for government’s optimal policy.</a:t>
            </a:r>
            <a:endParaRPr lang="en-US" dirty="0"/>
          </a:p>
        </p:txBody>
      </p:sp>
      <p:sp>
        <p:nvSpPr>
          <p:cNvPr id="3" name="Content Placeholder 2"/>
          <p:cNvSpPr>
            <a:spLocks noGrp="1"/>
          </p:cNvSpPr>
          <p:nvPr>
            <p:ph idx="1"/>
          </p:nvPr>
        </p:nvSpPr>
        <p:spPr>
          <a:xfrm>
            <a:off x="457200" y="2484437"/>
            <a:ext cx="8229600" cy="4525963"/>
          </a:xfrm>
        </p:spPr>
        <p:txBody>
          <a:bodyPr/>
          <a:lstStyle/>
          <a:p>
            <a:r>
              <a:rPr lang="en-US" dirty="0" smtClean="0"/>
              <a:t>Now we need to solve for the optimal default, </a:t>
            </a:r>
            <a:r>
              <a:rPr lang="en-US" i="1" dirty="0" smtClean="0">
                <a:latin typeface="Times New Roman" pitchFamily="18" charset="0"/>
                <a:cs typeface="Times New Roman" pitchFamily="18" charset="0"/>
              </a:rPr>
              <a:t>d</a:t>
            </a:r>
            <a:r>
              <a:rPr lang="en-US" dirty="0" smtClean="0"/>
              <a:t>.</a:t>
            </a:r>
          </a:p>
          <a:p>
            <a:endParaRPr lang="en-US" dirty="0" smtClean="0"/>
          </a:p>
          <a:p>
            <a:endParaRPr lang="en-US" dirty="0" smtClean="0"/>
          </a:p>
          <a:p>
            <a:endParaRPr lang="en-US" dirty="0" smtClean="0"/>
          </a:p>
          <a:p>
            <a:endParaRPr lang="en-US" dirty="0" smtClean="0"/>
          </a:p>
          <a:p>
            <a:endParaRPr lang="en-US" dirty="0" smtClean="0"/>
          </a:p>
          <a:p>
            <a:r>
              <a:rPr lang="en-US" dirty="0" smtClean="0"/>
              <a:t>Note that the government’s objective ignores present bias, since it uses </a:t>
            </a:r>
            <a:r>
              <a:rPr lang="en-US" i="1" dirty="0" smtClean="0">
                <a:latin typeface="Times New Roman" pitchFamily="18" charset="0"/>
                <a:cs typeface="Times New Roman" pitchFamily="18" charset="0"/>
              </a:rPr>
              <a:t>V</a:t>
            </a:r>
            <a:r>
              <a:rPr lang="en-US" dirty="0" smtClean="0"/>
              <a:t> as the welfare criterion.</a:t>
            </a: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aphicFrame>
        <p:nvGraphicFramePr>
          <p:cNvPr id="5" name="Object 4"/>
          <p:cNvGraphicFramePr>
            <a:graphicFrameLocks noChangeAspect="1"/>
          </p:cNvGraphicFramePr>
          <p:nvPr/>
        </p:nvGraphicFramePr>
        <p:xfrm>
          <a:off x="2354263" y="3484563"/>
          <a:ext cx="3575050" cy="1033462"/>
        </p:xfrm>
        <a:graphic>
          <a:graphicData uri="http://schemas.openxmlformats.org/presentationml/2006/ole">
            <mc:AlternateContent xmlns:mc="http://schemas.openxmlformats.org/markup-compatibility/2006">
              <mc:Choice xmlns:v="urn:schemas-microsoft-com:vml" Requires="v">
                <p:oleObj spid="_x0000_s105511" name="Equation" r:id="rId3" imgW="1054080" imgH="304560" progId="Equation.DSMT4">
                  <p:embed/>
                </p:oleObj>
              </mc:Choice>
              <mc:Fallback>
                <p:oleObj name="Equation" r:id="rId3" imgW="1054080" imgH="3045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263" y="3484563"/>
                        <a:ext cx="3575050"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9943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Preferences Revealed?</a:t>
            </a:r>
            <a:br>
              <a:rPr lang="en-US" dirty="0" smtClean="0"/>
            </a:br>
            <a:r>
              <a:rPr lang="en-US" sz="2700" dirty="0" err="1" smtClean="0"/>
              <a:t>Beshears</a:t>
            </a:r>
            <a:r>
              <a:rPr lang="en-US" sz="2700" dirty="0" smtClean="0"/>
              <a:t>, Choi, </a:t>
            </a:r>
            <a:r>
              <a:rPr lang="en-US" sz="2700" dirty="0" err="1" smtClean="0"/>
              <a:t>Laibson</a:t>
            </a:r>
            <a:r>
              <a:rPr lang="en-US" sz="2700" dirty="0" smtClean="0"/>
              <a:t>, </a:t>
            </a:r>
            <a:r>
              <a:rPr lang="en-US" sz="2700" dirty="0" err="1" smtClean="0"/>
              <a:t>Madrian</a:t>
            </a:r>
            <a:r>
              <a:rPr lang="en-US" sz="2700" dirty="0" smtClean="0"/>
              <a:t> (2008)</a:t>
            </a:r>
            <a:endParaRPr lang="en-US" sz="2700" dirty="0"/>
          </a:p>
        </p:txBody>
      </p:sp>
      <p:sp>
        <p:nvSpPr>
          <p:cNvPr id="3" name="Content Placeholder 2"/>
          <p:cNvSpPr>
            <a:spLocks noGrp="1"/>
          </p:cNvSpPr>
          <p:nvPr>
            <p:ph sz="quarter" idx="1"/>
          </p:nvPr>
        </p:nvSpPr>
        <p:spPr/>
        <p:txBody>
          <a:bodyPr/>
          <a:lstStyle/>
          <a:p>
            <a:r>
              <a:rPr lang="en-US" dirty="0" smtClean="0"/>
              <a:t>Revealed preferences (decision utility)</a:t>
            </a:r>
          </a:p>
          <a:p>
            <a:r>
              <a:rPr lang="en-US" dirty="0" smtClean="0"/>
              <a:t>Normative preferences (experienced utility)</a:t>
            </a:r>
          </a:p>
          <a:p>
            <a:r>
              <a:rPr lang="en-US" dirty="0" smtClean="0"/>
              <a:t>Why might revealed </a:t>
            </a:r>
            <a:r>
              <a:rPr lang="en-US" dirty="0" smtClean="0">
                <a:latin typeface="Times New Roman"/>
                <a:cs typeface="Times New Roman"/>
              </a:rPr>
              <a:t>≠ </a:t>
            </a:r>
            <a:r>
              <a:rPr lang="en-US" dirty="0" smtClean="0"/>
              <a:t>normative preferences? </a:t>
            </a:r>
          </a:p>
          <a:p>
            <a:pPr lvl="1"/>
            <a:r>
              <a:rPr lang="en-US" dirty="0" smtClean="0"/>
              <a:t>Cognitive errors</a:t>
            </a:r>
          </a:p>
          <a:p>
            <a:pPr lvl="1"/>
            <a:r>
              <a:rPr lang="en-US" dirty="0" smtClean="0"/>
              <a:t>Passive choice</a:t>
            </a:r>
          </a:p>
          <a:p>
            <a:pPr lvl="1"/>
            <a:r>
              <a:rPr lang="en-US" dirty="0" smtClean="0"/>
              <a:t>Complexity</a:t>
            </a:r>
          </a:p>
          <a:p>
            <a:pPr lvl="1"/>
            <a:r>
              <a:rPr lang="en-US" dirty="0" smtClean="0"/>
              <a:t>Shrouding</a:t>
            </a:r>
          </a:p>
          <a:p>
            <a:pPr lvl="1"/>
            <a:r>
              <a:rPr lang="en-US" dirty="0" smtClean="0"/>
              <a:t>Limited personal experience</a:t>
            </a:r>
          </a:p>
          <a:p>
            <a:pPr lvl="1"/>
            <a:r>
              <a:rPr lang="en-US" dirty="0" err="1" smtClean="0"/>
              <a:t>Intertemporal</a:t>
            </a:r>
            <a:r>
              <a:rPr lang="en-US" dirty="0" smtClean="0"/>
              <a:t> choice</a:t>
            </a:r>
          </a:p>
          <a:p>
            <a:pPr lvl="1"/>
            <a:r>
              <a:rPr lang="en-US" dirty="0" smtClean="0"/>
              <a:t>Third party marketing</a:t>
            </a:r>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2</a:t>
            </a:fld>
            <a:endParaRPr lang="en-US"/>
          </a:p>
        </p:txBody>
      </p:sp>
    </p:spTree>
    <p:extLst>
      <p:ext uri="{BB962C8B-B14F-4D97-AF65-F5344CB8AC3E}">
        <p14:creationId xmlns:p14="http://schemas.microsoft.com/office/powerpoint/2010/main" val="775963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55C91457-A5C9-4D3C-B213-8664B061A74B}" type="slidenum">
              <a:rPr lang="en-US" altLang="en-US" smtClean="0">
                <a:solidFill>
                  <a:srgbClr val="000000"/>
                </a:solidFill>
                <a:latin typeface="Arial" charset="0"/>
                <a:cs typeface="Arial" charset="0"/>
              </a:rPr>
              <a:pPr/>
              <a:t>20</a:t>
            </a:fld>
            <a:endParaRPr lang="en-US" altLang="en-US" smtClean="0">
              <a:solidFill>
                <a:srgbClr val="000000"/>
              </a:solidFill>
              <a:latin typeface="Arial" charset="0"/>
              <a:cs typeface="Arial" charset="0"/>
            </a:endParaRPr>
          </a:p>
        </p:txBody>
      </p:sp>
      <p:sp>
        <p:nvSpPr>
          <p:cNvPr id="72707" name="Rectangle 2"/>
          <p:cNvSpPr>
            <a:spLocks noGrp="1" noChangeArrowheads="1"/>
          </p:cNvSpPr>
          <p:nvPr>
            <p:ph type="title"/>
          </p:nvPr>
        </p:nvSpPr>
        <p:spPr/>
        <p:txBody>
          <a:bodyPr/>
          <a:lstStyle/>
          <a:p>
            <a:pPr eaLnBrk="1" hangingPunct="1"/>
            <a:r>
              <a:rPr lang="en-US" sz="3200" b="0" smtClean="0">
                <a:solidFill>
                  <a:schemeClr val="tx1"/>
                </a:solidFill>
              </a:rPr>
              <a:t>Optimal ‘Defaults’</a:t>
            </a:r>
          </a:p>
        </p:txBody>
      </p:sp>
      <p:sp>
        <p:nvSpPr>
          <p:cNvPr id="72708" name="Rectangle 3"/>
          <p:cNvSpPr>
            <a:spLocks noGrp="1" noChangeArrowheads="1"/>
          </p:cNvSpPr>
          <p:nvPr>
            <p:ph type="body" idx="1"/>
          </p:nvPr>
        </p:nvSpPr>
        <p:spPr>
          <a:xfrm>
            <a:off x="457200" y="1719263"/>
            <a:ext cx="8229600" cy="4681537"/>
          </a:xfrm>
        </p:spPr>
        <p:txBody>
          <a:bodyPr/>
          <a:lstStyle/>
          <a:p>
            <a:pPr eaLnBrk="1" hangingPunct="1">
              <a:lnSpc>
                <a:spcPct val="80000"/>
              </a:lnSpc>
              <a:spcAft>
                <a:spcPct val="20000"/>
              </a:spcAft>
            </a:pPr>
            <a:r>
              <a:rPr lang="en-US" sz="2600" dirty="0" smtClean="0"/>
              <a:t>Two classes of optimal defaults emerge from this calculation</a:t>
            </a:r>
          </a:p>
          <a:p>
            <a:pPr lvl="1" eaLnBrk="1" hangingPunct="1">
              <a:lnSpc>
                <a:spcPct val="80000"/>
              </a:lnSpc>
              <a:spcAft>
                <a:spcPct val="20000"/>
              </a:spcAft>
            </a:pPr>
            <a:r>
              <a:rPr lang="en-US" sz="2200" dirty="0" smtClean="0"/>
              <a:t>Automatic enrollment</a:t>
            </a:r>
          </a:p>
          <a:p>
            <a:pPr lvl="2" eaLnBrk="1" hangingPunct="1">
              <a:lnSpc>
                <a:spcPct val="80000"/>
              </a:lnSpc>
              <a:spcAft>
                <a:spcPct val="20000"/>
              </a:spcAft>
            </a:pPr>
            <a:r>
              <a:rPr lang="en-US" sz="2100" dirty="0" smtClean="0"/>
              <a:t>Optimal when employees have relatively homogeneous savings preferences (e.g. match threshold) and relatively little propensity to procrastinate</a:t>
            </a:r>
          </a:p>
          <a:p>
            <a:pPr lvl="1" eaLnBrk="1" hangingPunct="1">
              <a:lnSpc>
                <a:spcPct val="80000"/>
              </a:lnSpc>
              <a:spcAft>
                <a:spcPct val="20000"/>
              </a:spcAft>
            </a:pPr>
            <a:r>
              <a:rPr lang="en-US" sz="2200" dirty="0" smtClean="0"/>
              <a:t>Active Choice — require individuals to make a choice (eliminate the option to passively accept a default)</a:t>
            </a:r>
          </a:p>
          <a:p>
            <a:pPr lvl="2" eaLnBrk="1" hangingPunct="1">
              <a:lnSpc>
                <a:spcPct val="80000"/>
              </a:lnSpc>
              <a:spcAft>
                <a:spcPct val="20000"/>
              </a:spcAft>
            </a:pPr>
            <a:r>
              <a:rPr lang="en-US" sz="2100" dirty="0" smtClean="0"/>
              <a:t>Optimal when employees have relatively heterogeneous savings preferences and relatively strong tendency to procrastinate</a:t>
            </a:r>
          </a:p>
          <a:p>
            <a:pPr eaLnBrk="1" hangingPunct="1">
              <a:lnSpc>
                <a:spcPct val="80000"/>
              </a:lnSpc>
              <a:spcAft>
                <a:spcPct val="20000"/>
              </a:spcAft>
            </a:pPr>
            <a:r>
              <a:rPr lang="en-US" sz="2600" dirty="0" smtClean="0"/>
              <a:t>Key point:  sometimes the best default is </a:t>
            </a:r>
            <a:r>
              <a:rPr lang="en-US" sz="2600" u="sng" dirty="0" smtClean="0"/>
              <a:t>no</a:t>
            </a:r>
            <a:r>
              <a:rPr lang="en-US" sz="2600" dirty="0" smtClean="0"/>
              <a:t> default.</a:t>
            </a:r>
          </a:p>
        </p:txBody>
      </p:sp>
    </p:spTree>
    <p:extLst>
      <p:ext uri="{BB962C8B-B14F-4D97-AF65-F5344CB8AC3E}">
        <p14:creationId xmlns:p14="http://schemas.microsoft.com/office/powerpoint/2010/main" val="8540741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0"/>
            <a:ext cx="3352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400" dirty="0" smtClean="0">
                <a:solidFill>
                  <a:srgbClr val="000000"/>
                </a:solidFill>
              </a:rPr>
              <a:t>Preference Heterogeneity</a:t>
            </a:r>
            <a:endParaRPr lang="en-US" sz="2400" dirty="0">
              <a:solidFill>
                <a:srgbClr val="000000"/>
              </a:solidFill>
            </a:endParaRPr>
          </a:p>
        </p:txBody>
      </p:sp>
      <p:pic>
        <p:nvPicPr>
          <p:cNvPr id="73730" name="Picture 2"/>
          <p:cNvPicPr>
            <a:picLocks noChangeAspect="1" noChangeArrowheads="1"/>
          </p:cNvPicPr>
          <p:nvPr/>
        </p:nvPicPr>
        <p:blipFill>
          <a:blip r:embed="rId3"/>
          <a:srcRect/>
          <a:stretch>
            <a:fillRect/>
          </a:stretch>
        </p:blipFill>
        <p:spPr bwMode="auto">
          <a:xfrm>
            <a:off x="1066800" y="838200"/>
            <a:ext cx="7391400" cy="5419725"/>
          </a:xfrm>
          <a:prstGeom prst="rect">
            <a:avLst/>
          </a:prstGeom>
          <a:noFill/>
          <a:ln w="9525">
            <a:noFill/>
            <a:miter lim="800000"/>
            <a:headEnd/>
            <a:tailEnd/>
          </a:ln>
        </p:spPr>
      </p:pic>
      <p:sp>
        <p:nvSpPr>
          <p:cNvPr id="73731" name="Text Box 3"/>
          <p:cNvSpPr txBox="1">
            <a:spLocks noChangeArrowheads="1"/>
          </p:cNvSpPr>
          <p:nvPr/>
        </p:nvSpPr>
        <p:spPr bwMode="auto">
          <a:xfrm>
            <a:off x="8001000" y="6172200"/>
            <a:ext cx="311150" cy="366713"/>
          </a:xfrm>
          <a:prstGeom prst="rect">
            <a:avLst/>
          </a:prstGeom>
          <a:noFill/>
          <a:ln w="9525">
            <a:noFill/>
            <a:miter lim="800000"/>
            <a:headEnd/>
            <a:tailEnd/>
          </a:ln>
        </p:spPr>
        <p:txBody>
          <a:bodyPr wrap="none">
            <a:spAutoFit/>
          </a:bodyPr>
          <a:lstStyle/>
          <a:p>
            <a:pPr eaLnBrk="1" hangingPunct="1"/>
            <a:r>
              <a:rPr lang="en-US" b="1">
                <a:solidFill>
                  <a:srgbClr val="000000"/>
                </a:solidFill>
              </a:rPr>
              <a:t>1</a:t>
            </a:r>
          </a:p>
        </p:txBody>
      </p:sp>
      <p:sp>
        <p:nvSpPr>
          <p:cNvPr id="73732" name="Text Box 4"/>
          <p:cNvSpPr txBox="1">
            <a:spLocks noChangeArrowheads="1"/>
          </p:cNvSpPr>
          <p:nvPr/>
        </p:nvSpPr>
        <p:spPr bwMode="auto">
          <a:xfrm>
            <a:off x="1289050" y="6096000"/>
            <a:ext cx="311150" cy="366713"/>
          </a:xfrm>
          <a:prstGeom prst="rect">
            <a:avLst/>
          </a:prstGeom>
          <a:noFill/>
          <a:ln w="9525">
            <a:noFill/>
            <a:miter lim="800000"/>
            <a:headEnd/>
            <a:tailEnd/>
          </a:ln>
        </p:spPr>
        <p:txBody>
          <a:bodyPr wrap="none">
            <a:spAutoFit/>
          </a:bodyPr>
          <a:lstStyle/>
          <a:p>
            <a:pPr eaLnBrk="1" hangingPunct="1"/>
            <a:r>
              <a:rPr lang="en-US" b="1">
                <a:solidFill>
                  <a:srgbClr val="000000"/>
                </a:solidFill>
              </a:rPr>
              <a:t>0</a:t>
            </a:r>
          </a:p>
        </p:txBody>
      </p:sp>
      <p:sp>
        <p:nvSpPr>
          <p:cNvPr id="73733" name="Text Box 5"/>
          <p:cNvSpPr txBox="1">
            <a:spLocks noChangeArrowheads="1"/>
          </p:cNvSpPr>
          <p:nvPr/>
        </p:nvSpPr>
        <p:spPr bwMode="auto">
          <a:xfrm>
            <a:off x="4343400" y="6172200"/>
            <a:ext cx="846138" cy="457200"/>
          </a:xfrm>
          <a:prstGeom prst="rect">
            <a:avLst/>
          </a:prstGeom>
          <a:noFill/>
          <a:ln w="9525">
            <a:noFill/>
            <a:miter lim="800000"/>
            <a:headEnd/>
            <a:tailEnd/>
          </a:ln>
        </p:spPr>
        <p:txBody>
          <a:bodyPr wrap="none">
            <a:spAutoFit/>
          </a:bodyPr>
          <a:lstStyle/>
          <a:p>
            <a:pPr eaLnBrk="1" hangingPunct="1"/>
            <a:r>
              <a:rPr lang="en-US" sz="2400" b="1">
                <a:solidFill>
                  <a:srgbClr val="000000"/>
                </a:solidFill>
              </a:rPr>
              <a:t>Beta</a:t>
            </a:r>
          </a:p>
        </p:txBody>
      </p:sp>
      <p:sp>
        <p:nvSpPr>
          <p:cNvPr id="73734" name="Text Box 6"/>
          <p:cNvSpPr txBox="1">
            <a:spLocks noChangeArrowheads="1"/>
          </p:cNvSpPr>
          <p:nvPr/>
        </p:nvSpPr>
        <p:spPr bwMode="auto">
          <a:xfrm>
            <a:off x="2209800" y="2133600"/>
            <a:ext cx="2068195" cy="461665"/>
          </a:xfrm>
          <a:prstGeom prst="rect">
            <a:avLst/>
          </a:prstGeom>
          <a:noFill/>
          <a:ln w="9525">
            <a:noFill/>
            <a:miter lim="800000"/>
            <a:headEnd/>
            <a:tailEnd/>
          </a:ln>
        </p:spPr>
        <p:txBody>
          <a:bodyPr wrap="none">
            <a:spAutoFit/>
          </a:bodyPr>
          <a:lstStyle/>
          <a:p>
            <a:pPr eaLnBrk="1" hangingPunct="1"/>
            <a:r>
              <a:rPr lang="en-US" sz="2400" dirty="0">
                <a:solidFill>
                  <a:srgbClr val="000000"/>
                </a:solidFill>
              </a:rPr>
              <a:t>Active </a:t>
            </a:r>
            <a:r>
              <a:rPr lang="en-US" sz="2400" dirty="0" smtClean="0">
                <a:solidFill>
                  <a:srgbClr val="000000"/>
                </a:solidFill>
              </a:rPr>
              <a:t>Choice</a:t>
            </a:r>
            <a:endParaRPr lang="en-US" sz="2400" dirty="0">
              <a:solidFill>
                <a:srgbClr val="000000"/>
              </a:solidFill>
            </a:endParaRPr>
          </a:p>
        </p:txBody>
      </p:sp>
      <p:sp>
        <p:nvSpPr>
          <p:cNvPr id="73735" name="Text Box 7"/>
          <p:cNvSpPr txBox="1">
            <a:spLocks noChangeArrowheads="1"/>
          </p:cNvSpPr>
          <p:nvPr/>
        </p:nvSpPr>
        <p:spPr bwMode="auto">
          <a:xfrm>
            <a:off x="6553200" y="4572000"/>
            <a:ext cx="1150938" cy="822325"/>
          </a:xfrm>
          <a:prstGeom prst="rect">
            <a:avLst/>
          </a:prstGeom>
          <a:noFill/>
          <a:ln w="9525">
            <a:noFill/>
            <a:miter lim="800000"/>
            <a:headEnd/>
            <a:tailEnd/>
          </a:ln>
        </p:spPr>
        <p:txBody>
          <a:bodyPr wrap="none">
            <a:spAutoFit/>
          </a:bodyPr>
          <a:lstStyle/>
          <a:p>
            <a:pPr eaLnBrk="1" hangingPunct="1"/>
            <a:r>
              <a:rPr lang="en-US" sz="2400">
                <a:solidFill>
                  <a:srgbClr val="000000"/>
                </a:solidFill>
              </a:rPr>
              <a:t>Center</a:t>
            </a:r>
          </a:p>
          <a:p>
            <a:pPr eaLnBrk="1" hangingPunct="1"/>
            <a:r>
              <a:rPr lang="en-US" sz="2400">
                <a:solidFill>
                  <a:srgbClr val="000000"/>
                </a:solidFill>
              </a:rPr>
              <a:t>Default</a:t>
            </a:r>
          </a:p>
        </p:txBody>
      </p:sp>
      <p:sp>
        <p:nvSpPr>
          <p:cNvPr id="73736" name="Text Box 8"/>
          <p:cNvSpPr txBox="1">
            <a:spLocks noChangeArrowheads="1"/>
          </p:cNvSpPr>
          <p:nvPr/>
        </p:nvSpPr>
        <p:spPr bwMode="auto">
          <a:xfrm>
            <a:off x="6705600" y="1752600"/>
            <a:ext cx="1150938" cy="822325"/>
          </a:xfrm>
          <a:prstGeom prst="rect">
            <a:avLst/>
          </a:prstGeom>
          <a:noFill/>
          <a:ln w="9525">
            <a:noFill/>
            <a:miter lim="800000"/>
            <a:headEnd/>
            <a:tailEnd/>
          </a:ln>
        </p:spPr>
        <p:txBody>
          <a:bodyPr wrap="none">
            <a:spAutoFit/>
          </a:bodyPr>
          <a:lstStyle/>
          <a:p>
            <a:pPr eaLnBrk="1" hangingPunct="1"/>
            <a:r>
              <a:rPr lang="en-US" sz="2400">
                <a:solidFill>
                  <a:srgbClr val="000000"/>
                </a:solidFill>
              </a:rPr>
              <a:t>Offset</a:t>
            </a:r>
          </a:p>
          <a:p>
            <a:pPr eaLnBrk="1" hangingPunct="1"/>
            <a:r>
              <a:rPr lang="en-US" sz="2400">
                <a:solidFill>
                  <a:srgbClr val="000000"/>
                </a:solidFill>
              </a:rPr>
              <a:t>Default</a:t>
            </a:r>
          </a:p>
        </p:txBody>
      </p:sp>
      <p:sp>
        <p:nvSpPr>
          <p:cNvPr id="73737" name="Text Box 9"/>
          <p:cNvSpPr txBox="1">
            <a:spLocks noChangeArrowheads="1"/>
          </p:cNvSpPr>
          <p:nvPr/>
        </p:nvSpPr>
        <p:spPr bwMode="auto">
          <a:xfrm>
            <a:off x="755650" y="852488"/>
            <a:ext cx="641350" cy="366712"/>
          </a:xfrm>
          <a:prstGeom prst="rect">
            <a:avLst/>
          </a:prstGeom>
          <a:noFill/>
          <a:ln w="9525">
            <a:noFill/>
            <a:miter lim="800000"/>
            <a:headEnd/>
            <a:tailEnd/>
          </a:ln>
        </p:spPr>
        <p:txBody>
          <a:bodyPr wrap="none">
            <a:spAutoFit/>
          </a:bodyPr>
          <a:lstStyle/>
          <a:p>
            <a:pPr eaLnBrk="1" hangingPunct="1"/>
            <a:r>
              <a:rPr lang="en-US" b="1">
                <a:solidFill>
                  <a:srgbClr val="000000"/>
                </a:solidFill>
              </a:rPr>
              <a:t>30%</a:t>
            </a:r>
          </a:p>
        </p:txBody>
      </p:sp>
      <p:sp>
        <p:nvSpPr>
          <p:cNvPr id="73738" name="Text Box 10"/>
          <p:cNvSpPr txBox="1">
            <a:spLocks noChangeArrowheads="1"/>
          </p:cNvSpPr>
          <p:nvPr/>
        </p:nvSpPr>
        <p:spPr bwMode="auto">
          <a:xfrm>
            <a:off x="831850" y="5791200"/>
            <a:ext cx="514350" cy="366713"/>
          </a:xfrm>
          <a:prstGeom prst="rect">
            <a:avLst/>
          </a:prstGeom>
          <a:noFill/>
          <a:ln w="9525">
            <a:noFill/>
            <a:miter lim="800000"/>
            <a:headEnd/>
            <a:tailEnd/>
          </a:ln>
        </p:spPr>
        <p:txBody>
          <a:bodyPr wrap="none">
            <a:spAutoFit/>
          </a:bodyPr>
          <a:lstStyle/>
          <a:p>
            <a:pPr eaLnBrk="1" hangingPunct="1"/>
            <a:r>
              <a:rPr lang="en-US" b="1">
                <a:solidFill>
                  <a:srgbClr val="000000"/>
                </a:solidFill>
              </a:rPr>
              <a:t>0%</a:t>
            </a:r>
          </a:p>
        </p:txBody>
      </p:sp>
      <p:sp>
        <p:nvSpPr>
          <p:cNvPr id="73739" name="Text Box 11"/>
          <p:cNvSpPr txBox="1">
            <a:spLocks noChangeArrowheads="1"/>
          </p:cNvSpPr>
          <p:nvPr/>
        </p:nvSpPr>
        <p:spPr bwMode="auto">
          <a:xfrm>
            <a:off x="0" y="5942013"/>
            <a:ext cx="184150" cy="641350"/>
          </a:xfrm>
          <a:prstGeom prst="rect">
            <a:avLst/>
          </a:prstGeom>
          <a:noFill/>
          <a:ln w="9525">
            <a:noFill/>
            <a:miter lim="800000"/>
            <a:headEnd/>
            <a:tailEnd/>
          </a:ln>
        </p:spPr>
        <p:txBody>
          <a:bodyPr wrap="none">
            <a:spAutoFit/>
          </a:bodyPr>
          <a:lstStyle/>
          <a:p>
            <a:pPr eaLnBrk="1" hangingPunct="1"/>
            <a:endParaRPr lang="en-US">
              <a:solidFill>
                <a:srgbClr val="000000"/>
              </a:solidFill>
            </a:endParaRPr>
          </a:p>
          <a:p>
            <a:pPr eaLnBrk="1" hangingPunct="1"/>
            <a:endParaRPr lang="en-US">
              <a:solidFill>
                <a:srgbClr val="000000"/>
              </a:solidFill>
            </a:endParaRPr>
          </a:p>
        </p:txBody>
      </p:sp>
      <p:sp>
        <p:nvSpPr>
          <p:cNvPr id="73740" name="Text Box 12"/>
          <p:cNvSpPr txBox="1">
            <a:spLocks noChangeArrowheads="1"/>
          </p:cNvSpPr>
          <p:nvPr/>
        </p:nvSpPr>
        <p:spPr bwMode="auto">
          <a:xfrm rot="10800000">
            <a:off x="755650" y="914400"/>
            <a:ext cx="458788" cy="4800600"/>
          </a:xfrm>
          <a:prstGeom prst="rect">
            <a:avLst/>
          </a:prstGeom>
          <a:noFill/>
          <a:ln w="9525" algn="ctr">
            <a:noFill/>
            <a:miter lim="800000"/>
            <a:headEnd/>
            <a:tailEnd/>
          </a:ln>
        </p:spPr>
        <p:txBody>
          <a:bodyPr vert="eaVert">
            <a:spAutoFit/>
          </a:bodyPr>
          <a:lstStyle/>
          <a:p>
            <a:pPr eaLnBrk="1" hangingPunct="1"/>
            <a:r>
              <a:rPr lang="en-US" dirty="0">
                <a:solidFill>
                  <a:srgbClr val="000000"/>
                </a:solidFill>
              </a:rPr>
              <a:t>Low Heterogeneity        High Heterogeneity</a:t>
            </a:r>
          </a:p>
        </p:txBody>
      </p:sp>
      <p:sp>
        <p:nvSpPr>
          <p:cNvPr id="73741" name="Text Box 13"/>
          <p:cNvSpPr txBox="1">
            <a:spLocks noChangeArrowheads="1"/>
          </p:cNvSpPr>
          <p:nvPr/>
        </p:nvSpPr>
        <p:spPr bwMode="auto">
          <a:xfrm>
            <a:off x="-1006475" y="3783013"/>
            <a:ext cx="184150" cy="641350"/>
          </a:xfrm>
          <a:prstGeom prst="rect">
            <a:avLst/>
          </a:prstGeom>
          <a:noFill/>
          <a:ln w="9525">
            <a:noFill/>
            <a:miter lim="800000"/>
            <a:headEnd/>
            <a:tailEnd/>
          </a:ln>
        </p:spPr>
        <p:txBody>
          <a:bodyPr wrap="none">
            <a:spAutoFit/>
          </a:bodyPr>
          <a:lstStyle/>
          <a:p>
            <a:endParaRPr lang="en-US" sz="3600">
              <a:solidFill>
                <a:srgbClr val="330066"/>
              </a:solidFill>
              <a:latin typeface="Arial Unicode MS" pitchFamily="34" charset="-128"/>
            </a:endParaRPr>
          </a:p>
        </p:txBody>
      </p:sp>
      <p:sp>
        <p:nvSpPr>
          <p:cNvPr id="14" name="Rectangle 13"/>
          <p:cNvSpPr/>
          <p:nvPr/>
        </p:nvSpPr>
        <p:spPr>
          <a:xfrm>
            <a:off x="228600" y="2743200"/>
            <a:ext cx="685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3900">
              <a:solidFill>
                <a:srgbClr val="FFFFFF"/>
              </a:solidFill>
            </a:endParaRPr>
          </a:p>
        </p:txBody>
      </p:sp>
    </p:spTree>
    <p:extLst>
      <p:ext uri="{BB962C8B-B14F-4D97-AF65-F5344CB8AC3E}">
        <p14:creationId xmlns:p14="http://schemas.microsoft.com/office/powerpoint/2010/main" val="15945374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F67C3323-AC19-4D13-B2A9-2CBC950A6A8D}" type="slidenum">
              <a:rPr lang="en-US" altLang="en-US" smtClean="0">
                <a:solidFill>
                  <a:srgbClr val="000000"/>
                </a:solidFill>
                <a:latin typeface="Arial" charset="0"/>
                <a:cs typeface="Arial" charset="0"/>
              </a:rPr>
              <a:pPr/>
              <a:t>22</a:t>
            </a:fld>
            <a:endParaRPr lang="en-US" altLang="en-US" smtClean="0">
              <a:solidFill>
                <a:srgbClr val="000000"/>
              </a:solidFill>
              <a:latin typeface="Arial" charset="0"/>
              <a:cs typeface="Arial" charset="0"/>
            </a:endParaRPr>
          </a:p>
        </p:txBody>
      </p:sp>
      <p:sp>
        <p:nvSpPr>
          <p:cNvPr id="74755" name="Rectangle 2"/>
          <p:cNvSpPr>
            <a:spLocks noGrp="1" noChangeArrowheads="1"/>
          </p:cNvSpPr>
          <p:nvPr>
            <p:ph type="title"/>
          </p:nvPr>
        </p:nvSpPr>
        <p:spPr/>
        <p:txBody>
          <a:bodyPr/>
          <a:lstStyle/>
          <a:p>
            <a:pPr eaLnBrk="1" hangingPunct="1"/>
            <a:r>
              <a:rPr lang="en-US" smtClean="0"/>
              <a:t>Lessons from theoretical  analysis of defaults</a:t>
            </a:r>
          </a:p>
        </p:txBody>
      </p:sp>
      <p:sp>
        <p:nvSpPr>
          <p:cNvPr id="74756" name="Rectangle 3"/>
          <p:cNvSpPr>
            <a:spLocks noGrp="1" noChangeArrowheads="1"/>
          </p:cNvSpPr>
          <p:nvPr>
            <p:ph type="body" idx="1"/>
          </p:nvPr>
        </p:nvSpPr>
        <p:spPr/>
        <p:txBody>
          <a:bodyPr/>
          <a:lstStyle/>
          <a:p>
            <a:pPr lvl="1" eaLnBrk="1" hangingPunct="1">
              <a:lnSpc>
                <a:spcPct val="90000"/>
              </a:lnSpc>
            </a:pPr>
            <a:r>
              <a:rPr lang="en-US" smtClean="0"/>
              <a:t>Defaults should be set to maximize average well-being, which is </a:t>
            </a:r>
            <a:r>
              <a:rPr lang="en-US" u="sng" smtClean="0"/>
              <a:t>not</a:t>
            </a:r>
            <a:r>
              <a:rPr lang="en-US" smtClean="0"/>
              <a:t> the same as saying that the default should be equal to the average preference.</a:t>
            </a:r>
          </a:p>
          <a:p>
            <a:pPr lvl="1" eaLnBrk="1" hangingPunct="1">
              <a:lnSpc>
                <a:spcPct val="90000"/>
              </a:lnSpc>
            </a:pPr>
            <a:r>
              <a:rPr lang="en-US" u="sng" smtClean="0"/>
              <a:t>Endogenous opting out</a:t>
            </a:r>
            <a:r>
              <a:rPr lang="en-US" smtClean="0"/>
              <a:t> should be taken into account when calculating the optimal default.</a:t>
            </a:r>
          </a:p>
          <a:p>
            <a:pPr lvl="1" eaLnBrk="1" hangingPunct="1">
              <a:lnSpc>
                <a:spcPct val="90000"/>
              </a:lnSpc>
            </a:pPr>
            <a:r>
              <a:rPr lang="en-US" smtClean="0"/>
              <a:t>The default has two roles: </a:t>
            </a:r>
          </a:p>
          <a:p>
            <a:pPr lvl="2" eaLnBrk="1" hangingPunct="1">
              <a:lnSpc>
                <a:spcPct val="90000"/>
              </a:lnSpc>
            </a:pPr>
            <a:r>
              <a:rPr lang="en-US" sz="2400" smtClean="0"/>
              <a:t>causing some people to opt out of the default (which generates costs and benefits)</a:t>
            </a:r>
          </a:p>
          <a:p>
            <a:pPr lvl="2" eaLnBrk="1" hangingPunct="1">
              <a:lnSpc>
                <a:spcPct val="90000"/>
              </a:lnSpc>
            </a:pPr>
            <a:r>
              <a:rPr lang="en-US" sz="2400" smtClean="0"/>
              <a:t>implicitly setting savings policies for everyone who sticks with the default</a:t>
            </a:r>
          </a:p>
          <a:p>
            <a:pPr eaLnBrk="1" hangingPunct="1">
              <a:lnSpc>
                <a:spcPct val="90000"/>
              </a:lnSpc>
              <a:buFont typeface="Wingdings" pitchFamily="2" charset="2"/>
              <a:buNone/>
            </a:pPr>
            <a:endParaRPr lang="en-US" sz="2400" smtClean="0"/>
          </a:p>
        </p:txBody>
      </p:sp>
    </p:spTree>
    <p:extLst>
      <p:ext uri="{BB962C8B-B14F-4D97-AF65-F5344CB8AC3E}">
        <p14:creationId xmlns:p14="http://schemas.microsoft.com/office/powerpoint/2010/main" val="39815218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543800" cy="1295400"/>
          </a:xfrm>
        </p:spPr>
        <p:txBody>
          <a:bodyPr>
            <a:normAutofit/>
          </a:bodyPr>
          <a:lstStyle/>
          <a:p>
            <a:pPr>
              <a:lnSpc>
                <a:spcPct val="120000"/>
              </a:lnSpc>
            </a:pPr>
            <a:r>
              <a:rPr lang="en-US" sz="2800" dirty="0"/>
              <a:t>When might active choice </a:t>
            </a:r>
            <a:r>
              <a:rPr lang="en-US" sz="2800" dirty="0" smtClean="0"/>
              <a:t>be socially optimal?</a:t>
            </a:r>
            <a:endParaRPr lang="en-US" sz="2800" dirty="0"/>
          </a:p>
        </p:txBody>
      </p:sp>
      <p:sp>
        <p:nvSpPr>
          <p:cNvPr id="3" name="Content Placeholder 2"/>
          <p:cNvSpPr>
            <a:spLocks noGrp="1"/>
          </p:cNvSpPr>
          <p:nvPr>
            <p:ph sz="quarter" idx="1"/>
          </p:nvPr>
        </p:nvSpPr>
        <p:spPr>
          <a:xfrm>
            <a:off x="609600" y="1447800"/>
            <a:ext cx="8534400" cy="4648200"/>
          </a:xfrm>
        </p:spPr>
        <p:txBody>
          <a:bodyPr>
            <a:normAutofit fontScale="92500" lnSpcReduction="20000"/>
          </a:bodyPr>
          <a:lstStyle/>
          <a:p>
            <a:pPr>
              <a:lnSpc>
                <a:spcPct val="120000"/>
              </a:lnSpc>
            </a:pPr>
            <a:r>
              <a:rPr lang="en-US" dirty="0" smtClean="0"/>
              <a:t>Defaults sticky (e.g., present-bias)</a:t>
            </a:r>
          </a:p>
          <a:p>
            <a:pPr>
              <a:lnSpc>
                <a:spcPct val="120000"/>
              </a:lnSpc>
            </a:pPr>
            <a:r>
              <a:rPr lang="en-US" dirty="0"/>
              <a:t>Preference heterogeneity </a:t>
            </a:r>
            <a:endParaRPr lang="en-US" dirty="0" smtClean="0"/>
          </a:p>
          <a:p>
            <a:pPr>
              <a:lnSpc>
                <a:spcPct val="120000"/>
              </a:lnSpc>
            </a:pPr>
            <a:r>
              <a:rPr lang="en-US" dirty="0" smtClean="0"/>
              <a:t>Individuals are in a position to assess what is in their best interests with analysis or introspection</a:t>
            </a:r>
          </a:p>
          <a:p>
            <a:pPr lvl="1">
              <a:lnSpc>
                <a:spcPct val="120000"/>
              </a:lnSpc>
            </a:pPr>
            <a:r>
              <a:rPr lang="en-US" dirty="0" smtClean="0"/>
              <a:t>Savings plan participation vs. asset allocation</a:t>
            </a:r>
          </a:p>
          <a:p>
            <a:pPr>
              <a:lnSpc>
                <a:spcPct val="120000"/>
              </a:lnSpc>
            </a:pPr>
            <a:r>
              <a:rPr lang="en-US" dirty="0" smtClean="0"/>
              <a:t>The act of making a decision matters for the legitimacy of a decision</a:t>
            </a:r>
          </a:p>
          <a:p>
            <a:pPr lvl="1">
              <a:lnSpc>
                <a:spcPct val="120000"/>
              </a:lnSpc>
            </a:pPr>
            <a:r>
              <a:rPr lang="en-US" dirty="0" smtClean="0"/>
              <a:t>Advance directives or organ donation</a:t>
            </a:r>
          </a:p>
          <a:p>
            <a:pPr>
              <a:lnSpc>
                <a:spcPct val="120000"/>
              </a:lnSpc>
            </a:pPr>
            <a:r>
              <a:rPr lang="en-US" dirty="0" smtClean="0">
                <a:sym typeface="Wingdings" pitchFamily="2" charset="2"/>
              </a:rPr>
              <a:t>Deciding is not very costly</a:t>
            </a:r>
          </a:p>
        </p:txBody>
      </p:sp>
      <p:sp>
        <p:nvSpPr>
          <p:cNvPr id="4" name="Slide Number Placeholder 3"/>
          <p:cNvSpPr>
            <a:spLocks noGrp="1"/>
          </p:cNvSpPr>
          <p:nvPr>
            <p:ph type="sldNum" sz="quarter" idx="12"/>
          </p:nvPr>
        </p:nvSpPr>
        <p:spPr/>
        <p:txBody>
          <a:bodyPr>
            <a:normAutofit/>
          </a:bodyPr>
          <a:lstStyle/>
          <a:p>
            <a:pPr>
              <a:defRPr/>
            </a:pPr>
            <a:fld id="{BDF73CC1-58C0-4D20-8C7D-B84E3ED225D9}" type="slidenum">
              <a:rPr lang="en-US" smtClean="0"/>
              <a:pPr>
                <a:defRPr/>
              </a:pPr>
              <a:t>23</a:t>
            </a:fld>
            <a:endParaRPr lang="en-US"/>
          </a:p>
        </p:txBody>
      </p:sp>
    </p:spTree>
    <p:extLst>
      <p:ext uri="{BB962C8B-B14F-4D97-AF65-F5344CB8AC3E}">
        <p14:creationId xmlns:p14="http://schemas.microsoft.com/office/powerpoint/2010/main" val="778044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C9195DE2-8AA8-490A-B849-10CABF0D7AED}" type="slidenum">
              <a:rPr lang="en-US" altLang="en-US" smtClean="0">
                <a:solidFill>
                  <a:srgbClr val="000000"/>
                </a:solidFill>
                <a:latin typeface="Arial" charset="0"/>
                <a:cs typeface="Arial" charset="0"/>
              </a:rPr>
              <a:pPr/>
              <a:t>24</a:t>
            </a:fld>
            <a:endParaRPr lang="en-US" altLang="en-US" smtClean="0">
              <a:solidFill>
                <a:srgbClr val="000000"/>
              </a:solidFill>
              <a:latin typeface="Arial" charset="0"/>
              <a:cs typeface="Arial" charset="0"/>
            </a:endParaRPr>
          </a:p>
        </p:txBody>
      </p:sp>
      <p:sp>
        <p:nvSpPr>
          <p:cNvPr id="75779" name="Rectangle 2"/>
          <p:cNvSpPr>
            <a:spLocks noGrp="1" noChangeArrowheads="1"/>
          </p:cNvSpPr>
          <p:nvPr>
            <p:ph type="title"/>
          </p:nvPr>
        </p:nvSpPr>
        <p:spPr>
          <a:xfrm>
            <a:off x="381000" y="762000"/>
            <a:ext cx="8991600" cy="1143000"/>
          </a:xfrm>
        </p:spPr>
        <p:txBody>
          <a:bodyPr/>
          <a:lstStyle/>
          <a:p>
            <a:pPr eaLnBrk="1" hangingPunct="1"/>
            <a:r>
              <a:rPr lang="en-US" sz="3200" b="0" dirty="0" smtClean="0">
                <a:solidFill>
                  <a:schemeClr val="tx1"/>
                </a:solidFill>
              </a:rPr>
              <a:t>Empirical evidence on active choice</a:t>
            </a:r>
            <a:br>
              <a:rPr lang="en-US" sz="3200" b="0" dirty="0" smtClean="0">
                <a:solidFill>
                  <a:schemeClr val="tx1"/>
                </a:solidFill>
              </a:rPr>
            </a:br>
            <a:r>
              <a:rPr lang="en-US" sz="2400" b="0" dirty="0" smtClean="0">
                <a:solidFill>
                  <a:schemeClr val="tx1"/>
                </a:solidFill>
              </a:rPr>
              <a:t>Carroll, </a:t>
            </a:r>
            <a:r>
              <a:rPr lang="en-US" sz="2400" b="0" dirty="0" err="1" smtClean="0">
                <a:solidFill>
                  <a:schemeClr val="tx1"/>
                </a:solidFill>
              </a:rPr>
              <a:t>Choi</a:t>
            </a:r>
            <a:r>
              <a:rPr lang="en-US" sz="2400" b="0" dirty="0" smtClean="0">
                <a:solidFill>
                  <a:schemeClr val="tx1"/>
                </a:solidFill>
              </a:rPr>
              <a:t>, Laibson, </a:t>
            </a:r>
            <a:r>
              <a:rPr lang="en-US" sz="2400" b="0" dirty="0" err="1" smtClean="0">
                <a:solidFill>
                  <a:schemeClr val="tx1"/>
                </a:solidFill>
              </a:rPr>
              <a:t>Madrian</a:t>
            </a:r>
            <a:r>
              <a:rPr lang="en-US" sz="2400" b="0" dirty="0" smtClean="0">
                <a:solidFill>
                  <a:schemeClr val="tx1"/>
                </a:solidFill>
              </a:rPr>
              <a:t>, </a:t>
            </a:r>
            <a:r>
              <a:rPr lang="en-US" sz="2400" b="0" dirty="0" err="1" smtClean="0">
                <a:solidFill>
                  <a:schemeClr val="tx1"/>
                </a:solidFill>
              </a:rPr>
              <a:t>Metrick</a:t>
            </a:r>
            <a:r>
              <a:rPr lang="en-US" sz="2400" b="0" dirty="0" smtClean="0">
                <a:solidFill>
                  <a:schemeClr val="tx1"/>
                </a:solidFill>
              </a:rPr>
              <a:t> (2009) </a:t>
            </a:r>
            <a:br>
              <a:rPr lang="en-US" sz="2400" b="0" dirty="0" smtClean="0">
                <a:solidFill>
                  <a:schemeClr val="tx1"/>
                </a:solidFill>
              </a:rPr>
            </a:br>
            <a:endParaRPr lang="en-US" sz="2400" b="0" dirty="0" smtClean="0">
              <a:solidFill>
                <a:schemeClr val="tx1"/>
              </a:solidFill>
            </a:endParaRPr>
          </a:p>
        </p:txBody>
      </p:sp>
      <p:sp>
        <p:nvSpPr>
          <p:cNvPr id="262147" name="Rectangle 3"/>
          <p:cNvSpPr>
            <a:spLocks noGrp="1" noChangeArrowheads="1"/>
          </p:cNvSpPr>
          <p:nvPr>
            <p:ph type="body" idx="1"/>
          </p:nvPr>
        </p:nvSpPr>
        <p:spPr>
          <a:xfrm>
            <a:off x="457200" y="1752600"/>
            <a:ext cx="8229600" cy="3940175"/>
          </a:xfrm>
        </p:spPr>
        <p:txBody>
          <a:bodyPr/>
          <a:lstStyle/>
          <a:p>
            <a:pPr marL="177800" indent="-177800" eaLnBrk="1" hangingPunct="1">
              <a:buFont typeface="Wingdings" pitchFamily="2" charset="2"/>
              <a:buNone/>
            </a:pPr>
            <a:r>
              <a:rPr lang="en-US" sz="2400" dirty="0" smtClean="0"/>
              <a:t>Active choice mechanisms require employees to make an active choice about 401(k) participation. </a:t>
            </a:r>
          </a:p>
          <a:p>
            <a:pPr marL="177800" indent="-177800" eaLnBrk="1" hangingPunct="1"/>
            <a:r>
              <a:rPr lang="en-US" sz="2400" dirty="0" smtClean="0"/>
              <a:t>Welcome to the company</a:t>
            </a:r>
          </a:p>
          <a:p>
            <a:pPr marL="177800" indent="-177800" eaLnBrk="1" hangingPunct="1"/>
            <a:r>
              <a:rPr lang="en-US" sz="2400" dirty="0" smtClean="0"/>
              <a:t>You are </a:t>
            </a:r>
            <a:r>
              <a:rPr lang="en-US" sz="2400" i="1" dirty="0" smtClean="0"/>
              <a:t>required</a:t>
            </a:r>
            <a:r>
              <a:rPr lang="en-US" sz="2400" dirty="0" smtClean="0"/>
              <a:t> to submit this form within 30 days of hire, </a:t>
            </a:r>
            <a:r>
              <a:rPr lang="en-US" sz="2400" i="1" dirty="0" smtClean="0"/>
              <a:t>regardless</a:t>
            </a:r>
            <a:r>
              <a:rPr lang="en-US" sz="2400" dirty="0" smtClean="0"/>
              <a:t> of your 401(k) participation choice</a:t>
            </a:r>
          </a:p>
          <a:p>
            <a:pPr marL="177800" indent="-177800" eaLnBrk="1" hangingPunct="1"/>
            <a:r>
              <a:rPr lang="en-US" sz="2400" dirty="0" smtClean="0"/>
              <a:t>If you don’t want to participate, indicate that decision </a:t>
            </a:r>
          </a:p>
          <a:p>
            <a:pPr marL="177800" indent="-177800" eaLnBrk="1" hangingPunct="1"/>
            <a:r>
              <a:rPr lang="en-US" sz="2400" dirty="0" smtClean="0"/>
              <a:t>If you want to participate, indicate your contribution rate and asset allocation</a:t>
            </a:r>
          </a:p>
          <a:p>
            <a:pPr marL="177800" indent="-177800" eaLnBrk="1" hangingPunct="1"/>
            <a:r>
              <a:rPr lang="en-US" sz="2400" dirty="0" smtClean="0"/>
              <a:t>Being passive is </a:t>
            </a:r>
            <a:r>
              <a:rPr lang="en-US" sz="2400" i="1" dirty="0" smtClean="0"/>
              <a:t>not</a:t>
            </a:r>
            <a:r>
              <a:rPr lang="en-US" sz="2400" dirty="0" smtClean="0"/>
              <a:t> an option</a:t>
            </a:r>
          </a:p>
        </p:txBody>
      </p:sp>
    </p:spTree>
    <p:extLst>
      <p:ext uri="{BB962C8B-B14F-4D97-AF65-F5344CB8AC3E}">
        <p14:creationId xmlns:p14="http://schemas.microsoft.com/office/powerpoint/2010/main" val="4228477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1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21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1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a:noFill/>
        </p:spPr>
        <p:txBody>
          <a:bodyPr/>
          <a:lstStyle/>
          <a:p>
            <a:fld id="{1922C78C-F422-4C94-B300-A8605A6CF14D}" type="slidenum">
              <a:rPr lang="en-US" altLang="en-US" smtClean="0">
                <a:solidFill>
                  <a:srgbClr val="000000"/>
                </a:solidFill>
                <a:latin typeface="Arial" charset="0"/>
                <a:cs typeface="Arial" charset="0"/>
              </a:rPr>
              <a:pPr/>
              <a:t>25</a:t>
            </a:fld>
            <a:endParaRPr lang="en-US" altLang="en-US" smtClean="0">
              <a:solidFill>
                <a:srgbClr val="000000"/>
              </a:solidFill>
              <a:latin typeface="Arial" charset="0"/>
              <a:cs typeface="Arial" charset="0"/>
            </a:endParaRPr>
          </a:p>
        </p:txBody>
      </p:sp>
      <p:graphicFrame>
        <p:nvGraphicFramePr>
          <p:cNvPr id="13314" name="Object 2"/>
          <p:cNvGraphicFramePr>
            <a:graphicFrameLocks noChangeAspect="1"/>
          </p:cNvGraphicFramePr>
          <p:nvPr/>
        </p:nvGraphicFramePr>
        <p:xfrm>
          <a:off x="0" y="144463"/>
          <a:ext cx="8816975" cy="6713537"/>
        </p:xfrm>
        <a:graphic>
          <a:graphicData uri="http://schemas.openxmlformats.org/presentationml/2006/ole">
            <mc:AlternateContent xmlns:mc="http://schemas.openxmlformats.org/markup-compatibility/2006">
              <mc:Choice xmlns:v="urn:schemas-microsoft-com:vml" Requires="v">
                <p:oleObj spid="_x0000_s106535" name="Chart" r:id="rId5" imgW="8296214" imgH="5638813" progId="Excel.Sheet.8">
                  <p:embed followColorScheme="full"/>
                </p:oleObj>
              </mc:Choice>
              <mc:Fallback>
                <p:oleObj name="Chart" r:id="rId5" imgW="8296214" imgH="5638813" progId="Excel.Sheet.8">
                  <p:embed followColorScheme="full"/>
                  <p:pic>
                    <p:nvPicPr>
                      <p:cNvPr id="0" name=""/>
                      <p:cNvPicPr>
                        <a:picLocks noChangeAspect="1" noChangeArrowheads="1"/>
                      </p:cNvPicPr>
                      <p:nvPr/>
                    </p:nvPicPr>
                    <p:blipFill>
                      <a:blip r:embed="rId6"/>
                      <a:srcRect/>
                      <a:stretch>
                        <a:fillRect/>
                      </a:stretch>
                    </p:blipFill>
                    <p:spPr bwMode="auto">
                      <a:xfrm>
                        <a:off x="0" y="144463"/>
                        <a:ext cx="8816975" cy="67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147179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83F1CAEB-48F8-4A1E-A314-A3A7A8B774EA}" type="slidenum">
              <a:rPr lang="en-US" altLang="en-US" smtClean="0">
                <a:solidFill>
                  <a:srgbClr val="000000"/>
                </a:solidFill>
                <a:latin typeface="Arial" charset="0"/>
                <a:cs typeface="Arial" charset="0"/>
              </a:rPr>
              <a:pPr/>
              <a:t>26</a:t>
            </a:fld>
            <a:endParaRPr lang="en-US" altLang="en-US" smtClean="0">
              <a:solidFill>
                <a:srgbClr val="000000"/>
              </a:solidFill>
              <a:latin typeface="Arial" charset="0"/>
              <a:cs typeface="Arial" charset="0"/>
            </a:endParaRPr>
          </a:p>
        </p:txBody>
      </p:sp>
      <p:sp>
        <p:nvSpPr>
          <p:cNvPr id="76803" name="Rectangle 2"/>
          <p:cNvSpPr>
            <a:spLocks noGrp="1" noChangeArrowheads="1"/>
          </p:cNvSpPr>
          <p:nvPr>
            <p:ph type="title"/>
          </p:nvPr>
        </p:nvSpPr>
        <p:spPr/>
        <p:txBody>
          <a:bodyPr/>
          <a:lstStyle/>
          <a:p>
            <a:pPr eaLnBrk="1" hangingPunct="1"/>
            <a:r>
              <a:rPr lang="en-US" sz="3200" b="0" dirty="0" smtClean="0">
                <a:solidFill>
                  <a:schemeClr val="tx1"/>
                </a:solidFill>
              </a:rPr>
              <a:t>Active choice in 401(k) plans</a:t>
            </a:r>
          </a:p>
        </p:txBody>
      </p:sp>
      <p:sp>
        <p:nvSpPr>
          <p:cNvPr id="76804" name="Rectangle 3"/>
          <p:cNvSpPr>
            <a:spLocks noGrp="1" noChangeArrowheads="1"/>
          </p:cNvSpPr>
          <p:nvPr>
            <p:ph type="body" idx="1"/>
          </p:nvPr>
        </p:nvSpPr>
        <p:spPr>
          <a:xfrm>
            <a:off x="457200" y="1676400"/>
            <a:ext cx="8382000" cy="4953000"/>
          </a:xfrm>
        </p:spPr>
        <p:txBody>
          <a:bodyPr/>
          <a:lstStyle/>
          <a:p>
            <a:pPr marL="177800" indent="-177800" eaLnBrk="1" hangingPunct="1">
              <a:lnSpc>
                <a:spcPct val="80000"/>
              </a:lnSpc>
            </a:pPr>
            <a:r>
              <a:rPr lang="en-US" sz="2400" dirty="0" smtClean="0"/>
              <a:t> Active decision raises 401(k) participation.</a:t>
            </a:r>
          </a:p>
          <a:p>
            <a:pPr marL="177800" indent="-177800" eaLnBrk="1" hangingPunct="1">
              <a:lnSpc>
                <a:spcPct val="80000"/>
              </a:lnSpc>
            </a:pPr>
            <a:endParaRPr lang="en-US" sz="2400" dirty="0" smtClean="0"/>
          </a:p>
          <a:p>
            <a:pPr marL="177800" indent="-177800" eaLnBrk="1" hangingPunct="1">
              <a:lnSpc>
                <a:spcPct val="80000"/>
              </a:lnSpc>
            </a:pPr>
            <a:r>
              <a:rPr lang="en-US" sz="2400" dirty="0" smtClean="0"/>
              <a:t> Active decision raises average savings rate by 50 percent.</a:t>
            </a:r>
          </a:p>
          <a:p>
            <a:pPr marL="177800" indent="-177800" eaLnBrk="1" hangingPunct="1">
              <a:lnSpc>
                <a:spcPct val="80000"/>
              </a:lnSpc>
            </a:pPr>
            <a:endParaRPr lang="en-US" sz="2400" dirty="0" smtClean="0"/>
          </a:p>
          <a:p>
            <a:pPr marL="177800" indent="-177800" eaLnBrk="1" hangingPunct="1">
              <a:lnSpc>
                <a:spcPct val="80000"/>
              </a:lnSpc>
            </a:pPr>
            <a:r>
              <a:rPr lang="en-US" sz="2400" dirty="0" smtClean="0"/>
              <a:t> Active decision doesn’t induce choice clustering.</a:t>
            </a:r>
          </a:p>
          <a:p>
            <a:pPr marL="177800" indent="-177800" eaLnBrk="1" hangingPunct="1">
              <a:lnSpc>
                <a:spcPct val="80000"/>
              </a:lnSpc>
            </a:pPr>
            <a:endParaRPr lang="en-US" sz="2400" dirty="0" smtClean="0"/>
          </a:p>
          <a:p>
            <a:pPr marL="177800" indent="-177800" eaLnBrk="1" hangingPunct="1">
              <a:lnSpc>
                <a:spcPct val="80000"/>
              </a:lnSpc>
            </a:pPr>
            <a:r>
              <a:rPr lang="en-US" sz="2400" dirty="0" smtClean="0"/>
              <a:t> Under active decision, employees choose savings rates that they otherwise would have taken three years to achieve.  (Average level </a:t>
            </a:r>
            <a:r>
              <a:rPr lang="en-US" sz="2400" i="1" dirty="0" smtClean="0"/>
              <a:t>as well as</a:t>
            </a:r>
            <a:r>
              <a:rPr lang="en-US" sz="2400" dirty="0" smtClean="0"/>
              <a:t> the multivariate covariance structure.)</a:t>
            </a:r>
          </a:p>
        </p:txBody>
      </p:sp>
    </p:spTree>
    <p:extLst>
      <p:ext uri="{BB962C8B-B14F-4D97-AF65-F5344CB8AC3E}">
        <p14:creationId xmlns:p14="http://schemas.microsoft.com/office/powerpoint/2010/main" val="411384205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active choice interventions</a:t>
            </a:r>
            <a:endParaRPr lang="en-US" dirty="0"/>
          </a:p>
        </p:txBody>
      </p:sp>
      <p:sp>
        <p:nvSpPr>
          <p:cNvPr id="3" name="Content Placeholder 2"/>
          <p:cNvSpPr>
            <a:spLocks noGrp="1"/>
          </p:cNvSpPr>
          <p:nvPr>
            <p:ph idx="1"/>
          </p:nvPr>
        </p:nvSpPr>
        <p:spPr/>
        <p:txBody>
          <a:bodyPr/>
          <a:lstStyle/>
          <a:p>
            <a:r>
              <a:rPr lang="en-US" dirty="0" smtClean="0"/>
              <a:t>Active choice in asset allocation (</a:t>
            </a:r>
            <a:r>
              <a:rPr lang="en-US" dirty="0" err="1" smtClean="0"/>
              <a:t>Choi</a:t>
            </a:r>
            <a:r>
              <a:rPr lang="en-US" dirty="0" smtClean="0"/>
              <a:t>, Laibson, and </a:t>
            </a:r>
            <a:r>
              <a:rPr lang="en-US" dirty="0" err="1" smtClean="0"/>
              <a:t>Madrian</a:t>
            </a:r>
            <a:r>
              <a:rPr lang="en-US" dirty="0" smtClean="0"/>
              <a:t> 2009)</a:t>
            </a:r>
          </a:p>
          <a:p>
            <a:r>
              <a:rPr lang="en-US" dirty="0" smtClean="0"/>
              <a:t>Active choice in home delivery of chronic medications (</a:t>
            </a:r>
            <a:r>
              <a:rPr lang="en-US" dirty="0" err="1" smtClean="0"/>
              <a:t>Beshears</a:t>
            </a:r>
            <a:r>
              <a:rPr lang="en-US" dirty="0" smtClean="0"/>
              <a:t>, Choi, Laibson, </a:t>
            </a:r>
            <a:r>
              <a:rPr lang="en-US" dirty="0" err="1" smtClean="0"/>
              <a:t>Madrian</a:t>
            </a:r>
            <a:r>
              <a:rPr lang="en-US" dirty="0" smtClean="0"/>
              <a:t> 2013)</a:t>
            </a:r>
            <a:endParaRPr lang="en-US" dirty="0"/>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27</a:t>
            </a:fld>
            <a:endParaRPr lang="en-US" altLang="en-US">
              <a:solidFill>
                <a:srgbClr val="000000"/>
              </a:solidFill>
            </a:endParaRPr>
          </a:p>
        </p:txBody>
      </p:sp>
    </p:spTree>
    <p:extLst>
      <p:ext uri="{BB962C8B-B14F-4D97-AF65-F5344CB8AC3E}">
        <p14:creationId xmlns:p14="http://schemas.microsoft.com/office/powerpoint/2010/main" val="16738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1463" y="304800"/>
            <a:ext cx="9329737" cy="944563"/>
          </a:xfrm>
        </p:spPr>
        <p:txBody>
          <a:bodyPr/>
          <a:lstStyle/>
          <a:p>
            <a:pPr eaLnBrk="1" hangingPunct="1"/>
            <a:r>
              <a:rPr lang="en-US" sz="3200" dirty="0" smtClean="0"/>
              <a:t>The Flypaper Effect in Individual Investor Asset Allocation  </a:t>
            </a:r>
            <a:r>
              <a:rPr lang="en-US" sz="2400" dirty="0" smtClean="0"/>
              <a:t>(</a:t>
            </a:r>
            <a:r>
              <a:rPr lang="en-US" sz="2400" dirty="0" err="1" smtClean="0"/>
              <a:t>Choi</a:t>
            </a:r>
            <a:r>
              <a:rPr lang="en-US" sz="2400" dirty="0" smtClean="0"/>
              <a:t>, </a:t>
            </a:r>
            <a:r>
              <a:rPr lang="en-US" sz="2400" dirty="0" err="1" smtClean="0"/>
              <a:t>Laibson</a:t>
            </a:r>
            <a:r>
              <a:rPr lang="en-US" sz="2400" dirty="0" smtClean="0"/>
              <a:t>, </a:t>
            </a:r>
            <a:r>
              <a:rPr lang="en-US" sz="2400" dirty="0" err="1" smtClean="0"/>
              <a:t>Madrian</a:t>
            </a:r>
            <a:r>
              <a:rPr lang="en-US" sz="2400" dirty="0" smtClean="0"/>
              <a:t> 2009)</a:t>
            </a:r>
          </a:p>
        </p:txBody>
      </p:sp>
      <p:sp>
        <p:nvSpPr>
          <p:cNvPr id="215043" name="Rectangle 3"/>
          <p:cNvSpPr>
            <a:spLocks noGrp="1" noChangeArrowheads="1"/>
          </p:cNvSpPr>
          <p:nvPr>
            <p:ph type="body" idx="1"/>
          </p:nvPr>
        </p:nvSpPr>
        <p:spPr>
          <a:xfrm>
            <a:off x="457200" y="1676400"/>
            <a:ext cx="8715375" cy="3525838"/>
          </a:xfrm>
        </p:spPr>
        <p:txBody>
          <a:bodyPr/>
          <a:lstStyle/>
          <a:p>
            <a:pPr marL="457200" indent="-457200" eaLnBrk="1" hangingPunct="1">
              <a:lnSpc>
                <a:spcPct val="90000"/>
              </a:lnSpc>
              <a:buFont typeface="Wingdings" pitchFamily="2" charset="2"/>
              <a:buNone/>
            </a:pPr>
            <a:r>
              <a:rPr lang="en-US" sz="2400" dirty="0" smtClean="0"/>
              <a:t>Studied a firm that used several different match systems in their 401(k) plan.  </a:t>
            </a:r>
          </a:p>
          <a:p>
            <a:pPr marL="457200" indent="-457200" eaLnBrk="1" hangingPunct="1">
              <a:lnSpc>
                <a:spcPct val="90000"/>
              </a:lnSpc>
              <a:buFont typeface="Wingdings" pitchFamily="2" charset="2"/>
              <a:buNone/>
            </a:pPr>
            <a:r>
              <a:rPr lang="en-US" sz="2400" dirty="0" smtClean="0"/>
              <a:t>I’ll discuss two of those regimes today:</a:t>
            </a:r>
          </a:p>
          <a:p>
            <a:pPr marL="457200" indent="-457200" eaLnBrk="1" hangingPunct="1">
              <a:lnSpc>
                <a:spcPct val="90000"/>
              </a:lnSpc>
              <a:buFont typeface="Wingdings" pitchFamily="2" charset="2"/>
              <a:buNone/>
            </a:pPr>
            <a:endParaRPr lang="en-US" sz="2400" dirty="0" smtClean="0"/>
          </a:p>
          <a:p>
            <a:pPr marL="457200" indent="-457200" eaLnBrk="1" hangingPunct="1">
              <a:lnSpc>
                <a:spcPct val="90000"/>
              </a:lnSpc>
              <a:buClr>
                <a:srgbClr val="81C0FF"/>
              </a:buClr>
              <a:buFont typeface="Wingdings" pitchFamily="2" charset="2"/>
              <a:buNone/>
            </a:pPr>
            <a:r>
              <a:rPr lang="en-US" sz="2400" u="sng" dirty="0" smtClean="0">
                <a:solidFill>
                  <a:srgbClr val="008000"/>
                </a:solidFill>
              </a:rPr>
              <a:t>Match</a:t>
            </a:r>
            <a:r>
              <a:rPr lang="en-US" sz="2400" dirty="0" smtClean="0">
                <a:solidFill>
                  <a:srgbClr val="008000"/>
                </a:solidFill>
              </a:rPr>
              <a:t> allocated to employer stock and workers can reallocate</a:t>
            </a:r>
          </a:p>
          <a:p>
            <a:pPr marL="749300" lvl="1" indent="-457200" eaLnBrk="1" hangingPunct="1">
              <a:lnSpc>
                <a:spcPct val="90000"/>
              </a:lnSpc>
              <a:buClr>
                <a:srgbClr val="008000"/>
              </a:buClr>
            </a:pPr>
            <a:r>
              <a:rPr lang="en-US" sz="2400" dirty="0" smtClean="0">
                <a:solidFill>
                  <a:srgbClr val="008000"/>
                </a:solidFill>
              </a:rPr>
              <a:t>Call this “default” case (default is employer stock)</a:t>
            </a:r>
          </a:p>
          <a:p>
            <a:pPr marL="749300" lvl="1" indent="-457200" eaLnBrk="1" hangingPunct="1">
              <a:lnSpc>
                <a:spcPct val="90000"/>
              </a:lnSpc>
              <a:buClr>
                <a:srgbClr val="81C0FF"/>
              </a:buClr>
              <a:buFont typeface="Wingdings" pitchFamily="2" charset="2"/>
              <a:buNone/>
            </a:pPr>
            <a:endParaRPr lang="en-US" sz="2400" dirty="0" smtClean="0">
              <a:solidFill>
                <a:srgbClr val="008000"/>
              </a:solidFill>
            </a:endParaRPr>
          </a:p>
          <a:p>
            <a:pPr marL="457200" indent="-457200" eaLnBrk="1" hangingPunct="1">
              <a:lnSpc>
                <a:spcPct val="90000"/>
              </a:lnSpc>
              <a:buClr>
                <a:srgbClr val="81C0FF"/>
              </a:buClr>
              <a:buFont typeface="Wingdings" pitchFamily="2" charset="2"/>
              <a:buNone/>
            </a:pPr>
            <a:r>
              <a:rPr lang="en-US" sz="2400" u="sng" dirty="0" smtClean="0">
                <a:solidFill>
                  <a:srgbClr val="0000FF"/>
                </a:solidFill>
              </a:rPr>
              <a:t>Match</a:t>
            </a:r>
            <a:r>
              <a:rPr lang="en-US" sz="2400" dirty="0" smtClean="0">
                <a:solidFill>
                  <a:srgbClr val="0000FF"/>
                </a:solidFill>
              </a:rPr>
              <a:t> allocated to an asset actively chosen by workers;                  workers </a:t>
            </a:r>
            <a:r>
              <a:rPr lang="en-US" sz="2400" i="1" dirty="0" smtClean="0">
                <a:solidFill>
                  <a:srgbClr val="0000FF"/>
                </a:solidFill>
              </a:rPr>
              <a:t>required</a:t>
            </a:r>
            <a:r>
              <a:rPr lang="en-US" sz="2400" dirty="0" smtClean="0">
                <a:solidFill>
                  <a:srgbClr val="0000FF"/>
                </a:solidFill>
              </a:rPr>
              <a:t> to make an active designation. </a:t>
            </a:r>
          </a:p>
          <a:p>
            <a:pPr marL="749300" lvl="1" indent="-457200" eaLnBrk="1" hangingPunct="1">
              <a:lnSpc>
                <a:spcPct val="90000"/>
              </a:lnSpc>
              <a:buClr>
                <a:srgbClr val="0000FF"/>
              </a:buClr>
            </a:pPr>
            <a:r>
              <a:rPr lang="en-US" sz="2400" dirty="0" smtClean="0">
                <a:solidFill>
                  <a:srgbClr val="0000FF"/>
                </a:solidFill>
              </a:rPr>
              <a:t>Call this “active choice” case (workers must choose)</a:t>
            </a:r>
          </a:p>
          <a:p>
            <a:pPr marL="457200" indent="-457200" eaLnBrk="1" hangingPunct="1">
              <a:lnSpc>
                <a:spcPct val="90000"/>
              </a:lnSpc>
              <a:buClr>
                <a:srgbClr val="66FF66"/>
              </a:buClr>
              <a:buFont typeface="Wingdings" pitchFamily="2" charset="2"/>
              <a:buAutoNum type="arabicPeriod"/>
            </a:pPr>
            <a:endParaRPr lang="en-US" dirty="0" smtClean="0">
              <a:solidFill>
                <a:srgbClr val="0000FF"/>
              </a:solidFill>
            </a:endParaRPr>
          </a:p>
          <a:p>
            <a:pPr marL="749300" lvl="1" indent="-457200" eaLnBrk="1" hangingPunct="1">
              <a:lnSpc>
                <a:spcPct val="90000"/>
              </a:lnSpc>
              <a:buClr>
                <a:srgbClr val="66FF66"/>
              </a:buClr>
              <a:buFont typeface="Wingdings" pitchFamily="2" charset="2"/>
              <a:buNone/>
            </a:pPr>
            <a:endParaRPr lang="en-US" dirty="0" smtClean="0">
              <a:solidFill>
                <a:srgbClr val="0000FF"/>
              </a:solidFill>
            </a:endParaRPr>
          </a:p>
          <a:p>
            <a:pPr marL="749300" lvl="1" indent="-457200" eaLnBrk="1" hangingPunct="1">
              <a:lnSpc>
                <a:spcPct val="90000"/>
              </a:lnSpc>
              <a:buClr>
                <a:srgbClr val="66FF66"/>
              </a:buClr>
              <a:buFont typeface="Wingdings" pitchFamily="2" charset="2"/>
              <a:buNone/>
            </a:pPr>
            <a:endParaRPr lang="en-US" dirty="0" smtClean="0">
              <a:solidFill>
                <a:srgbClr val="0000FF"/>
              </a:solidFill>
            </a:endParaRPr>
          </a:p>
          <a:p>
            <a:pPr marL="457200" indent="-457200" eaLnBrk="1" hangingPunct="1">
              <a:lnSpc>
                <a:spcPct val="90000"/>
              </a:lnSpc>
              <a:buFont typeface="Wingdings" pitchFamily="2" charset="2"/>
              <a:buNone/>
            </a:pPr>
            <a:endParaRPr lang="en-US" dirty="0" smtClean="0"/>
          </a:p>
          <a:p>
            <a:pPr marL="457200" indent="-457200" eaLnBrk="1" hangingPunct="1">
              <a:lnSpc>
                <a:spcPct val="90000"/>
              </a:lnSpc>
              <a:buFont typeface="Wingdings" pitchFamily="2" charset="2"/>
              <a:buNone/>
            </a:pPr>
            <a:endParaRPr lang="en-US" sz="2600" dirty="0" smtClean="0"/>
          </a:p>
        </p:txBody>
      </p:sp>
      <p:sp>
        <p:nvSpPr>
          <p:cNvPr id="215044" name="Text Box 4"/>
          <p:cNvSpPr txBox="1">
            <a:spLocks noChangeArrowheads="1"/>
          </p:cNvSpPr>
          <p:nvPr/>
        </p:nvSpPr>
        <p:spPr bwMode="auto">
          <a:xfrm>
            <a:off x="528638" y="5745163"/>
            <a:ext cx="7324725" cy="1460500"/>
          </a:xfrm>
          <a:prstGeom prst="rect">
            <a:avLst/>
          </a:prstGeom>
          <a:noFill/>
          <a:ln w="9525" algn="ctr">
            <a:noFill/>
            <a:miter lim="800000"/>
            <a:headEnd/>
            <a:tailEnd/>
          </a:ln>
        </p:spPr>
        <p:txBody>
          <a:bodyPr wrap="none" lIns="0" tIns="0" rIns="0" bIns="0">
            <a:spAutoFit/>
          </a:bodyPr>
          <a:lstStyle/>
          <a:p>
            <a:r>
              <a:rPr lang="en-US" sz="2400">
                <a:solidFill>
                  <a:srgbClr val="000000"/>
                </a:solidFill>
              </a:rPr>
              <a:t>Economically, these two systems are identical.</a:t>
            </a:r>
          </a:p>
          <a:p>
            <a:r>
              <a:rPr lang="en-US" sz="2400">
                <a:solidFill>
                  <a:srgbClr val="000000"/>
                </a:solidFill>
              </a:rPr>
              <a:t>They both allow workers to do whatever the worker wants. </a:t>
            </a:r>
          </a:p>
          <a:p>
            <a:endParaRPr lang="en-US" sz="2400">
              <a:solidFill>
                <a:srgbClr val="000000"/>
              </a:solidFill>
            </a:endParaRPr>
          </a:p>
          <a:p>
            <a:endParaRPr lang="en-US" sz="2400">
              <a:solidFill>
                <a:srgbClr val="000000"/>
              </a:solidFill>
            </a:endParaRPr>
          </a:p>
        </p:txBody>
      </p:sp>
    </p:spTree>
    <p:extLst>
      <p:ext uri="{BB962C8B-B14F-4D97-AF65-F5344CB8AC3E}">
        <p14:creationId xmlns:p14="http://schemas.microsoft.com/office/powerpoint/2010/main" val="1886707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4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4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261CFCE-F1DB-4572-96FD-FA921A927534}" type="slidenum">
              <a:rPr lang="en-US" altLang="en-US" smtClean="0">
                <a:solidFill>
                  <a:srgbClr val="000000"/>
                </a:solidFill>
                <a:latin typeface="Arial" charset="0"/>
                <a:cs typeface="Arial" charset="0"/>
              </a:rPr>
              <a:pPr/>
              <a:t>29</a:t>
            </a:fld>
            <a:endParaRPr lang="en-US" altLang="en-US" smtClean="0">
              <a:solidFill>
                <a:srgbClr val="000000"/>
              </a:solidFill>
              <a:latin typeface="Arial" charset="0"/>
              <a:cs typeface="Arial" charset="0"/>
            </a:endParaRPr>
          </a:p>
        </p:txBody>
      </p:sp>
      <p:sp>
        <p:nvSpPr>
          <p:cNvPr id="26627" name="Rectangle 2"/>
          <p:cNvSpPr>
            <a:spLocks noGrp="1" noChangeArrowheads="1"/>
          </p:cNvSpPr>
          <p:nvPr>
            <p:ph type="title"/>
          </p:nvPr>
        </p:nvSpPr>
        <p:spPr>
          <a:xfrm>
            <a:off x="457200" y="-457200"/>
            <a:ext cx="8229600" cy="1295400"/>
          </a:xfrm>
        </p:spPr>
        <p:txBody>
          <a:bodyPr/>
          <a:lstStyle/>
          <a:p>
            <a:pPr eaLnBrk="1" hangingPunct="1"/>
            <a:r>
              <a:rPr lang="en-US" sz="3600" smtClean="0"/>
              <a:t>Consequences of the two regimes</a:t>
            </a:r>
          </a:p>
        </p:txBody>
      </p:sp>
      <p:graphicFrame>
        <p:nvGraphicFramePr>
          <p:cNvPr id="282627" name="Group 3"/>
          <p:cNvGraphicFramePr>
            <a:graphicFrameLocks noGrp="1"/>
          </p:cNvGraphicFramePr>
          <p:nvPr>
            <p:ph idx="1"/>
          </p:nvPr>
        </p:nvGraphicFramePr>
        <p:xfrm>
          <a:off x="-465138" y="1089025"/>
          <a:ext cx="9567863" cy="3552826"/>
        </p:xfrm>
        <a:graphic>
          <a:graphicData uri="http://schemas.openxmlformats.org/drawingml/2006/table">
            <a:tbl>
              <a:tblPr/>
              <a:tblGrid>
                <a:gridCol w="544513"/>
                <a:gridCol w="5429250"/>
                <a:gridCol w="1743075"/>
                <a:gridCol w="1851025"/>
              </a:tblGrid>
              <a:tr h="146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2000" b="1" i="0" u="none" strike="noStrike" cap="none" normalizeH="0" baseline="0" dirty="0" smtClean="0">
                          <a:ln>
                            <a:noFill/>
                          </a:ln>
                          <a:solidFill>
                            <a:srgbClr val="008000"/>
                          </a:solidFill>
                          <a:effectLst/>
                          <a:latin typeface="Arial" pitchFamily="34" charset="0"/>
                          <a:cs typeface="Arial" pitchFamily="34" charset="0"/>
                        </a:rPr>
                        <a:t>    </a:t>
                      </a:r>
                      <a:r>
                        <a:rPr kumimoji="0" lang="en-US" sz="1800" b="1" i="0" u="none" strike="noStrike" cap="none" normalizeH="0" baseline="0" dirty="0" smtClean="0">
                          <a:ln>
                            <a:noFill/>
                          </a:ln>
                          <a:solidFill>
                            <a:srgbClr val="008000"/>
                          </a:solidFill>
                          <a:effectLst/>
                          <a:latin typeface="Arial" pitchFamily="34" charset="0"/>
                          <a:cs typeface="Arial" pitchFamily="34" charset="0"/>
                        </a:rPr>
                        <a:t>Match Defaults into Employer Stock</a:t>
                      </a:r>
                      <a:endParaRPr kumimoji="0" lang="en-US" sz="1800" b="1" i="0" u="none" strike="noStrike" cap="none" normalizeH="0" baseline="0" dirty="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dirty="0" smtClean="0">
                          <a:ln>
                            <a:noFill/>
                          </a:ln>
                          <a:solidFill>
                            <a:srgbClr val="6699FF"/>
                          </a:solidFill>
                          <a:effectLst/>
                          <a:latin typeface="Arial" pitchFamily="34" charset="0"/>
                          <a:cs typeface="Arial" pitchFamily="34" charset="0"/>
                        </a:rPr>
                        <a:t>  Active choice</a:t>
                      </a:r>
                      <a:endParaRPr kumimoji="0" lang="en-US" sz="3000" b="1" i="0" u="none" strike="noStrike" cap="none" normalizeH="0" baseline="0" dirty="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Own Balance in Employer Stock</a:t>
                      </a:r>
                      <a:endParaRPr kumimoji="0" lang="en-US" sz="2600" b="0" i="0" u="none" strike="noStrike" cap="none" normalizeH="0" baseline="0" smtClean="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008000"/>
                          </a:solidFill>
                          <a:effectLst/>
                          <a:latin typeface="Arial" pitchFamily="34" charset="0"/>
                          <a:cs typeface="Arial" pitchFamily="34" charset="0"/>
                        </a:rPr>
                        <a:t>24%</a:t>
                      </a:r>
                      <a:endParaRPr kumimoji="0" lang="en-US" sz="3000" b="1" i="0" u="none" strike="noStrike" cap="none" normalizeH="0" baseline="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6699FF"/>
                          </a:solidFill>
                          <a:effectLst/>
                          <a:latin typeface="Arial" pitchFamily="34" charset="0"/>
                          <a:cs typeface="Arial" pitchFamily="34" charset="0"/>
                        </a:rPr>
                        <a:t>20%</a:t>
                      </a:r>
                      <a:endParaRPr kumimoji="0" lang="en-US" sz="3000" b="1" i="0" u="none" strike="noStrike" cap="none" normalizeH="0" baseline="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Matching Balance in Employer Stock</a:t>
                      </a:r>
                      <a:endParaRPr kumimoji="0" lang="en-US" sz="2600" b="0" i="0" u="none" strike="noStrike" cap="none" normalizeH="0" baseline="0" smtClean="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008000"/>
                          </a:solidFill>
                          <a:effectLst/>
                          <a:latin typeface="Arial" pitchFamily="34" charset="0"/>
                          <a:cs typeface="Arial" pitchFamily="34" charset="0"/>
                        </a:rPr>
                        <a:t>94%</a:t>
                      </a:r>
                      <a:endParaRPr kumimoji="0" lang="en-US" sz="3000" b="1" i="0" u="none" strike="noStrike" cap="none" normalizeH="0" baseline="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6699FF"/>
                          </a:solidFill>
                          <a:effectLst/>
                          <a:latin typeface="Arial" pitchFamily="34" charset="0"/>
                          <a:cs typeface="Arial" pitchFamily="34" charset="0"/>
                        </a:rPr>
                        <a:t>27%</a:t>
                      </a:r>
                      <a:endParaRPr kumimoji="0" lang="en-US" sz="3000" b="1" i="0" u="none" strike="noStrike" cap="none" normalizeH="0" baseline="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a:noFill/>
                    </a:lnT>
                    <a:lnB>
                      <a:noFill/>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Total Balance in Employer Stock</a:t>
                      </a:r>
                      <a:endParaRPr kumimoji="0" lang="en-US" sz="2600" b="0" i="0" u="none" strike="noStrike" cap="none" normalizeH="0" baseline="0" smtClean="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008000"/>
                          </a:solidFill>
                          <a:effectLst/>
                          <a:latin typeface="Arial" pitchFamily="34" charset="0"/>
                          <a:cs typeface="Arial" pitchFamily="34" charset="0"/>
                        </a:rPr>
                        <a:t>56%</a:t>
                      </a:r>
                      <a:endParaRPr kumimoji="0" lang="en-US" sz="3000" b="1" i="0" u="none" strike="noStrike" cap="none" normalizeH="0" baseline="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dirty="0" smtClean="0">
                          <a:ln>
                            <a:noFill/>
                          </a:ln>
                          <a:solidFill>
                            <a:srgbClr val="6699FF"/>
                          </a:solidFill>
                          <a:effectLst/>
                          <a:latin typeface="Arial" pitchFamily="34" charset="0"/>
                          <a:cs typeface="Arial" pitchFamily="34" charset="0"/>
                        </a:rPr>
                        <a:t>22%</a:t>
                      </a:r>
                      <a:endParaRPr kumimoji="0" lang="en-US" sz="3000" b="1" i="0" u="none" strike="noStrike" cap="none" normalizeH="0" baseline="0" dirty="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a:noFill/>
                    </a:lnT>
                    <a:lnB cap="flat">
                      <a:noFill/>
                    </a:lnB>
                    <a:lnTlToBr>
                      <a:noFill/>
                    </a:lnTlToBr>
                    <a:lnBlToTr>
                      <a:noFill/>
                    </a:lnBlToTr>
                    <a:noFill/>
                  </a:tcPr>
                </a:tc>
              </a:tr>
            </a:tbl>
          </a:graphicData>
        </a:graphic>
      </p:graphicFrame>
      <p:sp>
        <p:nvSpPr>
          <p:cNvPr id="26646" name="Line 25"/>
          <p:cNvSpPr>
            <a:spLocks noChangeShapeType="1"/>
          </p:cNvSpPr>
          <p:nvPr/>
        </p:nvSpPr>
        <p:spPr bwMode="auto">
          <a:xfrm>
            <a:off x="5649913" y="2578100"/>
            <a:ext cx="1470025" cy="0"/>
          </a:xfrm>
          <a:prstGeom prst="line">
            <a:avLst/>
          </a:prstGeom>
          <a:noFill/>
          <a:ln w="57150">
            <a:solidFill>
              <a:srgbClr val="33CC33"/>
            </a:solidFill>
            <a:round/>
            <a:headEnd/>
            <a:tailEnd/>
          </a:ln>
        </p:spPr>
        <p:txBody>
          <a:bodyPr lIns="0" tIns="0" rIns="0" bIns="0" anchor="ctr">
            <a:spAutoFit/>
          </a:bodyPr>
          <a:lstStyle/>
          <a:p>
            <a:pPr eaLnBrk="1" hangingPunct="1"/>
            <a:endParaRPr lang="en-US" sz="3900">
              <a:solidFill>
                <a:srgbClr val="000000"/>
              </a:solidFill>
            </a:endParaRPr>
          </a:p>
        </p:txBody>
      </p:sp>
      <p:sp>
        <p:nvSpPr>
          <p:cNvPr id="26647" name="Line 26"/>
          <p:cNvSpPr>
            <a:spLocks noChangeShapeType="1"/>
          </p:cNvSpPr>
          <p:nvPr/>
        </p:nvSpPr>
        <p:spPr bwMode="auto">
          <a:xfrm>
            <a:off x="7464425" y="2559050"/>
            <a:ext cx="1470025" cy="0"/>
          </a:xfrm>
          <a:prstGeom prst="line">
            <a:avLst/>
          </a:prstGeom>
          <a:noFill/>
          <a:ln w="57150">
            <a:solidFill>
              <a:srgbClr val="6699FF"/>
            </a:solidFill>
            <a:round/>
            <a:headEnd/>
            <a:tailEnd/>
          </a:ln>
        </p:spPr>
        <p:txBody>
          <a:bodyPr lIns="0" tIns="0" rIns="0" bIns="0" anchor="ctr">
            <a:spAutoFit/>
          </a:bodyPr>
          <a:lstStyle/>
          <a:p>
            <a:pPr eaLnBrk="1" hangingPunct="1"/>
            <a:endParaRPr lang="en-US" sz="3900">
              <a:solidFill>
                <a:srgbClr val="000000"/>
              </a:solidFill>
            </a:endParaRPr>
          </a:p>
        </p:txBody>
      </p:sp>
      <p:sp>
        <p:nvSpPr>
          <p:cNvPr id="282651" name="Oval 27"/>
          <p:cNvSpPr>
            <a:spLocks noChangeArrowheads="1"/>
          </p:cNvSpPr>
          <p:nvPr/>
        </p:nvSpPr>
        <p:spPr bwMode="auto">
          <a:xfrm>
            <a:off x="5791200" y="4114800"/>
            <a:ext cx="1163638" cy="679450"/>
          </a:xfrm>
          <a:prstGeom prst="ellipse">
            <a:avLst/>
          </a:prstGeom>
          <a:solidFill>
            <a:srgbClr val="66FF66">
              <a:alpha val="0"/>
            </a:srgbClr>
          </a:solidFill>
          <a:ln w="31750" algn="ctr">
            <a:solidFill>
              <a:srgbClr val="008000"/>
            </a:solidFill>
            <a:round/>
            <a:headEnd/>
            <a:tailEnd/>
          </a:ln>
        </p:spPr>
        <p:txBody>
          <a:bodyPr wrap="none" lIns="0" tIns="0" rIns="0" bIns="0" anchor="ctr">
            <a:spAutoFit/>
          </a:bodyPr>
          <a:lstStyle/>
          <a:p>
            <a:pPr eaLnBrk="1" hangingPunct="1"/>
            <a:endParaRPr lang="en-US" sz="3900">
              <a:solidFill>
                <a:srgbClr val="000000"/>
              </a:solidFill>
            </a:endParaRPr>
          </a:p>
        </p:txBody>
      </p:sp>
      <p:sp>
        <p:nvSpPr>
          <p:cNvPr id="282652" name="Oval 28"/>
          <p:cNvSpPr>
            <a:spLocks noChangeArrowheads="1"/>
          </p:cNvSpPr>
          <p:nvPr/>
        </p:nvSpPr>
        <p:spPr bwMode="auto">
          <a:xfrm>
            <a:off x="7543800" y="4114800"/>
            <a:ext cx="1163638" cy="679450"/>
          </a:xfrm>
          <a:prstGeom prst="ellipse">
            <a:avLst/>
          </a:prstGeom>
          <a:solidFill>
            <a:srgbClr val="66FF66">
              <a:alpha val="0"/>
            </a:srgbClr>
          </a:solidFill>
          <a:ln w="31750" algn="ctr">
            <a:solidFill>
              <a:srgbClr val="3366FF"/>
            </a:solidFill>
            <a:round/>
            <a:headEnd/>
            <a:tailEnd/>
          </a:ln>
        </p:spPr>
        <p:txBody>
          <a:bodyPr wrap="none" lIns="0" tIns="0" rIns="0" bIns="0" anchor="ctr">
            <a:spAutoFit/>
          </a:bodyPr>
          <a:lstStyle/>
          <a:p>
            <a:pPr eaLnBrk="1" hangingPunct="1"/>
            <a:endParaRPr lang="en-US" sz="3900">
              <a:solidFill>
                <a:srgbClr val="000000"/>
              </a:solidFill>
            </a:endParaRPr>
          </a:p>
        </p:txBody>
      </p:sp>
      <p:sp>
        <p:nvSpPr>
          <p:cNvPr id="26650" name="Text Box 29"/>
          <p:cNvSpPr txBox="1">
            <a:spLocks noChangeArrowheads="1"/>
          </p:cNvSpPr>
          <p:nvPr/>
        </p:nvSpPr>
        <p:spPr bwMode="auto">
          <a:xfrm>
            <a:off x="5616575" y="990600"/>
            <a:ext cx="3527425" cy="396875"/>
          </a:xfrm>
          <a:prstGeom prst="rect">
            <a:avLst/>
          </a:prstGeom>
          <a:noFill/>
          <a:ln w="9525">
            <a:noFill/>
            <a:miter lim="800000"/>
            <a:headEnd/>
            <a:tailEnd/>
          </a:ln>
        </p:spPr>
        <p:txBody>
          <a:bodyPr wrap="none">
            <a:spAutoFit/>
          </a:bodyPr>
          <a:lstStyle/>
          <a:p>
            <a:pPr eaLnBrk="1" hangingPunct="1"/>
            <a:r>
              <a:rPr lang="en-US" sz="2000" b="1" u="sng">
                <a:solidFill>
                  <a:srgbClr val="000000"/>
                </a:solidFill>
              </a:rPr>
              <a:t>Balances in employer stock</a:t>
            </a:r>
          </a:p>
        </p:txBody>
      </p:sp>
    </p:spTree>
    <p:extLst>
      <p:ext uri="{BB962C8B-B14F-4D97-AF65-F5344CB8AC3E}">
        <p14:creationId xmlns:p14="http://schemas.microsoft.com/office/powerpoint/2010/main" val="3688998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51" grpId="0" animBg="1"/>
      <p:bldP spid="2826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3</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algn="ctr" eaLnBrk="1" hangingPunct="1"/>
            <a:r>
              <a:rPr lang="en-US" dirty="0" smtClean="0"/>
              <a:t>Behavioral mechanism design</a:t>
            </a:r>
          </a:p>
        </p:txBody>
      </p:sp>
      <p:sp>
        <p:nvSpPr>
          <p:cNvPr id="70660" name="Rectangle 3"/>
          <p:cNvSpPr>
            <a:spLocks noGrp="1" noChangeArrowheads="1"/>
          </p:cNvSpPr>
          <p:nvPr>
            <p:ph type="body" idx="1"/>
          </p:nvPr>
        </p:nvSpPr>
        <p:spPr/>
        <p:txBody>
          <a:bodyPr/>
          <a:lstStyle/>
          <a:p>
            <a:pPr marL="514350" indent="-514350" eaLnBrk="1" hangingPunct="1">
              <a:buFont typeface="+mj-lt"/>
              <a:buAutoNum type="arabicPeriod"/>
            </a:pPr>
            <a:r>
              <a:rPr lang="en-US" dirty="0" smtClean="0"/>
              <a:t>Specify a social welfare function, i.e. normative preferences (not necessarily based on revealed preference)</a:t>
            </a:r>
          </a:p>
          <a:p>
            <a:pPr marL="514350" indent="-514350" eaLnBrk="1" hangingPunct="1">
              <a:buFont typeface="+mj-lt"/>
              <a:buAutoNum type="arabicPeriod"/>
            </a:pPr>
            <a:r>
              <a:rPr lang="en-US" dirty="0" smtClean="0"/>
              <a:t>Specify a theory of consumer/firm behavior (consumers and/or firms may not behave optimally).</a:t>
            </a:r>
          </a:p>
          <a:p>
            <a:pPr marL="514350" indent="-514350" eaLnBrk="1" hangingPunct="1">
              <a:buFont typeface="+mj-lt"/>
              <a:buAutoNum type="arabicPeriod"/>
            </a:pPr>
            <a:r>
              <a:rPr lang="en-US" dirty="0" smtClean="0"/>
              <a:t>Solve for the institutional regime that maximizes the social welfare function, conditional on the theory of consumer/firm behavior.</a:t>
            </a:r>
          </a:p>
        </p:txBody>
      </p:sp>
    </p:spTree>
    <p:extLst>
      <p:ext uri="{BB962C8B-B14F-4D97-AF65-F5344CB8AC3E}">
        <p14:creationId xmlns:p14="http://schemas.microsoft.com/office/powerpoint/2010/main" val="35279065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Autofit/>
          </a:bodyPr>
          <a:lstStyle/>
          <a:p>
            <a:r>
              <a:rPr lang="en-US" sz="3200" dirty="0" smtClean="0"/>
              <a:t>Prescription Drug Home Delivery</a:t>
            </a:r>
            <a:br>
              <a:rPr lang="en-US" sz="3200" dirty="0" smtClean="0"/>
            </a:br>
            <a:r>
              <a:rPr lang="en-US" sz="3200" dirty="0" err="1" smtClean="0"/>
              <a:t>Beshears</a:t>
            </a:r>
            <a:r>
              <a:rPr lang="en-US" sz="3200" dirty="0" smtClean="0"/>
              <a:t>, Choi, </a:t>
            </a:r>
            <a:r>
              <a:rPr lang="en-US" sz="3200" dirty="0" err="1" smtClean="0"/>
              <a:t>Laibson</a:t>
            </a:r>
            <a:r>
              <a:rPr lang="en-US" sz="3200" dirty="0" smtClean="0"/>
              <a:t>, </a:t>
            </a:r>
            <a:r>
              <a:rPr lang="en-US" sz="3200" dirty="0" err="1" smtClean="0"/>
              <a:t>Madrian</a:t>
            </a:r>
            <a:r>
              <a:rPr lang="en-US" sz="3200" dirty="0" smtClean="0"/>
              <a:t> (2013)</a:t>
            </a:r>
            <a:endParaRPr lang="en-US" sz="3200" dirty="0"/>
          </a:p>
        </p:txBody>
      </p:sp>
      <p:sp>
        <p:nvSpPr>
          <p:cNvPr id="3" name="Content Placeholder 2"/>
          <p:cNvSpPr>
            <a:spLocks noGrp="1"/>
          </p:cNvSpPr>
          <p:nvPr>
            <p:ph sz="quarter" idx="1"/>
          </p:nvPr>
        </p:nvSpPr>
        <p:spPr/>
        <p:txBody>
          <a:bodyPr/>
          <a:lstStyle/>
          <a:p>
            <a:pPr lvl="1"/>
            <a:r>
              <a:rPr lang="en-US" dirty="0" smtClean="0">
                <a:sym typeface="Wingdings" pitchFamily="2" charset="2"/>
              </a:rPr>
              <a:t>90 day fills (vs. 30 day for retail)</a:t>
            </a:r>
          </a:p>
          <a:p>
            <a:pPr lvl="1"/>
            <a:r>
              <a:rPr lang="en-US" dirty="0" smtClean="0">
                <a:sym typeface="Wingdings" pitchFamily="2" charset="2"/>
              </a:rPr>
              <a:t>Time saving (no trip to pharmacy)</a:t>
            </a:r>
          </a:p>
          <a:p>
            <a:pPr lvl="1"/>
            <a:r>
              <a:rPr lang="en-US" dirty="0" smtClean="0">
                <a:sym typeface="Wingdings" pitchFamily="2" charset="2"/>
              </a:rPr>
              <a:t>Convenient refill system</a:t>
            </a:r>
          </a:p>
          <a:p>
            <a:pPr lvl="2"/>
            <a:r>
              <a:rPr lang="en-US" dirty="0" smtClean="0">
                <a:sym typeface="Wingdings" pitchFamily="2" charset="2"/>
              </a:rPr>
              <a:t>Internet or phone</a:t>
            </a:r>
          </a:p>
          <a:p>
            <a:pPr lvl="2"/>
            <a:r>
              <a:rPr lang="en-US" dirty="0" smtClean="0">
                <a:sym typeface="Wingdings" pitchFamily="2" charset="2"/>
              </a:rPr>
              <a:t>More timing leeway than for retail fill</a:t>
            </a:r>
          </a:p>
          <a:p>
            <a:pPr lvl="1"/>
            <a:r>
              <a:rPr lang="en-US" dirty="0"/>
              <a:t>Lower error rate (although error rates low for both channels)</a:t>
            </a:r>
          </a:p>
          <a:p>
            <a:pPr lvl="1"/>
            <a:r>
              <a:rPr lang="en-US" dirty="0">
                <a:sym typeface="Wingdings" pitchFamily="2" charset="2"/>
              </a:rPr>
              <a:t>L</a:t>
            </a:r>
            <a:r>
              <a:rPr lang="en-US" dirty="0" smtClean="0">
                <a:sym typeface="Wingdings" pitchFamily="2" charset="2"/>
              </a:rPr>
              <a:t>ower cost to individuals, PBM, and employer health plan</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30</a:t>
            </a:fld>
            <a:endParaRPr lang="en-US"/>
          </a:p>
        </p:txBody>
      </p:sp>
    </p:spTree>
    <p:extLst>
      <p:ext uri="{BB962C8B-B14F-4D97-AF65-F5344CB8AC3E}">
        <p14:creationId xmlns:p14="http://schemas.microsoft.com/office/powerpoint/2010/main" val="299792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Prescription Drug Coverage</a:t>
            </a:r>
            <a:endParaRPr lang="en-US" dirty="0" smtClean="0"/>
          </a:p>
        </p:txBody>
      </p:sp>
      <p:graphicFrame>
        <p:nvGraphicFramePr>
          <p:cNvPr id="9" name="Content Placeholder 8"/>
          <p:cNvGraphicFramePr>
            <a:graphicFrameLocks noGrp="1"/>
          </p:cNvGraphicFramePr>
          <p:nvPr>
            <p:ph sz="quarter" idx="1"/>
          </p:nvPr>
        </p:nvGraphicFramePr>
        <p:xfrm>
          <a:off x="612774" y="1600200"/>
          <a:ext cx="8302625" cy="4836160"/>
        </p:xfrm>
        <a:graphic>
          <a:graphicData uri="http://schemas.openxmlformats.org/drawingml/2006/table">
            <a:tbl>
              <a:tblPr firstRow="1" bandRow="1">
                <a:tableStyleId>{5C22544A-7EE6-4342-B048-85BDC9FD1C3A}</a:tableStyleId>
              </a:tblPr>
              <a:tblGrid>
                <a:gridCol w="2587626"/>
                <a:gridCol w="2209800"/>
                <a:gridCol w="2209800"/>
                <a:gridCol w="1295399"/>
              </a:tblGrid>
              <a:tr h="370840">
                <a:tc>
                  <a:txBody>
                    <a:bodyPr/>
                    <a:lstStyle/>
                    <a:p>
                      <a:endParaRPr lang="en-US" sz="2200" b="1" dirty="0">
                        <a:solidFill>
                          <a:schemeClr val="bg1"/>
                        </a:solidFill>
                      </a:endParaRPr>
                    </a:p>
                  </a:txBody>
                  <a:tcPr/>
                </a:tc>
                <a:tc gridSpan="2">
                  <a:txBody>
                    <a:bodyPr/>
                    <a:lstStyle/>
                    <a:p>
                      <a:pPr algn="ctr"/>
                      <a:r>
                        <a:rPr lang="en-US" sz="2200" b="1" dirty="0" err="1" smtClean="0">
                          <a:solidFill>
                            <a:schemeClr val="bg1"/>
                          </a:solidFill>
                        </a:rPr>
                        <a:t>Copay</a:t>
                      </a:r>
                      <a:endParaRPr lang="en-US" sz="2200" b="1" dirty="0">
                        <a:solidFill>
                          <a:schemeClr val="bg1"/>
                        </a:solidFill>
                      </a:endParaRPr>
                    </a:p>
                  </a:txBody>
                  <a:tcPr/>
                </a:tc>
                <a:tc hMerge="1">
                  <a:txBody>
                    <a:bodyPr/>
                    <a:lstStyle/>
                    <a:p>
                      <a:endParaRPr lang="en-US" dirty="0"/>
                    </a:p>
                  </a:txBody>
                  <a:tcPr/>
                </a:tc>
                <a:tc>
                  <a:txBody>
                    <a:bodyPr/>
                    <a:lstStyle/>
                    <a:p>
                      <a:pPr algn="ctr"/>
                      <a:endParaRPr lang="en-US" sz="2200" b="1" dirty="0">
                        <a:solidFill>
                          <a:schemeClr val="bg1"/>
                        </a:solidFill>
                      </a:endParaRPr>
                    </a:p>
                  </a:txBody>
                  <a:tcPr/>
                </a:tc>
              </a:tr>
              <a:tr h="370840">
                <a:tc>
                  <a:txBody>
                    <a:bodyPr/>
                    <a:lstStyle/>
                    <a:p>
                      <a:r>
                        <a:rPr lang="en-US" sz="2200" b="1" dirty="0" smtClean="0">
                          <a:solidFill>
                            <a:schemeClr val="bg1"/>
                          </a:solidFill>
                        </a:rPr>
                        <a:t>Type of </a:t>
                      </a:r>
                    </a:p>
                    <a:p>
                      <a:r>
                        <a:rPr lang="en-US" sz="2200" b="1" dirty="0" smtClean="0">
                          <a:solidFill>
                            <a:schemeClr val="bg1"/>
                          </a:solidFill>
                        </a:rPr>
                        <a:t>Prescription Drug</a:t>
                      </a:r>
                      <a:endParaRPr lang="en-US" sz="2200" b="1" dirty="0">
                        <a:solidFill>
                          <a:schemeClr val="bg1"/>
                        </a:solidFill>
                      </a:endParaRPr>
                    </a:p>
                  </a:txBody>
                  <a:tcPr>
                    <a:solidFill>
                      <a:schemeClr val="accent1"/>
                    </a:solidFill>
                  </a:tcPr>
                </a:tc>
                <a:tc>
                  <a:txBody>
                    <a:bodyPr/>
                    <a:lstStyle/>
                    <a:p>
                      <a:pPr algn="ctr"/>
                      <a:r>
                        <a:rPr lang="en-US" sz="2200" b="1" dirty="0" smtClean="0">
                          <a:solidFill>
                            <a:schemeClr val="bg1"/>
                          </a:solidFill>
                        </a:rPr>
                        <a:t>Retail</a:t>
                      </a:r>
                    </a:p>
                    <a:p>
                      <a:pPr algn="ctr"/>
                      <a:r>
                        <a:rPr lang="en-US" sz="2200" b="1" dirty="0" smtClean="0">
                          <a:solidFill>
                            <a:schemeClr val="bg1"/>
                          </a:solidFill>
                        </a:rPr>
                        <a:t>(30</a:t>
                      </a:r>
                      <a:r>
                        <a:rPr lang="en-US" sz="2200" b="1" baseline="0" dirty="0" smtClean="0">
                          <a:solidFill>
                            <a:schemeClr val="bg1"/>
                          </a:solidFill>
                        </a:rPr>
                        <a:t> day max)</a:t>
                      </a:r>
                      <a:endParaRPr lang="en-US" sz="2200" b="1" dirty="0">
                        <a:solidFill>
                          <a:schemeClr val="bg1"/>
                        </a:solidFill>
                      </a:endParaRPr>
                    </a:p>
                  </a:txBody>
                  <a:tcPr>
                    <a:solidFill>
                      <a:schemeClr val="accent1"/>
                    </a:solidFill>
                  </a:tcPr>
                </a:tc>
                <a:tc>
                  <a:txBody>
                    <a:bodyPr/>
                    <a:lstStyle/>
                    <a:p>
                      <a:pPr algn="ctr"/>
                      <a:r>
                        <a:rPr lang="en-US" sz="2200" b="1" dirty="0" smtClean="0">
                          <a:solidFill>
                            <a:schemeClr val="bg1"/>
                          </a:solidFill>
                        </a:rPr>
                        <a:t>Home Delivery</a:t>
                      </a:r>
                    </a:p>
                    <a:p>
                      <a:pPr algn="ctr"/>
                      <a:r>
                        <a:rPr lang="en-US" sz="2200" b="1" dirty="0" smtClean="0">
                          <a:solidFill>
                            <a:schemeClr val="bg1"/>
                          </a:solidFill>
                        </a:rPr>
                        <a:t>(90 day max)</a:t>
                      </a:r>
                      <a:endParaRPr lang="en-US" sz="2200" b="1" dirty="0">
                        <a:solidFill>
                          <a:schemeClr val="bg1"/>
                        </a:solidFill>
                      </a:endParaRPr>
                    </a:p>
                  </a:txBody>
                  <a:tcPr>
                    <a:solidFill>
                      <a:schemeClr val="accent1"/>
                    </a:solidFill>
                  </a:tcPr>
                </a:tc>
                <a:tc>
                  <a:txBody>
                    <a:bodyPr/>
                    <a:lstStyle/>
                    <a:p>
                      <a:pPr algn="ctr"/>
                      <a:r>
                        <a:rPr lang="en-US" sz="2200" b="1" dirty="0" smtClean="0">
                          <a:solidFill>
                            <a:schemeClr val="bg1"/>
                          </a:solidFill>
                        </a:rPr>
                        <a:t>Savings</a:t>
                      </a:r>
                    </a:p>
                    <a:p>
                      <a:pPr algn="ctr"/>
                      <a:r>
                        <a:rPr lang="en-US" sz="2200" b="1" dirty="0" smtClean="0">
                          <a:solidFill>
                            <a:schemeClr val="bg1"/>
                          </a:solidFill>
                        </a:rPr>
                        <a:t>(90 day)</a:t>
                      </a:r>
                      <a:endParaRPr lang="en-US" sz="2200" b="1" dirty="0">
                        <a:solidFill>
                          <a:schemeClr val="bg1"/>
                        </a:solidFill>
                      </a:endParaRPr>
                    </a:p>
                  </a:txBody>
                  <a:tcPr>
                    <a:solidFill>
                      <a:schemeClr val="accent1"/>
                    </a:solidFill>
                  </a:tcPr>
                </a:tc>
              </a:tr>
              <a:tr h="568960">
                <a:tc>
                  <a:txBody>
                    <a:bodyPr/>
                    <a:lstStyle/>
                    <a:p>
                      <a:r>
                        <a:rPr lang="en-US" sz="1800" b="1" dirty="0" smtClean="0"/>
                        <a:t>Generic</a:t>
                      </a:r>
                      <a:endParaRPr lang="en-US" sz="1800" b="1" dirty="0"/>
                    </a:p>
                  </a:txBody>
                  <a:tcPr anchor="ctr"/>
                </a:tc>
                <a:tc>
                  <a:txBody>
                    <a:bodyPr/>
                    <a:lstStyle/>
                    <a:p>
                      <a:pPr algn="ctr"/>
                      <a:r>
                        <a:rPr lang="en-US" sz="1800" dirty="0" smtClean="0"/>
                        <a:t>$8</a:t>
                      </a:r>
                      <a:endParaRPr lang="en-US" sz="1800" dirty="0"/>
                    </a:p>
                  </a:txBody>
                  <a:tcPr anchor="ctr"/>
                </a:tc>
                <a:tc>
                  <a:txBody>
                    <a:bodyPr/>
                    <a:lstStyle/>
                    <a:p>
                      <a:pPr algn="ctr"/>
                      <a:r>
                        <a:rPr lang="en-US" sz="1800" dirty="0" smtClean="0"/>
                        <a:t>$20</a:t>
                      </a:r>
                      <a:endParaRPr lang="en-US" sz="1800" dirty="0"/>
                    </a:p>
                  </a:txBody>
                  <a:tcPr anchor="ctr"/>
                </a:tc>
                <a:tc>
                  <a:txBody>
                    <a:bodyPr/>
                    <a:lstStyle/>
                    <a:p>
                      <a:pPr algn="ctr"/>
                      <a:r>
                        <a:rPr lang="en-US" sz="1800" dirty="0" smtClean="0"/>
                        <a:t>$4</a:t>
                      </a:r>
                      <a:endParaRPr lang="en-US" sz="1800" dirty="0"/>
                    </a:p>
                  </a:txBody>
                  <a:tcPr anchor="ctr"/>
                </a:tc>
              </a:tr>
              <a:tr h="762000">
                <a:tc>
                  <a:txBody>
                    <a:bodyPr/>
                    <a:lstStyle/>
                    <a:p>
                      <a:r>
                        <a:rPr lang="en-US" sz="1800" b="1" dirty="0" smtClean="0"/>
                        <a:t>Preferred brand,</a:t>
                      </a:r>
                      <a:r>
                        <a:rPr lang="en-US" sz="1800" b="1" baseline="0" dirty="0" smtClean="0"/>
                        <a:t> </a:t>
                      </a:r>
                    </a:p>
                    <a:p>
                      <a:r>
                        <a:rPr lang="en-US" sz="1800" b="1" baseline="0" dirty="0" smtClean="0"/>
                        <a:t>no generic available</a:t>
                      </a:r>
                    </a:p>
                  </a:txBody>
                  <a:tcPr anchor="ctr"/>
                </a:tc>
                <a:tc>
                  <a:txBody>
                    <a:bodyPr/>
                    <a:lstStyle/>
                    <a:p>
                      <a:pPr algn="ctr"/>
                      <a:r>
                        <a:rPr lang="en-US" sz="1800" dirty="0" smtClean="0"/>
                        <a:t>$25</a:t>
                      </a:r>
                      <a:endParaRPr lang="en-US" sz="1800" dirty="0"/>
                    </a:p>
                  </a:txBody>
                  <a:tcPr anchor="ctr"/>
                </a:tc>
                <a:tc>
                  <a:txBody>
                    <a:bodyPr/>
                    <a:lstStyle/>
                    <a:p>
                      <a:pPr algn="ctr"/>
                      <a:r>
                        <a:rPr lang="en-US" sz="1800" dirty="0" smtClean="0"/>
                        <a:t>$55</a:t>
                      </a:r>
                      <a:endParaRPr lang="en-US" sz="1800" dirty="0"/>
                    </a:p>
                  </a:txBody>
                  <a:tcPr anchor="ctr"/>
                </a:tc>
                <a:tc>
                  <a:txBody>
                    <a:bodyPr/>
                    <a:lstStyle/>
                    <a:p>
                      <a:pPr algn="ctr"/>
                      <a:r>
                        <a:rPr lang="en-US" sz="1800" dirty="0" smtClean="0"/>
                        <a:t>$20</a:t>
                      </a:r>
                      <a:endParaRPr lang="en-US" sz="1800" dirty="0"/>
                    </a:p>
                  </a:txBody>
                  <a:tcPr anchor="ctr"/>
                </a:tc>
              </a:tr>
              <a:tr h="838200">
                <a:tc>
                  <a:txBody>
                    <a:bodyPr/>
                    <a:lstStyle/>
                    <a:p>
                      <a:r>
                        <a:rPr lang="en-US" sz="1800" b="1" dirty="0" smtClean="0"/>
                        <a:t>Preferred brand,</a:t>
                      </a:r>
                      <a:r>
                        <a:rPr lang="en-US" sz="1800" b="1" baseline="0" dirty="0" smtClean="0"/>
                        <a:t> </a:t>
                      </a:r>
                    </a:p>
                    <a:p>
                      <a:r>
                        <a:rPr lang="en-US" sz="1800" b="1" baseline="0" dirty="0" smtClean="0"/>
                        <a:t>generic available</a:t>
                      </a:r>
                      <a:endParaRPr lang="en-US" sz="1800" b="1" dirty="0"/>
                    </a:p>
                  </a:txBody>
                  <a:tcPr anchor="ctr"/>
                </a:tc>
                <a:tc>
                  <a:txBody>
                    <a:bodyPr/>
                    <a:lstStyle/>
                    <a:p>
                      <a:pPr algn="ctr"/>
                      <a:r>
                        <a:rPr lang="en-US" sz="1800" dirty="0" smtClean="0"/>
                        <a:t>35%</a:t>
                      </a:r>
                    </a:p>
                    <a:p>
                      <a:pPr algn="ctr"/>
                      <a:r>
                        <a:rPr lang="en-US" sz="1800" dirty="0" smtClean="0"/>
                        <a:t>$35</a:t>
                      </a:r>
                      <a:r>
                        <a:rPr lang="en-US" sz="1800" baseline="0" dirty="0" smtClean="0"/>
                        <a:t> min/$70 max</a:t>
                      </a:r>
                      <a:endParaRPr lang="en-US" sz="1800" dirty="0"/>
                    </a:p>
                  </a:txBody>
                  <a:tcPr anchor="ctr"/>
                </a:tc>
                <a:tc>
                  <a:txBody>
                    <a:bodyPr/>
                    <a:lstStyle/>
                    <a:p>
                      <a:pPr algn="ctr"/>
                      <a:r>
                        <a:rPr lang="en-US" sz="1800" dirty="0" smtClean="0"/>
                        <a:t>35%</a:t>
                      </a:r>
                    </a:p>
                    <a:p>
                      <a:pPr algn="ctr"/>
                      <a:r>
                        <a:rPr lang="en-US" sz="1800" dirty="0" smtClean="0"/>
                        <a:t>$70 min/$140 max</a:t>
                      </a:r>
                      <a:endParaRPr lang="en-US" sz="1800" dirty="0"/>
                    </a:p>
                  </a:txBody>
                  <a:tcPr anchor="ctr"/>
                </a:tc>
                <a:tc>
                  <a:txBody>
                    <a:bodyPr/>
                    <a:lstStyle/>
                    <a:p>
                      <a:pPr algn="ctr"/>
                      <a:r>
                        <a:rPr lang="en-US" sz="1800" dirty="0" smtClean="0"/>
                        <a:t>$35</a:t>
                      </a:r>
                      <a:r>
                        <a:rPr lang="en-US" sz="1800" baseline="0" dirty="0" smtClean="0"/>
                        <a:t> min/</a:t>
                      </a:r>
                    </a:p>
                    <a:p>
                      <a:pPr algn="ctr"/>
                      <a:r>
                        <a:rPr lang="en-US" sz="1800" baseline="0" dirty="0" smtClean="0"/>
                        <a:t>$70 max</a:t>
                      </a:r>
                      <a:endParaRPr lang="en-US" sz="1800" dirty="0"/>
                    </a:p>
                  </a:txBody>
                  <a:tcPr anchor="ctr"/>
                </a:tc>
              </a:tr>
              <a:tr h="838200">
                <a:tc>
                  <a:txBody>
                    <a:bodyPr/>
                    <a:lstStyle/>
                    <a:p>
                      <a:r>
                        <a:rPr lang="en-US" sz="1800" b="1" dirty="0" smtClean="0"/>
                        <a:t>Non-preferred brand,</a:t>
                      </a:r>
                      <a:r>
                        <a:rPr lang="en-US" sz="1800" b="1" baseline="0" dirty="0" smtClean="0"/>
                        <a:t> </a:t>
                      </a:r>
                    </a:p>
                    <a:p>
                      <a:r>
                        <a:rPr lang="en-US" sz="1800" b="1" baseline="0" dirty="0" smtClean="0"/>
                        <a:t>excl. lifestyle drugs</a:t>
                      </a:r>
                      <a:endParaRPr lang="en-US" sz="1800" b="1" dirty="0"/>
                    </a:p>
                  </a:txBody>
                  <a:tcPr anchor="ctr"/>
                </a:tc>
                <a:tc>
                  <a:txBody>
                    <a:bodyPr/>
                    <a:lstStyle/>
                    <a:p>
                      <a:pPr algn="ctr"/>
                      <a:r>
                        <a:rPr lang="en-US" sz="1800" dirty="0" smtClean="0"/>
                        <a:t>35%</a:t>
                      </a:r>
                    </a:p>
                    <a:p>
                      <a:pPr algn="ctr"/>
                      <a:r>
                        <a:rPr lang="en-US" sz="1800" dirty="0" smtClean="0"/>
                        <a:t>$70 min/$140 max</a:t>
                      </a:r>
                    </a:p>
                  </a:txBody>
                  <a:tcPr anchor="ctr"/>
                </a:tc>
                <a:tc>
                  <a:txBody>
                    <a:bodyPr/>
                    <a:lstStyle/>
                    <a:p>
                      <a:pPr algn="ctr"/>
                      <a:r>
                        <a:rPr lang="en-US" sz="1800" dirty="0" smtClean="0"/>
                        <a:t>35%</a:t>
                      </a:r>
                    </a:p>
                    <a:p>
                      <a:pPr algn="ctr"/>
                      <a:r>
                        <a:rPr lang="en-US" sz="1800" dirty="0" smtClean="0"/>
                        <a:t>$140 min/$280 max</a:t>
                      </a:r>
                    </a:p>
                  </a:txBody>
                  <a:tcPr anchor="ctr"/>
                </a:tc>
                <a:tc>
                  <a:txBody>
                    <a:bodyPr/>
                    <a:lstStyle/>
                    <a:p>
                      <a:pPr algn="ctr"/>
                      <a:r>
                        <a:rPr lang="en-US" sz="1800" dirty="0" smtClean="0"/>
                        <a:t>$70 min/</a:t>
                      </a:r>
                    </a:p>
                    <a:p>
                      <a:pPr algn="ctr"/>
                      <a:r>
                        <a:rPr lang="en-US" sz="1800" dirty="0" smtClean="0"/>
                        <a:t>$140 max</a:t>
                      </a:r>
                    </a:p>
                  </a:txBody>
                  <a:tcPr anchor="ctr"/>
                </a:tc>
              </a:tr>
              <a:tr h="370840">
                <a:tc>
                  <a:txBody>
                    <a:bodyPr/>
                    <a:lstStyle/>
                    <a:p>
                      <a:r>
                        <a:rPr lang="en-US" sz="1800" b="1" dirty="0" smtClean="0"/>
                        <a:t>Non-preferred brand, </a:t>
                      </a:r>
                    </a:p>
                    <a:p>
                      <a:r>
                        <a:rPr lang="en-US" sz="1800" b="1" dirty="0" smtClean="0"/>
                        <a:t>lifestyle drugs</a:t>
                      </a:r>
                      <a:endParaRPr lang="en-US" sz="1800" b="1" dirty="0"/>
                    </a:p>
                  </a:txBody>
                  <a:tcPr anchor="ctr"/>
                </a:tc>
                <a:tc>
                  <a:txBody>
                    <a:bodyPr/>
                    <a:lstStyle/>
                    <a:p>
                      <a:pPr algn="ctr"/>
                      <a:r>
                        <a:rPr lang="en-US" sz="1800" dirty="0" smtClean="0"/>
                        <a:t>85%</a:t>
                      </a:r>
                      <a:endParaRPr lang="en-US" sz="1800" dirty="0"/>
                    </a:p>
                  </a:txBody>
                  <a:tcPr anchor="ctr"/>
                </a:tc>
                <a:tc>
                  <a:txBody>
                    <a:bodyPr/>
                    <a:lstStyle/>
                    <a:p>
                      <a:pPr algn="ctr"/>
                      <a:r>
                        <a:rPr lang="en-US" sz="1800" dirty="0" smtClean="0"/>
                        <a:t>80%</a:t>
                      </a:r>
                      <a:endParaRPr lang="en-US" sz="1800" dirty="0"/>
                    </a:p>
                  </a:txBody>
                  <a:tcPr anchor="ctr"/>
                </a:tc>
                <a:tc>
                  <a:txBody>
                    <a:bodyPr/>
                    <a:lstStyle/>
                    <a:p>
                      <a:pPr algn="ctr"/>
                      <a:r>
                        <a:rPr lang="en-US" sz="1800" dirty="0" smtClean="0"/>
                        <a:t>5%</a:t>
                      </a:r>
                      <a:endParaRPr lang="en-US" sz="1800" dirty="0"/>
                    </a:p>
                  </a:txBody>
                  <a:tcPr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E016A1F1-6242-472D-AD4E-07682F886013}" type="slidenum">
              <a:rPr lang="en-US" smtClean="0"/>
              <a:pPr/>
              <a:t>31</a:t>
            </a:fld>
            <a:endParaRPr lang="en-US"/>
          </a:p>
        </p:txBody>
      </p:sp>
    </p:spTree>
    <p:extLst>
      <p:ext uri="{BB962C8B-B14F-4D97-AF65-F5344CB8AC3E}">
        <p14:creationId xmlns:p14="http://schemas.microsoft.com/office/powerpoint/2010/main" val="8732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fontScale="90000"/>
          </a:bodyPr>
          <a:lstStyle/>
          <a:p>
            <a:r>
              <a:rPr lang="en-US" dirty="0" smtClean="0"/>
              <a:t>Disadvantages of Prescription Drug Home Delivery (vs. Retail Pharmacy)</a:t>
            </a:r>
            <a:endParaRPr lang="en-US" dirty="0"/>
          </a:p>
        </p:txBody>
      </p:sp>
      <p:sp>
        <p:nvSpPr>
          <p:cNvPr id="3" name="Content Placeholder 2"/>
          <p:cNvSpPr>
            <a:spLocks noGrp="1"/>
          </p:cNvSpPr>
          <p:nvPr>
            <p:ph sz="quarter" idx="1"/>
          </p:nvPr>
        </p:nvSpPr>
        <p:spPr/>
        <p:txBody>
          <a:bodyPr/>
          <a:lstStyle/>
          <a:p>
            <a:pPr lvl="1"/>
            <a:r>
              <a:rPr lang="en-US" dirty="0">
                <a:sym typeface="Wingdings" pitchFamily="2" charset="2"/>
              </a:rPr>
              <a:t>R</a:t>
            </a:r>
            <a:r>
              <a:rPr lang="en-US" dirty="0" smtClean="0">
                <a:sym typeface="Wingdings" pitchFamily="2" charset="2"/>
              </a:rPr>
              <a:t>isk of theft</a:t>
            </a:r>
          </a:p>
          <a:p>
            <a:pPr lvl="1"/>
            <a:r>
              <a:rPr lang="en-US" dirty="0" smtClean="0">
                <a:sym typeface="Wingdings" pitchFamily="2" charset="2"/>
              </a:rPr>
              <a:t>Risk of privacy loss</a:t>
            </a:r>
          </a:p>
          <a:p>
            <a:pPr lvl="1"/>
            <a:r>
              <a:rPr lang="en-US" dirty="0" smtClean="0">
                <a:sym typeface="Wingdings" pitchFamily="2" charset="2"/>
              </a:rPr>
              <a:t>Reduces personal interaction with pharmacist</a:t>
            </a:r>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32</a:t>
            </a:fld>
            <a:endParaRPr lang="en-US"/>
          </a:p>
        </p:txBody>
      </p:sp>
    </p:spTree>
    <p:extLst>
      <p:ext uri="{BB962C8B-B14F-4D97-AF65-F5344CB8AC3E}">
        <p14:creationId xmlns:p14="http://schemas.microsoft.com/office/powerpoint/2010/main" val="308147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choose?</a:t>
            </a:r>
            <a:endParaRPr lang="en-US" dirty="0"/>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33</a:t>
            </a:fld>
            <a:endParaRPr lang="en-US"/>
          </a:p>
        </p:txBody>
      </p:sp>
    </p:spTree>
    <p:extLst>
      <p:ext uri="{BB962C8B-B14F-4D97-AF65-F5344CB8AC3E}">
        <p14:creationId xmlns:p14="http://schemas.microsoft.com/office/powerpoint/2010/main" val="217059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z="3200" dirty="0" smtClean="0"/>
              <a:t>Select Home Delivery: Active Choice for Home Delivery of Prescription Medication</a:t>
            </a:r>
          </a:p>
        </p:txBody>
      </p:sp>
      <p:sp>
        <p:nvSpPr>
          <p:cNvPr id="12291" name="Content Placeholder 2"/>
          <p:cNvSpPr>
            <a:spLocks noGrp="1"/>
          </p:cNvSpPr>
          <p:nvPr>
            <p:ph sz="quarter" idx="1"/>
          </p:nvPr>
        </p:nvSpPr>
        <p:spPr>
          <a:xfrm>
            <a:off x="612774" y="1600200"/>
            <a:ext cx="8531225" cy="4495800"/>
          </a:xfrm>
        </p:spPr>
        <p:txBody>
          <a:bodyPr>
            <a:normAutofit lnSpcReduction="10000"/>
          </a:bodyPr>
          <a:lstStyle/>
          <a:p>
            <a:pPr>
              <a:lnSpc>
                <a:spcPct val="110000"/>
              </a:lnSpc>
              <a:defRPr/>
            </a:pPr>
            <a:r>
              <a:rPr lang="en-US" dirty="0" smtClean="0"/>
              <a:t>Program designed to increase uptake of prescription drug home delivery</a:t>
            </a:r>
          </a:p>
          <a:p>
            <a:pPr>
              <a:lnSpc>
                <a:spcPct val="110000"/>
              </a:lnSpc>
              <a:defRPr/>
            </a:pPr>
            <a:r>
              <a:rPr lang="en-US" dirty="0" smtClean="0"/>
              <a:t>Examine adoption at a large U.S. company</a:t>
            </a:r>
          </a:p>
          <a:p>
            <a:pPr>
              <a:lnSpc>
                <a:spcPct val="110000"/>
              </a:lnSpc>
              <a:defRPr/>
            </a:pPr>
            <a:r>
              <a:rPr lang="en-US" dirty="0" smtClean="0"/>
              <a:t>Employees targeted for inclusion:</a:t>
            </a:r>
          </a:p>
          <a:p>
            <a:pPr lvl="1">
              <a:lnSpc>
                <a:spcPct val="110000"/>
              </a:lnSpc>
              <a:defRPr/>
            </a:pPr>
            <a:r>
              <a:rPr lang="en-US" dirty="0" smtClean="0"/>
              <a:t>Taking a medication on list of targeted long-term maintenance medications</a:t>
            </a:r>
          </a:p>
          <a:p>
            <a:pPr lvl="1">
              <a:lnSpc>
                <a:spcPct val="110000"/>
              </a:lnSpc>
              <a:defRPr/>
            </a:pPr>
            <a:r>
              <a:rPr lang="en-US" dirty="0" smtClean="0"/>
              <a:t>Not already using home delivery for targeted medication</a:t>
            </a:r>
          </a:p>
          <a:p>
            <a:pPr>
              <a:lnSpc>
                <a:spcPct val="110000"/>
              </a:lnSpc>
              <a:defRPr/>
            </a:pPr>
            <a:r>
              <a:rPr lang="en-US" dirty="0" smtClean="0"/>
              <a:t>Targeted employees contacted by e-mail, mail, and telephone starting November 2008</a:t>
            </a:r>
          </a:p>
          <a:p>
            <a:pPr>
              <a:lnSpc>
                <a:spcPct val="110000"/>
              </a:lnSpc>
              <a:buFont typeface="Wingdings" pitchFamily="2" charset="2"/>
              <a:buNone/>
              <a:defRPr/>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7262DA7D-9B11-43D6-BFF3-2C960858BC71}" type="slidenum">
              <a:rPr lang="en-US" smtClean="0"/>
              <a:pPr>
                <a:defRPr/>
              </a:pPr>
              <a:t>34</a:t>
            </a:fld>
            <a:endParaRPr lang="en-US"/>
          </a:p>
        </p:txBody>
      </p:sp>
    </p:spTree>
    <p:extLst>
      <p:ext uri="{BB962C8B-B14F-4D97-AF65-F5344CB8AC3E}">
        <p14:creationId xmlns:p14="http://schemas.microsoft.com/office/powerpoint/2010/main" val="342189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dirty="0" smtClean="0"/>
              <a:t>Select Home Delivery: Active Choice and Home Delivery of Prescription Drugs</a:t>
            </a:r>
          </a:p>
        </p:txBody>
      </p:sp>
      <p:sp>
        <p:nvSpPr>
          <p:cNvPr id="3" name="Content Placeholder 2"/>
          <p:cNvSpPr>
            <a:spLocks noGrp="1"/>
          </p:cNvSpPr>
          <p:nvPr>
            <p:ph sz="quarter" idx="1"/>
          </p:nvPr>
        </p:nvSpPr>
        <p:spPr/>
        <p:txBody>
          <a:bodyPr>
            <a:normAutofit fontScale="92500" lnSpcReduction="10000"/>
          </a:bodyPr>
          <a:lstStyle/>
          <a:p>
            <a:r>
              <a:rPr lang="en-US" dirty="0" smtClean="0"/>
              <a:t>Active decision approach: those targeted “required” to make active choice about home delivery or retail </a:t>
            </a:r>
          </a:p>
          <a:p>
            <a:pPr lvl="1"/>
            <a:r>
              <a:rPr lang="en-US" dirty="0" smtClean="0"/>
              <a:t>PBM will contact Dr. to get prescription if desired</a:t>
            </a:r>
          </a:p>
          <a:p>
            <a:pPr lvl="1"/>
            <a:r>
              <a:rPr lang="en-US" dirty="0" smtClean="0"/>
              <a:t>Different decisions for individual drugs allowed</a:t>
            </a:r>
          </a:p>
          <a:p>
            <a:r>
              <a:rPr lang="en-US" dirty="0" smtClean="0"/>
              <a:t>Mechanisms to enforce active choice</a:t>
            </a:r>
          </a:p>
          <a:p>
            <a:pPr lvl="1"/>
            <a:r>
              <a:rPr lang="en-US" dirty="0" smtClean="0"/>
              <a:t>Each retail fill </a:t>
            </a:r>
            <a:r>
              <a:rPr lang="en-US" dirty="0" smtClean="0">
                <a:sym typeface="Wingdings" pitchFamily="2" charset="2"/>
              </a:rPr>
              <a:t> r</a:t>
            </a:r>
            <a:r>
              <a:rPr lang="en-US" dirty="0" smtClean="0"/>
              <a:t>eminder from PBM until active choice is made</a:t>
            </a:r>
          </a:p>
          <a:p>
            <a:pPr lvl="1"/>
            <a:r>
              <a:rPr lang="en-US" dirty="0" smtClean="0"/>
              <a:t>After three retail fills w/o an active choice, payment denied (individual must pay full prescription cost out of pocket)</a:t>
            </a:r>
          </a:p>
          <a:p>
            <a:pPr lvl="1"/>
            <a:r>
              <a:rPr lang="en-US" dirty="0" smtClean="0"/>
              <a:t>Choice could be home delivery or retail pharmacy, but making a choice required for payment</a:t>
            </a:r>
          </a:p>
        </p:txBody>
      </p:sp>
      <p:sp>
        <p:nvSpPr>
          <p:cNvPr id="4" name="Slide Number Placeholder 3"/>
          <p:cNvSpPr>
            <a:spLocks noGrp="1"/>
          </p:cNvSpPr>
          <p:nvPr>
            <p:ph type="sldNum" sz="quarter" idx="12"/>
          </p:nvPr>
        </p:nvSpPr>
        <p:spPr/>
        <p:txBody>
          <a:bodyPr>
            <a:normAutofit fontScale="85000" lnSpcReduction="20000"/>
          </a:bodyPr>
          <a:lstStyle/>
          <a:p>
            <a:fld id="{FB551F37-06EE-43C5-8D56-0779CECADEC1}" type="slidenum">
              <a:rPr lang="en-US" smtClean="0"/>
              <a:pPr/>
              <a:t>35</a:t>
            </a:fld>
            <a:endParaRPr lang="en-US"/>
          </a:p>
        </p:txBody>
      </p:sp>
    </p:spTree>
    <p:extLst>
      <p:ext uri="{BB962C8B-B14F-4D97-AF65-F5344CB8AC3E}">
        <p14:creationId xmlns:p14="http://schemas.microsoft.com/office/powerpoint/2010/main" val="253653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dirty="0" smtClean="0"/>
              <a:t>Empirical Approach</a:t>
            </a:r>
          </a:p>
        </p:txBody>
      </p:sp>
      <p:sp>
        <p:nvSpPr>
          <p:cNvPr id="14339" name="Content Placeholder 2"/>
          <p:cNvSpPr>
            <a:spLocks noGrp="1"/>
          </p:cNvSpPr>
          <p:nvPr>
            <p:ph sz="quarter" idx="1"/>
          </p:nvPr>
        </p:nvSpPr>
        <p:spPr>
          <a:xfrm>
            <a:off x="612775" y="1600200"/>
            <a:ext cx="8153400" cy="4724400"/>
          </a:xfrm>
        </p:spPr>
        <p:txBody>
          <a:bodyPr/>
          <a:lstStyle/>
          <a:p>
            <a:r>
              <a:rPr lang="en-US" sz="2400" dirty="0" smtClean="0"/>
              <a:t>Two observationally similar cohorts</a:t>
            </a:r>
          </a:p>
          <a:p>
            <a:pPr lvl="1"/>
            <a:r>
              <a:rPr lang="en-US" sz="2000" dirty="0" smtClean="0"/>
              <a:t>2007 cohort (pre-Select Home Delivery)</a:t>
            </a:r>
          </a:p>
          <a:p>
            <a:pPr lvl="1"/>
            <a:r>
              <a:rPr lang="en-US" sz="2000" dirty="0" smtClean="0"/>
              <a:t>2008 cohort (post-Select Home Delivery)</a:t>
            </a:r>
          </a:p>
          <a:p>
            <a:r>
              <a:rPr lang="en-US" sz="2400" dirty="0" smtClean="0"/>
              <a:t>Outcomes of interest</a:t>
            </a:r>
          </a:p>
          <a:p>
            <a:pPr lvl="1"/>
            <a:r>
              <a:rPr lang="en-US" sz="2000" dirty="0" smtClean="0"/>
              <a:t>Participation in home delivery</a:t>
            </a:r>
          </a:p>
          <a:p>
            <a:pPr lvl="1"/>
            <a:r>
              <a:rPr lang="en-US" sz="2000" dirty="0" smtClean="0"/>
              <a:t>Adherence</a:t>
            </a:r>
          </a:p>
          <a:p>
            <a:r>
              <a:rPr lang="en-US" sz="2400" dirty="0" smtClean="0"/>
              <a:t>Sample selection criteria for both cohorts</a:t>
            </a:r>
          </a:p>
          <a:p>
            <a:pPr lvl="1"/>
            <a:r>
              <a:rPr lang="en-US" sz="2000" dirty="0" smtClean="0"/>
              <a:t>Regular, full-time employee as of December 1</a:t>
            </a:r>
            <a:r>
              <a:rPr lang="en-US" sz="2000" baseline="30000" dirty="0" smtClean="0"/>
              <a:t>st</a:t>
            </a:r>
            <a:endParaRPr lang="en-US" sz="2000" dirty="0" smtClean="0"/>
          </a:p>
          <a:p>
            <a:pPr lvl="1"/>
            <a:r>
              <a:rPr lang="en-US" sz="2000" dirty="0" smtClean="0"/>
              <a:t>Employee filled a retail, long-term prescription for a targeted drug between October 12</a:t>
            </a:r>
            <a:r>
              <a:rPr lang="en-US" sz="2000" baseline="30000" dirty="0" smtClean="0"/>
              <a:t>th</a:t>
            </a:r>
            <a:r>
              <a:rPr lang="en-US" sz="2000" dirty="0" smtClean="0"/>
              <a:t> and November 26</a:t>
            </a:r>
            <a:r>
              <a:rPr lang="en-US" sz="2000" baseline="30000" dirty="0" smtClean="0"/>
              <a:t>th</a:t>
            </a:r>
            <a:endParaRPr lang="en-US" sz="2000" dirty="0" smtClean="0"/>
          </a:p>
          <a:p>
            <a:pPr lvl="1"/>
            <a:r>
              <a:rPr lang="en-US" sz="2000" dirty="0" smtClean="0"/>
              <a:t>Employee did not fill a home delivery prescription for the same drug between May 1</a:t>
            </a:r>
            <a:r>
              <a:rPr lang="en-US" sz="2000" baseline="30000" dirty="0" smtClean="0"/>
              <a:t>st</a:t>
            </a:r>
            <a:r>
              <a:rPr lang="en-US" sz="2000" dirty="0" smtClean="0"/>
              <a:t> and November 1</a:t>
            </a:r>
            <a:r>
              <a:rPr lang="en-US" sz="2000" baseline="30000" dirty="0" smtClean="0"/>
              <a:t>st</a:t>
            </a:r>
            <a:endParaRPr lang="en-US" sz="2000" dirty="0" smtClean="0"/>
          </a:p>
          <a:p>
            <a:pPr lvl="1"/>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65D8EC2F-45CE-4F49-8E14-4CC928B039C8}" type="slidenum">
              <a:rPr lang="en-US" smtClean="0"/>
              <a:pPr>
                <a:defRPr/>
              </a:pPr>
              <a:t>36</a:t>
            </a:fld>
            <a:endParaRPr lang="en-US"/>
          </a:p>
        </p:txBody>
      </p:sp>
    </p:spTree>
    <p:extLst>
      <p:ext uri="{BB962C8B-B14F-4D97-AF65-F5344CB8AC3E}">
        <p14:creationId xmlns:p14="http://schemas.microsoft.com/office/powerpoint/2010/main" val="86381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
            <p:extLst>
              <p:ext uri="{D42A27DB-BD31-4B8C-83A1-F6EECF244321}">
                <p14:modId xmlns:p14="http://schemas.microsoft.com/office/powerpoint/2010/main" val="3690034459"/>
              </p:ext>
            </p:extLst>
          </p:nvPr>
        </p:nvGraphicFramePr>
        <p:xfrm>
          <a:off x="612775"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Home Delivery Utilization for All Employees: 2006 to 2010</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37</a:t>
            </a:fld>
            <a:endParaRPr lang="en-US"/>
          </a:p>
        </p:txBody>
      </p:sp>
      <p:cxnSp>
        <p:nvCxnSpPr>
          <p:cNvPr id="6" name="Straight Connector 5"/>
          <p:cNvCxnSpPr/>
          <p:nvPr/>
        </p:nvCxnSpPr>
        <p:spPr>
          <a:xfrm flipV="1">
            <a:off x="6477000" y="2590800"/>
            <a:ext cx="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534400" y="2590800"/>
            <a:ext cx="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01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Home Delivery Adoption: </a:t>
            </a:r>
            <a:r>
              <a:rPr lang="en-US" sz="2800" dirty="0" err="1" smtClean="0"/>
              <a:t>Logit</a:t>
            </a:r>
            <a:r>
              <a:rPr lang="en-US" sz="2800" dirty="0" smtClean="0"/>
              <a:t> Regression (Marginal Effects)</a:t>
            </a:r>
            <a:endParaRPr lang="en-US" sz="2800" dirty="0"/>
          </a:p>
        </p:txBody>
      </p:sp>
      <p:graphicFrame>
        <p:nvGraphicFramePr>
          <p:cNvPr id="5" name="Content Placeholder 4"/>
          <p:cNvGraphicFramePr>
            <a:graphicFrameLocks noGrp="1"/>
          </p:cNvGraphicFramePr>
          <p:nvPr>
            <p:ph sz="quarter" idx="1"/>
          </p:nvPr>
        </p:nvGraphicFramePr>
        <p:xfrm>
          <a:off x="609600" y="1295400"/>
          <a:ext cx="8001000" cy="5257800"/>
        </p:xfrm>
        <a:graphic>
          <a:graphicData uri="http://schemas.openxmlformats.org/drawingml/2006/table">
            <a:tbl>
              <a:tblPr firstRow="1" bandRow="1">
                <a:tableStyleId>{5C22544A-7EE6-4342-B048-85BDC9FD1C3A}</a:tableStyleId>
              </a:tblPr>
              <a:tblGrid>
                <a:gridCol w="2667000"/>
                <a:gridCol w="1333500"/>
                <a:gridCol w="1333500"/>
                <a:gridCol w="1333500"/>
                <a:gridCol w="1333500"/>
              </a:tblGrid>
              <a:tr h="370840">
                <a:tc>
                  <a:txBody>
                    <a:bodyPr/>
                    <a:lstStyle/>
                    <a:p>
                      <a:pPr>
                        <a:lnSpc>
                          <a:spcPct val="100000"/>
                        </a:lnSpc>
                      </a:pPr>
                      <a:endParaRPr lang="en-US" sz="1300" dirty="0">
                        <a:latin typeface="+mj-lt"/>
                      </a:endParaRPr>
                    </a:p>
                  </a:txBody>
                  <a:tcPr anchor="ctr"/>
                </a:tc>
                <a:tc gridSpan="2">
                  <a:txBody>
                    <a:bodyPr/>
                    <a:lstStyle/>
                    <a:p>
                      <a:pPr algn="ctr">
                        <a:lnSpc>
                          <a:spcPct val="100000"/>
                        </a:lnSpc>
                      </a:pPr>
                      <a:r>
                        <a:rPr lang="en-US" sz="1800" dirty="0" smtClean="0">
                          <a:latin typeface="+mj-lt"/>
                          <a:ea typeface="Times New Roman"/>
                          <a:cs typeface="Times New Roman"/>
                        </a:rPr>
                        <a:t>No Controls</a:t>
                      </a:r>
                      <a:endParaRPr lang="en-US" sz="1800" dirty="0">
                        <a:latin typeface="+mj-lt"/>
                        <a:ea typeface="Times New Roman"/>
                        <a:cs typeface="Times New Roman"/>
                      </a:endParaRPr>
                    </a:p>
                  </a:txBody>
                  <a:tcPr marL="68580" marR="68580" marT="0" marB="0" anchor="ctr"/>
                </a:tc>
                <a:tc hMerge="1">
                  <a:txBody>
                    <a:bodyPr/>
                    <a:lstStyle/>
                    <a:p>
                      <a:endParaRPr lang="en-US"/>
                    </a:p>
                  </a:txBody>
                  <a:tcPr/>
                </a:tc>
                <a:tc gridSpan="2">
                  <a:txBody>
                    <a:bodyPr/>
                    <a:lstStyle/>
                    <a:p>
                      <a:pPr algn="ctr">
                        <a:lnSpc>
                          <a:spcPct val="100000"/>
                        </a:lnSpc>
                      </a:pPr>
                      <a:r>
                        <a:rPr lang="en-US" sz="1800" dirty="0" smtClean="0">
                          <a:latin typeface="+mj-lt"/>
                          <a:ea typeface="Times New Roman"/>
                          <a:cs typeface="Times New Roman"/>
                        </a:rPr>
                        <a:t>Add</a:t>
                      </a:r>
                      <a:r>
                        <a:rPr lang="en-US" sz="1800" baseline="0" dirty="0" smtClean="0">
                          <a:latin typeface="+mj-lt"/>
                          <a:ea typeface="Times New Roman"/>
                          <a:cs typeface="Times New Roman"/>
                        </a:rPr>
                        <a:t> Controls</a:t>
                      </a:r>
                      <a:endParaRPr lang="en-US" sz="1800" dirty="0">
                        <a:latin typeface="+mj-lt"/>
                        <a:ea typeface="Times New Roman"/>
                        <a:cs typeface="Times New Roman"/>
                      </a:endParaRPr>
                    </a:p>
                  </a:txBody>
                  <a:tcPr marL="68580" marR="68580" marT="0" marB="0" anchor="ctr"/>
                </a:tc>
                <a:tc hMerge="1">
                  <a:txBody>
                    <a:bodyPr/>
                    <a:lstStyle/>
                    <a:p>
                      <a:endParaRPr lang="en-US"/>
                    </a:p>
                  </a:txBody>
                  <a:tcPr/>
                </a:tc>
              </a:tr>
              <a:tr h="314960">
                <a:tc>
                  <a:txBody>
                    <a:bodyPr/>
                    <a:lstStyle/>
                    <a:p>
                      <a:pPr>
                        <a:lnSpc>
                          <a:spcPct val="100000"/>
                        </a:lnSpc>
                      </a:pPr>
                      <a:r>
                        <a:rPr lang="en-US" sz="1400" b="1" dirty="0">
                          <a:latin typeface="+mj-lt"/>
                          <a:ea typeface="Times New Roman"/>
                          <a:cs typeface="Times New Roman"/>
                        </a:rPr>
                        <a:t>2008 Cohort</a:t>
                      </a:r>
                    </a:p>
                  </a:txBody>
                  <a:tcPr marL="68580" marR="68580" marT="0" marB="0" anchor="ctr"/>
                </a:tc>
                <a:tc>
                  <a:txBody>
                    <a:bodyPr/>
                    <a:lstStyle/>
                    <a:p>
                      <a:pPr algn="ctr">
                        <a:lnSpc>
                          <a:spcPct val="100000"/>
                        </a:lnSpc>
                      </a:pPr>
                      <a:r>
                        <a:rPr lang="en-US" sz="1400" b="1" dirty="0">
                          <a:latin typeface="+mj-lt"/>
                          <a:ea typeface="Times New Roman"/>
                          <a:cs typeface="Times New Roman"/>
                        </a:rPr>
                        <a:t>0.338</a:t>
                      </a:r>
                      <a:r>
                        <a:rPr lang="en-US" sz="1400" b="1" baseline="30000" dirty="0">
                          <a:latin typeface="+mj-lt"/>
                          <a:ea typeface="Times New Roman"/>
                          <a:cs typeface="Times New Roman"/>
                        </a:rPr>
                        <a:t>**</a:t>
                      </a:r>
                      <a:r>
                        <a:rPr lang="en-US" sz="1400" b="1" dirty="0">
                          <a:latin typeface="+mj-lt"/>
                          <a:ea typeface="Times New Roman"/>
                          <a:cs typeface="Times New Roman"/>
                        </a:rPr>
                        <a:t> </a:t>
                      </a:r>
                    </a:p>
                  </a:txBody>
                  <a:tcPr marL="68580" marR="68580" marT="0" marB="0" anchor="ctr"/>
                </a:tc>
                <a:tc>
                  <a:txBody>
                    <a:bodyPr/>
                    <a:lstStyle/>
                    <a:p>
                      <a:pPr algn="ctr">
                        <a:lnSpc>
                          <a:spcPct val="100000"/>
                        </a:lnSpc>
                      </a:pPr>
                      <a:r>
                        <a:rPr kumimoji="0" lang="en-US" sz="1400" b="1" kern="1200" dirty="0" smtClean="0">
                          <a:solidFill>
                            <a:schemeClr val="dk1"/>
                          </a:solidFill>
                          <a:latin typeface="+mn-lt"/>
                          <a:ea typeface="Times New Roman"/>
                          <a:cs typeface="Times New Roman"/>
                        </a:rPr>
                        <a:t>(0.004)</a:t>
                      </a:r>
                    </a:p>
                  </a:txBody>
                  <a:tcPr marL="68580" marR="68580" marT="0" marB="0" anchor="ctr"/>
                </a:tc>
                <a:tc>
                  <a:txBody>
                    <a:bodyPr/>
                    <a:lstStyle/>
                    <a:p>
                      <a:pPr algn="ctr">
                        <a:lnSpc>
                          <a:spcPct val="100000"/>
                        </a:lnSpc>
                      </a:pPr>
                      <a:r>
                        <a:rPr lang="en-US" sz="1400" b="1" dirty="0" smtClean="0">
                          <a:latin typeface="+mj-lt"/>
                          <a:ea typeface="Times New Roman"/>
                          <a:cs typeface="Times New Roman"/>
                        </a:rPr>
                        <a:t>0.348</a:t>
                      </a:r>
                      <a:r>
                        <a:rPr lang="en-US" sz="1400" b="1" baseline="30000" dirty="0" smtClean="0">
                          <a:latin typeface="+mj-lt"/>
                          <a:ea typeface="Times New Roman"/>
                          <a:cs typeface="Times New Roman"/>
                        </a:rPr>
                        <a:t>**</a:t>
                      </a:r>
                      <a:r>
                        <a:rPr lang="en-US" sz="1400" b="1" dirty="0" smtClean="0">
                          <a:latin typeface="+mj-lt"/>
                          <a:ea typeface="Times New Roman"/>
                          <a:cs typeface="Times New Roman"/>
                        </a:rPr>
                        <a:t> </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0.004)</a:t>
                      </a:r>
                    </a:p>
                  </a:txBody>
                  <a:tcPr marL="68580" marR="68580" marT="0" marB="0" anchor="ctr"/>
                </a:tc>
              </a:tr>
              <a:tr h="228600">
                <a:tc>
                  <a:txBody>
                    <a:bodyPr/>
                    <a:lstStyle/>
                    <a:p>
                      <a:pPr>
                        <a:lnSpc>
                          <a:spcPct val="100000"/>
                        </a:lnSpc>
                      </a:pPr>
                      <a:r>
                        <a:rPr lang="en-US" sz="1400" b="1" dirty="0">
                          <a:latin typeface="+mj-lt"/>
                          <a:ea typeface="Times New Roman"/>
                          <a:cs typeface="Times New Roman"/>
                        </a:rPr>
                        <a:t>Female</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-0.003</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(0.005)</a:t>
                      </a:r>
                      <a:endParaRPr lang="en-US" sz="1400" b="1" dirty="0">
                        <a:latin typeface="+mj-lt"/>
                        <a:ea typeface="Times New Roman"/>
                        <a:cs typeface="Times New Roman"/>
                      </a:endParaRPr>
                    </a:p>
                  </a:txBody>
                  <a:tcPr marL="68580" marR="68580" marT="0" marB="0" anchor="ctr"/>
                </a:tc>
              </a:tr>
              <a:tr h="304800">
                <a:tc>
                  <a:txBody>
                    <a:bodyPr/>
                    <a:lstStyle/>
                    <a:p>
                      <a:pPr>
                        <a:lnSpc>
                          <a:spcPct val="100000"/>
                        </a:lnSpc>
                      </a:pPr>
                      <a:r>
                        <a:rPr lang="en-US" sz="1400" b="1" dirty="0">
                          <a:latin typeface="+mj-lt"/>
                          <a:ea typeface="Times New Roman"/>
                          <a:cs typeface="Times New Roman"/>
                        </a:rPr>
                        <a:t>Age</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0.003</a:t>
                      </a:r>
                      <a:r>
                        <a:rPr lang="en-US" sz="1400" b="1" baseline="30000" dirty="0" smtClean="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0.0002)</a:t>
                      </a: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Tenure</a:t>
                      </a:r>
                      <a:r>
                        <a:rPr lang="en-US" sz="1400" b="1" baseline="0" dirty="0" smtClean="0">
                          <a:latin typeface="+mj-lt"/>
                          <a:ea typeface="Times New Roman"/>
                          <a:cs typeface="Times New Roman"/>
                        </a:rPr>
                        <a:t> (&lt;2 yrs. Omitted)</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endParaRPr lang="en-US" dirty="0"/>
                    </a:p>
                  </a:txBody>
                  <a:tcPr marL="68580" marR="68580" marT="0" marB="0" anchor="ctr"/>
                </a:tc>
                <a:tc>
                  <a:txBody>
                    <a:bodyPr/>
                    <a:lstStyle/>
                    <a:p>
                      <a:endParaRPr lang="en-US" dirty="0"/>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    2</a:t>
                      </a:r>
                      <a:r>
                        <a:rPr lang="en-US" sz="1400" b="1" baseline="0" dirty="0" smtClean="0">
                          <a:latin typeface="+mj-lt"/>
                          <a:ea typeface="Times New Roman"/>
                          <a:cs typeface="Times New Roman"/>
                        </a:rPr>
                        <a:t> to &lt;5 yrs.</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-0.022**</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(0.006)</a:t>
                      </a:r>
                      <a:endParaRPr lang="en-US" sz="1400" b="1" dirty="0">
                        <a:latin typeface="+mj-lt"/>
                        <a:ea typeface="Times New Roman"/>
                        <a:cs typeface="Times New Roman"/>
                      </a:endParaRPr>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    5 to &lt;10 yrs.</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-0.025**</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(0.006)</a:t>
                      </a:r>
                      <a:endParaRPr lang="en-US" sz="1400" b="1" dirty="0">
                        <a:latin typeface="+mj-lt"/>
                        <a:ea typeface="Times New Roman"/>
                        <a:cs typeface="Times New Roman"/>
                      </a:endParaRPr>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    10+ yrs.</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-0.041**</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(0.007)</a:t>
                      </a:r>
                      <a:endParaRPr lang="en-US" sz="1400" b="1" dirty="0">
                        <a:latin typeface="+mj-lt"/>
                        <a:ea typeface="Times New Roman"/>
                        <a:cs typeface="Times New Roman"/>
                      </a:endParaRP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Salary (1</a:t>
                      </a:r>
                      <a:r>
                        <a:rPr lang="en-US" sz="1400" b="1" baseline="30000" dirty="0" smtClean="0">
                          <a:latin typeface="+mj-lt"/>
                          <a:ea typeface="Times New Roman"/>
                          <a:cs typeface="Times New Roman"/>
                        </a:rPr>
                        <a:t>st</a:t>
                      </a:r>
                      <a:r>
                        <a:rPr lang="en-US" sz="1400" b="1" dirty="0" smtClean="0">
                          <a:latin typeface="+mj-lt"/>
                          <a:ea typeface="Times New Roman"/>
                          <a:cs typeface="Times New Roman"/>
                        </a:rPr>
                        <a:t> quart. Omitted)</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   </a:t>
                      </a:r>
                      <a:r>
                        <a:rPr lang="en-US" sz="1400" b="1" baseline="0" dirty="0" smtClean="0">
                          <a:latin typeface="+mj-lt"/>
                          <a:ea typeface="Times New Roman"/>
                          <a:cs typeface="Times New Roman"/>
                        </a:rPr>
                        <a:t> Salary 2</a:t>
                      </a:r>
                      <a:r>
                        <a:rPr lang="en-US" sz="1400" b="1" baseline="30000" dirty="0" smtClean="0">
                          <a:latin typeface="+mj-lt"/>
                          <a:ea typeface="Times New Roman"/>
                          <a:cs typeface="Times New Roman"/>
                        </a:rPr>
                        <a:t>nd</a:t>
                      </a:r>
                      <a:r>
                        <a:rPr lang="en-US" sz="1400" b="1" baseline="0"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latin typeface="+mj-lt"/>
                        </a:rPr>
                        <a:t>0.009</a:t>
                      </a:r>
                      <a:endParaRPr lang="en-US" sz="1400" b="1" dirty="0">
                        <a:latin typeface="+mj-lt"/>
                      </a:endParaRPr>
                    </a:p>
                  </a:txBody>
                  <a:tcPr marL="68580" marR="68580" marT="0" marB="0" anchor="ctr"/>
                </a:tc>
                <a:tc>
                  <a:txBody>
                    <a:bodyPr/>
                    <a:lstStyle/>
                    <a:p>
                      <a:pPr algn="ctr"/>
                      <a:r>
                        <a:rPr lang="en-US" sz="1400" b="1" dirty="0" smtClean="0">
                          <a:latin typeface="+mj-lt"/>
                        </a:rPr>
                        <a:t>(0.006)</a:t>
                      </a:r>
                      <a:endParaRPr lang="en-US" sz="1400" b="1" dirty="0">
                        <a:latin typeface="+mj-lt"/>
                      </a:endParaRP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Salary 3</a:t>
                      </a:r>
                      <a:r>
                        <a:rPr lang="en-US" sz="1400" b="1" baseline="30000" dirty="0" smtClean="0">
                          <a:latin typeface="+mj-lt"/>
                          <a:ea typeface="Times New Roman"/>
                          <a:cs typeface="Times New Roman"/>
                        </a:rPr>
                        <a:t>rd</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latin typeface="+mj-lt"/>
                        </a:rPr>
                        <a:t>0.026**</a:t>
                      </a:r>
                      <a:endParaRPr lang="en-US" sz="1400" b="1" dirty="0">
                        <a:latin typeface="+mj-lt"/>
                      </a:endParaRPr>
                    </a:p>
                  </a:txBody>
                  <a:tcPr marL="68580" marR="68580" marT="0" marB="0" anchor="ctr"/>
                </a:tc>
                <a:tc>
                  <a:txBody>
                    <a:bodyPr/>
                    <a:lstStyle/>
                    <a:p>
                      <a:pPr algn="ctr"/>
                      <a:r>
                        <a:rPr lang="en-US" sz="1400" b="1" dirty="0" smtClean="0">
                          <a:latin typeface="+mj-lt"/>
                        </a:rPr>
                        <a:t>(0.006)</a:t>
                      </a:r>
                      <a:endParaRPr lang="en-US" sz="1400" b="1" dirty="0">
                        <a:latin typeface="+mj-lt"/>
                      </a:endParaRP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Salary 4</a:t>
                      </a:r>
                      <a:r>
                        <a:rPr lang="en-US" sz="1400" b="1" baseline="30000" dirty="0" smtClean="0">
                          <a:latin typeface="+mj-lt"/>
                          <a:ea typeface="Times New Roman"/>
                          <a:cs typeface="Times New Roman"/>
                        </a:rPr>
                        <a:t>th</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latin typeface="+mj-lt"/>
                        </a:rPr>
                        <a:t>0.059**</a:t>
                      </a:r>
                      <a:endParaRPr lang="en-US" sz="1400" b="1" dirty="0">
                        <a:latin typeface="+mj-lt"/>
                      </a:endParaRPr>
                    </a:p>
                  </a:txBody>
                  <a:tcPr marL="68580" marR="68580" marT="0" marB="0" anchor="ctr"/>
                </a:tc>
                <a:tc>
                  <a:txBody>
                    <a:bodyPr/>
                    <a:lstStyle/>
                    <a:p>
                      <a:pPr algn="ctr"/>
                      <a:r>
                        <a:rPr lang="en-US" sz="1400" b="1" dirty="0" smtClean="0">
                          <a:latin typeface="+mj-lt"/>
                        </a:rPr>
                        <a:t>(0.006)</a:t>
                      </a:r>
                      <a:endParaRPr lang="en-US" sz="1400" b="1" dirty="0">
                        <a:latin typeface="+mj-lt"/>
                      </a:endParaRP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Number</a:t>
                      </a:r>
                      <a:r>
                        <a:rPr lang="en-US" sz="1400" b="1" baseline="0" dirty="0" smtClean="0">
                          <a:latin typeface="+mj-lt"/>
                          <a:ea typeface="Times New Roman"/>
                          <a:cs typeface="Times New Roman"/>
                        </a:rPr>
                        <a:t> of </a:t>
                      </a:r>
                      <a:r>
                        <a:rPr lang="en-US" sz="1400" b="1" dirty="0" smtClean="0">
                          <a:latin typeface="+mj-lt"/>
                          <a:ea typeface="Times New Roman"/>
                          <a:cs typeface="Times New Roman"/>
                        </a:rPr>
                        <a:t>targeted </a:t>
                      </a:r>
                      <a:r>
                        <a:rPr lang="en-US" sz="1400" b="1" dirty="0">
                          <a:latin typeface="+mj-lt"/>
                          <a:ea typeface="Times New Roman"/>
                          <a:cs typeface="Times New Roman"/>
                        </a:rPr>
                        <a:t>drugs</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0.0000</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(0.002)</a:t>
                      </a:r>
                      <a:endParaRPr lang="en-US" sz="1400" b="1" dirty="0">
                        <a:latin typeface="+mj-lt"/>
                        <a:ea typeface="Times New Roman"/>
                        <a:cs typeface="Times New Roman"/>
                      </a:endParaRPr>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Past PDC</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0.001</a:t>
                      </a:r>
                      <a:r>
                        <a:rPr lang="en-US" sz="1400" b="1" baseline="30000" dirty="0" smtClean="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0.0001)</a:t>
                      </a: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Past PDC</a:t>
                      </a:r>
                      <a:r>
                        <a:rPr lang="en-US" sz="1400" b="1" baseline="0" dirty="0" smtClean="0">
                          <a:latin typeface="+mj-lt"/>
                          <a:ea typeface="Times New Roman"/>
                          <a:cs typeface="Times New Roman"/>
                        </a:rPr>
                        <a:t> missing</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0.048</a:t>
                      </a:r>
                      <a:r>
                        <a:rPr lang="en-US" sz="1400" b="1" baseline="30000" dirty="0" smtClean="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0.007)</a:t>
                      </a:r>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Rough savings</a:t>
                      </a:r>
                      <a:r>
                        <a:rPr lang="en-US" sz="1400" b="1" baseline="0" dirty="0" smtClean="0">
                          <a:latin typeface="+mj-lt"/>
                          <a:ea typeface="Times New Roman"/>
                          <a:cs typeface="Times New Roman"/>
                        </a:rPr>
                        <a:t> ($100)</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0.008**</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(0.003)</a:t>
                      </a:r>
                      <a:endParaRPr lang="en-US" sz="1400" b="1" dirty="0">
                        <a:latin typeface="+mj-lt"/>
                        <a:ea typeface="Times New Roman"/>
                        <a:cs typeface="Times New Roman"/>
                      </a:endParaRPr>
                    </a:p>
                  </a:txBody>
                  <a:tcPr marL="68580" marR="68580" marT="0" marB="0" anchor="ctr"/>
                </a:tc>
              </a:tr>
              <a:tr h="304800">
                <a:tc>
                  <a:txBody>
                    <a:bodyPr/>
                    <a:lstStyle/>
                    <a:p>
                      <a:pPr>
                        <a:lnSpc>
                          <a:spcPct val="100000"/>
                        </a:lnSpc>
                      </a:pPr>
                      <a:r>
                        <a:rPr lang="en-US" sz="1400" b="1" dirty="0">
                          <a:latin typeface="+mj-lt"/>
                          <a:ea typeface="Times New Roman"/>
                          <a:cs typeface="Times New Roman"/>
                        </a:rPr>
                        <a:t>Disease class effects</a:t>
                      </a:r>
                    </a:p>
                  </a:txBody>
                  <a:tcPr marL="68580" marR="68580" marT="0" marB="0" anchor="ctr"/>
                </a:tc>
                <a:tc gridSpan="2">
                  <a:txBody>
                    <a:bodyPr/>
                    <a:lstStyle/>
                    <a:p>
                      <a:pPr algn="ctr">
                        <a:lnSpc>
                          <a:spcPct val="100000"/>
                        </a:lnSpc>
                      </a:pPr>
                      <a:r>
                        <a:rPr lang="en-US" sz="1400" b="1">
                          <a:latin typeface="+mj-lt"/>
                          <a:ea typeface="Times New Roman"/>
                          <a:cs typeface="Times New Roman"/>
                        </a:rPr>
                        <a:t>No</a:t>
                      </a:r>
                    </a:p>
                  </a:txBody>
                  <a:tcPr marL="68580" marR="68580" marT="0" marB="0" anchor="ctr"/>
                </a:tc>
                <a:tc hMerge="1">
                  <a:txBody>
                    <a:bodyPr/>
                    <a:lstStyle/>
                    <a:p>
                      <a:endParaRPr lang="en-US"/>
                    </a:p>
                  </a:txBody>
                  <a:tcPr/>
                </a:tc>
                <a:tc gridSpan="2">
                  <a:txBody>
                    <a:bodyPr/>
                    <a:lstStyle/>
                    <a:p>
                      <a:pPr algn="ctr">
                        <a:lnSpc>
                          <a:spcPct val="100000"/>
                        </a:lnSpc>
                      </a:pPr>
                      <a:r>
                        <a:rPr lang="en-US" sz="1400" b="1" dirty="0">
                          <a:latin typeface="+mj-lt"/>
                          <a:ea typeface="Times New Roman"/>
                          <a:cs typeface="Times New Roman"/>
                        </a:rPr>
                        <a:t>Yes</a:t>
                      </a:r>
                    </a:p>
                  </a:txBody>
                  <a:tcPr marL="68580" marR="68580" marT="0" marB="0" anchor="ctr"/>
                </a:tc>
                <a:tc hMerge="1">
                  <a:txBody>
                    <a:bodyPr/>
                    <a:lstStyle/>
                    <a:p>
                      <a:endParaRPr lang="en-US"/>
                    </a:p>
                  </a:txBody>
                  <a:tcPr/>
                </a:tc>
              </a:tr>
              <a:tr h="304800">
                <a:tc>
                  <a:txBody>
                    <a:bodyPr/>
                    <a:lstStyle/>
                    <a:p>
                      <a:pPr>
                        <a:lnSpc>
                          <a:spcPct val="100000"/>
                        </a:lnSpc>
                      </a:pPr>
                      <a:r>
                        <a:rPr lang="en-US" sz="1400" b="1" i="1" dirty="0">
                          <a:latin typeface="+mj-lt"/>
                          <a:ea typeface="Times New Roman"/>
                          <a:cs typeface="Times New Roman"/>
                        </a:rPr>
                        <a:t>Pseudo R</a:t>
                      </a:r>
                      <a:r>
                        <a:rPr lang="en-US" sz="1400" b="1" i="1" baseline="30000" dirty="0">
                          <a:latin typeface="+mj-lt"/>
                          <a:ea typeface="Times New Roman"/>
                          <a:cs typeface="Times New Roman"/>
                        </a:rPr>
                        <a:t>2</a:t>
                      </a:r>
                      <a:endParaRPr lang="en-US" sz="1400" b="1" dirty="0">
                        <a:latin typeface="+mj-lt"/>
                        <a:ea typeface="Times New Roman"/>
                        <a:cs typeface="Times New Roman"/>
                      </a:endParaRPr>
                    </a:p>
                  </a:txBody>
                  <a:tcPr marL="68580" marR="68580" marT="0" marB="0" anchor="ctr"/>
                </a:tc>
                <a:tc gridSpan="2">
                  <a:txBody>
                    <a:bodyPr/>
                    <a:lstStyle/>
                    <a:p>
                      <a:pPr algn="ctr">
                        <a:lnSpc>
                          <a:spcPct val="100000"/>
                        </a:lnSpc>
                      </a:pPr>
                      <a:r>
                        <a:rPr lang="en-US" sz="1400" b="1">
                          <a:latin typeface="+mj-lt"/>
                          <a:ea typeface="Times New Roman"/>
                          <a:cs typeface="Times New Roman"/>
                        </a:rPr>
                        <a:t>0.155</a:t>
                      </a:r>
                    </a:p>
                  </a:txBody>
                  <a:tcPr marL="68580" marR="68580" marT="0" marB="0" anchor="ctr"/>
                </a:tc>
                <a:tc hMerge="1">
                  <a:txBody>
                    <a:bodyPr/>
                    <a:lstStyle/>
                    <a:p>
                      <a:endParaRPr lang="en-US"/>
                    </a:p>
                  </a:txBody>
                  <a:tcPr/>
                </a:tc>
                <a:tc gridSpan="2">
                  <a:txBody>
                    <a:bodyPr/>
                    <a:lstStyle/>
                    <a:p>
                      <a:pPr algn="ctr">
                        <a:lnSpc>
                          <a:spcPct val="100000"/>
                        </a:lnSpc>
                      </a:pPr>
                      <a:r>
                        <a:rPr lang="en-US" sz="1400" b="1" dirty="0" smtClean="0">
                          <a:latin typeface="+mj-lt"/>
                          <a:ea typeface="Times New Roman"/>
                          <a:cs typeface="Times New Roman"/>
                        </a:rPr>
                        <a:t>0.174</a:t>
                      </a:r>
                      <a:endParaRPr lang="en-US" sz="1400" b="1" dirty="0">
                        <a:latin typeface="+mj-lt"/>
                        <a:ea typeface="Times New Roman"/>
                        <a:cs typeface="Times New Roman"/>
                      </a:endParaRPr>
                    </a:p>
                  </a:txBody>
                  <a:tcPr marL="68580" marR="68580" marT="0" marB="0" anchor="ctr"/>
                </a:tc>
                <a:tc hMerge="1">
                  <a:txBody>
                    <a:bodyPr/>
                    <a:lstStyle/>
                    <a:p>
                      <a:endParaRPr lang="en-US"/>
                    </a:p>
                  </a:txBody>
                  <a:tcPr/>
                </a:tc>
              </a:tr>
              <a:tr h="228600">
                <a:tc>
                  <a:txBody>
                    <a:bodyPr/>
                    <a:lstStyle/>
                    <a:p>
                      <a:pPr>
                        <a:lnSpc>
                          <a:spcPct val="100000"/>
                        </a:lnSpc>
                      </a:pPr>
                      <a:r>
                        <a:rPr lang="en-US" sz="1400" b="1" dirty="0">
                          <a:latin typeface="+mj-lt"/>
                          <a:ea typeface="Times New Roman"/>
                          <a:cs typeface="Times New Roman"/>
                        </a:rPr>
                        <a:t>Sample </a:t>
                      </a:r>
                      <a:r>
                        <a:rPr lang="en-US" sz="1400" b="1" dirty="0" smtClean="0">
                          <a:latin typeface="+mj-lt"/>
                          <a:ea typeface="Times New Roman"/>
                          <a:cs typeface="Times New Roman"/>
                        </a:rPr>
                        <a:t>size </a:t>
                      </a:r>
                      <a:endParaRPr lang="en-US" sz="1400" b="1" dirty="0">
                        <a:latin typeface="+mj-lt"/>
                        <a:ea typeface="Times New Roman"/>
                        <a:cs typeface="Times New Roman"/>
                      </a:endParaRPr>
                    </a:p>
                  </a:txBody>
                  <a:tcPr marL="68580" marR="68580" marT="0" marB="0" anchor="ctr"/>
                </a:tc>
                <a:tc gridSpan="2">
                  <a:txBody>
                    <a:bodyPr/>
                    <a:lstStyle/>
                    <a:p>
                      <a:pPr algn="ctr">
                        <a:lnSpc>
                          <a:spcPct val="100000"/>
                        </a:lnSpc>
                      </a:pPr>
                      <a:r>
                        <a:rPr lang="en-US" sz="1400" b="1" i="0" dirty="0" smtClean="0">
                          <a:latin typeface="+mj-lt"/>
                          <a:ea typeface="Times New Roman"/>
                          <a:cs typeface="Times New Roman"/>
                        </a:rPr>
                        <a:t>49,913</a:t>
                      </a:r>
                      <a:r>
                        <a:rPr lang="en-US" sz="1400" b="1" i="0" baseline="0" dirty="0" smtClean="0">
                          <a:latin typeface="+mj-lt"/>
                          <a:ea typeface="Times New Roman"/>
                          <a:cs typeface="Times New Roman"/>
                        </a:rPr>
                        <a:t> / </a:t>
                      </a:r>
                      <a:r>
                        <a:rPr lang="en-US" sz="1400" b="1" i="0" dirty="0" smtClean="0">
                          <a:latin typeface="+mj-lt"/>
                          <a:ea typeface="Times New Roman"/>
                          <a:cs typeface="Times New Roman"/>
                        </a:rPr>
                        <a:t>94,450</a:t>
                      </a:r>
                      <a:endParaRPr lang="en-US" sz="1400" b="1" i="0" dirty="0">
                        <a:latin typeface="+mj-lt"/>
                        <a:ea typeface="Times New Roman"/>
                        <a:cs typeface="Times New Roman"/>
                      </a:endParaRPr>
                    </a:p>
                  </a:txBody>
                  <a:tcPr marL="68580" marR="68580" marT="0" marB="0" anchor="ctr"/>
                </a:tc>
                <a:tc hMerge="1">
                  <a:txBody>
                    <a:bodyPr/>
                    <a:lstStyle/>
                    <a:p>
                      <a:endParaRPr lang="en-US"/>
                    </a:p>
                  </a:txBody>
                  <a:tcPr/>
                </a:tc>
                <a:tc gridSpan="2">
                  <a:txBody>
                    <a:bodyPr/>
                    <a:lstStyle/>
                    <a:p>
                      <a:pPr algn="ctr">
                        <a:lnSpc>
                          <a:spcPct val="100000"/>
                        </a:lnSpc>
                      </a:pPr>
                      <a:r>
                        <a:rPr lang="en-US" sz="1400" b="1" i="0" dirty="0" smtClean="0">
                          <a:latin typeface="+mj-lt"/>
                          <a:ea typeface="Times New Roman"/>
                          <a:cs typeface="Times New Roman"/>
                        </a:rPr>
                        <a:t>48,433</a:t>
                      </a:r>
                      <a:r>
                        <a:rPr lang="en-US" sz="1400" b="1" i="0" baseline="0" dirty="0" smtClean="0">
                          <a:latin typeface="+mj-lt"/>
                          <a:ea typeface="Times New Roman"/>
                          <a:cs typeface="Times New Roman"/>
                        </a:rPr>
                        <a:t> / </a:t>
                      </a:r>
                      <a:r>
                        <a:rPr lang="en-US" sz="1400" b="1" i="0" dirty="0" smtClean="0">
                          <a:latin typeface="+mj-lt"/>
                          <a:ea typeface="Times New Roman"/>
                          <a:cs typeface="Times New Roman"/>
                        </a:rPr>
                        <a:t> 91,083</a:t>
                      </a:r>
                      <a:endParaRPr lang="en-US" sz="1400" b="1" i="0" dirty="0">
                        <a:latin typeface="+mj-lt"/>
                        <a:ea typeface="Times New Roman"/>
                        <a:cs typeface="Times New Roman"/>
                      </a:endParaRPr>
                    </a:p>
                  </a:txBody>
                  <a:tcPr marL="68580" marR="68580" marT="0" marB="0" anchor="ct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38</a:t>
            </a:fld>
            <a:endParaRPr lang="en-US" dirty="0"/>
          </a:p>
        </p:txBody>
      </p:sp>
      <p:sp>
        <p:nvSpPr>
          <p:cNvPr id="6" name="Oval 5"/>
          <p:cNvSpPr/>
          <p:nvPr/>
        </p:nvSpPr>
        <p:spPr>
          <a:xfrm>
            <a:off x="3505200" y="1676400"/>
            <a:ext cx="8382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prstClr val="white"/>
              </a:solidFill>
            </a:endParaRPr>
          </a:p>
        </p:txBody>
      </p:sp>
      <p:sp>
        <p:nvSpPr>
          <p:cNvPr id="7" name="Oval 6"/>
          <p:cNvSpPr/>
          <p:nvPr/>
        </p:nvSpPr>
        <p:spPr>
          <a:xfrm>
            <a:off x="6172200" y="1600200"/>
            <a:ext cx="762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prstClr val="white"/>
              </a:solidFill>
            </a:endParaRPr>
          </a:p>
        </p:txBody>
      </p:sp>
    </p:spTree>
    <p:extLst>
      <p:ext uri="{BB962C8B-B14F-4D97-AF65-F5344CB8AC3E}">
        <p14:creationId xmlns:p14="http://schemas.microsoft.com/office/powerpoint/2010/main" val="331761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Prescription Drug Home Delivery: Requiring an Active Choice</a:t>
            </a:r>
            <a:endParaRPr lang="en-US" dirty="0"/>
          </a:p>
        </p:txBody>
      </p:sp>
      <p:graphicFrame>
        <p:nvGraphicFramePr>
          <p:cNvPr id="9" name="Content Placeholder 4"/>
          <p:cNvGraphicFramePr>
            <a:graphicFrameLocks noGrp="1"/>
          </p:cNvGraphicFramePr>
          <p:nvPr>
            <p:ph sz="quarter" idx="1"/>
          </p:nvPr>
        </p:nvGraphicFramePr>
        <p:xfrm>
          <a:off x="609600" y="1752600"/>
          <a:ext cx="3886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quarter" idx="2"/>
          </p:nvPr>
        </p:nvGraphicFramePr>
        <p:xfrm>
          <a:off x="4845050" y="1828800"/>
          <a:ext cx="3886200" cy="4430712"/>
        </p:xfrm>
        <a:graphic>
          <a:graphicData uri="http://schemas.openxmlformats.org/drawingml/2006/table">
            <a:tbl>
              <a:tblPr firstRow="1" bandRow="1">
                <a:tableStyleId>{5C22544A-7EE6-4342-B048-85BDC9FD1C3A}</a:tableStyleId>
              </a:tblPr>
              <a:tblGrid>
                <a:gridCol w="3886200"/>
              </a:tblGrid>
              <a:tr h="1476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Active choice </a:t>
                      </a:r>
                      <a:r>
                        <a:rPr lang="en-US" sz="2000" b="1" dirty="0" smtClean="0">
                          <a:solidFill>
                            <a:schemeClr val="bg1"/>
                          </a:solidFill>
                          <a:sym typeface="Wingdings" pitchFamily="2" charset="2"/>
                        </a:rPr>
                        <a:t> big increase in home delivery: 6% to 40%</a:t>
                      </a:r>
                      <a:endParaRPr lang="en-US" sz="2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1"/>
                    </a:solidFill>
                  </a:tcPr>
                </a:tc>
              </a:tr>
              <a:tr h="1476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sym typeface="Wingdings" pitchFamily="2" charset="2"/>
                        </a:rPr>
                        <a:t>Among those who choose, we see</a:t>
                      </a:r>
                      <a:r>
                        <a:rPr lang="en-US" sz="2000" b="1" baseline="0" dirty="0" smtClean="0">
                          <a:solidFill>
                            <a:schemeClr val="bg1"/>
                          </a:solidFill>
                          <a:sym typeface="Wingdings" pitchFamily="2" charset="2"/>
                        </a:rPr>
                        <a:t> a </a:t>
                      </a:r>
                      <a:r>
                        <a:rPr lang="en-US" sz="2000" b="1" dirty="0" smtClean="0">
                          <a:solidFill>
                            <a:schemeClr val="bg1"/>
                          </a:solidFill>
                          <a:sym typeface="Wingdings" pitchFamily="2" charset="2"/>
                        </a:rPr>
                        <a:t>slight preference for home delivery</a:t>
                      </a:r>
                      <a:endParaRPr lang="en-US" sz="20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1476904">
                <a:tc>
                  <a:txBody>
                    <a:bodyPr/>
                    <a:lstStyle/>
                    <a:p>
                      <a:pPr algn="ctr">
                        <a:lnSpc>
                          <a:spcPct val="110000"/>
                        </a:lnSpc>
                        <a:spcBef>
                          <a:spcPts val="1200"/>
                        </a:spcBef>
                        <a:spcAft>
                          <a:spcPts val="1200"/>
                        </a:spcAft>
                      </a:pPr>
                      <a:r>
                        <a:rPr lang="en-US" sz="2000" b="1" dirty="0" smtClean="0">
                          <a:solidFill>
                            <a:schemeClr val="bg1"/>
                          </a:solidFill>
                          <a:sym typeface="Wingdings" pitchFamily="2" charset="2"/>
                        </a:rPr>
                        <a:t>About 22% don’t make an active choice</a:t>
                      </a:r>
                    </a:p>
                  </a:txBody>
                  <a:tcPr anchor="ctr">
                    <a:lnT w="38100" cap="flat" cmpd="sng" algn="ctr">
                      <a:solidFill>
                        <a:schemeClr val="bg1"/>
                      </a:solidFill>
                      <a:prstDash val="solid"/>
                      <a:round/>
                      <a:headEnd type="none" w="med" len="med"/>
                      <a:tailEnd type="none" w="med" len="med"/>
                    </a:lnT>
                    <a:solidFill>
                      <a:schemeClr val="accent1"/>
                    </a:solidFill>
                  </a:tcPr>
                </a:tc>
              </a:tr>
            </a:tbl>
          </a:graphicData>
        </a:graphic>
      </p:graphicFrame>
    </p:spTree>
    <p:extLst>
      <p:ext uri="{BB962C8B-B14F-4D97-AF65-F5344CB8AC3E}">
        <p14:creationId xmlns:p14="http://schemas.microsoft.com/office/powerpoint/2010/main" val="4956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Today:</a:t>
            </a:r>
          </a:p>
          <a:p>
            <a:pPr marL="0" indent="0">
              <a:buNone/>
            </a:pPr>
            <a:endParaRPr lang="en-US" dirty="0" smtClean="0"/>
          </a:p>
          <a:p>
            <a:pPr marL="0" indent="0">
              <a:buNone/>
            </a:pPr>
            <a:r>
              <a:rPr lang="en-US" dirty="0" smtClean="0"/>
              <a:t>Two examples of behavioral mechanism design</a:t>
            </a:r>
          </a:p>
          <a:p>
            <a:pPr marL="349250" lvl="1" indent="0">
              <a:buNone/>
            </a:pPr>
            <a:r>
              <a:rPr lang="en-US" dirty="0" smtClean="0"/>
              <a:t>A. Optimal defaults</a:t>
            </a:r>
          </a:p>
          <a:p>
            <a:pPr marL="349250" lvl="1" indent="0">
              <a:buNone/>
            </a:pPr>
            <a:r>
              <a:rPr lang="en-US" dirty="0" smtClean="0"/>
              <a:t>B. Optimal commitment</a:t>
            </a:r>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4</a:t>
            </a:fld>
            <a:endParaRPr lang="en-US" altLang="en-US">
              <a:solidFill>
                <a:srgbClr val="000000"/>
              </a:solidFill>
            </a:endParaRPr>
          </a:p>
        </p:txBody>
      </p:sp>
    </p:spTree>
    <p:extLst>
      <p:ext uri="{BB962C8B-B14F-4D97-AF65-F5344CB8AC3E}">
        <p14:creationId xmlns:p14="http://schemas.microsoft.com/office/powerpoint/2010/main" val="401443286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Home Delivery, Retail, or No Choice: Multinomial </a:t>
            </a:r>
            <a:r>
              <a:rPr lang="en-US" sz="2800" dirty="0" err="1" smtClean="0"/>
              <a:t>Logit</a:t>
            </a:r>
            <a:r>
              <a:rPr lang="en-US" sz="2800" dirty="0" smtClean="0"/>
              <a:t> (Marginal Effects): </a:t>
            </a:r>
            <a:endParaRPr lang="en-US" sz="2800" dirty="0"/>
          </a:p>
        </p:txBody>
      </p:sp>
      <p:graphicFrame>
        <p:nvGraphicFramePr>
          <p:cNvPr id="5" name="Content Placeholder 4"/>
          <p:cNvGraphicFramePr>
            <a:graphicFrameLocks noGrp="1"/>
          </p:cNvGraphicFramePr>
          <p:nvPr>
            <p:ph sz="quarter" idx="1"/>
          </p:nvPr>
        </p:nvGraphicFramePr>
        <p:xfrm>
          <a:off x="609600" y="1219200"/>
          <a:ext cx="7848600" cy="5486400"/>
        </p:xfrm>
        <a:graphic>
          <a:graphicData uri="http://schemas.openxmlformats.org/drawingml/2006/table">
            <a:tbl>
              <a:tblPr firstRow="1" bandRow="1">
                <a:tableStyleId>{5C22544A-7EE6-4342-B048-85BDC9FD1C3A}</a:tableStyleId>
              </a:tblPr>
              <a:tblGrid>
                <a:gridCol w="3139440"/>
                <a:gridCol w="1569720"/>
                <a:gridCol w="1569720"/>
                <a:gridCol w="1569720"/>
              </a:tblGrid>
              <a:tr h="412750">
                <a:tc>
                  <a:txBody>
                    <a:bodyPr/>
                    <a:lstStyle/>
                    <a:p>
                      <a:pPr>
                        <a:lnSpc>
                          <a:spcPct val="100000"/>
                        </a:lnSpc>
                      </a:pPr>
                      <a:endParaRPr lang="en-US" sz="1600" dirty="0">
                        <a:latin typeface="+mj-lt"/>
                      </a:endParaRPr>
                    </a:p>
                  </a:txBody>
                  <a:tcPr anchor="ctr"/>
                </a:tc>
                <a:tc>
                  <a:txBody>
                    <a:bodyPr/>
                    <a:lstStyle/>
                    <a:p>
                      <a:pPr algn="ctr">
                        <a:lnSpc>
                          <a:spcPct val="100000"/>
                        </a:lnSpc>
                      </a:pPr>
                      <a:r>
                        <a:rPr lang="en-US" sz="1600" dirty="0" smtClean="0">
                          <a:latin typeface="+mj-lt"/>
                          <a:ea typeface="Times New Roman"/>
                          <a:cs typeface="Times New Roman"/>
                        </a:rPr>
                        <a:t>HD</a:t>
                      </a:r>
                      <a:endParaRPr lang="en-US" sz="1600" dirty="0">
                        <a:latin typeface="+mj-lt"/>
                        <a:ea typeface="Times New Roman"/>
                        <a:cs typeface="Times New Roman"/>
                      </a:endParaRPr>
                    </a:p>
                  </a:txBody>
                  <a:tcPr marL="68580" marR="68580" marT="0" marB="0" anchor="ctr"/>
                </a:tc>
                <a:tc>
                  <a:txBody>
                    <a:bodyPr/>
                    <a:lstStyle/>
                    <a:p>
                      <a:pPr algn="ctr">
                        <a:lnSpc>
                          <a:spcPct val="100000"/>
                        </a:lnSpc>
                      </a:pPr>
                      <a:r>
                        <a:rPr lang="en-US" sz="2000" dirty="0" smtClean="0">
                          <a:latin typeface="+mj-lt"/>
                          <a:ea typeface="Times New Roman"/>
                          <a:cs typeface="Times New Roman"/>
                        </a:rPr>
                        <a:t>Retail</a:t>
                      </a:r>
                      <a:endParaRPr lang="en-US" sz="2000" dirty="0">
                        <a:latin typeface="+mj-lt"/>
                        <a:ea typeface="Times New Roman"/>
                        <a:cs typeface="Times New Roman"/>
                      </a:endParaRPr>
                    </a:p>
                  </a:txBody>
                  <a:tcPr marL="68580" marR="68580" marT="0" marB="0" anchor="ctr"/>
                </a:tc>
                <a:tc>
                  <a:txBody>
                    <a:bodyPr/>
                    <a:lstStyle/>
                    <a:p>
                      <a:pPr algn="ctr">
                        <a:lnSpc>
                          <a:spcPct val="100000"/>
                        </a:lnSpc>
                      </a:pPr>
                      <a:r>
                        <a:rPr lang="en-US" sz="2000" dirty="0" smtClean="0">
                          <a:latin typeface="+mj-lt"/>
                          <a:ea typeface="Times New Roman"/>
                          <a:cs typeface="Times New Roman"/>
                        </a:rPr>
                        <a:t>No Choice</a:t>
                      </a:r>
                      <a:endParaRPr lang="en-US" sz="2000" dirty="0">
                        <a:latin typeface="+mj-lt"/>
                        <a:ea typeface="Times New Roman"/>
                        <a:cs typeface="Times New Roman"/>
                      </a:endParaRPr>
                    </a:p>
                  </a:txBody>
                  <a:tcPr marL="68580" marR="68580" marT="0" marB="0" anchor="ctr"/>
                </a:tc>
              </a:tr>
              <a:tr h="273050">
                <a:tc>
                  <a:txBody>
                    <a:bodyPr/>
                    <a:lstStyle/>
                    <a:p>
                      <a:pPr>
                        <a:lnSpc>
                          <a:spcPct val="100000"/>
                        </a:lnSpc>
                      </a:pPr>
                      <a:r>
                        <a:rPr lang="en-US" sz="1400" b="1" dirty="0">
                          <a:latin typeface="+mj-lt"/>
                          <a:ea typeface="Times New Roman"/>
                          <a:cs typeface="Times New Roman"/>
                        </a:rPr>
                        <a:t>Female</a:t>
                      </a:r>
                    </a:p>
                  </a:txBody>
                  <a:tcPr marL="68580" marR="68580" marT="0" marB="0" anchor="ctr"/>
                </a:tc>
                <a:tc>
                  <a:txBody>
                    <a:bodyPr/>
                    <a:lstStyle/>
                    <a:p>
                      <a:pPr algn="ctr"/>
                      <a:r>
                        <a:rPr lang="en-US" sz="1400" b="1" dirty="0" smtClean="0"/>
                        <a:t>-0.005</a:t>
                      </a:r>
                      <a:endParaRPr lang="en-US" sz="1400" b="1" dirty="0"/>
                    </a:p>
                  </a:txBody>
                  <a:tcPr marL="68580" marR="68580" marT="0" marB="0" anchor="ctr"/>
                </a:tc>
                <a:tc>
                  <a:txBody>
                    <a:bodyPr/>
                    <a:lstStyle/>
                    <a:p>
                      <a:pPr algn="ctr"/>
                      <a:r>
                        <a:rPr lang="en-US" sz="1400" b="1" dirty="0" smtClean="0"/>
                        <a:t>0.022**</a:t>
                      </a:r>
                      <a:endParaRPr lang="en-US" sz="1400" b="1" dirty="0"/>
                    </a:p>
                  </a:txBody>
                  <a:tcPr marL="68580" marR="68580" marT="0" marB="0" anchor="ctr"/>
                </a:tc>
                <a:tc>
                  <a:txBody>
                    <a:bodyPr/>
                    <a:lstStyle/>
                    <a:p>
                      <a:pPr algn="ctr"/>
                      <a:r>
                        <a:rPr lang="en-US" sz="1400" b="1" dirty="0" smtClean="0"/>
                        <a:t>-0.017**</a:t>
                      </a:r>
                      <a:endParaRPr lang="en-US" sz="1400" b="1" dirty="0"/>
                    </a:p>
                  </a:txBody>
                  <a:tcPr marL="68580" marR="68580" marT="0" marB="0" anchor="ctr"/>
                </a:tc>
              </a:tr>
              <a:tr h="304800">
                <a:tc>
                  <a:txBody>
                    <a:bodyPr/>
                    <a:lstStyle/>
                    <a:p>
                      <a:pPr>
                        <a:lnSpc>
                          <a:spcPct val="100000"/>
                        </a:lnSpc>
                      </a:pPr>
                      <a:r>
                        <a:rPr lang="en-US" sz="1400" b="1" dirty="0">
                          <a:latin typeface="+mj-lt"/>
                          <a:ea typeface="Times New Roman"/>
                          <a:cs typeface="Times New Roman"/>
                        </a:rPr>
                        <a:t>Age</a:t>
                      </a:r>
                    </a:p>
                  </a:txBody>
                  <a:tcPr marL="68580" marR="68580" marT="0" marB="0" anchor="ctr"/>
                </a:tc>
                <a:tc>
                  <a:txBody>
                    <a:bodyPr/>
                    <a:lstStyle/>
                    <a:p>
                      <a:pPr algn="ctr"/>
                      <a:r>
                        <a:rPr lang="en-US" sz="1400" b="1" dirty="0" smtClean="0"/>
                        <a:t>0.004**</a:t>
                      </a:r>
                      <a:endParaRPr lang="en-US" sz="1400" b="1" dirty="0"/>
                    </a:p>
                  </a:txBody>
                  <a:tcPr marL="68580" marR="68580" marT="0" marB="0" anchor="ctr"/>
                </a:tc>
                <a:tc>
                  <a:txBody>
                    <a:bodyPr/>
                    <a:lstStyle/>
                    <a:p>
                      <a:pPr algn="ctr"/>
                      <a:r>
                        <a:rPr lang="en-US" sz="1400" b="1" dirty="0" smtClean="0"/>
                        <a:t>-0.0002</a:t>
                      </a:r>
                      <a:endParaRPr lang="en-US" sz="1400" b="1" dirty="0"/>
                    </a:p>
                  </a:txBody>
                  <a:tcPr marL="68580" marR="68580" marT="0" marB="0" anchor="ctr"/>
                </a:tc>
                <a:tc>
                  <a:txBody>
                    <a:bodyPr/>
                    <a:lstStyle/>
                    <a:p>
                      <a:pPr algn="ctr"/>
                      <a:r>
                        <a:rPr lang="en-US" sz="1400" b="1" dirty="0" smtClean="0"/>
                        <a:t>-0.004**</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Tenure</a:t>
                      </a:r>
                      <a:r>
                        <a:rPr lang="en-US" sz="1400" b="1" baseline="0" dirty="0" smtClean="0">
                          <a:latin typeface="+mj-lt"/>
                          <a:ea typeface="Times New Roman"/>
                          <a:cs typeface="Times New Roman"/>
                        </a:rPr>
                        <a:t> (&lt;2 yrs. Omitted)</a:t>
                      </a:r>
                      <a:endParaRPr lang="en-US" sz="1400" b="1" dirty="0">
                        <a:latin typeface="+mj-lt"/>
                        <a:ea typeface="Times New Roman"/>
                        <a:cs typeface="Times New Roman"/>
                      </a:endParaRPr>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2</a:t>
                      </a:r>
                      <a:r>
                        <a:rPr lang="en-US" sz="1400" b="1" baseline="0" dirty="0" smtClean="0">
                          <a:latin typeface="+mj-lt"/>
                          <a:ea typeface="Times New Roman"/>
                          <a:cs typeface="Times New Roman"/>
                        </a:rPr>
                        <a:t> to &lt;5 yrs.</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-0.036**</a:t>
                      </a:r>
                      <a:endParaRPr lang="en-US" sz="1400" b="1" dirty="0"/>
                    </a:p>
                  </a:txBody>
                  <a:tcPr marL="68580" marR="68580" marT="0" marB="0" anchor="ctr"/>
                </a:tc>
                <a:tc>
                  <a:txBody>
                    <a:bodyPr/>
                    <a:lstStyle/>
                    <a:p>
                      <a:pPr algn="ctr"/>
                      <a:r>
                        <a:rPr lang="en-US" sz="1400" b="1" dirty="0" smtClean="0"/>
                        <a:t>0.036**</a:t>
                      </a:r>
                      <a:endParaRPr lang="en-US" sz="1400" b="1" dirty="0"/>
                    </a:p>
                  </a:txBody>
                  <a:tcPr marL="68580" marR="68580" marT="0" marB="0" anchor="ctr"/>
                </a:tc>
                <a:tc>
                  <a:txBody>
                    <a:bodyPr/>
                    <a:lstStyle/>
                    <a:p>
                      <a:pPr algn="ctr"/>
                      <a:r>
                        <a:rPr lang="en-US" sz="1400" b="1" dirty="0" smtClean="0"/>
                        <a:t>0.0001</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5 to &lt;10 yrs.</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-0.034**</a:t>
                      </a:r>
                      <a:endParaRPr lang="en-US" sz="1400" b="1" dirty="0"/>
                    </a:p>
                  </a:txBody>
                  <a:tcPr marL="68580" marR="68580" marT="0" marB="0" anchor="ctr"/>
                </a:tc>
                <a:tc>
                  <a:txBody>
                    <a:bodyPr/>
                    <a:lstStyle/>
                    <a:p>
                      <a:pPr algn="ctr"/>
                      <a:r>
                        <a:rPr lang="en-US" sz="1400" b="1" dirty="0" smtClean="0"/>
                        <a:t>0.051**</a:t>
                      </a:r>
                      <a:endParaRPr lang="en-US" sz="1400" b="1" dirty="0"/>
                    </a:p>
                  </a:txBody>
                  <a:tcPr marL="68580" marR="68580" marT="0" marB="0" anchor="ctr"/>
                </a:tc>
                <a:tc>
                  <a:txBody>
                    <a:bodyPr/>
                    <a:lstStyle/>
                    <a:p>
                      <a:pPr algn="ctr"/>
                      <a:r>
                        <a:rPr lang="en-US" sz="1400" b="1" dirty="0" smtClean="0"/>
                        <a:t>-0.018*</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10+ yrs.</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-0.057**</a:t>
                      </a:r>
                      <a:endParaRPr lang="en-US" sz="1400" b="1" dirty="0"/>
                    </a:p>
                  </a:txBody>
                  <a:tcPr marL="68580" marR="68580" marT="0" marB="0" anchor="ctr"/>
                </a:tc>
                <a:tc>
                  <a:txBody>
                    <a:bodyPr/>
                    <a:lstStyle/>
                    <a:p>
                      <a:pPr algn="ctr"/>
                      <a:r>
                        <a:rPr lang="en-US" sz="1400" b="1" dirty="0" smtClean="0"/>
                        <a:t>0.094**</a:t>
                      </a:r>
                      <a:endParaRPr lang="en-US" sz="1400" b="1" dirty="0"/>
                    </a:p>
                  </a:txBody>
                  <a:tcPr marL="68580" marR="68580" marT="0" marB="0" anchor="ctr"/>
                </a:tc>
                <a:tc>
                  <a:txBody>
                    <a:bodyPr/>
                    <a:lstStyle/>
                    <a:p>
                      <a:pPr algn="ctr"/>
                      <a:r>
                        <a:rPr lang="en-US" sz="1400" b="1" dirty="0" smtClean="0"/>
                        <a:t>-0.037**</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Salary (1</a:t>
                      </a:r>
                      <a:r>
                        <a:rPr lang="en-US" sz="1400" b="1" baseline="30000" dirty="0" smtClean="0">
                          <a:latin typeface="+mj-lt"/>
                          <a:ea typeface="Times New Roman"/>
                          <a:cs typeface="Times New Roman"/>
                        </a:rPr>
                        <a:t>st</a:t>
                      </a:r>
                      <a:r>
                        <a:rPr lang="en-US" sz="1400" b="1" dirty="0" smtClean="0">
                          <a:latin typeface="+mj-lt"/>
                          <a:ea typeface="Times New Roman"/>
                          <a:cs typeface="Times New Roman"/>
                        </a:rPr>
                        <a:t> quart. Omitted)</a:t>
                      </a:r>
                      <a:endParaRPr lang="en-US" sz="1400" b="1" dirty="0">
                        <a:latin typeface="+mj-lt"/>
                        <a:ea typeface="Times New Roman"/>
                        <a:cs typeface="Times New Roman"/>
                      </a:endParaRPr>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a:t>
                      </a:r>
                      <a:r>
                        <a:rPr lang="en-US" sz="1400" b="1" baseline="0" dirty="0" smtClean="0">
                          <a:latin typeface="+mj-lt"/>
                          <a:ea typeface="Times New Roman"/>
                          <a:cs typeface="Times New Roman"/>
                        </a:rPr>
                        <a:t> Salary 2</a:t>
                      </a:r>
                      <a:r>
                        <a:rPr lang="en-US" sz="1400" b="1" baseline="30000" dirty="0" smtClean="0">
                          <a:latin typeface="+mj-lt"/>
                          <a:ea typeface="Times New Roman"/>
                          <a:cs typeface="Times New Roman"/>
                        </a:rPr>
                        <a:t>nd</a:t>
                      </a:r>
                      <a:r>
                        <a:rPr lang="en-US" sz="1400" b="1" baseline="0"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0.011</a:t>
                      </a:r>
                      <a:endParaRPr lang="en-US" sz="1400" b="1" dirty="0"/>
                    </a:p>
                  </a:txBody>
                  <a:tcPr marL="68580" marR="68580" marT="0" marB="0" anchor="ctr"/>
                </a:tc>
                <a:tc>
                  <a:txBody>
                    <a:bodyPr/>
                    <a:lstStyle/>
                    <a:p>
                      <a:pPr algn="ctr"/>
                      <a:r>
                        <a:rPr lang="en-US" sz="1400" b="1" dirty="0" smtClean="0"/>
                        <a:t>-0.003</a:t>
                      </a:r>
                      <a:endParaRPr lang="en-US" sz="1400" b="1" dirty="0"/>
                    </a:p>
                  </a:txBody>
                  <a:tcPr marL="68580" marR="68580" marT="0" marB="0" anchor="ctr"/>
                </a:tc>
                <a:tc>
                  <a:txBody>
                    <a:bodyPr/>
                    <a:lstStyle/>
                    <a:p>
                      <a:pPr algn="ctr"/>
                      <a:r>
                        <a:rPr lang="en-US" sz="1400" b="1" dirty="0" smtClean="0"/>
                        <a:t>-0.083</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Salary 3</a:t>
                      </a:r>
                      <a:r>
                        <a:rPr lang="en-US" sz="1400" b="1" baseline="30000" dirty="0" smtClean="0">
                          <a:latin typeface="+mj-lt"/>
                          <a:ea typeface="Times New Roman"/>
                          <a:cs typeface="Times New Roman"/>
                        </a:rPr>
                        <a:t>rd</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0.029**</a:t>
                      </a:r>
                      <a:endParaRPr lang="en-US" sz="1400" b="1" dirty="0"/>
                    </a:p>
                  </a:txBody>
                  <a:tcPr marL="68580" marR="68580" marT="0" marB="0" anchor="ctr"/>
                </a:tc>
                <a:tc>
                  <a:txBody>
                    <a:bodyPr/>
                    <a:lstStyle/>
                    <a:p>
                      <a:pPr algn="ctr"/>
                      <a:r>
                        <a:rPr lang="en-US" sz="1400" b="1" dirty="0" smtClean="0"/>
                        <a:t>-0.004</a:t>
                      </a:r>
                      <a:endParaRPr lang="en-US" sz="1400" b="1" dirty="0"/>
                    </a:p>
                  </a:txBody>
                  <a:tcPr marL="68580" marR="68580" marT="0" marB="0" anchor="ctr"/>
                </a:tc>
                <a:tc>
                  <a:txBody>
                    <a:bodyPr/>
                    <a:lstStyle/>
                    <a:p>
                      <a:pPr algn="ctr"/>
                      <a:r>
                        <a:rPr lang="en-US" sz="1400" b="1" dirty="0" smtClean="0"/>
                        <a:t>-0.025**</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Salary 4</a:t>
                      </a:r>
                      <a:r>
                        <a:rPr lang="en-US" sz="1400" b="1" baseline="30000" dirty="0" smtClean="0">
                          <a:latin typeface="+mj-lt"/>
                          <a:ea typeface="Times New Roman"/>
                          <a:cs typeface="Times New Roman"/>
                        </a:rPr>
                        <a:t>th</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0.076**</a:t>
                      </a:r>
                      <a:endParaRPr lang="en-US" sz="1400" b="1" dirty="0"/>
                    </a:p>
                  </a:txBody>
                  <a:tcPr marL="68580" marR="68580" marT="0" marB="0" anchor="ctr"/>
                </a:tc>
                <a:tc>
                  <a:txBody>
                    <a:bodyPr/>
                    <a:lstStyle/>
                    <a:p>
                      <a:pPr algn="ctr"/>
                      <a:r>
                        <a:rPr lang="en-US" sz="1400" b="1" dirty="0" smtClean="0"/>
                        <a:t>-0.033**</a:t>
                      </a:r>
                      <a:endParaRPr lang="en-US" sz="1400" b="1" dirty="0"/>
                    </a:p>
                  </a:txBody>
                  <a:tcPr marL="68580" marR="68580" marT="0" marB="0" anchor="ctr"/>
                </a:tc>
                <a:tc>
                  <a:txBody>
                    <a:bodyPr/>
                    <a:lstStyle/>
                    <a:p>
                      <a:pPr algn="ctr"/>
                      <a:r>
                        <a:rPr lang="en-US" sz="1400" b="1" dirty="0" smtClean="0"/>
                        <a:t>-0.043**</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Number</a:t>
                      </a:r>
                      <a:r>
                        <a:rPr lang="en-US" sz="1400" b="1" baseline="0" dirty="0" smtClean="0">
                          <a:latin typeface="+mj-lt"/>
                          <a:ea typeface="Times New Roman"/>
                          <a:cs typeface="Times New Roman"/>
                        </a:rPr>
                        <a:t> of </a:t>
                      </a:r>
                      <a:r>
                        <a:rPr lang="en-US" sz="1400" b="1" dirty="0" smtClean="0">
                          <a:latin typeface="+mj-lt"/>
                          <a:ea typeface="Times New Roman"/>
                          <a:cs typeface="Times New Roman"/>
                        </a:rPr>
                        <a:t>targeted </a:t>
                      </a:r>
                      <a:r>
                        <a:rPr lang="en-US" sz="1400" b="1" dirty="0">
                          <a:latin typeface="+mj-lt"/>
                          <a:ea typeface="Times New Roman"/>
                          <a:cs typeface="Times New Roman"/>
                        </a:rPr>
                        <a:t>drugs</a:t>
                      </a:r>
                    </a:p>
                  </a:txBody>
                  <a:tcPr marL="68580" marR="68580" marT="0" marB="0" anchor="ctr"/>
                </a:tc>
                <a:tc>
                  <a:txBody>
                    <a:bodyPr/>
                    <a:lstStyle/>
                    <a:p>
                      <a:pPr algn="ctr"/>
                      <a:r>
                        <a:rPr lang="en-US" sz="1400" b="1" dirty="0" smtClean="0"/>
                        <a:t>0.007**</a:t>
                      </a:r>
                      <a:endParaRPr lang="en-US" sz="1400" b="1" dirty="0"/>
                    </a:p>
                  </a:txBody>
                  <a:tcPr marL="68580" marR="68580" marT="0" marB="0" anchor="ctr"/>
                </a:tc>
                <a:tc>
                  <a:txBody>
                    <a:bodyPr/>
                    <a:lstStyle/>
                    <a:p>
                      <a:pPr algn="ctr"/>
                      <a:r>
                        <a:rPr lang="en-US" sz="1400" b="1" dirty="0" smtClean="0"/>
                        <a:t>0.025**</a:t>
                      </a:r>
                      <a:endParaRPr lang="en-US" sz="1400" b="1" dirty="0"/>
                    </a:p>
                  </a:txBody>
                  <a:tcPr marL="68580" marR="68580" marT="0" marB="0" anchor="ctr"/>
                </a:tc>
                <a:tc>
                  <a:txBody>
                    <a:bodyPr/>
                    <a:lstStyle/>
                    <a:p>
                      <a:pPr algn="ctr"/>
                      <a:r>
                        <a:rPr lang="en-US" sz="1400" b="1" dirty="0" smtClean="0"/>
                        <a:t>-0.032**</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Past PDC</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0.001**</a:t>
                      </a:r>
                      <a:endParaRPr lang="en-US" sz="1400" b="1" dirty="0"/>
                    </a:p>
                  </a:txBody>
                  <a:tcPr marL="68580" marR="68580" marT="0" marB="0" anchor="ctr"/>
                </a:tc>
                <a:tc>
                  <a:txBody>
                    <a:bodyPr/>
                    <a:lstStyle/>
                    <a:p>
                      <a:pPr algn="ctr"/>
                      <a:r>
                        <a:rPr lang="en-US" sz="1400" b="1" dirty="0" smtClean="0"/>
                        <a:t>0.001**</a:t>
                      </a:r>
                      <a:endParaRPr lang="en-US" sz="1400" b="1" dirty="0"/>
                    </a:p>
                  </a:txBody>
                  <a:tcPr marL="68580" marR="68580" marT="0" marB="0" anchor="ctr"/>
                </a:tc>
                <a:tc>
                  <a:txBody>
                    <a:bodyPr/>
                    <a:lstStyle/>
                    <a:p>
                      <a:pPr algn="ctr"/>
                      <a:r>
                        <a:rPr lang="en-US" sz="1400" b="1" dirty="0" smtClean="0"/>
                        <a:t>-0.002**</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Past PDC </a:t>
                      </a:r>
                      <a:r>
                        <a:rPr lang="en-US" sz="1400" b="1" baseline="0" dirty="0" smtClean="0">
                          <a:latin typeface="+mj-lt"/>
                          <a:ea typeface="Times New Roman"/>
                          <a:cs typeface="Times New Roman"/>
                        </a:rPr>
                        <a:t>missing</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0.036**</a:t>
                      </a:r>
                      <a:endParaRPr lang="en-US" sz="1400" b="1" dirty="0"/>
                    </a:p>
                  </a:txBody>
                  <a:tcPr marL="68580" marR="68580" marT="0" marB="0" anchor="ctr"/>
                </a:tc>
                <a:tc>
                  <a:txBody>
                    <a:bodyPr/>
                    <a:lstStyle/>
                    <a:p>
                      <a:pPr algn="ctr"/>
                      <a:r>
                        <a:rPr lang="en-US" sz="1400" b="1" dirty="0" smtClean="0"/>
                        <a:t>0.026*</a:t>
                      </a:r>
                      <a:endParaRPr lang="en-US" sz="1400" b="1" dirty="0"/>
                    </a:p>
                  </a:txBody>
                  <a:tcPr marL="68580" marR="68580" marT="0" marB="0" anchor="ctr"/>
                </a:tc>
                <a:tc>
                  <a:txBody>
                    <a:bodyPr/>
                    <a:lstStyle/>
                    <a:p>
                      <a:pPr algn="ctr"/>
                      <a:r>
                        <a:rPr lang="en-US" sz="1400" b="1" dirty="0" smtClean="0"/>
                        <a:t>-0.062**</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Potential</a:t>
                      </a:r>
                      <a:r>
                        <a:rPr lang="en-US" sz="1400" b="1" baseline="0" dirty="0" smtClean="0">
                          <a:latin typeface="+mj-lt"/>
                          <a:ea typeface="Times New Roman"/>
                          <a:cs typeface="Times New Roman"/>
                        </a:rPr>
                        <a:t> s</a:t>
                      </a:r>
                      <a:r>
                        <a:rPr lang="en-US" sz="1400" b="1" dirty="0" smtClean="0">
                          <a:latin typeface="+mj-lt"/>
                          <a:ea typeface="Times New Roman"/>
                          <a:cs typeface="Times New Roman"/>
                        </a:rPr>
                        <a:t>avings ($100)</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0.010*</a:t>
                      </a:r>
                      <a:endParaRPr lang="en-US" sz="1400" b="1" dirty="0"/>
                    </a:p>
                  </a:txBody>
                  <a:tcPr marL="68580" marR="68580" marT="0" marB="0" anchor="ctr"/>
                </a:tc>
                <a:tc>
                  <a:txBody>
                    <a:bodyPr/>
                    <a:lstStyle/>
                    <a:p>
                      <a:pPr algn="ctr"/>
                      <a:r>
                        <a:rPr lang="en-US" sz="1400" b="1" dirty="0" smtClean="0"/>
                        <a:t>0.002</a:t>
                      </a:r>
                      <a:endParaRPr lang="en-US" sz="1400" b="1" dirty="0"/>
                    </a:p>
                  </a:txBody>
                  <a:tcPr marL="68580" marR="68580" marT="0" marB="0" anchor="ctr"/>
                </a:tc>
                <a:tc>
                  <a:txBody>
                    <a:bodyPr/>
                    <a:lstStyle/>
                    <a:p>
                      <a:pPr algn="ctr"/>
                      <a:r>
                        <a:rPr lang="en-US" sz="1400" b="1" dirty="0" smtClean="0"/>
                        <a:t>-0.012*</a:t>
                      </a:r>
                      <a:endParaRPr lang="en-US" sz="1400" b="1" dirty="0"/>
                    </a:p>
                  </a:txBody>
                  <a:tcPr marL="68580" marR="68580" marT="0" marB="0" anchor="ctr"/>
                </a:tc>
              </a:tr>
              <a:tr h="304800">
                <a:tc>
                  <a:txBody>
                    <a:bodyPr/>
                    <a:lstStyle/>
                    <a:p>
                      <a:pPr>
                        <a:lnSpc>
                          <a:spcPct val="100000"/>
                        </a:lnSpc>
                      </a:pPr>
                      <a:r>
                        <a:rPr lang="en-US" sz="1400" b="1" dirty="0">
                          <a:latin typeface="+mj-lt"/>
                          <a:ea typeface="Times New Roman"/>
                          <a:cs typeface="Times New Roman"/>
                        </a:rPr>
                        <a:t>Disease class effects</a:t>
                      </a:r>
                    </a:p>
                  </a:txBody>
                  <a:tcPr marL="68580" marR="68580" marT="0" marB="0" anchor="ctr"/>
                </a:tc>
                <a:tc gridSpan="3">
                  <a:txBody>
                    <a:bodyPr/>
                    <a:lstStyle/>
                    <a:p>
                      <a:pPr algn="ctr">
                        <a:lnSpc>
                          <a:spcPct val="100000"/>
                        </a:lnSpc>
                      </a:pPr>
                      <a:r>
                        <a:rPr lang="en-US" sz="1400" b="1" dirty="0" smtClean="0">
                          <a:latin typeface="+mj-lt"/>
                          <a:ea typeface="Times New Roman"/>
                          <a:cs typeface="Times New Roman"/>
                        </a:rPr>
                        <a:t>Yes</a:t>
                      </a:r>
                      <a:endParaRPr lang="en-US" sz="14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r>
              <a:tr h="228600">
                <a:tc>
                  <a:txBody>
                    <a:bodyPr/>
                    <a:lstStyle/>
                    <a:p>
                      <a:pPr>
                        <a:lnSpc>
                          <a:spcPct val="100000"/>
                        </a:lnSpc>
                      </a:pPr>
                      <a:r>
                        <a:rPr lang="en-US" sz="1400" b="1" i="1">
                          <a:latin typeface="+mj-lt"/>
                          <a:ea typeface="Times New Roman"/>
                          <a:cs typeface="Times New Roman"/>
                        </a:rPr>
                        <a:t>Pseudo R</a:t>
                      </a:r>
                      <a:r>
                        <a:rPr lang="en-US" sz="1400" b="1" i="1" baseline="30000">
                          <a:latin typeface="+mj-lt"/>
                          <a:ea typeface="Times New Roman"/>
                          <a:cs typeface="Times New Roman"/>
                        </a:rPr>
                        <a:t>2</a:t>
                      </a:r>
                      <a:endParaRPr lang="en-US" sz="1400" b="1">
                        <a:latin typeface="+mj-lt"/>
                        <a:ea typeface="Times New Roman"/>
                        <a:cs typeface="Times New Roman"/>
                      </a:endParaRPr>
                    </a:p>
                  </a:txBody>
                  <a:tcPr marL="68580" marR="68580" marT="0" marB="0" anchor="ctr"/>
                </a:tc>
                <a:tc gridSpan="3">
                  <a:txBody>
                    <a:bodyPr/>
                    <a:lstStyle/>
                    <a:p>
                      <a:pPr algn="ctr">
                        <a:lnSpc>
                          <a:spcPct val="100000"/>
                        </a:lnSpc>
                      </a:pPr>
                      <a:r>
                        <a:rPr lang="en-US" sz="1400" b="1" dirty="0" smtClean="0">
                          <a:latin typeface="+mj-lt"/>
                          <a:ea typeface="Times New Roman"/>
                          <a:cs typeface="Times New Roman"/>
                        </a:rPr>
                        <a:t>0.052</a:t>
                      </a:r>
                      <a:endParaRPr lang="en-US" sz="14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r>
              <a:tr h="304800">
                <a:tc>
                  <a:txBody>
                    <a:bodyPr/>
                    <a:lstStyle/>
                    <a:p>
                      <a:pPr>
                        <a:lnSpc>
                          <a:spcPct val="100000"/>
                        </a:lnSpc>
                      </a:pPr>
                      <a:r>
                        <a:rPr lang="en-US" sz="1400" b="1" dirty="0">
                          <a:latin typeface="+mj-lt"/>
                          <a:ea typeface="Times New Roman"/>
                          <a:cs typeface="Times New Roman"/>
                        </a:rPr>
                        <a:t>Sample size</a:t>
                      </a:r>
                    </a:p>
                  </a:txBody>
                  <a:tcPr marL="68580" marR="68580" marT="0" marB="0" anchor="ctr"/>
                </a:tc>
                <a:tc gridSpan="3">
                  <a:txBody>
                    <a:bodyPr/>
                    <a:lstStyle/>
                    <a:p>
                      <a:pPr algn="ctr">
                        <a:lnSpc>
                          <a:spcPct val="100000"/>
                        </a:lnSpc>
                      </a:pPr>
                      <a:r>
                        <a:rPr lang="en-US" sz="1400" b="1" dirty="0" smtClean="0">
                          <a:latin typeface="+mj-lt"/>
                          <a:ea typeface="Times New Roman"/>
                          <a:cs typeface="Times New Roman"/>
                        </a:rPr>
                        <a:t>N=49,036</a:t>
                      </a:r>
                      <a:endParaRPr lang="en-US" sz="14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40</a:t>
            </a:fld>
            <a:endParaRPr lang="en-US"/>
          </a:p>
        </p:txBody>
      </p:sp>
    </p:spTree>
    <p:extLst>
      <p:ext uri="{BB962C8B-B14F-4D97-AF65-F5344CB8AC3E}">
        <p14:creationId xmlns:p14="http://schemas.microsoft.com/office/powerpoint/2010/main" val="93102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Characteristics by Choice Outcome</a:t>
            </a:r>
            <a:endParaRPr lang="en-US" sz="36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517729115"/>
              </p:ext>
            </p:extLst>
          </p:nvPr>
        </p:nvGraphicFramePr>
        <p:xfrm>
          <a:off x="609600" y="1600200"/>
          <a:ext cx="7848600" cy="4917096"/>
        </p:xfrm>
        <a:graphic>
          <a:graphicData uri="http://schemas.openxmlformats.org/drawingml/2006/table">
            <a:tbl>
              <a:tblPr firstRow="1" bandRow="1">
                <a:tableStyleId>{5C22544A-7EE6-4342-B048-85BDC9FD1C3A}</a:tableStyleId>
              </a:tblPr>
              <a:tblGrid>
                <a:gridCol w="2616200"/>
                <a:gridCol w="2616200"/>
                <a:gridCol w="2616200"/>
              </a:tblGrid>
              <a:tr h="507902">
                <a:tc>
                  <a:txBody>
                    <a:bodyPr/>
                    <a:lstStyle/>
                    <a:p>
                      <a:pPr algn="ctr">
                        <a:lnSpc>
                          <a:spcPct val="100000"/>
                        </a:lnSpc>
                      </a:pPr>
                      <a:r>
                        <a:rPr lang="en-US" sz="2400" dirty="0" smtClean="0">
                          <a:latin typeface="+mj-lt"/>
                          <a:ea typeface="Times New Roman"/>
                          <a:cs typeface="Times New Roman"/>
                        </a:rPr>
                        <a:t>Home</a:t>
                      </a:r>
                      <a:r>
                        <a:rPr lang="en-US" sz="2400" baseline="0" dirty="0" smtClean="0">
                          <a:latin typeface="+mj-lt"/>
                          <a:ea typeface="Times New Roman"/>
                          <a:cs typeface="Times New Roman"/>
                        </a:rPr>
                        <a:t> Delivery</a:t>
                      </a:r>
                      <a:endParaRPr lang="en-US" sz="2400" dirty="0">
                        <a:latin typeface="+mj-lt"/>
                        <a:ea typeface="Times New Roman"/>
                        <a:cs typeface="Times New Roman"/>
                      </a:endParaRPr>
                    </a:p>
                  </a:txBody>
                  <a:tcPr marL="68580" marR="68580" marT="0" marB="0" anchor="ctr"/>
                </a:tc>
                <a:tc>
                  <a:txBody>
                    <a:bodyPr/>
                    <a:lstStyle/>
                    <a:p>
                      <a:pPr algn="ctr">
                        <a:lnSpc>
                          <a:spcPct val="100000"/>
                        </a:lnSpc>
                      </a:pPr>
                      <a:r>
                        <a:rPr lang="en-US" sz="2400" dirty="0" smtClean="0">
                          <a:latin typeface="+mj-lt"/>
                          <a:ea typeface="Times New Roman"/>
                          <a:cs typeface="Times New Roman"/>
                        </a:rPr>
                        <a:t>Retail</a:t>
                      </a:r>
                      <a:endParaRPr lang="en-US" sz="2400" dirty="0">
                        <a:latin typeface="+mj-lt"/>
                        <a:ea typeface="Times New Roman"/>
                        <a:cs typeface="Times New Roman"/>
                      </a:endParaRPr>
                    </a:p>
                  </a:txBody>
                  <a:tcPr marL="68580" marR="68580" marT="0" marB="0" anchor="ctr"/>
                </a:tc>
                <a:tc>
                  <a:txBody>
                    <a:bodyPr/>
                    <a:lstStyle/>
                    <a:p>
                      <a:pPr algn="ctr">
                        <a:lnSpc>
                          <a:spcPct val="100000"/>
                        </a:lnSpc>
                      </a:pPr>
                      <a:r>
                        <a:rPr lang="en-US" sz="2400" dirty="0" smtClean="0">
                          <a:latin typeface="+mj-lt"/>
                          <a:ea typeface="Times New Roman"/>
                          <a:cs typeface="Times New Roman"/>
                        </a:rPr>
                        <a:t>No Choice</a:t>
                      </a:r>
                      <a:endParaRPr lang="en-US" sz="2400" dirty="0">
                        <a:latin typeface="+mj-lt"/>
                        <a:ea typeface="Times New Roman"/>
                        <a:cs typeface="Times New Roman"/>
                      </a:endParaRPr>
                    </a:p>
                  </a:txBody>
                  <a:tcPr marL="68580" marR="68580" marT="0" marB="0" anchor="ctr"/>
                </a:tc>
              </a:tr>
              <a:tr h="507902">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Female</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Male</a:t>
                      </a:r>
                      <a:endParaRPr lang="en-US" sz="2000" b="1" dirty="0">
                        <a:latin typeface="+mj-lt"/>
                        <a:ea typeface="Times New Roman"/>
                        <a:cs typeface="Times New Roman"/>
                      </a:endParaRPr>
                    </a:p>
                  </a:txBody>
                  <a:tcPr marL="68580" marR="68580" marT="0" marB="0" anchor="ctr">
                    <a:solidFill>
                      <a:srgbClr val="CDE0E8"/>
                    </a:solidFill>
                  </a:tcPr>
                </a:tc>
              </a:tr>
              <a:tr h="507902">
                <a:tc>
                  <a:txBody>
                    <a:bodyPr/>
                    <a:lstStyle/>
                    <a:p>
                      <a:pPr algn="ctr">
                        <a:lnSpc>
                          <a:spcPct val="115000"/>
                        </a:lnSpc>
                      </a:pPr>
                      <a:r>
                        <a:rPr lang="en-US" sz="2000" b="1" dirty="0" smtClean="0">
                          <a:latin typeface="+mj-lt"/>
                          <a:ea typeface="Times New Roman"/>
                          <a:cs typeface="Times New Roman"/>
                        </a:rPr>
                        <a:t>Older</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Younger</a:t>
                      </a:r>
                      <a:endParaRPr lang="en-US" sz="2000" b="1" dirty="0">
                        <a:latin typeface="+mj-lt"/>
                        <a:ea typeface="Times New Roman"/>
                        <a:cs typeface="Times New Roman"/>
                      </a:endParaRPr>
                    </a:p>
                  </a:txBody>
                  <a:tcPr marL="68580" marR="68580" marT="0" marB="0" anchor="ctr">
                    <a:solidFill>
                      <a:srgbClr val="CDE0E8"/>
                    </a:solidFill>
                  </a:tcPr>
                </a:tc>
              </a:tr>
              <a:tr h="507902">
                <a:tc>
                  <a:txBody>
                    <a:bodyPr/>
                    <a:lstStyle/>
                    <a:p>
                      <a:pPr algn="ctr">
                        <a:lnSpc>
                          <a:spcPct val="115000"/>
                        </a:lnSpc>
                      </a:pPr>
                      <a:r>
                        <a:rPr lang="en-US" sz="2000" b="1" dirty="0" smtClean="0">
                          <a:latin typeface="+mj-lt"/>
                          <a:ea typeface="Times New Roman"/>
                          <a:cs typeface="Times New Roman"/>
                        </a:rPr>
                        <a:t>Lower tenure</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Higher tenure</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Lower tenure</a:t>
                      </a:r>
                      <a:endParaRPr lang="en-US" sz="2000" b="1" dirty="0">
                        <a:latin typeface="+mj-lt"/>
                        <a:ea typeface="Times New Roman"/>
                        <a:cs typeface="Times New Roman"/>
                      </a:endParaRPr>
                    </a:p>
                  </a:txBody>
                  <a:tcPr marL="68580" marR="68580" marT="0" marB="0" anchor="ctr">
                    <a:solidFill>
                      <a:srgbClr val="CDE0E8"/>
                    </a:solidFill>
                  </a:tcPr>
                </a:tc>
              </a:tr>
              <a:tr h="507902">
                <a:tc>
                  <a:txBody>
                    <a:bodyPr/>
                    <a:lstStyle/>
                    <a:p>
                      <a:pPr algn="ctr">
                        <a:lnSpc>
                          <a:spcPct val="115000"/>
                        </a:lnSpc>
                      </a:pPr>
                      <a:r>
                        <a:rPr lang="en-US" sz="2000" b="1" dirty="0" smtClean="0">
                          <a:latin typeface="+mj-lt"/>
                          <a:ea typeface="Times New Roman"/>
                          <a:cs typeface="Times New Roman"/>
                        </a:rPr>
                        <a:t>High paid</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Lower paid</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Lower paid</a:t>
                      </a:r>
                      <a:endParaRPr lang="en-US" sz="2000" b="1" dirty="0">
                        <a:latin typeface="+mj-lt"/>
                        <a:ea typeface="Times New Roman"/>
                        <a:cs typeface="Times New Roman"/>
                      </a:endParaRPr>
                    </a:p>
                  </a:txBody>
                  <a:tcPr marL="68580" marR="68580" marT="0" marB="0" anchor="ctr">
                    <a:solidFill>
                      <a:srgbClr val="CDE0E8"/>
                    </a:solidFill>
                  </a:tcPr>
                </a:tc>
              </a:tr>
              <a:tr h="507902">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More drugs</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Fewer drugs</a:t>
                      </a:r>
                      <a:endParaRPr lang="en-US" sz="2000" b="1" dirty="0">
                        <a:latin typeface="+mj-lt"/>
                        <a:ea typeface="Times New Roman"/>
                        <a:cs typeface="Times New Roman"/>
                      </a:endParaRPr>
                    </a:p>
                  </a:txBody>
                  <a:tcPr marL="68580" marR="68580" marT="0" marB="0" anchor="ctr">
                    <a:solidFill>
                      <a:srgbClr val="CDE0E8"/>
                    </a:solidFill>
                  </a:tcPr>
                </a:tc>
              </a:tr>
              <a:tr h="660742">
                <a:tc>
                  <a:txBody>
                    <a:bodyPr/>
                    <a:lstStyle/>
                    <a:p>
                      <a:pPr algn="ctr">
                        <a:lnSpc>
                          <a:spcPct val="115000"/>
                        </a:lnSpc>
                      </a:pPr>
                      <a:r>
                        <a:rPr lang="en-US" sz="2000" b="1" dirty="0" smtClean="0">
                          <a:latin typeface="+mj-lt"/>
                          <a:ea typeface="Times New Roman"/>
                          <a:cs typeface="Times New Roman"/>
                        </a:rPr>
                        <a:t>High past PDC</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High past PDC</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a:t>
                      </a:r>
                      <a:r>
                        <a:rPr lang="en-US" sz="2000" b="1" baseline="0" dirty="0" smtClean="0">
                          <a:latin typeface="+mj-lt"/>
                          <a:ea typeface="Times New Roman"/>
                          <a:cs typeface="Times New Roman"/>
                        </a:rPr>
                        <a:t> past PDC</a:t>
                      </a:r>
                      <a:endParaRPr lang="en-US" sz="2000" b="1" dirty="0">
                        <a:latin typeface="+mj-lt"/>
                        <a:ea typeface="Times New Roman"/>
                        <a:cs typeface="Times New Roman"/>
                      </a:endParaRPr>
                    </a:p>
                  </a:txBody>
                  <a:tcPr marL="68580" marR="68580" marT="0" marB="0" anchor="ctr">
                    <a:solidFill>
                      <a:srgbClr val="CDE0E8"/>
                    </a:solidFill>
                  </a:tcPr>
                </a:tc>
              </a:tr>
              <a:tr h="660742">
                <a:tc>
                  <a:txBody>
                    <a:bodyPr/>
                    <a:lstStyle/>
                    <a:p>
                      <a:pPr algn="ctr">
                        <a:lnSpc>
                          <a:spcPct val="115000"/>
                        </a:lnSpc>
                      </a:pPr>
                      <a:r>
                        <a:rPr kumimoji="0" lang="en-US" sz="2000" b="1" kern="1200" dirty="0" smtClean="0">
                          <a:solidFill>
                            <a:schemeClr val="dk1"/>
                          </a:solidFill>
                          <a:latin typeface="+mn-lt"/>
                          <a:ea typeface="Times New Roman"/>
                          <a:cs typeface="Times New Roman"/>
                        </a:rPr>
                        <a:t>Missing PDC</a:t>
                      </a:r>
                    </a:p>
                    <a:p>
                      <a:pPr algn="ctr">
                        <a:lnSpc>
                          <a:spcPct val="115000"/>
                        </a:lnSpc>
                      </a:pPr>
                      <a:r>
                        <a:rPr kumimoji="0" lang="en-US" sz="2000" b="1" kern="1200" dirty="0" smtClean="0">
                          <a:solidFill>
                            <a:schemeClr val="dk1"/>
                          </a:solidFill>
                          <a:latin typeface="+mn-lt"/>
                          <a:ea typeface="Times New Roman"/>
                          <a:cs typeface="Times New Roman"/>
                        </a:rPr>
                        <a:t>(newer</a:t>
                      </a:r>
                      <a:r>
                        <a:rPr kumimoji="0" lang="en-US" sz="2000" b="1" kern="1200" baseline="0" dirty="0" smtClean="0">
                          <a:solidFill>
                            <a:schemeClr val="dk1"/>
                          </a:solidFill>
                          <a:latin typeface="+mn-lt"/>
                          <a:ea typeface="Times New Roman"/>
                          <a:cs typeface="Times New Roman"/>
                        </a:rPr>
                        <a:t> script</a:t>
                      </a:r>
                      <a:r>
                        <a:rPr kumimoji="0" lang="en-US" sz="2000" b="1" kern="1200" baseline="0" dirty="0">
                          <a:solidFill>
                            <a:schemeClr val="dk1"/>
                          </a:solidFill>
                          <a:latin typeface="+mj-lt"/>
                          <a:ea typeface="Times New Roman"/>
                          <a:cs typeface="Times New Roman"/>
                        </a:rPr>
                        <a:t>)</a:t>
                      </a:r>
                      <a:endParaRPr kumimoji="0" lang="en-US" sz="2000" b="1" kern="1200" dirty="0" smtClean="0">
                        <a:solidFill>
                          <a:schemeClr val="dk1"/>
                        </a:solidFill>
                        <a:latin typeface="+mn-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Missing PDC</a:t>
                      </a:r>
                    </a:p>
                    <a:p>
                      <a:pPr algn="ctr">
                        <a:lnSpc>
                          <a:spcPct val="115000"/>
                        </a:lnSpc>
                      </a:pPr>
                      <a:r>
                        <a:rPr lang="en-US" sz="2000" b="1" dirty="0" smtClean="0">
                          <a:latin typeface="+mj-lt"/>
                          <a:ea typeface="Times New Roman"/>
                          <a:cs typeface="Times New Roman"/>
                        </a:rPr>
                        <a:t>(newer</a:t>
                      </a:r>
                      <a:r>
                        <a:rPr lang="en-US" sz="2000" b="1" baseline="0" dirty="0" smtClean="0">
                          <a:latin typeface="+mj-lt"/>
                          <a:ea typeface="Times New Roman"/>
                          <a:cs typeface="Times New Roman"/>
                        </a:rPr>
                        <a:t> script)</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Have PDC        </a:t>
                      </a:r>
                      <a:r>
                        <a:rPr lang="en-US" sz="2000" b="1" baseline="0" dirty="0" smtClean="0">
                          <a:latin typeface="+mj-lt"/>
                          <a:ea typeface="Times New Roman"/>
                          <a:cs typeface="Times New Roman"/>
                        </a:rPr>
                        <a:t>(older script)</a:t>
                      </a:r>
                      <a:endParaRPr lang="en-US" sz="2000" b="1" dirty="0">
                        <a:latin typeface="+mj-lt"/>
                        <a:ea typeface="Times New Roman"/>
                        <a:cs typeface="Times New Roman"/>
                      </a:endParaRPr>
                    </a:p>
                  </a:txBody>
                  <a:tcPr marL="68580" marR="68580" marT="0" marB="0" anchor="ctr">
                    <a:solidFill>
                      <a:srgbClr val="CDE0E8"/>
                    </a:solidFill>
                  </a:tcPr>
                </a:tc>
              </a:tr>
              <a:tr h="507902">
                <a:tc>
                  <a:txBody>
                    <a:bodyPr/>
                    <a:lstStyle/>
                    <a:p>
                      <a:pPr algn="ctr">
                        <a:lnSpc>
                          <a:spcPct val="115000"/>
                        </a:lnSpc>
                      </a:pPr>
                      <a:r>
                        <a:rPr lang="en-US" sz="2000" b="1" dirty="0" smtClean="0">
                          <a:latin typeface="+mj-lt"/>
                          <a:ea typeface="Times New Roman"/>
                          <a:cs typeface="Times New Roman"/>
                        </a:rPr>
                        <a:t>High savings</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 savings</a:t>
                      </a:r>
                      <a:endParaRPr lang="en-US" sz="2000" b="1" dirty="0">
                        <a:latin typeface="+mj-lt"/>
                        <a:ea typeface="Times New Roman"/>
                        <a:cs typeface="Times New Roman"/>
                      </a:endParaRPr>
                    </a:p>
                  </a:txBody>
                  <a:tcPr marL="68580" marR="68580" marT="0" marB="0" anchor="ctr">
                    <a:solidFill>
                      <a:srgbClr val="CDE0E8"/>
                    </a:solidFill>
                  </a:tcP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41</a:t>
            </a:fld>
            <a:endParaRPr lang="en-US"/>
          </a:p>
        </p:txBody>
      </p:sp>
    </p:spTree>
    <p:extLst>
      <p:ext uri="{BB962C8B-B14F-4D97-AF65-F5344CB8AC3E}">
        <p14:creationId xmlns:p14="http://schemas.microsoft.com/office/powerpoint/2010/main" val="250277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Financial Benefits of Select Home Delivery Program</a:t>
            </a:r>
            <a:endParaRPr lang="en-US" sz="3600" dirty="0"/>
          </a:p>
        </p:txBody>
      </p:sp>
      <p:graphicFrame>
        <p:nvGraphicFramePr>
          <p:cNvPr id="6" name="Content Placeholder 5"/>
          <p:cNvGraphicFramePr>
            <a:graphicFrameLocks noGrp="1"/>
          </p:cNvGraphicFramePr>
          <p:nvPr>
            <p:ph sz="quarter" idx="1"/>
          </p:nvPr>
        </p:nvGraphicFramePr>
        <p:xfrm>
          <a:off x="2286000" y="1828800"/>
          <a:ext cx="4648200" cy="2743198"/>
        </p:xfrm>
        <a:graphic>
          <a:graphicData uri="http://schemas.openxmlformats.org/drawingml/2006/table">
            <a:tbl>
              <a:tblPr firstRow="1" bandRow="1">
                <a:tableStyleId>{5C22544A-7EE6-4342-B048-85BDC9FD1C3A}</a:tableStyleId>
              </a:tblPr>
              <a:tblGrid>
                <a:gridCol w="2324100"/>
                <a:gridCol w="2324100"/>
              </a:tblGrid>
              <a:tr h="798990">
                <a:tc gridSpan="2">
                  <a:txBody>
                    <a:bodyPr/>
                    <a:lstStyle/>
                    <a:p>
                      <a:pPr algn="ctr"/>
                      <a:r>
                        <a:rPr lang="en-US" sz="2400" dirty="0" smtClean="0"/>
                        <a:t>Annualized Cost Savings</a:t>
                      </a:r>
                      <a:endParaRPr lang="en-US" sz="2400" dirty="0"/>
                    </a:p>
                  </a:txBody>
                  <a:tcPr anchor="ctr"/>
                </a:tc>
                <a:tc hMerge="1">
                  <a:txBody>
                    <a:bodyPr/>
                    <a:lstStyle/>
                    <a:p>
                      <a:endParaRPr lang="en-US" dirty="0"/>
                    </a:p>
                  </a:txBody>
                  <a:tcPr/>
                </a:tc>
              </a:tr>
              <a:tr h="486052">
                <a:tc>
                  <a:txBody>
                    <a:bodyPr/>
                    <a:lstStyle/>
                    <a:p>
                      <a:endParaRPr lang="en-US" dirty="0"/>
                    </a:p>
                  </a:txBody>
                  <a:tcPr anchor="ctr">
                    <a:solidFill>
                      <a:schemeClr val="accent1"/>
                    </a:solidFill>
                  </a:tcPr>
                </a:tc>
                <a:tc>
                  <a:txBody>
                    <a:bodyPr/>
                    <a:lstStyle/>
                    <a:p>
                      <a:pPr algn="ctr"/>
                      <a:r>
                        <a:rPr lang="en-US" b="1" dirty="0" smtClean="0">
                          <a:solidFill>
                            <a:schemeClr val="bg1"/>
                          </a:solidFill>
                        </a:rPr>
                        <a:t>Average</a:t>
                      </a:r>
                      <a:endParaRPr lang="en-US" b="1" dirty="0">
                        <a:solidFill>
                          <a:schemeClr val="bg1"/>
                        </a:solidFill>
                      </a:endParaRPr>
                    </a:p>
                  </a:txBody>
                  <a:tcPr anchor="ctr">
                    <a:solidFill>
                      <a:schemeClr val="accent1"/>
                    </a:solidFill>
                  </a:tcPr>
                </a:tc>
              </a:tr>
              <a:tr h="486052">
                <a:tc>
                  <a:txBody>
                    <a:bodyPr/>
                    <a:lstStyle/>
                    <a:p>
                      <a:r>
                        <a:rPr lang="en-US" b="1" dirty="0" smtClean="0"/>
                        <a:t>Individual</a:t>
                      </a:r>
                    </a:p>
                  </a:txBody>
                  <a:tcPr anchor="ctr">
                    <a:solidFill>
                      <a:srgbClr val="2DA2BF">
                        <a:alpha val="23922"/>
                      </a:srgbClr>
                    </a:solidFill>
                  </a:tcPr>
                </a:tc>
                <a:tc>
                  <a:txBody>
                    <a:bodyPr/>
                    <a:lstStyle/>
                    <a:p>
                      <a:pPr algn="ctr" fontAlgn="b"/>
                      <a:r>
                        <a:rPr lang="en-US" sz="1800" b="1" i="0" u="none" strike="noStrike" dirty="0" smtClean="0">
                          <a:solidFill>
                            <a:srgbClr val="000000"/>
                          </a:solidFill>
                          <a:latin typeface="+mj-lt"/>
                        </a:rPr>
                        <a:t>$444,683</a:t>
                      </a:r>
                      <a:endParaRPr lang="en-US" sz="1800" b="1" i="0" u="none" strike="noStrike" dirty="0">
                        <a:solidFill>
                          <a:srgbClr val="000000"/>
                        </a:solidFill>
                        <a:latin typeface="+mj-lt"/>
                      </a:endParaRPr>
                    </a:p>
                  </a:txBody>
                  <a:tcPr marL="9525" marR="9525" marT="9525" marB="0" anchor="ctr">
                    <a:solidFill>
                      <a:srgbClr val="2DA2BF">
                        <a:alpha val="23922"/>
                      </a:srgbClr>
                    </a:solidFill>
                  </a:tcPr>
                </a:tc>
              </a:tr>
              <a:tr h="486052">
                <a:tc>
                  <a:txBody>
                    <a:bodyPr/>
                    <a:lstStyle/>
                    <a:p>
                      <a:r>
                        <a:rPr lang="en-US" b="1" dirty="0" smtClean="0"/>
                        <a:t>Company</a:t>
                      </a:r>
                      <a:endParaRPr lang="en-US" b="1" dirty="0"/>
                    </a:p>
                  </a:txBody>
                  <a:tcPr anchor="ctr">
                    <a:solidFill>
                      <a:srgbClr val="2DA2BF">
                        <a:alpha val="23922"/>
                      </a:srgbClr>
                    </a:solidFill>
                  </a:tcPr>
                </a:tc>
                <a:tc>
                  <a:txBody>
                    <a:bodyPr/>
                    <a:lstStyle/>
                    <a:p>
                      <a:pPr algn="ctr" fontAlgn="b"/>
                      <a:r>
                        <a:rPr lang="en-US" sz="1800" b="1" i="0" u="none" strike="noStrike" dirty="0" smtClean="0">
                          <a:solidFill>
                            <a:srgbClr val="000000"/>
                          </a:solidFill>
                          <a:latin typeface="+mj-lt"/>
                        </a:rPr>
                        <a:t>$377,981</a:t>
                      </a:r>
                      <a:endParaRPr lang="en-US" sz="1800" b="1" i="0" u="none" strike="noStrike" dirty="0">
                        <a:solidFill>
                          <a:srgbClr val="000000"/>
                        </a:solidFill>
                        <a:latin typeface="+mj-lt"/>
                      </a:endParaRPr>
                    </a:p>
                  </a:txBody>
                  <a:tcPr marL="9525" marR="9525" marT="9525" marB="0" anchor="ctr">
                    <a:solidFill>
                      <a:srgbClr val="2DA2BF">
                        <a:alpha val="23922"/>
                      </a:srgbClr>
                    </a:solidFill>
                  </a:tcPr>
                </a:tc>
              </a:tr>
              <a:tr h="486052">
                <a:tc>
                  <a:txBody>
                    <a:bodyPr/>
                    <a:lstStyle/>
                    <a:p>
                      <a:r>
                        <a:rPr lang="en-US" b="1" dirty="0" smtClean="0">
                          <a:solidFill>
                            <a:schemeClr val="bg1"/>
                          </a:solidFill>
                        </a:rPr>
                        <a:t>Total</a:t>
                      </a:r>
                      <a:endParaRPr lang="en-US" b="1" dirty="0">
                        <a:solidFill>
                          <a:schemeClr val="bg1"/>
                        </a:solidFill>
                      </a:endParaRPr>
                    </a:p>
                  </a:txBody>
                  <a:tcPr anchor="ctr">
                    <a:solidFill>
                      <a:schemeClr val="accent1"/>
                    </a:solidFill>
                  </a:tcPr>
                </a:tc>
                <a:tc>
                  <a:txBody>
                    <a:bodyPr/>
                    <a:lstStyle/>
                    <a:p>
                      <a:pPr algn="ctr" fontAlgn="b"/>
                      <a:r>
                        <a:rPr lang="en-US" sz="1800" b="1" i="0" u="none" strike="noStrike" dirty="0" smtClean="0">
                          <a:solidFill>
                            <a:schemeClr val="bg1"/>
                          </a:solidFill>
                          <a:latin typeface="+mj-lt"/>
                        </a:rPr>
                        <a:t>$822,664</a:t>
                      </a:r>
                      <a:endParaRPr lang="en-US" sz="1800" b="1" i="0" u="none" strike="noStrike" dirty="0">
                        <a:solidFill>
                          <a:schemeClr val="bg1"/>
                        </a:solidFill>
                        <a:latin typeface="+mj-lt"/>
                      </a:endParaRPr>
                    </a:p>
                  </a:txBody>
                  <a:tcPr marL="9525" marR="9525" marT="9525" marB="0" anchor="ctr">
                    <a:solidFill>
                      <a:schemeClr val="accent1"/>
                    </a:solidFill>
                  </a:tcP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42</a:t>
            </a:fld>
            <a:endParaRPr lang="en-US"/>
          </a:p>
        </p:txBody>
      </p:sp>
      <p:sp>
        <p:nvSpPr>
          <p:cNvPr id="8" name="Content Placeholder 6"/>
          <p:cNvSpPr txBox="1">
            <a:spLocks/>
          </p:cNvSpPr>
          <p:nvPr/>
        </p:nvSpPr>
        <p:spPr bwMode="auto">
          <a:xfrm>
            <a:off x="612648" y="4724400"/>
            <a:ext cx="8153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319088" indent="-319088">
              <a:spcBef>
                <a:spcPts val="700"/>
              </a:spcBef>
              <a:buClr>
                <a:srgbClr val="DA1F28"/>
              </a:buClr>
              <a:buSzPct val="60000"/>
              <a:buFont typeface="Wingdings" pitchFamily="2" charset="2"/>
              <a:buChar char=""/>
              <a:defRPr/>
            </a:pPr>
            <a:r>
              <a:rPr lang="en-US" sz="2900" dirty="0" smtClean="0">
                <a:solidFill>
                  <a:prstClr val="black"/>
                </a:solidFill>
                <a:latin typeface="Tw Cen MT"/>
              </a:rPr>
              <a:t>Rough estimate: total annualized savings of </a:t>
            </a:r>
          </a:p>
          <a:p>
            <a:pPr marL="319088" indent="-319088">
              <a:spcBef>
                <a:spcPts val="700"/>
              </a:spcBef>
              <a:buClr>
                <a:srgbClr val="DA1F28"/>
              </a:buClr>
              <a:buSzPct val="60000"/>
              <a:defRPr/>
            </a:pPr>
            <a:r>
              <a:rPr lang="en-US" sz="2900" dirty="0" smtClean="0">
                <a:solidFill>
                  <a:srgbClr val="FF0000"/>
                </a:solidFill>
                <a:latin typeface="Tw Cen MT"/>
              </a:rPr>
              <a:t>	</a:t>
            </a:r>
            <a:r>
              <a:rPr lang="en-US" sz="2900" b="1" dirty="0" smtClean="0">
                <a:solidFill>
                  <a:srgbClr val="FF0000"/>
                </a:solidFill>
                <a:latin typeface="Tw Cen MT"/>
              </a:rPr>
              <a:t>~$822,664 per year</a:t>
            </a:r>
          </a:p>
          <a:p>
            <a:pPr marL="639763" lvl="1" indent="-273050">
              <a:spcBef>
                <a:spcPts val="550"/>
              </a:spcBef>
              <a:buClr>
                <a:srgbClr val="2DA2BF"/>
              </a:buClr>
              <a:buSzPct val="70000"/>
              <a:buFont typeface="Wingdings 2" pitchFamily="18" charset="2"/>
              <a:buChar char=""/>
              <a:defRPr/>
            </a:pPr>
            <a:r>
              <a:rPr lang="en-US" sz="2600" dirty="0" smtClean="0">
                <a:solidFill>
                  <a:prstClr val="black"/>
                </a:solidFill>
                <a:latin typeface="Tw Cen MT"/>
              </a:rPr>
              <a:t>Does not include savings to PBM</a:t>
            </a:r>
          </a:p>
          <a:p>
            <a:pPr marL="639763" lvl="1" indent="-273050">
              <a:spcBef>
                <a:spcPts val="550"/>
              </a:spcBef>
              <a:buClr>
                <a:srgbClr val="2DA2BF"/>
              </a:buClr>
              <a:buSzPct val="70000"/>
              <a:buFont typeface="Wingdings 2" pitchFamily="18" charset="2"/>
              <a:buChar char=""/>
              <a:defRPr/>
            </a:pPr>
            <a:r>
              <a:rPr lang="en-US" sz="2600" dirty="0" smtClean="0">
                <a:solidFill>
                  <a:prstClr val="black"/>
                </a:solidFill>
                <a:latin typeface="Tw Cen MT"/>
              </a:rPr>
              <a:t>Not a steady state estimate</a:t>
            </a:r>
          </a:p>
        </p:txBody>
      </p:sp>
    </p:spTree>
    <p:extLst>
      <p:ext uri="{BB962C8B-B14F-4D97-AF65-F5344CB8AC3E}">
        <p14:creationId xmlns:p14="http://schemas.microsoft.com/office/powerpoint/2010/main" val="212510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 Optimal illiquidity</a:t>
            </a:r>
            <a:endParaRPr lang="en-US" dirty="0"/>
          </a:p>
        </p:txBody>
      </p:sp>
      <p:sp>
        <p:nvSpPr>
          <p:cNvPr id="3" name="Content Placeholder 2"/>
          <p:cNvSpPr>
            <a:spLocks noGrp="1"/>
          </p:cNvSpPr>
          <p:nvPr>
            <p:ph idx="1"/>
          </p:nvPr>
        </p:nvSpPr>
        <p:spPr/>
        <p:txBody>
          <a:bodyPr/>
          <a:lstStyle/>
          <a:p>
            <a:pPr marL="457200" lvl="1" indent="0">
              <a:buNone/>
            </a:pPr>
            <a:r>
              <a:rPr lang="en-US" dirty="0"/>
              <a:t>Self Control and Liquidity: </a:t>
            </a:r>
            <a:br>
              <a:rPr lang="en-US" dirty="0"/>
            </a:br>
            <a:r>
              <a:rPr lang="en-US" dirty="0"/>
              <a:t>How to Design a Commitment </a:t>
            </a:r>
            <a:r>
              <a:rPr lang="en-US" dirty="0" smtClean="0"/>
              <a:t>Contract</a:t>
            </a:r>
          </a:p>
          <a:p>
            <a:pPr marL="457200" lvl="1" indent="0">
              <a:buNone/>
            </a:pPr>
            <a:endParaRPr lang="en-US" dirty="0"/>
          </a:p>
          <a:p>
            <a:pPr marL="457200" lvl="1" indent="0">
              <a:buNone/>
            </a:pPr>
            <a:r>
              <a:rPr lang="en-US" dirty="0" err="1" smtClean="0"/>
              <a:t>Beshears</a:t>
            </a:r>
            <a:r>
              <a:rPr lang="en-US" dirty="0" smtClean="0"/>
              <a:t>, Choi, Harris, </a:t>
            </a:r>
            <a:r>
              <a:rPr lang="en-US" dirty="0" err="1" smtClean="0"/>
              <a:t>Laibson</a:t>
            </a:r>
            <a:r>
              <a:rPr lang="en-US" dirty="0" smtClean="0"/>
              <a:t>, </a:t>
            </a:r>
            <a:r>
              <a:rPr lang="en-US" dirty="0" err="1" smtClean="0"/>
              <a:t>Madrian</a:t>
            </a:r>
            <a:r>
              <a:rPr lang="en-US" dirty="0" smtClean="0"/>
              <a:t>, and </a:t>
            </a:r>
            <a:r>
              <a:rPr lang="en-US" dirty="0" err="1" smtClean="0"/>
              <a:t>Sakong</a:t>
            </a:r>
            <a:r>
              <a:rPr lang="en-US" dirty="0" smtClean="0"/>
              <a:t> (2013)</a:t>
            </a:r>
            <a:endParaRPr lang="en-US" dirty="0"/>
          </a:p>
        </p:txBody>
      </p:sp>
    </p:spTree>
    <p:extLst>
      <p:ext uri="{BB962C8B-B14F-4D97-AF65-F5344CB8AC3E}">
        <p14:creationId xmlns:p14="http://schemas.microsoft.com/office/powerpoint/2010/main" val="27868341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Net Worth (excluding SS and DB)</a:t>
            </a:r>
            <a:br>
              <a:rPr lang="en-US" sz="2800" dirty="0" smtClean="0"/>
            </a:br>
            <a:r>
              <a:rPr lang="en-US" sz="2800" dirty="0" smtClean="0"/>
              <a:t> Households age 65-74; SCF (2007$)</a:t>
            </a:r>
            <a:endParaRPr lang="en-US" sz="2800" dirty="0"/>
          </a:p>
        </p:txBody>
      </p:sp>
      <p:sp>
        <p:nvSpPr>
          <p:cNvPr id="3" name="Content Placeholder 2"/>
          <p:cNvSpPr>
            <a:spLocks noGrp="1"/>
          </p:cNvSpPr>
          <p:nvPr>
            <p:ph idx="1"/>
          </p:nvPr>
        </p:nvSpPr>
        <p:spPr>
          <a:xfrm>
            <a:off x="1386060" y="1484087"/>
            <a:ext cx="8229600" cy="4805363"/>
          </a:xfrm>
        </p:spPr>
        <p:txBody>
          <a:bodyPr/>
          <a:lstStyle/>
          <a:p>
            <a:pPr>
              <a:buNone/>
            </a:pPr>
            <a:r>
              <a:rPr lang="en-US" sz="2800" b="0" dirty="0" smtClean="0"/>
              <a:t>                  Median           Mean</a:t>
            </a:r>
          </a:p>
          <a:p>
            <a:pPr>
              <a:buNone/>
            </a:pPr>
            <a:r>
              <a:rPr lang="en-US" sz="2800" b="0" dirty="0" smtClean="0"/>
              <a:t>1983	 	$123.4	</a:t>
            </a:r>
            <a:r>
              <a:rPr lang="en-US" sz="2800" dirty="0" smtClean="0"/>
              <a:t>$   </a:t>
            </a:r>
            <a:r>
              <a:rPr lang="en-US" sz="2800" b="0" dirty="0" smtClean="0"/>
              <a:t>450.4</a:t>
            </a:r>
            <a:r>
              <a:rPr lang="en-US" sz="2800" dirty="0" smtClean="0"/>
              <a:t> </a:t>
            </a:r>
          </a:p>
          <a:p>
            <a:pPr>
              <a:buNone/>
            </a:pPr>
            <a:r>
              <a:rPr lang="en-US" sz="2800" b="0" dirty="0" smtClean="0"/>
              <a:t>1992		$142.8</a:t>
            </a:r>
            <a:r>
              <a:rPr lang="en-US" sz="2800" dirty="0" smtClean="0"/>
              <a:t> 	$   </a:t>
            </a:r>
            <a:r>
              <a:rPr lang="en-US" sz="2800" b="0" dirty="0" smtClean="0"/>
              <a:t>414.6</a:t>
            </a:r>
            <a:r>
              <a:rPr lang="en-US" sz="2800" dirty="0" smtClean="0"/>
              <a:t> </a:t>
            </a:r>
          </a:p>
          <a:p>
            <a:pPr>
              <a:buNone/>
            </a:pPr>
            <a:r>
              <a:rPr lang="en-US" sz="2800" b="0" dirty="0" smtClean="0"/>
              <a:t>1995		$150.0</a:t>
            </a:r>
            <a:r>
              <a:rPr lang="en-US" sz="2800" dirty="0" smtClean="0"/>
              <a:t> 	$   </a:t>
            </a:r>
            <a:r>
              <a:rPr lang="en-US" sz="2800" b="0" dirty="0" smtClean="0"/>
              <a:t>471.4</a:t>
            </a:r>
            <a:r>
              <a:rPr lang="en-US" sz="2800" dirty="0" smtClean="0"/>
              <a:t> </a:t>
            </a:r>
          </a:p>
          <a:p>
            <a:pPr>
              <a:buNone/>
            </a:pPr>
            <a:r>
              <a:rPr lang="en-US" sz="2800" b="0" dirty="0" smtClean="0"/>
              <a:t>1998		$186.5</a:t>
            </a:r>
            <a:r>
              <a:rPr lang="en-US" sz="2800" dirty="0" smtClean="0"/>
              <a:t> 	$   </a:t>
            </a:r>
            <a:r>
              <a:rPr lang="en-US" sz="2800" b="0" dirty="0" smtClean="0"/>
              <a:t>594.2</a:t>
            </a:r>
            <a:r>
              <a:rPr lang="en-US" sz="2800" dirty="0" smtClean="0"/>
              <a:t> </a:t>
            </a:r>
          </a:p>
          <a:p>
            <a:pPr>
              <a:buNone/>
            </a:pPr>
            <a:r>
              <a:rPr lang="en-US" sz="2800" b="0" dirty="0" smtClean="0"/>
              <a:t>2001		$207.9</a:t>
            </a:r>
            <a:r>
              <a:rPr lang="en-US" sz="2800" dirty="0" smtClean="0"/>
              <a:t> 	$   </a:t>
            </a:r>
            <a:r>
              <a:rPr lang="en-US" sz="2800" b="0" dirty="0" smtClean="0"/>
              <a:t>793.5</a:t>
            </a:r>
            <a:r>
              <a:rPr lang="en-US" sz="2800" dirty="0" smtClean="0"/>
              <a:t> </a:t>
            </a:r>
          </a:p>
          <a:p>
            <a:pPr>
              <a:buNone/>
            </a:pPr>
            <a:r>
              <a:rPr lang="en-US" sz="2800" b="0" dirty="0" smtClean="0"/>
              <a:t>2004		$208.8</a:t>
            </a:r>
            <a:r>
              <a:rPr lang="en-US" sz="2800" dirty="0" smtClean="0"/>
              <a:t> 	$   </a:t>
            </a:r>
            <a:r>
              <a:rPr lang="en-US" sz="2800" b="0" dirty="0" smtClean="0"/>
              <a:t>758.8</a:t>
            </a:r>
            <a:r>
              <a:rPr lang="en-US" sz="2800" dirty="0" smtClean="0"/>
              <a:t> </a:t>
            </a:r>
          </a:p>
          <a:p>
            <a:pPr>
              <a:buNone/>
            </a:pPr>
            <a:r>
              <a:rPr lang="en-US" sz="2800" b="0" dirty="0" smtClean="0"/>
              <a:t>2007		$239.4	</a:t>
            </a:r>
            <a:r>
              <a:rPr lang="en-US" sz="2800" dirty="0" smtClean="0"/>
              <a:t>$</a:t>
            </a:r>
            <a:r>
              <a:rPr lang="en-US" sz="2800" b="0" dirty="0" smtClean="0"/>
              <a:t>1,015.7</a:t>
            </a:r>
            <a:r>
              <a:rPr lang="en-US" sz="2800" dirty="0" smtClean="0"/>
              <a:t> </a:t>
            </a:r>
            <a:endParaRPr lang="en-US" sz="2800" dirty="0"/>
          </a:p>
        </p:txBody>
      </p:sp>
      <p:sp>
        <p:nvSpPr>
          <p:cNvPr id="4" name="Slide Number Placeholder 3"/>
          <p:cNvSpPr>
            <a:spLocks noGrp="1"/>
          </p:cNvSpPr>
          <p:nvPr>
            <p:ph type="sldNum" sz="quarter" idx="10"/>
          </p:nvPr>
        </p:nvSpPr>
        <p:spPr>
          <a:xfrm>
            <a:off x="711186" y="6610350"/>
            <a:ext cx="406400" cy="247650"/>
          </a:xfrm>
        </p:spPr>
        <p:txBody>
          <a:bodyPr/>
          <a:lstStyle/>
          <a:p>
            <a:pPr>
              <a:defRPr/>
            </a:pPr>
            <a:fld id="{77CFD267-8861-4C48-8181-9D2FB644AF73}" type="slidenum">
              <a:rPr lang="en-US" smtClean="0">
                <a:solidFill>
                  <a:srgbClr val="C4CCFF"/>
                </a:solidFill>
              </a:rPr>
              <a:pPr>
                <a:defRPr/>
              </a:pPr>
              <a:t>44</a:t>
            </a:fld>
            <a:endParaRPr lang="en-US">
              <a:solidFill>
                <a:srgbClr val="C4CCFF"/>
              </a:solidFill>
            </a:endParaRPr>
          </a:p>
        </p:txBody>
      </p:sp>
      <p:sp>
        <p:nvSpPr>
          <p:cNvPr id="7" name="TextBox 6"/>
          <p:cNvSpPr txBox="1"/>
          <p:nvPr/>
        </p:nvSpPr>
        <p:spPr>
          <a:xfrm>
            <a:off x="1219199" y="6052457"/>
            <a:ext cx="7910287" cy="523220"/>
          </a:xfrm>
          <a:prstGeom prst="rect">
            <a:avLst/>
          </a:prstGeom>
          <a:noFill/>
        </p:spPr>
        <p:txBody>
          <a:bodyPr wrap="square" rtlCol="0">
            <a:spAutoFit/>
          </a:bodyPr>
          <a:lstStyle/>
          <a:p>
            <a:pPr eaLnBrk="1" hangingPunct="1"/>
            <a:r>
              <a:rPr lang="en-US" sz="2800" dirty="0" smtClean="0">
                <a:solidFill>
                  <a:srgbClr val="FF0000"/>
                </a:solidFill>
              </a:rPr>
              <a:t>HRS 2008    $221.7        $  567.5 </a:t>
            </a:r>
            <a:endParaRPr lang="en-US" sz="2800" dirty="0">
              <a:solidFill>
                <a:srgbClr val="FF0000"/>
              </a:solidFill>
            </a:endParaRPr>
          </a:p>
        </p:txBody>
      </p:sp>
    </p:spTree>
    <p:extLst>
      <p:ext uri="{BB962C8B-B14F-4D97-AF65-F5344CB8AC3E}">
        <p14:creationId xmlns:p14="http://schemas.microsoft.com/office/powerpoint/2010/main" val="4274596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7CFD267-8861-4C48-8181-9D2FB644AF73}" type="slidenum">
              <a:rPr lang="en-US" smtClean="0">
                <a:solidFill>
                  <a:srgbClr val="C4CCFF"/>
                </a:solidFill>
              </a:rPr>
              <a:pPr>
                <a:defRPr/>
              </a:pPr>
              <a:t>45</a:t>
            </a:fld>
            <a:endParaRPr lang="en-US">
              <a:solidFill>
                <a:srgbClr val="C4CCFF"/>
              </a:solidFill>
            </a:endParaRPr>
          </a:p>
        </p:txBody>
      </p:sp>
      <p:sp>
        <p:nvSpPr>
          <p:cNvPr id="5" name="TextBox 4"/>
          <p:cNvSpPr txBox="1"/>
          <p:nvPr/>
        </p:nvSpPr>
        <p:spPr>
          <a:xfrm>
            <a:off x="1045058" y="1074054"/>
            <a:ext cx="7387746" cy="954107"/>
          </a:xfrm>
          <a:prstGeom prst="rect">
            <a:avLst/>
          </a:prstGeom>
          <a:noFill/>
          <a:ln>
            <a:solidFill>
              <a:srgbClr val="4C34FE"/>
            </a:solidFill>
          </a:ln>
        </p:spPr>
        <p:txBody>
          <a:bodyPr wrap="square" rtlCol="0">
            <a:spAutoFit/>
          </a:bodyPr>
          <a:lstStyle/>
          <a:p>
            <a:pPr algn="ctr" eaLnBrk="1" hangingPunct="1"/>
            <a:r>
              <a:rPr lang="en-US" sz="2800" dirty="0" smtClean="0">
                <a:solidFill>
                  <a:srgbClr val="FFFFFF"/>
                </a:solidFill>
              </a:rPr>
              <a:t>SCF (65-74): In 2007, the median holding of </a:t>
            </a:r>
          </a:p>
          <a:p>
            <a:pPr algn="ctr" eaLnBrk="1" hangingPunct="1"/>
            <a:r>
              <a:rPr lang="en-US" sz="2800" dirty="0" smtClean="0">
                <a:solidFill>
                  <a:srgbClr val="FF0000"/>
                </a:solidFill>
              </a:rPr>
              <a:t>financial assets</a:t>
            </a:r>
            <a:r>
              <a:rPr lang="en-US" sz="2800" dirty="0" smtClean="0">
                <a:solidFill>
                  <a:srgbClr val="FFFFFF"/>
                </a:solidFill>
              </a:rPr>
              <a:t> is $68,100</a:t>
            </a:r>
            <a:endParaRPr lang="en-US" sz="2800" dirty="0">
              <a:solidFill>
                <a:srgbClr val="FFFFFF"/>
              </a:solidFill>
            </a:endParaRPr>
          </a:p>
        </p:txBody>
      </p:sp>
      <p:sp>
        <p:nvSpPr>
          <p:cNvPr id="6" name="TextBox 5"/>
          <p:cNvSpPr txBox="1"/>
          <p:nvPr/>
        </p:nvSpPr>
        <p:spPr>
          <a:xfrm>
            <a:off x="1052313" y="2852047"/>
            <a:ext cx="7387746" cy="1384995"/>
          </a:xfrm>
          <a:prstGeom prst="rect">
            <a:avLst/>
          </a:prstGeom>
          <a:noFill/>
          <a:ln>
            <a:solidFill>
              <a:srgbClr val="4C34FE"/>
            </a:solidFill>
          </a:ln>
        </p:spPr>
        <p:txBody>
          <a:bodyPr wrap="square" rtlCol="0">
            <a:spAutoFit/>
          </a:bodyPr>
          <a:lstStyle/>
          <a:p>
            <a:pPr algn="ctr" eaLnBrk="1" hangingPunct="1"/>
            <a:r>
              <a:rPr lang="en-US" sz="2800" dirty="0" smtClean="0">
                <a:solidFill>
                  <a:srgbClr val="FFFFFF"/>
                </a:solidFill>
              </a:rPr>
              <a:t>HRS (65-69): In 2008, the median holding of </a:t>
            </a:r>
          </a:p>
          <a:p>
            <a:pPr algn="ctr" eaLnBrk="1" hangingPunct="1"/>
            <a:r>
              <a:rPr lang="en-US" sz="2800" dirty="0" smtClean="0">
                <a:solidFill>
                  <a:srgbClr val="FF0000"/>
                </a:solidFill>
              </a:rPr>
              <a:t>financial assets</a:t>
            </a:r>
            <a:r>
              <a:rPr lang="en-US" sz="2800" dirty="0" smtClean="0">
                <a:solidFill>
                  <a:srgbClr val="FFFFFF"/>
                </a:solidFill>
              </a:rPr>
              <a:t> is $12,500</a:t>
            </a:r>
            <a:endParaRPr lang="en-US" sz="2800" dirty="0">
              <a:solidFill>
                <a:srgbClr val="FFFFFF"/>
              </a:solidFill>
            </a:endParaRPr>
          </a:p>
          <a:p>
            <a:pPr algn="ctr" eaLnBrk="1" hangingPunct="1"/>
            <a:r>
              <a:rPr lang="en-US" sz="2800" dirty="0" smtClean="0">
                <a:solidFill>
                  <a:srgbClr val="FFFFFF"/>
                </a:solidFill>
              </a:rPr>
              <a:t>among 1-person households</a:t>
            </a:r>
          </a:p>
        </p:txBody>
      </p:sp>
      <p:sp>
        <p:nvSpPr>
          <p:cNvPr id="7" name="TextBox 6"/>
          <p:cNvSpPr txBox="1"/>
          <p:nvPr/>
        </p:nvSpPr>
        <p:spPr>
          <a:xfrm>
            <a:off x="1030541" y="4397818"/>
            <a:ext cx="7387746" cy="1384995"/>
          </a:xfrm>
          <a:prstGeom prst="rect">
            <a:avLst/>
          </a:prstGeom>
          <a:noFill/>
          <a:ln>
            <a:solidFill>
              <a:srgbClr val="4C34FE"/>
            </a:solidFill>
          </a:ln>
        </p:spPr>
        <p:txBody>
          <a:bodyPr wrap="square" rtlCol="0">
            <a:spAutoFit/>
          </a:bodyPr>
          <a:lstStyle/>
          <a:p>
            <a:pPr algn="ctr" eaLnBrk="1" hangingPunct="1"/>
            <a:r>
              <a:rPr lang="en-US" sz="2800" dirty="0" smtClean="0">
                <a:solidFill>
                  <a:srgbClr val="FFFFFF"/>
                </a:solidFill>
              </a:rPr>
              <a:t>HRS (65-69): In 2008, the median holding of </a:t>
            </a:r>
          </a:p>
          <a:p>
            <a:pPr algn="ctr" eaLnBrk="1" hangingPunct="1"/>
            <a:r>
              <a:rPr lang="en-US" sz="2800" dirty="0" smtClean="0">
                <a:solidFill>
                  <a:srgbClr val="FF0000"/>
                </a:solidFill>
              </a:rPr>
              <a:t>financial assets</a:t>
            </a:r>
            <a:r>
              <a:rPr lang="en-US" sz="2800" dirty="0" smtClean="0">
                <a:solidFill>
                  <a:srgbClr val="FFFFFF"/>
                </a:solidFill>
              </a:rPr>
              <a:t> is $111,600</a:t>
            </a:r>
          </a:p>
          <a:p>
            <a:pPr algn="ctr" eaLnBrk="1" hangingPunct="1"/>
            <a:r>
              <a:rPr lang="en-US" sz="2800" dirty="0" smtClean="0">
                <a:solidFill>
                  <a:srgbClr val="FFFFFF"/>
                </a:solidFill>
              </a:rPr>
              <a:t>among 2-person households</a:t>
            </a:r>
            <a:endParaRPr lang="en-US" sz="2800" dirty="0">
              <a:solidFill>
                <a:srgbClr val="FFFFFF"/>
              </a:solidFill>
            </a:endParaRPr>
          </a:p>
        </p:txBody>
      </p:sp>
    </p:spTree>
    <p:extLst>
      <p:ext uri="{BB962C8B-B14F-4D97-AF65-F5344CB8AC3E}">
        <p14:creationId xmlns:p14="http://schemas.microsoft.com/office/powerpoint/2010/main" val="148555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Dying broke</a:t>
            </a:r>
            <a:br>
              <a:rPr lang="en-US" dirty="0" smtClean="0"/>
            </a:br>
            <a:r>
              <a:rPr lang="en-US" dirty="0" err="1" smtClean="0"/>
              <a:t>Venti</a:t>
            </a:r>
            <a:r>
              <a:rPr lang="en-US" dirty="0" smtClean="0"/>
              <a:t>, </a:t>
            </a:r>
            <a:r>
              <a:rPr lang="en-US" dirty="0" err="1" smtClean="0"/>
              <a:t>Poterba</a:t>
            </a:r>
            <a:r>
              <a:rPr lang="en-US" dirty="0" smtClean="0"/>
              <a:t>, and Wise (2011)</a:t>
            </a:r>
            <a:endParaRPr lang="en-US" dirty="0"/>
          </a:p>
        </p:txBody>
      </p:sp>
      <p:sp>
        <p:nvSpPr>
          <p:cNvPr id="3" name="Content Placeholder 2"/>
          <p:cNvSpPr>
            <a:spLocks noGrp="1"/>
          </p:cNvSpPr>
          <p:nvPr>
            <p:ph idx="1"/>
          </p:nvPr>
        </p:nvSpPr>
        <p:spPr/>
        <p:txBody>
          <a:bodyPr/>
          <a:lstStyle/>
          <a:p>
            <a:r>
              <a:rPr lang="en-US" dirty="0" smtClean="0"/>
              <a:t>Single-person households</a:t>
            </a:r>
          </a:p>
          <a:p>
            <a:pPr lvl="1"/>
            <a:r>
              <a:rPr lang="en-US" dirty="0" smtClean="0"/>
              <a:t>57.0% are last observed with less than $10,000 in financial assets</a:t>
            </a:r>
          </a:p>
          <a:p>
            <a:pPr lvl="1"/>
            <a:r>
              <a:rPr lang="en-US" dirty="0" smtClean="0"/>
              <a:t>Of these households, 61.2% also have no home equity</a:t>
            </a:r>
          </a:p>
          <a:p>
            <a:pPr lvl="1">
              <a:buNone/>
            </a:pPr>
            <a:endParaRPr lang="en-US" dirty="0" smtClean="0"/>
          </a:p>
          <a:p>
            <a:r>
              <a:rPr lang="en-US" dirty="0" smtClean="0"/>
              <a:t>All family pathways</a:t>
            </a:r>
          </a:p>
          <a:p>
            <a:pPr lvl="1"/>
            <a:r>
              <a:rPr lang="en-US" dirty="0" smtClean="0"/>
              <a:t>46.1% are last observed with less than $10,000 in financial assets</a:t>
            </a:r>
          </a:p>
          <a:p>
            <a:pPr lvl="1"/>
            <a:r>
              <a:rPr lang="en-US" dirty="0" smtClean="0"/>
              <a:t>Of these households, 51.7% also have no home equity</a:t>
            </a:r>
          </a:p>
          <a:p>
            <a:pPr>
              <a:buNone/>
            </a:pPr>
            <a:endParaRPr lang="en-US" dirty="0" smtClean="0"/>
          </a:p>
          <a:p>
            <a:r>
              <a:rPr lang="en-US" dirty="0" smtClean="0"/>
              <a:t>Is this a problem, or is it optimal asset stripping?</a:t>
            </a:r>
          </a:p>
          <a:p>
            <a:r>
              <a:rPr lang="en-US" dirty="0" smtClean="0"/>
              <a:t>And what about intra-family insurance?</a:t>
            </a:r>
          </a:p>
          <a:p>
            <a:pPr lvl="1"/>
            <a:endParaRPr lang="en-US" dirty="0"/>
          </a:p>
        </p:txBody>
      </p:sp>
      <p:sp>
        <p:nvSpPr>
          <p:cNvPr id="4" name="Slide Number Placeholder 3"/>
          <p:cNvSpPr>
            <a:spLocks noGrp="1"/>
          </p:cNvSpPr>
          <p:nvPr>
            <p:ph type="sldNum" sz="quarter" idx="10"/>
          </p:nvPr>
        </p:nvSpPr>
        <p:spPr/>
        <p:txBody>
          <a:bodyPr/>
          <a:lstStyle/>
          <a:p>
            <a:pPr>
              <a:defRPr/>
            </a:pPr>
            <a:fld id="{77CFD267-8861-4C48-8181-9D2FB644AF73}" type="slidenum">
              <a:rPr lang="en-US" smtClean="0">
                <a:solidFill>
                  <a:srgbClr val="C4CCFF"/>
                </a:solidFill>
              </a:rPr>
              <a:pPr>
                <a:defRPr/>
              </a:pPr>
              <a:t>46</a:t>
            </a:fld>
            <a:endParaRPr lang="en-US">
              <a:solidFill>
                <a:srgbClr val="C4CCFF"/>
              </a:solidFill>
            </a:endParaRPr>
          </a:p>
        </p:txBody>
      </p:sp>
    </p:spTree>
    <p:extLst>
      <p:ext uri="{BB962C8B-B14F-4D97-AF65-F5344CB8AC3E}">
        <p14:creationId xmlns:p14="http://schemas.microsoft.com/office/powerpoint/2010/main" val="3472315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lstStyle/>
          <a:p>
            <a:r>
              <a:rPr lang="en-US" dirty="0" smtClean="0"/>
              <a:t>Maybe the “new” DC system </a:t>
            </a:r>
            <a:br>
              <a:rPr lang="en-US" dirty="0" smtClean="0"/>
            </a:br>
            <a:r>
              <a:rPr lang="en-US" dirty="0" smtClean="0"/>
              <a:t>will yield more savings?</a:t>
            </a:r>
            <a:endParaRPr lang="en-US" dirty="0"/>
          </a:p>
        </p:txBody>
      </p:sp>
      <p:sp>
        <p:nvSpPr>
          <p:cNvPr id="3" name="Content Placeholder 2"/>
          <p:cNvSpPr>
            <a:spLocks noGrp="1"/>
          </p:cNvSpPr>
          <p:nvPr>
            <p:ph idx="1"/>
          </p:nvPr>
        </p:nvSpPr>
        <p:spPr/>
        <p:txBody>
          <a:bodyPr/>
          <a:lstStyle/>
          <a:p>
            <a:pPr lvl="0" eaLnBrk="1" hangingPunct="1">
              <a:lnSpc>
                <a:spcPct val="90000"/>
              </a:lnSpc>
              <a:defRPr/>
            </a:pPr>
            <a:r>
              <a:rPr lang="en-US" dirty="0" smtClean="0"/>
              <a:t>Key ingredients</a:t>
            </a:r>
          </a:p>
          <a:p>
            <a:pPr lvl="1" eaLnBrk="1" hangingPunct="1">
              <a:lnSpc>
                <a:spcPct val="90000"/>
              </a:lnSpc>
              <a:defRPr/>
            </a:pPr>
            <a:r>
              <a:rPr lang="en-US" dirty="0" smtClean="0"/>
              <a:t>Matching</a:t>
            </a:r>
          </a:p>
          <a:p>
            <a:pPr lvl="1" eaLnBrk="1" hangingPunct="1">
              <a:lnSpc>
                <a:spcPct val="90000"/>
              </a:lnSpc>
              <a:defRPr/>
            </a:pPr>
            <a:r>
              <a:rPr lang="en-US" dirty="0" smtClean="0"/>
              <a:t>Automatic enrollment (opt-out enrollment)</a:t>
            </a:r>
          </a:p>
          <a:p>
            <a:pPr lvl="1" eaLnBrk="1" hangingPunct="1">
              <a:lnSpc>
                <a:spcPct val="90000"/>
              </a:lnSpc>
              <a:defRPr/>
            </a:pPr>
            <a:r>
              <a:rPr lang="en-US" dirty="0" smtClean="0"/>
              <a:t>Target date funds</a:t>
            </a:r>
          </a:p>
          <a:p>
            <a:pPr lvl="1">
              <a:lnSpc>
                <a:spcPct val="90000"/>
              </a:lnSpc>
            </a:pPr>
            <a:r>
              <a:rPr lang="en-US" dirty="0" smtClean="0"/>
              <a:t>Simplification</a:t>
            </a:r>
          </a:p>
          <a:p>
            <a:pPr lvl="1" eaLnBrk="1" hangingPunct="1">
              <a:lnSpc>
                <a:spcPct val="90000"/>
              </a:lnSpc>
              <a:defRPr/>
            </a:pPr>
            <a:r>
              <a:rPr lang="en-US" dirty="0" smtClean="0"/>
              <a:t>Savings rate escalators</a:t>
            </a:r>
          </a:p>
          <a:p>
            <a:pPr lvl="1" eaLnBrk="1" hangingPunct="1">
              <a:lnSpc>
                <a:spcPct val="90000"/>
              </a:lnSpc>
              <a:defRPr/>
            </a:pPr>
            <a:r>
              <a:rPr lang="en-US" dirty="0" smtClean="0"/>
              <a:t>Education</a:t>
            </a:r>
          </a:p>
          <a:p>
            <a:r>
              <a:rPr lang="en-US" dirty="0" smtClean="0"/>
              <a:t>Let’s take a look at what we can expect</a:t>
            </a:r>
          </a:p>
          <a:p>
            <a:r>
              <a:rPr lang="en-US" dirty="0" smtClean="0"/>
              <a:t>Build a simple simulation framework that is          100% DC and 0% DB</a:t>
            </a:r>
            <a:endParaRPr lang="en-US" dirty="0"/>
          </a:p>
        </p:txBody>
      </p:sp>
      <p:sp>
        <p:nvSpPr>
          <p:cNvPr id="4" name="Slide Number Placeholder 3"/>
          <p:cNvSpPr>
            <a:spLocks noGrp="1"/>
          </p:cNvSpPr>
          <p:nvPr>
            <p:ph type="sldNum" sz="quarter" idx="10"/>
          </p:nvPr>
        </p:nvSpPr>
        <p:spPr/>
        <p:txBody>
          <a:bodyPr/>
          <a:lstStyle/>
          <a:p>
            <a:pPr>
              <a:defRPr/>
            </a:pPr>
            <a:fld id="{77CFD267-8861-4C48-8181-9D2FB644AF73}" type="slidenum">
              <a:rPr lang="en-US" smtClean="0">
                <a:solidFill>
                  <a:srgbClr val="C4CCFF"/>
                </a:solidFill>
              </a:rPr>
              <a:pPr>
                <a:defRPr/>
              </a:pPr>
              <a:t>47</a:t>
            </a:fld>
            <a:endParaRPr lang="en-US">
              <a:solidFill>
                <a:srgbClr val="C4CCFF"/>
              </a:solidFill>
            </a:endParaRPr>
          </a:p>
        </p:txBody>
      </p:sp>
    </p:spTree>
    <p:extLst>
      <p:ext uri="{BB962C8B-B14F-4D97-AF65-F5344CB8AC3E}">
        <p14:creationId xmlns:p14="http://schemas.microsoft.com/office/powerpoint/2010/main" val="429076690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13EA586A-35DA-426F-A1EF-F1189149A842}" type="slidenum">
              <a:rPr lang="en-US" smtClean="0">
                <a:solidFill>
                  <a:srgbClr val="C4CCFF"/>
                </a:solidFill>
                <a:latin typeface="Arial" pitchFamily="34" charset="0"/>
              </a:rPr>
              <a:pPr/>
              <a:t>48</a:t>
            </a:fld>
            <a:endParaRPr lang="en-US" smtClean="0">
              <a:solidFill>
                <a:srgbClr val="C4CCFF"/>
              </a:solidFill>
              <a:latin typeface="Arial" pitchFamily="34" charset="0"/>
            </a:endParaRPr>
          </a:p>
        </p:txBody>
      </p:sp>
      <p:sp>
        <p:nvSpPr>
          <p:cNvPr id="27651" name="Rectangle 2"/>
          <p:cNvSpPr>
            <a:spLocks noGrp="1" noChangeArrowheads="1"/>
          </p:cNvSpPr>
          <p:nvPr>
            <p:ph type="title"/>
          </p:nvPr>
        </p:nvSpPr>
        <p:spPr/>
        <p:txBody>
          <a:bodyPr/>
          <a:lstStyle/>
          <a:p>
            <a:pPr eaLnBrk="1" hangingPunct="1"/>
            <a:r>
              <a:rPr lang="en-US" dirty="0" smtClean="0"/>
              <a:t>Breakdown of Retirement Assets in </a:t>
            </a:r>
            <a:br>
              <a:rPr lang="en-US" dirty="0" smtClean="0"/>
            </a:br>
            <a:r>
              <a:rPr lang="en-US" dirty="0" smtClean="0"/>
              <a:t>US Market (2010 q3)</a:t>
            </a:r>
          </a:p>
        </p:txBody>
      </p:sp>
      <p:sp>
        <p:nvSpPr>
          <p:cNvPr id="27652" name="Text Box 3"/>
          <p:cNvSpPr txBox="1">
            <a:spLocks noChangeArrowheads="1"/>
          </p:cNvSpPr>
          <p:nvPr/>
        </p:nvSpPr>
        <p:spPr bwMode="auto">
          <a:xfrm>
            <a:off x="2433638" y="1293813"/>
            <a:ext cx="4375150" cy="830262"/>
          </a:xfrm>
          <a:prstGeom prst="rect">
            <a:avLst/>
          </a:prstGeom>
          <a:noFill/>
          <a:ln w="9525">
            <a:noFill/>
            <a:miter lim="800000"/>
            <a:headEnd/>
            <a:tailEnd/>
          </a:ln>
        </p:spPr>
        <p:txBody>
          <a:bodyPr wrap="none">
            <a:spAutoFit/>
          </a:bodyPr>
          <a:lstStyle/>
          <a:p>
            <a:pPr algn="ctr"/>
            <a:r>
              <a:rPr lang="en-US" sz="2400" b="1" dirty="0">
                <a:solidFill>
                  <a:srgbClr val="FFFFFF"/>
                </a:solidFill>
              </a:rPr>
              <a:t>Total US Retirement Assets: </a:t>
            </a:r>
          </a:p>
          <a:p>
            <a:pPr algn="ctr"/>
            <a:r>
              <a:rPr lang="en-US" sz="2400" b="1" dirty="0">
                <a:solidFill>
                  <a:srgbClr val="FFFFFF"/>
                </a:solidFill>
              </a:rPr>
              <a:t>$</a:t>
            </a:r>
            <a:r>
              <a:rPr lang="en-US" sz="2400" b="1" dirty="0" smtClean="0">
                <a:solidFill>
                  <a:srgbClr val="FFFFFF"/>
                </a:solidFill>
              </a:rPr>
              <a:t>16.6 </a:t>
            </a:r>
            <a:r>
              <a:rPr lang="en-US" sz="2400" b="1" dirty="0">
                <a:solidFill>
                  <a:srgbClr val="FFFFFF"/>
                </a:solidFill>
              </a:rPr>
              <a:t>trillion</a:t>
            </a:r>
          </a:p>
        </p:txBody>
      </p:sp>
      <p:sp>
        <p:nvSpPr>
          <p:cNvPr id="352260" name="Line 4"/>
          <p:cNvSpPr>
            <a:spLocks noChangeShapeType="1"/>
          </p:cNvSpPr>
          <p:nvPr/>
        </p:nvSpPr>
        <p:spPr bwMode="auto">
          <a:xfrm flipH="1">
            <a:off x="2979738" y="2157413"/>
            <a:ext cx="720725" cy="795337"/>
          </a:xfrm>
          <a:prstGeom prst="line">
            <a:avLst/>
          </a:prstGeom>
          <a:noFill/>
          <a:ln w="57150">
            <a:solidFill>
              <a:srgbClr val="FFCC66"/>
            </a:solidFill>
            <a:round/>
            <a:headEnd/>
            <a:tailEnd type="triangle" w="med" len="med"/>
          </a:ln>
        </p:spPr>
        <p:txBody>
          <a:bodyPr/>
          <a:lstStyle/>
          <a:p>
            <a:pPr eaLnBrk="1" hangingPunct="1"/>
            <a:endParaRPr lang="en-US">
              <a:solidFill>
                <a:srgbClr val="C4CCFF"/>
              </a:solidFill>
            </a:endParaRPr>
          </a:p>
        </p:txBody>
      </p:sp>
      <p:sp>
        <p:nvSpPr>
          <p:cNvPr id="352261" name="Text Box 5"/>
          <p:cNvSpPr txBox="1">
            <a:spLocks noChangeArrowheads="1"/>
          </p:cNvSpPr>
          <p:nvPr/>
        </p:nvSpPr>
        <p:spPr bwMode="auto">
          <a:xfrm>
            <a:off x="504825" y="3049588"/>
            <a:ext cx="3895725" cy="1200150"/>
          </a:xfrm>
          <a:prstGeom prst="rect">
            <a:avLst/>
          </a:prstGeom>
          <a:noFill/>
          <a:ln w="9525">
            <a:noFill/>
            <a:miter lim="800000"/>
            <a:headEnd/>
            <a:tailEnd/>
          </a:ln>
        </p:spPr>
        <p:txBody>
          <a:bodyPr wrap="none">
            <a:spAutoFit/>
          </a:bodyPr>
          <a:lstStyle/>
          <a:p>
            <a:pPr algn="ctr"/>
            <a:r>
              <a:rPr lang="en-US" sz="2400" b="1" dirty="0">
                <a:solidFill>
                  <a:srgbClr val="FFFFFF"/>
                </a:solidFill>
              </a:rPr>
              <a:t>Pension plans for</a:t>
            </a:r>
          </a:p>
          <a:p>
            <a:pPr algn="ctr"/>
            <a:r>
              <a:rPr lang="en-US" sz="2400" b="1" dirty="0">
                <a:solidFill>
                  <a:srgbClr val="FFFFFF"/>
                </a:solidFill>
              </a:rPr>
              <a:t>Government Employees: </a:t>
            </a:r>
          </a:p>
          <a:p>
            <a:pPr algn="ctr"/>
            <a:r>
              <a:rPr lang="en-US" sz="2400" b="1" dirty="0" smtClean="0">
                <a:solidFill>
                  <a:srgbClr val="FFFFFF"/>
                </a:solidFill>
              </a:rPr>
              <a:t>$4.1 </a:t>
            </a:r>
            <a:r>
              <a:rPr lang="en-US" sz="2400" b="1" dirty="0">
                <a:solidFill>
                  <a:srgbClr val="FFFFFF"/>
                </a:solidFill>
              </a:rPr>
              <a:t>trillion</a:t>
            </a:r>
          </a:p>
        </p:txBody>
      </p:sp>
      <p:sp>
        <p:nvSpPr>
          <p:cNvPr id="352262" name="Text Box 6"/>
          <p:cNvSpPr txBox="1">
            <a:spLocks noChangeArrowheads="1"/>
          </p:cNvSpPr>
          <p:nvPr/>
        </p:nvSpPr>
        <p:spPr bwMode="auto">
          <a:xfrm>
            <a:off x="4754563" y="3084513"/>
            <a:ext cx="3551237" cy="830262"/>
          </a:xfrm>
          <a:prstGeom prst="rect">
            <a:avLst/>
          </a:prstGeom>
          <a:noFill/>
          <a:ln w="9525">
            <a:noFill/>
            <a:miter lim="800000"/>
            <a:headEnd/>
            <a:tailEnd/>
          </a:ln>
        </p:spPr>
        <p:txBody>
          <a:bodyPr wrap="none">
            <a:spAutoFit/>
          </a:bodyPr>
          <a:lstStyle/>
          <a:p>
            <a:pPr algn="ctr"/>
            <a:r>
              <a:rPr lang="en-US" sz="2400" b="1" dirty="0">
                <a:solidFill>
                  <a:srgbClr val="FFFFFF"/>
                </a:solidFill>
              </a:rPr>
              <a:t>Private pension plans: </a:t>
            </a:r>
          </a:p>
          <a:p>
            <a:pPr algn="ctr"/>
            <a:r>
              <a:rPr lang="en-US" sz="2400" b="1" dirty="0">
                <a:solidFill>
                  <a:srgbClr val="FFFFFF"/>
                </a:solidFill>
              </a:rPr>
              <a:t>$</a:t>
            </a:r>
            <a:r>
              <a:rPr lang="en-US" sz="2400" b="1" dirty="0" smtClean="0">
                <a:solidFill>
                  <a:srgbClr val="FFFFFF"/>
                </a:solidFill>
              </a:rPr>
              <a:t>12.4 </a:t>
            </a:r>
            <a:r>
              <a:rPr lang="en-US" sz="2400" b="1" dirty="0">
                <a:solidFill>
                  <a:srgbClr val="FFFFFF"/>
                </a:solidFill>
              </a:rPr>
              <a:t>trillion</a:t>
            </a:r>
          </a:p>
        </p:txBody>
      </p:sp>
      <p:sp>
        <p:nvSpPr>
          <p:cNvPr id="352263" name="Text Box 7"/>
          <p:cNvSpPr txBox="1">
            <a:spLocks noChangeArrowheads="1"/>
          </p:cNvSpPr>
          <p:nvPr/>
        </p:nvSpPr>
        <p:spPr bwMode="auto">
          <a:xfrm>
            <a:off x="5514975" y="5499100"/>
            <a:ext cx="4002088" cy="1200150"/>
          </a:xfrm>
          <a:prstGeom prst="rect">
            <a:avLst/>
          </a:prstGeom>
          <a:noFill/>
          <a:ln w="9525">
            <a:noFill/>
            <a:miter lim="800000"/>
            <a:headEnd/>
            <a:tailEnd/>
          </a:ln>
        </p:spPr>
        <p:txBody>
          <a:bodyPr>
            <a:spAutoFit/>
          </a:bodyPr>
          <a:lstStyle/>
          <a:p>
            <a:pPr algn="ctr"/>
            <a:r>
              <a:rPr lang="en-US" sz="2400" b="1" dirty="0">
                <a:solidFill>
                  <a:srgbClr val="FFFFFF"/>
                </a:solidFill>
              </a:rPr>
              <a:t>IRA: </a:t>
            </a:r>
            <a:r>
              <a:rPr lang="en-US" sz="2400" b="1" dirty="0" smtClean="0">
                <a:solidFill>
                  <a:srgbClr val="FFFFFF"/>
                </a:solidFill>
              </a:rPr>
              <a:t>$4.5 </a:t>
            </a:r>
            <a:r>
              <a:rPr lang="en-US" sz="2400" b="1" dirty="0">
                <a:solidFill>
                  <a:srgbClr val="FFFFFF"/>
                </a:solidFill>
              </a:rPr>
              <a:t>trillion</a:t>
            </a:r>
          </a:p>
          <a:p>
            <a:pPr algn="ctr"/>
            <a:r>
              <a:rPr lang="en-US" sz="2400" b="1" dirty="0">
                <a:solidFill>
                  <a:srgbClr val="FFFFFF"/>
                </a:solidFill>
              </a:rPr>
              <a:t>DC: </a:t>
            </a:r>
            <a:r>
              <a:rPr lang="en-US" sz="2400" b="1" dirty="0" smtClean="0">
                <a:solidFill>
                  <a:srgbClr val="FFFFFF"/>
                </a:solidFill>
              </a:rPr>
              <a:t>$4.2 </a:t>
            </a:r>
            <a:r>
              <a:rPr lang="en-US" sz="2400" b="1" dirty="0">
                <a:solidFill>
                  <a:srgbClr val="FFFFFF"/>
                </a:solidFill>
              </a:rPr>
              <a:t>trillion</a:t>
            </a:r>
          </a:p>
          <a:p>
            <a:pPr algn="ctr"/>
            <a:r>
              <a:rPr lang="en-US" sz="2400" b="1" dirty="0">
                <a:solidFill>
                  <a:srgbClr val="FFFFFF"/>
                </a:solidFill>
              </a:rPr>
              <a:t>Annuities: $</a:t>
            </a:r>
            <a:r>
              <a:rPr lang="en-US" sz="2400" b="1" dirty="0" smtClean="0">
                <a:solidFill>
                  <a:srgbClr val="FFFFFF"/>
                </a:solidFill>
              </a:rPr>
              <a:t>1.5 </a:t>
            </a:r>
            <a:r>
              <a:rPr lang="en-US" sz="2400" b="1" dirty="0">
                <a:solidFill>
                  <a:srgbClr val="FFFFFF"/>
                </a:solidFill>
              </a:rPr>
              <a:t>trillion</a:t>
            </a:r>
          </a:p>
        </p:txBody>
      </p:sp>
      <p:sp>
        <p:nvSpPr>
          <p:cNvPr id="352264" name="Line 8"/>
          <p:cNvSpPr>
            <a:spLocks noChangeShapeType="1"/>
          </p:cNvSpPr>
          <p:nvPr/>
        </p:nvSpPr>
        <p:spPr bwMode="auto">
          <a:xfrm>
            <a:off x="5291138" y="2130425"/>
            <a:ext cx="808037" cy="868363"/>
          </a:xfrm>
          <a:prstGeom prst="line">
            <a:avLst/>
          </a:prstGeom>
          <a:noFill/>
          <a:ln w="57150">
            <a:solidFill>
              <a:srgbClr val="FFCC66"/>
            </a:solidFill>
            <a:round/>
            <a:headEnd/>
            <a:tailEnd type="triangle" w="med" len="med"/>
          </a:ln>
        </p:spPr>
        <p:txBody>
          <a:bodyPr/>
          <a:lstStyle/>
          <a:p>
            <a:pPr eaLnBrk="1" hangingPunct="1"/>
            <a:endParaRPr lang="en-US">
              <a:solidFill>
                <a:srgbClr val="C4CCFF"/>
              </a:solidFill>
            </a:endParaRPr>
          </a:p>
        </p:txBody>
      </p:sp>
      <p:sp>
        <p:nvSpPr>
          <p:cNvPr id="352265" name="Text Box 9"/>
          <p:cNvSpPr txBox="1">
            <a:spLocks noChangeArrowheads="1"/>
          </p:cNvSpPr>
          <p:nvPr/>
        </p:nvSpPr>
        <p:spPr bwMode="auto">
          <a:xfrm>
            <a:off x="4227513" y="4510088"/>
            <a:ext cx="1817687" cy="830262"/>
          </a:xfrm>
          <a:prstGeom prst="rect">
            <a:avLst/>
          </a:prstGeom>
          <a:noFill/>
          <a:ln w="9525">
            <a:noFill/>
            <a:miter lim="800000"/>
            <a:headEnd/>
            <a:tailEnd/>
          </a:ln>
        </p:spPr>
        <p:txBody>
          <a:bodyPr wrap="none">
            <a:spAutoFit/>
          </a:bodyPr>
          <a:lstStyle/>
          <a:p>
            <a:pPr algn="ctr"/>
            <a:r>
              <a:rPr lang="en-US" sz="2400" b="1" dirty="0">
                <a:solidFill>
                  <a:srgbClr val="FFFFFF"/>
                </a:solidFill>
              </a:rPr>
              <a:t>DB Assets:</a:t>
            </a:r>
          </a:p>
          <a:p>
            <a:pPr algn="ctr"/>
            <a:r>
              <a:rPr lang="en-US" sz="2400" b="1" dirty="0">
                <a:solidFill>
                  <a:srgbClr val="FFFFFF"/>
                </a:solidFill>
              </a:rPr>
              <a:t>$</a:t>
            </a:r>
            <a:r>
              <a:rPr lang="en-US" sz="2400" b="1" dirty="0" smtClean="0">
                <a:solidFill>
                  <a:srgbClr val="FFFFFF"/>
                </a:solidFill>
              </a:rPr>
              <a:t>2.2 </a:t>
            </a:r>
            <a:r>
              <a:rPr lang="en-US" sz="2400" b="1" dirty="0">
                <a:solidFill>
                  <a:srgbClr val="FFFFFF"/>
                </a:solidFill>
              </a:rPr>
              <a:t>trillion</a:t>
            </a:r>
          </a:p>
        </p:txBody>
      </p:sp>
      <p:sp>
        <p:nvSpPr>
          <p:cNvPr id="352266" name="Text Box 10"/>
          <p:cNvSpPr txBox="1">
            <a:spLocks noChangeArrowheads="1"/>
          </p:cNvSpPr>
          <p:nvPr/>
        </p:nvSpPr>
        <p:spPr bwMode="auto">
          <a:xfrm>
            <a:off x="6543675" y="4511675"/>
            <a:ext cx="2192338" cy="830263"/>
          </a:xfrm>
          <a:prstGeom prst="rect">
            <a:avLst/>
          </a:prstGeom>
          <a:noFill/>
          <a:ln w="9525">
            <a:noFill/>
            <a:miter lim="800000"/>
            <a:headEnd/>
            <a:tailEnd/>
          </a:ln>
        </p:spPr>
        <p:txBody>
          <a:bodyPr wrap="none">
            <a:spAutoFit/>
          </a:bodyPr>
          <a:lstStyle/>
          <a:p>
            <a:pPr algn="ctr"/>
            <a:r>
              <a:rPr lang="en-US" sz="2400" b="1" dirty="0">
                <a:solidFill>
                  <a:srgbClr val="FFFFFF"/>
                </a:solidFill>
              </a:rPr>
              <a:t>Other Assets:</a:t>
            </a:r>
          </a:p>
          <a:p>
            <a:pPr algn="ctr"/>
            <a:r>
              <a:rPr lang="en-US" sz="2400" b="1" dirty="0" smtClean="0">
                <a:solidFill>
                  <a:srgbClr val="FFFFFF"/>
                </a:solidFill>
              </a:rPr>
              <a:t>$10.2 </a:t>
            </a:r>
            <a:r>
              <a:rPr lang="en-US" sz="2400" b="1" dirty="0">
                <a:solidFill>
                  <a:srgbClr val="FFFFFF"/>
                </a:solidFill>
              </a:rPr>
              <a:t>trillion</a:t>
            </a:r>
          </a:p>
        </p:txBody>
      </p:sp>
      <p:sp>
        <p:nvSpPr>
          <p:cNvPr id="352267" name="Line 11"/>
          <p:cNvSpPr>
            <a:spLocks noChangeShapeType="1"/>
          </p:cNvSpPr>
          <p:nvPr/>
        </p:nvSpPr>
        <p:spPr bwMode="auto">
          <a:xfrm flipH="1">
            <a:off x="5470525" y="3913188"/>
            <a:ext cx="661988" cy="631825"/>
          </a:xfrm>
          <a:prstGeom prst="line">
            <a:avLst/>
          </a:prstGeom>
          <a:noFill/>
          <a:ln w="57150">
            <a:solidFill>
              <a:srgbClr val="FFCC66"/>
            </a:solidFill>
            <a:round/>
            <a:headEnd/>
            <a:tailEnd type="triangle" w="med" len="med"/>
          </a:ln>
        </p:spPr>
        <p:txBody>
          <a:bodyPr/>
          <a:lstStyle/>
          <a:p>
            <a:pPr eaLnBrk="1" hangingPunct="1"/>
            <a:endParaRPr lang="en-US">
              <a:solidFill>
                <a:srgbClr val="C4CCFF"/>
              </a:solidFill>
            </a:endParaRPr>
          </a:p>
        </p:txBody>
      </p:sp>
      <p:sp>
        <p:nvSpPr>
          <p:cNvPr id="352268" name="Line 12"/>
          <p:cNvSpPr>
            <a:spLocks noChangeShapeType="1"/>
          </p:cNvSpPr>
          <p:nvPr/>
        </p:nvSpPr>
        <p:spPr bwMode="auto">
          <a:xfrm>
            <a:off x="6823075" y="3900488"/>
            <a:ext cx="688975" cy="601662"/>
          </a:xfrm>
          <a:prstGeom prst="line">
            <a:avLst/>
          </a:prstGeom>
          <a:noFill/>
          <a:ln w="57150">
            <a:solidFill>
              <a:srgbClr val="FFCC66"/>
            </a:solidFill>
            <a:round/>
            <a:headEnd/>
            <a:tailEnd type="triangle" w="med" len="med"/>
          </a:ln>
        </p:spPr>
        <p:txBody>
          <a:bodyPr/>
          <a:lstStyle/>
          <a:p>
            <a:pPr eaLnBrk="1" hangingPunct="1"/>
            <a:endParaRPr lang="en-US">
              <a:solidFill>
                <a:srgbClr val="C4CCFF"/>
              </a:solidFill>
            </a:endParaRPr>
          </a:p>
        </p:txBody>
      </p:sp>
      <p:sp>
        <p:nvSpPr>
          <p:cNvPr id="27662" name="Text Box 13"/>
          <p:cNvSpPr txBox="1">
            <a:spLocks noChangeArrowheads="1"/>
          </p:cNvSpPr>
          <p:nvPr/>
        </p:nvSpPr>
        <p:spPr bwMode="auto">
          <a:xfrm>
            <a:off x="514350" y="6442075"/>
            <a:ext cx="1514645" cy="307777"/>
          </a:xfrm>
          <a:prstGeom prst="rect">
            <a:avLst/>
          </a:prstGeom>
          <a:noFill/>
          <a:ln w="9525">
            <a:noFill/>
            <a:miter lim="800000"/>
            <a:headEnd/>
            <a:tailEnd/>
          </a:ln>
        </p:spPr>
        <p:txBody>
          <a:bodyPr wrap="none">
            <a:spAutoFit/>
          </a:bodyPr>
          <a:lstStyle/>
          <a:p>
            <a:r>
              <a:rPr lang="en-US" sz="1400" i="1" dirty="0">
                <a:solidFill>
                  <a:srgbClr val="FFFFFF"/>
                </a:solidFill>
              </a:rPr>
              <a:t>Source: ICI </a:t>
            </a:r>
            <a:r>
              <a:rPr lang="en-US" sz="1400" i="1" dirty="0" smtClean="0">
                <a:solidFill>
                  <a:srgbClr val="FFFFFF"/>
                </a:solidFill>
              </a:rPr>
              <a:t>2011</a:t>
            </a:r>
            <a:endParaRPr lang="en-US" sz="1400" i="1" dirty="0">
              <a:solidFill>
                <a:srgbClr val="FFFFFF"/>
              </a:solidFill>
            </a:endParaRPr>
          </a:p>
        </p:txBody>
      </p:sp>
    </p:spTree>
    <p:extLst>
      <p:ext uri="{BB962C8B-B14F-4D97-AF65-F5344CB8AC3E}">
        <p14:creationId xmlns:p14="http://schemas.microsoft.com/office/powerpoint/2010/main" val="165485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22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22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22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22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22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2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animBg="1"/>
      <p:bldP spid="352261" grpId="0"/>
      <p:bldP spid="352262" grpId="0"/>
      <p:bldP spid="352263" grpId="0"/>
      <p:bldP spid="352264" grpId="0" animBg="1"/>
      <p:bldP spid="352265" grpId="0"/>
      <p:bldP spid="352266" grpId="0"/>
      <p:bldP spid="352267" grpId="0" animBg="1"/>
      <p:bldP spid="35226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654A2A2A-4681-471D-B012-7029C114C9E1}" type="slidenum">
              <a:rPr lang="en-US" smtClean="0">
                <a:solidFill>
                  <a:srgbClr val="C4CCFF"/>
                </a:solidFill>
                <a:latin typeface="Arial" pitchFamily="34" charset="0"/>
              </a:rPr>
              <a:pPr/>
              <a:t>49</a:t>
            </a:fld>
            <a:endParaRPr lang="en-US" smtClean="0">
              <a:solidFill>
                <a:srgbClr val="C4CCFF"/>
              </a:solidFill>
              <a:latin typeface="Arial" pitchFamily="34" charset="0"/>
            </a:endParaRPr>
          </a:p>
        </p:txBody>
      </p:sp>
      <p:sp>
        <p:nvSpPr>
          <p:cNvPr id="28675" name="Rectangle 2"/>
          <p:cNvSpPr>
            <a:spLocks noGrp="1" noChangeArrowheads="1"/>
          </p:cNvSpPr>
          <p:nvPr>
            <p:ph type="title"/>
          </p:nvPr>
        </p:nvSpPr>
        <p:spPr/>
        <p:txBody>
          <a:bodyPr/>
          <a:lstStyle/>
          <a:p>
            <a:pPr eaLnBrk="1" hangingPunct="1"/>
            <a:r>
              <a:rPr lang="en-US" smtClean="0"/>
              <a:t>Most Retirement Savings is in</a:t>
            </a:r>
            <a:br>
              <a:rPr lang="en-US" smtClean="0"/>
            </a:br>
            <a:r>
              <a:rPr lang="en-US" smtClean="0"/>
              <a:t>Individual Accounts</a:t>
            </a:r>
          </a:p>
        </p:txBody>
      </p:sp>
      <p:sp>
        <p:nvSpPr>
          <p:cNvPr id="28676" name="Text Box 3"/>
          <p:cNvSpPr txBox="1">
            <a:spLocks noChangeArrowheads="1"/>
          </p:cNvSpPr>
          <p:nvPr/>
        </p:nvSpPr>
        <p:spPr bwMode="auto">
          <a:xfrm>
            <a:off x="2497138" y="1293813"/>
            <a:ext cx="4375150" cy="830262"/>
          </a:xfrm>
          <a:prstGeom prst="rect">
            <a:avLst/>
          </a:prstGeom>
          <a:noFill/>
          <a:ln w="9525">
            <a:noFill/>
            <a:miter lim="800000"/>
            <a:headEnd/>
            <a:tailEnd/>
          </a:ln>
        </p:spPr>
        <p:txBody>
          <a:bodyPr wrap="none">
            <a:spAutoFit/>
          </a:bodyPr>
          <a:lstStyle/>
          <a:p>
            <a:pPr algn="ctr"/>
            <a:r>
              <a:rPr lang="en-US" sz="2400" b="1" dirty="0">
                <a:solidFill>
                  <a:srgbClr val="FFFFFF"/>
                </a:solidFill>
              </a:rPr>
              <a:t>Total US Retirement Assets: </a:t>
            </a:r>
          </a:p>
          <a:p>
            <a:pPr algn="ctr"/>
            <a:r>
              <a:rPr lang="en-US" sz="2400" b="1" dirty="0">
                <a:solidFill>
                  <a:srgbClr val="FFFFFF"/>
                </a:solidFill>
              </a:rPr>
              <a:t>$</a:t>
            </a:r>
            <a:r>
              <a:rPr lang="en-US" sz="2400" b="1" dirty="0" smtClean="0">
                <a:solidFill>
                  <a:srgbClr val="FFFFFF"/>
                </a:solidFill>
              </a:rPr>
              <a:t>16.6 </a:t>
            </a:r>
            <a:r>
              <a:rPr lang="en-US" sz="2400" b="1" dirty="0">
                <a:solidFill>
                  <a:srgbClr val="FFFFFF"/>
                </a:solidFill>
              </a:rPr>
              <a:t>trillion</a:t>
            </a:r>
          </a:p>
        </p:txBody>
      </p:sp>
      <p:sp>
        <p:nvSpPr>
          <p:cNvPr id="354308" name="Line 4"/>
          <p:cNvSpPr>
            <a:spLocks noChangeShapeType="1"/>
          </p:cNvSpPr>
          <p:nvPr/>
        </p:nvSpPr>
        <p:spPr bwMode="auto">
          <a:xfrm flipH="1">
            <a:off x="3043238" y="2157413"/>
            <a:ext cx="720725" cy="795337"/>
          </a:xfrm>
          <a:prstGeom prst="line">
            <a:avLst/>
          </a:prstGeom>
          <a:noFill/>
          <a:ln w="57150">
            <a:solidFill>
              <a:srgbClr val="FFCC66"/>
            </a:solidFill>
            <a:round/>
            <a:headEnd/>
            <a:tailEnd type="triangle" w="med" len="med"/>
          </a:ln>
        </p:spPr>
        <p:txBody>
          <a:bodyPr/>
          <a:lstStyle/>
          <a:p>
            <a:pPr eaLnBrk="1" hangingPunct="1"/>
            <a:endParaRPr lang="en-US">
              <a:solidFill>
                <a:srgbClr val="C4CCFF"/>
              </a:solidFill>
            </a:endParaRPr>
          </a:p>
        </p:txBody>
      </p:sp>
      <p:sp>
        <p:nvSpPr>
          <p:cNvPr id="354309" name="Text Box 5"/>
          <p:cNvSpPr txBox="1">
            <a:spLocks noChangeArrowheads="1"/>
          </p:cNvSpPr>
          <p:nvPr/>
        </p:nvSpPr>
        <p:spPr bwMode="auto">
          <a:xfrm>
            <a:off x="1190625" y="3078163"/>
            <a:ext cx="2644775" cy="830262"/>
          </a:xfrm>
          <a:prstGeom prst="rect">
            <a:avLst/>
          </a:prstGeom>
          <a:noFill/>
          <a:ln w="9525">
            <a:noFill/>
            <a:miter lim="800000"/>
            <a:headEnd/>
            <a:tailEnd/>
          </a:ln>
        </p:spPr>
        <p:txBody>
          <a:bodyPr wrap="none">
            <a:spAutoFit/>
          </a:bodyPr>
          <a:lstStyle/>
          <a:p>
            <a:pPr algn="ctr"/>
            <a:r>
              <a:rPr lang="en-US" sz="2400" b="1" dirty="0">
                <a:solidFill>
                  <a:srgbClr val="FFFFFF"/>
                </a:solidFill>
              </a:rPr>
              <a:t>All DB Pensions </a:t>
            </a:r>
          </a:p>
          <a:p>
            <a:pPr algn="ctr"/>
            <a:r>
              <a:rPr lang="en-US" sz="2400" b="1" dirty="0" smtClean="0">
                <a:solidFill>
                  <a:srgbClr val="FFFFFF"/>
                </a:solidFill>
              </a:rPr>
              <a:t>$5+ </a:t>
            </a:r>
            <a:r>
              <a:rPr lang="en-US" sz="2400" b="1" dirty="0">
                <a:solidFill>
                  <a:srgbClr val="FFFFFF"/>
                </a:solidFill>
              </a:rPr>
              <a:t>trillion</a:t>
            </a:r>
          </a:p>
        </p:txBody>
      </p:sp>
      <p:sp>
        <p:nvSpPr>
          <p:cNvPr id="354310" name="Text Box 6"/>
          <p:cNvSpPr txBox="1">
            <a:spLocks noChangeArrowheads="1"/>
          </p:cNvSpPr>
          <p:nvPr/>
        </p:nvSpPr>
        <p:spPr bwMode="auto">
          <a:xfrm>
            <a:off x="4975225" y="3084513"/>
            <a:ext cx="3241675" cy="830262"/>
          </a:xfrm>
          <a:prstGeom prst="rect">
            <a:avLst/>
          </a:prstGeom>
          <a:noFill/>
          <a:ln w="9525">
            <a:noFill/>
            <a:miter lim="800000"/>
            <a:headEnd/>
            <a:tailEnd/>
          </a:ln>
        </p:spPr>
        <p:txBody>
          <a:bodyPr wrap="none">
            <a:spAutoFit/>
          </a:bodyPr>
          <a:lstStyle/>
          <a:p>
            <a:pPr algn="ctr"/>
            <a:r>
              <a:rPr lang="en-US" sz="2400" b="1" dirty="0">
                <a:solidFill>
                  <a:srgbClr val="FFFFFF"/>
                </a:solidFill>
              </a:rPr>
              <a:t>Individual accounts: </a:t>
            </a:r>
          </a:p>
          <a:p>
            <a:pPr algn="ctr"/>
            <a:r>
              <a:rPr lang="en-US" sz="2400" b="1" dirty="0">
                <a:solidFill>
                  <a:srgbClr val="FFFFFF"/>
                </a:solidFill>
              </a:rPr>
              <a:t>$</a:t>
            </a:r>
            <a:r>
              <a:rPr lang="en-US" sz="2400" b="1" dirty="0" smtClean="0">
                <a:solidFill>
                  <a:srgbClr val="FFFFFF"/>
                </a:solidFill>
              </a:rPr>
              <a:t>11+ </a:t>
            </a:r>
            <a:r>
              <a:rPr lang="en-US" sz="2400" b="1" dirty="0">
                <a:solidFill>
                  <a:srgbClr val="FFFFFF"/>
                </a:solidFill>
              </a:rPr>
              <a:t>trillion</a:t>
            </a:r>
          </a:p>
        </p:txBody>
      </p:sp>
      <p:sp>
        <p:nvSpPr>
          <p:cNvPr id="354311" name="Line 7"/>
          <p:cNvSpPr>
            <a:spLocks noChangeShapeType="1"/>
          </p:cNvSpPr>
          <p:nvPr/>
        </p:nvSpPr>
        <p:spPr bwMode="auto">
          <a:xfrm>
            <a:off x="5354638" y="2130425"/>
            <a:ext cx="808037" cy="868363"/>
          </a:xfrm>
          <a:prstGeom prst="line">
            <a:avLst/>
          </a:prstGeom>
          <a:noFill/>
          <a:ln w="57150">
            <a:solidFill>
              <a:srgbClr val="FFCC66"/>
            </a:solidFill>
            <a:round/>
            <a:headEnd/>
            <a:tailEnd type="triangle" w="med" len="med"/>
          </a:ln>
        </p:spPr>
        <p:txBody>
          <a:bodyPr/>
          <a:lstStyle/>
          <a:p>
            <a:pPr eaLnBrk="1" hangingPunct="1"/>
            <a:endParaRPr lang="en-US">
              <a:solidFill>
                <a:srgbClr val="C4CCFF"/>
              </a:solidFill>
            </a:endParaRPr>
          </a:p>
        </p:txBody>
      </p:sp>
      <p:sp>
        <p:nvSpPr>
          <p:cNvPr id="28681" name="Text Box 8"/>
          <p:cNvSpPr txBox="1">
            <a:spLocks noChangeArrowheads="1"/>
          </p:cNvSpPr>
          <p:nvPr/>
        </p:nvSpPr>
        <p:spPr bwMode="auto">
          <a:xfrm>
            <a:off x="514350" y="6442075"/>
            <a:ext cx="3587521" cy="307777"/>
          </a:xfrm>
          <a:prstGeom prst="rect">
            <a:avLst/>
          </a:prstGeom>
          <a:noFill/>
          <a:ln w="9525">
            <a:noFill/>
            <a:miter lim="800000"/>
            <a:headEnd/>
            <a:tailEnd/>
          </a:ln>
        </p:spPr>
        <p:txBody>
          <a:bodyPr wrap="none">
            <a:spAutoFit/>
          </a:bodyPr>
          <a:lstStyle/>
          <a:p>
            <a:r>
              <a:rPr lang="en-US" sz="1400" i="1" dirty="0">
                <a:solidFill>
                  <a:srgbClr val="FFFFFF"/>
                </a:solidFill>
              </a:rPr>
              <a:t>Source: ICI </a:t>
            </a:r>
            <a:r>
              <a:rPr lang="en-US" sz="1400" i="1" dirty="0" smtClean="0">
                <a:solidFill>
                  <a:srgbClr val="FFFFFF"/>
                </a:solidFill>
              </a:rPr>
              <a:t>2011, </a:t>
            </a:r>
            <a:r>
              <a:rPr lang="en-US" sz="1400" i="1" dirty="0">
                <a:solidFill>
                  <a:srgbClr val="FFFFFF"/>
                </a:solidFill>
              </a:rPr>
              <a:t>and author’s calculations</a:t>
            </a:r>
          </a:p>
        </p:txBody>
      </p:sp>
    </p:spTree>
    <p:extLst>
      <p:ext uri="{BB962C8B-B14F-4D97-AF65-F5344CB8AC3E}">
        <p14:creationId xmlns:p14="http://schemas.microsoft.com/office/powerpoint/2010/main" val="1206129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43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43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43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4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P spid="354309" grpId="0"/>
      <p:bldP spid="354310" grpId="0"/>
      <p:bldP spid="3543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5</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eaLnBrk="1" hangingPunct="1"/>
            <a:r>
              <a:rPr lang="en-US" dirty="0"/>
              <a:t>A</a:t>
            </a:r>
            <a:r>
              <a:rPr lang="en-US" dirty="0" smtClean="0"/>
              <a:t>. Optimal Defaults – public policy</a:t>
            </a:r>
          </a:p>
        </p:txBody>
      </p:sp>
      <p:sp>
        <p:nvSpPr>
          <p:cNvPr id="70660" name="Rectangle 3"/>
          <p:cNvSpPr>
            <a:spLocks noGrp="1" noChangeArrowheads="1"/>
          </p:cNvSpPr>
          <p:nvPr>
            <p:ph type="body" idx="1"/>
          </p:nvPr>
        </p:nvSpPr>
        <p:spPr>
          <a:xfrm>
            <a:off x="457200" y="1719263"/>
            <a:ext cx="8686800" cy="4411662"/>
          </a:xfrm>
        </p:spPr>
        <p:txBody>
          <a:bodyPr/>
          <a:lstStyle/>
          <a:p>
            <a:pPr marL="0" indent="0" eaLnBrk="1" hangingPunct="1">
              <a:buNone/>
            </a:pPr>
            <a:r>
              <a:rPr lang="en-US" dirty="0" smtClean="0"/>
              <a:t>Mechanism design problem in which policy makers set a default for agents with present bias </a:t>
            </a:r>
          </a:p>
          <a:p>
            <a:pPr eaLnBrk="1" hangingPunct="1"/>
            <a:r>
              <a:rPr lang="en-US" sz="2400" dirty="0" smtClean="0"/>
              <a:t>Carroll, Choi, Laibson, </a:t>
            </a:r>
            <a:r>
              <a:rPr lang="en-US" sz="2400" dirty="0" err="1" smtClean="0"/>
              <a:t>Madrian</a:t>
            </a:r>
            <a:r>
              <a:rPr lang="en-US" sz="2400" dirty="0" smtClean="0"/>
              <a:t> and </a:t>
            </a:r>
            <a:r>
              <a:rPr lang="en-US" sz="2400" dirty="0" err="1" smtClean="0"/>
              <a:t>Metrick</a:t>
            </a:r>
            <a:r>
              <a:rPr lang="en-US" sz="2400" dirty="0" smtClean="0"/>
              <a:t> </a:t>
            </a:r>
            <a:r>
              <a:rPr lang="en-US" sz="2400" dirty="0"/>
              <a:t>(</a:t>
            </a:r>
            <a:r>
              <a:rPr lang="en-US" sz="2400" dirty="0" smtClean="0"/>
              <a:t>2009</a:t>
            </a:r>
            <a:r>
              <a:rPr lang="en-US" dirty="0"/>
              <a:t>)</a:t>
            </a:r>
            <a:endParaRPr lang="en-US" dirty="0" smtClean="0"/>
          </a:p>
        </p:txBody>
      </p:sp>
    </p:spTree>
    <p:extLst>
      <p:ext uri="{BB962C8B-B14F-4D97-AF65-F5344CB8AC3E}">
        <p14:creationId xmlns:p14="http://schemas.microsoft.com/office/powerpoint/2010/main" val="316101419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84"/>
            <a:ext cx="8229600" cy="944562"/>
          </a:xfrm>
        </p:spPr>
        <p:txBody>
          <a:bodyPr/>
          <a:lstStyle/>
          <a:p>
            <a:r>
              <a:rPr lang="en-US" sz="2400" dirty="0" smtClean="0">
                <a:solidFill>
                  <a:srgbClr val="FFFFFF"/>
                </a:solidFill>
              </a:rPr>
              <a:t>Pension coverage by type of pension plan among all private sector workers in US </a:t>
            </a:r>
            <a:endParaRPr lang="en-US" sz="2400" dirty="0">
              <a:solidFill>
                <a:srgbClr val="FFFFFF"/>
              </a:solidFill>
            </a:endParaRPr>
          </a:p>
        </p:txBody>
      </p:sp>
      <p:sp>
        <p:nvSpPr>
          <p:cNvPr id="4" name="Slide Number Placeholder 3"/>
          <p:cNvSpPr>
            <a:spLocks noGrp="1"/>
          </p:cNvSpPr>
          <p:nvPr>
            <p:ph type="sldNum" sz="quarter" idx="10"/>
          </p:nvPr>
        </p:nvSpPr>
        <p:spPr/>
        <p:txBody>
          <a:bodyPr/>
          <a:lstStyle/>
          <a:p>
            <a:pPr>
              <a:defRPr/>
            </a:pPr>
            <a:fld id="{77CFD267-8861-4C48-8181-9D2FB644AF73}" type="slidenum">
              <a:rPr lang="en-US" smtClean="0">
                <a:solidFill>
                  <a:srgbClr val="C4CCFF"/>
                </a:solidFill>
              </a:rPr>
              <a:pPr>
                <a:defRPr/>
              </a:pPr>
              <a:t>50</a:t>
            </a:fld>
            <a:endParaRPr lang="en-US">
              <a:solidFill>
                <a:srgbClr val="C4CCFF"/>
              </a:solidFill>
            </a:endParaRPr>
          </a:p>
        </p:txBody>
      </p:sp>
      <p:graphicFrame>
        <p:nvGraphicFramePr>
          <p:cNvPr id="11" name="Chart 10"/>
          <p:cNvGraphicFramePr/>
          <p:nvPr/>
        </p:nvGraphicFramePr>
        <p:xfrm>
          <a:off x="217714" y="1059542"/>
          <a:ext cx="8636000" cy="529771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74185" y="6495150"/>
            <a:ext cx="3308919" cy="307777"/>
          </a:xfrm>
          <a:prstGeom prst="rect">
            <a:avLst/>
          </a:prstGeom>
          <a:noFill/>
        </p:spPr>
        <p:txBody>
          <a:bodyPr wrap="none" rtlCol="0">
            <a:spAutoFit/>
          </a:bodyPr>
          <a:lstStyle/>
          <a:p>
            <a:pPr eaLnBrk="1" hangingPunct="1"/>
            <a:r>
              <a:rPr lang="en-US" sz="1400" dirty="0" smtClean="0">
                <a:solidFill>
                  <a:srgbClr val="C4CCFF"/>
                </a:solidFill>
              </a:rPr>
              <a:t>Source: EBRI and Department of Labor</a:t>
            </a:r>
            <a:endParaRPr lang="en-US" sz="1400" dirty="0">
              <a:solidFill>
                <a:srgbClr val="C4CCFF"/>
              </a:solidFill>
            </a:endParaRPr>
          </a:p>
        </p:txBody>
      </p:sp>
      <p:sp>
        <p:nvSpPr>
          <p:cNvPr id="13" name="TextBox 12"/>
          <p:cNvSpPr txBox="1"/>
          <p:nvPr/>
        </p:nvSpPr>
        <p:spPr>
          <a:xfrm>
            <a:off x="7170061" y="1364358"/>
            <a:ext cx="1196161" cy="400110"/>
          </a:xfrm>
          <a:prstGeom prst="rect">
            <a:avLst/>
          </a:prstGeom>
          <a:noFill/>
        </p:spPr>
        <p:txBody>
          <a:bodyPr wrap="none" rtlCol="0">
            <a:spAutoFit/>
          </a:bodyPr>
          <a:lstStyle/>
          <a:p>
            <a:pPr eaLnBrk="1" hangingPunct="1"/>
            <a:r>
              <a:rPr lang="en-US" sz="2000" b="1" dirty="0" smtClean="0">
                <a:solidFill>
                  <a:srgbClr val="FF0000"/>
                </a:solidFill>
              </a:rPr>
              <a:t>DC Only</a:t>
            </a:r>
            <a:endParaRPr lang="en-US" sz="2000" b="1" dirty="0">
              <a:solidFill>
                <a:srgbClr val="FF0000"/>
              </a:solidFill>
            </a:endParaRPr>
          </a:p>
        </p:txBody>
      </p:sp>
      <p:sp>
        <p:nvSpPr>
          <p:cNvPr id="14" name="TextBox 13"/>
          <p:cNvSpPr txBox="1"/>
          <p:nvPr/>
        </p:nvSpPr>
        <p:spPr>
          <a:xfrm>
            <a:off x="7489371" y="4586498"/>
            <a:ext cx="1196161" cy="400110"/>
          </a:xfrm>
          <a:prstGeom prst="rect">
            <a:avLst/>
          </a:prstGeom>
          <a:noFill/>
        </p:spPr>
        <p:txBody>
          <a:bodyPr wrap="none" rtlCol="0">
            <a:spAutoFit/>
          </a:bodyPr>
          <a:lstStyle/>
          <a:p>
            <a:pPr eaLnBrk="1" hangingPunct="1"/>
            <a:r>
              <a:rPr lang="en-US" sz="2000" b="1" dirty="0" smtClean="0">
                <a:solidFill>
                  <a:srgbClr val="00B050"/>
                </a:solidFill>
              </a:rPr>
              <a:t>DB Only</a:t>
            </a:r>
            <a:endParaRPr lang="en-US" sz="2000" b="1" dirty="0">
              <a:solidFill>
                <a:srgbClr val="00B050"/>
              </a:solidFill>
            </a:endParaRPr>
          </a:p>
        </p:txBody>
      </p:sp>
      <p:sp>
        <p:nvSpPr>
          <p:cNvPr id="15" name="TextBox 14"/>
          <p:cNvSpPr txBox="1"/>
          <p:nvPr/>
        </p:nvSpPr>
        <p:spPr>
          <a:xfrm>
            <a:off x="7641771" y="3577778"/>
            <a:ext cx="769763" cy="400110"/>
          </a:xfrm>
          <a:prstGeom prst="rect">
            <a:avLst/>
          </a:prstGeom>
          <a:noFill/>
        </p:spPr>
        <p:txBody>
          <a:bodyPr wrap="none" rtlCol="0">
            <a:spAutoFit/>
          </a:bodyPr>
          <a:lstStyle/>
          <a:p>
            <a:pPr eaLnBrk="1" hangingPunct="1"/>
            <a:r>
              <a:rPr lang="en-US" sz="2000" b="1" dirty="0" smtClean="0">
                <a:solidFill>
                  <a:srgbClr val="4C34FE"/>
                </a:solidFill>
              </a:rPr>
              <a:t>Both</a:t>
            </a:r>
            <a:endParaRPr lang="en-US" sz="2000" b="1" dirty="0">
              <a:solidFill>
                <a:srgbClr val="4C34FE"/>
              </a:solidFill>
            </a:endParaRPr>
          </a:p>
        </p:txBody>
      </p:sp>
    </p:spTree>
    <p:extLst>
      <p:ext uri="{BB962C8B-B14F-4D97-AF65-F5344CB8AC3E}">
        <p14:creationId xmlns:p14="http://schemas.microsoft.com/office/powerpoint/2010/main" val="191059958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1544"/>
            <a:ext cx="8229600" cy="5708880"/>
          </a:xfrm>
        </p:spPr>
        <p:txBody>
          <a:bodyPr/>
          <a:lstStyle/>
          <a:p>
            <a:pPr>
              <a:buNone/>
            </a:pPr>
            <a:r>
              <a:rPr lang="en-US" dirty="0" smtClean="0"/>
              <a:t>   Assumptions for savings simulation (all real 2011 </a:t>
            </a:r>
            <a:r>
              <a:rPr lang="en-US" dirty="0"/>
              <a:t>$</a:t>
            </a:r>
            <a:r>
              <a:rPr lang="en-US" dirty="0" smtClean="0"/>
              <a:t>)</a:t>
            </a:r>
          </a:p>
          <a:p>
            <a:pPr>
              <a:buNone/>
            </a:pPr>
            <a:endParaRPr lang="en-US" sz="800" dirty="0" smtClean="0"/>
          </a:p>
          <a:p>
            <a:r>
              <a:rPr lang="en-US" dirty="0" smtClean="0"/>
              <a:t>6.5% guaranteed return</a:t>
            </a:r>
          </a:p>
          <a:p>
            <a:r>
              <a:rPr lang="en-US" dirty="0" smtClean="0"/>
              <a:t>2% inflation rate</a:t>
            </a:r>
          </a:p>
          <a:p>
            <a:r>
              <a:rPr lang="en-US" dirty="0" smtClean="0"/>
              <a:t>6% 401(k) saving rate</a:t>
            </a:r>
          </a:p>
          <a:p>
            <a:r>
              <a:rPr lang="en-US" dirty="0" smtClean="0"/>
              <a:t>100% employer match</a:t>
            </a:r>
          </a:p>
          <a:p>
            <a:r>
              <a:rPr lang="en-US" dirty="0" smtClean="0"/>
              <a:t>No leakage</a:t>
            </a:r>
          </a:p>
          <a:p>
            <a:r>
              <a:rPr lang="en-US" dirty="0" smtClean="0"/>
              <a:t>Start working at age 22</a:t>
            </a:r>
          </a:p>
          <a:p>
            <a:r>
              <a:rPr lang="en-US" dirty="0" smtClean="0"/>
              <a:t>First job: $35,000</a:t>
            </a:r>
          </a:p>
          <a:p>
            <a:r>
              <a:rPr lang="en-US" dirty="0" smtClean="0"/>
              <a:t>Start saving at age 22</a:t>
            </a:r>
          </a:p>
          <a:p>
            <a:r>
              <a:rPr lang="en-US" dirty="0" smtClean="0"/>
              <a:t>1% real wage growth</a:t>
            </a:r>
          </a:p>
          <a:p>
            <a:r>
              <a:rPr lang="en-US" dirty="0" smtClean="0"/>
              <a:t>50% SS replacement</a:t>
            </a:r>
          </a:p>
          <a:p>
            <a:r>
              <a:rPr lang="en-US" dirty="0" smtClean="0"/>
              <a:t>“4% rule” in retirement</a:t>
            </a:r>
            <a:endParaRPr lang="en-US" dirty="0"/>
          </a:p>
        </p:txBody>
      </p:sp>
      <p:sp>
        <p:nvSpPr>
          <p:cNvPr id="4" name="Slide Number Placeholder 3"/>
          <p:cNvSpPr>
            <a:spLocks noGrp="1"/>
          </p:cNvSpPr>
          <p:nvPr>
            <p:ph type="sldNum" sz="quarter" idx="10"/>
          </p:nvPr>
        </p:nvSpPr>
        <p:spPr/>
        <p:txBody>
          <a:bodyPr/>
          <a:lstStyle/>
          <a:p>
            <a:pPr>
              <a:defRPr/>
            </a:pPr>
            <a:fld id="{77CFD267-8861-4C48-8181-9D2FB644AF73}" type="slidenum">
              <a:rPr lang="en-US" smtClean="0">
                <a:solidFill>
                  <a:srgbClr val="C4CCFF"/>
                </a:solidFill>
              </a:rPr>
              <a:pPr>
                <a:defRPr/>
              </a:pPr>
              <a:t>51</a:t>
            </a:fld>
            <a:endParaRPr lang="en-US">
              <a:solidFill>
                <a:srgbClr val="C4CCFF"/>
              </a:solidFill>
            </a:endParaRPr>
          </a:p>
        </p:txBody>
      </p:sp>
      <p:sp>
        <p:nvSpPr>
          <p:cNvPr id="5" name="TextBox 4"/>
          <p:cNvSpPr txBox="1"/>
          <p:nvPr/>
        </p:nvSpPr>
        <p:spPr>
          <a:xfrm>
            <a:off x="4325257" y="3454401"/>
            <a:ext cx="4847772" cy="1938992"/>
          </a:xfrm>
          <a:prstGeom prst="rect">
            <a:avLst/>
          </a:prstGeom>
          <a:noFill/>
        </p:spPr>
        <p:txBody>
          <a:bodyPr wrap="square" rtlCol="0">
            <a:spAutoFit/>
          </a:bodyPr>
          <a:lstStyle/>
          <a:p>
            <a:pPr algn="ctr" eaLnBrk="1" hangingPunct="1"/>
            <a:r>
              <a:rPr lang="en-US" sz="2400" b="1" dirty="0" smtClean="0">
                <a:solidFill>
                  <a:srgbClr val="FF0000"/>
                </a:solidFill>
              </a:rPr>
              <a:t>At retirement:</a:t>
            </a:r>
          </a:p>
          <a:p>
            <a:pPr algn="ctr" eaLnBrk="1" hangingPunct="1"/>
            <a:r>
              <a:rPr lang="en-US" sz="2400" b="1" dirty="0" smtClean="0">
                <a:solidFill>
                  <a:srgbClr val="FF0000"/>
                </a:solidFill>
              </a:rPr>
              <a:t>103%  replacement  ratio</a:t>
            </a:r>
          </a:p>
          <a:p>
            <a:pPr algn="ctr" eaLnBrk="1" hangingPunct="1"/>
            <a:endParaRPr lang="en-US" sz="2400" b="1" dirty="0" smtClean="0">
              <a:solidFill>
                <a:srgbClr val="FF0000"/>
              </a:solidFill>
            </a:endParaRPr>
          </a:p>
          <a:p>
            <a:pPr algn="ctr" eaLnBrk="1" hangingPunct="1"/>
            <a:r>
              <a:rPr lang="en-US" sz="2400" b="1" dirty="0" smtClean="0">
                <a:solidFill>
                  <a:srgbClr val="FF0000"/>
                </a:solidFill>
              </a:rPr>
              <a:t>$719,275 financial assets</a:t>
            </a:r>
          </a:p>
          <a:p>
            <a:pPr algn="ctr" eaLnBrk="1" hangingPunct="1"/>
            <a:r>
              <a:rPr lang="en-US" sz="2400" b="1" dirty="0" smtClean="0">
                <a:solidFill>
                  <a:srgbClr val="FF0000"/>
                </a:solidFill>
              </a:rPr>
              <a:t>(+ house + SS)</a:t>
            </a:r>
            <a:endParaRPr lang="en-US" sz="2400" b="1" dirty="0">
              <a:solidFill>
                <a:srgbClr val="FF0000"/>
              </a:solidFill>
            </a:endParaRPr>
          </a:p>
        </p:txBody>
      </p:sp>
      <p:sp>
        <p:nvSpPr>
          <p:cNvPr id="6" name="Right Brace 5"/>
          <p:cNvSpPr/>
          <p:nvPr/>
        </p:nvSpPr>
        <p:spPr>
          <a:xfrm>
            <a:off x="4673602" y="1538525"/>
            <a:ext cx="333826" cy="4252685"/>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hangingPunct="1"/>
            <a:endParaRPr lang="en-US">
              <a:solidFill>
                <a:srgbClr val="C4CCFF"/>
              </a:solidFill>
            </a:endParaRPr>
          </a:p>
        </p:txBody>
      </p:sp>
    </p:spTree>
    <p:extLst>
      <p:ext uri="{BB962C8B-B14F-4D97-AF65-F5344CB8AC3E}">
        <p14:creationId xmlns:p14="http://schemas.microsoft.com/office/powerpoint/2010/main" val="400535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90600" y="0"/>
          <a:ext cx="7391400" cy="5857875"/>
        </p:xfrm>
        <a:graphic>
          <a:graphicData uri="http://schemas.openxmlformats.org/drawingml/2006/table">
            <a:tbl>
              <a:tblPr/>
              <a:tblGrid>
                <a:gridCol w="2743533"/>
                <a:gridCol w="2646702"/>
                <a:gridCol w="2001165"/>
              </a:tblGrid>
              <a:tr h="359481">
                <a:tc>
                  <a:txBody>
                    <a:bodyPr/>
                    <a:lstStyle/>
                    <a:p>
                      <a:pPr algn="ctr" fontAlgn="b"/>
                      <a:endParaRPr lang="en-US" sz="2500" b="0" i="0" u="none" strike="noStrike" baseline="0" dirty="0">
                        <a:solidFill>
                          <a:srgbClr val="FFFFFF"/>
                        </a:solidFill>
                        <a:latin typeface="Calibri"/>
                      </a:endParaRPr>
                    </a:p>
                  </a:txBody>
                  <a:tcPr marL="9525" marR="9525" marT="9525" marB="0" anchor="b">
                    <a:lnL>
                      <a:noFill/>
                    </a:lnL>
                    <a:lnR>
                      <a:noFill/>
                    </a:lnR>
                    <a:lnT>
                      <a:noFill/>
                    </a:lnT>
                    <a:lnB>
                      <a:noFill/>
                    </a:lnB>
                  </a:tcPr>
                </a:tc>
                <a:tc>
                  <a:txBody>
                    <a:bodyPr/>
                    <a:lstStyle/>
                    <a:p>
                      <a:pPr algn="ctr" fontAlgn="b"/>
                      <a:endParaRPr lang="en-US" sz="2500" b="0" i="0" u="none" strike="noStrike" baseline="0" dirty="0">
                        <a:solidFill>
                          <a:srgbClr val="FFFFFF"/>
                        </a:solidFill>
                        <a:latin typeface="Calibri"/>
                      </a:endParaRPr>
                    </a:p>
                  </a:txBody>
                  <a:tcPr marL="9525" marR="9525" marT="9525" marB="0" anchor="b">
                    <a:lnL>
                      <a:noFill/>
                    </a:lnL>
                    <a:lnR>
                      <a:noFill/>
                    </a:lnR>
                    <a:lnT>
                      <a:noFill/>
                    </a:lnT>
                    <a:lnB>
                      <a:noFill/>
                    </a:lnB>
                  </a:tcPr>
                </a:tc>
                <a:tc>
                  <a:txBody>
                    <a:bodyPr/>
                    <a:lstStyle/>
                    <a:p>
                      <a:pPr algn="ctr" fontAlgn="b"/>
                      <a:endParaRPr lang="en-US" sz="2500" b="0" i="0" u="none" strike="noStrike" baseline="0">
                        <a:solidFill>
                          <a:srgbClr val="FFFFFF"/>
                        </a:solidFill>
                        <a:latin typeface="Calibri"/>
                      </a:endParaRPr>
                    </a:p>
                  </a:txBody>
                  <a:tcPr marL="9525" marR="9525" marT="9525" marB="0" anchor="b">
                    <a:lnL>
                      <a:noFill/>
                    </a:lnL>
                    <a:lnR>
                      <a:noFill/>
                    </a:lnR>
                    <a:lnT>
                      <a:noFill/>
                    </a:lnT>
                    <a:lnB>
                      <a:noFill/>
                    </a:lnB>
                  </a:tcPr>
                </a:tc>
              </a:tr>
              <a:tr h="359481">
                <a:tc>
                  <a:txBody>
                    <a:bodyPr/>
                    <a:lstStyle/>
                    <a:p>
                      <a:pPr algn="ctr" fontAlgn="b"/>
                      <a:r>
                        <a:rPr lang="en-US" sz="2500" b="0" i="0" u="none" strike="noStrike" baseline="0" dirty="0" smtClean="0">
                          <a:solidFill>
                            <a:srgbClr val="FFFFFF"/>
                          </a:solidFill>
                          <a:latin typeface="Calibri"/>
                        </a:rPr>
                        <a:t>Total Household</a:t>
                      </a:r>
                      <a:endParaRPr lang="en-US" sz="2500" b="0" i="0" u="none" strike="noStrike" baseline="0" dirty="0">
                        <a:solidFill>
                          <a:srgbClr val="FFFFFF"/>
                        </a:solidFill>
                        <a:latin typeface="Calibri"/>
                      </a:endParaRP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FFFFFF"/>
                          </a:solidFill>
                          <a:latin typeface="Calibri"/>
                        </a:rPr>
                        <a:t>Annualized</a:t>
                      </a:r>
                    </a:p>
                  </a:txBody>
                  <a:tcPr marL="9525" marR="9525" marT="9525" marB="0" anchor="b">
                    <a:lnL>
                      <a:noFill/>
                    </a:lnL>
                    <a:lnR>
                      <a:noFill/>
                    </a:lnR>
                    <a:lnT>
                      <a:noFill/>
                    </a:lnT>
                    <a:lnB>
                      <a:noFill/>
                    </a:lnB>
                  </a:tcPr>
                </a:tc>
                <a:tc>
                  <a:txBody>
                    <a:bodyPr/>
                    <a:lstStyle/>
                    <a:p>
                      <a:pPr algn="ctr" fontAlgn="b"/>
                      <a:r>
                        <a:rPr lang="en-US" sz="2500" b="0" i="0" u="none" strike="noStrike" baseline="0">
                          <a:solidFill>
                            <a:srgbClr val="FFFFFF"/>
                          </a:solidFill>
                          <a:latin typeface="Calibri"/>
                        </a:rPr>
                        <a:t>Replacement</a:t>
                      </a:r>
                    </a:p>
                  </a:txBody>
                  <a:tcPr marL="9525" marR="9525" marT="9525" marB="0" anchor="b">
                    <a:lnL>
                      <a:noFill/>
                    </a:lnL>
                    <a:lnR>
                      <a:noFill/>
                    </a:lnR>
                    <a:lnT>
                      <a:noFill/>
                    </a:lnT>
                    <a:lnB>
                      <a:noFill/>
                    </a:lnB>
                  </a:tcPr>
                </a:tc>
              </a:tr>
              <a:tr h="359481">
                <a:tc>
                  <a:txBody>
                    <a:bodyPr/>
                    <a:lstStyle/>
                    <a:p>
                      <a:pPr algn="ctr" fontAlgn="b"/>
                      <a:r>
                        <a:rPr lang="en-US" sz="2500" b="0" i="0" u="none" strike="noStrike" baseline="0">
                          <a:solidFill>
                            <a:srgbClr val="FFFFFF"/>
                          </a:solidFill>
                          <a:latin typeface="Calibri"/>
                        </a:rPr>
                        <a:t>Income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baseline="0" dirty="0" smtClean="0">
                          <a:solidFill>
                            <a:srgbClr val="FFFFFF"/>
                          </a:solidFill>
                          <a:latin typeface="Calibri"/>
                        </a:rPr>
                        <a:t>Soc Sec</a:t>
                      </a:r>
                      <a:endParaRPr lang="en-US" sz="2500" b="0" i="0" u="none" strike="noStrike" baseline="0" dirty="0">
                        <a:solidFill>
                          <a:srgbClr val="FFFFFF"/>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500" b="0" i="0" u="none" strike="noStrike" baseline="0" dirty="0">
                          <a:solidFill>
                            <a:srgbClr val="FFFFFF"/>
                          </a:solidFill>
                          <a:latin typeface="Calibri"/>
                        </a:rPr>
                        <a:t>Ratio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59481">
                <a:tc>
                  <a:txBody>
                    <a:bodyPr/>
                    <a:lstStyle/>
                    <a:p>
                      <a:pPr algn="ctr" fontAlgn="b"/>
                      <a:r>
                        <a:rPr lang="en-US" sz="2500" b="0" i="0" u="none" strike="noStrike" baseline="0" dirty="0">
                          <a:solidFill>
                            <a:srgbClr val="00B050"/>
                          </a:solidFill>
                          <a:latin typeface="Calibri"/>
                        </a:rPr>
                        <a:t>$5,000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500" b="0" i="0" u="none" strike="noStrike" baseline="0" dirty="0">
                          <a:solidFill>
                            <a:srgbClr val="00B050"/>
                          </a:solidFill>
                          <a:latin typeface="Calibri"/>
                        </a:rPr>
                        <a:t>$4,500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500" b="0" i="0" u="none" strike="noStrike" baseline="0">
                          <a:solidFill>
                            <a:srgbClr val="00B050"/>
                          </a:solidFill>
                          <a:latin typeface="Calibri"/>
                        </a:rPr>
                        <a:t>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59481">
                <a:tc>
                  <a:txBody>
                    <a:bodyPr/>
                    <a:lstStyle/>
                    <a:p>
                      <a:pPr algn="ctr" fontAlgn="b"/>
                      <a:r>
                        <a:rPr lang="en-US" sz="2500" b="0" i="0" u="none" strike="noStrike" baseline="0" dirty="0">
                          <a:solidFill>
                            <a:srgbClr val="00B050"/>
                          </a:solidFill>
                          <a:latin typeface="Calibri"/>
                        </a:rPr>
                        <a:t>$10,000 </a:t>
                      </a:r>
                    </a:p>
                  </a:txBody>
                  <a:tcPr marL="9525" marR="9525" marT="9525" marB="0" anchor="b">
                    <a:lnL>
                      <a:noFill/>
                    </a:lnL>
                    <a:lnR>
                      <a:noFill/>
                    </a:lnR>
                    <a:lnT>
                      <a:noFill/>
                    </a:lnT>
                    <a:lnB>
                      <a:noFill/>
                    </a:lnB>
                  </a:tcPr>
                </a:tc>
                <a:tc>
                  <a:txBody>
                    <a:bodyPr/>
                    <a:lstStyle/>
                    <a:p>
                      <a:pPr algn="ctr" fontAlgn="b"/>
                      <a:r>
                        <a:rPr lang="en-US" sz="2500" b="0" i="0" u="none" strike="noStrike" baseline="0">
                          <a:solidFill>
                            <a:srgbClr val="00B050"/>
                          </a:solidFill>
                          <a:latin typeface="Calibri"/>
                        </a:rPr>
                        <a:t>$9,000 </a:t>
                      </a:r>
                    </a:p>
                  </a:txBody>
                  <a:tcPr marL="9525" marR="9525" marT="9525" marB="0" anchor="b">
                    <a:lnL>
                      <a:noFill/>
                    </a:lnL>
                    <a:lnR>
                      <a:noFill/>
                    </a:lnR>
                    <a:lnT>
                      <a:noFill/>
                    </a:lnT>
                    <a:lnB>
                      <a:noFill/>
                    </a:lnB>
                  </a:tcPr>
                </a:tc>
                <a:tc>
                  <a:txBody>
                    <a:bodyPr/>
                    <a:lstStyle/>
                    <a:p>
                      <a:pPr algn="ctr" fontAlgn="b"/>
                      <a:r>
                        <a:rPr lang="en-US" sz="2500" b="0" i="0" u="none" strike="noStrike" baseline="0">
                          <a:solidFill>
                            <a:srgbClr val="00B050"/>
                          </a:solidFill>
                          <a:latin typeface="Calibri"/>
                        </a:rPr>
                        <a:t>90%</a:t>
                      </a:r>
                    </a:p>
                  </a:txBody>
                  <a:tcPr marL="9525" marR="9525" marT="9525" marB="0" anchor="b">
                    <a:lnL>
                      <a:noFill/>
                    </a:lnL>
                    <a:lnR>
                      <a:noFill/>
                    </a:lnR>
                    <a:lnT>
                      <a:noFill/>
                    </a:lnT>
                    <a:lnB>
                      <a:noFill/>
                    </a:lnB>
                  </a:tcPr>
                </a:tc>
              </a:tr>
              <a:tr h="359481">
                <a:tc>
                  <a:txBody>
                    <a:bodyPr/>
                    <a:lstStyle/>
                    <a:p>
                      <a:pPr algn="ctr" fontAlgn="b"/>
                      <a:r>
                        <a:rPr lang="en-US" sz="2500" b="0" i="0" u="none" strike="noStrike" baseline="0" dirty="0">
                          <a:solidFill>
                            <a:srgbClr val="00B050"/>
                          </a:solidFill>
                          <a:latin typeface="Calibri"/>
                        </a:rPr>
                        <a:t>$20,000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00B050"/>
                          </a:solidFill>
                          <a:latin typeface="Calibri"/>
                        </a:rPr>
                        <a:t>$16,756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00B050"/>
                          </a:solidFill>
                          <a:latin typeface="Calibri"/>
                        </a:rPr>
                        <a:t>84%</a:t>
                      </a:r>
                    </a:p>
                  </a:txBody>
                  <a:tcPr marL="9525" marR="9525" marT="9525" marB="0" anchor="b">
                    <a:lnL>
                      <a:noFill/>
                    </a:lnL>
                    <a:lnR>
                      <a:noFill/>
                    </a:lnR>
                    <a:lnT>
                      <a:noFill/>
                    </a:lnT>
                    <a:lnB>
                      <a:noFill/>
                    </a:lnB>
                  </a:tcPr>
                </a:tc>
              </a:tr>
              <a:tr h="359481">
                <a:tc>
                  <a:txBody>
                    <a:bodyPr/>
                    <a:lstStyle/>
                    <a:p>
                      <a:pPr algn="ctr" fontAlgn="b"/>
                      <a:r>
                        <a:rPr lang="en-US" sz="2500" b="0" i="0" u="none" strike="noStrike" baseline="0" dirty="0">
                          <a:solidFill>
                            <a:srgbClr val="00B050"/>
                          </a:solidFill>
                          <a:latin typeface="Calibri"/>
                        </a:rPr>
                        <a:t>$30,000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00B050"/>
                          </a:solidFill>
                          <a:latin typeface="Calibri"/>
                        </a:rPr>
                        <a:t>$19,956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00B050"/>
                          </a:solidFill>
                          <a:latin typeface="Calibri"/>
                        </a:rPr>
                        <a:t>67%</a:t>
                      </a:r>
                    </a:p>
                  </a:txBody>
                  <a:tcPr marL="9525" marR="9525" marT="9525" marB="0" anchor="b">
                    <a:lnL>
                      <a:noFill/>
                    </a:lnL>
                    <a:lnR>
                      <a:noFill/>
                    </a:lnR>
                    <a:lnT>
                      <a:noFill/>
                    </a:lnT>
                    <a:lnB>
                      <a:noFill/>
                    </a:lnB>
                  </a:tcPr>
                </a:tc>
              </a:tr>
              <a:tr h="359481">
                <a:tc>
                  <a:txBody>
                    <a:bodyPr/>
                    <a:lstStyle/>
                    <a:p>
                      <a:pPr algn="ctr" fontAlgn="b"/>
                      <a:r>
                        <a:rPr lang="en-US" sz="2500" b="0" i="0" u="none" strike="noStrike" baseline="0" dirty="0">
                          <a:solidFill>
                            <a:schemeClr val="tx2">
                              <a:lumMod val="60000"/>
                              <a:lumOff val="40000"/>
                            </a:schemeClr>
                          </a:solidFill>
                          <a:latin typeface="Calibri"/>
                        </a:rPr>
                        <a:t>$40,000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chemeClr val="tx2">
                              <a:lumMod val="60000"/>
                              <a:lumOff val="40000"/>
                            </a:schemeClr>
                          </a:solidFill>
                          <a:latin typeface="Calibri"/>
                        </a:rPr>
                        <a:t>$23,156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chemeClr val="tx2">
                              <a:lumMod val="60000"/>
                              <a:lumOff val="40000"/>
                            </a:schemeClr>
                          </a:solidFill>
                          <a:latin typeface="Calibri"/>
                        </a:rPr>
                        <a:t>58%</a:t>
                      </a:r>
                    </a:p>
                  </a:txBody>
                  <a:tcPr marL="9525" marR="9525" marT="9525" marB="0" anchor="b">
                    <a:lnL>
                      <a:noFill/>
                    </a:lnL>
                    <a:lnR>
                      <a:noFill/>
                    </a:lnR>
                    <a:lnT>
                      <a:noFill/>
                    </a:lnT>
                    <a:lnB>
                      <a:noFill/>
                    </a:lnB>
                  </a:tcPr>
                </a:tc>
              </a:tr>
              <a:tr h="359481">
                <a:tc>
                  <a:txBody>
                    <a:bodyPr/>
                    <a:lstStyle/>
                    <a:p>
                      <a:pPr algn="ctr" fontAlgn="b"/>
                      <a:r>
                        <a:rPr lang="en-US" sz="2500" b="0" i="0" u="none" strike="noStrike" baseline="0" dirty="0">
                          <a:solidFill>
                            <a:schemeClr val="tx2">
                              <a:lumMod val="60000"/>
                              <a:lumOff val="40000"/>
                            </a:schemeClr>
                          </a:solidFill>
                          <a:latin typeface="Calibri"/>
                        </a:rPr>
                        <a:t>$50,000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chemeClr val="tx2">
                              <a:lumMod val="60000"/>
                              <a:lumOff val="40000"/>
                            </a:schemeClr>
                          </a:solidFill>
                          <a:latin typeface="Calibri"/>
                        </a:rPr>
                        <a:t>$26,356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chemeClr val="tx2">
                              <a:lumMod val="60000"/>
                              <a:lumOff val="40000"/>
                            </a:schemeClr>
                          </a:solidFill>
                          <a:latin typeface="Calibri"/>
                        </a:rPr>
                        <a:t>53%</a:t>
                      </a:r>
                    </a:p>
                  </a:txBody>
                  <a:tcPr marL="9525" marR="9525" marT="9525" marB="0" anchor="b">
                    <a:lnL>
                      <a:noFill/>
                    </a:lnL>
                    <a:lnR>
                      <a:noFill/>
                    </a:lnR>
                    <a:lnT>
                      <a:noFill/>
                    </a:lnT>
                    <a:lnB>
                      <a:noFill/>
                    </a:lnB>
                  </a:tcPr>
                </a:tc>
              </a:tr>
              <a:tr h="359481">
                <a:tc>
                  <a:txBody>
                    <a:bodyPr/>
                    <a:lstStyle/>
                    <a:p>
                      <a:pPr algn="ctr" fontAlgn="b"/>
                      <a:r>
                        <a:rPr lang="en-US" sz="2500" b="0" i="0" u="none" strike="noStrike" baseline="0" dirty="0">
                          <a:solidFill>
                            <a:srgbClr val="FF0000"/>
                          </a:solidFill>
                          <a:latin typeface="Calibri"/>
                        </a:rPr>
                        <a:t>$75,000 </a:t>
                      </a:r>
                    </a:p>
                  </a:txBody>
                  <a:tcPr marL="9525" marR="9525" marT="9525" marB="0" anchor="b">
                    <a:lnL>
                      <a:noFill/>
                    </a:lnL>
                    <a:lnR>
                      <a:noFill/>
                    </a:lnR>
                    <a:lnT>
                      <a:noFill/>
                    </a:lnT>
                    <a:lnB>
                      <a:noFill/>
                    </a:lnB>
                  </a:tcPr>
                </a:tc>
                <a:tc>
                  <a:txBody>
                    <a:bodyPr/>
                    <a:lstStyle/>
                    <a:p>
                      <a:pPr algn="ctr" fontAlgn="b"/>
                      <a:r>
                        <a:rPr lang="en-US" sz="2500" b="0" i="0" u="none" strike="noStrike" baseline="0">
                          <a:solidFill>
                            <a:srgbClr val="FF0000"/>
                          </a:solidFill>
                          <a:latin typeface="Calibri"/>
                        </a:rPr>
                        <a:t>$34,356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FF0000"/>
                          </a:solidFill>
                          <a:latin typeface="Calibri"/>
                        </a:rPr>
                        <a:t>46%</a:t>
                      </a:r>
                    </a:p>
                  </a:txBody>
                  <a:tcPr marL="9525" marR="9525" marT="9525" marB="0" anchor="b">
                    <a:lnL>
                      <a:noFill/>
                    </a:lnL>
                    <a:lnR>
                      <a:noFill/>
                    </a:lnR>
                    <a:lnT>
                      <a:noFill/>
                    </a:lnT>
                    <a:lnB>
                      <a:noFill/>
                    </a:lnB>
                  </a:tcPr>
                </a:tc>
              </a:tr>
              <a:tr h="359481">
                <a:tc>
                  <a:txBody>
                    <a:bodyPr/>
                    <a:lstStyle/>
                    <a:p>
                      <a:pPr algn="ctr" fontAlgn="b"/>
                      <a:r>
                        <a:rPr lang="en-US" sz="2500" b="0" i="0" u="none" strike="noStrike" baseline="0" dirty="0">
                          <a:solidFill>
                            <a:srgbClr val="FF0000"/>
                          </a:solidFill>
                          <a:latin typeface="Calibri"/>
                        </a:rPr>
                        <a:t>$100,000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FF0000"/>
                          </a:solidFill>
                          <a:latin typeface="Calibri"/>
                        </a:rPr>
                        <a:t>$42,356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FF0000"/>
                          </a:solidFill>
                          <a:latin typeface="Calibri"/>
                        </a:rPr>
                        <a:t>42%</a:t>
                      </a:r>
                    </a:p>
                  </a:txBody>
                  <a:tcPr marL="9525" marR="9525" marT="9525" marB="0" anchor="b">
                    <a:lnL>
                      <a:noFill/>
                    </a:lnL>
                    <a:lnR>
                      <a:noFill/>
                    </a:lnR>
                    <a:lnT>
                      <a:noFill/>
                    </a:lnT>
                    <a:lnB>
                      <a:noFill/>
                    </a:lnB>
                  </a:tcPr>
                </a:tc>
              </a:tr>
              <a:tr h="359481">
                <a:tc>
                  <a:txBody>
                    <a:bodyPr/>
                    <a:lstStyle/>
                    <a:p>
                      <a:pPr algn="ctr" fontAlgn="b"/>
                      <a:r>
                        <a:rPr lang="en-US" sz="2500" b="0" i="0" u="none" strike="noStrike" baseline="0" dirty="0">
                          <a:solidFill>
                            <a:srgbClr val="FF0000"/>
                          </a:solidFill>
                          <a:latin typeface="Calibri"/>
                        </a:rPr>
                        <a:t>$150,000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FF0000"/>
                          </a:solidFill>
                          <a:latin typeface="Calibri"/>
                        </a:rPr>
                        <a:t>$51,147 </a:t>
                      </a:r>
                    </a:p>
                  </a:txBody>
                  <a:tcPr marL="9525" marR="9525" marT="9525" marB="0" anchor="b">
                    <a:lnL>
                      <a:noFill/>
                    </a:lnL>
                    <a:lnR>
                      <a:noFill/>
                    </a:lnR>
                    <a:lnT>
                      <a:noFill/>
                    </a:lnT>
                    <a:lnB>
                      <a:noFill/>
                    </a:lnB>
                  </a:tcPr>
                </a:tc>
                <a:tc>
                  <a:txBody>
                    <a:bodyPr/>
                    <a:lstStyle/>
                    <a:p>
                      <a:pPr algn="ctr" fontAlgn="b"/>
                      <a:r>
                        <a:rPr lang="en-US" sz="2500" b="0" i="0" u="none" strike="noStrike" baseline="0">
                          <a:solidFill>
                            <a:srgbClr val="FF0000"/>
                          </a:solidFill>
                          <a:latin typeface="Calibri"/>
                        </a:rPr>
                        <a:t>34%</a:t>
                      </a:r>
                    </a:p>
                  </a:txBody>
                  <a:tcPr marL="9525" marR="9525" marT="9525" marB="0" anchor="b">
                    <a:lnL>
                      <a:noFill/>
                    </a:lnL>
                    <a:lnR>
                      <a:noFill/>
                    </a:lnR>
                    <a:lnT>
                      <a:noFill/>
                    </a:lnT>
                    <a:lnB>
                      <a:noFill/>
                    </a:lnB>
                  </a:tcPr>
                </a:tc>
              </a:tr>
              <a:tr h="359481">
                <a:tc>
                  <a:txBody>
                    <a:bodyPr/>
                    <a:lstStyle/>
                    <a:p>
                      <a:pPr algn="ctr" fontAlgn="b"/>
                      <a:r>
                        <a:rPr lang="en-US" sz="2500" b="0" i="0" u="none" strike="noStrike" baseline="0">
                          <a:solidFill>
                            <a:srgbClr val="FF0000"/>
                          </a:solidFill>
                          <a:latin typeface="Calibri"/>
                        </a:rPr>
                        <a:t>$200,000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FF0000"/>
                          </a:solidFill>
                          <a:latin typeface="Calibri"/>
                        </a:rPr>
                        <a:t>$55,752 </a:t>
                      </a:r>
                    </a:p>
                  </a:txBody>
                  <a:tcPr marL="9525" marR="9525" marT="9525" marB="0" anchor="b">
                    <a:lnL>
                      <a:noFill/>
                    </a:lnL>
                    <a:lnR>
                      <a:noFill/>
                    </a:lnR>
                    <a:lnT>
                      <a:noFill/>
                    </a:lnT>
                    <a:lnB>
                      <a:noFill/>
                    </a:lnB>
                  </a:tcPr>
                </a:tc>
                <a:tc>
                  <a:txBody>
                    <a:bodyPr/>
                    <a:lstStyle/>
                    <a:p>
                      <a:pPr algn="ctr" fontAlgn="b"/>
                      <a:r>
                        <a:rPr lang="en-US" sz="2500" b="0" i="0" u="none" strike="noStrike" baseline="0">
                          <a:solidFill>
                            <a:srgbClr val="FF0000"/>
                          </a:solidFill>
                          <a:latin typeface="Calibri"/>
                        </a:rPr>
                        <a:t>28%</a:t>
                      </a:r>
                    </a:p>
                  </a:txBody>
                  <a:tcPr marL="9525" marR="9525" marT="9525" marB="0" anchor="b">
                    <a:lnL>
                      <a:noFill/>
                    </a:lnL>
                    <a:lnR>
                      <a:noFill/>
                    </a:lnR>
                    <a:lnT>
                      <a:noFill/>
                    </a:lnT>
                    <a:lnB>
                      <a:noFill/>
                    </a:lnB>
                  </a:tcPr>
                </a:tc>
              </a:tr>
              <a:tr h="359481">
                <a:tc>
                  <a:txBody>
                    <a:bodyPr/>
                    <a:lstStyle/>
                    <a:p>
                      <a:pPr algn="ctr" fontAlgn="b"/>
                      <a:r>
                        <a:rPr lang="en-US" sz="2500" b="0" i="0" u="none" strike="noStrike" baseline="0">
                          <a:solidFill>
                            <a:srgbClr val="FF0000"/>
                          </a:solidFill>
                          <a:latin typeface="Calibri"/>
                        </a:rPr>
                        <a:t>$500,000 </a:t>
                      </a:r>
                    </a:p>
                  </a:txBody>
                  <a:tcPr marL="9525" marR="9525" marT="9525" marB="0" anchor="b">
                    <a:lnL>
                      <a:noFill/>
                    </a:lnL>
                    <a:lnR>
                      <a:noFill/>
                    </a:lnR>
                    <a:lnT>
                      <a:noFill/>
                    </a:lnT>
                    <a:lnB>
                      <a:noFill/>
                    </a:lnB>
                  </a:tcPr>
                </a:tc>
                <a:tc>
                  <a:txBody>
                    <a:bodyPr/>
                    <a:lstStyle/>
                    <a:p>
                      <a:pPr algn="ctr" fontAlgn="b"/>
                      <a:r>
                        <a:rPr lang="en-US" sz="2500" b="0" i="0" u="none" strike="noStrike" baseline="0" dirty="0">
                          <a:solidFill>
                            <a:srgbClr val="FF0000"/>
                          </a:solidFill>
                          <a:latin typeface="Calibri"/>
                        </a:rPr>
                        <a:t>$55,752 </a:t>
                      </a:r>
                    </a:p>
                  </a:txBody>
                  <a:tcPr marL="9525" marR="9525" marT="9525" marB="0" anchor="b">
                    <a:lnL>
                      <a:noFill/>
                    </a:lnL>
                    <a:lnR>
                      <a:noFill/>
                    </a:lnR>
                    <a:lnT>
                      <a:noFill/>
                    </a:lnT>
                    <a:lnB>
                      <a:noFill/>
                    </a:lnB>
                  </a:tcPr>
                </a:tc>
                <a:tc>
                  <a:txBody>
                    <a:bodyPr/>
                    <a:lstStyle/>
                    <a:p>
                      <a:pPr algn="ctr" fontAlgn="b"/>
                      <a:r>
                        <a:rPr lang="en-US" sz="2500" b="0" i="0" u="none" strike="noStrike" baseline="0">
                          <a:solidFill>
                            <a:srgbClr val="FF0000"/>
                          </a:solidFill>
                          <a:latin typeface="Calibri"/>
                        </a:rPr>
                        <a:t>11%</a:t>
                      </a:r>
                    </a:p>
                  </a:txBody>
                  <a:tcPr marL="9525" marR="9525" marT="9525" marB="0" anchor="b">
                    <a:lnL>
                      <a:noFill/>
                    </a:lnL>
                    <a:lnR>
                      <a:noFill/>
                    </a:lnR>
                    <a:lnT>
                      <a:noFill/>
                    </a:lnT>
                    <a:lnB>
                      <a:noFill/>
                    </a:lnB>
                  </a:tcPr>
                </a:tc>
              </a:tr>
              <a:tr h="377456">
                <a:tc>
                  <a:txBody>
                    <a:bodyPr/>
                    <a:lstStyle/>
                    <a:p>
                      <a:pPr algn="ctr" fontAlgn="b"/>
                      <a:r>
                        <a:rPr lang="en-US" sz="2500" b="0" i="0" u="none" strike="noStrike" baseline="0">
                          <a:solidFill>
                            <a:srgbClr val="FF0000"/>
                          </a:solidFill>
                          <a:latin typeface="Calibri"/>
                        </a:rPr>
                        <a:t>$1,000,000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500" b="0" i="0" u="none" strike="noStrike" baseline="0">
                          <a:solidFill>
                            <a:srgbClr val="FF0000"/>
                          </a:solidFill>
                          <a:latin typeface="Calibri"/>
                        </a:rPr>
                        <a:t>$55,752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500" b="0" i="0" u="none" strike="noStrike" baseline="0" dirty="0">
                          <a:solidFill>
                            <a:srgbClr val="FF0000"/>
                          </a:solidFill>
                          <a:latin typeface="Calibri"/>
                        </a:rPr>
                        <a:t>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a:spLocks noChangeArrowheads="1"/>
          </p:cNvSpPr>
          <p:nvPr/>
        </p:nvSpPr>
        <p:spPr bwMode="auto">
          <a:xfrm>
            <a:off x="271463" y="6172200"/>
            <a:ext cx="8597900" cy="369888"/>
          </a:xfrm>
          <a:prstGeom prst="rect">
            <a:avLst/>
          </a:prstGeom>
          <a:noFill/>
          <a:ln w="9525">
            <a:noFill/>
            <a:miter lim="800000"/>
            <a:headEnd/>
            <a:tailEnd/>
          </a:ln>
        </p:spPr>
        <p:txBody>
          <a:bodyPr wrap="none">
            <a:spAutoFit/>
          </a:bodyPr>
          <a:lstStyle/>
          <a:p>
            <a:pPr eaLnBrk="1" hangingPunct="1"/>
            <a:r>
              <a:rPr lang="en-US">
                <a:solidFill>
                  <a:srgbClr val="C4CCFF"/>
                </a:solidFill>
              </a:rPr>
              <a:t>Close to a best-case scenario, since these are two-earner (symmetric) households.</a:t>
            </a:r>
          </a:p>
        </p:txBody>
      </p:sp>
    </p:spTree>
    <p:extLst>
      <p:ext uri="{BB962C8B-B14F-4D97-AF65-F5344CB8AC3E}">
        <p14:creationId xmlns:p14="http://schemas.microsoft.com/office/powerpoint/2010/main" val="481439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Content Placeholder 1"/>
          <p:cNvSpPr>
            <a:spLocks noGrp="1"/>
          </p:cNvSpPr>
          <p:nvPr>
            <p:ph/>
          </p:nvPr>
        </p:nvSpPr>
        <p:spPr/>
        <p:txBody>
          <a:bodyPr/>
          <a:lstStyle/>
          <a:p>
            <a:pPr eaLnBrk="1" hangingPunct="1">
              <a:buFont typeface="Wingdings" pitchFamily="2" charset="2"/>
              <a:buNone/>
            </a:pPr>
            <a:r>
              <a:rPr lang="en-US" smtClean="0"/>
              <a:t>Assumptions for calculations in previous table.</a:t>
            </a:r>
          </a:p>
          <a:p>
            <a:pPr eaLnBrk="1" hangingPunct="1"/>
            <a:r>
              <a:rPr lang="en-US" smtClean="0"/>
              <a:t>2009 Social Security formulae are used</a:t>
            </a:r>
          </a:p>
          <a:p>
            <a:pPr eaLnBrk="1" hangingPunct="1"/>
            <a:r>
              <a:rPr lang="en-US" smtClean="0"/>
              <a:t>Standard retirement age (66)</a:t>
            </a:r>
          </a:p>
          <a:p>
            <a:pPr eaLnBrk="1" hangingPunct="1"/>
            <a:r>
              <a:rPr lang="en-US" smtClean="0"/>
              <a:t>Two-earner household</a:t>
            </a:r>
          </a:p>
          <a:p>
            <a:pPr eaLnBrk="1" hangingPunct="1"/>
            <a:r>
              <a:rPr lang="en-US" smtClean="0"/>
              <a:t>Wage growth for household equals SSA adjustment factor for national nominal wage growth</a:t>
            </a:r>
          </a:p>
          <a:p>
            <a:pPr eaLnBrk="1" hangingPunct="1"/>
            <a:r>
              <a:rPr lang="en-US" smtClean="0"/>
              <a:t>35 year earnings history</a:t>
            </a:r>
          </a:p>
          <a:p>
            <a:pPr eaLnBrk="1" hangingPunct="1"/>
            <a:r>
              <a:rPr lang="en-US" smtClean="0"/>
              <a:t>Benefits calculated as:</a:t>
            </a:r>
          </a:p>
          <a:p>
            <a:pPr algn="ctr" eaLnBrk="1" hangingPunct="1">
              <a:buFont typeface="Wingdings" pitchFamily="2" charset="2"/>
              <a:buNone/>
            </a:pPr>
            <a:r>
              <a:rPr lang="en-US" smtClean="0"/>
              <a:t>Min(SSA PIA formula, 2009 max payment)</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196348911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362856" y="758338"/>
          <a:ext cx="8781144" cy="5211199"/>
        </p:xfrm>
        <a:graphic>
          <a:graphicData uri="http://schemas.openxmlformats.org/drawingml/2006/table">
            <a:tbl>
              <a:tblPr/>
              <a:tblGrid>
                <a:gridCol w="4266610"/>
                <a:gridCol w="44450"/>
                <a:gridCol w="44450"/>
                <a:gridCol w="2076981"/>
                <a:gridCol w="2348653"/>
              </a:tblGrid>
              <a:tr h="872551">
                <a:tc>
                  <a:txBody>
                    <a:bodyPr/>
                    <a:lstStyle/>
                    <a:p>
                      <a:pPr algn="l" fontAlgn="b"/>
                      <a:endParaRPr lang="en-US" sz="2400" b="0" i="0" u="none" strike="noStrike" dirty="0">
                        <a:solidFill>
                          <a:srgbClr val="FFFFFF"/>
                        </a:solidFill>
                        <a:latin typeface="Calibri"/>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2400" b="0" i="0" u="none" strike="noStrike" dirty="0">
                          <a:solidFill>
                            <a:srgbClr val="FFFFFF"/>
                          </a:solidFill>
                          <a:latin typeface="Calibri"/>
                        </a:rPr>
                        <a:t>Replacement</a:t>
                      </a:r>
                    </a:p>
                  </a:txBody>
                  <a:tcPr marL="9525" marR="9525" marT="9525" marB="0" anchor="b">
                    <a:lnL>
                      <a:noFill/>
                    </a:lnL>
                    <a:lnR>
                      <a:noFill/>
                    </a:lnR>
                    <a:lnT>
                      <a:noFill/>
                    </a:lnT>
                    <a:lnB>
                      <a:noFill/>
                    </a:lnB>
                  </a:tcPr>
                </a:tc>
                <a:tc>
                  <a:txBody>
                    <a:bodyPr/>
                    <a:lstStyle/>
                    <a:p>
                      <a:pPr algn="ctr" fontAlgn="b"/>
                      <a:r>
                        <a:rPr lang="en-US" sz="2400" b="0" i="0" u="none" strike="noStrike">
                          <a:solidFill>
                            <a:srgbClr val="FFFFFF"/>
                          </a:solidFill>
                          <a:latin typeface="Calibri"/>
                        </a:rPr>
                        <a:t>Financial</a:t>
                      </a:r>
                    </a:p>
                  </a:txBody>
                  <a:tcPr marL="9525" marR="9525" marT="9525" marB="0" anchor="b">
                    <a:lnL>
                      <a:noFill/>
                    </a:lnL>
                    <a:lnR>
                      <a:noFill/>
                    </a:lnR>
                    <a:lnT>
                      <a:noFill/>
                    </a:lnT>
                    <a:lnB>
                      <a:noFill/>
                    </a:lnB>
                  </a:tcPr>
                </a:tc>
              </a:tr>
              <a:tr h="482072">
                <a:tc>
                  <a:txBody>
                    <a:bodyPr/>
                    <a:lstStyle/>
                    <a:p>
                      <a:pPr algn="l" fontAlgn="b"/>
                      <a:endParaRPr lang="en-US" sz="2400" b="0" i="0" u="none" strike="noStrike" dirty="0">
                        <a:solidFill>
                          <a:srgbClr val="FFFFFF"/>
                        </a:solidFill>
                        <a:latin typeface="Calibri"/>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2400" b="0" i="0" u="none" strike="noStrike">
                          <a:solidFill>
                            <a:srgbClr val="FFFFFF"/>
                          </a:solidFill>
                          <a:latin typeface="Calibri"/>
                        </a:rPr>
                        <a:t>Ratio</a:t>
                      </a:r>
                    </a:p>
                  </a:txBody>
                  <a:tcPr marL="9525" marR="9525" marT="9525" marB="0" anchor="b">
                    <a:lnL>
                      <a:noFill/>
                    </a:lnL>
                    <a:lnR>
                      <a:noFill/>
                    </a:lnR>
                    <a:lnT>
                      <a:noFill/>
                    </a:lnT>
                    <a:lnB>
                      <a:noFill/>
                    </a:lnB>
                  </a:tcPr>
                </a:tc>
                <a:tc>
                  <a:txBody>
                    <a:bodyPr/>
                    <a:lstStyle/>
                    <a:p>
                      <a:pPr algn="ctr" fontAlgn="b"/>
                      <a:r>
                        <a:rPr lang="en-US" sz="2400" b="0" i="0" u="none" strike="noStrike">
                          <a:solidFill>
                            <a:srgbClr val="FFFFFF"/>
                          </a:solidFill>
                          <a:latin typeface="Calibri"/>
                        </a:rPr>
                        <a:t>Assets</a:t>
                      </a:r>
                    </a:p>
                  </a:txBody>
                  <a:tcPr marL="9525" marR="9525" marT="9525" marB="0" anchor="b">
                    <a:lnL>
                      <a:noFill/>
                    </a:lnL>
                    <a:lnR>
                      <a:noFill/>
                    </a:lnR>
                    <a:lnT>
                      <a:noFill/>
                    </a:lnT>
                    <a:lnB>
                      <a:noFill/>
                    </a:lnB>
                  </a:tcPr>
                </a:tc>
              </a:tr>
              <a:tr h="482072">
                <a:tc>
                  <a:txBody>
                    <a:bodyPr/>
                    <a:lstStyle/>
                    <a:p>
                      <a:pPr algn="l" fontAlgn="b"/>
                      <a:r>
                        <a:rPr lang="en-US" sz="2400" b="0" i="0" u="none" strike="noStrike" dirty="0" smtClean="0">
                          <a:solidFill>
                            <a:srgbClr val="00B050"/>
                          </a:solidFill>
                          <a:latin typeface="Calibri"/>
                        </a:rPr>
                        <a:t>Original</a:t>
                      </a:r>
                      <a:r>
                        <a:rPr lang="en-US" sz="2400" b="0" i="0" u="none" strike="noStrike" baseline="0" dirty="0" smtClean="0">
                          <a:solidFill>
                            <a:srgbClr val="00B050"/>
                          </a:solidFill>
                          <a:latin typeface="Calibri"/>
                        </a:rPr>
                        <a:t> scenario</a:t>
                      </a:r>
                      <a:endParaRPr lang="en-US" sz="2400" b="0" i="0" u="none" strike="noStrike" dirty="0">
                        <a:solidFill>
                          <a:srgbClr val="00B050"/>
                        </a:solidFill>
                        <a:latin typeface="Calibri"/>
                      </a:endParaRPr>
                    </a:p>
                  </a:txBody>
                  <a:tcPr marL="9525" marR="9525" marT="9525" marB="0" anchor="b">
                    <a:lnL>
                      <a:noFill/>
                    </a:lnL>
                    <a:lnR>
                      <a:noFill/>
                    </a:lnR>
                    <a:lnT>
                      <a:noFill/>
                    </a:lnT>
                    <a:lnB>
                      <a:noFill/>
                    </a:lnB>
                  </a:tcPr>
                </a:tc>
                <a:tc>
                  <a:txBody>
                    <a:bodyPr/>
                    <a:lstStyle/>
                    <a:p>
                      <a:endParaRPr lang="en-US">
                        <a:solidFill>
                          <a:srgbClr val="00B050"/>
                        </a:solidFill>
                      </a:endParaRPr>
                    </a:p>
                  </a:txBody>
                  <a:tcPr marL="9525" marR="9525" marT="9525" marB="0" anchor="b">
                    <a:lnL>
                      <a:noFill/>
                    </a:lnL>
                    <a:lnR>
                      <a:noFill/>
                    </a:lnR>
                    <a:lnT>
                      <a:noFill/>
                    </a:lnT>
                    <a:lnB>
                      <a:noFill/>
                    </a:lnB>
                  </a:tcPr>
                </a:tc>
                <a:tc>
                  <a:txBody>
                    <a:bodyPr/>
                    <a:lstStyle/>
                    <a:p>
                      <a:endParaRPr lang="en-US">
                        <a:solidFill>
                          <a:srgbClr val="00B050"/>
                        </a:solidFill>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B050"/>
                          </a:solidFill>
                          <a:latin typeface="Calibri"/>
                        </a:rPr>
                        <a:t>1.03</a:t>
                      </a:r>
                    </a:p>
                  </a:txBody>
                  <a:tcPr marL="9525" marR="9525" marT="9525" marB="0" anchor="b">
                    <a:lnL>
                      <a:noFill/>
                    </a:lnL>
                    <a:lnR>
                      <a:noFill/>
                    </a:lnR>
                    <a:lnT>
                      <a:noFill/>
                    </a:lnT>
                    <a:lnB>
                      <a:noFill/>
                    </a:lnB>
                  </a:tcPr>
                </a:tc>
                <a:tc>
                  <a:txBody>
                    <a:bodyPr/>
                    <a:lstStyle/>
                    <a:p>
                      <a:pPr algn="l" fontAlgn="b"/>
                      <a:r>
                        <a:rPr lang="en-US" sz="2400" b="0" i="0" u="none" strike="noStrike" dirty="0">
                          <a:solidFill>
                            <a:srgbClr val="00B050"/>
                          </a:solidFill>
                          <a:latin typeface="Calibri"/>
                        </a:rPr>
                        <a:t> $        719,275 </a:t>
                      </a:r>
                    </a:p>
                  </a:txBody>
                  <a:tcPr marL="9525" marR="9525" marT="9525" marB="0" anchor="b">
                    <a:lnL>
                      <a:noFill/>
                    </a:lnL>
                    <a:lnR>
                      <a:noFill/>
                    </a:lnR>
                    <a:lnT>
                      <a:noFill/>
                    </a:lnT>
                    <a:lnB>
                      <a:noFill/>
                    </a:lnB>
                  </a:tcPr>
                </a:tc>
              </a:tr>
              <a:tr h="482072">
                <a:tc gridSpan="2">
                  <a:txBody>
                    <a:bodyPr/>
                    <a:lstStyle/>
                    <a:p>
                      <a:pPr algn="l" fontAlgn="b"/>
                      <a:r>
                        <a:rPr lang="en-US" sz="2400" b="0" i="0" u="none" strike="noStrike" dirty="0" smtClean="0">
                          <a:solidFill>
                            <a:srgbClr val="FFFFFF"/>
                          </a:solidFill>
                          <a:latin typeface="Calibri"/>
                        </a:rPr>
                        <a:t>3.5% balance</a:t>
                      </a:r>
                      <a:r>
                        <a:rPr lang="en-US" sz="2400" b="0" i="0" u="none" strike="noStrike" baseline="0" dirty="0" smtClean="0">
                          <a:solidFill>
                            <a:srgbClr val="FFFFFF"/>
                          </a:solidFill>
                          <a:latin typeface="Calibri"/>
                        </a:rPr>
                        <a:t> leakage</a:t>
                      </a:r>
                      <a:endParaRPr lang="en-US" sz="2400" b="0" i="0" u="none" strike="noStrike" dirty="0">
                        <a:solidFill>
                          <a:srgbClr val="FFFFFF"/>
                        </a:solidFill>
                        <a:latin typeface="Calibri"/>
                      </a:endParaRPr>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2400" b="0" i="0" u="none" strike="noStrike">
                          <a:solidFill>
                            <a:srgbClr val="FFFFFF"/>
                          </a:solidFill>
                          <a:latin typeface="Calibri"/>
                        </a:rPr>
                        <a:t>0.72</a:t>
                      </a:r>
                    </a:p>
                  </a:txBody>
                  <a:tcPr marL="9525" marR="9525" marT="9525" marB="0" anchor="b">
                    <a:lnL>
                      <a:noFill/>
                    </a:lnL>
                    <a:lnR>
                      <a:noFill/>
                    </a:lnR>
                    <a:lnT>
                      <a:noFill/>
                    </a:lnT>
                    <a:lnB>
                      <a:noFill/>
                    </a:lnB>
                  </a:tcPr>
                </a:tc>
                <a:tc>
                  <a:txBody>
                    <a:bodyPr/>
                    <a:lstStyle/>
                    <a:p>
                      <a:pPr algn="l" fontAlgn="b"/>
                      <a:r>
                        <a:rPr lang="en-US" sz="2400" b="0" i="0" u="none" strike="noStrike">
                          <a:solidFill>
                            <a:srgbClr val="FFFFFF"/>
                          </a:solidFill>
                          <a:latin typeface="Calibri"/>
                        </a:rPr>
                        <a:t> $        302,322 </a:t>
                      </a:r>
                    </a:p>
                  </a:txBody>
                  <a:tcPr marL="9525" marR="9525" marT="9525" marB="0" anchor="b">
                    <a:lnL>
                      <a:noFill/>
                    </a:lnL>
                    <a:lnR>
                      <a:noFill/>
                    </a:lnR>
                    <a:lnT>
                      <a:noFill/>
                    </a:lnT>
                    <a:lnB>
                      <a:noFill/>
                    </a:lnB>
                  </a:tcPr>
                </a:tc>
              </a:tr>
              <a:tr h="482072">
                <a:tc gridSpan="2">
                  <a:txBody>
                    <a:bodyPr/>
                    <a:lstStyle/>
                    <a:p>
                      <a:pPr algn="l" fontAlgn="b"/>
                      <a:r>
                        <a:rPr lang="en-US" sz="2400" b="0" i="0" u="none" strike="noStrike" dirty="0" smtClean="0">
                          <a:solidFill>
                            <a:srgbClr val="FFFFFF"/>
                          </a:solidFill>
                          <a:latin typeface="Calibri"/>
                        </a:rPr>
                        <a:t>40%</a:t>
                      </a:r>
                      <a:r>
                        <a:rPr lang="en-US" sz="2400" b="0" i="0" u="none" strike="noStrike" baseline="0" dirty="0" smtClean="0">
                          <a:solidFill>
                            <a:srgbClr val="FFFFFF"/>
                          </a:solidFill>
                          <a:latin typeface="Calibri"/>
                        </a:rPr>
                        <a:t> don’t have access</a:t>
                      </a:r>
                      <a:endParaRPr lang="en-US" sz="2400" b="0" i="0" u="none" strike="noStrike" dirty="0">
                        <a:solidFill>
                          <a:srgbClr val="FFFFFF"/>
                        </a:solidFill>
                        <a:latin typeface="Calibri"/>
                      </a:endParaRPr>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2400" b="0" i="0" u="none" strike="noStrike">
                          <a:solidFill>
                            <a:srgbClr val="FFFFFF"/>
                          </a:solidFill>
                          <a:latin typeface="Calibri"/>
                        </a:rPr>
                        <a:t>0.64</a:t>
                      </a:r>
                    </a:p>
                  </a:txBody>
                  <a:tcPr marL="9525" marR="9525" marT="9525" marB="0" anchor="b">
                    <a:lnL>
                      <a:noFill/>
                    </a:lnL>
                    <a:lnR>
                      <a:noFill/>
                    </a:lnR>
                    <a:lnT>
                      <a:noFill/>
                    </a:lnT>
                    <a:lnB>
                      <a:noFill/>
                    </a:lnB>
                  </a:tcPr>
                </a:tc>
                <a:tc>
                  <a:txBody>
                    <a:bodyPr/>
                    <a:lstStyle/>
                    <a:p>
                      <a:pPr algn="l" fontAlgn="b"/>
                      <a:r>
                        <a:rPr lang="en-US" sz="2400" b="0" i="0" u="none" strike="noStrike">
                          <a:solidFill>
                            <a:srgbClr val="FFFFFF"/>
                          </a:solidFill>
                          <a:latin typeface="Calibri"/>
                        </a:rPr>
                        <a:t> $        198,021 </a:t>
                      </a:r>
                    </a:p>
                  </a:txBody>
                  <a:tcPr marL="9525" marR="9525" marT="9525" marB="0" anchor="b">
                    <a:lnL>
                      <a:noFill/>
                    </a:lnL>
                    <a:lnR>
                      <a:noFill/>
                    </a:lnR>
                    <a:lnT>
                      <a:noFill/>
                    </a:lnT>
                    <a:lnB>
                      <a:noFill/>
                    </a:lnB>
                  </a:tcPr>
                </a:tc>
              </a:tr>
              <a:tr h="482072">
                <a:tc gridSpan="2">
                  <a:txBody>
                    <a:bodyPr/>
                    <a:lstStyle/>
                    <a:p>
                      <a:pPr algn="l" fontAlgn="b"/>
                      <a:r>
                        <a:rPr lang="en-US" sz="2400" b="0" i="0" u="none" strike="noStrike" dirty="0" smtClean="0">
                          <a:solidFill>
                            <a:srgbClr val="FFFFFF"/>
                          </a:solidFill>
                          <a:latin typeface="Calibri"/>
                        </a:rPr>
                        <a:t>Match </a:t>
                      </a:r>
                      <a:r>
                        <a:rPr lang="en-US" sz="2400" b="0" i="0" u="none" strike="noStrike" dirty="0">
                          <a:solidFill>
                            <a:srgbClr val="FFFFFF"/>
                          </a:solidFill>
                          <a:latin typeface="Calibri"/>
                        </a:rPr>
                        <a:t>rate </a:t>
                      </a:r>
                      <a:r>
                        <a:rPr lang="en-US" sz="2400" b="0" i="0" u="none" strike="noStrike" dirty="0" smtClean="0">
                          <a:solidFill>
                            <a:srgbClr val="FFFFFF"/>
                          </a:solidFill>
                          <a:latin typeface="Calibri"/>
                        </a:rPr>
                        <a:t>is 0.5</a:t>
                      </a:r>
                      <a:endParaRPr lang="en-US" sz="2400" b="0" i="0" u="none" strike="noStrike" dirty="0">
                        <a:solidFill>
                          <a:srgbClr val="FFFFFF"/>
                        </a:solidFill>
                        <a:latin typeface="Calibri"/>
                      </a:endParaRPr>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2400" b="0" i="0" u="none" strike="noStrike">
                          <a:solidFill>
                            <a:srgbClr val="FFFFFF"/>
                          </a:solidFill>
                          <a:latin typeface="Calibri"/>
                        </a:rPr>
                        <a:t>0.61</a:t>
                      </a:r>
                    </a:p>
                  </a:txBody>
                  <a:tcPr marL="9525" marR="9525" marT="9525" marB="0" anchor="b">
                    <a:lnL>
                      <a:noFill/>
                    </a:lnL>
                    <a:lnR>
                      <a:noFill/>
                    </a:lnR>
                    <a:lnT>
                      <a:noFill/>
                    </a:lnT>
                    <a:lnB>
                      <a:noFill/>
                    </a:lnB>
                  </a:tcPr>
                </a:tc>
                <a:tc>
                  <a:txBody>
                    <a:bodyPr/>
                    <a:lstStyle/>
                    <a:p>
                      <a:pPr algn="l" fontAlgn="b"/>
                      <a:r>
                        <a:rPr lang="en-US" sz="2400" b="0" i="0" u="none" strike="noStrike">
                          <a:solidFill>
                            <a:srgbClr val="FFFFFF"/>
                          </a:solidFill>
                          <a:latin typeface="Calibri"/>
                        </a:rPr>
                        <a:t> $        152,672 </a:t>
                      </a:r>
                    </a:p>
                  </a:txBody>
                  <a:tcPr marL="9525" marR="9525" marT="9525" marB="0" anchor="b">
                    <a:lnL>
                      <a:noFill/>
                    </a:lnL>
                    <a:lnR>
                      <a:noFill/>
                    </a:lnR>
                    <a:lnT>
                      <a:noFill/>
                    </a:lnT>
                    <a:lnB>
                      <a:noFill/>
                    </a:lnB>
                  </a:tcPr>
                </a:tc>
              </a:tr>
              <a:tr h="482072">
                <a:tc gridSpan="3">
                  <a:txBody>
                    <a:bodyPr/>
                    <a:lstStyle/>
                    <a:p>
                      <a:pPr algn="l" fontAlgn="b"/>
                      <a:r>
                        <a:rPr lang="en-US" sz="2400" b="0" i="0" u="none" strike="noStrike" dirty="0" smtClean="0">
                          <a:solidFill>
                            <a:srgbClr val="FFFFFF"/>
                          </a:solidFill>
                          <a:latin typeface="Calibri"/>
                        </a:rPr>
                        <a:t>Ne</a:t>
                      </a:r>
                      <a:r>
                        <a:rPr lang="en-US" sz="2400" b="0" i="0" u="none" strike="noStrike" baseline="0" dirty="0" smtClean="0">
                          <a:solidFill>
                            <a:srgbClr val="FFFFFF"/>
                          </a:solidFill>
                          <a:latin typeface="Calibri"/>
                        </a:rPr>
                        <a:t>t return is</a:t>
                      </a:r>
                      <a:r>
                        <a:rPr lang="en-US" sz="2400" b="0" i="0" u="none" strike="noStrike" dirty="0" smtClean="0">
                          <a:solidFill>
                            <a:srgbClr val="FFFFFF"/>
                          </a:solidFill>
                          <a:latin typeface="Calibri"/>
                        </a:rPr>
                        <a:t> 5.5%</a:t>
                      </a:r>
                      <a:endParaRPr lang="en-US" sz="2400" b="0" i="0" u="none" strike="noStrike" dirty="0">
                        <a:solidFill>
                          <a:srgbClr val="FFFFFF"/>
                        </a:solidFill>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400" b="0" i="0" u="none" strike="noStrike">
                          <a:solidFill>
                            <a:srgbClr val="FFFFFF"/>
                          </a:solidFill>
                          <a:latin typeface="Calibri"/>
                        </a:rPr>
                        <a:t>0.59</a:t>
                      </a:r>
                    </a:p>
                  </a:txBody>
                  <a:tcPr marL="9525" marR="9525" marT="9525" marB="0" anchor="b">
                    <a:lnL>
                      <a:noFill/>
                    </a:lnL>
                    <a:lnR>
                      <a:noFill/>
                    </a:lnR>
                    <a:lnT>
                      <a:noFill/>
                    </a:lnT>
                    <a:lnB>
                      <a:noFill/>
                    </a:lnB>
                  </a:tcPr>
                </a:tc>
                <a:tc>
                  <a:txBody>
                    <a:bodyPr/>
                    <a:lstStyle/>
                    <a:p>
                      <a:pPr algn="l" fontAlgn="b"/>
                      <a:r>
                        <a:rPr lang="en-US" sz="2400" b="0" i="0" u="none" strike="noStrike">
                          <a:solidFill>
                            <a:srgbClr val="FFFFFF"/>
                          </a:solidFill>
                          <a:latin typeface="Calibri"/>
                        </a:rPr>
                        <a:t> $        123,115 </a:t>
                      </a:r>
                    </a:p>
                  </a:txBody>
                  <a:tcPr marL="9525" marR="9525" marT="9525" marB="0" anchor="b">
                    <a:lnL>
                      <a:noFill/>
                    </a:lnL>
                    <a:lnR>
                      <a:noFill/>
                    </a:lnR>
                    <a:lnT>
                      <a:noFill/>
                    </a:lnT>
                    <a:lnB>
                      <a:noFill/>
                    </a:lnB>
                  </a:tcPr>
                </a:tc>
              </a:tr>
              <a:tr h="482072">
                <a:tc gridSpan="3">
                  <a:txBody>
                    <a:bodyPr/>
                    <a:lstStyle/>
                    <a:p>
                      <a:pPr algn="l" fontAlgn="b"/>
                      <a:r>
                        <a:rPr lang="en-US" sz="2400" b="0" i="0" u="none" strike="noStrike" dirty="0" smtClean="0">
                          <a:solidFill>
                            <a:srgbClr val="FFFFFF"/>
                          </a:solidFill>
                          <a:latin typeface="Calibri"/>
                        </a:rPr>
                        <a:t>20% with access</a:t>
                      </a:r>
                      <a:r>
                        <a:rPr lang="en-US" sz="2400" b="0" i="0" u="none" strike="noStrike" baseline="0" dirty="0" smtClean="0">
                          <a:solidFill>
                            <a:srgbClr val="FFFFFF"/>
                          </a:solidFill>
                          <a:latin typeface="Calibri"/>
                        </a:rPr>
                        <a:t> don’t participate</a:t>
                      </a:r>
                      <a:endParaRPr lang="en-US" sz="2400" b="0" i="0" u="none" strike="noStrike" dirty="0">
                        <a:solidFill>
                          <a:srgbClr val="FFFFFF"/>
                        </a:solidFill>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400" b="0" i="0" u="none" strike="noStrike">
                          <a:solidFill>
                            <a:srgbClr val="FFFFFF"/>
                          </a:solidFill>
                          <a:latin typeface="Calibri"/>
                        </a:rPr>
                        <a:t>0.57</a:t>
                      </a:r>
                    </a:p>
                  </a:txBody>
                  <a:tcPr marL="9525" marR="9525" marT="9525" marB="0" anchor="b">
                    <a:lnL>
                      <a:noFill/>
                    </a:lnL>
                    <a:lnR>
                      <a:noFill/>
                    </a:lnR>
                    <a:lnT>
                      <a:noFill/>
                    </a:lnT>
                    <a:lnB>
                      <a:noFill/>
                    </a:lnB>
                  </a:tcPr>
                </a:tc>
                <a:tc>
                  <a:txBody>
                    <a:bodyPr/>
                    <a:lstStyle/>
                    <a:p>
                      <a:pPr algn="l" fontAlgn="b"/>
                      <a:r>
                        <a:rPr lang="en-US" sz="2400" b="0" i="0" u="none" strike="noStrike">
                          <a:solidFill>
                            <a:srgbClr val="FFFFFF"/>
                          </a:solidFill>
                          <a:latin typeface="Calibri"/>
                        </a:rPr>
                        <a:t> $        101,174 </a:t>
                      </a:r>
                    </a:p>
                  </a:txBody>
                  <a:tcPr marL="9525" marR="9525" marT="9525" marB="0" anchor="b">
                    <a:lnL>
                      <a:noFill/>
                    </a:lnL>
                    <a:lnR>
                      <a:noFill/>
                    </a:lnR>
                    <a:lnT>
                      <a:noFill/>
                    </a:lnT>
                    <a:lnB>
                      <a:noFill/>
                    </a:lnB>
                  </a:tcPr>
                </a:tc>
              </a:tr>
              <a:tr h="482072">
                <a:tc gridSpan="3">
                  <a:txBody>
                    <a:bodyPr/>
                    <a:lstStyle/>
                    <a:p>
                      <a:pPr algn="l" fontAlgn="b"/>
                      <a:r>
                        <a:rPr lang="en-US" sz="2400" b="0" i="0" u="none" strike="noStrike" dirty="0" smtClean="0">
                          <a:solidFill>
                            <a:srgbClr val="FFFFFF"/>
                          </a:solidFill>
                          <a:latin typeface="Calibri"/>
                        </a:rPr>
                        <a:t>Start saving at age </a:t>
                      </a:r>
                      <a:r>
                        <a:rPr lang="en-US" sz="2400" b="0" i="0" u="none" strike="noStrike" dirty="0">
                          <a:solidFill>
                            <a:srgbClr val="FFFFFF"/>
                          </a:solidFill>
                          <a:latin typeface="Calibri"/>
                        </a:rPr>
                        <a:t>30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400" b="0" i="0" u="none" strike="noStrike" dirty="0" smtClean="0">
                          <a:solidFill>
                            <a:srgbClr val="FFFFFF"/>
                          </a:solidFill>
                          <a:latin typeface="Calibri"/>
                        </a:rPr>
                        <a:t>0.56</a:t>
                      </a:r>
                      <a:endParaRPr lang="en-US" sz="2400" b="0" i="0" u="none" strike="noStrike" dirty="0">
                        <a:solidFill>
                          <a:srgbClr val="FFFFFF"/>
                        </a:solidFill>
                        <a:latin typeface="Calibri"/>
                      </a:endParaRPr>
                    </a:p>
                  </a:txBody>
                  <a:tcPr marL="9525" marR="9525" marT="9525" marB="0" anchor="b">
                    <a:lnL>
                      <a:noFill/>
                    </a:lnL>
                    <a:lnR>
                      <a:noFill/>
                    </a:lnR>
                    <a:lnT>
                      <a:noFill/>
                    </a:lnT>
                    <a:lnB>
                      <a:noFill/>
                    </a:lnB>
                  </a:tcPr>
                </a:tc>
                <a:tc>
                  <a:txBody>
                    <a:bodyPr/>
                    <a:lstStyle/>
                    <a:p>
                      <a:pPr algn="l" fontAlgn="b"/>
                      <a:r>
                        <a:rPr lang="en-US" sz="2400" b="0" i="0" u="none" strike="noStrike" dirty="0">
                          <a:solidFill>
                            <a:srgbClr val="FFFFFF"/>
                          </a:solidFill>
                          <a:latin typeface="Calibri"/>
                        </a:rPr>
                        <a:t> $          86,732 </a:t>
                      </a:r>
                    </a:p>
                  </a:txBody>
                  <a:tcPr marL="9525" marR="9525" marT="9525" marB="0" anchor="b">
                    <a:lnL>
                      <a:noFill/>
                    </a:lnL>
                    <a:lnR>
                      <a:noFill/>
                    </a:lnR>
                    <a:lnT>
                      <a:noFill/>
                    </a:lnT>
                    <a:lnB>
                      <a:noFill/>
                    </a:lnB>
                  </a:tcPr>
                </a:tc>
              </a:tr>
              <a:tr h="482072">
                <a:tc gridSpan="3">
                  <a:txBody>
                    <a:bodyPr/>
                    <a:lstStyle/>
                    <a:p>
                      <a:pPr algn="l" fontAlgn="b"/>
                      <a:r>
                        <a:rPr lang="en-US" sz="2400" b="0" i="0" u="none" strike="noStrike">
                          <a:solidFill>
                            <a:srgbClr val="FF0000"/>
                          </a:solidFill>
                          <a:latin typeface="Calibri"/>
                        </a:rPr>
                        <a:t>SS replacement rate lower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400" b="0" i="0" u="none" strike="noStrike" dirty="0" smtClean="0">
                          <a:solidFill>
                            <a:srgbClr val="FF0000"/>
                          </a:solidFill>
                          <a:latin typeface="Calibri"/>
                        </a:rPr>
                        <a:t>0.51</a:t>
                      </a:r>
                      <a:endParaRPr lang="en-US" sz="2400" b="0" i="0" u="none" strike="noStrike" dirty="0">
                        <a:solidFill>
                          <a:srgbClr val="FF0000"/>
                        </a:solidFill>
                        <a:latin typeface="Calibri"/>
                      </a:endParaRPr>
                    </a:p>
                  </a:txBody>
                  <a:tcPr marL="9525" marR="9525" marT="9525"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solidFill>
                            <a:srgbClr val="FF0000"/>
                          </a:solidFill>
                          <a:latin typeface="Calibri"/>
                        </a:rPr>
                        <a:t> </a:t>
                      </a:r>
                      <a:r>
                        <a:rPr lang="en-US" sz="2400" b="0" i="0" u="none" strike="noStrike" dirty="0" smtClean="0">
                          <a:solidFill>
                            <a:srgbClr val="FF0000"/>
                          </a:solidFill>
                          <a:latin typeface="Calibri"/>
                        </a:rPr>
                        <a:t>$          86,732 </a:t>
                      </a:r>
                    </a:p>
                  </a:txBody>
                  <a:tcPr marL="9525" marR="9525" marT="9525" marB="0" anchor="b">
                    <a:lnL>
                      <a:noFill/>
                    </a:lnL>
                    <a:lnR>
                      <a:noFill/>
                    </a:lnR>
                    <a:lnT>
                      <a:noFill/>
                    </a:lnT>
                    <a:lnB>
                      <a:noFill/>
                    </a:lnB>
                  </a:tcPr>
                </a:tc>
              </a:tr>
            </a:tbl>
          </a:graphicData>
        </a:graphic>
      </p:graphicFrame>
      <p:sp>
        <p:nvSpPr>
          <p:cNvPr id="2" name="Title 1"/>
          <p:cNvSpPr>
            <a:spLocks noGrp="1"/>
          </p:cNvSpPr>
          <p:nvPr>
            <p:ph type="title"/>
          </p:nvPr>
        </p:nvSpPr>
        <p:spPr/>
        <p:txBody>
          <a:bodyPr/>
          <a:lstStyle/>
          <a:p>
            <a:r>
              <a:rPr lang="en-US" dirty="0" smtClean="0"/>
              <a:t>A little more realism</a:t>
            </a:r>
            <a:endParaRPr lang="en-US" dirty="0"/>
          </a:p>
        </p:txBody>
      </p:sp>
      <p:sp>
        <p:nvSpPr>
          <p:cNvPr id="4" name="Slide Number Placeholder 3"/>
          <p:cNvSpPr>
            <a:spLocks noGrp="1"/>
          </p:cNvSpPr>
          <p:nvPr>
            <p:ph type="sldNum" sz="quarter" idx="10"/>
          </p:nvPr>
        </p:nvSpPr>
        <p:spPr/>
        <p:txBody>
          <a:bodyPr/>
          <a:lstStyle/>
          <a:p>
            <a:pPr>
              <a:defRPr/>
            </a:pPr>
            <a:fld id="{77CFD267-8861-4C48-8181-9D2FB644AF73}" type="slidenum">
              <a:rPr lang="en-US" smtClean="0">
                <a:solidFill>
                  <a:srgbClr val="C4CCFF"/>
                </a:solidFill>
              </a:rPr>
              <a:pPr>
                <a:defRPr/>
              </a:pPr>
              <a:t>54</a:t>
            </a:fld>
            <a:endParaRPr lang="en-US">
              <a:solidFill>
                <a:srgbClr val="C4CCFF"/>
              </a:solidFill>
            </a:endParaRPr>
          </a:p>
        </p:txBody>
      </p:sp>
      <p:sp>
        <p:nvSpPr>
          <p:cNvPr id="6" name="Rectangle 5"/>
          <p:cNvSpPr/>
          <p:nvPr/>
        </p:nvSpPr>
        <p:spPr>
          <a:xfrm>
            <a:off x="0" y="2714173"/>
            <a:ext cx="8969829" cy="362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C4CCFF"/>
              </a:solidFill>
            </a:endParaRPr>
          </a:p>
        </p:txBody>
      </p:sp>
      <p:sp>
        <p:nvSpPr>
          <p:cNvPr id="7" name="Rectangle 6"/>
          <p:cNvSpPr/>
          <p:nvPr/>
        </p:nvSpPr>
        <p:spPr>
          <a:xfrm>
            <a:off x="108858" y="3243937"/>
            <a:ext cx="8969829" cy="362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C4CCFF"/>
              </a:solidFill>
            </a:endParaRPr>
          </a:p>
        </p:txBody>
      </p:sp>
      <p:sp>
        <p:nvSpPr>
          <p:cNvPr id="8" name="Rectangle 7"/>
          <p:cNvSpPr/>
          <p:nvPr/>
        </p:nvSpPr>
        <p:spPr>
          <a:xfrm>
            <a:off x="145146" y="3672103"/>
            <a:ext cx="8969829" cy="362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C4CCFF"/>
              </a:solidFill>
            </a:endParaRPr>
          </a:p>
        </p:txBody>
      </p:sp>
      <p:sp>
        <p:nvSpPr>
          <p:cNvPr id="9" name="Rectangle 8"/>
          <p:cNvSpPr/>
          <p:nvPr/>
        </p:nvSpPr>
        <p:spPr>
          <a:xfrm>
            <a:off x="137892" y="4158325"/>
            <a:ext cx="8969829" cy="362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C4CCFF"/>
              </a:solidFill>
            </a:endParaRPr>
          </a:p>
        </p:txBody>
      </p:sp>
      <p:sp>
        <p:nvSpPr>
          <p:cNvPr id="10" name="Rectangle 9"/>
          <p:cNvSpPr/>
          <p:nvPr/>
        </p:nvSpPr>
        <p:spPr>
          <a:xfrm>
            <a:off x="152406" y="4651801"/>
            <a:ext cx="8969829" cy="362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C4CCFF"/>
              </a:solidFill>
            </a:endParaRPr>
          </a:p>
        </p:txBody>
      </p:sp>
      <p:sp>
        <p:nvSpPr>
          <p:cNvPr id="11" name="Rectangle 10"/>
          <p:cNvSpPr/>
          <p:nvPr/>
        </p:nvSpPr>
        <p:spPr>
          <a:xfrm>
            <a:off x="174171" y="5108978"/>
            <a:ext cx="8969829" cy="362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C4CCFF"/>
              </a:solidFill>
            </a:endParaRPr>
          </a:p>
        </p:txBody>
      </p:sp>
      <p:sp>
        <p:nvSpPr>
          <p:cNvPr id="12" name="Rectangle 11"/>
          <p:cNvSpPr/>
          <p:nvPr/>
        </p:nvSpPr>
        <p:spPr>
          <a:xfrm>
            <a:off x="159660" y="5587951"/>
            <a:ext cx="8969829" cy="362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C4CCFF"/>
              </a:solidFill>
            </a:endParaRPr>
          </a:p>
        </p:txBody>
      </p:sp>
    </p:spTree>
    <p:extLst>
      <p:ext uri="{BB962C8B-B14F-4D97-AF65-F5344CB8AC3E}">
        <p14:creationId xmlns:p14="http://schemas.microsoft.com/office/powerpoint/2010/main" val="1824705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44562"/>
          </a:xfrm>
        </p:spPr>
        <p:txBody>
          <a:bodyPr/>
          <a:lstStyle/>
          <a:p>
            <a:r>
              <a:rPr lang="en-US" dirty="0" smtClean="0">
                <a:solidFill>
                  <a:srgbClr val="FFFFFF"/>
                </a:solidFill>
              </a:rPr>
              <a:t>Gross savings rates (excludes depreciation)</a:t>
            </a:r>
            <a:endParaRPr lang="en-US" dirty="0">
              <a:solidFill>
                <a:srgbClr val="FFFFFF"/>
              </a:solidFill>
            </a:endParaRPr>
          </a:p>
        </p:txBody>
      </p:sp>
      <p:sp>
        <p:nvSpPr>
          <p:cNvPr id="4" name="Slide Number Placeholder 3"/>
          <p:cNvSpPr>
            <a:spLocks noGrp="1"/>
          </p:cNvSpPr>
          <p:nvPr>
            <p:ph type="sldNum" sz="quarter" idx="10"/>
          </p:nvPr>
        </p:nvSpPr>
        <p:spPr/>
        <p:txBody>
          <a:bodyPr/>
          <a:lstStyle/>
          <a:p>
            <a:pPr>
              <a:defRPr/>
            </a:pPr>
            <a:fld id="{77CFD267-8861-4C48-8181-9D2FB644AF73}" type="slidenum">
              <a:rPr lang="en-US" smtClean="0">
                <a:solidFill>
                  <a:srgbClr val="C4CCFF"/>
                </a:solidFill>
              </a:rPr>
              <a:pPr>
                <a:defRPr/>
              </a:pPr>
              <a:t>55</a:t>
            </a:fld>
            <a:endParaRPr lang="en-US">
              <a:solidFill>
                <a:srgbClr val="C4CCFF"/>
              </a:solidFill>
            </a:endParaRPr>
          </a:p>
        </p:txBody>
      </p:sp>
      <p:graphicFrame>
        <p:nvGraphicFramePr>
          <p:cNvPr id="5" name="Table 4"/>
          <p:cNvGraphicFramePr>
            <a:graphicFrameLocks noGrp="1"/>
          </p:cNvGraphicFramePr>
          <p:nvPr>
            <p:extLst/>
          </p:nvPr>
        </p:nvGraphicFramePr>
        <p:xfrm>
          <a:off x="1524000" y="914400"/>
          <a:ext cx="6096000" cy="5181600"/>
        </p:xfrm>
        <a:graphic>
          <a:graphicData uri="http://schemas.openxmlformats.org/drawingml/2006/table">
            <a:tbl>
              <a:tblPr firstRow="1" bandRow="1">
                <a:tableStyleId>{22838BEF-8BB2-4498-84A7-C5851F593DF1}</a:tableStyleId>
              </a:tblPr>
              <a:tblGrid>
                <a:gridCol w="3048000"/>
                <a:gridCol w="3048000"/>
              </a:tblGrid>
              <a:tr h="647700">
                <a:tc>
                  <a:txBody>
                    <a:bodyPr/>
                    <a:lstStyle/>
                    <a:p>
                      <a:r>
                        <a:rPr lang="en-US" sz="3600" b="0" dirty="0" smtClean="0">
                          <a:solidFill>
                            <a:srgbClr val="FFFFFF"/>
                          </a:solidFill>
                        </a:rPr>
                        <a:t>China</a:t>
                      </a:r>
                    </a:p>
                  </a:txBody>
                  <a:tcPr>
                    <a:solidFill>
                      <a:srgbClr val="000104"/>
                    </a:solidFill>
                  </a:tcPr>
                </a:tc>
                <a:tc>
                  <a:txBody>
                    <a:bodyPr/>
                    <a:lstStyle/>
                    <a:p>
                      <a:r>
                        <a:rPr lang="en-US" sz="3600" b="1" dirty="0" smtClean="0">
                          <a:solidFill>
                            <a:srgbClr val="FFFFFF"/>
                          </a:solidFill>
                        </a:rPr>
                        <a:t>49%</a:t>
                      </a:r>
                      <a:endParaRPr lang="en-US" sz="3600" b="1" dirty="0">
                        <a:solidFill>
                          <a:srgbClr val="FFFFFF"/>
                        </a:solidFill>
                      </a:endParaRPr>
                    </a:p>
                  </a:txBody>
                  <a:tcPr>
                    <a:solidFill>
                      <a:srgbClr val="000104"/>
                    </a:solidFill>
                  </a:tcPr>
                </a:tc>
              </a:tr>
              <a:tr h="647700">
                <a:tc>
                  <a:txBody>
                    <a:bodyPr/>
                    <a:lstStyle/>
                    <a:p>
                      <a:r>
                        <a:rPr lang="en-US" sz="3600" dirty="0" smtClean="0">
                          <a:solidFill>
                            <a:srgbClr val="FFFFFF"/>
                          </a:solidFill>
                        </a:rPr>
                        <a:t>India</a:t>
                      </a:r>
                      <a:endParaRPr lang="en-US" sz="3600" dirty="0">
                        <a:solidFill>
                          <a:srgbClr val="FFFFFF"/>
                        </a:solidFill>
                      </a:endParaRPr>
                    </a:p>
                  </a:txBody>
                  <a:tcPr>
                    <a:solidFill>
                      <a:srgbClr val="000104"/>
                    </a:solidFill>
                  </a:tcPr>
                </a:tc>
                <a:tc>
                  <a:txBody>
                    <a:bodyPr/>
                    <a:lstStyle/>
                    <a:p>
                      <a:r>
                        <a:rPr lang="en-US" sz="3600" b="1" dirty="0" smtClean="0">
                          <a:solidFill>
                            <a:srgbClr val="FFFFFF"/>
                          </a:solidFill>
                        </a:rPr>
                        <a:t>31%</a:t>
                      </a:r>
                      <a:endParaRPr lang="en-US" sz="3600" b="1" dirty="0">
                        <a:solidFill>
                          <a:srgbClr val="FFFFFF"/>
                        </a:solidFill>
                      </a:endParaRPr>
                    </a:p>
                  </a:txBody>
                  <a:tcPr>
                    <a:solidFill>
                      <a:srgbClr val="000104"/>
                    </a:solidFill>
                  </a:tcPr>
                </a:tc>
              </a:tr>
              <a:tr h="647700">
                <a:tc>
                  <a:txBody>
                    <a:bodyPr/>
                    <a:lstStyle/>
                    <a:p>
                      <a:r>
                        <a:rPr lang="en-US" sz="3600" dirty="0" smtClean="0">
                          <a:solidFill>
                            <a:srgbClr val="FFFFFF"/>
                          </a:solidFill>
                        </a:rPr>
                        <a:t>Russia</a:t>
                      </a:r>
                      <a:endParaRPr lang="en-US" sz="3600" dirty="0">
                        <a:solidFill>
                          <a:srgbClr val="FFFFFF"/>
                        </a:solidFill>
                      </a:endParaRPr>
                    </a:p>
                  </a:txBody>
                  <a:tcPr>
                    <a:solidFill>
                      <a:srgbClr val="000104"/>
                    </a:solidFill>
                  </a:tcPr>
                </a:tc>
                <a:tc>
                  <a:txBody>
                    <a:bodyPr/>
                    <a:lstStyle/>
                    <a:p>
                      <a:r>
                        <a:rPr lang="en-US" sz="3600" b="1" dirty="0" smtClean="0">
                          <a:solidFill>
                            <a:srgbClr val="FFFFFF"/>
                          </a:solidFill>
                        </a:rPr>
                        <a:t>30%</a:t>
                      </a:r>
                      <a:endParaRPr lang="en-US" sz="3600" b="1" dirty="0">
                        <a:solidFill>
                          <a:srgbClr val="FFFFFF"/>
                        </a:solidFill>
                      </a:endParaRPr>
                    </a:p>
                  </a:txBody>
                  <a:tcPr>
                    <a:solidFill>
                      <a:srgbClr val="000104"/>
                    </a:solidFill>
                  </a:tcPr>
                </a:tc>
              </a:tr>
              <a:tr h="647700">
                <a:tc>
                  <a:txBody>
                    <a:bodyPr/>
                    <a:lstStyle/>
                    <a:p>
                      <a:r>
                        <a:rPr lang="en-US" sz="3600" dirty="0" smtClean="0">
                          <a:solidFill>
                            <a:srgbClr val="92D050"/>
                          </a:solidFill>
                        </a:rPr>
                        <a:t>Venezuela</a:t>
                      </a:r>
                      <a:endParaRPr lang="en-US" sz="3600" dirty="0">
                        <a:solidFill>
                          <a:srgbClr val="92D050"/>
                        </a:solidFill>
                      </a:endParaRPr>
                    </a:p>
                  </a:txBody>
                  <a:tcPr>
                    <a:solidFill>
                      <a:srgbClr val="000104"/>
                    </a:solidFill>
                  </a:tcPr>
                </a:tc>
                <a:tc>
                  <a:txBody>
                    <a:bodyPr/>
                    <a:lstStyle/>
                    <a:p>
                      <a:r>
                        <a:rPr lang="en-US" sz="3600" b="1" dirty="0" smtClean="0">
                          <a:solidFill>
                            <a:srgbClr val="92D050"/>
                          </a:solidFill>
                        </a:rPr>
                        <a:t>26%</a:t>
                      </a:r>
                      <a:endParaRPr lang="en-US" sz="3600" b="1" dirty="0">
                        <a:solidFill>
                          <a:srgbClr val="92D050"/>
                        </a:solidFill>
                      </a:endParaRPr>
                    </a:p>
                  </a:txBody>
                  <a:tcPr>
                    <a:solidFill>
                      <a:srgbClr val="000104"/>
                    </a:solidFill>
                  </a:tcPr>
                </a:tc>
              </a:tr>
              <a:tr h="647700">
                <a:tc>
                  <a:txBody>
                    <a:bodyPr/>
                    <a:lstStyle/>
                    <a:p>
                      <a:r>
                        <a:rPr lang="en-US" sz="3600" dirty="0" smtClean="0">
                          <a:solidFill>
                            <a:srgbClr val="92D050"/>
                          </a:solidFill>
                        </a:rPr>
                        <a:t>Argentina</a:t>
                      </a:r>
                      <a:endParaRPr lang="en-US" sz="3600" dirty="0">
                        <a:solidFill>
                          <a:srgbClr val="92D050"/>
                        </a:solidFill>
                      </a:endParaRPr>
                    </a:p>
                  </a:txBody>
                  <a:tcPr>
                    <a:solidFill>
                      <a:srgbClr val="000104"/>
                    </a:solidFill>
                  </a:tcPr>
                </a:tc>
                <a:tc>
                  <a:txBody>
                    <a:bodyPr/>
                    <a:lstStyle/>
                    <a:p>
                      <a:r>
                        <a:rPr lang="en-US" sz="3600" b="1" dirty="0" smtClean="0">
                          <a:solidFill>
                            <a:srgbClr val="92D050"/>
                          </a:solidFill>
                        </a:rPr>
                        <a:t>22%</a:t>
                      </a:r>
                      <a:endParaRPr lang="en-US" sz="3600" b="1" dirty="0">
                        <a:solidFill>
                          <a:srgbClr val="92D050"/>
                        </a:solidFill>
                      </a:endParaRPr>
                    </a:p>
                  </a:txBody>
                  <a:tcPr>
                    <a:solidFill>
                      <a:srgbClr val="000104"/>
                    </a:solidFill>
                  </a:tcPr>
                </a:tc>
              </a:tr>
              <a:tr h="647700">
                <a:tc>
                  <a:txBody>
                    <a:bodyPr/>
                    <a:lstStyle/>
                    <a:p>
                      <a:r>
                        <a:rPr lang="en-US" sz="3600" dirty="0" smtClean="0">
                          <a:solidFill>
                            <a:srgbClr val="92D050"/>
                          </a:solidFill>
                        </a:rPr>
                        <a:t>Chile</a:t>
                      </a:r>
                      <a:endParaRPr lang="en-US" sz="3600" dirty="0">
                        <a:solidFill>
                          <a:srgbClr val="92D050"/>
                        </a:solidFill>
                      </a:endParaRPr>
                    </a:p>
                  </a:txBody>
                  <a:tcPr>
                    <a:solidFill>
                      <a:srgbClr val="000104"/>
                    </a:solidFill>
                  </a:tcPr>
                </a:tc>
                <a:tc>
                  <a:txBody>
                    <a:bodyPr/>
                    <a:lstStyle/>
                    <a:p>
                      <a:r>
                        <a:rPr lang="en-US" sz="3600" b="1" dirty="0" smtClean="0">
                          <a:solidFill>
                            <a:srgbClr val="92D050"/>
                          </a:solidFill>
                        </a:rPr>
                        <a:t>21%</a:t>
                      </a:r>
                      <a:endParaRPr lang="en-US" sz="3600" b="1" dirty="0">
                        <a:solidFill>
                          <a:srgbClr val="92D050"/>
                        </a:solidFill>
                      </a:endParaRPr>
                    </a:p>
                  </a:txBody>
                  <a:tcPr>
                    <a:solidFill>
                      <a:srgbClr val="000104"/>
                    </a:solidFill>
                  </a:tcPr>
                </a:tc>
              </a:tr>
              <a:tr h="647700">
                <a:tc>
                  <a:txBody>
                    <a:bodyPr/>
                    <a:lstStyle/>
                    <a:p>
                      <a:r>
                        <a:rPr lang="en-US" sz="3600" dirty="0" smtClean="0">
                          <a:solidFill>
                            <a:srgbClr val="92D050"/>
                          </a:solidFill>
                        </a:rPr>
                        <a:t>Columbia</a:t>
                      </a:r>
                      <a:endParaRPr lang="en-US" sz="3600" dirty="0">
                        <a:solidFill>
                          <a:srgbClr val="92D050"/>
                        </a:solidFill>
                      </a:endParaRPr>
                    </a:p>
                  </a:txBody>
                  <a:tcPr>
                    <a:solidFill>
                      <a:srgbClr val="000104"/>
                    </a:solidFill>
                  </a:tcPr>
                </a:tc>
                <a:tc>
                  <a:txBody>
                    <a:bodyPr/>
                    <a:lstStyle/>
                    <a:p>
                      <a:r>
                        <a:rPr lang="en-US" sz="3600" b="1" dirty="0" smtClean="0">
                          <a:solidFill>
                            <a:srgbClr val="92D050"/>
                          </a:solidFill>
                        </a:rPr>
                        <a:t>20%</a:t>
                      </a:r>
                      <a:endParaRPr lang="en-US" sz="3600" b="1" dirty="0">
                        <a:solidFill>
                          <a:srgbClr val="92D050"/>
                        </a:solidFill>
                      </a:endParaRPr>
                    </a:p>
                  </a:txBody>
                  <a:tcPr>
                    <a:solidFill>
                      <a:srgbClr val="000104"/>
                    </a:solidFill>
                  </a:tcPr>
                </a:tc>
              </a:tr>
              <a:tr h="647700">
                <a:tc>
                  <a:txBody>
                    <a:bodyPr/>
                    <a:lstStyle/>
                    <a:p>
                      <a:r>
                        <a:rPr lang="en-US" sz="3600" dirty="0" smtClean="0">
                          <a:solidFill>
                            <a:srgbClr val="92D050"/>
                          </a:solidFill>
                        </a:rPr>
                        <a:t>Brazil </a:t>
                      </a:r>
                      <a:endParaRPr lang="en-US" sz="3600" dirty="0">
                        <a:solidFill>
                          <a:srgbClr val="92D050"/>
                        </a:solidFill>
                      </a:endParaRPr>
                    </a:p>
                  </a:txBody>
                  <a:tcPr>
                    <a:solidFill>
                      <a:srgbClr val="000104"/>
                    </a:solidFill>
                  </a:tcPr>
                </a:tc>
                <a:tc>
                  <a:txBody>
                    <a:bodyPr/>
                    <a:lstStyle/>
                    <a:p>
                      <a:r>
                        <a:rPr lang="en-US" sz="3600" b="1" dirty="0" smtClean="0">
                          <a:solidFill>
                            <a:srgbClr val="92D050"/>
                          </a:solidFill>
                        </a:rPr>
                        <a:t>15%</a:t>
                      </a:r>
                      <a:endParaRPr lang="en-US" sz="3600" b="1" dirty="0">
                        <a:solidFill>
                          <a:srgbClr val="92D050"/>
                        </a:solidFill>
                      </a:endParaRPr>
                    </a:p>
                  </a:txBody>
                  <a:tcPr>
                    <a:solidFill>
                      <a:srgbClr val="000104"/>
                    </a:solidFill>
                  </a:tcPr>
                </a:tc>
              </a:tr>
            </a:tbl>
          </a:graphicData>
        </a:graphic>
      </p:graphicFrame>
      <p:graphicFrame>
        <p:nvGraphicFramePr>
          <p:cNvPr id="6" name="Table 5"/>
          <p:cNvGraphicFramePr>
            <a:graphicFrameLocks noGrp="1"/>
          </p:cNvGraphicFramePr>
          <p:nvPr>
            <p:extLst/>
          </p:nvPr>
        </p:nvGraphicFramePr>
        <p:xfrm>
          <a:off x="1524000" y="6172200"/>
          <a:ext cx="6096000" cy="6400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3600" dirty="0" smtClean="0">
                          <a:solidFill>
                            <a:srgbClr val="FFFFFF"/>
                          </a:solidFill>
                        </a:rPr>
                        <a:t>U.S.</a:t>
                      </a:r>
                      <a:endParaRPr lang="en-US" sz="3600" dirty="0">
                        <a:solidFill>
                          <a:srgbClr val="FFFFFF"/>
                        </a:solidFill>
                      </a:endParaRPr>
                    </a:p>
                  </a:txBody>
                  <a:tcPr>
                    <a:solidFill>
                      <a:srgbClr val="000104"/>
                    </a:solidFill>
                  </a:tcPr>
                </a:tc>
                <a:tc>
                  <a:txBody>
                    <a:bodyPr/>
                    <a:lstStyle/>
                    <a:p>
                      <a:r>
                        <a:rPr lang="en-US" sz="3600" dirty="0" smtClean="0">
                          <a:solidFill>
                            <a:srgbClr val="FFFFFF"/>
                          </a:solidFill>
                        </a:rPr>
                        <a:t>12%</a:t>
                      </a:r>
                      <a:endParaRPr lang="en-US" sz="3600" dirty="0">
                        <a:solidFill>
                          <a:srgbClr val="FFFFFF"/>
                        </a:solidFill>
                      </a:endParaRPr>
                    </a:p>
                  </a:txBody>
                  <a:tcPr>
                    <a:solidFill>
                      <a:srgbClr val="000104"/>
                    </a:solidFill>
                  </a:tcPr>
                </a:tc>
              </a:tr>
            </a:tbl>
          </a:graphicData>
        </a:graphic>
      </p:graphicFrame>
    </p:spTree>
    <p:extLst>
      <p:ext uri="{BB962C8B-B14F-4D97-AF65-F5344CB8AC3E}">
        <p14:creationId xmlns:p14="http://schemas.microsoft.com/office/powerpoint/2010/main" val="244892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bg>
      <p:bgPr>
        <a:solidFill>
          <a:srgbClr val="000000">
            <a:alpha val="0"/>
          </a:srgb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7CFD267-8861-4C48-8181-9D2FB644AF73}" type="slidenum">
              <a:rPr lang="en-US" smtClean="0">
                <a:solidFill>
                  <a:srgbClr val="C4CCFF"/>
                </a:solidFill>
              </a:rPr>
              <a:pPr>
                <a:defRPr/>
              </a:pPr>
              <a:t>56</a:t>
            </a:fld>
            <a:endParaRPr lang="en-US">
              <a:solidFill>
                <a:srgbClr val="C4CCFF"/>
              </a:solidFill>
            </a:endParaRPr>
          </a:p>
        </p:txBody>
      </p:sp>
      <p:sp>
        <p:nvSpPr>
          <p:cNvPr id="6" name="TextBox 5"/>
          <p:cNvSpPr txBox="1"/>
          <p:nvPr/>
        </p:nvSpPr>
        <p:spPr>
          <a:xfrm>
            <a:off x="1052313" y="2852047"/>
            <a:ext cx="7387746" cy="1384995"/>
          </a:xfrm>
          <a:prstGeom prst="rect">
            <a:avLst/>
          </a:prstGeom>
          <a:noFill/>
          <a:ln>
            <a:solidFill>
              <a:srgbClr val="4C34FE"/>
            </a:solidFill>
          </a:ln>
        </p:spPr>
        <p:txBody>
          <a:bodyPr wrap="square" rtlCol="0">
            <a:spAutoFit/>
          </a:bodyPr>
          <a:lstStyle/>
          <a:p>
            <a:pPr algn="ctr" eaLnBrk="1" hangingPunct="1"/>
            <a:r>
              <a:rPr lang="en-US" sz="2800" dirty="0" smtClean="0">
                <a:solidFill>
                  <a:srgbClr val="FFFFFF"/>
                </a:solidFill>
              </a:rPr>
              <a:t>HRS: In 2008, the median holding of </a:t>
            </a:r>
          </a:p>
          <a:p>
            <a:pPr algn="ctr" eaLnBrk="1" hangingPunct="1"/>
            <a:r>
              <a:rPr lang="en-US" sz="2800" dirty="0" smtClean="0">
                <a:solidFill>
                  <a:srgbClr val="FF0000"/>
                </a:solidFill>
              </a:rPr>
              <a:t>financial assets</a:t>
            </a:r>
            <a:r>
              <a:rPr lang="en-US" sz="2800" dirty="0" smtClean="0">
                <a:solidFill>
                  <a:srgbClr val="FFFFFF"/>
                </a:solidFill>
              </a:rPr>
              <a:t> is $12,500</a:t>
            </a:r>
            <a:endParaRPr lang="en-US" sz="2800" dirty="0">
              <a:solidFill>
                <a:srgbClr val="FFFFFF"/>
              </a:solidFill>
            </a:endParaRPr>
          </a:p>
          <a:p>
            <a:pPr algn="ctr" eaLnBrk="1" hangingPunct="1"/>
            <a:r>
              <a:rPr lang="en-US" sz="2800" dirty="0" smtClean="0">
                <a:solidFill>
                  <a:srgbClr val="FFFFFF"/>
                </a:solidFill>
              </a:rPr>
              <a:t>among 1-person households</a:t>
            </a:r>
          </a:p>
        </p:txBody>
      </p:sp>
      <p:sp>
        <p:nvSpPr>
          <p:cNvPr id="7" name="TextBox 6"/>
          <p:cNvSpPr txBox="1"/>
          <p:nvPr/>
        </p:nvSpPr>
        <p:spPr>
          <a:xfrm>
            <a:off x="1070454" y="4397818"/>
            <a:ext cx="7387746" cy="1384995"/>
          </a:xfrm>
          <a:prstGeom prst="rect">
            <a:avLst/>
          </a:prstGeom>
          <a:noFill/>
          <a:ln>
            <a:solidFill>
              <a:srgbClr val="4C34FE"/>
            </a:solidFill>
          </a:ln>
        </p:spPr>
        <p:txBody>
          <a:bodyPr wrap="square" rtlCol="0">
            <a:spAutoFit/>
          </a:bodyPr>
          <a:lstStyle/>
          <a:p>
            <a:pPr algn="ctr" eaLnBrk="1" hangingPunct="1"/>
            <a:r>
              <a:rPr lang="en-US" sz="2800" dirty="0" smtClean="0">
                <a:solidFill>
                  <a:srgbClr val="FFFFFF"/>
                </a:solidFill>
              </a:rPr>
              <a:t>HRS: In 2008, the median holding of </a:t>
            </a:r>
          </a:p>
          <a:p>
            <a:pPr algn="ctr" eaLnBrk="1" hangingPunct="1"/>
            <a:r>
              <a:rPr lang="en-US" sz="2800" dirty="0" smtClean="0">
                <a:solidFill>
                  <a:srgbClr val="FF0000"/>
                </a:solidFill>
              </a:rPr>
              <a:t>financial assets</a:t>
            </a:r>
            <a:r>
              <a:rPr lang="en-US" sz="2800" dirty="0" smtClean="0">
                <a:solidFill>
                  <a:srgbClr val="FFFFFF"/>
                </a:solidFill>
              </a:rPr>
              <a:t> is $111,600</a:t>
            </a:r>
          </a:p>
          <a:p>
            <a:pPr algn="ctr" eaLnBrk="1" hangingPunct="1"/>
            <a:r>
              <a:rPr lang="en-US" sz="2800" dirty="0" smtClean="0">
                <a:solidFill>
                  <a:srgbClr val="FFFFFF"/>
                </a:solidFill>
              </a:rPr>
              <a:t>among 2-person households</a:t>
            </a:r>
            <a:endParaRPr lang="en-US" sz="2800" dirty="0">
              <a:solidFill>
                <a:srgbClr val="FFFFFF"/>
              </a:solidFill>
            </a:endParaRPr>
          </a:p>
        </p:txBody>
      </p:sp>
      <p:sp>
        <p:nvSpPr>
          <p:cNvPr id="8" name="TextBox 7"/>
          <p:cNvSpPr txBox="1"/>
          <p:nvPr/>
        </p:nvSpPr>
        <p:spPr>
          <a:xfrm>
            <a:off x="369610" y="254675"/>
            <a:ext cx="8393390" cy="1077218"/>
          </a:xfrm>
          <a:prstGeom prst="rect">
            <a:avLst/>
          </a:prstGeom>
          <a:noFill/>
        </p:spPr>
        <p:txBody>
          <a:bodyPr wrap="square" rtlCol="0">
            <a:spAutoFit/>
          </a:bodyPr>
          <a:lstStyle/>
          <a:p>
            <a:pPr algn="ctr" eaLnBrk="1" hangingPunct="1"/>
            <a:r>
              <a:rPr lang="en-US" sz="3200" dirty="0" smtClean="0">
                <a:solidFill>
                  <a:srgbClr val="000104"/>
                </a:solidFill>
                <a:latin typeface="Lucida Sans Unicode" pitchFamily="34" charset="0"/>
                <a:cs typeface="Lucida Sans Unicode" pitchFamily="34" charset="0"/>
              </a:rPr>
              <a:t>65-74 year old households surveyed in 2007 Survey of Consumer Finances</a:t>
            </a:r>
            <a:endParaRPr lang="en-US" sz="3200" dirty="0">
              <a:solidFill>
                <a:srgbClr val="000104"/>
              </a:solidFill>
              <a:latin typeface="Lucida Sans Unicode" pitchFamily="34" charset="0"/>
              <a:cs typeface="Lucida Sans Unicode" pitchFamily="34" charset="0"/>
            </a:endParaRPr>
          </a:p>
        </p:txBody>
      </p:sp>
      <p:sp>
        <p:nvSpPr>
          <p:cNvPr id="9" name="Rectangle 8"/>
          <p:cNvSpPr/>
          <p:nvPr/>
        </p:nvSpPr>
        <p:spPr>
          <a:xfrm>
            <a:off x="457200" y="2514600"/>
            <a:ext cx="8382000" cy="381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srgbClr val="C4CCFF"/>
              </a:solidFill>
            </a:endParaRPr>
          </a:p>
        </p:txBody>
      </p:sp>
      <p:sp>
        <p:nvSpPr>
          <p:cNvPr id="5" name="TextBox 4"/>
          <p:cNvSpPr txBox="1"/>
          <p:nvPr/>
        </p:nvSpPr>
        <p:spPr>
          <a:xfrm>
            <a:off x="304800" y="1970782"/>
            <a:ext cx="8051804" cy="1077218"/>
          </a:xfrm>
          <a:prstGeom prst="rect">
            <a:avLst/>
          </a:prstGeom>
          <a:noFill/>
          <a:ln>
            <a:noFill/>
          </a:ln>
        </p:spPr>
        <p:txBody>
          <a:bodyPr wrap="square" rtlCol="0">
            <a:spAutoFit/>
          </a:bodyPr>
          <a:lstStyle/>
          <a:p>
            <a:pPr algn="ctr" eaLnBrk="1" hangingPunct="1"/>
            <a:r>
              <a:rPr lang="en-US" sz="3200" dirty="0">
                <a:solidFill>
                  <a:srgbClr val="000104"/>
                </a:solidFill>
                <a:latin typeface="Lucida Sans Unicode" pitchFamily="34" charset="0"/>
                <a:cs typeface="Lucida Sans Unicode" pitchFamily="34" charset="0"/>
              </a:rPr>
              <a:t>M</a:t>
            </a:r>
            <a:r>
              <a:rPr lang="en-US" sz="3200" dirty="0" smtClean="0">
                <a:solidFill>
                  <a:srgbClr val="000104"/>
                </a:solidFill>
                <a:latin typeface="Lucida Sans Unicode" pitchFamily="34" charset="0"/>
                <a:cs typeface="Lucida Sans Unicode" pitchFamily="34" charset="0"/>
              </a:rPr>
              <a:t>edian holding of </a:t>
            </a:r>
          </a:p>
          <a:p>
            <a:pPr algn="ctr" eaLnBrk="1" hangingPunct="1"/>
            <a:r>
              <a:rPr lang="en-US" sz="3200" dirty="0" smtClean="0">
                <a:solidFill>
                  <a:srgbClr val="000104"/>
                </a:solidFill>
                <a:latin typeface="Lucida Sans Unicode" pitchFamily="34" charset="0"/>
                <a:cs typeface="Lucida Sans Unicode" pitchFamily="34" charset="0"/>
              </a:rPr>
              <a:t>financial assets is $68,100</a:t>
            </a:r>
            <a:endParaRPr lang="en-US" sz="3200" dirty="0">
              <a:solidFill>
                <a:srgbClr val="000104"/>
              </a:solidFill>
              <a:latin typeface="Lucida Sans Unicode" pitchFamily="34" charset="0"/>
              <a:cs typeface="Lucida Sans Unicode" pitchFamily="34" charset="0"/>
            </a:endParaRPr>
          </a:p>
        </p:txBody>
      </p:sp>
    </p:spTree>
    <p:extLst>
      <p:ext uri="{BB962C8B-B14F-4D97-AF65-F5344CB8AC3E}">
        <p14:creationId xmlns:p14="http://schemas.microsoft.com/office/powerpoint/2010/main" val="259419347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37C4203F-DC7E-4610-9102-FF98370B00DC}" type="slidenum">
              <a:rPr lang="en-US" smtClean="0">
                <a:solidFill>
                  <a:srgbClr val="C4CCFF"/>
                </a:solidFill>
              </a:rPr>
              <a:pPr>
                <a:defRPr/>
              </a:pPr>
              <a:t>57</a:t>
            </a:fld>
            <a:endParaRPr lang="en-US">
              <a:solidFill>
                <a:srgbClr val="C4CCFF"/>
              </a:solidFill>
            </a:endParaRPr>
          </a:p>
        </p:txBody>
      </p:sp>
      <p:sp>
        <p:nvSpPr>
          <p:cNvPr id="6" name="TextBox 5"/>
          <p:cNvSpPr txBox="1"/>
          <p:nvPr/>
        </p:nvSpPr>
        <p:spPr>
          <a:xfrm>
            <a:off x="870859" y="283466"/>
            <a:ext cx="8113484" cy="584775"/>
          </a:xfrm>
          <a:prstGeom prst="rect">
            <a:avLst/>
          </a:prstGeom>
          <a:solidFill>
            <a:srgbClr val="000000"/>
          </a:solidFill>
        </p:spPr>
        <p:txBody>
          <a:bodyPr wrap="square" rtlCol="0">
            <a:spAutoFit/>
          </a:bodyPr>
          <a:lstStyle/>
          <a:p>
            <a:pPr eaLnBrk="1" hangingPunct="1"/>
            <a:r>
              <a:rPr lang="en-US" sz="3200" dirty="0" smtClean="0">
                <a:solidFill>
                  <a:srgbClr val="FF0000"/>
                </a:solidFill>
              </a:rPr>
              <a:t>     Net National Savings Rate: 1929-2012</a:t>
            </a:r>
            <a:endParaRPr lang="en-US" sz="3200" dirty="0">
              <a:solidFill>
                <a:srgbClr val="FF0000"/>
              </a:solidFill>
            </a:endParaRPr>
          </a:p>
        </p:txBody>
      </p:sp>
      <p:sp>
        <p:nvSpPr>
          <p:cNvPr id="3" name="TextBox 2"/>
          <p:cNvSpPr txBox="1"/>
          <p:nvPr/>
        </p:nvSpPr>
        <p:spPr>
          <a:xfrm>
            <a:off x="6705568" y="6197608"/>
            <a:ext cx="2360518" cy="369332"/>
          </a:xfrm>
          <a:prstGeom prst="rect">
            <a:avLst/>
          </a:prstGeom>
          <a:noFill/>
        </p:spPr>
        <p:txBody>
          <a:bodyPr wrap="none" rtlCol="0">
            <a:spAutoFit/>
          </a:bodyPr>
          <a:lstStyle/>
          <a:p>
            <a:pPr eaLnBrk="1" hangingPunct="1"/>
            <a:r>
              <a:rPr lang="en-US" dirty="0" smtClean="0">
                <a:solidFill>
                  <a:srgbClr val="C4CCFF"/>
                </a:solidFill>
              </a:rPr>
              <a:t>Table 5.1, NIPA, BEA</a:t>
            </a:r>
            <a:endParaRPr lang="en-US" dirty="0">
              <a:solidFill>
                <a:srgbClr val="C4CCFF"/>
              </a:solidFill>
            </a:endParaRPr>
          </a:p>
        </p:txBody>
      </p:sp>
    </p:spTree>
    <p:extLst>
      <p:ext uri="{BB962C8B-B14F-4D97-AF65-F5344CB8AC3E}">
        <p14:creationId xmlns:p14="http://schemas.microsoft.com/office/powerpoint/2010/main" val="1390682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000104"/>
                </a:solidFill>
                <a:latin typeface="+mn-lt"/>
                <a:cs typeface="Lucida Sans Unicode" pitchFamily="34" charset="0"/>
              </a:rPr>
              <a:t>“Leakage” (excluding loans) among households ≤ 55 years old</a:t>
            </a:r>
            <a:endParaRPr lang="en-US" b="0" dirty="0">
              <a:solidFill>
                <a:srgbClr val="000104"/>
              </a:solidFill>
              <a:latin typeface="+mn-lt"/>
              <a:cs typeface="Lucida Sans Unicode" pitchFamily="34" charset="0"/>
            </a:endParaRPr>
          </a:p>
        </p:txBody>
      </p:sp>
      <p:sp>
        <p:nvSpPr>
          <p:cNvPr id="3" name="Content Placeholder 2"/>
          <p:cNvSpPr>
            <a:spLocks noGrp="1"/>
          </p:cNvSpPr>
          <p:nvPr>
            <p:ph idx="1"/>
          </p:nvPr>
        </p:nvSpPr>
        <p:spPr>
          <a:xfrm>
            <a:off x="304800" y="1600200"/>
            <a:ext cx="8686800" cy="4805363"/>
          </a:xfrm>
        </p:spPr>
        <p:txBody>
          <a:bodyPr/>
          <a:lstStyle/>
          <a:p>
            <a:pPr marL="0" indent="0" algn="ctr">
              <a:buNone/>
            </a:pPr>
            <a:r>
              <a:rPr lang="en-US" sz="2800" b="0" dirty="0" smtClean="0">
                <a:solidFill>
                  <a:srgbClr val="000104"/>
                </a:solidFill>
                <a:cs typeface="Lucida Sans Unicode" pitchFamily="34" charset="0"/>
              </a:rPr>
              <a:t>For every $2 that flows into US retirement savings system $1 leaks out </a:t>
            </a:r>
          </a:p>
          <a:p>
            <a:pPr marL="0" indent="0" algn="ctr">
              <a:buNone/>
            </a:pPr>
            <a:r>
              <a:rPr lang="en-US" sz="2800" b="0" dirty="0" smtClean="0">
                <a:solidFill>
                  <a:srgbClr val="000104"/>
                </a:solidFill>
                <a:cs typeface="Lucida Sans Unicode" pitchFamily="34" charset="0"/>
              </a:rPr>
              <a:t>(</a:t>
            </a:r>
            <a:r>
              <a:rPr lang="en-US" sz="2800" b="0" dirty="0" err="1">
                <a:solidFill>
                  <a:srgbClr val="000104"/>
                </a:solidFill>
              </a:rPr>
              <a:t>Argento</a:t>
            </a:r>
            <a:r>
              <a:rPr lang="en-US" sz="2800" b="0" dirty="0">
                <a:solidFill>
                  <a:srgbClr val="000104"/>
                </a:solidFill>
              </a:rPr>
              <a:t>, Bryant, and </a:t>
            </a:r>
            <a:r>
              <a:rPr lang="en-US" sz="2800" b="0" dirty="0" err="1">
                <a:solidFill>
                  <a:srgbClr val="000104"/>
                </a:solidFill>
              </a:rPr>
              <a:t>Sabelhouse</a:t>
            </a:r>
            <a:r>
              <a:rPr lang="en-US" sz="2800" b="0" dirty="0">
                <a:solidFill>
                  <a:srgbClr val="000104"/>
                </a:solidFill>
              </a:rPr>
              <a:t> </a:t>
            </a:r>
            <a:r>
              <a:rPr lang="en-US" sz="2800" b="0" dirty="0" smtClean="0">
                <a:solidFill>
                  <a:srgbClr val="000104"/>
                </a:solidFill>
              </a:rPr>
              <a:t>2012)</a:t>
            </a:r>
            <a:endParaRPr lang="en-US" sz="2800" b="0" dirty="0" smtClean="0">
              <a:solidFill>
                <a:srgbClr val="000104"/>
              </a:solidFill>
              <a:cs typeface="Lucida Sans Unicode" pitchFamily="34" charset="0"/>
            </a:endParaRPr>
          </a:p>
          <a:p>
            <a:pPr marL="0" indent="0" algn="ctr">
              <a:buNone/>
            </a:pPr>
            <a:endParaRPr lang="en-US" sz="2800" b="0" dirty="0">
              <a:solidFill>
                <a:srgbClr val="000104"/>
              </a:solidFill>
              <a:cs typeface="Lucida Sans Unicode" pitchFamily="34" charset="0"/>
            </a:endParaRPr>
          </a:p>
          <a:p>
            <a:pPr marL="0" indent="0" algn="ctr">
              <a:buNone/>
            </a:pPr>
            <a:r>
              <a:rPr lang="en-US" sz="2800" b="0" dirty="0" smtClean="0">
                <a:solidFill>
                  <a:srgbClr val="000104"/>
                </a:solidFill>
                <a:cs typeface="Lucida Sans Unicode" pitchFamily="34" charset="0"/>
              </a:rPr>
              <a:t>How would savers respond, if these accounts were made less liquid?</a:t>
            </a:r>
          </a:p>
          <a:p>
            <a:pPr marL="0" indent="0" algn="ctr">
              <a:buNone/>
            </a:pPr>
            <a:endParaRPr lang="en-US" sz="2800" b="0" dirty="0">
              <a:solidFill>
                <a:srgbClr val="000104"/>
              </a:solidFill>
              <a:cs typeface="Lucida Sans Unicode" pitchFamily="34" charset="0"/>
            </a:endParaRPr>
          </a:p>
          <a:p>
            <a:pPr marL="0" indent="0" algn="ctr">
              <a:buNone/>
            </a:pPr>
            <a:r>
              <a:rPr lang="en-US" sz="2800" b="0" dirty="0" smtClean="0">
                <a:solidFill>
                  <a:srgbClr val="000104"/>
                </a:solidFill>
                <a:cs typeface="Lucida Sans Unicode" pitchFamily="34" charset="0"/>
              </a:rPr>
              <a:t>What is the structure of an </a:t>
            </a:r>
          </a:p>
          <a:p>
            <a:pPr marL="0" indent="0" algn="ctr">
              <a:buNone/>
            </a:pPr>
            <a:r>
              <a:rPr lang="en-US" sz="2800" b="0" dirty="0" smtClean="0">
                <a:solidFill>
                  <a:srgbClr val="000104"/>
                </a:solidFill>
                <a:cs typeface="Lucida Sans Unicode" pitchFamily="34" charset="0"/>
              </a:rPr>
              <a:t>optimal retirement savings system?</a:t>
            </a:r>
          </a:p>
        </p:txBody>
      </p:sp>
      <p:sp>
        <p:nvSpPr>
          <p:cNvPr id="4" name="Slide Number Placeholder 3"/>
          <p:cNvSpPr>
            <a:spLocks noGrp="1"/>
          </p:cNvSpPr>
          <p:nvPr>
            <p:ph type="sldNum" sz="quarter" idx="10"/>
          </p:nvPr>
        </p:nvSpPr>
        <p:spPr/>
        <p:txBody>
          <a:bodyPr/>
          <a:lstStyle/>
          <a:p>
            <a:pPr>
              <a:defRPr/>
            </a:pPr>
            <a:fld id="{77CFD267-8861-4C48-8181-9D2FB644AF73}" type="slidenum">
              <a:rPr lang="en-US" smtClean="0">
                <a:solidFill>
                  <a:srgbClr val="C4CCFF"/>
                </a:solidFill>
                <a:latin typeface="Lucida Sans Unicode" pitchFamily="34" charset="0"/>
                <a:cs typeface="Lucida Sans Unicode" pitchFamily="34" charset="0"/>
              </a:rPr>
              <a:pPr>
                <a:defRPr/>
              </a:pPr>
              <a:t>58</a:t>
            </a:fld>
            <a:endParaRPr lang="en-US">
              <a:solidFill>
                <a:srgbClr val="C4CCFF"/>
              </a:solidFill>
              <a:latin typeface="Lucida Sans Unicode" pitchFamily="34" charset="0"/>
              <a:cs typeface="Lucida Sans Unicode" pitchFamily="34" charset="0"/>
            </a:endParaRPr>
          </a:p>
        </p:txBody>
      </p:sp>
    </p:spTree>
    <p:extLst>
      <p:ext uri="{BB962C8B-B14F-4D97-AF65-F5344CB8AC3E}">
        <p14:creationId xmlns:p14="http://schemas.microsoft.com/office/powerpoint/2010/main" val="104513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rgbClr val="0000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smtClean="0">
                <a:solidFill>
                  <a:srgbClr val="000104"/>
                </a:solidFill>
              </a:rPr>
              <a:t>The Senate and the House of Representatives </a:t>
            </a:r>
            <a:br>
              <a:rPr lang="en-US" sz="2800" b="0" dirty="0" smtClean="0">
                <a:solidFill>
                  <a:srgbClr val="000104"/>
                </a:solidFill>
              </a:rPr>
            </a:br>
            <a:r>
              <a:rPr lang="en-US" sz="2800" b="0" dirty="0" smtClean="0">
                <a:solidFill>
                  <a:srgbClr val="000104"/>
                </a:solidFill>
              </a:rPr>
              <a:t>had different views on this question when </a:t>
            </a:r>
            <a:br>
              <a:rPr lang="en-US" sz="2800" b="0" dirty="0" smtClean="0">
                <a:solidFill>
                  <a:srgbClr val="000104"/>
                </a:solidFill>
              </a:rPr>
            </a:br>
            <a:r>
              <a:rPr lang="en-US" sz="2800" b="0" dirty="0" smtClean="0">
                <a:solidFill>
                  <a:srgbClr val="000104"/>
                </a:solidFill>
              </a:rPr>
              <a:t>ERISA was passed (1974) </a:t>
            </a:r>
            <a:endParaRPr lang="en-US" sz="2800" b="0" dirty="0">
              <a:solidFill>
                <a:srgbClr val="000104"/>
              </a:solidFill>
            </a:endParaRPr>
          </a:p>
        </p:txBody>
      </p:sp>
      <p:sp>
        <p:nvSpPr>
          <p:cNvPr id="3" name="Content Placeholder 2"/>
          <p:cNvSpPr>
            <a:spLocks noGrp="1"/>
          </p:cNvSpPr>
          <p:nvPr>
            <p:ph idx="1"/>
          </p:nvPr>
        </p:nvSpPr>
        <p:spPr/>
        <p:txBody>
          <a:bodyPr/>
          <a:lstStyle/>
          <a:p>
            <a:r>
              <a:rPr lang="en-US" b="0" dirty="0" smtClean="0">
                <a:solidFill>
                  <a:srgbClr val="000104"/>
                </a:solidFill>
              </a:rPr>
              <a:t>The Senate wanted a 30% early withdrawal penalty for the precursor account to the modern 401(k)/IRA.</a:t>
            </a:r>
          </a:p>
          <a:p>
            <a:r>
              <a:rPr lang="en-US" b="0" dirty="0" smtClean="0">
                <a:solidFill>
                  <a:srgbClr val="000104"/>
                </a:solidFill>
              </a:rPr>
              <a:t>The House wanted a 10% penalty, and won the day.</a:t>
            </a:r>
          </a:p>
          <a:p>
            <a:endParaRPr lang="en-US" b="0" dirty="0">
              <a:solidFill>
                <a:srgbClr val="000104"/>
              </a:solidFill>
            </a:endParaRPr>
          </a:p>
          <a:p>
            <a:r>
              <a:rPr lang="en-US" b="0" dirty="0" smtClean="0">
                <a:solidFill>
                  <a:srgbClr val="000104"/>
                </a:solidFill>
              </a:rPr>
              <a:t>These issues were barely discussed when ERISA was passed, since the expansion of the 401(k)/IRA system was not anticipated.</a:t>
            </a:r>
          </a:p>
          <a:p>
            <a:endParaRPr lang="en-US" b="0" dirty="0">
              <a:solidFill>
                <a:srgbClr val="000104"/>
              </a:solidFill>
            </a:endParaRPr>
          </a:p>
          <a:p>
            <a:r>
              <a:rPr lang="en-US" b="0" dirty="0" smtClean="0">
                <a:solidFill>
                  <a:srgbClr val="000104"/>
                </a:solidFill>
              </a:rPr>
              <a:t>Today I want to reopen this can of worms. </a:t>
            </a:r>
            <a:endParaRPr lang="en-US" b="0" dirty="0">
              <a:solidFill>
                <a:srgbClr val="000104"/>
              </a:solidFill>
            </a:endParaRPr>
          </a:p>
        </p:txBody>
      </p:sp>
      <p:sp>
        <p:nvSpPr>
          <p:cNvPr id="4" name="Slide Number Placeholder 3"/>
          <p:cNvSpPr>
            <a:spLocks noGrp="1"/>
          </p:cNvSpPr>
          <p:nvPr>
            <p:ph type="sldNum" sz="quarter" idx="10"/>
          </p:nvPr>
        </p:nvSpPr>
        <p:spPr/>
        <p:txBody>
          <a:bodyPr/>
          <a:lstStyle/>
          <a:p>
            <a:pPr>
              <a:defRPr/>
            </a:pPr>
            <a:fld id="{77CFD267-8861-4C48-8181-9D2FB644AF73}" type="slidenum">
              <a:rPr lang="en-US" smtClean="0">
                <a:solidFill>
                  <a:srgbClr val="C4CCFF"/>
                </a:solidFill>
              </a:rPr>
              <a:pPr>
                <a:defRPr/>
              </a:pPr>
              <a:t>59</a:t>
            </a:fld>
            <a:endParaRPr lang="en-US">
              <a:solidFill>
                <a:srgbClr val="C4CCFF"/>
              </a:solidFill>
            </a:endParaRPr>
          </a:p>
        </p:txBody>
      </p:sp>
    </p:spTree>
    <p:extLst>
      <p:ext uri="{BB962C8B-B14F-4D97-AF65-F5344CB8AC3E}">
        <p14:creationId xmlns:p14="http://schemas.microsoft.com/office/powerpoint/2010/main" val="87665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2ED816B9-5A7A-4DD3-91A8-57BE6091A448}" type="slidenum">
              <a:rPr lang="en-US" altLang="en-US" smtClean="0">
                <a:solidFill>
                  <a:srgbClr val="000000"/>
                </a:solidFill>
                <a:latin typeface="Arial" charset="0"/>
                <a:cs typeface="Arial" charset="0"/>
              </a:rPr>
              <a:pPr/>
              <a:t>6</a:t>
            </a:fld>
            <a:endParaRPr lang="en-US" altLang="en-US" smtClean="0">
              <a:solidFill>
                <a:srgbClr val="000000"/>
              </a:solidFill>
              <a:latin typeface="Arial" charset="0"/>
              <a:cs typeface="Arial" charset="0"/>
            </a:endParaRPr>
          </a:p>
        </p:txBody>
      </p:sp>
      <p:sp>
        <p:nvSpPr>
          <p:cNvPr id="71683" name="Rectangle 2"/>
          <p:cNvSpPr>
            <a:spLocks noGrp="1" noChangeArrowheads="1"/>
          </p:cNvSpPr>
          <p:nvPr>
            <p:ph type="title"/>
          </p:nvPr>
        </p:nvSpPr>
        <p:spPr/>
        <p:txBody>
          <a:bodyPr/>
          <a:lstStyle/>
          <a:p>
            <a:pPr eaLnBrk="1" hangingPunct="1"/>
            <a:r>
              <a:rPr lang="en-US" smtClean="0"/>
              <a:t>Basic set-up of problem</a:t>
            </a:r>
          </a:p>
        </p:txBody>
      </p:sp>
      <p:sp>
        <p:nvSpPr>
          <p:cNvPr id="71684" name="Rectangle 3"/>
          <p:cNvSpPr>
            <a:spLocks noGrp="1" noChangeArrowheads="1"/>
          </p:cNvSpPr>
          <p:nvPr>
            <p:ph type="body" idx="1"/>
          </p:nvPr>
        </p:nvSpPr>
        <p:spPr/>
        <p:txBody>
          <a:bodyPr/>
          <a:lstStyle/>
          <a:p>
            <a:pPr eaLnBrk="1" hangingPunct="1"/>
            <a:r>
              <a:rPr lang="en-US" sz="2600" dirty="0" smtClean="0">
                <a:sym typeface="Wingdings" pitchFamily="2" charset="2"/>
              </a:rPr>
              <a:t>Specify (dynamically consistent) social welfare function of planner (e.g., set </a:t>
            </a:r>
            <a:r>
              <a:rPr lang="el-GR" sz="2600" i="1" dirty="0" smtClean="0">
                <a:latin typeface="Times New Roman" panose="02020603050405020304" pitchFamily="18" charset="0"/>
                <a:cs typeface="Times New Roman" panose="02020603050405020304" pitchFamily="18" charset="0"/>
                <a:sym typeface="Wingdings" pitchFamily="2" charset="2"/>
              </a:rPr>
              <a:t>β</a:t>
            </a:r>
            <a:r>
              <a:rPr lang="en-US" sz="2600" dirty="0" smtClean="0">
                <a:latin typeface="Times New Roman" panose="02020603050405020304" pitchFamily="18" charset="0"/>
                <a:cs typeface="Times New Roman" panose="02020603050405020304" pitchFamily="18" charset="0"/>
                <a:sym typeface="Wingdings" pitchFamily="2" charset="2"/>
              </a:rPr>
              <a:t>=1</a:t>
            </a:r>
            <a:r>
              <a:rPr lang="en-US" sz="2600" dirty="0" smtClean="0">
                <a:sym typeface="Wingdings" pitchFamily="2" charset="2"/>
              </a:rPr>
              <a:t>)</a:t>
            </a:r>
          </a:p>
          <a:p>
            <a:pPr eaLnBrk="1" hangingPunct="1"/>
            <a:r>
              <a:rPr lang="en-US" sz="2600" dirty="0" smtClean="0"/>
              <a:t>Specify </a:t>
            </a:r>
            <a:r>
              <a:rPr lang="en-US" sz="2600" i="1" dirty="0" smtClean="0"/>
              <a:t>behavioral</a:t>
            </a:r>
            <a:r>
              <a:rPr lang="en-US" sz="2600" dirty="0" smtClean="0"/>
              <a:t> model of households</a:t>
            </a:r>
          </a:p>
          <a:p>
            <a:pPr lvl="1" eaLnBrk="1" hangingPunct="1"/>
            <a:r>
              <a:rPr lang="en-US" sz="2200" dirty="0" smtClean="0"/>
              <a:t>Flow cost of staying at the default</a:t>
            </a:r>
          </a:p>
          <a:p>
            <a:pPr lvl="1" eaLnBrk="1" hangingPunct="1"/>
            <a:r>
              <a:rPr lang="en-US" sz="2200" dirty="0" smtClean="0"/>
              <a:t>Effort cost of opting-out of the default</a:t>
            </a:r>
          </a:p>
          <a:p>
            <a:pPr lvl="1" eaLnBrk="1" hangingPunct="1"/>
            <a:r>
              <a:rPr lang="en-US" sz="2200" dirty="0" smtClean="0"/>
              <a:t>Effort cost varies over time </a:t>
            </a:r>
            <a:r>
              <a:rPr lang="en-US" sz="2200" dirty="0" smtClean="0">
                <a:sym typeface="Wingdings" pitchFamily="2" charset="2"/>
              </a:rPr>
              <a:t> option value of waiting to leave the default</a:t>
            </a:r>
          </a:p>
          <a:p>
            <a:pPr lvl="1" eaLnBrk="1" hangingPunct="1"/>
            <a:r>
              <a:rPr lang="en-US" sz="2200" dirty="0" smtClean="0">
                <a:sym typeface="Wingdings" pitchFamily="2" charset="2"/>
              </a:rPr>
              <a:t>Present-biased preferences  procrastination</a:t>
            </a:r>
          </a:p>
          <a:p>
            <a:pPr eaLnBrk="1" hangingPunct="1"/>
            <a:r>
              <a:rPr lang="en-US" sz="2600" dirty="0" smtClean="0">
                <a:sym typeface="Wingdings" pitchFamily="2" charset="2"/>
              </a:rPr>
              <a:t>Planner picks default to optimize social welfare function</a:t>
            </a:r>
          </a:p>
        </p:txBody>
      </p:sp>
    </p:spTree>
    <p:extLst>
      <p:ext uri="{BB962C8B-B14F-4D97-AF65-F5344CB8AC3E}">
        <p14:creationId xmlns:p14="http://schemas.microsoft.com/office/powerpoint/2010/main" val="355151498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3324" y="76200"/>
            <a:ext cx="8153400" cy="990600"/>
          </a:xfrm>
        </p:spPr>
        <p:txBody>
          <a:bodyPr/>
          <a:lstStyle/>
          <a:p>
            <a:pPr algn="ctr"/>
            <a:r>
              <a:rPr lang="en-US" dirty="0" smtClean="0">
                <a:latin typeface="Arial" pitchFamily="34" charset="0"/>
                <a:cs typeface="Arial" pitchFamily="34" charset="0"/>
              </a:rPr>
              <a:t>Retirement Plan Leakage</a:t>
            </a:r>
            <a:endParaRPr lang="en-US" dirty="0">
              <a:latin typeface="Arial" pitchFamily="34" charset="0"/>
              <a:cs typeface="Arial" pitchFamily="34" charset="0"/>
            </a:endParaRPr>
          </a:p>
        </p:txBody>
      </p:sp>
      <p:graphicFrame>
        <p:nvGraphicFramePr>
          <p:cNvPr id="5" name="Content Placeholder 4"/>
          <p:cNvGraphicFramePr>
            <a:graphicFrameLocks noGrp="1"/>
          </p:cNvGraphicFramePr>
          <p:nvPr>
            <p:ph sz="quarter" idx="4294967295"/>
          </p:nvPr>
        </p:nvGraphicFramePr>
        <p:xfrm>
          <a:off x="228600" y="1219200"/>
          <a:ext cx="4953000" cy="5105400"/>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p:cNvPicPr>
            <a:picLocks noGrp="1" noChangeAspect="1" noChangeArrowheads="1"/>
          </p:cNvPicPr>
          <p:nvPr>
            <p:ph sz="quarter" idx="4294967295"/>
          </p:nvPr>
        </p:nvPicPr>
        <p:blipFill>
          <a:blip r:embed="rId3" cstate="print"/>
          <a:srcRect/>
          <a:stretch>
            <a:fillRect/>
          </a:stretch>
        </p:blipFill>
        <p:spPr bwMode="auto">
          <a:xfrm>
            <a:off x="5334000" y="1371600"/>
            <a:ext cx="3810000" cy="4626429"/>
          </a:xfrm>
          <a:prstGeom prst="rect">
            <a:avLst/>
          </a:prstGeom>
          <a:noFill/>
          <a:ln w="9525">
            <a:noFill/>
            <a:miter lim="800000"/>
            <a:headEnd/>
            <a:tailEnd/>
          </a:ln>
        </p:spPr>
      </p:pic>
      <p:sp>
        <p:nvSpPr>
          <p:cNvPr id="8" name="TextBox 7"/>
          <p:cNvSpPr txBox="1"/>
          <p:nvPr/>
        </p:nvSpPr>
        <p:spPr>
          <a:xfrm>
            <a:off x="970718" y="6400800"/>
            <a:ext cx="2807563" cy="369332"/>
          </a:xfrm>
          <a:prstGeom prst="rect">
            <a:avLst/>
          </a:prstGeom>
          <a:noFill/>
        </p:spPr>
        <p:txBody>
          <a:bodyPr wrap="none" rtlCol="0">
            <a:spAutoFit/>
          </a:bodyPr>
          <a:lstStyle/>
          <a:p>
            <a:pPr eaLnBrk="1" hangingPunct="1"/>
            <a:r>
              <a:rPr lang="en-US" dirty="0" smtClean="0">
                <a:solidFill>
                  <a:prstClr val="white">
                    <a:lumMod val="50000"/>
                  </a:prstClr>
                </a:solidFill>
              </a:rPr>
              <a:t>Source: GAO-09-715, 2009</a:t>
            </a:r>
            <a:endParaRPr lang="en-US" dirty="0">
              <a:solidFill>
                <a:prstClr val="white">
                  <a:lumMod val="50000"/>
                </a:prstClr>
              </a:solidFill>
            </a:endParaRPr>
          </a:p>
        </p:txBody>
      </p:sp>
    </p:spTree>
    <p:extLst>
      <p:ext uri="{BB962C8B-B14F-4D97-AF65-F5344CB8AC3E}">
        <p14:creationId xmlns:p14="http://schemas.microsoft.com/office/powerpoint/2010/main" val="236106472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33400" y="304800"/>
            <a:ext cx="8153400" cy="869950"/>
          </a:xfrm>
        </p:spPr>
        <p:txBody>
          <a:bodyPr>
            <a:normAutofit fontScale="90000"/>
          </a:bodyPr>
          <a:lstStyle/>
          <a:p>
            <a:pPr algn="ctr"/>
            <a:r>
              <a:rPr lang="en-US" dirty="0" smtClean="0">
                <a:latin typeface="Arial" pitchFamily="34" charset="0"/>
                <a:cs typeface="Arial" pitchFamily="34" charset="0"/>
              </a:rPr>
              <a:t>Total leakage in the US</a:t>
            </a:r>
            <a:br>
              <a:rPr lang="en-US" dirty="0" smtClean="0">
                <a:latin typeface="Arial" pitchFamily="34" charset="0"/>
                <a:cs typeface="Arial" pitchFamily="34" charset="0"/>
              </a:rPr>
            </a:br>
            <a:r>
              <a:rPr lang="en-US" dirty="0" smtClean="0">
                <a:latin typeface="Arial" pitchFamily="34" charset="0"/>
                <a:cs typeface="Arial" pitchFamily="34" charset="0"/>
              </a:rPr>
              <a:t>(for non-retired workers)</a:t>
            </a:r>
            <a:endParaRPr lang="en-US" dirty="0">
              <a:latin typeface="Arial" pitchFamily="34" charset="0"/>
              <a:cs typeface="Arial" pitchFamily="34" charset="0"/>
            </a:endParaRPr>
          </a:p>
        </p:txBody>
      </p:sp>
      <p:sp>
        <p:nvSpPr>
          <p:cNvPr id="11" name="Content Placeholder 2"/>
          <p:cNvSpPr txBox="1">
            <a:spLocks/>
          </p:cNvSpPr>
          <p:nvPr/>
        </p:nvSpPr>
        <p:spPr>
          <a:xfrm>
            <a:off x="457200" y="1447800"/>
            <a:ext cx="8229600" cy="4805363"/>
          </a:xfrm>
          <a:prstGeom prst="rect">
            <a:avLst/>
          </a:prstGeom>
        </p:spPr>
        <p:txBody>
          <a:bodyPr/>
          <a:lstStyle/>
          <a:p>
            <a:pPr marL="320040" indent="-320040" eaLnBrk="1" fontAlgn="auto" hangingPunct="1">
              <a:spcBef>
                <a:spcPts val="700"/>
              </a:spcBef>
              <a:spcAft>
                <a:spcPts val="0"/>
              </a:spcAft>
              <a:buClr>
                <a:srgbClr val="DA1F28"/>
              </a:buClr>
              <a:buSzPct val="60000"/>
              <a:buFont typeface="Wingdings"/>
              <a:buChar char=""/>
              <a:defRPr/>
            </a:pPr>
            <a:endParaRPr lang="en-US" sz="2900" dirty="0">
              <a:solidFill>
                <a:prstClr val="black"/>
              </a:solidFill>
              <a:latin typeface="Tw Cen MT"/>
            </a:endParaRPr>
          </a:p>
        </p:txBody>
      </p:sp>
      <p:sp>
        <p:nvSpPr>
          <p:cNvPr id="4" name="Rectangle 3"/>
          <p:cNvSpPr/>
          <p:nvPr/>
        </p:nvSpPr>
        <p:spPr>
          <a:xfrm>
            <a:off x="381000" y="1828801"/>
            <a:ext cx="8763000" cy="3108543"/>
          </a:xfrm>
          <a:prstGeom prst="rect">
            <a:avLst/>
          </a:prstGeom>
        </p:spPr>
        <p:txBody>
          <a:bodyPr wrap="square">
            <a:spAutoFit/>
          </a:bodyPr>
          <a:lstStyle/>
          <a:p>
            <a:pPr algn="ctr" eaLnBrk="1" hangingPunct="1"/>
            <a:r>
              <a:rPr lang="en-US" sz="2800" dirty="0" smtClean="0">
                <a:solidFill>
                  <a:prstClr val="black"/>
                </a:solidFill>
              </a:rPr>
              <a:t>About 2.5% of $10 trillion = $250 billion per year</a:t>
            </a:r>
          </a:p>
          <a:p>
            <a:pPr algn="ctr" eaLnBrk="1" hangingPunct="1"/>
            <a:endParaRPr lang="en-US" sz="2800" dirty="0">
              <a:solidFill>
                <a:prstClr val="black"/>
              </a:solidFill>
            </a:endParaRPr>
          </a:p>
          <a:p>
            <a:pPr algn="ctr" eaLnBrk="1" hangingPunct="1"/>
            <a:endParaRPr lang="en-US" sz="2800" dirty="0" smtClean="0">
              <a:solidFill>
                <a:prstClr val="black"/>
              </a:solidFill>
            </a:endParaRPr>
          </a:p>
          <a:p>
            <a:pPr eaLnBrk="1" hangingPunct="1"/>
            <a:endParaRPr lang="en-US" sz="2800" dirty="0">
              <a:solidFill>
                <a:prstClr val="black"/>
              </a:solidFill>
            </a:endParaRPr>
          </a:p>
          <a:p>
            <a:pPr eaLnBrk="1" hangingPunct="1"/>
            <a:r>
              <a:rPr lang="en-US" sz="2800" dirty="0" smtClean="0">
                <a:solidFill>
                  <a:prstClr val="black"/>
                </a:solidFill>
              </a:rPr>
              <a:t>For comparison, flows into US retirement accounts:</a:t>
            </a:r>
          </a:p>
          <a:p>
            <a:pPr eaLnBrk="1" hangingPunct="1"/>
            <a:endParaRPr lang="en-US" sz="2800" dirty="0" smtClean="0">
              <a:solidFill>
                <a:prstClr val="black"/>
              </a:solidFill>
            </a:endParaRPr>
          </a:p>
          <a:p>
            <a:pPr algn="ctr" eaLnBrk="1" hangingPunct="1"/>
            <a:r>
              <a:rPr lang="en-US" sz="2800" dirty="0" smtClean="0">
                <a:solidFill>
                  <a:prstClr val="black"/>
                </a:solidFill>
              </a:rPr>
              <a:t>$500 billion </a:t>
            </a:r>
            <a:endParaRPr lang="en-US" sz="2800" dirty="0">
              <a:solidFill>
                <a:prstClr val="black"/>
              </a:solidFill>
            </a:endParaRPr>
          </a:p>
        </p:txBody>
      </p:sp>
    </p:spTree>
    <p:extLst>
      <p:ext uri="{BB962C8B-B14F-4D97-AF65-F5344CB8AC3E}">
        <p14:creationId xmlns:p14="http://schemas.microsoft.com/office/powerpoint/2010/main" val="69088241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33400" y="654050"/>
            <a:ext cx="8153400" cy="869950"/>
          </a:xfrm>
        </p:spPr>
        <p:txBody>
          <a:bodyPr>
            <a:noAutofit/>
          </a:bodyPr>
          <a:lstStyle/>
          <a:p>
            <a:pPr algn="ctr"/>
            <a:r>
              <a:rPr lang="en-US" sz="3200" dirty="0" smtClean="0">
                <a:solidFill>
                  <a:schemeClr val="tx1"/>
                </a:solidFill>
                <a:latin typeface="Arial" pitchFamily="34" charset="0"/>
                <a:cs typeface="Arial" pitchFamily="34" charset="0"/>
              </a:rPr>
              <a:t>US Anti-Leakage Strategy</a:t>
            </a:r>
            <a:br>
              <a:rPr lang="en-US" sz="3200" dirty="0" smtClean="0">
                <a:solidFill>
                  <a:schemeClr val="tx1"/>
                </a:solidFill>
                <a:latin typeface="Arial" pitchFamily="34" charset="0"/>
                <a:cs typeface="Arial" pitchFamily="34" charset="0"/>
              </a:rPr>
            </a:br>
            <a:r>
              <a:rPr lang="en-US" sz="3200" dirty="0" smtClean="0">
                <a:solidFill>
                  <a:schemeClr val="tx1"/>
                </a:solidFill>
                <a:latin typeface="Arial" pitchFamily="34" charset="0"/>
                <a:cs typeface="Arial" pitchFamily="34" charset="0"/>
              </a:rPr>
              <a:t>Defined Contribution Pension Schemes</a:t>
            </a:r>
            <a:br>
              <a:rPr lang="en-US" sz="3200" dirty="0" smtClean="0">
                <a:solidFill>
                  <a:schemeClr val="tx1"/>
                </a:solidFill>
                <a:latin typeface="Arial" pitchFamily="34" charset="0"/>
                <a:cs typeface="Arial" pitchFamily="34" charset="0"/>
              </a:rPr>
            </a:br>
            <a:r>
              <a:rPr lang="en-US" sz="3200" dirty="0" smtClean="0">
                <a:solidFill>
                  <a:schemeClr val="tx1"/>
                </a:solidFill>
                <a:latin typeface="Arial" pitchFamily="34" charset="0"/>
                <a:cs typeface="Arial" pitchFamily="34" charset="0"/>
              </a:rPr>
              <a:t>(e.g., 401(k) and IRA)</a:t>
            </a:r>
            <a:endParaRPr lang="en-US" sz="3200" dirty="0">
              <a:solidFill>
                <a:schemeClr val="tx1"/>
              </a:solidFill>
              <a:latin typeface="Arial" pitchFamily="34" charset="0"/>
              <a:cs typeface="Arial" pitchFamily="34" charset="0"/>
            </a:endParaRPr>
          </a:p>
        </p:txBody>
      </p:sp>
      <p:sp>
        <p:nvSpPr>
          <p:cNvPr id="11" name="Content Placeholder 2"/>
          <p:cNvSpPr txBox="1">
            <a:spLocks/>
          </p:cNvSpPr>
          <p:nvPr/>
        </p:nvSpPr>
        <p:spPr>
          <a:xfrm>
            <a:off x="457200" y="2209800"/>
            <a:ext cx="8229600" cy="4805363"/>
          </a:xfrm>
          <a:prstGeom prst="rect">
            <a:avLst/>
          </a:prstGeom>
        </p:spPr>
        <p:txBody>
          <a:bodyPr/>
          <a:lstStyle/>
          <a:p>
            <a:pPr marL="320040" indent="-320040" eaLnBrk="1" fontAlgn="auto" hangingPunct="1">
              <a:spcBef>
                <a:spcPts val="700"/>
              </a:spcBef>
              <a:spcAft>
                <a:spcPts val="0"/>
              </a:spcAft>
              <a:buClr>
                <a:srgbClr val="DA1F28"/>
              </a:buClr>
              <a:buSzPct val="60000"/>
              <a:buFont typeface="Courier New" pitchFamily="49" charset="0"/>
              <a:buChar char="o"/>
            </a:pPr>
            <a:r>
              <a:rPr lang="en-US" sz="2800" dirty="0" smtClean="0">
                <a:solidFill>
                  <a:prstClr val="black"/>
                </a:solidFill>
              </a:rPr>
              <a:t>10% penalty for early withdrawals </a:t>
            </a:r>
          </a:p>
          <a:p>
            <a:pPr marL="320040" indent="-320040" eaLnBrk="1" fontAlgn="auto" hangingPunct="1">
              <a:spcBef>
                <a:spcPts val="700"/>
              </a:spcBef>
              <a:spcAft>
                <a:spcPts val="0"/>
              </a:spcAft>
              <a:buClr>
                <a:srgbClr val="DA1F28"/>
              </a:buClr>
              <a:buSzPct val="60000"/>
              <a:buFont typeface="Courier New" pitchFamily="49" charset="0"/>
              <a:buChar char="o"/>
            </a:pPr>
            <a:r>
              <a:rPr lang="en-US" sz="2800" dirty="0" smtClean="0">
                <a:solidFill>
                  <a:prstClr val="black"/>
                </a:solidFill>
              </a:rPr>
              <a:t>Allow loans without penalty</a:t>
            </a:r>
          </a:p>
          <a:p>
            <a:pPr marL="777240" lvl="1" indent="-320040" eaLnBrk="1" fontAlgn="auto" hangingPunct="1">
              <a:spcBef>
                <a:spcPts val="700"/>
              </a:spcBef>
              <a:spcAft>
                <a:spcPts val="0"/>
              </a:spcAft>
              <a:buClr>
                <a:srgbClr val="DA1F28"/>
              </a:buClr>
              <a:buSzPct val="60000"/>
              <a:buFont typeface="Wingdings" pitchFamily="2" charset="2"/>
              <a:buChar char="§"/>
            </a:pPr>
            <a:r>
              <a:rPr lang="en-US" sz="2800" dirty="0" smtClean="0">
                <a:solidFill>
                  <a:prstClr val="black"/>
                </a:solidFill>
              </a:rPr>
              <a:t>10% penalty if not repaid</a:t>
            </a:r>
          </a:p>
          <a:p>
            <a:pPr marL="320040" indent="-320040" eaLnBrk="1" fontAlgn="auto" hangingPunct="1">
              <a:spcBef>
                <a:spcPts val="700"/>
              </a:spcBef>
              <a:spcAft>
                <a:spcPts val="0"/>
              </a:spcAft>
              <a:buClr>
                <a:srgbClr val="DA1F28"/>
              </a:buClr>
              <a:buSzPct val="60000"/>
              <a:buFont typeface="Courier New" pitchFamily="49" charset="0"/>
              <a:buChar char="o"/>
              <a:defRPr/>
            </a:pPr>
            <a:r>
              <a:rPr lang="en-US" sz="2800" dirty="0" smtClean="0">
                <a:solidFill>
                  <a:prstClr val="black"/>
                </a:solidFill>
                <a:latin typeface="Arial" pitchFamily="34" charset="0"/>
                <a:cs typeface="Arial" pitchFamily="34" charset="0"/>
              </a:rPr>
              <a:t>Special categories of penalty-free withdrawals</a:t>
            </a:r>
          </a:p>
          <a:p>
            <a:pPr marL="777240" lvl="1" indent="-320040" eaLnBrk="1" fontAlgn="auto" hangingPunct="1">
              <a:spcBef>
                <a:spcPts val="700"/>
              </a:spcBef>
              <a:spcAft>
                <a:spcPts val="0"/>
              </a:spcAft>
              <a:buClr>
                <a:srgbClr val="DA1F28"/>
              </a:buClr>
              <a:buSzPct val="60000"/>
              <a:buFont typeface="Wingdings" pitchFamily="2" charset="2"/>
              <a:buChar char="§"/>
            </a:pPr>
            <a:r>
              <a:rPr lang="en-US" sz="2800" dirty="0" smtClean="0">
                <a:solidFill>
                  <a:prstClr val="black"/>
                </a:solidFill>
                <a:latin typeface="Arial" pitchFamily="34" charset="0"/>
                <a:cs typeface="Arial" pitchFamily="34" charset="0"/>
              </a:rPr>
              <a:t>Education</a:t>
            </a:r>
          </a:p>
          <a:p>
            <a:pPr marL="777240" lvl="1" indent="-320040" eaLnBrk="1" fontAlgn="auto" hangingPunct="1">
              <a:spcBef>
                <a:spcPts val="700"/>
              </a:spcBef>
              <a:spcAft>
                <a:spcPts val="0"/>
              </a:spcAft>
              <a:buClr>
                <a:srgbClr val="DA1F28"/>
              </a:buClr>
              <a:buSzPct val="60000"/>
              <a:buFont typeface="Wingdings" pitchFamily="2" charset="2"/>
              <a:buChar char="§"/>
            </a:pPr>
            <a:r>
              <a:rPr lang="en-US" sz="2800" dirty="0" smtClean="0">
                <a:solidFill>
                  <a:prstClr val="black"/>
                </a:solidFill>
                <a:latin typeface="Arial" pitchFamily="34" charset="0"/>
                <a:cs typeface="Arial" pitchFamily="34" charset="0"/>
              </a:rPr>
              <a:t>Large health expenditures</a:t>
            </a:r>
          </a:p>
          <a:p>
            <a:pPr marL="777240" lvl="1" indent="-320040" eaLnBrk="1" fontAlgn="auto" hangingPunct="1">
              <a:spcBef>
                <a:spcPts val="700"/>
              </a:spcBef>
              <a:spcAft>
                <a:spcPts val="0"/>
              </a:spcAft>
              <a:buClr>
                <a:srgbClr val="DA1F28"/>
              </a:buClr>
              <a:buSzPct val="60000"/>
              <a:buFont typeface="Wingdings" pitchFamily="2" charset="2"/>
              <a:buChar char="§"/>
            </a:pPr>
            <a:r>
              <a:rPr lang="en-US" sz="2800" dirty="0" smtClean="0">
                <a:solidFill>
                  <a:prstClr val="black"/>
                </a:solidFill>
                <a:latin typeface="Arial" pitchFamily="34" charset="0"/>
                <a:cs typeface="Arial" pitchFamily="34" charset="0"/>
              </a:rPr>
              <a:t>First home purchase</a:t>
            </a:r>
          </a:p>
          <a:p>
            <a:pPr marL="320040" indent="-320040" eaLnBrk="1" fontAlgn="auto" hangingPunct="1">
              <a:spcBef>
                <a:spcPts val="700"/>
              </a:spcBef>
              <a:spcAft>
                <a:spcPts val="0"/>
              </a:spcAft>
              <a:buClr>
                <a:srgbClr val="DA1F28"/>
              </a:buClr>
              <a:buSzPct val="60000"/>
              <a:buFont typeface="Courier New" pitchFamily="49" charset="0"/>
              <a:buChar char="o"/>
              <a:defRPr/>
            </a:pPr>
            <a:endParaRPr lang="en-US" sz="2900" dirty="0">
              <a:solidFill>
                <a:prstClr val="black"/>
              </a:solidFill>
              <a:latin typeface="Tw Cen MT"/>
            </a:endParaRPr>
          </a:p>
        </p:txBody>
      </p:sp>
    </p:spTree>
    <p:extLst>
      <p:ext uri="{BB962C8B-B14F-4D97-AF65-F5344CB8AC3E}">
        <p14:creationId xmlns:p14="http://schemas.microsoft.com/office/powerpoint/2010/main" val="511223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33400" y="304800"/>
            <a:ext cx="8153400" cy="869950"/>
          </a:xfrm>
        </p:spPr>
        <p:txBody>
          <a:bodyPr/>
          <a:lstStyle/>
          <a:p>
            <a:pPr algn="ctr"/>
            <a:r>
              <a:rPr lang="en-US" dirty="0" smtClean="0">
                <a:latin typeface="Arial" pitchFamily="34" charset="0"/>
                <a:cs typeface="Arial" pitchFamily="34" charset="0"/>
              </a:rPr>
              <a:t>Is a 10% penalty a good idea?</a:t>
            </a:r>
            <a:endParaRPr lang="en-US" dirty="0">
              <a:latin typeface="Arial" pitchFamily="34" charset="0"/>
              <a:cs typeface="Arial" pitchFamily="34" charset="0"/>
            </a:endParaRPr>
          </a:p>
        </p:txBody>
      </p:sp>
      <p:sp>
        <p:nvSpPr>
          <p:cNvPr id="11" name="Content Placeholder 2"/>
          <p:cNvSpPr txBox="1">
            <a:spLocks/>
          </p:cNvSpPr>
          <p:nvPr/>
        </p:nvSpPr>
        <p:spPr>
          <a:xfrm>
            <a:off x="457200" y="1447800"/>
            <a:ext cx="8229600" cy="4805363"/>
          </a:xfrm>
          <a:prstGeom prst="rect">
            <a:avLst/>
          </a:prstGeom>
        </p:spPr>
        <p:txBody>
          <a:bodyPr/>
          <a:lstStyle/>
          <a:p>
            <a:pPr marL="320040" indent="-320040" eaLnBrk="1" fontAlgn="auto" hangingPunct="1">
              <a:spcBef>
                <a:spcPts val="700"/>
              </a:spcBef>
              <a:spcAft>
                <a:spcPts val="0"/>
              </a:spcAft>
              <a:buClr>
                <a:srgbClr val="DA1F28"/>
              </a:buClr>
              <a:buSzPct val="60000"/>
              <a:buFont typeface="Wingdings"/>
              <a:buChar char=""/>
              <a:defRPr/>
            </a:pPr>
            <a:endParaRPr lang="en-US" sz="2900" dirty="0">
              <a:solidFill>
                <a:prstClr val="black"/>
              </a:solidFill>
              <a:latin typeface="Tw Cen MT"/>
            </a:endParaRPr>
          </a:p>
        </p:txBody>
      </p:sp>
      <p:sp>
        <p:nvSpPr>
          <p:cNvPr id="4" name="Rectangle 3"/>
          <p:cNvSpPr/>
          <p:nvPr/>
        </p:nvSpPr>
        <p:spPr>
          <a:xfrm>
            <a:off x="381000" y="1828801"/>
            <a:ext cx="8763000" cy="3108543"/>
          </a:xfrm>
          <a:prstGeom prst="rect">
            <a:avLst/>
          </a:prstGeom>
        </p:spPr>
        <p:txBody>
          <a:bodyPr wrap="square">
            <a:spAutoFit/>
          </a:bodyPr>
          <a:lstStyle/>
          <a:p>
            <a:pPr eaLnBrk="1" hangingPunct="1"/>
            <a:r>
              <a:rPr lang="en-US" sz="2800" dirty="0" smtClean="0">
                <a:solidFill>
                  <a:prstClr val="black"/>
                </a:solidFill>
              </a:rPr>
              <a:t>More generally, how much liquidity (and of what type) should one have in a retirement savings system?</a:t>
            </a:r>
          </a:p>
          <a:p>
            <a:pPr eaLnBrk="1" hangingPunct="1"/>
            <a:endParaRPr lang="en-US" sz="2800" dirty="0" smtClean="0">
              <a:solidFill>
                <a:prstClr val="black"/>
              </a:solidFill>
            </a:endParaRPr>
          </a:p>
          <a:p>
            <a:pPr eaLnBrk="1" hangingPunct="1"/>
            <a:r>
              <a:rPr lang="en-US" sz="2800" dirty="0" smtClean="0">
                <a:solidFill>
                  <a:prstClr val="black"/>
                </a:solidFill>
              </a:rPr>
              <a:t>Classical answer: liquidity raises welfare and households should prefer more liquidity to less.</a:t>
            </a:r>
          </a:p>
          <a:p>
            <a:pPr eaLnBrk="1" hangingPunct="1"/>
            <a:endParaRPr lang="en-US" sz="2800" dirty="0" smtClean="0">
              <a:solidFill>
                <a:prstClr val="black"/>
              </a:solidFill>
            </a:endParaRPr>
          </a:p>
          <a:p>
            <a:pPr eaLnBrk="1" hangingPunct="1"/>
            <a:r>
              <a:rPr lang="en-US" sz="2800" dirty="0" smtClean="0">
                <a:solidFill>
                  <a:prstClr val="black"/>
                </a:solidFill>
              </a:rPr>
              <a:t>Behavioral answer: flexibility is a two-edged sword.</a:t>
            </a:r>
            <a:endParaRPr lang="en-US" sz="2800" dirty="0">
              <a:solidFill>
                <a:prstClr val="black"/>
              </a:solidFill>
            </a:endParaRPr>
          </a:p>
        </p:txBody>
      </p:sp>
    </p:spTree>
    <p:extLst>
      <p:ext uri="{BB962C8B-B14F-4D97-AF65-F5344CB8AC3E}">
        <p14:creationId xmlns:p14="http://schemas.microsoft.com/office/powerpoint/2010/main" val="2802575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normAutofit fontScale="85000" lnSpcReduction="20000"/>
          </a:bodyPr>
          <a:lstStyle/>
          <a:p>
            <a:fld id="{2ED816B9-5A7A-4DD3-91A8-57BE6091A448}" type="slidenum">
              <a:rPr lang="en-US" altLang="en-US" smtClean="0">
                <a:solidFill>
                  <a:srgbClr val="000000"/>
                </a:solidFill>
              </a:rPr>
              <a:pPr/>
              <a:t>64</a:t>
            </a:fld>
            <a:endParaRPr lang="en-US" altLang="en-US" smtClean="0">
              <a:solidFill>
                <a:srgbClr val="000000"/>
              </a:solidFill>
            </a:endParaRPr>
          </a:p>
        </p:txBody>
      </p:sp>
      <p:sp>
        <p:nvSpPr>
          <p:cNvPr id="71683" name="Rectangle 2"/>
          <p:cNvSpPr>
            <a:spLocks noGrp="1" noChangeArrowheads="1"/>
          </p:cNvSpPr>
          <p:nvPr>
            <p:ph type="title"/>
          </p:nvPr>
        </p:nvSpPr>
        <p:spPr/>
        <p:txBody>
          <a:bodyPr>
            <a:normAutofit/>
          </a:bodyPr>
          <a:lstStyle/>
          <a:p>
            <a:pPr eaLnBrk="1" hangingPunct="1"/>
            <a:r>
              <a:rPr lang="en-US" dirty="0" smtClean="0"/>
              <a:t>Behavioral Mechanism Design</a:t>
            </a:r>
          </a:p>
        </p:txBody>
      </p:sp>
      <p:sp>
        <p:nvSpPr>
          <p:cNvPr id="71684" name="Rectangle 3"/>
          <p:cNvSpPr>
            <a:spLocks noGrp="1" noChangeArrowheads="1"/>
          </p:cNvSpPr>
          <p:nvPr>
            <p:ph type="body" idx="1"/>
          </p:nvPr>
        </p:nvSpPr>
        <p:spPr>
          <a:xfrm>
            <a:off x="152400" y="1600200"/>
            <a:ext cx="8915400" cy="4495800"/>
          </a:xfrm>
        </p:spPr>
        <p:txBody>
          <a:bodyPr/>
          <a:lstStyle/>
          <a:p>
            <a:pPr eaLnBrk="1" hangingPunct="1"/>
            <a:r>
              <a:rPr lang="en-US" sz="2600" dirty="0" smtClean="0">
                <a:sym typeface="Wingdings" pitchFamily="2" charset="2"/>
              </a:rPr>
              <a:t>Specify social welfare function (normative preferences) </a:t>
            </a:r>
          </a:p>
          <a:p>
            <a:pPr eaLnBrk="1" hangingPunct="1"/>
            <a:r>
              <a:rPr lang="en-US" sz="2600" dirty="0" smtClean="0"/>
              <a:t>Specify </a:t>
            </a:r>
            <a:r>
              <a:rPr lang="en-US" sz="2600" i="1" dirty="0" smtClean="0"/>
              <a:t>behavioral</a:t>
            </a:r>
            <a:r>
              <a:rPr lang="en-US" sz="2600" dirty="0" smtClean="0"/>
              <a:t> model of households (revealed preferences) </a:t>
            </a:r>
          </a:p>
          <a:p>
            <a:pPr eaLnBrk="1" hangingPunct="1"/>
            <a:r>
              <a:rPr lang="en-US" sz="2600" dirty="0" smtClean="0">
                <a:sym typeface="Wingdings" pitchFamily="2" charset="2"/>
              </a:rPr>
              <a:t>Planner picks regime to optimize social welfare function</a:t>
            </a:r>
          </a:p>
        </p:txBody>
      </p:sp>
    </p:spTree>
    <p:extLst>
      <p:ext uri="{BB962C8B-B14F-4D97-AF65-F5344CB8AC3E}">
        <p14:creationId xmlns:p14="http://schemas.microsoft.com/office/powerpoint/2010/main" val="282955370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2800" dirty="0" smtClean="0"/>
              <a:t>Generalizations </a:t>
            </a:r>
            <a:r>
              <a:rPr lang="en-US" sz="2800" dirty="0"/>
              <a:t>of </a:t>
            </a:r>
            <a:r>
              <a:rPr lang="en-US" sz="2800" dirty="0" smtClean="0"/>
              <a:t>Amador</a:t>
            </a:r>
            <a:r>
              <a:rPr lang="en-US" sz="2800" dirty="0"/>
              <a:t>, </a:t>
            </a:r>
            <a:r>
              <a:rPr lang="en-US" sz="2800" dirty="0" err="1"/>
              <a:t>Werning</a:t>
            </a:r>
            <a:r>
              <a:rPr lang="en-US" sz="2800" dirty="0"/>
              <a:t> and </a:t>
            </a:r>
            <a:r>
              <a:rPr lang="en-US" sz="2800" dirty="0" err="1"/>
              <a:t>Angeletos</a:t>
            </a:r>
            <a:r>
              <a:rPr lang="en-US" sz="2800" dirty="0"/>
              <a:t> (</a:t>
            </a:r>
            <a:r>
              <a:rPr lang="en-US" sz="2800" dirty="0" smtClean="0"/>
              <a:t>2006), </a:t>
            </a:r>
            <a:r>
              <a:rPr lang="en-US" sz="2800" dirty="0"/>
              <a:t>hereafter </a:t>
            </a:r>
            <a:r>
              <a:rPr lang="en-US" sz="2800" dirty="0" smtClean="0"/>
              <a:t>AWA</a:t>
            </a:r>
            <a:r>
              <a:rPr lang="en-US" sz="2800" dirty="0"/>
              <a:t>:</a:t>
            </a:r>
            <a:r>
              <a:rPr lang="en-US" sz="2800" dirty="0" smtClean="0"/>
              <a:t> </a:t>
            </a:r>
          </a:p>
          <a:p>
            <a:pPr marL="109537" indent="0">
              <a:buNone/>
            </a:pPr>
            <a:endParaRPr lang="en-US" sz="2800" dirty="0"/>
          </a:p>
          <a:p>
            <a:pPr marL="566737" indent="-457200">
              <a:buFont typeface="+mj-lt"/>
              <a:buAutoNum type="arabicPeriod"/>
            </a:pPr>
            <a:r>
              <a:rPr lang="en-US" sz="2800" dirty="0" smtClean="0"/>
              <a:t>Present-biased preferences</a:t>
            </a:r>
          </a:p>
          <a:p>
            <a:pPr marL="566737" indent="-457200">
              <a:buFont typeface="+mj-lt"/>
              <a:buAutoNum type="arabicPeriod"/>
            </a:pPr>
            <a:r>
              <a:rPr lang="en-US" sz="2800" dirty="0" smtClean="0"/>
              <a:t>Short-run </a:t>
            </a:r>
            <a:r>
              <a:rPr lang="en-US" sz="2800" dirty="0"/>
              <a:t>taste shocks. </a:t>
            </a:r>
            <a:endParaRPr lang="en-US" sz="2800" dirty="0" smtClean="0"/>
          </a:p>
          <a:p>
            <a:pPr marL="566737" indent="-457200">
              <a:buFont typeface="+mj-lt"/>
              <a:buAutoNum type="arabicPeriod"/>
            </a:pPr>
            <a:r>
              <a:rPr lang="en-US" sz="2800" dirty="0" smtClean="0"/>
              <a:t>A </a:t>
            </a:r>
            <a:r>
              <a:rPr lang="en-US" sz="2800" dirty="0"/>
              <a:t>general commitment technology. </a:t>
            </a:r>
          </a:p>
        </p:txBody>
      </p:sp>
      <p:sp>
        <p:nvSpPr>
          <p:cNvPr id="3" name="Title 2"/>
          <p:cNvSpPr>
            <a:spLocks noGrp="1"/>
          </p:cNvSpPr>
          <p:nvPr>
            <p:ph type="title"/>
          </p:nvPr>
        </p:nvSpPr>
        <p:spPr/>
        <p:txBody>
          <a:bodyPr/>
          <a:lstStyle/>
          <a:p>
            <a:r>
              <a:rPr lang="en-US" dirty="0" smtClean="0"/>
              <a:t>Partial Equilibrium Theory</a:t>
            </a:r>
            <a:endParaRPr lang="en-US" dirty="0"/>
          </a:p>
        </p:txBody>
      </p:sp>
    </p:spTree>
    <p:extLst>
      <p:ext uri="{BB962C8B-B14F-4D97-AF65-F5344CB8AC3E}">
        <p14:creationId xmlns:p14="http://schemas.microsoft.com/office/powerpoint/2010/main" val="3725732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4525962"/>
          </a:xfrm>
        </p:spPr>
        <p:txBody>
          <a:bodyPr/>
          <a:lstStyle/>
          <a:p>
            <a:pPr marL="109537" indent="0">
              <a:buNone/>
            </a:pPr>
            <a:r>
              <a:rPr lang="en-US" sz="4000" b="1" dirty="0" smtClean="0"/>
              <a:t>Timing</a:t>
            </a:r>
          </a:p>
          <a:p>
            <a:pPr marL="109537" indent="0">
              <a:buNone/>
            </a:pPr>
            <a:endParaRPr lang="en-US" sz="2800" b="1" dirty="0"/>
          </a:p>
          <a:p>
            <a:pPr marL="109537" indent="0">
              <a:buNone/>
            </a:pPr>
            <a:r>
              <a:rPr lang="en-US" sz="2800" b="1" dirty="0" smtClean="0"/>
              <a:t>Period </a:t>
            </a:r>
            <a:r>
              <a:rPr lang="en-US" sz="2800" b="1" dirty="0"/>
              <a:t>0.</a:t>
            </a:r>
            <a:r>
              <a:rPr lang="en-US" sz="2800" dirty="0"/>
              <a:t> </a:t>
            </a:r>
            <a:r>
              <a:rPr lang="en-US" sz="2800" dirty="0" smtClean="0"/>
              <a:t> An </a:t>
            </a:r>
            <a:r>
              <a:rPr lang="en-US" sz="2800" dirty="0"/>
              <a:t>initial period in which a </a:t>
            </a:r>
            <a:r>
              <a:rPr lang="en-US" sz="2800" dirty="0" smtClean="0"/>
              <a:t>commitment mechanism </a:t>
            </a:r>
            <a:r>
              <a:rPr lang="en-US" sz="2800" dirty="0"/>
              <a:t>is set up by self </a:t>
            </a:r>
            <a:r>
              <a:rPr lang="en-US" sz="2800" dirty="0" smtClean="0"/>
              <a:t>0.</a:t>
            </a:r>
          </a:p>
          <a:p>
            <a:pPr marL="109537" indent="0">
              <a:buNone/>
            </a:pPr>
            <a:endParaRPr lang="en-US" sz="2800" dirty="0"/>
          </a:p>
          <a:p>
            <a:pPr marL="109537" indent="0">
              <a:buNone/>
            </a:pPr>
            <a:r>
              <a:rPr lang="en-US" sz="2800" b="1" dirty="0" smtClean="0"/>
              <a:t>Period </a:t>
            </a:r>
            <a:r>
              <a:rPr lang="en-US" sz="2800" b="1" dirty="0"/>
              <a:t>1.</a:t>
            </a:r>
            <a:r>
              <a:rPr lang="en-US" sz="2800" dirty="0"/>
              <a:t> </a:t>
            </a:r>
            <a:r>
              <a:rPr lang="en-US" sz="2800" dirty="0" smtClean="0"/>
              <a:t> A taste shock, θ, </a:t>
            </a:r>
            <a:r>
              <a:rPr lang="en-US" sz="2800" dirty="0"/>
              <a:t>is realized and privately observed. Consumption (c₁) occurs</a:t>
            </a:r>
            <a:r>
              <a:rPr lang="en-US" sz="2800" dirty="0" smtClean="0"/>
              <a:t>.</a:t>
            </a:r>
          </a:p>
          <a:p>
            <a:pPr marL="109537" indent="0">
              <a:buNone/>
            </a:pPr>
            <a:endParaRPr lang="en-US" sz="2800" dirty="0"/>
          </a:p>
          <a:p>
            <a:pPr marL="109537" indent="0">
              <a:buNone/>
            </a:pPr>
            <a:r>
              <a:rPr lang="en-US" sz="2800" b="1" dirty="0" smtClean="0"/>
              <a:t>Period </a:t>
            </a:r>
            <a:r>
              <a:rPr lang="en-US" sz="2800" b="1" dirty="0"/>
              <a:t>2.</a:t>
            </a:r>
            <a:r>
              <a:rPr lang="en-US" sz="2800" dirty="0"/>
              <a:t> </a:t>
            </a:r>
            <a:r>
              <a:rPr lang="en-US" sz="2800" dirty="0" smtClean="0"/>
              <a:t> Final </a:t>
            </a:r>
            <a:r>
              <a:rPr lang="en-US" sz="2800" dirty="0"/>
              <a:t>consumption (c₂) occurs.</a:t>
            </a:r>
          </a:p>
          <a:p>
            <a:pPr marL="109537" indent="0">
              <a:buNone/>
            </a:pPr>
            <a:r>
              <a:rPr lang="en-US" sz="2800" dirty="0"/>
              <a:t> </a:t>
            </a:r>
          </a:p>
          <a:p>
            <a:endParaRPr lang="en-US" sz="2800" dirty="0"/>
          </a:p>
        </p:txBody>
      </p:sp>
    </p:spTree>
    <p:extLst>
      <p:ext uri="{BB962C8B-B14F-4D97-AF65-F5344CB8AC3E}">
        <p14:creationId xmlns:p14="http://schemas.microsoft.com/office/powerpoint/2010/main" val="225263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2800" dirty="0"/>
              <a:t>U₀	=	</a:t>
            </a:r>
            <a:r>
              <a:rPr lang="en-US" sz="2800" dirty="0" smtClean="0"/>
              <a:t>β</a:t>
            </a:r>
            <a:r>
              <a:rPr lang="en-US" sz="2800" dirty="0" err="1" smtClean="0"/>
              <a:t>δθ</a:t>
            </a:r>
            <a:r>
              <a:rPr lang="en-US" sz="2800" dirty="0" smtClean="0"/>
              <a:t> u</a:t>
            </a:r>
            <a:r>
              <a:rPr lang="en-US" sz="2800" dirty="0"/>
              <a:t>₁(c₁)	  +	   </a:t>
            </a:r>
            <a:r>
              <a:rPr lang="en-US" sz="2800" dirty="0" smtClean="0"/>
              <a:t>βδ²</a:t>
            </a:r>
            <a:r>
              <a:rPr lang="en-US" sz="2800" dirty="0"/>
              <a:t>	</a:t>
            </a:r>
            <a:r>
              <a:rPr lang="en-US" sz="2800" dirty="0" smtClean="0"/>
              <a:t> u</a:t>
            </a:r>
            <a:r>
              <a:rPr lang="en-US" sz="2800" dirty="0"/>
              <a:t>₂(c₂)</a:t>
            </a:r>
          </a:p>
          <a:p>
            <a:pPr marL="109537" indent="0">
              <a:buNone/>
            </a:pPr>
            <a:r>
              <a:rPr lang="en-US" sz="2800" dirty="0"/>
              <a:t>U₁	=	</a:t>
            </a:r>
            <a:r>
              <a:rPr lang="en-US" sz="2800" dirty="0" smtClean="0"/>
              <a:t>    θ u</a:t>
            </a:r>
            <a:r>
              <a:rPr lang="en-US" sz="2800" dirty="0"/>
              <a:t>₁(c₁)	  +	   βδ 	</a:t>
            </a:r>
            <a:r>
              <a:rPr lang="en-US" sz="2800" dirty="0" smtClean="0"/>
              <a:t> u</a:t>
            </a:r>
            <a:r>
              <a:rPr lang="en-US" sz="2800" dirty="0"/>
              <a:t>₂(c₂)</a:t>
            </a:r>
          </a:p>
          <a:p>
            <a:pPr marL="109537" indent="0">
              <a:buNone/>
            </a:pPr>
            <a:r>
              <a:rPr lang="en-US" sz="2800" dirty="0"/>
              <a:t>U₂	=			              	</a:t>
            </a:r>
            <a:r>
              <a:rPr lang="en-US" sz="2800" dirty="0" smtClean="0"/>
              <a:t> u</a:t>
            </a:r>
            <a:r>
              <a:rPr lang="en-US" sz="2800" dirty="0"/>
              <a:t>₂(c₂</a:t>
            </a:r>
            <a:r>
              <a:rPr lang="en-US" sz="2800" dirty="0" smtClean="0"/>
              <a:t>)</a:t>
            </a:r>
          </a:p>
          <a:p>
            <a:pPr marL="109537" indent="0">
              <a:buNone/>
            </a:pPr>
            <a:endParaRPr lang="en-US" sz="2800" dirty="0"/>
          </a:p>
          <a:p>
            <a:pPr marL="109537" indent="0">
              <a:buNone/>
            </a:pPr>
            <a:endParaRPr lang="en-US" sz="2800" dirty="0" smtClean="0"/>
          </a:p>
          <a:p>
            <a:pPr marL="109537" indent="0">
              <a:buNone/>
            </a:pPr>
            <a:endParaRPr lang="en-US" sz="2800" dirty="0"/>
          </a:p>
        </p:txBody>
      </p:sp>
      <p:sp>
        <p:nvSpPr>
          <p:cNvPr id="3" name="Title 2"/>
          <p:cNvSpPr>
            <a:spLocks noGrp="1"/>
          </p:cNvSpPr>
          <p:nvPr>
            <p:ph type="title"/>
          </p:nvPr>
        </p:nvSpPr>
        <p:spPr/>
        <p:txBody>
          <a:bodyPr/>
          <a:lstStyle/>
          <a:p>
            <a:r>
              <a:rPr lang="en-US" dirty="0" smtClean="0"/>
              <a:t>Preferences</a:t>
            </a:r>
            <a:endParaRPr lang="en-US" dirty="0"/>
          </a:p>
        </p:txBody>
      </p:sp>
    </p:spTree>
    <p:extLst>
      <p:ext uri="{BB962C8B-B14F-4D97-AF65-F5344CB8AC3E}">
        <p14:creationId xmlns:p14="http://schemas.microsoft.com/office/powerpoint/2010/main" val="10879764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109537" indent="0">
                  <a:buNone/>
                </a:pPr>
                <a:r>
                  <a:rPr lang="en-US" dirty="0" smtClean="0"/>
                  <a:t>A1: Both </a:t>
                </a:r>
                <a:r>
                  <a:rPr lang="en-US" dirty="0"/>
                  <a:t>F and F′ are functions of bounded </a:t>
                </a:r>
                <a:r>
                  <a:rPr lang="en-US" dirty="0" smtClean="0"/>
                  <a:t>        </a:t>
                </a:r>
              </a:p>
              <a:p>
                <a:pPr marL="109537" indent="0">
                  <a:buNone/>
                </a:pPr>
                <a:r>
                  <a:rPr lang="en-US" dirty="0"/>
                  <a:t> </a:t>
                </a:r>
                <a:r>
                  <a:rPr lang="en-US" dirty="0" smtClean="0"/>
                  <a:t>     variation </a:t>
                </a:r>
                <a:r>
                  <a:rPr lang="en-US" dirty="0"/>
                  <a:t>on (0,∞). </a:t>
                </a:r>
                <a:endParaRPr lang="en-US" dirty="0" smtClean="0"/>
              </a:p>
              <a:p>
                <a:pPr marL="109537" indent="0">
                  <a:buNone/>
                </a:pPr>
                <a:endParaRPr lang="en-US" dirty="0" smtClean="0"/>
              </a:p>
              <a:p>
                <a:pPr marL="109537" indent="0">
                  <a:buNone/>
                </a:pPr>
                <a:r>
                  <a:rPr lang="en-US" dirty="0" smtClean="0"/>
                  <a:t>A2: </a:t>
                </a:r>
                <a:r>
                  <a:rPr lang="en-US" dirty="0"/>
                  <a:t>The support of F′ is contained in [</a:t>
                </a:r>
                <a14:m>
                  <m:oMath xmlns:m="http://schemas.openxmlformats.org/officeDocument/2006/math">
                    <m:bar>
                      <m:barPr>
                        <m:ctrlPr>
                          <a:rPr lang="en-US" i="1" dirty="0" smtClean="0">
                            <a:latin typeface="Cambria Math" panose="02040503050406030204" pitchFamily="18" charset="0"/>
                          </a:rPr>
                        </m:ctrlPr>
                      </m:barPr>
                      <m:e>
                        <m:r>
                          <m:rPr>
                            <m:sty m:val="p"/>
                          </m:rPr>
                          <a:rPr lang="en-US" i="0" dirty="0" smtClean="0">
                            <a:latin typeface="Cambria Math"/>
                            <a:ea typeface="Cambria Math"/>
                          </a:rPr>
                          <m:t>θ</m:t>
                        </m:r>
                      </m:e>
                    </m:bar>
                    <m:r>
                      <a:rPr lang="en-US" b="0" i="0" dirty="0" smtClean="0">
                        <a:latin typeface="Cambria Math"/>
                      </a:rPr>
                      <m:t>,</m:t>
                    </m:r>
                    <m:bar>
                      <m:barPr>
                        <m:pos m:val="top"/>
                        <m:ctrlPr>
                          <a:rPr lang="en-US" b="0" i="1" dirty="0" smtClean="0">
                            <a:latin typeface="Cambria Math" panose="02040503050406030204" pitchFamily="18" charset="0"/>
                          </a:rPr>
                        </m:ctrlPr>
                      </m:barPr>
                      <m:e>
                        <m:r>
                          <m:rPr>
                            <m:sty m:val="p"/>
                          </m:rPr>
                          <a:rPr lang="en-US" b="0" i="0" dirty="0" smtClean="0">
                            <a:latin typeface="Cambria Math"/>
                            <a:ea typeface="Cambria Math"/>
                          </a:rPr>
                          <m:t>θ</m:t>
                        </m:r>
                      </m:e>
                    </m:bar>
                  </m:oMath>
                </a14:m>
                <a:r>
                  <a:rPr lang="en-US" dirty="0"/>
                  <a:t>], </a:t>
                </a:r>
                <a:endParaRPr lang="en-US" dirty="0" smtClean="0"/>
              </a:p>
              <a:p>
                <a:pPr marL="109537" indent="0">
                  <a:buNone/>
                </a:pPr>
                <a:r>
                  <a:rPr lang="en-US" dirty="0"/>
                  <a:t> </a:t>
                </a:r>
                <a:r>
                  <a:rPr lang="en-US" dirty="0" smtClean="0"/>
                  <a:t>      where 0&lt;</a:t>
                </a:r>
                <a14:m>
                  <m:oMath xmlns:m="http://schemas.openxmlformats.org/officeDocument/2006/math">
                    <m:bar>
                      <m:barPr>
                        <m:ctrlPr>
                          <a:rPr lang="en-US" i="1" dirty="0">
                            <a:latin typeface="Cambria Math" panose="02040503050406030204" pitchFamily="18" charset="0"/>
                          </a:rPr>
                        </m:ctrlPr>
                      </m:barPr>
                      <m:e>
                        <m:r>
                          <m:rPr>
                            <m:sty m:val="p"/>
                          </m:rPr>
                          <a:rPr lang="en-US" i="0" dirty="0">
                            <a:latin typeface="Cambria Math"/>
                            <a:ea typeface="Cambria Math"/>
                          </a:rPr>
                          <m:t>θ</m:t>
                        </m:r>
                      </m:e>
                    </m:bar>
                    <m:r>
                      <a:rPr lang="en-US" b="0" i="0" dirty="0" smtClean="0">
                        <a:latin typeface="Cambria Math"/>
                        <a:ea typeface="Cambria Math"/>
                      </a:rPr>
                      <m:t>&lt;</m:t>
                    </m:r>
                    <m:bar>
                      <m:barPr>
                        <m:pos m:val="top"/>
                        <m:ctrlPr>
                          <a:rPr lang="en-US" i="1" dirty="0">
                            <a:latin typeface="Cambria Math" panose="02040503050406030204" pitchFamily="18" charset="0"/>
                          </a:rPr>
                        </m:ctrlPr>
                      </m:barPr>
                      <m:e>
                        <m:r>
                          <m:rPr>
                            <m:sty m:val="p"/>
                          </m:rPr>
                          <a:rPr lang="en-US" i="0" dirty="0">
                            <a:latin typeface="Cambria Math"/>
                            <a:ea typeface="Cambria Math"/>
                          </a:rPr>
                          <m:t>θ</m:t>
                        </m:r>
                      </m:e>
                    </m:bar>
                  </m:oMath>
                </a14:m>
                <a:r>
                  <a:rPr lang="en-US" dirty="0" smtClean="0"/>
                  <a:t>&lt;</a:t>
                </a:r>
                <a:r>
                  <a:rPr lang="en-US" dirty="0"/>
                  <a:t>∞. </a:t>
                </a:r>
                <a:endParaRPr lang="en-US" dirty="0" smtClean="0"/>
              </a:p>
              <a:p>
                <a:pPr marL="109537" indent="0">
                  <a:buNone/>
                </a:pPr>
                <a:endParaRPr lang="en-US" dirty="0" smtClean="0"/>
              </a:p>
              <a:p>
                <a:pPr marL="109537" indent="0">
                  <a:buNone/>
                </a:pPr>
                <a:r>
                  <a:rPr lang="en-US" dirty="0" smtClean="0"/>
                  <a:t>A3 </a:t>
                </a:r>
                <a:r>
                  <a:rPr lang="en-US" dirty="0"/>
                  <a:t>Put </a:t>
                </a:r>
                <a:r>
                  <a:rPr lang="en-US" dirty="0" smtClean="0"/>
                  <a:t>G(θ)=(</a:t>
                </a:r>
                <a:r>
                  <a:rPr lang="en-US" dirty="0"/>
                  <a:t>1-β)</a:t>
                </a:r>
                <a:r>
                  <a:rPr lang="en-US" dirty="0" err="1"/>
                  <a:t>θF</a:t>
                </a:r>
                <a:r>
                  <a:rPr lang="en-US" dirty="0"/>
                  <a:t>′(θ)+F(θ). Then there exists </a:t>
                </a:r>
                <a:endParaRPr lang="en-US" dirty="0" smtClean="0"/>
              </a:p>
              <a:p>
                <a:pPr marL="109537" indent="0">
                  <a:buNone/>
                </a:pPr>
                <a:r>
                  <a:rPr lang="en-US" dirty="0"/>
                  <a:t> </a:t>
                </a:r>
                <a:r>
                  <a:rPr lang="en-US" dirty="0" smtClean="0"/>
                  <a:t>    </a:t>
                </a:r>
                <a:r>
                  <a:rPr lang="en-US" dirty="0" err="1" smtClean="0"/>
                  <a:t>θ</a:t>
                </a:r>
                <a:r>
                  <a:rPr lang="en-US" baseline="-25000" dirty="0" err="1" smtClean="0"/>
                  <a:t>M</a:t>
                </a:r>
                <a:r>
                  <a:rPr lang="en-US" baseline="-25000" dirty="0" smtClean="0"/>
                  <a:t> </a:t>
                </a:r>
                <a:r>
                  <a:rPr lang="en-US" dirty="0" smtClean="0"/>
                  <a:t>∈ </a:t>
                </a:r>
                <a:r>
                  <a:rPr lang="en-US" dirty="0"/>
                  <a:t>[</a:t>
                </a:r>
                <a14:m>
                  <m:oMath xmlns:m="http://schemas.openxmlformats.org/officeDocument/2006/math">
                    <m:bar>
                      <m:barPr>
                        <m:ctrlPr>
                          <a:rPr lang="en-US" i="1" dirty="0">
                            <a:latin typeface="Cambria Math" panose="02040503050406030204" pitchFamily="18" charset="0"/>
                          </a:rPr>
                        </m:ctrlPr>
                      </m:barPr>
                      <m:e>
                        <m:r>
                          <m:rPr>
                            <m:sty m:val="p"/>
                          </m:rPr>
                          <a:rPr lang="en-US" i="0" dirty="0">
                            <a:latin typeface="Cambria Math"/>
                            <a:ea typeface="Cambria Math"/>
                          </a:rPr>
                          <m:t>θ</m:t>
                        </m:r>
                      </m:e>
                    </m:bar>
                    <m:r>
                      <a:rPr lang="en-US" i="0" dirty="0">
                        <a:latin typeface="Cambria Math"/>
                      </a:rPr>
                      <m:t>,</m:t>
                    </m:r>
                    <m:bar>
                      <m:barPr>
                        <m:pos m:val="top"/>
                        <m:ctrlPr>
                          <a:rPr lang="en-US" i="1" dirty="0">
                            <a:latin typeface="Cambria Math" panose="02040503050406030204" pitchFamily="18" charset="0"/>
                          </a:rPr>
                        </m:ctrlPr>
                      </m:barPr>
                      <m:e>
                        <m:r>
                          <m:rPr>
                            <m:sty m:val="p"/>
                          </m:rPr>
                          <a:rPr lang="en-US" i="0" dirty="0">
                            <a:latin typeface="Cambria Math"/>
                            <a:ea typeface="Cambria Math"/>
                          </a:rPr>
                          <m:t>θ</m:t>
                        </m:r>
                      </m:e>
                    </m:bar>
                  </m:oMath>
                </a14:m>
                <a:r>
                  <a:rPr lang="en-US" dirty="0"/>
                  <a:t>]</a:t>
                </a:r>
                <a:r>
                  <a:rPr lang="en-US" dirty="0" smtClean="0"/>
                  <a:t> </a:t>
                </a:r>
                <a:r>
                  <a:rPr lang="en-US" dirty="0"/>
                  <a:t>such that: </a:t>
                </a:r>
                <a:endParaRPr lang="en-US" dirty="0" smtClean="0"/>
              </a:p>
              <a:p>
                <a:pPr marL="1174750" lvl="2" indent="-571500">
                  <a:buAutoNum type="romanLcParenBoth"/>
                </a:pPr>
                <a:r>
                  <a:rPr lang="en-US" sz="2400" dirty="0" smtClean="0"/>
                  <a:t>G</a:t>
                </a:r>
                <a:r>
                  <a:rPr lang="en-US" sz="2400" dirty="0"/>
                  <a:t>′≥0 on (</a:t>
                </a:r>
                <a:r>
                  <a:rPr lang="en-US" sz="2400" dirty="0" smtClean="0"/>
                  <a:t>0,θ</a:t>
                </a:r>
                <a:r>
                  <a:rPr lang="en-US" sz="2400" baseline="-25000" dirty="0" smtClean="0"/>
                  <a:t>M</a:t>
                </a:r>
                <a:r>
                  <a:rPr lang="en-US" sz="2400" dirty="0" smtClean="0"/>
                  <a:t>); </a:t>
                </a:r>
                <a:r>
                  <a:rPr lang="en-US" sz="2400" dirty="0"/>
                  <a:t>and </a:t>
                </a:r>
                <a:endParaRPr lang="en-US" sz="2400" dirty="0" smtClean="0"/>
              </a:p>
              <a:p>
                <a:pPr marL="1174750" lvl="2" indent="-571500">
                  <a:buAutoNum type="romanLcParenBoth"/>
                </a:pPr>
                <a:r>
                  <a:rPr lang="en-US" sz="2400" dirty="0" smtClean="0"/>
                  <a:t>G</a:t>
                </a:r>
                <a:r>
                  <a:rPr lang="en-US" sz="2400" dirty="0"/>
                  <a:t>′≤0 on </a:t>
                </a:r>
                <a:r>
                  <a:rPr lang="en-US" sz="2400" dirty="0" smtClean="0"/>
                  <a:t>(</a:t>
                </a:r>
                <a:r>
                  <a:rPr lang="en-US" sz="2400" dirty="0" err="1"/>
                  <a:t>θ</a:t>
                </a:r>
                <a:r>
                  <a:rPr lang="en-US" sz="2400" baseline="-25000" dirty="0" err="1"/>
                  <a:t>M</a:t>
                </a:r>
                <a:r>
                  <a:rPr lang="en-US" sz="2400" baseline="-25000" dirty="0" smtClean="0"/>
                  <a:t> </a:t>
                </a:r>
                <a:r>
                  <a:rPr lang="en-US" sz="2400" dirty="0" smtClean="0"/>
                  <a:t>,∞</a:t>
                </a:r>
                <a:r>
                  <a:rPr lang="en-US" sz="2400" dirty="0"/>
                  <a: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74" t="-1348" r="-2667" b="-1132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effectLst/>
              </a:rPr>
              <a:t>Restricting F(</a:t>
            </a:r>
            <a:r>
              <a:rPr lang="el-GR" dirty="0" smtClean="0">
                <a:effectLst/>
                <a:latin typeface="Times New Roman" panose="02020603050405020304" pitchFamily="18" charset="0"/>
                <a:cs typeface="Times New Roman" panose="02020603050405020304" pitchFamily="18" charset="0"/>
              </a:rPr>
              <a:t>θ</a:t>
            </a:r>
            <a:r>
              <a:rPr lang="en-US" dirty="0" smtClean="0">
                <a:effectLst/>
                <a:cs typeface="Times New Roman" panose="02020603050405020304" pitchFamily="18" charset="0"/>
              </a:rPr>
              <a:t>), the </a:t>
            </a:r>
            <a:r>
              <a:rPr lang="en-US" dirty="0" err="1" smtClean="0">
                <a:effectLst/>
                <a:cs typeface="Times New Roman" panose="02020603050405020304" pitchFamily="18" charset="0"/>
              </a:rPr>
              <a:t>cdf</a:t>
            </a:r>
            <a:endParaRPr lang="en-US" dirty="0">
              <a:effectLst/>
              <a:cs typeface="Times New Roman" panose="02020603050405020304" pitchFamily="18" charset="0"/>
            </a:endParaRPr>
          </a:p>
        </p:txBody>
      </p:sp>
    </p:spTree>
    <p:extLst>
      <p:ext uri="{BB962C8B-B14F-4D97-AF65-F5344CB8AC3E}">
        <p14:creationId xmlns:p14="http://schemas.microsoft.com/office/powerpoint/2010/main" val="83345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4525962"/>
          </a:xfrm>
        </p:spPr>
        <p:txBody>
          <a:bodyPr/>
          <a:lstStyle/>
          <a:p>
            <a:pPr marL="109537" indent="0">
              <a:buNone/>
            </a:pPr>
            <a:r>
              <a:rPr lang="en-US" sz="2400" dirty="0" smtClean="0"/>
              <a:t>A1-A3 admit most commonly </a:t>
            </a:r>
            <a:r>
              <a:rPr lang="en-US" sz="2400" dirty="0"/>
              <a:t>used </a:t>
            </a:r>
            <a:r>
              <a:rPr lang="en-US" sz="2400" dirty="0" smtClean="0"/>
              <a:t>densities.</a:t>
            </a:r>
          </a:p>
          <a:p>
            <a:pPr marL="109537" indent="0">
              <a:buNone/>
            </a:pPr>
            <a:endParaRPr lang="en-US" sz="2400" dirty="0"/>
          </a:p>
          <a:p>
            <a:pPr marL="109537" indent="0">
              <a:buNone/>
            </a:pPr>
            <a:r>
              <a:rPr lang="en-US" sz="2400" dirty="0" smtClean="0"/>
              <a:t>For example, we sampled </a:t>
            </a:r>
            <a:r>
              <a:rPr lang="en-US" sz="2400" b="1" dirty="0" smtClean="0"/>
              <a:t>all</a:t>
            </a:r>
            <a:r>
              <a:rPr lang="en-US" sz="2400" dirty="0" smtClean="0"/>
              <a:t> </a:t>
            </a:r>
            <a:r>
              <a:rPr lang="en-US" sz="2400" dirty="0"/>
              <a:t>18 densities in </a:t>
            </a:r>
            <a:r>
              <a:rPr lang="en-US" sz="2400" dirty="0" smtClean="0"/>
              <a:t>two leading statistics textbooks: Beta</a:t>
            </a:r>
            <a:r>
              <a:rPr lang="en-US" sz="2400" dirty="0"/>
              <a:t>, Burr, </a:t>
            </a:r>
            <a:r>
              <a:rPr lang="en-US" sz="2400" dirty="0" smtClean="0"/>
              <a:t>Cauchy, Chi-squared</a:t>
            </a:r>
            <a:r>
              <a:rPr lang="en-US" sz="2400" dirty="0"/>
              <a:t>, Exponential, Extreme Value, F, Gamma, </a:t>
            </a:r>
            <a:r>
              <a:rPr lang="en-US" sz="2400" dirty="0" err="1"/>
              <a:t>Gompertz</a:t>
            </a:r>
            <a:r>
              <a:rPr lang="en-US" sz="2400" dirty="0"/>
              <a:t>, Log-Gamma, Log-Normal, Maxwell, Normal, Pareto, Rayleigh, t, Uniform and </a:t>
            </a:r>
            <a:r>
              <a:rPr lang="en-US" sz="2400" dirty="0" err="1"/>
              <a:t>Weibull</a:t>
            </a:r>
            <a:r>
              <a:rPr lang="en-US" sz="2400" dirty="0"/>
              <a:t> distributions.</a:t>
            </a:r>
            <a:endParaRPr lang="en-US" sz="2400" dirty="0" smtClean="0"/>
          </a:p>
          <a:p>
            <a:pPr marL="109537" indent="0">
              <a:buNone/>
            </a:pPr>
            <a:endParaRPr lang="en-US" sz="2400" dirty="0"/>
          </a:p>
          <a:p>
            <a:pPr marL="109537" indent="0">
              <a:buNone/>
            </a:pPr>
            <a:r>
              <a:rPr lang="en-US" sz="2400" dirty="0" smtClean="0"/>
              <a:t>A1-A3 </a:t>
            </a:r>
            <a:r>
              <a:rPr lang="en-US" sz="2400" dirty="0"/>
              <a:t>admits </a:t>
            </a:r>
            <a:r>
              <a:rPr lang="en-US" sz="2400" dirty="0" smtClean="0"/>
              <a:t>all of the densities except some special cases of the Log-Gamma and some special cases of </a:t>
            </a:r>
            <a:r>
              <a:rPr lang="en-US" sz="2400" i="1" dirty="0" smtClean="0"/>
              <a:t>generalizations</a:t>
            </a:r>
            <a:r>
              <a:rPr lang="en-US" sz="2400" dirty="0" smtClean="0"/>
              <a:t> of the Beta, Cauchy, and Pareto.</a:t>
            </a:r>
            <a:endParaRPr lang="en-US" sz="2400" dirty="0"/>
          </a:p>
          <a:p>
            <a:endParaRPr lang="en-US" dirty="0"/>
          </a:p>
        </p:txBody>
      </p:sp>
    </p:spTree>
    <p:extLst>
      <p:ext uri="{BB962C8B-B14F-4D97-AF65-F5344CB8AC3E}">
        <p14:creationId xmlns:p14="http://schemas.microsoft.com/office/powerpoint/2010/main" val="4037592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lstStyle/>
          <a:p>
            <a:pPr eaLnBrk="1" hangingPunct="1"/>
            <a:r>
              <a:rPr lang="en-US" sz="3200" dirty="0" smtClean="0">
                <a:cs typeface="Arial" charset="0"/>
              </a:rPr>
              <a:t>Specific Details</a:t>
            </a:r>
          </a:p>
        </p:txBody>
      </p:sp>
      <p:sp>
        <p:nvSpPr>
          <p:cNvPr id="302083" name="Rectangle 3"/>
          <p:cNvSpPr>
            <a:spLocks noGrp="1" noChangeArrowheads="1"/>
          </p:cNvSpPr>
          <p:nvPr>
            <p:ph type="body" idx="1"/>
          </p:nvPr>
        </p:nvSpPr>
        <p:spPr>
          <a:xfrm>
            <a:off x="457200" y="1219200"/>
            <a:ext cx="8382000" cy="4114800"/>
          </a:xfrm>
        </p:spPr>
        <p:txBody>
          <a:bodyPr/>
          <a:lstStyle/>
          <a:p>
            <a:pPr marL="457200" indent="-457200" eaLnBrk="1" hangingPunct="1"/>
            <a:r>
              <a:rPr lang="en-US" sz="2400" dirty="0" smtClean="0"/>
              <a:t>Agent needs to do a task (once).</a:t>
            </a:r>
          </a:p>
          <a:p>
            <a:pPr marL="857250" lvl="1" indent="-457200" eaLnBrk="1" hangingPunct="1"/>
            <a:r>
              <a:rPr lang="en-US" sz="2000" dirty="0" smtClean="0"/>
              <a:t>Switch savings rate, </a:t>
            </a:r>
            <a:r>
              <a:rPr lang="en-US" sz="2000" i="1" dirty="0" smtClean="0">
                <a:latin typeface="Times New Roman" pitchFamily="18" charset="0"/>
                <a:cs typeface="Times New Roman" pitchFamily="18" charset="0"/>
              </a:rPr>
              <a:t>s,</a:t>
            </a:r>
            <a:r>
              <a:rPr lang="en-US" sz="2000" dirty="0" smtClean="0"/>
              <a:t> from default, </a:t>
            </a:r>
            <a:r>
              <a:rPr lang="en-US" sz="2000" i="1" dirty="0" smtClean="0">
                <a:latin typeface="Times New Roman" pitchFamily="18" charset="0"/>
                <a:cs typeface="Times New Roman" pitchFamily="18" charset="0"/>
              </a:rPr>
              <a:t>d</a:t>
            </a:r>
            <a:r>
              <a:rPr lang="en-US" sz="2000" dirty="0" smtClean="0"/>
              <a:t>, to optimal savings rate, </a:t>
            </a:r>
          </a:p>
          <a:p>
            <a:pPr marL="457200" indent="-457200" eaLnBrk="1" hangingPunct="1"/>
            <a:r>
              <a:rPr lang="en-US" sz="2400" dirty="0" smtClean="0"/>
              <a:t>Until task is done, agent losses                    per period.</a:t>
            </a:r>
          </a:p>
          <a:p>
            <a:pPr marL="457200" indent="-457200" eaLnBrk="1" hangingPunct="1"/>
            <a:r>
              <a:rPr lang="en-US" sz="2400" dirty="0" smtClean="0"/>
              <a:t>Doing task costs </a:t>
            </a:r>
            <a:r>
              <a:rPr lang="en-US" sz="2400" i="1" dirty="0" smtClean="0">
                <a:latin typeface="Times New Roman" pitchFamily="18" charset="0"/>
                <a:cs typeface="Times New Roman" pitchFamily="18" charset="0"/>
              </a:rPr>
              <a:t>c</a:t>
            </a:r>
            <a:r>
              <a:rPr lang="en-US" sz="2400" dirty="0" smtClean="0"/>
              <a:t> units of effort now.</a:t>
            </a:r>
          </a:p>
          <a:p>
            <a:pPr marL="857250" lvl="1" indent="-457200" eaLnBrk="1" hangingPunct="1"/>
            <a:r>
              <a:rPr lang="en-US" sz="2000" dirty="0" smtClean="0"/>
              <a:t>Think of </a:t>
            </a:r>
            <a:r>
              <a:rPr lang="en-US" sz="2000" i="1" dirty="0" smtClean="0">
                <a:latin typeface="Times New Roman" pitchFamily="18" charset="0"/>
                <a:cs typeface="Times New Roman" pitchFamily="18" charset="0"/>
              </a:rPr>
              <a:t>c</a:t>
            </a:r>
            <a:r>
              <a:rPr lang="en-US" sz="2000" dirty="0" smtClean="0"/>
              <a:t> as opportunity cost of time</a:t>
            </a:r>
          </a:p>
          <a:p>
            <a:pPr marL="457200" indent="-457200" eaLnBrk="1" hangingPunct="1"/>
            <a:r>
              <a:rPr lang="en-US" sz="2400" dirty="0" smtClean="0"/>
              <a:t>Each period </a:t>
            </a:r>
            <a:r>
              <a:rPr lang="en-US" sz="2400" i="1" dirty="0" smtClean="0">
                <a:latin typeface="Times New Roman" pitchFamily="18" charset="0"/>
                <a:cs typeface="Times New Roman" pitchFamily="18" charset="0"/>
              </a:rPr>
              <a:t>c</a:t>
            </a:r>
            <a:r>
              <a:rPr lang="en-US" sz="2400" dirty="0" smtClean="0"/>
              <a:t> is drawn from a uniform distribution on [0,1].</a:t>
            </a:r>
          </a:p>
          <a:p>
            <a:pPr marL="457200" indent="-457200" eaLnBrk="1" hangingPunct="1"/>
            <a:r>
              <a:rPr lang="en-US" sz="2400" dirty="0" smtClean="0"/>
              <a:t>Agent has present-biased discount function with </a:t>
            </a:r>
            <a:r>
              <a:rPr lang="el-GR" sz="2400" i="1" dirty="0" smtClean="0">
                <a:latin typeface="Times New Roman" pitchFamily="18" charset="0"/>
                <a:cs typeface="Times New Roman" pitchFamily="18" charset="0"/>
              </a:rPr>
              <a:t>β</a:t>
            </a:r>
            <a:r>
              <a:rPr lang="en-US" sz="2400" dirty="0" smtClean="0"/>
              <a:t> &lt; 1 and </a:t>
            </a:r>
            <a:r>
              <a:rPr lang="el-GR" sz="2400" i="1" dirty="0" smtClean="0">
                <a:latin typeface="Times New Roman" pitchFamily="18" charset="0"/>
                <a:cs typeface="Times New Roman" pitchFamily="18" charset="0"/>
              </a:rPr>
              <a:t>δ</a:t>
            </a:r>
            <a:r>
              <a:rPr lang="en-US" sz="2400" dirty="0" smtClean="0"/>
              <a:t> = 1.</a:t>
            </a:r>
          </a:p>
          <a:p>
            <a:pPr marL="457200" indent="-457200" eaLnBrk="1" hangingPunct="1"/>
            <a:r>
              <a:rPr lang="en-US" dirty="0" smtClean="0"/>
              <a:t>So discount function is: 1, </a:t>
            </a:r>
            <a:r>
              <a:rPr lang="el-GR" i="1" dirty="0" smtClean="0">
                <a:latin typeface="Times New Roman" pitchFamily="18" charset="0"/>
                <a:cs typeface="Times New Roman" pitchFamily="18" charset="0"/>
              </a:rPr>
              <a:t>β</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β</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β</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457200" indent="-457200" eaLnBrk="1" hangingPunct="1"/>
            <a:r>
              <a:rPr lang="en-US" sz="2400" dirty="0" smtClean="0"/>
              <a:t>Agent has sophisticated (rational) forecast of her own future behavior.  She knows that next period, she will again have the weighting function </a:t>
            </a:r>
            <a:r>
              <a:rPr lang="en-US" dirty="0" smtClean="0"/>
              <a:t>1, </a:t>
            </a:r>
            <a:r>
              <a:rPr lang="el-GR" i="1" dirty="0" smtClean="0">
                <a:latin typeface="Times New Roman" pitchFamily="18" charset="0"/>
                <a:cs typeface="Times New Roman" pitchFamily="18" charset="0"/>
              </a:rPr>
              <a:t>β</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β</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β</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280025" y="2057400"/>
          <a:ext cx="1577975" cy="430213"/>
        </p:xfrm>
        <a:graphic>
          <a:graphicData uri="http://schemas.openxmlformats.org/presentationml/2006/ole">
            <mc:AlternateContent xmlns:mc="http://schemas.openxmlformats.org/markup-compatibility/2006">
              <mc:Choice xmlns:v="urn:schemas-microsoft-com:vml" Requires="v">
                <p:oleObj spid="_x0000_s95308" name="Equation" r:id="rId4" imgW="838080" imgH="228600" progId="Equation.DSMT4">
                  <p:embed/>
                </p:oleObj>
              </mc:Choice>
              <mc:Fallback>
                <p:oleObj name="Equation" r:id="rId4" imgW="8380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025" y="2057400"/>
                        <a:ext cx="1577975"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8835" name="Object 3"/>
          <p:cNvGraphicFramePr>
            <a:graphicFrameLocks noChangeAspect="1"/>
          </p:cNvGraphicFramePr>
          <p:nvPr/>
        </p:nvGraphicFramePr>
        <p:xfrm>
          <a:off x="8382000" y="1600200"/>
          <a:ext cx="358775" cy="382587"/>
        </p:xfrm>
        <a:graphic>
          <a:graphicData uri="http://schemas.openxmlformats.org/presentationml/2006/ole">
            <mc:AlternateContent xmlns:mc="http://schemas.openxmlformats.org/markup-compatibility/2006">
              <mc:Choice xmlns:v="urn:schemas-microsoft-com:vml" Requires="v">
                <p:oleObj spid="_x0000_s95309" name="Equation" r:id="rId6" imgW="190440" imgH="203040" progId="Equation.DSMT4">
                  <p:embed/>
                </p:oleObj>
              </mc:Choice>
              <mc:Fallback>
                <p:oleObj name="Equation" r:id="rId6" imgW="19044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1600200"/>
                        <a:ext cx="3587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62107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Arrow Connector 6"/>
          <p:cNvCxnSpPr/>
          <p:nvPr/>
        </p:nvCxnSpPr>
        <p:spPr>
          <a:xfrm>
            <a:off x="2768986" y="5334000"/>
            <a:ext cx="3886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768986" y="1828800"/>
            <a:ext cx="0" cy="3505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Triangle 11"/>
          <p:cNvSpPr/>
          <p:nvPr/>
        </p:nvSpPr>
        <p:spPr>
          <a:xfrm>
            <a:off x="2788920" y="2514600"/>
            <a:ext cx="2946014" cy="2819400"/>
          </a:xfrm>
          <a:prstGeom prst="rtTriangle">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4" name="TextBox 13"/>
          <p:cNvSpPr txBox="1"/>
          <p:nvPr/>
        </p:nvSpPr>
        <p:spPr>
          <a:xfrm>
            <a:off x="2112922" y="1219200"/>
            <a:ext cx="732264" cy="707886"/>
          </a:xfrm>
          <a:prstGeom prst="rect">
            <a:avLst/>
          </a:prstGeom>
          <a:noFill/>
        </p:spPr>
        <p:txBody>
          <a:bodyPr wrap="square" rtlCol="0">
            <a:spAutoFit/>
          </a:bodyPr>
          <a:lstStyle/>
          <a:p>
            <a:pPr eaLnBrk="1" fontAlgn="auto" hangingPunct="1">
              <a:spcBef>
                <a:spcPts val="0"/>
              </a:spcBef>
              <a:spcAft>
                <a:spcPts val="0"/>
              </a:spcAft>
            </a:pPr>
            <a:r>
              <a:rPr lang="en-US" sz="4000" i="1" dirty="0" smtClean="0">
                <a:solidFill>
                  <a:prstClr val="black"/>
                </a:solidFill>
                <a:latin typeface="Times New Roman" pitchFamily="18" charset="0"/>
                <a:cs typeface="Times New Roman" pitchFamily="18" charset="0"/>
              </a:rPr>
              <a:t>c</a:t>
            </a:r>
            <a:r>
              <a:rPr lang="en-US" sz="4000" baseline="-25000" dirty="0">
                <a:solidFill>
                  <a:prstClr val="black"/>
                </a:solidFill>
                <a:latin typeface="Times New Roman" pitchFamily="18" charset="0"/>
                <a:cs typeface="Times New Roman" pitchFamily="18" charset="0"/>
              </a:rPr>
              <a:t>2</a:t>
            </a:r>
            <a:endParaRPr lang="en-US" sz="4000" dirty="0">
              <a:solidFill>
                <a:prstClr val="black"/>
              </a:solidFill>
              <a:latin typeface="Times New Roman" pitchFamily="18" charset="0"/>
              <a:cs typeface="Times New Roman" pitchFamily="18" charset="0"/>
            </a:endParaRPr>
          </a:p>
        </p:txBody>
      </p:sp>
      <p:sp>
        <p:nvSpPr>
          <p:cNvPr id="15" name="TextBox 14"/>
          <p:cNvSpPr txBox="1"/>
          <p:nvPr/>
        </p:nvSpPr>
        <p:spPr>
          <a:xfrm>
            <a:off x="6578986" y="5181600"/>
            <a:ext cx="583814" cy="707886"/>
          </a:xfrm>
          <a:prstGeom prst="rect">
            <a:avLst/>
          </a:prstGeom>
          <a:noFill/>
        </p:spPr>
        <p:txBody>
          <a:bodyPr wrap="none" rtlCol="0">
            <a:spAutoFit/>
          </a:bodyPr>
          <a:lstStyle/>
          <a:p>
            <a:pPr eaLnBrk="1" fontAlgn="auto" hangingPunct="1">
              <a:spcBef>
                <a:spcPts val="0"/>
              </a:spcBef>
              <a:spcAft>
                <a:spcPts val="0"/>
              </a:spcAft>
            </a:pPr>
            <a:r>
              <a:rPr lang="en-US" sz="4000" i="1" dirty="0" smtClean="0">
                <a:solidFill>
                  <a:prstClr val="black"/>
                </a:solidFill>
                <a:latin typeface="Times New Roman" pitchFamily="18" charset="0"/>
                <a:cs typeface="Times New Roman" pitchFamily="18" charset="0"/>
              </a:rPr>
              <a:t>c</a:t>
            </a:r>
            <a:r>
              <a:rPr lang="en-US" sz="4000" baseline="-25000" dirty="0" smtClean="0">
                <a:solidFill>
                  <a:prstClr val="black"/>
                </a:solidFill>
                <a:latin typeface="Times New Roman" pitchFamily="18" charset="0"/>
                <a:cs typeface="Times New Roman" pitchFamily="18" charset="0"/>
              </a:rPr>
              <a:t>1</a:t>
            </a:r>
            <a:endParaRPr lang="en-US" sz="4000" dirty="0">
              <a:solidFill>
                <a:prstClr val="black"/>
              </a:solidFill>
              <a:latin typeface="Times New Roman" pitchFamily="18" charset="0"/>
              <a:cs typeface="Times New Roman" pitchFamily="18" charset="0"/>
            </a:endParaRPr>
          </a:p>
        </p:txBody>
      </p:sp>
      <p:sp>
        <p:nvSpPr>
          <p:cNvPr id="27" name="TextBox 26"/>
          <p:cNvSpPr txBox="1"/>
          <p:nvPr/>
        </p:nvSpPr>
        <p:spPr>
          <a:xfrm>
            <a:off x="1695875" y="152400"/>
            <a:ext cx="6032421" cy="1200329"/>
          </a:xfrm>
          <a:prstGeom prst="rect">
            <a:avLst/>
          </a:prstGeom>
          <a:noFill/>
        </p:spPr>
        <p:txBody>
          <a:bodyPr wrap="none" rtlCol="0">
            <a:spAutoFit/>
          </a:bodyPr>
          <a:lstStyle/>
          <a:p>
            <a:pPr algn="ctr" eaLnBrk="1" fontAlgn="auto" hangingPunct="1">
              <a:spcBef>
                <a:spcPts val="0"/>
              </a:spcBef>
              <a:spcAft>
                <a:spcPts val="0"/>
              </a:spcAft>
            </a:pPr>
            <a:r>
              <a:rPr lang="en-US" sz="3600" dirty="0" smtClean="0">
                <a:solidFill>
                  <a:prstClr val="black"/>
                </a:solidFill>
                <a:latin typeface="Times New Roman" pitchFamily="18" charset="0"/>
                <a:cs typeface="Times New Roman" pitchFamily="18" charset="0"/>
              </a:rPr>
              <a:t>Self 0 hands self 1 a budget set </a:t>
            </a:r>
          </a:p>
          <a:p>
            <a:pPr algn="ctr" eaLnBrk="1" fontAlgn="auto" hangingPunct="1">
              <a:spcBef>
                <a:spcPts val="0"/>
              </a:spcBef>
              <a:spcAft>
                <a:spcPts val="0"/>
              </a:spcAft>
            </a:pPr>
            <a:r>
              <a:rPr lang="en-US" sz="3600" dirty="0" smtClean="0">
                <a:solidFill>
                  <a:prstClr val="black"/>
                </a:solidFill>
                <a:latin typeface="Times New Roman" pitchFamily="18" charset="0"/>
                <a:cs typeface="Times New Roman" pitchFamily="18" charset="0"/>
              </a:rPr>
              <a:t>(subset of blue region)</a:t>
            </a:r>
            <a:endParaRPr lang="en-US" sz="3600" dirty="0">
              <a:solidFill>
                <a:prstClr val="black"/>
              </a:solidFill>
              <a:latin typeface="Times New Roman" pitchFamily="18" charset="0"/>
              <a:cs typeface="Times New Roman" pitchFamily="18" charset="0"/>
            </a:endParaRPr>
          </a:p>
        </p:txBody>
      </p:sp>
      <p:sp>
        <p:nvSpPr>
          <p:cNvPr id="16" name="Freeform 15"/>
          <p:cNvSpPr/>
          <p:nvPr/>
        </p:nvSpPr>
        <p:spPr>
          <a:xfrm>
            <a:off x="2764654" y="3284738"/>
            <a:ext cx="2645546" cy="2059619"/>
          </a:xfrm>
          <a:custGeom>
            <a:avLst/>
            <a:gdLst>
              <a:gd name="connsiteX0" fmla="*/ 0 w 2645546"/>
              <a:gd name="connsiteY0" fmla="*/ 2059619 h 2059619"/>
              <a:gd name="connsiteX1" fmla="*/ 8878 w 2645546"/>
              <a:gd name="connsiteY1" fmla="*/ 0 h 2059619"/>
              <a:gd name="connsiteX2" fmla="*/ 221942 w 2645546"/>
              <a:gd name="connsiteY2" fmla="*/ 17755 h 2059619"/>
              <a:gd name="connsiteX3" fmla="*/ 363984 w 2645546"/>
              <a:gd name="connsiteY3" fmla="*/ 53266 h 2059619"/>
              <a:gd name="connsiteX4" fmla="*/ 550416 w 2645546"/>
              <a:gd name="connsiteY4" fmla="*/ 186431 h 2059619"/>
              <a:gd name="connsiteX5" fmla="*/ 719091 w 2645546"/>
              <a:gd name="connsiteY5" fmla="*/ 390617 h 2059619"/>
              <a:gd name="connsiteX6" fmla="*/ 843379 w 2645546"/>
              <a:gd name="connsiteY6" fmla="*/ 665825 h 2059619"/>
              <a:gd name="connsiteX7" fmla="*/ 1003177 w 2645546"/>
              <a:gd name="connsiteY7" fmla="*/ 1038687 h 2059619"/>
              <a:gd name="connsiteX8" fmla="*/ 1127464 w 2645546"/>
              <a:gd name="connsiteY8" fmla="*/ 1278384 h 2059619"/>
              <a:gd name="connsiteX9" fmla="*/ 1260629 w 2645546"/>
              <a:gd name="connsiteY9" fmla="*/ 1429305 h 2059619"/>
              <a:gd name="connsiteX10" fmla="*/ 1420427 w 2645546"/>
              <a:gd name="connsiteY10" fmla="*/ 1526959 h 2059619"/>
              <a:gd name="connsiteX11" fmla="*/ 1775534 w 2645546"/>
              <a:gd name="connsiteY11" fmla="*/ 1677879 h 2059619"/>
              <a:gd name="connsiteX12" fmla="*/ 2059619 w 2645546"/>
              <a:gd name="connsiteY12" fmla="*/ 1731145 h 2059619"/>
              <a:gd name="connsiteX13" fmla="*/ 2299317 w 2645546"/>
              <a:gd name="connsiteY13" fmla="*/ 1819922 h 2059619"/>
              <a:gd name="connsiteX14" fmla="*/ 2512381 w 2645546"/>
              <a:gd name="connsiteY14" fmla="*/ 1944210 h 2059619"/>
              <a:gd name="connsiteX15" fmla="*/ 2645546 w 2645546"/>
              <a:gd name="connsiteY15" fmla="*/ 2032986 h 2059619"/>
              <a:gd name="connsiteX16" fmla="*/ 2645546 w 2645546"/>
              <a:gd name="connsiteY16" fmla="*/ 2059619 h 2059619"/>
              <a:gd name="connsiteX17" fmla="*/ 0 w 2645546"/>
              <a:gd name="connsiteY17" fmla="*/ 2059619 h 205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5546" h="2059619">
                <a:moveTo>
                  <a:pt x="0" y="2059619"/>
                </a:moveTo>
                <a:cubicBezTo>
                  <a:pt x="2959" y="1373079"/>
                  <a:pt x="5919" y="686540"/>
                  <a:pt x="8878" y="0"/>
                </a:cubicBezTo>
                <a:lnTo>
                  <a:pt x="221942" y="17755"/>
                </a:lnTo>
                <a:lnTo>
                  <a:pt x="363984" y="53266"/>
                </a:lnTo>
                <a:lnTo>
                  <a:pt x="550416" y="186431"/>
                </a:lnTo>
                <a:lnTo>
                  <a:pt x="719091" y="390617"/>
                </a:lnTo>
                <a:lnTo>
                  <a:pt x="843379" y="665825"/>
                </a:lnTo>
                <a:lnTo>
                  <a:pt x="1003177" y="1038687"/>
                </a:lnTo>
                <a:lnTo>
                  <a:pt x="1127464" y="1278384"/>
                </a:lnTo>
                <a:lnTo>
                  <a:pt x="1260629" y="1429305"/>
                </a:lnTo>
                <a:lnTo>
                  <a:pt x="1420427" y="1526959"/>
                </a:lnTo>
                <a:lnTo>
                  <a:pt x="1775534" y="1677879"/>
                </a:lnTo>
                <a:lnTo>
                  <a:pt x="2059619" y="1731145"/>
                </a:lnTo>
                <a:lnTo>
                  <a:pt x="2299317" y="1819922"/>
                </a:lnTo>
                <a:lnTo>
                  <a:pt x="2512381" y="1944210"/>
                </a:lnTo>
                <a:lnTo>
                  <a:pt x="2645546" y="2032986"/>
                </a:lnTo>
                <a:lnTo>
                  <a:pt x="2645546" y="2059619"/>
                </a:lnTo>
                <a:lnTo>
                  <a:pt x="0" y="2059619"/>
                </a:lnTo>
                <a:close/>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 name="Freeform 10"/>
          <p:cNvSpPr/>
          <p:nvPr/>
        </p:nvSpPr>
        <p:spPr>
          <a:xfrm>
            <a:off x="2743200" y="3276600"/>
            <a:ext cx="2639291" cy="2057400"/>
          </a:xfrm>
          <a:custGeom>
            <a:avLst/>
            <a:gdLst>
              <a:gd name="connsiteX0" fmla="*/ 0 w 3657600"/>
              <a:gd name="connsiteY0" fmla="*/ 669 h 3242633"/>
              <a:gd name="connsiteX1" fmla="*/ 845127 w 3657600"/>
              <a:gd name="connsiteY1" fmla="*/ 360888 h 3242633"/>
              <a:gd name="connsiteX2" fmla="*/ 1745673 w 3657600"/>
              <a:gd name="connsiteY2" fmla="*/ 2203542 h 3242633"/>
              <a:gd name="connsiteX3" fmla="*/ 3144982 w 3657600"/>
              <a:gd name="connsiteY3" fmla="*/ 2854706 h 3242633"/>
              <a:gd name="connsiteX4" fmla="*/ 3657600 w 3657600"/>
              <a:gd name="connsiteY4" fmla="*/ 3242633 h 324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3242633">
                <a:moveTo>
                  <a:pt x="0" y="669"/>
                </a:moveTo>
                <a:cubicBezTo>
                  <a:pt x="277090" y="-2795"/>
                  <a:pt x="554181" y="-6258"/>
                  <a:pt x="845127" y="360888"/>
                </a:cubicBezTo>
                <a:cubicBezTo>
                  <a:pt x="1136073" y="728034"/>
                  <a:pt x="1362364" y="1787906"/>
                  <a:pt x="1745673" y="2203542"/>
                </a:cubicBezTo>
                <a:cubicBezTo>
                  <a:pt x="2128982" y="2619178"/>
                  <a:pt x="2826328" y="2681524"/>
                  <a:pt x="3144982" y="2854706"/>
                </a:cubicBezTo>
                <a:cubicBezTo>
                  <a:pt x="3463636" y="3027888"/>
                  <a:pt x="3560618" y="3135260"/>
                  <a:pt x="3657600" y="324263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3" name="Oval 12"/>
          <p:cNvSpPr/>
          <p:nvPr/>
        </p:nvSpPr>
        <p:spPr>
          <a:xfrm>
            <a:off x="3566160" y="39624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18" name="Straight Connector 17"/>
          <p:cNvCxnSpPr/>
          <p:nvPr/>
        </p:nvCxnSpPr>
        <p:spPr>
          <a:xfrm>
            <a:off x="2788920" y="3284738"/>
            <a:ext cx="0" cy="205961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6" idx="0"/>
          </p:cNvCxnSpPr>
          <p:nvPr/>
        </p:nvCxnSpPr>
        <p:spPr>
          <a:xfrm flipH="1" flipV="1">
            <a:off x="2764654" y="5344357"/>
            <a:ext cx="2665480"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19400" y="4800600"/>
            <a:ext cx="1561646" cy="461665"/>
          </a:xfrm>
          <a:prstGeom prst="rect">
            <a:avLst/>
          </a:prstGeom>
          <a:noFill/>
        </p:spPr>
        <p:txBody>
          <a:bodyPr wrap="none" rtlCol="0">
            <a:spAutoFit/>
          </a:bodyPr>
          <a:lstStyle/>
          <a:p>
            <a:pPr eaLnBrk="1" fontAlgn="auto" hangingPunct="1">
              <a:spcBef>
                <a:spcPts val="0"/>
              </a:spcBef>
              <a:spcAft>
                <a:spcPts val="0"/>
              </a:spcAft>
            </a:pPr>
            <a:r>
              <a:rPr lang="en-US" sz="2400" b="1" dirty="0" smtClean="0">
                <a:solidFill>
                  <a:srgbClr val="FF0000"/>
                </a:solidFill>
                <a:latin typeface="Times New Roman" pitchFamily="18" charset="0"/>
                <a:cs typeface="Times New Roman" pitchFamily="18" charset="0"/>
              </a:rPr>
              <a:t>Budget set</a:t>
            </a:r>
            <a:endParaRPr lang="en-US" sz="2400" b="1" dirty="0">
              <a:solidFill>
                <a:srgbClr val="FF0000"/>
              </a:solidFill>
              <a:latin typeface="Times New Roman" pitchFamily="18" charset="0"/>
              <a:cs typeface="Times New Roman" pitchFamily="18" charset="0"/>
            </a:endParaRPr>
          </a:p>
        </p:txBody>
      </p:sp>
      <p:sp>
        <p:nvSpPr>
          <p:cNvPr id="29" name="TextBox 28"/>
          <p:cNvSpPr txBox="1"/>
          <p:nvPr/>
        </p:nvSpPr>
        <p:spPr>
          <a:xfrm>
            <a:off x="2454338" y="2297668"/>
            <a:ext cx="288862" cy="369332"/>
          </a:xfrm>
          <a:prstGeom prst="rect">
            <a:avLst/>
          </a:prstGeom>
          <a:noFill/>
        </p:spPr>
        <p:txBody>
          <a:bodyPr wrap="none" rtlCol="0">
            <a:spAutoFit/>
          </a:bodyPr>
          <a:lstStyle/>
          <a:p>
            <a:pPr eaLnBrk="1" fontAlgn="auto" hangingPunct="1">
              <a:spcBef>
                <a:spcPts val="0"/>
              </a:spcBef>
              <a:spcAft>
                <a:spcPts val="0"/>
              </a:spcAft>
            </a:pPr>
            <a:r>
              <a:rPr lang="en-US" i="1" dirty="0" smtClean="0">
                <a:solidFill>
                  <a:prstClr val="black"/>
                </a:solidFill>
                <a:latin typeface="Times New Roman" pitchFamily="18" charset="0"/>
                <a:cs typeface="Times New Roman" pitchFamily="18" charset="0"/>
              </a:rPr>
              <a:t>y</a:t>
            </a:r>
            <a:endParaRPr lang="en-US" i="1" dirty="0">
              <a:solidFill>
                <a:prstClr val="black"/>
              </a:solidFill>
              <a:latin typeface="Times New Roman" pitchFamily="18" charset="0"/>
              <a:cs typeface="Times New Roman" pitchFamily="18" charset="0"/>
            </a:endParaRPr>
          </a:p>
        </p:txBody>
      </p:sp>
      <p:sp>
        <p:nvSpPr>
          <p:cNvPr id="30" name="TextBox 29"/>
          <p:cNvSpPr txBox="1"/>
          <p:nvPr/>
        </p:nvSpPr>
        <p:spPr>
          <a:xfrm>
            <a:off x="5562600" y="5257800"/>
            <a:ext cx="288862" cy="369332"/>
          </a:xfrm>
          <a:prstGeom prst="rect">
            <a:avLst/>
          </a:prstGeom>
          <a:noFill/>
        </p:spPr>
        <p:txBody>
          <a:bodyPr wrap="none" rtlCol="0">
            <a:spAutoFit/>
          </a:bodyPr>
          <a:lstStyle/>
          <a:p>
            <a:pPr eaLnBrk="1" fontAlgn="auto" hangingPunct="1">
              <a:spcBef>
                <a:spcPts val="0"/>
              </a:spcBef>
              <a:spcAft>
                <a:spcPts val="0"/>
              </a:spcAft>
            </a:pPr>
            <a:r>
              <a:rPr lang="en-US" i="1" dirty="0" smtClean="0">
                <a:solidFill>
                  <a:prstClr val="black"/>
                </a:solidFill>
                <a:latin typeface="Times New Roman" pitchFamily="18" charset="0"/>
                <a:cs typeface="Times New Roman" pitchFamily="18" charset="0"/>
              </a:rPr>
              <a:t>y</a:t>
            </a:r>
            <a:endParaRPr lang="en-US" i="1" dirty="0">
              <a:solidFill>
                <a:prstClr val="black"/>
              </a:solidFill>
              <a:latin typeface="Times New Roman" pitchFamily="18" charset="0"/>
              <a:cs typeface="Times New Roman" pitchFamily="18" charset="0"/>
            </a:endParaRPr>
          </a:p>
        </p:txBody>
      </p:sp>
      <p:sp>
        <p:nvSpPr>
          <p:cNvPr id="31" name="Freeform 30"/>
          <p:cNvSpPr/>
          <p:nvPr/>
        </p:nvSpPr>
        <p:spPr>
          <a:xfrm>
            <a:off x="3778928" y="3518517"/>
            <a:ext cx="1402672" cy="443883"/>
          </a:xfrm>
          <a:custGeom>
            <a:avLst/>
            <a:gdLst>
              <a:gd name="connsiteX0" fmla="*/ 0 w 1402672"/>
              <a:gd name="connsiteY0" fmla="*/ 443883 h 443883"/>
              <a:gd name="connsiteX1" fmla="*/ 1402672 w 1402672"/>
              <a:gd name="connsiteY1" fmla="*/ 0 h 443883"/>
            </a:gdLst>
            <a:ahLst/>
            <a:cxnLst>
              <a:cxn ang="0">
                <a:pos x="connsiteX0" y="connsiteY0"/>
              </a:cxn>
              <a:cxn ang="0">
                <a:pos x="connsiteX1" y="connsiteY1"/>
              </a:cxn>
            </a:cxnLst>
            <a:rect l="l" t="t" r="r" b="b"/>
            <a:pathLst>
              <a:path w="1402672" h="443883">
                <a:moveTo>
                  <a:pt x="0" y="443883"/>
                </a:moveTo>
                <a:lnTo>
                  <a:pt x="1402672" y="0"/>
                </a:lnTo>
              </a:path>
            </a:pathLst>
          </a:custGeom>
          <a:noFill/>
          <a:ln w="508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mc:AlternateContent xmlns:mc="http://schemas.openxmlformats.org/markup-compatibility/2006" xmlns:a14="http://schemas.microsoft.com/office/drawing/2010/main">
        <mc:Choice Requires="a14">
          <p:sp>
            <p:nvSpPr>
              <p:cNvPr id="33" name="TextBox 32"/>
              <p:cNvSpPr txBox="1"/>
              <p:nvPr/>
            </p:nvSpPr>
            <p:spPr>
              <a:xfrm>
                <a:off x="5181600" y="3288268"/>
                <a:ext cx="2581156" cy="461665"/>
              </a:xfrm>
              <a:prstGeom prst="rect">
                <a:avLst/>
              </a:prstGeom>
              <a:noFill/>
            </p:spPr>
            <p:txBody>
              <a:bodyPr wrap="none" rtlCol="0">
                <a:spAutoFit/>
              </a:bodyPr>
              <a:lstStyle/>
              <a:p>
                <a:pPr eaLnBrk="1" fontAlgn="auto" hangingPunct="1">
                  <a:spcBef>
                    <a:spcPts val="0"/>
                  </a:spcBef>
                  <a:spcAft>
                    <a:spcPts val="0"/>
                  </a:spcAft>
                </a:pPr>
                <a:r>
                  <a:rPr lang="en-US" sz="2400" b="1" dirty="0" smtClean="0">
                    <a:solidFill>
                      <a:prstClr val="black"/>
                    </a:solidFill>
                    <a:latin typeface="Times New Roman" pitchFamily="18" charset="0"/>
                    <a:cs typeface="Times New Roman" pitchFamily="18" charset="0"/>
                  </a:rPr>
                  <a:t>Max |Slope| </a:t>
                </a:r>
                <a:r>
                  <a:rPr lang="en-US" sz="2400" b="1" dirty="0">
                    <a:solidFill>
                      <a:prstClr val="black"/>
                    </a:solidFill>
                    <a:latin typeface="Times New Roman" pitchFamily="18" charset="0"/>
                    <a:cs typeface="Times New Roman" pitchFamily="18" charset="0"/>
                  </a:rPr>
                  <a:t>&lt;</a:t>
                </a:r>
                <a:r>
                  <a:rPr lang="en-US" sz="2400" b="1" dirty="0" smtClean="0">
                    <a:solidFill>
                      <a:prstClr val="black"/>
                    </a:solidFill>
                    <a:latin typeface="Times New Roman" pitchFamily="18" charset="0"/>
                    <a:cs typeface="Times New Roman" pitchFamily="18" charset="0"/>
                  </a:rPr>
                  <a:t> 1+</a:t>
                </a:r>
                <a14:m>
                  <m:oMath xmlns:m="http://schemas.openxmlformats.org/officeDocument/2006/math">
                    <m:r>
                      <a:rPr lang="en-US" sz="2400" b="1" i="1" smtClean="0">
                        <a:solidFill>
                          <a:prstClr val="black"/>
                        </a:solidFill>
                        <a:latin typeface="Cambria Math"/>
                        <a:ea typeface="Cambria Math"/>
                        <a:cs typeface="Times New Roman" pitchFamily="18" charset="0"/>
                      </a:rPr>
                      <m:t>𝝅</m:t>
                    </m:r>
                  </m:oMath>
                </a14:m>
                <a:endParaRPr lang="en-US" sz="2400" b="1" dirty="0">
                  <a:solidFill>
                    <a:prstClr val="black"/>
                  </a:solidFill>
                  <a:latin typeface="Times New Roman" pitchFamily="18" charset="0"/>
                  <a:cs typeface="Times New Roman"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181600" y="3288268"/>
                <a:ext cx="2581156" cy="461665"/>
              </a:xfrm>
              <a:prstGeom prst="rect">
                <a:avLst/>
              </a:prstGeom>
              <a:blipFill rotWithShape="0">
                <a:blip r:embed="rId2"/>
                <a:stretch>
                  <a:fillRect l="-3546"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0" y="5902502"/>
                <a:ext cx="9067801" cy="830997"/>
              </a:xfrm>
              <a:prstGeom prst="rect">
                <a:avLst/>
              </a:prstGeom>
              <a:noFill/>
            </p:spPr>
            <p:txBody>
              <a:bodyPr wrap="square" rtlCol="0">
                <a:spAutoFit/>
              </a:bodyPr>
              <a:lstStyle/>
              <a:p>
                <a:pPr eaLnBrk="1" hangingPunct="1"/>
                <a:r>
                  <a:rPr lang="en-US" sz="2400" dirty="0" smtClean="0">
                    <a:solidFill>
                      <a:prstClr val="black"/>
                    </a:solidFill>
                    <a:cs typeface="Arial" charset="0"/>
                  </a:rPr>
                  <a:t>Interpretation: for every extra unit of c</a:t>
                </a:r>
                <a:r>
                  <a:rPr lang="en-US" sz="2400" baseline="-25000" dirty="0" smtClean="0">
                    <a:solidFill>
                      <a:prstClr val="black"/>
                    </a:solidFill>
                    <a:cs typeface="Arial" charset="0"/>
                  </a:rPr>
                  <a:t>1</a:t>
                </a:r>
                <a:r>
                  <a:rPr lang="en-US" sz="2400" dirty="0" smtClean="0">
                    <a:solidFill>
                      <a:prstClr val="black"/>
                    </a:solidFill>
                    <a:cs typeface="Arial" charset="0"/>
                  </a:rPr>
                  <a:t>, the agent must give up no more than </a:t>
                </a:r>
                <a:r>
                  <a:rPr lang="en-US" sz="2400" b="1" dirty="0" smtClean="0">
                    <a:solidFill>
                      <a:prstClr val="black"/>
                    </a:solidFill>
                    <a:latin typeface="Times New Roman" pitchFamily="18" charset="0"/>
                    <a:cs typeface="Times New Roman" pitchFamily="18" charset="0"/>
                  </a:rPr>
                  <a:t>1</a:t>
                </a:r>
                <a:r>
                  <a:rPr lang="en-US" sz="2400" b="1" dirty="0">
                    <a:solidFill>
                      <a:prstClr val="black"/>
                    </a:solidFill>
                    <a:latin typeface="Times New Roman" pitchFamily="18" charset="0"/>
                    <a:cs typeface="Times New Roman" pitchFamily="18" charset="0"/>
                  </a:rPr>
                  <a:t>+</a:t>
                </a:r>
                <a14:m>
                  <m:oMath xmlns:m="http://schemas.openxmlformats.org/officeDocument/2006/math">
                    <m:r>
                      <a:rPr lang="en-US" sz="2400" b="1" i="1">
                        <a:solidFill>
                          <a:prstClr val="black"/>
                        </a:solidFill>
                        <a:latin typeface="Cambria Math"/>
                        <a:ea typeface="Cambria Math"/>
                        <a:cs typeface="Times New Roman" pitchFamily="18" charset="0"/>
                      </a:rPr>
                      <m:t>𝝅</m:t>
                    </m:r>
                  </m:oMath>
                </a14:m>
                <a:r>
                  <a:rPr lang="en-US" sz="2400" dirty="0" smtClean="0">
                    <a:solidFill>
                      <a:prstClr val="black"/>
                    </a:solidFill>
                    <a:cs typeface="Arial" charset="0"/>
                  </a:rPr>
                  <a:t> units of c</a:t>
                </a:r>
                <a:r>
                  <a:rPr lang="en-US" sz="2400" baseline="-25000" dirty="0" smtClean="0">
                    <a:solidFill>
                      <a:prstClr val="black"/>
                    </a:solidFill>
                    <a:cs typeface="Arial" charset="0"/>
                  </a:rPr>
                  <a:t>2</a:t>
                </a:r>
                <a:r>
                  <a:rPr lang="en-US" sz="2400" dirty="0" smtClean="0">
                    <a:solidFill>
                      <a:prstClr val="black"/>
                    </a:solidFill>
                    <a:cs typeface="Arial" charset="0"/>
                  </a:rPr>
                  <a:t>. So </a:t>
                </a:r>
                <a14:m>
                  <m:oMath xmlns:m="http://schemas.openxmlformats.org/officeDocument/2006/math">
                    <m:r>
                      <a:rPr lang="en-US" sz="2400" b="1" i="1">
                        <a:solidFill>
                          <a:prstClr val="black"/>
                        </a:solidFill>
                        <a:latin typeface="Cambria Math"/>
                        <a:ea typeface="Cambria Math"/>
                        <a:cs typeface="Times New Roman" pitchFamily="18" charset="0"/>
                      </a:rPr>
                      <m:t>𝝅</m:t>
                    </m:r>
                  </m:oMath>
                </a14:m>
                <a:r>
                  <a:rPr lang="en-US" sz="2400" dirty="0" smtClean="0">
                    <a:solidFill>
                      <a:prstClr val="black"/>
                    </a:solidFill>
                    <a:cs typeface="Arial" charset="0"/>
                  </a:rPr>
                  <a:t> is a max consumption penalty. </a:t>
                </a:r>
                <a:endParaRPr lang="en-US" sz="2400" dirty="0">
                  <a:solidFill>
                    <a:prstClr val="black"/>
                  </a:solidFill>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5902502"/>
                <a:ext cx="9067801" cy="830997"/>
              </a:xfrm>
              <a:prstGeom prst="rect">
                <a:avLst/>
              </a:prstGeom>
              <a:blipFill rotWithShape="0">
                <a:blip r:embed="rId3"/>
                <a:stretch>
                  <a:fillRect l="-1008" t="-5109" r="-1546" b="-15328"/>
                </a:stretch>
              </a:blipFill>
            </p:spPr>
            <p:txBody>
              <a:bodyPr/>
              <a:lstStyle/>
              <a:p>
                <a:r>
                  <a:rPr lang="en-US">
                    <a:noFill/>
                  </a:rPr>
                  <a:t> </a:t>
                </a:r>
              </a:p>
            </p:txBody>
          </p:sp>
        </mc:Fallback>
      </mc:AlternateContent>
    </p:spTree>
    <p:extLst>
      <p:ext uri="{BB962C8B-B14F-4D97-AF65-F5344CB8AC3E}">
        <p14:creationId xmlns:p14="http://schemas.microsoft.com/office/powerpoint/2010/main" val="113146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2768986" y="5181600"/>
            <a:ext cx="3886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768986" y="1676400"/>
            <a:ext cx="0" cy="3505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Triangle 11"/>
          <p:cNvSpPr/>
          <p:nvPr/>
        </p:nvSpPr>
        <p:spPr>
          <a:xfrm>
            <a:off x="2788920" y="2362200"/>
            <a:ext cx="2946014" cy="2819400"/>
          </a:xfrm>
          <a:prstGeom prst="rtTriangle">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4" name="TextBox 13"/>
          <p:cNvSpPr txBox="1"/>
          <p:nvPr/>
        </p:nvSpPr>
        <p:spPr>
          <a:xfrm>
            <a:off x="2112922" y="1066800"/>
            <a:ext cx="732264" cy="707886"/>
          </a:xfrm>
          <a:prstGeom prst="rect">
            <a:avLst/>
          </a:prstGeom>
          <a:noFill/>
        </p:spPr>
        <p:txBody>
          <a:bodyPr wrap="square" rtlCol="0">
            <a:spAutoFit/>
          </a:bodyPr>
          <a:lstStyle/>
          <a:p>
            <a:pPr eaLnBrk="1" fontAlgn="auto" hangingPunct="1">
              <a:spcBef>
                <a:spcPts val="0"/>
              </a:spcBef>
              <a:spcAft>
                <a:spcPts val="0"/>
              </a:spcAft>
            </a:pPr>
            <a:r>
              <a:rPr lang="en-US" sz="4000" i="1" dirty="0" smtClean="0">
                <a:solidFill>
                  <a:prstClr val="black"/>
                </a:solidFill>
                <a:latin typeface="Times New Roman" pitchFamily="18" charset="0"/>
                <a:cs typeface="Times New Roman" pitchFamily="18" charset="0"/>
              </a:rPr>
              <a:t>c</a:t>
            </a:r>
            <a:r>
              <a:rPr lang="en-US" sz="4000" baseline="-25000" dirty="0">
                <a:solidFill>
                  <a:prstClr val="black"/>
                </a:solidFill>
                <a:latin typeface="Times New Roman" pitchFamily="18" charset="0"/>
                <a:cs typeface="Times New Roman" pitchFamily="18" charset="0"/>
              </a:rPr>
              <a:t>2</a:t>
            </a:r>
            <a:endParaRPr lang="en-US" sz="4000" dirty="0">
              <a:solidFill>
                <a:prstClr val="black"/>
              </a:solidFill>
              <a:latin typeface="Times New Roman" pitchFamily="18" charset="0"/>
              <a:cs typeface="Times New Roman" pitchFamily="18" charset="0"/>
            </a:endParaRPr>
          </a:p>
        </p:txBody>
      </p:sp>
      <p:sp>
        <p:nvSpPr>
          <p:cNvPr id="15" name="TextBox 14"/>
          <p:cNvSpPr txBox="1"/>
          <p:nvPr/>
        </p:nvSpPr>
        <p:spPr>
          <a:xfrm>
            <a:off x="6578986" y="5029200"/>
            <a:ext cx="583814" cy="707886"/>
          </a:xfrm>
          <a:prstGeom prst="rect">
            <a:avLst/>
          </a:prstGeom>
          <a:noFill/>
        </p:spPr>
        <p:txBody>
          <a:bodyPr wrap="none" rtlCol="0">
            <a:spAutoFit/>
          </a:bodyPr>
          <a:lstStyle/>
          <a:p>
            <a:pPr eaLnBrk="1" fontAlgn="auto" hangingPunct="1">
              <a:spcBef>
                <a:spcPts val="0"/>
              </a:spcBef>
              <a:spcAft>
                <a:spcPts val="0"/>
              </a:spcAft>
            </a:pPr>
            <a:r>
              <a:rPr lang="en-US" sz="4000" i="1" dirty="0" smtClean="0">
                <a:solidFill>
                  <a:prstClr val="black"/>
                </a:solidFill>
                <a:latin typeface="Times New Roman" pitchFamily="18" charset="0"/>
                <a:cs typeface="Times New Roman" pitchFamily="18" charset="0"/>
              </a:rPr>
              <a:t>c</a:t>
            </a:r>
            <a:r>
              <a:rPr lang="en-US" sz="4000" baseline="-25000" dirty="0" smtClean="0">
                <a:solidFill>
                  <a:prstClr val="black"/>
                </a:solidFill>
                <a:latin typeface="Times New Roman" pitchFamily="18" charset="0"/>
                <a:cs typeface="Times New Roman" pitchFamily="18" charset="0"/>
              </a:rPr>
              <a:t>1</a:t>
            </a:r>
            <a:endParaRPr lang="en-US" sz="4000" dirty="0">
              <a:solidFill>
                <a:prstClr val="black"/>
              </a:solidFill>
              <a:latin typeface="Times New Roman" pitchFamily="18" charset="0"/>
              <a:cs typeface="Times New Roman" pitchFamily="18" charset="0"/>
            </a:endParaRPr>
          </a:p>
        </p:txBody>
      </p:sp>
      <p:sp>
        <p:nvSpPr>
          <p:cNvPr id="27" name="TextBox 26"/>
          <p:cNvSpPr txBox="1"/>
          <p:nvPr/>
        </p:nvSpPr>
        <p:spPr>
          <a:xfrm>
            <a:off x="1695875" y="152400"/>
            <a:ext cx="6032421" cy="1200329"/>
          </a:xfrm>
          <a:prstGeom prst="rect">
            <a:avLst/>
          </a:prstGeom>
          <a:noFill/>
        </p:spPr>
        <p:txBody>
          <a:bodyPr wrap="none" rtlCol="0">
            <a:spAutoFit/>
          </a:bodyPr>
          <a:lstStyle/>
          <a:p>
            <a:pPr algn="ctr" eaLnBrk="1" fontAlgn="auto" hangingPunct="1">
              <a:spcBef>
                <a:spcPts val="0"/>
              </a:spcBef>
              <a:spcAft>
                <a:spcPts val="0"/>
              </a:spcAft>
            </a:pPr>
            <a:r>
              <a:rPr lang="en-US" sz="3600" dirty="0" smtClean="0">
                <a:solidFill>
                  <a:prstClr val="black"/>
                </a:solidFill>
                <a:latin typeface="Times New Roman" pitchFamily="18" charset="0"/>
                <a:cs typeface="Times New Roman" pitchFamily="18" charset="0"/>
              </a:rPr>
              <a:t>Self 0 hands self 1 a budget set </a:t>
            </a:r>
          </a:p>
          <a:p>
            <a:pPr algn="ctr" eaLnBrk="1" fontAlgn="auto" hangingPunct="1">
              <a:spcBef>
                <a:spcPts val="0"/>
              </a:spcBef>
              <a:spcAft>
                <a:spcPts val="0"/>
              </a:spcAft>
            </a:pPr>
            <a:r>
              <a:rPr lang="en-US" sz="3600" dirty="0" smtClean="0">
                <a:solidFill>
                  <a:prstClr val="black"/>
                </a:solidFill>
                <a:latin typeface="Times New Roman" pitchFamily="18" charset="0"/>
                <a:cs typeface="Times New Roman" pitchFamily="18" charset="0"/>
              </a:rPr>
              <a:t>(subset of blue region)</a:t>
            </a:r>
            <a:endParaRPr lang="en-US" sz="3600" dirty="0">
              <a:solidFill>
                <a:prstClr val="black"/>
              </a:solidFill>
              <a:latin typeface="Times New Roman" pitchFamily="18" charset="0"/>
              <a:cs typeface="Times New Roman" pitchFamily="18" charset="0"/>
            </a:endParaRPr>
          </a:p>
        </p:txBody>
      </p:sp>
      <p:sp>
        <p:nvSpPr>
          <p:cNvPr id="16" name="Freeform 15"/>
          <p:cNvSpPr/>
          <p:nvPr/>
        </p:nvSpPr>
        <p:spPr>
          <a:xfrm>
            <a:off x="2764654" y="3132338"/>
            <a:ext cx="2645546" cy="2059619"/>
          </a:xfrm>
          <a:custGeom>
            <a:avLst/>
            <a:gdLst>
              <a:gd name="connsiteX0" fmla="*/ 0 w 2645546"/>
              <a:gd name="connsiteY0" fmla="*/ 2059619 h 2059619"/>
              <a:gd name="connsiteX1" fmla="*/ 8878 w 2645546"/>
              <a:gd name="connsiteY1" fmla="*/ 0 h 2059619"/>
              <a:gd name="connsiteX2" fmla="*/ 221942 w 2645546"/>
              <a:gd name="connsiteY2" fmla="*/ 17755 h 2059619"/>
              <a:gd name="connsiteX3" fmla="*/ 363984 w 2645546"/>
              <a:gd name="connsiteY3" fmla="*/ 53266 h 2059619"/>
              <a:gd name="connsiteX4" fmla="*/ 550416 w 2645546"/>
              <a:gd name="connsiteY4" fmla="*/ 186431 h 2059619"/>
              <a:gd name="connsiteX5" fmla="*/ 719091 w 2645546"/>
              <a:gd name="connsiteY5" fmla="*/ 390617 h 2059619"/>
              <a:gd name="connsiteX6" fmla="*/ 843379 w 2645546"/>
              <a:gd name="connsiteY6" fmla="*/ 665825 h 2059619"/>
              <a:gd name="connsiteX7" fmla="*/ 1003177 w 2645546"/>
              <a:gd name="connsiteY7" fmla="*/ 1038687 h 2059619"/>
              <a:gd name="connsiteX8" fmla="*/ 1127464 w 2645546"/>
              <a:gd name="connsiteY8" fmla="*/ 1278384 h 2059619"/>
              <a:gd name="connsiteX9" fmla="*/ 1260629 w 2645546"/>
              <a:gd name="connsiteY9" fmla="*/ 1429305 h 2059619"/>
              <a:gd name="connsiteX10" fmla="*/ 1420427 w 2645546"/>
              <a:gd name="connsiteY10" fmla="*/ 1526959 h 2059619"/>
              <a:gd name="connsiteX11" fmla="*/ 1775534 w 2645546"/>
              <a:gd name="connsiteY11" fmla="*/ 1677879 h 2059619"/>
              <a:gd name="connsiteX12" fmla="*/ 2059619 w 2645546"/>
              <a:gd name="connsiteY12" fmla="*/ 1731145 h 2059619"/>
              <a:gd name="connsiteX13" fmla="*/ 2299317 w 2645546"/>
              <a:gd name="connsiteY13" fmla="*/ 1819922 h 2059619"/>
              <a:gd name="connsiteX14" fmla="*/ 2512381 w 2645546"/>
              <a:gd name="connsiteY14" fmla="*/ 1944210 h 2059619"/>
              <a:gd name="connsiteX15" fmla="*/ 2645546 w 2645546"/>
              <a:gd name="connsiteY15" fmla="*/ 2032986 h 2059619"/>
              <a:gd name="connsiteX16" fmla="*/ 2645546 w 2645546"/>
              <a:gd name="connsiteY16" fmla="*/ 2059619 h 2059619"/>
              <a:gd name="connsiteX17" fmla="*/ 0 w 2645546"/>
              <a:gd name="connsiteY17" fmla="*/ 2059619 h 205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5546" h="2059619">
                <a:moveTo>
                  <a:pt x="0" y="2059619"/>
                </a:moveTo>
                <a:cubicBezTo>
                  <a:pt x="2959" y="1373079"/>
                  <a:pt x="5919" y="686540"/>
                  <a:pt x="8878" y="0"/>
                </a:cubicBezTo>
                <a:lnTo>
                  <a:pt x="221942" y="17755"/>
                </a:lnTo>
                <a:lnTo>
                  <a:pt x="363984" y="53266"/>
                </a:lnTo>
                <a:lnTo>
                  <a:pt x="550416" y="186431"/>
                </a:lnTo>
                <a:lnTo>
                  <a:pt x="719091" y="390617"/>
                </a:lnTo>
                <a:lnTo>
                  <a:pt x="843379" y="665825"/>
                </a:lnTo>
                <a:lnTo>
                  <a:pt x="1003177" y="1038687"/>
                </a:lnTo>
                <a:lnTo>
                  <a:pt x="1127464" y="1278384"/>
                </a:lnTo>
                <a:lnTo>
                  <a:pt x="1260629" y="1429305"/>
                </a:lnTo>
                <a:lnTo>
                  <a:pt x="1420427" y="1526959"/>
                </a:lnTo>
                <a:lnTo>
                  <a:pt x="1775534" y="1677879"/>
                </a:lnTo>
                <a:lnTo>
                  <a:pt x="2059619" y="1731145"/>
                </a:lnTo>
                <a:lnTo>
                  <a:pt x="2299317" y="1819922"/>
                </a:lnTo>
                <a:lnTo>
                  <a:pt x="2512381" y="1944210"/>
                </a:lnTo>
                <a:lnTo>
                  <a:pt x="2645546" y="2032986"/>
                </a:lnTo>
                <a:lnTo>
                  <a:pt x="2645546" y="2059619"/>
                </a:lnTo>
                <a:lnTo>
                  <a:pt x="0" y="2059619"/>
                </a:lnTo>
                <a:close/>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 name="Freeform 10"/>
          <p:cNvSpPr/>
          <p:nvPr/>
        </p:nvSpPr>
        <p:spPr>
          <a:xfrm>
            <a:off x="2743200" y="3124200"/>
            <a:ext cx="2639291" cy="2057400"/>
          </a:xfrm>
          <a:custGeom>
            <a:avLst/>
            <a:gdLst>
              <a:gd name="connsiteX0" fmla="*/ 0 w 3657600"/>
              <a:gd name="connsiteY0" fmla="*/ 669 h 3242633"/>
              <a:gd name="connsiteX1" fmla="*/ 845127 w 3657600"/>
              <a:gd name="connsiteY1" fmla="*/ 360888 h 3242633"/>
              <a:gd name="connsiteX2" fmla="*/ 1745673 w 3657600"/>
              <a:gd name="connsiteY2" fmla="*/ 2203542 h 3242633"/>
              <a:gd name="connsiteX3" fmla="*/ 3144982 w 3657600"/>
              <a:gd name="connsiteY3" fmla="*/ 2854706 h 3242633"/>
              <a:gd name="connsiteX4" fmla="*/ 3657600 w 3657600"/>
              <a:gd name="connsiteY4" fmla="*/ 3242633 h 324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3242633">
                <a:moveTo>
                  <a:pt x="0" y="669"/>
                </a:moveTo>
                <a:cubicBezTo>
                  <a:pt x="277090" y="-2795"/>
                  <a:pt x="554181" y="-6258"/>
                  <a:pt x="845127" y="360888"/>
                </a:cubicBezTo>
                <a:cubicBezTo>
                  <a:pt x="1136073" y="728034"/>
                  <a:pt x="1362364" y="1787906"/>
                  <a:pt x="1745673" y="2203542"/>
                </a:cubicBezTo>
                <a:cubicBezTo>
                  <a:pt x="2128982" y="2619178"/>
                  <a:pt x="2826328" y="2681524"/>
                  <a:pt x="3144982" y="2854706"/>
                </a:cubicBezTo>
                <a:cubicBezTo>
                  <a:pt x="3463636" y="3027888"/>
                  <a:pt x="3560618" y="3135260"/>
                  <a:pt x="3657600" y="324263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3" name="Oval 12"/>
          <p:cNvSpPr/>
          <p:nvPr/>
        </p:nvSpPr>
        <p:spPr>
          <a:xfrm>
            <a:off x="3566160" y="38100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18" name="Straight Connector 17"/>
          <p:cNvCxnSpPr/>
          <p:nvPr/>
        </p:nvCxnSpPr>
        <p:spPr>
          <a:xfrm>
            <a:off x="2788920" y="3132338"/>
            <a:ext cx="0" cy="205961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6" idx="0"/>
          </p:cNvCxnSpPr>
          <p:nvPr/>
        </p:nvCxnSpPr>
        <p:spPr>
          <a:xfrm flipH="1" flipV="1">
            <a:off x="2764654" y="5191957"/>
            <a:ext cx="2665480"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19400" y="4648200"/>
            <a:ext cx="1561646" cy="461665"/>
          </a:xfrm>
          <a:prstGeom prst="rect">
            <a:avLst/>
          </a:prstGeom>
          <a:noFill/>
        </p:spPr>
        <p:txBody>
          <a:bodyPr wrap="none" rtlCol="0">
            <a:spAutoFit/>
          </a:bodyPr>
          <a:lstStyle/>
          <a:p>
            <a:pPr eaLnBrk="1" fontAlgn="auto" hangingPunct="1">
              <a:spcBef>
                <a:spcPts val="0"/>
              </a:spcBef>
              <a:spcAft>
                <a:spcPts val="0"/>
              </a:spcAft>
            </a:pPr>
            <a:r>
              <a:rPr lang="en-US" sz="2400" b="1" dirty="0" smtClean="0">
                <a:solidFill>
                  <a:srgbClr val="FF0000"/>
                </a:solidFill>
                <a:latin typeface="Times New Roman" pitchFamily="18" charset="0"/>
                <a:cs typeface="Times New Roman" pitchFamily="18" charset="0"/>
              </a:rPr>
              <a:t>Budget set</a:t>
            </a:r>
            <a:endParaRPr lang="en-US" sz="2400" b="1" dirty="0">
              <a:solidFill>
                <a:srgbClr val="FF0000"/>
              </a:solidFill>
              <a:latin typeface="Times New Roman" pitchFamily="18" charset="0"/>
              <a:cs typeface="Times New Roman" pitchFamily="18" charset="0"/>
            </a:endParaRPr>
          </a:p>
        </p:txBody>
      </p:sp>
      <p:sp>
        <p:nvSpPr>
          <p:cNvPr id="29" name="TextBox 28"/>
          <p:cNvSpPr txBox="1"/>
          <p:nvPr/>
        </p:nvSpPr>
        <p:spPr>
          <a:xfrm>
            <a:off x="2454338" y="2145268"/>
            <a:ext cx="288862" cy="369332"/>
          </a:xfrm>
          <a:prstGeom prst="rect">
            <a:avLst/>
          </a:prstGeom>
          <a:noFill/>
        </p:spPr>
        <p:txBody>
          <a:bodyPr wrap="none" rtlCol="0">
            <a:spAutoFit/>
          </a:bodyPr>
          <a:lstStyle/>
          <a:p>
            <a:pPr eaLnBrk="1" fontAlgn="auto" hangingPunct="1">
              <a:spcBef>
                <a:spcPts val="0"/>
              </a:spcBef>
              <a:spcAft>
                <a:spcPts val="0"/>
              </a:spcAft>
            </a:pPr>
            <a:r>
              <a:rPr lang="en-US" i="1" dirty="0" smtClean="0">
                <a:solidFill>
                  <a:prstClr val="black"/>
                </a:solidFill>
                <a:latin typeface="Times New Roman" pitchFamily="18" charset="0"/>
                <a:cs typeface="Times New Roman" pitchFamily="18" charset="0"/>
              </a:rPr>
              <a:t>y</a:t>
            </a:r>
            <a:endParaRPr lang="en-US" i="1" dirty="0">
              <a:solidFill>
                <a:prstClr val="black"/>
              </a:solidFill>
              <a:latin typeface="Times New Roman" pitchFamily="18" charset="0"/>
              <a:cs typeface="Times New Roman" pitchFamily="18" charset="0"/>
            </a:endParaRPr>
          </a:p>
        </p:txBody>
      </p:sp>
      <p:sp>
        <p:nvSpPr>
          <p:cNvPr id="30" name="TextBox 29"/>
          <p:cNvSpPr txBox="1"/>
          <p:nvPr/>
        </p:nvSpPr>
        <p:spPr>
          <a:xfrm>
            <a:off x="5562600" y="5105400"/>
            <a:ext cx="288862" cy="369332"/>
          </a:xfrm>
          <a:prstGeom prst="rect">
            <a:avLst/>
          </a:prstGeom>
          <a:noFill/>
        </p:spPr>
        <p:txBody>
          <a:bodyPr wrap="none" rtlCol="0">
            <a:spAutoFit/>
          </a:bodyPr>
          <a:lstStyle/>
          <a:p>
            <a:pPr eaLnBrk="1" fontAlgn="auto" hangingPunct="1">
              <a:spcBef>
                <a:spcPts val="0"/>
              </a:spcBef>
              <a:spcAft>
                <a:spcPts val="0"/>
              </a:spcAft>
            </a:pPr>
            <a:r>
              <a:rPr lang="en-US" i="1" dirty="0" smtClean="0">
                <a:solidFill>
                  <a:prstClr val="black"/>
                </a:solidFill>
                <a:latin typeface="Times New Roman" pitchFamily="18" charset="0"/>
                <a:cs typeface="Times New Roman" pitchFamily="18" charset="0"/>
              </a:rPr>
              <a:t>y</a:t>
            </a:r>
            <a:endParaRPr lang="en-US" i="1" dirty="0">
              <a:solidFill>
                <a:prstClr val="black"/>
              </a:solidFill>
              <a:latin typeface="Times New Roman" pitchFamily="18" charset="0"/>
              <a:cs typeface="Times New Roman" pitchFamily="18" charset="0"/>
            </a:endParaRPr>
          </a:p>
        </p:txBody>
      </p:sp>
      <p:sp>
        <p:nvSpPr>
          <p:cNvPr id="31" name="Freeform 30"/>
          <p:cNvSpPr/>
          <p:nvPr/>
        </p:nvSpPr>
        <p:spPr>
          <a:xfrm>
            <a:off x="3778928" y="2514600"/>
            <a:ext cx="1631272" cy="1295400"/>
          </a:xfrm>
          <a:custGeom>
            <a:avLst/>
            <a:gdLst>
              <a:gd name="connsiteX0" fmla="*/ 0 w 1402672"/>
              <a:gd name="connsiteY0" fmla="*/ 443883 h 443883"/>
              <a:gd name="connsiteX1" fmla="*/ 1402672 w 1402672"/>
              <a:gd name="connsiteY1" fmla="*/ 0 h 443883"/>
            </a:gdLst>
            <a:ahLst/>
            <a:cxnLst>
              <a:cxn ang="0">
                <a:pos x="connsiteX0" y="connsiteY0"/>
              </a:cxn>
              <a:cxn ang="0">
                <a:pos x="connsiteX1" y="connsiteY1"/>
              </a:cxn>
            </a:cxnLst>
            <a:rect l="l" t="t" r="r" b="b"/>
            <a:pathLst>
              <a:path w="1402672" h="443883">
                <a:moveTo>
                  <a:pt x="0" y="443883"/>
                </a:moveTo>
                <a:lnTo>
                  <a:pt x="1402672" y="0"/>
                </a:lnTo>
              </a:path>
            </a:pathLst>
          </a:custGeom>
          <a:noFill/>
          <a:ln w="508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mc:AlternateContent xmlns:mc="http://schemas.openxmlformats.org/markup-compatibility/2006" xmlns:a14="http://schemas.microsoft.com/office/drawing/2010/main">
        <mc:Choice Requires="a14">
          <p:sp>
            <p:nvSpPr>
              <p:cNvPr id="2" name="TextBox 1"/>
              <p:cNvSpPr txBox="1"/>
              <p:nvPr/>
            </p:nvSpPr>
            <p:spPr>
              <a:xfrm>
                <a:off x="304799" y="5791200"/>
                <a:ext cx="10134601" cy="1569660"/>
              </a:xfrm>
              <a:prstGeom prst="rect">
                <a:avLst/>
              </a:prstGeom>
              <a:noFill/>
            </p:spPr>
            <p:txBody>
              <a:bodyPr wrap="square" rtlCol="0">
                <a:spAutoFit/>
              </a:bodyPr>
              <a:lstStyle/>
              <a:p>
                <a:pPr eaLnBrk="1" hangingPunct="1"/>
                <a:r>
                  <a:rPr lang="en-US" sz="3200" dirty="0" smtClean="0">
                    <a:solidFill>
                      <a:prstClr val="black"/>
                    </a:solidFill>
                    <a:latin typeface="Times New Roman" panose="02020603050405020304" pitchFamily="18" charset="0"/>
                    <a:cs typeface="Times New Roman" panose="02020603050405020304" pitchFamily="18" charset="0"/>
                  </a:rPr>
                  <a:t>Interpretation: </a:t>
                </a:r>
                <a14:m>
                  <m:oMath xmlns:m="http://schemas.openxmlformats.org/officeDocument/2006/math">
                    <m:r>
                      <m:rPr>
                        <m:sty m:val="p"/>
                      </m:rPr>
                      <a:rPr lang="en-US" sz="3200" smtClean="0">
                        <a:solidFill>
                          <a:prstClr val="black"/>
                        </a:solidFill>
                        <a:latin typeface="Cambria Math"/>
                        <a:cs typeface="Arial" charset="0"/>
                      </a:rPr>
                      <m:t>w</m:t>
                    </m:r>
                    <m:r>
                      <m:rPr>
                        <m:sty m:val="p"/>
                      </m:rPr>
                      <a:rPr lang="en-US" sz="3200">
                        <a:solidFill>
                          <a:prstClr val="black"/>
                        </a:solidFill>
                        <a:latin typeface="Cambria Math"/>
                        <a:cs typeface="Arial" charset="0"/>
                      </a:rPr>
                      <m:t>hen</m:t>
                    </m:r>
                    <m:r>
                      <a:rPr lang="en-US" sz="3200">
                        <a:solidFill>
                          <a:prstClr val="black"/>
                        </a:solidFill>
                        <a:latin typeface="Cambria Math"/>
                        <a:cs typeface="Arial" charset="0"/>
                      </a:rPr>
                      <m:t> $1 </m:t>
                    </m:r>
                    <m:r>
                      <m:rPr>
                        <m:sty m:val="p"/>
                      </m:rPr>
                      <a:rPr lang="en-US" sz="3200">
                        <a:solidFill>
                          <a:prstClr val="black"/>
                        </a:solidFill>
                        <a:latin typeface="Cambria Math"/>
                        <a:cs typeface="Arial" charset="0"/>
                      </a:rPr>
                      <m:t>is</m:t>
                    </m:r>
                    <m:r>
                      <a:rPr lang="en-US" sz="3200">
                        <a:solidFill>
                          <a:prstClr val="black"/>
                        </a:solidFill>
                        <a:latin typeface="Cambria Math"/>
                        <a:cs typeface="Arial" charset="0"/>
                      </a:rPr>
                      <m:t> </m:t>
                    </m:r>
                    <m:r>
                      <m:rPr>
                        <m:sty m:val="p"/>
                      </m:rPr>
                      <a:rPr lang="en-US" sz="3200">
                        <a:solidFill>
                          <a:prstClr val="black"/>
                        </a:solidFill>
                        <a:latin typeface="Cambria Math"/>
                        <a:cs typeface="Arial" charset="0"/>
                      </a:rPr>
                      <m:t>transferred</m:t>
                    </m:r>
                    <m:r>
                      <a:rPr lang="en-US" sz="3200">
                        <a:solidFill>
                          <a:prstClr val="black"/>
                        </a:solidFill>
                        <a:latin typeface="Cambria Math"/>
                        <a:cs typeface="Arial" charset="0"/>
                      </a:rPr>
                      <m:t> </m:t>
                    </m:r>
                    <m:r>
                      <m:rPr>
                        <m:sty m:val="p"/>
                      </m:rPr>
                      <a:rPr lang="en-US" sz="3200">
                        <a:solidFill>
                          <a:prstClr val="black"/>
                        </a:solidFill>
                        <a:latin typeface="Cambria Math"/>
                        <a:cs typeface="Arial" charset="0"/>
                      </a:rPr>
                      <m:t>from</m:t>
                    </m:r>
                    <m:r>
                      <a:rPr lang="en-US" sz="3200" i="1">
                        <a:solidFill>
                          <a:prstClr val="black"/>
                        </a:solidFill>
                        <a:latin typeface="Cambria Math"/>
                        <a:cs typeface="Arial" charset="0"/>
                      </a:rPr>
                      <m:t> </m:t>
                    </m:r>
                    <m:sSub>
                      <m:sSubPr>
                        <m:ctrlPr>
                          <a:rPr lang="en-US" sz="3200" i="1">
                            <a:solidFill>
                              <a:prstClr val="black"/>
                            </a:solidFill>
                            <a:latin typeface="Cambria Math" panose="02040503050406030204" pitchFamily="18" charset="0"/>
                            <a:cs typeface="Arial" charset="0"/>
                          </a:rPr>
                        </m:ctrlPr>
                      </m:sSubPr>
                      <m:e>
                        <m:r>
                          <a:rPr lang="en-US" sz="3200" i="1">
                            <a:solidFill>
                              <a:prstClr val="black"/>
                            </a:solidFill>
                            <a:latin typeface="Cambria Math"/>
                            <a:cs typeface="Arial" charset="0"/>
                          </a:rPr>
                          <m:t>𝑐</m:t>
                        </m:r>
                      </m:e>
                      <m:sub>
                        <m:r>
                          <a:rPr lang="en-US" sz="3200" i="1">
                            <a:solidFill>
                              <a:prstClr val="black"/>
                            </a:solidFill>
                            <a:latin typeface="Cambria Math"/>
                            <a:cs typeface="Arial" charset="0"/>
                          </a:rPr>
                          <m:t>2</m:t>
                        </m:r>
                      </m:sub>
                    </m:sSub>
                    <m:r>
                      <a:rPr lang="en-US" sz="3200" i="1">
                        <a:solidFill>
                          <a:prstClr val="black"/>
                        </a:solidFill>
                        <a:latin typeface="Cambria Math"/>
                        <a:cs typeface="Arial" charset="0"/>
                      </a:rPr>
                      <m:t> </m:t>
                    </m:r>
                    <m:r>
                      <m:rPr>
                        <m:sty m:val="p"/>
                      </m:rPr>
                      <a:rPr lang="en-US" sz="3200">
                        <a:solidFill>
                          <a:prstClr val="black"/>
                        </a:solidFill>
                        <a:latin typeface="Cambria Math"/>
                        <a:cs typeface="Arial" charset="0"/>
                      </a:rPr>
                      <m:t>to</m:t>
                    </m:r>
                    <m:r>
                      <a:rPr lang="en-US" sz="3200" i="1">
                        <a:solidFill>
                          <a:prstClr val="black"/>
                        </a:solidFill>
                        <a:latin typeface="Cambria Math"/>
                        <a:cs typeface="Arial" charset="0"/>
                      </a:rPr>
                      <m:t> </m:t>
                    </m:r>
                    <m:sSub>
                      <m:sSubPr>
                        <m:ctrlPr>
                          <a:rPr lang="en-US" sz="3200" i="1">
                            <a:solidFill>
                              <a:prstClr val="black"/>
                            </a:solidFill>
                            <a:latin typeface="Cambria Math" panose="02040503050406030204" pitchFamily="18" charset="0"/>
                            <a:cs typeface="Arial" charset="0"/>
                          </a:rPr>
                        </m:ctrlPr>
                      </m:sSubPr>
                      <m:e>
                        <m:r>
                          <a:rPr lang="en-US" sz="3200" i="1">
                            <a:solidFill>
                              <a:prstClr val="black"/>
                            </a:solidFill>
                            <a:latin typeface="Cambria Math"/>
                            <a:cs typeface="Arial" charset="0"/>
                          </a:rPr>
                          <m:t>𝑐</m:t>
                        </m:r>
                      </m:e>
                      <m:sub>
                        <m:r>
                          <a:rPr lang="en-US" sz="3200" i="1">
                            <a:solidFill>
                              <a:prstClr val="black"/>
                            </a:solidFill>
                            <a:latin typeface="Cambria Math"/>
                            <a:cs typeface="Arial" charset="0"/>
                          </a:rPr>
                          <m:t>1</m:t>
                        </m:r>
                      </m:sub>
                    </m:sSub>
                  </m:oMath>
                </a14:m>
                <a:r>
                  <a:rPr lang="en-US" sz="3200" dirty="0" smtClean="0">
                    <a:solidFill>
                      <a:prstClr val="black"/>
                    </a:solidFill>
                    <a:latin typeface="Times New Roman" panose="02020603050405020304" pitchFamily="18" charset="0"/>
                    <a:cs typeface="Times New Roman" panose="02020603050405020304" pitchFamily="18" charset="0"/>
                  </a:rPr>
                  <a:t> </a:t>
                </a:r>
                <a:endParaRPr lang="en-US" sz="3200" i="1" dirty="0" smtClean="0">
                  <a:solidFill>
                    <a:prstClr val="black"/>
                  </a:solidFill>
                  <a:latin typeface="Cambria Math"/>
                  <a:cs typeface="Arial" charset="0"/>
                </a:endParaRPr>
              </a:p>
              <a:p>
                <a:pPr eaLnBrk="1" hangingPunct="1"/>
                <a14:m>
                  <m:oMath xmlns:m="http://schemas.openxmlformats.org/officeDocument/2006/math">
                    <m:r>
                      <m:rPr>
                        <m:sty m:val="p"/>
                      </m:rPr>
                      <a:rPr lang="en-US" sz="3200">
                        <a:solidFill>
                          <a:prstClr val="black"/>
                        </a:solidFill>
                        <a:latin typeface="Cambria Math"/>
                        <a:cs typeface="Arial" charset="0"/>
                      </a:rPr>
                      <m:t>no</m:t>
                    </m:r>
                    <m:r>
                      <a:rPr lang="en-US" sz="3200">
                        <a:solidFill>
                          <a:prstClr val="black"/>
                        </a:solidFill>
                        <a:latin typeface="Cambria Math"/>
                        <a:cs typeface="Arial" charset="0"/>
                      </a:rPr>
                      <m:t> </m:t>
                    </m:r>
                    <m:r>
                      <m:rPr>
                        <m:sty m:val="p"/>
                      </m:rPr>
                      <a:rPr lang="en-US" sz="3200">
                        <a:solidFill>
                          <a:prstClr val="black"/>
                        </a:solidFill>
                        <a:latin typeface="Cambria Math"/>
                        <a:cs typeface="Arial" charset="0"/>
                      </a:rPr>
                      <m:t>more</m:t>
                    </m:r>
                    <m:r>
                      <a:rPr lang="en-US" sz="3200">
                        <a:solidFill>
                          <a:prstClr val="black"/>
                        </a:solidFill>
                        <a:latin typeface="Cambria Math"/>
                        <a:cs typeface="Arial" charset="0"/>
                      </a:rPr>
                      <m:t> </m:t>
                    </m:r>
                    <m:r>
                      <m:rPr>
                        <m:sty m:val="p"/>
                      </m:rPr>
                      <a:rPr lang="en-US" sz="3200">
                        <a:solidFill>
                          <a:prstClr val="black"/>
                        </a:solidFill>
                        <a:latin typeface="Cambria Math"/>
                        <a:cs typeface="Arial" charset="0"/>
                      </a:rPr>
                      <m:t>then</m:t>
                    </m:r>
                    <m:r>
                      <a:rPr lang="en-US" sz="3200">
                        <a:solidFill>
                          <a:prstClr val="black"/>
                        </a:solidFill>
                        <a:latin typeface="Cambria Math"/>
                        <a:cs typeface="Arial" charset="0"/>
                      </a:rPr>
                      <m:t> </m:t>
                    </m:r>
                    <m:r>
                      <a:rPr lang="en-US" sz="3200" i="1" smtClean="0">
                        <a:solidFill>
                          <a:prstClr val="black"/>
                        </a:solidFill>
                        <a:latin typeface="Cambria Math"/>
                        <a:cs typeface="Arial" charset="0"/>
                      </a:rPr>
                      <m:t>$</m:t>
                    </m:r>
                    <m:r>
                      <a:rPr lang="en-US" sz="3200" i="1">
                        <a:solidFill>
                          <a:prstClr val="black"/>
                        </a:solidFill>
                        <a:latin typeface="Cambria Math"/>
                        <a:ea typeface="Cambria Math"/>
                        <a:cs typeface="Times New Roman" panose="02020603050405020304" pitchFamily="18" charset="0"/>
                      </a:rPr>
                      <m:t>𝜋</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are </a:t>
                </a:r>
                <a:r>
                  <a:rPr lang="en-US" sz="3200" dirty="0">
                    <a:solidFill>
                      <a:prstClr val="black"/>
                    </a:solidFill>
                    <a:latin typeface="Times New Roman" panose="02020603050405020304" pitchFamily="18" charset="0"/>
                    <a:cs typeface="Times New Roman" panose="02020603050405020304" pitchFamily="18" charset="0"/>
                  </a:rPr>
                  <a:t>lost in </a:t>
                </a:r>
                <a:r>
                  <a:rPr lang="en-US" sz="3200" dirty="0" smtClean="0">
                    <a:solidFill>
                      <a:prstClr val="black"/>
                    </a:solidFill>
                    <a:latin typeface="Times New Roman" panose="02020603050405020304" pitchFamily="18" charset="0"/>
                    <a:cs typeface="Times New Roman" panose="02020603050405020304" pitchFamily="18" charset="0"/>
                  </a:rPr>
                  <a:t>the exchange.  </a:t>
                </a:r>
                <a:endParaRPr lang="en-US" sz="3200" dirty="0">
                  <a:solidFill>
                    <a:prstClr val="black"/>
                  </a:solidFill>
                  <a:latin typeface="Times New Roman" panose="02020603050405020304" pitchFamily="18" charset="0"/>
                  <a:cs typeface="Times New Roman" panose="02020603050405020304" pitchFamily="18" charset="0"/>
                </a:endParaRPr>
              </a:p>
              <a:p>
                <a:pPr eaLnBrk="1" hangingPunct="1"/>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4799" y="5791200"/>
                <a:ext cx="10134601" cy="1569660"/>
              </a:xfrm>
              <a:prstGeom prst="rect">
                <a:avLst/>
              </a:prstGeom>
              <a:blipFill rotWithShape="0">
                <a:blip r:embed="rId2"/>
                <a:stretch>
                  <a:fillRect l="-1503" t="-54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6400" y="2133600"/>
                <a:ext cx="3048000" cy="1322734"/>
              </a:xfrm>
              <a:prstGeom prst="rect">
                <a:avLst/>
              </a:prstGeom>
              <a:noFill/>
            </p:spPr>
            <p:txBody>
              <a:bodyPr wrap="square" rtlCol="0">
                <a:spAutoFit/>
              </a:bodyPr>
              <a:lstStyle/>
              <a:p>
                <a:pPr eaLnBrk="1" hangingPunct="1"/>
                <a14:m>
                  <m:oMathPara xmlns:m="http://schemas.openxmlformats.org/officeDocument/2006/math">
                    <m:oMathParaPr>
                      <m:jc m:val="centerGroup"/>
                    </m:oMathParaPr>
                    <m:oMath xmlns:m="http://schemas.openxmlformats.org/officeDocument/2006/math">
                      <m:r>
                        <m:rPr>
                          <m:sty m:val="p"/>
                        </m:rPr>
                        <a:rPr lang="en-US" sz="2800" smtClean="0">
                          <a:solidFill>
                            <a:prstClr val="black"/>
                          </a:solidFill>
                          <a:latin typeface="Cambria Math"/>
                        </a:rPr>
                        <m:t>slope</m:t>
                      </m:r>
                      <m:r>
                        <a:rPr lang="en-US" sz="2800" i="1" smtClean="0">
                          <a:solidFill>
                            <a:prstClr val="black"/>
                          </a:solidFill>
                          <a:latin typeface="Cambria Math"/>
                        </a:rPr>
                        <m:t> </m:t>
                      </m:r>
                      <m:r>
                        <m:rPr>
                          <m:sty m:val="p"/>
                        </m:rPr>
                        <a:rPr lang="en-US" sz="2800" smtClean="0">
                          <a:solidFill>
                            <a:prstClr val="black"/>
                          </a:solidFill>
                          <a:latin typeface="Cambria Math"/>
                        </a:rPr>
                        <m:t>no</m:t>
                      </m:r>
                      <m:r>
                        <a:rPr lang="en-US" sz="2800" smtClean="0">
                          <a:solidFill>
                            <a:prstClr val="black"/>
                          </a:solidFill>
                          <a:latin typeface="Cambria Math"/>
                        </a:rPr>
                        <m:t> </m:t>
                      </m:r>
                      <m:r>
                        <m:rPr>
                          <m:sty m:val="p"/>
                        </m:rPr>
                        <a:rPr lang="en-US" sz="2800" smtClean="0">
                          <a:solidFill>
                            <a:prstClr val="black"/>
                          </a:solidFill>
                          <a:latin typeface="Cambria Math"/>
                        </a:rPr>
                        <m:t>steeper</m:t>
                      </m:r>
                      <m:r>
                        <a:rPr lang="en-US" sz="2800" smtClean="0">
                          <a:solidFill>
                            <a:prstClr val="black"/>
                          </a:solidFill>
                          <a:latin typeface="Cambria Math"/>
                        </a:rPr>
                        <m:t> </m:t>
                      </m:r>
                      <m:r>
                        <m:rPr>
                          <m:sty m:val="p"/>
                        </m:rPr>
                        <a:rPr lang="en-US" sz="2800" smtClean="0">
                          <a:solidFill>
                            <a:prstClr val="black"/>
                          </a:solidFill>
                          <a:latin typeface="Cambria Math"/>
                        </a:rPr>
                        <m:t>than</m:t>
                      </m:r>
                      <m:r>
                        <a:rPr lang="en-US" sz="2800" i="1" dirty="0" smtClean="0">
                          <a:solidFill>
                            <a:prstClr val="black"/>
                          </a:solidFill>
                          <a:latin typeface="Cambria Math"/>
                        </a:rPr>
                        <m:t>− </m:t>
                      </m:r>
                      <m:f>
                        <m:fPr>
                          <m:ctrlPr>
                            <a:rPr lang="en-US" sz="2800" i="1" dirty="0" smtClean="0">
                              <a:solidFill>
                                <a:prstClr val="black"/>
                              </a:solidFill>
                              <a:latin typeface="Cambria Math" panose="02040503050406030204" pitchFamily="18" charset="0"/>
                            </a:rPr>
                          </m:ctrlPr>
                        </m:fPr>
                        <m:num>
                          <m:r>
                            <a:rPr lang="en-US" sz="2800" i="1" dirty="0" smtClean="0">
                              <a:solidFill>
                                <a:prstClr val="black"/>
                              </a:solidFill>
                              <a:latin typeface="Cambria Math"/>
                            </a:rPr>
                            <m:t>1</m:t>
                          </m:r>
                        </m:num>
                        <m:den>
                          <m:r>
                            <a:rPr lang="en-US" sz="2800" i="1" dirty="0" smtClean="0">
                              <a:solidFill>
                                <a:prstClr val="black"/>
                              </a:solidFill>
                              <a:latin typeface="Cambria Math"/>
                            </a:rPr>
                            <m:t>1−</m:t>
                          </m:r>
                          <m:r>
                            <a:rPr lang="en-US" sz="2800" i="1" dirty="0" smtClean="0">
                              <a:solidFill>
                                <a:prstClr val="black"/>
                              </a:solidFill>
                              <a:latin typeface="Cambria Math"/>
                              <a:ea typeface="Cambria Math"/>
                            </a:rPr>
                            <m:t>𝜋</m:t>
                          </m:r>
                        </m:den>
                      </m:f>
                    </m:oMath>
                  </m:oMathPara>
                </a14:m>
                <a:endParaRPr lang="en-US" sz="2800" dirty="0">
                  <a:solidFill>
                    <a:prstClr val="black"/>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486400" y="2133600"/>
                <a:ext cx="3048000" cy="1322734"/>
              </a:xfrm>
              <a:prstGeom prst="rect">
                <a:avLst/>
              </a:prstGeom>
              <a:blipFill rotWithShape="0">
                <a:blip r:embed="rId3"/>
                <a:stretch>
                  <a:fillRect l="-2400" r="-14000"/>
                </a:stretch>
              </a:blipFill>
            </p:spPr>
            <p:txBody>
              <a:bodyPr/>
              <a:lstStyle/>
              <a:p>
                <a:r>
                  <a:rPr lang="en-US">
                    <a:noFill/>
                  </a:rPr>
                  <a:t> </a:t>
                </a:r>
              </a:p>
            </p:txBody>
          </p:sp>
        </mc:Fallback>
      </mc:AlternateContent>
    </p:spTree>
    <p:extLst>
      <p:ext uri="{BB962C8B-B14F-4D97-AF65-F5344CB8AC3E}">
        <p14:creationId xmlns:p14="http://schemas.microsoft.com/office/powerpoint/2010/main" val="19569150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p:cNvGrpSpPr/>
          <p:nvPr/>
        </p:nvGrpSpPr>
        <p:grpSpPr>
          <a:xfrm>
            <a:off x="1828800" y="1219200"/>
            <a:ext cx="5334000" cy="4953000"/>
            <a:chOff x="1574414" y="304800"/>
            <a:chExt cx="5334000" cy="4953000"/>
          </a:xfrm>
        </p:grpSpPr>
        <p:cxnSp>
          <p:nvCxnSpPr>
            <p:cNvPr id="5" name="Straight Arrow Connector 4"/>
            <p:cNvCxnSpPr/>
            <p:nvPr/>
          </p:nvCxnSpPr>
          <p:spPr>
            <a:xfrm flipV="1">
              <a:off x="2514600" y="914400"/>
              <a:ext cx="0" cy="3505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14600" y="4419600"/>
              <a:ext cx="3886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4600" y="1752600"/>
              <a:ext cx="167640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2895600"/>
              <a:ext cx="914400" cy="152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114800" y="28194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4" name="TextBox 13"/>
            <p:cNvSpPr txBox="1"/>
            <p:nvPr/>
          </p:nvSpPr>
          <p:spPr>
            <a:xfrm>
              <a:off x="1858536" y="304800"/>
              <a:ext cx="732264" cy="707886"/>
            </a:xfrm>
            <a:prstGeom prst="rect">
              <a:avLst/>
            </a:prstGeom>
            <a:noFill/>
          </p:spPr>
          <p:txBody>
            <a:bodyPr wrap="square" rtlCol="0">
              <a:spAutoFit/>
            </a:bodyPr>
            <a:lstStyle/>
            <a:p>
              <a:pPr eaLnBrk="1" fontAlgn="auto" hangingPunct="1">
                <a:spcBef>
                  <a:spcPts val="0"/>
                </a:spcBef>
                <a:spcAft>
                  <a:spcPts val="0"/>
                </a:spcAft>
              </a:pPr>
              <a:r>
                <a:rPr lang="en-US" sz="4000" i="1" dirty="0" smtClean="0">
                  <a:solidFill>
                    <a:prstClr val="black"/>
                  </a:solidFill>
                  <a:latin typeface="Times New Roman" pitchFamily="18" charset="0"/>
                  <a:cs typeface="Times New Roman" pitchFamily="18" charset="0"/>
                </a:rPr>
                <a:t>c</a:t>
              </a:r>
              <a:r>
                <a:rPr lang="en-US" sz="4000" baseline="-25000" dirty="0">
                  <a:solidFill>
                    <a:prstClr val="black"/>
                  </a:solidFill>
                  <a:latin typeface="Times New Roman" pitchFamily="18" charset="0"/>
                  <a:cs typeface="Times New Roman" pitchFamily="18" charset="0"/>
                </a:rPr>
                <a:t>2</a:t>
              </a:r>
              <a:endParaRPr lang="en-US" sz="4000" dirty="0">
                <a:solidFill>
                  <a:prstClr val="black"/>
                </a:solidFill>
                <a:latin typeface="Times New Roman" pitchFamily="18" charset="0"/>
                <a:cs typeface="Times New Roman" pitchFamily="18" charset="0"/>
              </a:endParaRPr>
            </a:p>
          </p:txBody>
        </p:sp>
        <p:sp>
          <p:nvSpPr>
            <p:cNvPr id="15" name="TextBox 14"/>
            <p:cNvSpPr txBox="1"/>
            <p:nvPr/>
          </p:nvSpPr>
          <p:spPr>
            <a:xfrm>
              <a:off x="6324600" y="4267200"/>
              <a:ext cx="583814" cy="707886"/>
            </a:xfrm>
            <a:prstGeom prst="rect">
              <a:avLst/>
            </a:prstGeom>
            <a:noFill/>
          </p:spPr>
          <p:txBody>
            <a:bodyPr wrap="none" rtlCol="0">
              <a:spAutoFit/>
            </a:bodyPr>
            <a:lstStyle/>
            <a:p>
              <a:pPr eaLnBrk="1" fontAlgn="auto" hangingPunct="1">
                <a:spcBef>
                  <a:spcPts val="0"/>
                </a:spcBef>
                <a:spcAft>
                  <a:spcPts val="0"/>
                </a:spcAft>
              </a:pPr>
              <a:r>
                <a:rPr lang="en-US" sz="4000" i="1" dirty="0" smtClean="0">
                  <a:solidFill>
                    <a:prstClr val="black"/>
                  </a:solidFill>
                  <a:latin typeface="Times New Roman" pitchFamily="18" charset="0"/>
                  <a:cs typeface="Times New Roman" pitchFamily="18" charset="0"/>
                </a:rPr>
                <a:t>c</a:t>
              </a:r>
              <a:r>
                <a:rPr lang="en-US" sz="4000" baseline="-25000" dirty="0" smtClean="0">
                  <a:solidFill>
                    <a:prstClr val="black"/>
                  </a:solidFill>
                  <a:latin typeface="Times New Roman" pitchFamily="18" charset="0"/>
                  <a:cs typeface="Times New Roman" pitchFamily="18" charset="0"/>
                </a:rPr>
                <a:t>1</a:t>
              </a:r>
              <a:endParaRPr lang="en-US" sz="4000" dirty="0">
                <a:solidFill>
                  <a:prstClr val="black"/>
                </a:solidFill>
                <a:latin typeface="Times New Roman" pitchFamily="18" charset="0"/>
                <a:cs typeface="Times New Roman" pitchFamily="18" charset="0"/>
              </a:endParaRPr>
            </a:p>
          </p:txBody>
        </p:sp>
        <p:graphicFrame>
          <p:nvGraphicFramePr>
            <p:cNvPr id="17" name="Object 16"/>
            <p:cNvGraphicFramePr>
              <a:graphicFrameLocks noChangeAspect="1"/>
            </p:cNvGraphicFramePr>
            <p:nvPr>
              <p:extLst/>
            </p:nvPr>
          </p:nvGraphicFramePr>
          <p:xfrm>
            <a:off x="4267200" y="2170978"/>
            <a:ext cx="1172081" cy="696913"/>
          </p:xfrm>
          <a:graphic>
            <a:graphicData uri="http://schemas.openxmlformats.org/presentationml/2006/ole">
              <mc:AlternateContent xmlns:mc="http://schemas.openxmlformats.org/markup-compatibility/2006">
                <mc:Choice xmlns:v="urn:schemas-microsoft-com:vml" Requires="v">
                  <p:oleObj spid="_x0000_s107577" name="Equation" r:id="rId3" imgW="469800" imgH="279360" progId="">
                    <p:embed/>
                  </p:oleObj>
                </mc:Choice>
                <mc:Fallback>
                  <p:oleObj name="Equation" r:id="rId3" imgW="469800" imgH="279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170978"/>
                          <a:ext cx="1172081"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nvPr>
          </p:nvGraphicFramePr>
          <p:xfrm>
            <a:off x="1574414" y="1492250"/>
            <a:ext cx="850900" cy="488950"/>
          </p:xfrm>
          <a:graphic>
            <a:graphicData uri="http://schemas.openxmlformats.org/presentationml/2006/ole">
              <mc:AlternateContent xmlns:mc="http://schemas.openxmlformats.org/markup-compatibility/2006">
                <mc:Choice xmlns:v="urn:schemas-microsoft-com:vml" Requires="v">
                  <p:oleObj spid="_x0000_s107578" name="Equation" r:id="rId5" imgW="419040" imgH="241200" progId="">
                    <p:embed/>
                  </p:oleObj>
                </mc:Choice>
                <mc:Fallback>
                  <p:oleObj name="Equation" r:id="rId5" imgW="419040" imgH="241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414" y="1492250"/>
                          <a:ext cx="85090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nvPr>
          </p:nvGraphicFramePr>
          <p:xfrm>
            <a:off x="4552950" y="4408487"/>
            <a:ext cx="1238250" cy="849313"/>
          </p:xfrm>
          <a:graphic>
            <a:graphicData uri="http://schemas.openxmlformats.org/presentationml/2006/ole">
              <mc:AlternateContent xmlns:mc="http://schemas.openxmlformats.org/markup-compatibility/2006">
                <mc:Choice xmlns:v="urn:schemas-microsoft-com:vml" Requires="v">
                  <p:oleObj spid="_x0000_s107579" name="Equation" r:id="rId7" imgW="609480" imgH="419040" progId="">
                    <p:embed/>
                  </p:oleObj>
                </mc:Choice>
                <mc:Fallback>
                  <p:oleObj name="Equation" r:id="rId7" imgW="609480" imgH="4190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2950" y="4408487"/>
                          <a:ext cx="1238250" cy="84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nvPr>
          </p:nvGraphicFramePr>
          <p:xfrm>
            <a:off x="2971801" y="1752600"/>
            <a:ext cx="1111250" cy="355600"/>
          </p:xfrm>
          <a:graphic>
            <a:graphicData uri="http://schemas.openxmlformats.org/presentationml/2006/ole">
              <mc:AlternateContent xmlns:mc="http://schemas.openxmlformats.org/markup-compatibility/2006">
                <mc:Choice xmlns:v="urn:schemas-microsoft-com:vml" Requires="v">
                  <p:oleObj spid="_x0000_s107580" name="Equation" r:id="rId9" imgW="634680" imgH="203040" progId="">
                    <p:embed/>
                  </p:oleObj>
                </mc:Choice>
                <mc:Fallback>
                  <p:oleObj name="Equation" r:id="rId9" imgW="634680" imgH="2030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1" y="1752600"/>
                          <a:ext cx="11112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135666109"/>
                </p:ext>
              </p:extLst>
            </p:nvPr>
          </p:nvGraphicFramePr>
          <p:xfrm>
            <a:off x="4800600" y="3511034"/>
            <a:ext cx="1676400" cy="362465"/>
          </p:xfrm>
          <a:graphic>
            <a:graphicData uri="http://schemas.openxmlformats.org/presentationml/2006/ole">
              <mc:AlternateContent xmlns:mc="http://schemas.openxmlformats.org/markup-compatibility/2006">
                <mc:Choice xmlns:v="urn:schemas-microsoft-com:vml" Requires="v">
                  <p:oleObj spid="_x0000_s107581" name="Equation" r:id="rId11" imgW="939600" imgH="203040" progId="">
                    <p:embed/>
                  </p:oleObj>
                </mc:Choice>
                <mc:Fallback>
                  <p:oleObj name="Equation" r:id="rId11" imgW="939600" imgH="2030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3511034"/>
                          <a:ext cx="1676400" cy="362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TextBox 26"/>
          <p:cNvSpPr txBox="1"/>
          <p:nvPr/>
        </p:nvSpPr>
        <p:spPr>
          <a:xfrm>
            <a:off x="2910419" y="381000"/>
            <a:ext cx="3871381" cy="646331"/>
          </a:xfrm>
          <a:prstGeom prst="rect">
            <a:avLst/>
          </a:prstGeom>
          <a:noFill/>
        </p:spPr>
        <p:txBody>
          <a:bodyPr wrap="none" rtlCol="0">
            <a:spAutoFit/>
          </a:bodyPr>
          <a:lstStyle/>
          <a:p>
            <a:pPr eaLnBrk="1" fontAlgn="auto" hangingPunct="1">
              <a:spcBef>
                <a:spcPts val="0"/>
              </a:spcBef>
              <a:spcAft>
                <a:spcPts val="0"/>
              </a:spcAft>
            </a:pPr>
            <a:r>
              <a:rPr lang="en-US" sz="3600" dirty="0" smtClean="0">
                <a:solidFill>
                  <a:prstClr val="black"/>
                </a:solidFill>
                <a:latin typeface="Times New Roman" pitchFamily="18" charset="0"/>
                <a:cs typeface="Times New Roman" pitchFamily="18" charset="0"/>
              </a:rPr>
              <a:t>Two-part budget set</a:t>
            </a: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9593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828800" y="1219200"/>
            <a:ext cx="5334000" cy="4784725"/>
            <a:chOff x="1574414" y="304800"/>
            <a:chExt cx="5334000" cy="4784725"/>
          </a:xfrm>
        </p:grpSpPr>
        <p:cxnSp>
          <p:nvCxnSpPr>
            <p:cNvPr id="5" name="Straight Arrow Connector 4"/>
            <p:cNvCxnSpPr/>
            <p:nvPr/>
          </p:nvCxnSpPr>
          <p:spPr>
            <a:xfrm flipV="1">
              <a:off x="2514600" y="914400"/>
              <a:ext cx="0" cy="3505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14600" y="4419600"/>
              <a:ext cx="3886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4600" y="1752600"/>
              <a:ext cx="167640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2895600"/>
              <a:ext cx="914400" cy="152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114800" y="28194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4" name="TextBox 13"/>
            <p:cNvSpPr txBox="1"/>
            <p:nvPr/>
          </p:nvSpPr>
          <p:spPr>
            <a:xfrm>
              <a:off x="1858536" y="304800"/>
              <a:ext cx="732264" cy="707886"/>
            </a:xfrm>
            <a:prstGeom prst="rect">
              <a:avLst/>
            </a:prstGeom>
            <a:noFill/>
          </p:spPr>
          <p:txBody>
            <a:bodyPr wrap="square" rtlCol="0">
              <a:spAutoFit/>
            </a:bodyPr>
            <a:lstStyle/>
            <a:p>
              <a:pPr eaLnBrk="1" fontAlgn="auto" hangingPunct="1">
                <a:spcBef>
                  <a:spcPts val="0"/>
                </a:spcBef>
                <a:spcAft>
                  <a:spcPts val="0"/>
                </a:spcAft>
              </a:pPr>
              <a:r>
                <a:rPr lang="en-US" sz="4000" i="1" dirty="0" smtClean="0">
                  <a:solidFill>
                    <a:prstClr val="black"/>
                  </a:solidFill>
                  <a:latin typeface="Times New Roman" pitchFamily="18" charset="0"/>
                  <a:cs typeface="Times New Roman" pitchFamily="18" charset="0"/>
                </a:rPr>
                <a:t>c</a:t>
              </a:r>
              <a:r>
                <a:rPr lang="en-US" sz="4000" baseline="-25000" dirty="0">
                  <a:solidFill>
                    <a:prstClr val="black"/>
                  </a:solidFill>
                  <a:latin typeface="Times New Roman" pitchFamily="18" charset="0"/>
                  <a:cs typeface="Times New Roman" pitchFamily="18" charset="0"/>
                </a:rPr>
                <a:t>2</a:t>
              </a:r>
              <a:endParaRPr lang="en-US" sz="4000" dirty="0">
                <a:solidFill>
                  <a:prstClr val="black"/>
                </a:solidFill>
                <a:latin typeface="Times New Roman" pitchFamily="18" charset="0"/>
                <a:cs typeface="Times New Roman" pitchFamily="18" charset="0"/>
              </a:endParaRPr>
            </a:p>
          </p:txBody>
        </p:sp>
        <p:sp>
          <p:nvSpPr>
            <p:cNvPr id="15" name="TextBox 14"/>
            <p:cNvSpPr txBox="1"/>
            <p:nvPr/>
          </p:nvSpPr>
          <p:spPr>
            <a:xfrm>
              <a:off x="6324600" y="4267200"/>
              <a:ext cx="583814" cy="707886"/>
            </a:xfrm>
            <a:prstGeom prst="rect">
              <a:avLst/>
            </a:prstGeom>
            <a:noFill/>
          </p:spPr>
          <p:txBody>
            <a:bodyPr wrap="none" rtlCol="0">
              <a:spAutoFit/>
            </a:bodyPr>
            <a:lstStyle/>
            <a:p>
              <a:pPr eaLnBrk="1" fontAlgn="auto" hangingPunct="1">
                <a:spcBef>
                  <a:spcPts val="0"/>
                </a:spcBef>
                <a:spcAft>
                  <a:spcPts val="0"/>
                </a:spcAft>
              </a:pPr>
              <a:r>
                <a:rPr lang="en-US" sz="4000" i="1" dirty="0" smtClean="0">
                  <a:solidFill>
                    <a:prstClr val="black"/>
                  </a:solidFill>
                  <a:latin typeface="Times New Roman" pitchFamily="18" charset="0"/>
                  <a:cs typeface="Times New Roman" pitchFamily="18" charset="0"/>
                </a:rPr>
                <a:t>c</a:t>
              </a:r>
              <a:r>
                <a:rPr lang="en-US" sz="4000" baseline="-25000" dirty="0" smtClean="0">
                  <a:solidFill>
                    <a:prstClr val="black"/>
                  </a:solidFill>
                  <a:latin typeface="Times New Roman" pitchFamily="18" charset="0"/>
                  <a:cs typeface="Times New Roman" pitchFamily="18" charset="0"/>
                </a:rPr>
                <a:t>1</a:t>
              </a:r>
              <a:endParaRPr lang="en-US" sz="4000" dirty="0">
                <a:solidFill>
                  <a:prstClr val="black"/>
                </a:solidFill>
                <a:latin typeface="Times New Roman" pitchFamily="18" charset="0"/>
                <a:cs typeface="Times New Roman" pitchFamily="18" charset="0"/>
              </a:endParaRPr>
            </a:p>
          </p:txBody>
        </p:sp>
        <p:graphicFrame>
          <p:nvGraphicFramePr>
            <p:cNvPr id="17" name="Object 16"/>
            <p:cNvGraphicFramePr>
              <a:graphicFrameLocks noChangeAspect="1"/>
            </p:cNvGraphicFramePr>
            <p:nvPr>
              <p:extLst/>
            </p:nvPr>
          </p:nvGraphicFramePr>
          <p:xfrm>
            <a:off x="4267200" y="2170978"/>
            <a:ext cx="1172081" cy="696913"/>
          </p:xfrm>
          <a:graphic>
            <a:graphicData uri="http://schemas.openxmlformats.org/presentationml/2006/ole">
              <mc:AlternateContent xmlns:mc="http://schemas.openxmlformats.org/markup-compatibility/2006">
                <mc:Choice xmlns:v="urn:schemas-microsoft-com:vml" Requires="v">
                  <p:oleObj spid="_x0000_s108596" name="Equation" r:id="rId3" imgW="469800" imgH="279360" progId="">
                    <p:embed/>
                  </p:oleObj>
                </mc:Choice>
                <mc:Fallback>
                  <p:oleObj name="Equation" r:id="rId3" imgW="469800" imgH="279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170978"/>
                          <a:ext cx="1172081"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nvPr>
          </p:nvGraphicFramePr>
          <p:xfrm>
            <a:off x="1574414" y="1492250"/>
            <a:ext cx="850900" cy="488950"/>
          </p:xfrm>
          <a:graphic>
            <a:graphicData uri="http://schemas.openxmlformats.org/presentationml/2006/ole">
              <mc:AlternateContent xmlns:mc="http://schemas.openxmlformats.org/markup-compatibility/2006">
                <mc:Choice xmlns:v="urn:schemas-microsoft-com:vml" Requires="v">
                  <p:oleObj spid="_x0000_s108597" name="Equation" r:id="rId5" imgW="419040" imgH="241200" progId="">
                    <p:embed/>
                  </p:oleObj>
                </mc:Choice>
                <mc:Fallback>
                  <p:oleObj name="Equation" r:id="rId5" imgW="419040" imgH="241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414" y="1492250"/>
                          <a:ext cx="85090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nvPr>
          </p:nvGraphicFramePr>
          <p:xfrm>
            <a:off x="4308089" y="4575175"/>
            <a:ext cx="1727200" cy="514350"/>
          </p:xfrm>
          <a:graphic>
            <a:graphicData uri="http://schemas.openxmlformats.org/presentationml/2006/ole">
              <mc:AlternateContent xmlns:mc="http://schemas.openxmlformats.org/markup-compatibility/2006">
                <mc:Choice xmlns:v="urn:schemas-microsoft-com:vml" Requires="v">
                  <p:oleObj spid="_x0000_s108598" name="Equation" r:id="rId7" imgW="850680" imgH="253800" progId="">
                    <p:embed/>
                  </p:oleObj>
                </mc:Choice>
                <mc:Fallback>
                  <p:oleObj name="Equation" r:id="rId7" imgW="850680" imgH="253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8089" y="4575175"/>
                          <a:ext cx="17272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nvPr>
          </p:nvGraphicFramePr>
          <p:xfrm>
            <a:off x="2971801" y="1752600"/>
            <a:ext cx="1111250" cy="355600"/>
          </p:xfrm>
          <a:graphic>
            <a:graphicData uri="http://schemas.openxmlformats.org/presentationml/2006/ole">
              <mc:AlternateContent xmlns:mc="http://schemas.openxmlformats.org/markup-compatibility/2006">
                <mc:Choice xmlns:v="urn:schemas-microsoft-com:vml" Requires="v">
                  <p:oleObj spid="_x0000_s108599" name="Equation" r:id="rId9" imgW="634680" imgH="203040" progId="">
                    <p:embed/>
                  </p:oleObj>
                </mc:Choice>
                <mc:Fallback>
                  <p:oleObj name="Equation" r:id="rId9" imgW="634680" imgH="2030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1" y="1752600"/>
                          <a:ext cx="11112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nvPr>
          </p:nvGraphicFramePr>
          <p:xfrm>
            <a:off x="4777988" y="3175486"/>
            <a:ext cx="2130425" cy="867878"/>
          </p:xfrm>
          <a:graphic>
            <a:graphicData uri="http://schemas.openxmlformats.org/presentationml/2006/ole">
              <mc:AlternateContent xmlns:mc="http://schemas.openxmlformats.org/markup-compatibility/2006">
                <mc:Choice xmlns:v="urn:schemas-microsoft-com:vml" Requires="v">
                  <p:oleObj spid="_x0000_s108600" name="Equation" r:id="rId11" imgW="965160" imgH="393480" progId="">
                    <p:embed/>
                  </p:oleObj>
                </mc:Choice>
                <mc:Fallback>
                  <p:oleObj name="Equation" r:id="rId11" imgW="965160" imgH="39348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7988" y="3175486"/>
                          <a:ext cx="2130425" cy="8678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TextBox 26"/>
          <p:cNvSpPr txBox="1"/>
          <p:nvPr/>
        </p:nvSpPr>
        <p:spPr>
          <a:xfrm>
            <a:off x="2910419" y="381000"/>
            <a:ext cx="3871381" cy="646331"/>
          </a:xfrm>
          <a:prstGeom prst="rect">
            <a:avLst/>
          </a:prstGeom>
          <a:noFill/>
        </p:spPr>
        <p:txBody>
          <a:bodyPr wrap="none" rtlCol="0">
            <a:spAutoFit/>
          </a:bodyPr>
          <a:lstStyle/>
          <a:p>
            <a:pPr eaLnBrk="1" fontAlgn="auto" hangingPunct="1">
              <a:spcBef>
                <a:spcPts val="0"/>
              </a:spcBef>
              <a:spcAft>
                <a:spcPts val="0"/>
              </a:spcAft>
            </a:pPr>
            <a:r>
              <a:rPr lang="en-US" sz="3600" dirty="0" smtClean="0">
                <a:solidFill>
                  <a:prstClr val="black"/>
                </a:solidFill>
                <a:latin typeface="Times New Roman" pitchFamily="18" charset="0"/>
                <a:cs typeface="Times New Roman" pitchFamily="18" charset="0"/>
              </a:rPr>
              <a:t>Two-part budget set</a:t>
            </a: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4283253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0"/>
            <a:ext cx="8915400" cy="4525962"/>
          </a:xfrm>
        </p:spPr>
        <p:txBody>
          <a:bodyPr/>
          <a:lstStyle/>
          <a:p>
            <a:pPr marL="109537" indent="0">
              <a:buNone/>
            </a:pPr>
            <a:r>
              <a:rPr lang="en-US" sz="4000" b="1" dirty="0" smtClean="0"/>
              <a:t>Theorem 1</a:t>
            </a:r>
          </a:p>
          <a:p>
            <a:pPr marL="109537" indent="0">
              <a:buNone/>
            </a:pPr>
            <a:r>
              <a:rPr lang="en-US" sz="3600" b="1" dirty="0" smtClean="0"/>
              <a:t> </a:t>
            </a:r>
          </a:p>
          <a:p>
            <a:pPr marL="109537" indent="0">
              <a:buNone/>
            </a:pPr>
            <a:r>
              <a:rPr lang="en-US" dirty="0" smtClean="0"/>
              <a:t>Assume:</a:t>
            </a:r>
            <a:endParaRPr lang="en-US" dirty="0"/>
          </a:p>
          <a:p>
            <a:r>
              <a:rPr lang="en-US" dirty="0" smtClean="0"/>
              <a:t>CRRA utility.</a:t>
            </a:r>
          </a:p>
          <a:p>
            <a:r>
              <a:rPr lang="en-US" dirty="0" smtClean="0"/>
              <a:t>Early consumption penalty bounded above by π</a:t>
            </a:r>
            <a:r>
              <a:rPr lang="en-US" dirty="0"/>
              <a:t>. </a:t>
            </a:r>
            <a:endParaRPr lang="en-US" dirty="0" smtClean="0"/>
          </a:p>
          <a:p>
            <a:pPr marL="109537" indent="0">
              <a:buNone/>
            </a:pPr>
            <a:endParaRPr lang="en-US" dirty="0" smtClean="0"/>
          </a:p>
          <a:p>
            <a:pPr marL="109537" indent="0">
              <a:buNone/>
            </a:pPr>
            <a:r>
              <a:rPr lang="en-US" dirty="0" smtClean="0"/>
              <a:t>Then, </a:t>
            </a:r>
            <a:r>
              <a:rPr lang="en-US" dirty="0"/>
              <a:t>s</a:t>
            </a:r>
            <a:r>
              <a:rPr lang="en-US" dirty="0" smtClean="0"/>
              <a:t>elf </a:t>
            </a:r>
            <a:r>
              <a:rPr lang="en-US" dirty="0"/>
              <a:t>0 will </a:t>
            </a:r>
            <a:r>
              <a:rPr lang="en-US" dirty="0" smtClean="0"/>
              <a:t>set up two accounts:</a:t>
            </a:r>
            <a:endParaRPr lang="en-US" dirty="0"/>
          </a:p>
          <a:p>
            <a:r>
              <a:rPr lang="en-US" dirty="0" smtClean="0"/>
              <a:t>Fully liquid </a:t>
            </a:r>
            <a:r>
              <a:rPr lang="en-US" dirty="0"/>
              <a:t>account </a:t>
            </a:r>
          </a:p>
          <a:p>
            <a:r>
              <a:rPr lang="en-US" dirty="0"/>
              <a:t>I</a:t>
            </a:r>
            <a:r>
              <a:rPr lang="en-US" dirty="0" smtClean="0"/>
              <a:t>lliquid </a:t>
            </a:r>
            <a:r>
              <a:rPr lang="en-US" dirty="0"/>
              <a:t>account </a:t>
            </a:r>
            <a:r>
              <a:rPr lang="en-US" dirty="0" smtClean="0"/>
              <a:t>with penalty π.</a:t>
            </a:r>
            <a:endParaRPr lang="en-US" dirty="0"/>
          </a:p>
          <a:p>
            <a:pPr marL="109537" indent="0">
              <a:buNone/>
            </a:pPr>
            <a:endParaRPr lang="en-US" dirty="0"/>
          </a:p>
        </p:txBody>
      </p:sp>
    </p:spTree>
    <p:extLst>
      <p:ext uri="{BB962C8B-B14F-4D97-AF65-F5344CB8AC3E}">
        <p14:creationId xmlns:p14="http://schemas.microsoft.com/office/powerpoint/2010/main" val="295726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229600" cy="4525962"/>
          </a:xfrm>
        </p:spPr>
        <p:txBody>
          <a:bodyPr/>
          <a:lstStyle/>
          <a:p>
            <a:pPr marL="109537" indent="0">
              <a:buNone/>
            </a:pPr>
            <a:r>
              <a:rPr lang="en-US" sz="4000" b="1" dirty="0" smtClean="0"/>
              <a:t>Theorem 2: </a:t>
            </a:r>
          </a:p>
          <a:p>
            <a:pPr marL="109537" indent="0">
              <a:buNone/>
            </a:pPr>
            <a:endParaRPr lang="en-US" dirty="0"/>
          </a:p>
          <a:p>
            <a:pPr marL="109537" indent="0">
              <a:buNone/>
            </a:pPr>
            <a:r>
              <a:rPr lang="en-US" dirty="0" smtClean="0"/>
              <a:t>Assume log </a:t>
            </a:r>
            <a:r>
              <a:rPr lang="en-US" dirty="0"/>
              <a:t>utility. </a:t>
            </a:r>
            <a:endParaRPr lang="en-US" dirty="0" smtClean="0"/>
          </a:p>
          <a:p>
            <a:pPr marL="109537" indent="0">
              <a:buNone/>
            </a:pPr>
            <a:endParaRPr lang="en-US" dirty="0"/>
          </a:p>
          <a:p>
            <a:pPr marL="109537" indent="0">
              <a:buNone/>
            </a:pPr>
            <a:r>
              <a:rPr lang="en-US" dirty="0" smtClean="0"/>
              <a:t>Then </a:t>
            </a:r>
            <a:r>
              <a:rPr lang="en-US" dirty="0"/>
              <a:t>the amount of money deposited in the illiquid account </a:t>
            </a:r>
            <a:r>
              <a:rPr lang="en-US" dirty="0" smtClean="0"/>
              <a:t>rises with the early withdrawal penalty.</a:t>
            </a:r>
            <a:endParaRPr lang="en-US" dirty="0"/>
          </a:p>
          <a:p>
            <a:pPr marL="109537" indent="0">
              <a:buNone/>
            </a:pPr>
            <a:endParaRPr lang="en-US" dirty="0"/>
          </a:p>
        </p:txBody>
      </p:sp>
    </p:spTree>
    <p:extLst>
      <p:ext uri="{BB962C8B-B14F-4D97-AF65-F5344CB8AC3E}">
        <p14:creationId xmlns:p14="http://schemas.microsoft.com/office/powerpoint/2010/main" val="341154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12" name="Rectangle 11"/>
          <p:cNvSpPr/>
          <p:nvPr/>
        </p:nvSpPr>
        <p:spPr>
          <a:xfrm>
            <a:off x="2336800" y="1999436"/>
            <a:ext cx="4934785" cy="805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srgbClr val="FFFFFF"/>
              </a:solidFill>
            </a:endParaRPr>
          </a:p>
        </p:txBody>
      </p:sp>
      <p:sp>
        <p:nvSpPr>
          <p:cNvPr id="5" name="Title 1"/>
          <p:cNvSpPr>
            <a:spLocks noGrp="1"/>
          </p:cNvSpPr>
          <p:nvPr>
            <p:ph type="title"/>
          </p:nvPr>
        </p:nvSpPr>
        <p:spPr>
          <a:xfrm>
            <a:off x="217714" y="134262"/>
            <a:ext cx="8723086" cy="1143000"/>
          </a:xfrm>
        </p:spPr>
        <p:txBody>
          <a:bodyPr>
            <a:normAutofit fontScale="90000"/>
          </a:bodyPr>
          <a:lstStyle/>
          <a:p>
            <a:r>
              <a:rPr lang="en-US" sz="3600" dirty="0">
                <a:solidFill>
                  <a:srgbClr val="000104"/>
                </a:solidFill>
              </a:rPr>
              <a:t>G</a:t>
            </a:r>
            <a:r>
              <a:rPr lang="en-US" sz="3600" dirty="0" smtClean="0">
                <a:solidFill>
                  <a:srgbClr val="000104"/>
                </a:solidFill>
              </a:rPr>
              <a:t>oal account usage</a:t>
            </a:r>
            <a:br>
              <a:rPr lang="en-US" sz="3600" dirty="0" smtClean="0">
                <a:solidFill>
                  <a:srgbClr val="000104"/>
                </a:solidFill>
              </a:rPr>
            </a:br>
            <a:r>
              <a:rPr lang="en-US" sz="3600" dirty="0" smtClean="0">
                <a:solidFill>
                  <a:srgbClr val="000104"/>
                </a:solidFill>
              </a:rPr>
              <a:t>(</a:t>
            </a:r>
            <a:r>
              <a:rPr lang="en-US" sz="3600" dirty="0" err="1" smtClean="0">
                <a:solidFill>
                  <a:srgbClr val="000104"/>
                </a:solidFill>
              </a:rPr>
              <a:t>Beshears</a:t>
            </a:r>
            <a:r>
              <a:rPr lang="en-US" sz="3600" dirty="0" smtClean="0">
                <a:solidFill>
                  <a:srgbClr val="000104"/>
                </a:solidFill>
              </a:rPr>
              <a:t> et al 2013)</a:t>
            </a:r>
            <a:endParaRPr lang="en-US" sz="2400" dirty="0">
              <a:solidFill>
                <a:srgbClr val="000104"/>
              </a:solidFill>
            </a:endParaRPr>
          </a:p>
        </p:txBody>
      </p:sp>
      <p:sp>
        <p:nvSpPr>
          <p:cNvPr id="6" name="TextBox 5"/>
          <p:cNvSpPr txBox="1"/>
          <p:nvPr/>
        </p:nvSpPr>
        <p:spPr>
          <a:xfrm>
            <a:off x="7387626" y="1984909"/>
            <a:ext cx="1484702" cy="830997"/>
          </a:xfrm>
          <a:prstGeom prst="rect">
            <a:avLst/>
          </a:prstGeom>
          <a:noFill/>
        </p:spPr>
        <p:txBody>
          <a:bodyPr wrap="none" rtlCol="0">
            <a:spAutoFit/>
          </a:bodyPr>
          <a:lstStyle/>
          <a:p>
            <a:pPr eaLnBrk="1" hangingPunct="1"/>
            <a:r>
              <a:rPr lang="en-US" sz="2400" b="1" dirty="0" smtClean="0">
                <a:solidFill>
                  <a:srgbClr val="000104"/>
                </a:solidFill>
              </a:rPr>
              <a:t>Freedom</a:t>
            </a:r>
          </a:p>
          <a:p>
            <a:pPr eaLnBrk="1" hangingPunct="1"/>
            <a:r>
              <a:rPr lang="en-US" sz="2400" b="1" dirty="0">
                <a:solidFill>
                  <a:srgbClr val="000104"/>
                </a:solidFill>
              </a:rPr>
              <a:t>A</a:t>
            </a:r>
            <a:r>
              <a:rPr lang="en-US" sz="2400" b="1" dirty="0" smtClean="0">
                <a:solidFill>
                  <a:srgbClr val="000104"/>
                </a:solidFill>
              </a:rPr>
              <a:t>ccount</a:t>
            </a:r>
            <a:endParaRPr lang="en-US" sz="2400" b="1" dirty="0">
              <a:solidFill>
                <a:srgbClr val="000104"/>
              </a:solidFill>
            </a:endParaRPr>
          </a:p>
        </p:txBody>
      </p:sp>
      <p:sp>
        <p:nvSpPr>
          <p:cNvPr id="7" name="TextBox 6"/>
          <p:cNvSpPr txBox="1"/>
          <p:nvPr/>
        </p:nvSpPr>
        <p:spPr>
          <a:xfrm>
            <a:off x="7387697" y="3407729"/>
            <a:ext cx="1484702" cy="830997"/>
          </a:xfrm>
          <a:prstGeom prst="rect">
            <a:avLst/>
          </a:prstGeom>
          <a:noFill/>
        </p:spPr>
        <p:txBody>
          <a:bodyPr wrap="none" rtlCol="0">
            <a:spAutoFit/>
          </a:bodyPr>
          <a:lstStyle/>
          <a:p>
            <a:pPr eaLnBrk="1" hangingPunct="1"/>
            <a:r>
              <a:rPr lang="en-US" sz="2400" b="1" dirty="0" smtClean="0">
                <a:solidFill>
                  <a:srgbClr val="000104"/>
                </a:solidFill>
              </a:rPr>
              <a:t>Freedom</a:t>
            </a:r>
          </a:p>
          <a:p>
            <a:pPr eaLnBrk="1" hangingPunct="1"/>
            <a:r>
              <a:rPr lang="en-US" sz="2400" b="1" dirty="0">
                <a:solidFill>
                  <a:srgbClr val="000104"/>
                </a:solidFill>
              </a:rPr>
              <a:t>A</a:t>
            </a:r>
            <a:r>
              <a:rPr lang="en-US" sz="2400" b="1" dirty="0" smtClean="0">
                <a:solidFill>
                  <a:srgbClr val="000104"/>
                </a:solidFill>
              </a:rPr>
              <a:t>ccount</a:t>
            </a:r>
            <a:endParaRPr lang="en-US" sz="2400" b="1" dirty="0">
              <a:solidFill>
                <a:srgbClr val="000104"/>
              </a:solidFill>
            </a:endParaRPr>
          </a:p>
        </p:txBody>
      </p:sp>
      <p:sp>
        <p:nvSpPr>
          <p:cNvPr id="8" name="TextBox 7"/>
          <p:cNvSpPr txBox="1"/>
          <p:nvPr/>
        </p:nvSpPr>
        <p:spPr>
          <a:xfrm>
            <a:off x="7428895" y="4764366"/>
            <a:ext cx="1484702" cy="830997"/>
          </a:xfrm>
          <a:prstGeom prst="rect">
            <a:avLst/>
          </a:prstGeom>
          <a:noFill/>
        </p:spPr>
        <p:txBody>
          <a:bodyPr wrap="none" rtlCol="0">
            <a:spAutoFit/>
          </a:bodyPr>
          <a:lstStyle/>
          <a:p>
            <a:pPr eaLnBrk="1" hangingPunct="1"/>
            <a:r>
              <a:rPr lang="en-US" sz="2400" b="1" dirty="0" smtClean="0">
                <a:solidFill>
                  <a:srgbClr val="000104"/>
                </a:solidFill>
              </a:rPr>
              <a:t>Freedom</a:t>
            </a:r>
          </a:p>
          <a:p>
            <a:pPr eaLnBrk="1" hangingPunct="1"/>
            <a:r>
              <a:rPr lang="en-US" sz="2400" b="1" dirty="0">
                <a:solidFill>
                  <a:srgbClr val="000104"/>
                </a:solidFill>
              </a:rPr>
              <a:t>A</a:t>
            </a:r>
            <a:r>
              <a:rPr lang="en-US" sz="2400" b="1" dirty="0" smtClean="0">
                <a:solidFill>
                  <a:srgbClr val="000104"/>
                </a:solidFill>
              </a:rPr>
              <a:t>ccount</a:t>
            </a:r>
            <a:endParaRPr lang="en-US" sz="2400" b="1" dirty="0">
              <a:solidFill>
                <a:srgbClr val="000104"/>
              </a:solidFill>
            </a:endParaRPr>
          </a:p>
        </p:txBody>
      </p:sp>
      <p:sp>
        <p:nvSpPr>
          <p:cNvPr id="9" name="TextBox 8"/>
          <p:cNvSpPr txBox="1"/>
          <p:nvPr/>
        </p:nvSpPr>
        <p:spPr>
          <a:xfrm>
            <a:off x="-195389" y="2002983"/>
            <a:ext cx="2478838" cy="830997"/>
          </a:xfrm>
          <a:prstGeom prst="rect">
            <a:avLst/>
          </a:prstGeom>
          <a:noFill/>
        </p:spPr>
        <p:txBody>
          <a:bodyPr wrap="square" rtlCol="0">
            <a:spAutoFit/>
          </a:bodyPr>
          <a:lstStyle/>
          <a:p>
            <a:pPr algn="r" eaLnBrk="1" hangingPunct="1"/>
            <a:r>
              <a:rPr lang="en-US" sz="2400" b="1" dirty="0" smtClean="0">
                <a:solidFill>
                  <a:srgbClr val="FF0000"/>
                </a:solidFill>
              </a:rPr>
              <a:t>Goal Account</a:t>
            </a:r>
          </a:p>
          <a:p>
            <a:pPr algn="r" eaLnBrk="1" hangingPunct="1"/>
            <a:r>
              <a:rPr lang="en-US" sz="2400" b="1" dirty="0" smtClean="0">
                <a:solidFill>
                  <a:srgbClr val="FF0000"/>
                </a:solidFill>
              </a:rPr>
              <a:t>10% penalty</a:t>
            </a:r>
            <a:endParaRPr lang="en-US" sz="2400" b="1" dirty="0">
              <a:solidFill>
                <a:srgbClr val="FF0000"/>
              </a:solidFill>
            </a:endParaRPr>
          </a:p>
        </p:txBody>
      </p:sp>
      <p:sp>
        <p:nvSpPr>
          <p:cNvPr id="10" name="TextBox 9"/>
          <p:cNvSpPr txBox="1"/>
          <p:nvPr/>
        </p:nvSpPr>
        <p:spPr>
          <a:xfrm>
            <a:off x="150532" y="3430113"/>
            <a:ext cx="2132315" cy="830997"/>
          </a:xfrm>
          <a:prstGeom prst="rect">
            <a:avLst/>
          </a:prstGeom>
          <a:noFill/>
        </p:spPr>
        <p:txBody>
          <a:bodyPr wrap="none" rtlCol="0">
            <a:spAutoFit/>
          </a:bodyPr>
          <a:lstStyle/>
          <a:p>
            <a:pPr algn="r" eaLnBrk="1" hangingPunct="1"/>
            <a:r>
              <a:rPr lang="en-US" sz="2400" b="1" dirty="0" smtClean="0">
                <a:solidFill>
                  <a:srgbClr val="FF0000"/>
                </a:solidFill>
              </a:rPr>
              <a:t>Goal account</a:t>
            </a:r>
          </a:p>
          <a:p>
            <a:pPr algn="r" eaLnBrk="1" hangingPunct="1"/>
            <a:r>
              <a:rPr lang="en-US" sz="2400" b="1" dirty="0" smtClean="0">
                <a:solidFill>
                  <a:srgbClr val="FF0000"/>
                </a:solidFill>
              </a:rPr>
              <a:t>20% penalty</a:t>
            </a:r>
            <a:endParaRPr lang="en-US" sz="2400" b="1" dirty="0">
              <a:solidFill>
                <a:srgbClr val="FF0000"/>
              </a:solidFill>
            </a:endParaRPr>
          </a:p>
        </p:txBody>
      </p:sp>
      <p:sp>
        <p:nvSpPr>
          <p:cNvPr id="11" name="TextBox 10"/>
          <p:cNvSpPr txBox="1"/>
          <p:nvPr/>
        </p:nvSpPr>
        <p:spPr>
          <a:xfrm>
            <a:off x="68239" y="4801268"/>
            <a:ext cx="2268570" cy="830997"/>
          </a:xfrm>
          <a:prstGeom prst="rect">
            <a:avLst/>
          </a:prstGeom>
          <a:noFill/>
        </p:spPr>
        <p:txBody>
          <a:bodyPr wrap="none" rtlCol="0">
            <a:spAutoFit/>
          </a:bodyPr>
          <a:lstStyle/>
          <a:p>
            <a:pPr algn="r" eaLnBrk="1" hangingPunct="1"/>
            <a:r>
              <a:rPr lang="en-US" sz="2400" b="1" dirty="0" smtClean="0">
                <a:solidFill>
                  <a:srgbClr val="FF0000"/>
                </a:solidFill>
              </a:rPr>
              <a:t>Goal account</a:t>
            </a:r>
          </a:p>
          <a:p>
            <a:pPr algn="r" eaLnBrk="1" hangingPunct="1"/>
            <a:r>
              <a:rPr lang="en-US" sz="2400" b="1" dirty="0" smtClean="0">
                <a:solidFill>
                  <a:srgbClr val="FF0000"/>
                </a:solidFill>
              </a:rPr>
              <a:t>No withdrawal</a:t>
            </a:r>
            <a:endParaRPr lang="en-US" sz="2400" b="1" dirty="0">
              <a:solidFill>
                <a:srgbClr val="FF0000"/>
              </a:solidFill>
            </a:endParaRPr>
          </a:p>
        </p:txBody>
      </p:sp>
      <p:sp>
        <p:nvSpPr>
          <p:cNvPr id="13" name="Rectangle 12"/>
          <p:cNvSpPr/>
          <p:nvPr/>
        </p:nvSpPr>
        <p:spPr>
          <a:xfrm>
            <a:off x="2336799" y="1999436"/>
            <a:ext cx="1857830" cy="8055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400" b="1" dirty="0">
                <a:solidFill>
                  <a:srgbClr val="FFFFFF"/>
                </a:solidFill>
              </a:rPr>
              <a:t>3</a:t>
            </a:r>
            <a:r>
              <a:rPr lang="en-US" sz="2400" b="1" dirty="0" smtClean="0">
                <a:solidFill>
                  <a:srgbClr val="FFFFFF"/>
                </a:solidFill>
              </a:rPr>
              <a:t>5%</a:t>
            </a:r>
            <a:endParaRPr lang="en-US" sz="2400" b="1" dirty="0">
              <a:solidFill>
                <a:srgbClr val="FFFFFF"/>
              </a:solidFill>
            </a:endParaRPr>
          </a:p>
        </p:txBody>
      </p:sp>
      <p:sp>
        <p:nvSpPr>
          <p:cNvPr id="14" name="TextBox 13"/>
          <p:cNvSpPr txBox="1"/>
          <p:nvPr/>
        </p:nvSpPr>
        <p:spPr>
          <a:xfrm>
            <a:off x="6192107" y="2169574"/>
            <a:ext cx="801823" cy="461665"/>
          </a:xfrm>
          <a:prstGeom prst="rect">
            <a:avLst/>
          </a:prstGeom>
          <a:noFill/>
        </p:spPr>
        <p:txBody>
          <a:bodyPr wrap="none" rtlCol="0">
            <a:spAutoFit/>
          </a:bodyPr>
          <a:lstStyle/>
          <a:p>
            <a:pPr eaLnBrk="1" hangingPunct="1"/>
            <a:r>
              <a:rPr lang="en-US" sz="2400" b="1" dirty="0" smtClean="0">
                <a:solidFill>
                  <a:srgbClr val="000104"/>
                </a:solidFill>
              </a:rPr>
              <a:t>65%</a:t>
            </a:r>
            <a:endParaRPr lang="en-US" sz="2400" b="1" dirty="0">
              <a:solidFill>
                <a:srgbClr val="000104"/>
              </a:solidFill>
            </a:endParaRPr>
          </a:p>
        </p:txBody>
      </p:sp>
      <p:sp>
        <p:nvSpPr>
          <p:cNvPr id="15" name="Rectangle 14"/>
          <p:cNvSpPr/>
          <p:nvPr/>
        </p:nvSpPr>
        <p:spPr>
          <a:xfrm>
            <a:off x="2351315" y="3455594"/>
            <a:ext cx="4934785" cy="805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srgbClr val="FFFFFF"/>
              </a:solidFill>
            </a:endParaRPr>
          </a:p>
        </p:txBody>
      </p:sp>
      <p:sp>
        <p:nvSpPr>
          <p:cNvPr id="16" name="Rectangle 15"/>
          <p:cNvSpPr/>
          <p:nvPr/>
        </p:nvSpPr>
        <p:spPr>
          <a:xfrm>
            <a:off x="2351313" y="3455594"/>
            <a:ext cx="2293257" cy="8055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400" b="1" dirty="0" smtClean="0">
                <a:solidFill>
                  <a:srgbClr val="FFFFFF"/>
                </a:solidFill>
              </a:rPr>
              <a:t>43%</a:t>
            </a:r>
            <a:endParaRPr lang="en-US" sz="2400" b="1" dirty="0">
              <a:solidFill>
                <a:srgbClr val="FFFFFF"/>
              </a:solidFill>
            </a:endParaRPr>
          </a:p>
        </p:txBody>
      </p:sp>
      <p:sp>
        <p:nvSpPr>
          <p:cNvPr id="17" name="TextBox 16"/>
          <p:cNvSpPr txBox="1"/>
          <p:nvPr/>
        </p:nvSpPr>
        <p:spPr>
          <a:xfrm>
            <a:off x="6259187" y="3660944"/>
            <a:ext cx="801823" cy="461665"/>
          </a:xfrm>
          <a:prstGeom prst="rect">
            <a:avLst/>
          </a:prstGeom>
          <a:noFill/>
        </p:spPr>
        <p:txBody>
          <a:bodyPr wrap="none" rtlCol="0">
            <a:spAutoFit/>
          </a:bodyPr>
          <a:lstStyle/>
          <a:p>
            <a:pPr eaLnBrk="1" hangingPunct="1"/>
            <a:r>
              <a:rPr lang="en-US" sz="2400" b="1" dirty="0" smtClean="0">
                <a:solidFill>
                  <a:srgbClr val="000104"/>
                </a:solidFill>
              </a:rPr>
              <a:t>57%</a:t>
            </a:r>
            <a:endParaRPr lang="en-US" sz="2400" b="1" dirty="0">
              <a:solidFill>
                <a:srgbClr val="000104"/>
              </a:solidFill>
            </a:endParaRPr>
          </a:p>
        </p:txBody>
      </p:sp>
      <p:sp>
        <p:nvSpPr>
          <p:cNvPr id="18" name="Rectangle 17"/>
          <p:cNvSpPr/>
          <p:nvPr/>
        </p:nvSpPr>
        <p:spPr>
          <a:xfrm>
            <a:off x="2380344" y="4837701"/>
            <a:ext cx="4934785" cy="805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srgbClr val="FFFFFF"/>
              </a:solidFill>
            </a:endParaRPr>
          </a:p>
        </p:txBody>
      </p:sp>
      <p:sp>
        <p:nvSpPr>
          <p:cNvPr id="19" name="Rectangle 18"/>
          <p:cNvSpPr/>
          <p:nvPr/>
        </p:nvSpPr>
        <p:spPr>
          <a:xfrm>
            <a:off x="2380342" y="4837701"/>
            <a:ext cx="2888347" cy="8055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400" b="1" dirty="0" smtClean="0">
                <a:solidFill>
                  <a:srgbClr val="FFFFFF"/>
                </a:solidFill>
              </a:rPr>
              <a:t>56%</a:t>
            </a:r>
            <a:endParaRPr lang="en-US" sz="2400" b="1" dirty="0">
              <a:solidFill>
                <a:srgbClr val="FFFFFF"/>
              </a:solidFill>
            </a:endParaRPr>
          </a:p>
        </p:txBody>
      </p:sp>
      <p:sp>
        <p:nvSpPr>
          <p:cNvPr id="20" name="TextBox 19"/>
          <p:cNvSpPr txBox="1"/>
          <p:nvPr/>
        </p:nvSpPr>
        <p:spPr>
          <a:xfrm>
            <a:off x="6259187" y="5020618"/>
            <a:ext cx="801823" cy="461665"/>
          </a:xfrm>
          <a:prstGeom prst="rect">
            <a:avLst/>
          </a:prstGeom>
          <a:noFill/>
        </p:spPr>
        <p:txBody>
          <a:bodyPr wrap="none" rtlCol="0">
            <a:spAutoFit/>
          </a:bodyPr>
          <a:lstStyle/>
          <a:p>
            <a:pPr eaLnBrk="1" hangingPunct="1"/>
            <a:r>
              <a:rPr lang="en-US" sz="2400" b="1" dirty="0" smtClean="0">
                <a:solidFill>
                  <a:srgbClr val="000104"/>
                </a:solidFill>
              </a:rPr>
              <a:t>44%</a:t>
            </a:r>
            <a:endParaRPr lang="en-US" sz="2400" b="1" dirty="0">
              <a:solidFill>
                <a:srgbClr val="000104"/>
              </a:solidFill>
            </a:endParaRPr>
          </a:p>
        </p:txBody>
      </p:sp>
    </p:spTree>
    <p:extLst>
      <p:ext uri="{BB962C8B-B14F-4D97-AF65-F5344CB8AC3E}">
        <p14:creationId xmlns:p14="http://schemas.microsoft.com/office/powerpoint/2010/main" val="288392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5" grpId="0" animBg="1"/>
      <p:bldP spid="16" grpId="0" animBg="1"/>
      <p:bldP spid="17" grpId="0"/>
      <p:bldP spid="18" grpId="0" animBg="1"/>
      <p:bldP spid="19" grpId="0" animBg="1"/>
      <p:bldP spid="2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686800" cy="4525962"/>
          </a:xfrm>
        </p:spPr>
        <p:txBody>
          <a:bodyPr/>
          <a:lstStyle/>
          <a:p>
            <a:pPr marL="109537" indent="0">
              <a:buNone/>
            </a:pPr>
            <a:r>
              <a:rPr lang="en-US" sz="4000" b="1" dirty="0" smtClean="0"/>
              <a:t>Theorem 3 (AWA): </a:t>
            </a:r>
          </a:p>
          <a:p>
            <a:pPr marL="109537" indent="0">
              <a:buNone/>
            </a:pPr>
            <a:endParaRPr lang="en-US" dirty="0"/>
          </a:p>
          <a:p>
            <a:pPr marL="109537" indent="0">
              <a:buNone/>
            </a:pPr>
            <a:r>
              <a:rPr lang="en-US" dirty="0" smtClean="0"/>
              <a:t>Assume self 0 can pick any consumption penalty.</a:t>
            </a:r>
          </a:p>
          <a:p>
            <a:pPr marL="109537" indent="0">
              <a:buNone/>
            </a:pPr>
            <a:endParaRPr lang="en-US" dirty="0"/>
          </a:p>
          <a:p>
            <a:pPr marL="109537" indent="0">
              <a:buNone/>
            </a:pPr>
            <a:r>
              <a:rPr lang="en-US" dirty="0" smtClean="0"/>
              <a:t>Then </a:t>
            </a:r>
            <a:r>
              <a:rPr lang="en-US" dirty="0"/>
              <a:t>self 0 will set up </a:t>
            </a:r>
            <a:r>
              <a:rPr lang="en-US" dirty="0" smtClean="0"/>
              <a:t>two </a:t>
            </a:r>
            <a:r>
              <a:rPr lang="en-US" dirty="0"/>
              <a:t>accounts: </a:t>
            </a:r>
            <a:endParaRPr lang="en-US" dirty="0" smtClean="0"/>
          </a:p>
          <a:p>
            <a:r>
              <a:rPr lang="en-US" dirty="0" smtClean="0"/>
              <a:t>fully liquid </a:t>
            </a:r>
            <a:r>
              <a:rPr lang="en-US" dirty="0"/>
              <a:t>account </a:t>
            </a:r>
            <a:endParaRPr lang="en-US" dirty="0" smtClean="0"/>
          </a:p>
          <a:p>
            <a:r>
              <a:rPr lang="en-US" dirty="0" smtClean="0"/>
              <a:t>fully </a:t>
            </a:r>
            <a:r>
              <a:rPr lang="en-US" dirty="0"/>
              <a:t>illiquid account </a:t>
            </a:r>
            <a:r>
              <a:rPr lang="en-US" dirty="0" smtClean="0"/>
              <a:t>(no withdrawals in </a:t>
            </a:r>
            <a:r>
              <a:rPr lang="en-US" dirty="0"/>
              <a:t>period </a:t>
            </a:r>
            <a:r>
              <a:rPr lang="en-US" dirty="0" smtClean="0"/>
              <a:t>1)</a:t>
            </a:r>
            <a:endParaRPr lang="en-US" dirty="0"/>
          </a:p>
        </p:txBody>
      </p:sp>
    </p:spTree>
    <p:extLst>
      <p:ext uri="{BB962C8B-B14F-4D97-AF65-F5344CB8AC3E}">
        <p14:creationId xmlns:p14="http://schemas.microsoft.com/office/powerpoint/2010/main" val="13272827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Assume there </a:t>
            </a:r>
            <a:r>
              <a:rPr lang="en-US" dirty="0"/>
              <a:t>are three </a:t>
            </a:r>
            <a:r>
              <a:rPr lang="en-US" dirty="0" smtClean="0"/>
              <a:t>accounts: </a:t>
            </a:r>
          </a:p>
          <a:p>
            <a:r>
              <a:rPr lang="en-US" dirty="0" smtClean="0"/>
              <a:t>one liquid</a:t>
            </a:r>
          </a:p>
          <a:p>
            <a:r>
              <a:rPr lang="en-US" dirty="0" smtClean="0"/>
              <a:t>one </a:t>
            </a:r>
            <a:r>
              <a:rPr lang="en-US" dirty="0"/>
              <a:t>with an intermediate withdrawal </a:t>
            </a:r>
            <a:r>
              <a:rPr lang="en-US" dirty="0" smtClean="0"/>
              <a:t>penalty</a:t>
            </a:r>
          </a:p>
          <a:p>
            <a:r>
              <a:rPr lang="en-US" dirty="0" smtClean="0"/>
              <a:t>one </a:t>
            </a:r>
            <a:r>
              <a:rPr lang="en-US" dirty="0"/>
              <a:t>completely illiquid </a:t>
            </a:r>
            <a:endParaRPr lang="en-US" dirty="0" smtClean="0"/>
          </a:p>
          <a:p>
            <a:pPr marL="109537" indent="0">
              <a:buNone/>
            </a:pPr>
            <a:endParaRPr lang="en-US" dirty="0"/>
          </a:p>
          <a:p>
            <a:pPr marL="109537" indent="0">
              <a:buNone/>
            </a:pPr>
            <a:r>
              <a:rPr lang="en-US" dirty="0" smtClean="0"/>
              <a:t>Then all </a:t>
            </a:r>
            <a:r>
              <a:rPr lang="en-US" dirty="0"/>
              <a:t>assets will be allocated to the liquid account and the </a:t>
            </a:r>
            <a:r>
              <a:rPr lang="en-US" dirty="0" smtClean="0"/>
              <a:t>completely illiquid account. </a:t>
            </a:r>
            <a:endParaRPr lang="en-US" dirty="0"/>
          </a:p>
          <a:p>
            <a:endParaRPr lang="en-US" dirty="0"/>
          </a:p>
        </p:txBody>
      </p:sp>
      <p:sp>
        <p:nvSpPr>
          <p:cNvPr id="3" name="Title 2"/>
          <p:cNvSpPr>
            <a:spLocks noGrp="1"/>
          </p:cNvSpPr>
          <p:nvPr>
            <p:ph type="title"/>
          </p:nvPr>
        </p:nvSpPr>
        <p:spPr/>
        <p:txBody>
          <a:bodyPr/>
          <a:lstStyle/>
          <a:p>
            <a:r>
              <a:rPr lang="en-US" dirty="0" smtClean="0">
                <a:solidFill>
                  <a:schemeClr val="tx1"/>
                </a:solidFill>
                <a:effectLst/>
              </a:rPr>
              <a:t>Corollary</a:t>
            </a:r>
            <a:endParaRPr lang="en-US" dirty="0">
              <a:solidFill>
                <a:schemeClr val="tx1"/>
              </a:solidFill>
              <a:effectLst/>
            </a:endParaRPr>
          </a:p>
        </p:txBody>
      </p:sp>
    </p:spTree>
    <p:extLst>
      <p:ext uri="{BB962C8B-B14F-4D97-AF65-F5344CB8AC3E}">
        <p14:creationId xmlns:p14="http://schemas.microsoft.com/office/powerpoint/2010/main" val="20824917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17714" y="134262"/>
            <a:ext cx="8723086" cy="1143000"/>
          </a:xfrm>
        </p:spPr>
        <p:txBody>
          <a:bodyPr>
            <a:normAutofit/>
          </a:bodyPr>
          <a:lstStyle/>
          <a:p>
            <a:r>
              <a:rPr lang="en-US" dirty="0" smtClean="0">
                <a:solidFill>
                  <a:srgbClr val="000000"/>
                </a:solidFill>
              </a:rPr>
              <a:t>When three accounts are offered</a:t>
            </a:r>
            <a:endParaRPr lang="en-US" dirty="0">
              <a:solidFill>
                <a:srgbClr val="000000"/>
              </a:solidFill>
            </a:endParaRPr>
          </a:p>
        </p:txBody>
      </p:sp>
      <p:sp>
        <p:nvSpPr>
          <p:cNvPr id="8" name="TextBox 7"/>
          <p:cNvSpPr txBox="1"/>
          <p:nvPr/>
        </p:nvSpPr>
        <p:spPr>
          <a:xfrm>
            <a:off x="5562600" y="2438400"/>
            <a:ext cx="1484702" cy="830997"/>
          </a:xfrm>
          <a:prstGeom prst="rect">
            <a:avLst/>
          </a:prstGeom>
          <a:noFill/>
        </p:spPr>
        <p:txBody>
          <a:bodyPr wrap="none" rtlCol="0">
            <a:spAutoFit/>
          </a:bodyPr>
          <a:lstStyle/>
          <a:p>
            <a:pPr algn="ctr" eaLnBrk="1" hangingPunct="1"/>
            <a:r>
              <a:rPr lang="en-US" sz="2400" b="1" dirty="0" smtClean="0">
                <a:solidFill>
                  <a:srgbClr val="000000"/>
                </a:solidFill>
              </a:rPr>
              <a:t>Freedom</a:t>
            </a:r>
          </a:p>
          <a:p>
            <a:pPr algn="ctr" eaLnBrk="1" hangingPunct="1"/>
            <a:r>
              <a:rPr lang="en-US" sz="2400" b="1" dirty="0">
                <a:solidFill>
                  <a:srgbClr val="000000"/>
                </a:solidFill>
              </a:rPr>
              <a:t>A</a:t>
            </a:r>
            <a:r>
              <a:rPr lang="en-US" sz="2400" b="1" dirty="0" smtClean="0">
                <a:solidFill>
                  <a:srgbClr val="000000"/>
                </a:solidFill>
              </a:rPr>
              <a:t>ccount</a:t>
            </a:r>
            <a:endParaRPr lang="en-US" sz="2400" b="1" dirty="0">
              <a:solidFill>
                <a:srgbClr val="000000"/>
              </a:solidFill>
            </a:endParaRPr>
          </a:p>
        </p:txBody>
      </p:sp>
      <p:sp>
        <p:nvSpPr>
          <p:cNvPr id="11" name="TextBox 10"/>
          <p:cNvSpPr txBox="1"/>
          <p:nvPr/>
        </p:nvSpPr>
        <p:spPr>
          <a:xfrm>
            <a:off x="1160430" y="2438400"/>
            <a:ext cx="2268570" cy="830997"/>
          </a:xfrm>
          <a:prstGeom prst="rect">
            <a:avLst/>
          </a:prstGeom>
          <a:noFill/>
        </p:spPr>
        <p:txBody>
          <a:bodyPr wrap="none" rtlCol="0">
            <a:spAutoFit/>
          </a:bodyPr>
          <a:lstStyle/>
          <a:p>
            <a:pPr algn="ctr" eaLnBrk="1" hangingPunct="1"/>
            <a:r>
              <a:rPr lang="en-US" sz="2400" b="1" dirty="0" smtClean="0">
                <a:solidFill>
                  <a:srgbClr val="FF0000"/>
                </a:solidFill>
              </a:rPr>
              <a:t>Goal account</a:t>
            </a:r>
          </a:p>
          <a:p>
            <a:pPr algn="ctr" eaLnBrk="1" hangingPunct="1"/>
            <a:r>
              <a:rPr lang="en-US" sz="2400" b="1" dirty="0" smtClean="0">
                <a:solidFill>
                  <a:srgbClr val="FF0000"/>
                </a:solidFill>
              </a:rPr>
              <a:t>No withdrawal</a:t>
            </a:r>
            <a:endParaRPr lang="en-US" sz="2400" b="1" dirty="0">
              <a:solidFill>
                <a:srgbClr val="FF0000"/>
              </a:solidFill>
            </a:endParaRPr>
          </a:p>
        </p:txBody>
      </p:sp>
      <p:sp>
        <p:nvSpPr>
          <p:cNvPr id="18" name="Rectangle 17"/>
          <p:cNvSpPr/>
          <p:nvPr/>
        </p:nvSpPr>
        <p:spPr>
          <a:xfrm>
            <a:off x="1143000" y="3306498"/>
            <a:ext cx="6818702" cy="805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srgbClr val="FFFFFF"/>
              </a:solidFill>
            </a:endParaRPr>
          </a:p>
        </p:txBody>
      </p:sp>
      <p:sp>
        <p:nvSpPr>
          <p:cNvPr id="19" name="Rectangle 18"/>
          <p:cNvSpPr/>
          <p:nvPr/>
        </p:nvSpPr>
        <p:spPr>
          <a:xfrm>
            <a:off x="1142999" y="3306498"/>
            <a:ext cx="2305649" cy="8055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400" b="1" dirty="0" smtClean="0">
                <a:solidFill>
                  <a:srgbClr val="000000"/>
                </a:solidFill>
              </a:rPr>
              <a:t>33.9%</a:t>
            </a:r>
            <a:endParaRPr lang="en-US" sz="2400" b="1" dirty="0">
              <a:solidFill>
                <a:srgbClr val="000000"/>
              </a:solidFill>
            </a:endParaRPr>
          </a:p>
        </p:txBody>
      </p:sp>
      <p:sp>
        <p:nvSpPr>
          <p:cNvPr id="20" name="TextBox 19"/>
          <p:cNvSpPr txBox="1"/>
          <p:nvPr/>
        </p:nvSpPr>
        <p:spPr>
          <a:xfrm>
            <a:off x="5791200" y="3489415"/>
            <a:ext cx="1058303" cy="461665"/>
          </a:xfrm>
          <a:prstGeom prst="rect">
            <a:avLst/>
          </a:prstGeom>
          <a:noFill/>
        </p:spPr>
        <p:txBody>
          <a:bodyPr wrap="none" rtlCol="0">
            <a:spAutoFit/>
          </a:bodyPr>
          <a:lstStyle/>
          <a:p>
            <a:pPr eaLnBrk="1" hangingPunct="1"/>
            <a:r>
              <a:rPr lang="en-US" sz="2400" b="1" dirty="0" smtClean="0">
                <a:solidFill>
                  <a:srgbClr val="000000"/>
                </a:solidFill>
              </a:rPr>
              <a:t>49.9%</a:t>
            </a:r>
            <a:endParaRPr lang="en-US" sz="2400" b="1" dirty="0">
              <a:solidFill>
                <a:srgbClr val="000000"/>
              </a:solidFill>
            </a:endParaRPr>
          </a:p>
        </p:txBody>
      </p:sp>
      <p:sp>
        <p:nvSpPr>
          <p:cNvPr id="21" name="Rectangle 20"/>
          <p:cNvSpPr/>
          <p:nvPr/>
        </p:nvSpPr>
        <p:spPr>
          <a:xfrm>
            <a:off x="3448649" y="3310128"/>
            <a:ext cx="1123351" cy="805516"/>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rgbClr val="000000"/>
                </a:solidFill>
              </a:rPr>
              <a:t>16.2%</a:t>
            </a:r>
            <a:endParaRPr lang="en-US" sz="2000" b="1" dirty="0">
              <a:solidFill>
                <a:srgbClr val="000000"/>
              </a:solidFill>
            </a:endParaRPr>
          </a:p>
        </p:txBody>
      </p:sp>
      <p:sp>
        <p:nvSpPr>
          <p:cNvPr id="22" name="TextBox 21"/>
          <p:cNvSpPr txBox="1"/>
          <p:nvPr/>
        </p:nvSpPr>
        <p:spPr>
          <a:xfrm>
            <a:off x="2770905" y="4180331"/>
            <a:ext cx="2478838" cy="830997"/>
          </a:xfrm>
          <a:prstGeom prst="rect">
            <a:avLst/>
          </a:prstGeom>
          <a:noFill/>
        </p:spPr>
        <p:txBody>
          <a:bodyPr wrap="square" rtlCol="0">
            <a:spAutoFit/>
          </a:bodyPr>
          <a:lstStyle/>
          <a:p>
            <a:pPr algn="ctr" eaLnBrk="1" hangingPunct="1"/>
            <a:r>
              <a:rPr lang="en-US" sz="2400" b="1" dirty="0" smtClean="0">
                <a:solidFill>
                  <a:srgbClr val="C4CCFF">
                    <a:lumMod val="75000"/>
                  </a:srgbClr>
                </a:solidFill>
              </a:rPr>
              <a:t>Goal Account</a:t>
            </a:r>
          </a:p>
          <a:p>
            <a:pPr algn="ctr" eaLnBrk="1" hangingPunct="1"/>
            <a:r>
              <a:rPr lang="en-US" sz="2400" b="1" dirty="0" smtClean="0">
                <a:solidFill>
                  <a:srgbClr val="C4CCFF">
                    <a:lumMod val="75000"/>
                  </a:srgbClr>
                </a:solidFill>
              </a:rPr>
              <a:t>10% penalty</a:t>
            </a:r>
            <a:endParaRPr lang="en-US" sz="2400" b="1" dirty="0">
              <a:solidFill>
                <a:srgbClr val="C4CCFF">
                  <a:lumMod val="75000"/>
                </a:srgbClr>
              </a:solidFill>
            </a:endParaRPr>
          </a:p>
        </p:txBody>
      </p:sp>
    </p:spTree>
    <p:extLst>
      <p:ext uri="{BB962C8B-B14F-4D97-AF65-F5344CB8AC3E}">
        <p14:creationId xmlns:p14="http://schemas.microsoft.com/office/powerpoint/2010/main" val="2125217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0"/>
            <a:ext cx="7772400" cy="1143000"/>
          </a:xfrm>
        </p:spPr>
        <p:txBody>
          <a:bodyPr/>
          <a:lstStyle/>
          <a:p>
            <a:pPr eaLnBrk="1" hangingPunct="1"/>
            <a:r>
              <a:rPr lang="en-US" smtClean="0"/>
              <a:t>Timing of game</a:t>
            </a:r>
          </a:p>
        </p:txBody>
      </p:sp>
      <p:sp>
        <p:nvSpPr>
          <p:cNvPr id="3" name="Content Placeholder 2"/>
          <p:cNvSpPr>
            <a:spLocks noGrp="1"/>
          </p:cNvSpPr>
          <p:nvPr>
            <p:ph idx="1"/>
          </p:nvPr>
        </p:nvSpPr>
        <p:spPr>
          <a:xfrm>
            <a:off x="685800" y="1143000"/>
            <a:ext cx="8001000" cy="4114800"/>
          </a:xfrm>
        </p:spPr>
        <p:txBody>
          <a:bodyPr/>
          <a:lstStyle/>
          <a:p>
            <a:pPr marL="438150" indent="-381000" eaLnBrk="1" hangingPunct="1">
              <a:buFontTx/>
              <a:buAutoNum type="arabicPeriod"/>
              <a:defRPr/>
            </a:pPr>
            <a:r>
              <a:rPr lang="en-US" sz="2800" dirty="0" smtClean="0"/>
              <a:t>Period begins (assume task not yet done)</a:t>
            </a:r>
          </a:p>
          <a:p>
            <a:pPr marL="438150" indent="-381000" eaLnBrk="1" hangingPunct="1">
              <a:buFontTx/>
              <a:buAutoNum type="arabicPeriod"/>
              <a:defRPr/>
            </a:pPr>
            <a:r>
              <a:rPr lang="en-US" sz="2800" dirty="0" smtClean="0"/>
              <a:t>Pay cost </a:t>
            </a:r>
            <a:r>
              <a:rPr lang="el-GR" sz="2800" i="1" dirty="0" smtClean="0">
                <a:latin typeface="Times New Roman" pitchFamily="18" charset="0"/>
                <a:cs typeface="Times New Roman" pitchFamily="18" charset="0"/>
              </a:rPr>
              <a:t>θ</a:t>
            </a:r>
            <a:r>
              <a:rPr lang="en-US" sz="2800" dirty="0" smtClean="0">
                <a:cs typeface="Arial" charset="0"/>
              </a:rPr>
              <a:t> (since task not yet done)</a:t>
            </a:r>
          </a:p>
          <a:p>
            <a:pPr marL="438150" indent="-381000" eaLnBrk="1" hangingPunct="1">
              <a:buFontTx/>
              <a:buAutoNum type="arabicPeriod"/>
              <a:defRPr/>
            </a:pPr>
            <a:r>
              <a:rPr lang="en-US" sz="2800" dirty="0" smtClean="0">
                <a:cs typeface="Arial" charset="0"/>
              </a:rPr>
              <a:t>Observe current value of opportunity cost </a:t>
            </a:r>
            <a:r>
              <a:rPr lang="en-US" sz="2800" i="1" dirty="0" smtClean="0">
                <a:latin typeface="Times New Roman" pitchFamily="18" charset="0"/>
                <a:cs typeface="Times New Roman" pitchFamily="18" charset="0"/>
              </a:rPr>
              <a:t>c</a:t>
            </a:r>
            <a:r>
              <a:rPr lang="en-US" sz="2800" dirty="0" smtClean="0">
                <a:cs typeface="Arial" charset="0"/>
              </a:rPr>
              <a:t> (drawn from uniform distribution)</a:t>
            </a:r>
          </a:p>
          <a:p>
            <a:pPr marL="438150" indent="-381000" eaLnBrk="1" hangingPunct="1">
              <a:buFontTx/>
              <a:buAutoNum type="arabicPeriod"/>
              <a:defRPr/>
            </a:pPr>
            <a:r>
              <a:rPr lang="en-US" sz="2800" dirty="0" smtClean="0">
                <a:cs typeface="Arial" charset="0"/>
              </a:rPr>
              <a:t>Do task this period or choose to delay again?</a:t>
            </a:r>
            <a:endParaRPr lang="en-US" sz="2800" i="1" dirty="0" smtClean="0">
              <a:cs typeface="Arial" charset="0"/>
            </a:endParaRPr>
          </a:p>
          <a:p>
            <a:pPr marL="438150" indent="-381000" eaLnBrk="1" hangingPunct="1">
              <a:buFontTx/>
              <a:buAutoNum type="arabicPeriod"/>
              <a:defRPr/>
            </a:pPr>
            <a:r>
              <a:rPr lang="en-US" sz="2800" dirty="0" smtClean="0">
                <a:cs typeface="Arial" charset="0"/>
              </a:rPr>
              <a:t>It task is done, game ends.</a:t>
            </a:r>
            <a:endParaRPr lang="en-US" sz="2800" dirty="0" smtClean="0"/>
          </a:p>
          <a:p>
            <a:pPr marL="438150" indent="-381000" eaLnBrk="1" hangingPunct="1">
              <a:buFontTx/>
              <a:buAutoNum type="arabicPeriod"/>
              <a:defRPr/>
            </a:pPr>
            <a:r>
              <a:rPr lang="en-US" sz="2800" dirty="0" smtClean="0">
                <a:cs typeface="Arial" charset="0"/>
              </a:rPr>
              <a:t>If task remains undone, next period starts.</a:t>
            </a:r>
          </a:p>
          <a:p>
            <a:pPr eaLnBrk="1" hangingPunct="1">
              <a:defRPr/>
            </a:pPr>
            <a:endParaRPr lang="en-US" sz="2800" dirty="0" smtClean="0"/>
          </a:p>
        </p:txBody>
      </p:sp>
      <p:cxnSp>
        <p:nvCxnSpPr>
          <p:cNvPr id="25604" name="Straight Arrow Connector 4"/>
          <p:cNvCxnSpPr>
            <a:cxnSpLocks noChangeShapeType="1"/>
          </p:cNvCxnSpPr>
          <p:nvPr/>
        </p:nvCxnSpPr>
        <p:spPr bwMode="auto">
          <a:xfrm>
            <a:off x="685800" y="4799013"/>
            <a:ext cx="8077200" cy="1587"/>
          </a:xfrm>
          <a:prstGeom prst="straightConnector1">
            <a:avLst/>
          </a:prstGeom>
          <a:noFill/>
          <a:ln w="34925" algn="ctr">
            <a:solidFill>
              <a:schemeClr val="tx1"/>
            </a:solidFill>
            <a:round/>
            <a:headEnd/>
            <a:tailEnd type="arrow" w="med" len="med"/>
          </a:ln>
        </p:spPr>
      </p:cxnSp>
      <p:sp>
        <p:nvSpPr>
          <p:cNvPr id="25605" name="TextBox 5"/>
          <p:cNvSpPr txBox="1">
            <a:spLocks noChangeArrowheads="1"/>
          </p:cNvSpPr>
          <p:nvPr/>
        </p:nvSpPr>
        <p:spPr bwMode="auto">
          <a:xfrm>
            <a:off x="492125" y="6183313"/>
            <a:ext cx="1184275"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t-1</a:t>
            </a:r>
          </a:p>
        </p:txBody>
      </p:sp>
      <p:sp>
        <p:nvSpPr>
          <p:cNvPr id="25606" name="TextBox 6"/>
          <p:cNvSpPr txBox="1">
            <a:spLocks noChangeArrowheads="1"/>
          </p:cNvSpPr>
          <p:nvPr/>
        </p:nvSpPr>
        <p:spPr bwMode="auto">
          <a:xfrm>
            <a:off x="3897313" y="6183313"/>
            <a:ext cx="979487"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a:t>
            </a:r>
          </a:p>
        </p:txBody>
      </p:sp>
      <p:sp>
        <p:nvSpPr>
          <p:cNvPr id="25607" name="TextBox 7"/>
          <p:cNvSpPr txBox="1">
            <a:spLocks noChangeArrowheads="1"/>
          </p:cNvSpPr>
          <p:nvPr/>
        </p:nvSpPr>
        <p:spPr bwMode="auto">
          <a:xfrm>
            <a:off x="7173913" y="6183313"/>
            <a:ext cx="1243012"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t+1</a:t>
            </a:r>
          </a:p>
        </p:txBody>
      </p:sp>
      <p:cxnSp>
        <p:nvCxnSpPr>
          <p:cNvPr id="25608" name="Straight Connector 9"/>
          <p:cNvCxnSpPr>
            <a:cxnSpLocks noChangeShapeType="1"/>
          </p:cNvCxnSpPr>
          <p:nvPr/>
        </p:nvCxnSpPr>
        <p:spPr bwMode="auto">
          <a:xfrm rot="5400000" flipH="1" flipV="1">
            <a:off x="990601" y="5486400"/>
            <a:ext cx="1676400" cy="3175"/>
          </a:xfrm>
          <a:prstGeom prst="line">
            <a:avLst/>
          </a:prstGeom>
          <a:noFill/>
          <a:ln w="9525" algn="ctr">
            <a:solidFill>
              <a:schemeClr val="tx1"/>
            </a:solidFill>
            <a:round/>
            <a:headEnd/>
            <a:tailEnd/>
          </a:ln>
        </p:spPr>
      </p:cxnSp>
      <p:cxnSp>
        <p:nvCxnSpPr>
          <p:cNvPr id="25609" name="Straight Connector 10"/>
          <p:cNvCxnSpPr>
            <a:cxnSpLocks noChangeShapeType="1"/>
          </p:cNvCxnSpPr>
          <p:nvPr/>
        </p:nvCxnSpPr>
        <p:spPr bwMode="auto">
          <a:xfrm rot="5400000" flipH="1" flipV="1">
            <a:off x="6172994" y="5485606"/>
            <a:ext cx="1676400" cy="1588"/>
          </a:xfrm>
          <a:prstGeom prst="line">
            <a:avLst/>
          </a:prstGeom>
          <a:noFill/>
          <a:ln w="9525" algn="ctr">
            <a:solidFill>
              <a:schemeClr val="tx1"/>
            </a:solidFill>
            <a:round/>
            <a:headEnd/>
            <a:tailEnd/>
          </a:ln>
        </p:spPr>
      </p:cxnSp>
      <p:sp>
        <p:nvSpPr>
          <p:cNvPr id="25610" name="TextBox 11"/>
          <p:cNvSpPr txBox="1">
            <a:spLocks noChangeArrowheads="1"/>
          </p:cNvSpPr>
          <p:nvPr/>
        </p:nvSpPr>
        <p:spPr bwMode="auto">
          <a:xfrm>
            <a:off x="1981200" y="5029200"/>
            <a:ext cx="1295400" cy="369888"/>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Pay cost </a:t>
            </a:r>
            <a:r>
              <a:rPr lang="el-GR" i="1" dirty="0">
                <a:solidFill>
                  <a:srgbClr val="000000"/>
                </a:solidFill>
                <a:cs typeface="Arial" charset="0"/>
              </a:rPr>
              <a:t>θ</a:t>
            </a:r>
            <a:endParaRPr lang="en-US" i="1" dirty="0">
              <a:solidFill>
                <a:srgbClr val="000000"/>
              </a:solidFill>
              <a:cs typeface="Arial" charset="0"/>
            </a:endParaRPr>
          </a:p>
        </p:txBody>
      </p:sp>
      <p:sp>
        <p:nvSpPr>
          <p:cNvPr id="25611" name="TextBox 12"/>
          <p:cNvSpPr txBox="1">
            <a:spLocks noChangeArrowheads="1"/>
          </p:cNvSpPr>
          <p:nvPr/>
        </p:nvSpPr>
        <p:spPr bwMode="auto">
          <a:xfrm>
            <a:off x="3429000" y="5029200"/>
            <a:ext cx="1828800" cy="646113"/>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Observe current value of </a:t>
            </a:r>
            <a:r>
              <a:rPr lang="en-US" i="1" dirty="0">
                <a:solidFill>
                  <a:srgbClr val="000000"/>
                </a:solidFill>
                <a:latin typeface="Times New Roman" pitchFamily="18" charset="0"/>
                <a:cs typeface="Times New Roman" pitchFamily="18" charset="0"/>
              </a:rPr>
              <a:t>c</a:t>
            </a:r>
          </a:p>
        </p:txBody>
      </p:sp>
      <p:sp>
        <p:nvSpPr>
          <p:cNvPr id="25612" name="TextBox 13"/>
          <p:cNvSpPr txBox="1">
            <a:spLocks noChangeArrowheads="1"/>
          </p:cNvSpPr>
          <p:nvPr/>
        </p:nvSpPr>
        <p:spPr bwMode="auto">
          <a:xfrm>
            <a:off x="5486400" y="5029200"/>
            <a:ext cx="1371600" cy="646113"/>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Do task or delay again</a:t>
            </a:r>
            <a:endParaRPr lang="en-US" i="1" dirty="0">
              <a:solidFill>
                <a:srgbClr val="000000"/>
              </a:solidFill>
              <a:cs typeface="Arial" charset="0"/>
            </a:endParaRPr>
          </a:p>
        </p:txBody>
      </p:sp>
      <p:sp>
        <p:nvSpPr>
          <p:cNvPr id="25613" name="Right Brace 14"/>
          <p:cNvSpPr>
            <a:spLocks/>
          </p:cNvSpPr>
          <p:nvPr/>
        </p:nvSpPr>
        <p:spPr bwMode="auto">
          <a:xfrm rot="5400000">
            <a:off x="990600" y="5562600"/>
            <a:ext cx="152400" cy="914400"/>
          </a:xfrm>
          <a:prstGeom prst="rightBrace">
            <a:avLst>
              <a:gd name="adj1" fmla="val 8333"/>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
        <p:nvSpPr>
          <p:cNvPr id="25614" name="Right Brace 15"/>
          <p:cNvSpPr>
            <a:spLocks/>
          </p:cNvSpPr>
          <p:nvPr/>
        </p:nvSpPr>
        <p:spPr bwMode="auto">
          <a:xfrm rot="5400000">
            <a:off x="4343400" y="3581400"/>
            <a:ext cx="152400" cy="4876800"/>
          </a:xfrm>
          <a:prstGeom prst="rightBrace">
            <a:avLst>
              <a:gd name="adj1" fmla="val 8296"/>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
        <p:nvSpPr>
          <p:cNvPr id="25615" name="Right Brace 16"/>
          <p:cNvSpPr>
            <a:spLocks/>
          </p:cNvSpPr>
          <p:nvPr/>
        </p:nvSpPr>
        <p:spPr bwMode="auto">
          <a:xfrm rot="5400000">
            <a:off x="7620000" y="5562600"/>
            <a:ext cx="152400" cy="914400"/>
          </a:xfrm>
          <a:prstGeom prst="rightBrace">
            <a:avLst>
              <a:gd name="adj1" fmla="val 8333"/>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Tree>
    <p:extLst>
      <p:ext uri="{BB962C8B-B14F-4D97-AF65-F5344CB8AC3E}">
        <p14:creationId xmlns:p14="http://schemas.microsoft.com/office/powerpoint/2010/main" val="713623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dirty="0" smtClean="0"/>
              <a:t>Partial equilibrium </a:t>
            </a:r>
            <a:r>
              <a:rPr lang="en-US" dirty="0"/>
              <a:t>a</a:t>
            </a:r>
            <a:r>
              <a:rPr lang="en-US" dirty="0" smtClean="0"/>
              <a:t>nalysis</a:t>
            </a:r>
          </a:p>
          <a:p>
            <a:r>
              <a:rPr lang="en-US" dirty="0" smtClean="0"/>
              <a:t>Theoretical predictions that match the experimental data</a:t>
            </a:r>
          </a:p>
          <a:p>
            <a:endParaRPr lang="en-US" dirty="0" smtClean="0"/>
          </a:p>
        </p:txBody>
      </p:sp>
      <p:sp>
        <p:nvSpPr>
          <p:cNvPr id="3" name="Title 2"/>
          <p:cNvSpPr>
            <a:spLocks noGrp="1"/>
          </p:cNvSpPr>
          <p:nvPr>
            <p:ph type="title"/>
          </p:nvPr>
        </p:nvSpPr>
        <p:spPr>
          <a:xfrm>
            <a:off x="457200" y="152400"/>
            <a:ext cx="8229600" cy="1143000"/>
          </a:xfrm>
        </p:spPr>
        <p:txBody>
          <a:bodyPr>
            <a:normAutofit/>
          </a:bodyPr>
          <a:lstStyle/>
          <a:p>
            <a:r>
              <a:rPr lang="en-US" dirty="0" smtClean="0"/>
              <a:t>Summary so far</a:t>
            </a:r>
            <a:endParaRPr lang="en-US" dirty="0"/>
          </a:p>
        </p:txBody>
      </p:sp>
    </p:spTree>
    <p:extLst>
      <p:ext uri="{BB962C8B-B14F-4D97-AF65-F5344CB8AC3E}">
        <p14:creationId xmlns:p14="http://schemas.microsoft.com/office/powerpoint/2010/main" val="1790313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138"/>
            <a:ext cx="8534400" cy="4525962"/>
          </a:xfrm>
        </p:spPr>
        <p:txBody>
          <a:bodyPr/>
          <a:lstStyle/>
          <a:p>
            <a:r>
              <a:rPr lang="en-US" dirty="0"/>
              <a:t>Potential implications for the design of a retirement saving system?</a:t>
            </a:r>
          </a:p>
          <a:p>
            <a:r>
              <a:rPr lang="en-US" dirty="0" smtClean="0"/>
              <a:t>Theoretical framework needs </a:t>
            </a:r>
            <a:r>
              <a:rPr lang="en-US" dirty="0"/>
              <a:t>to be </a:t>
            </a:r>
            <a:r>
              <a:rPr lang="en-US" dirty="0" smtClean="0"/>
              <a:t>generalized:</a:t>
            </a:r>
            <a:endParaRPr lang="en-US" dirty="0"/>
          </a:p>
          <a:p>
            <a:pPr marL="849313" lvl="1" indent="-457200">
              <a:buFont typeface="+mj-lt"/>
              <a:buAutoNum type="arabicPeriod"/>
            </a:pPr>
            <a:r>
              <a:rPr lang="en-US" dirty="0"/>
              <a:t>Allow penalties to be transferred to other agents</a:t>
            </a:r>
          </a:p>
          <a:p>
            <a:pPr marL="849313" lvl="1" indent="-457200">
              <a:buFont typeface="+mj-lt"/>
              <a:buAutoNum type="arabicPeriod"/>
            </a:pPr>
            <a:r>
              <a:rPr lang="en-US" dirty="0" smtClean="0"/>
              <a:t>Heterogeneity in sophistication/</a:t>
            </a:r>
            <a:r>
              <a:rPr lang="en-US" dirty="0" err="1" smtClean="0"/>
              <a:t>naivite</a:t>
            </a:r>
            <a:endParaRPr lang="en-US" dirty="0"/>
          </a:p>
          <a:p>
            <a:pPr marL="849313" lvl="1" indent="-457200">
              <a:buFont typeface="+mj-lt"/>
              <a:buAutoNum type="arabicPeriod"/>
            </a:pPr>
            <a:r>
              <a:rPr lang="en-US" dirty="0"/>
              <a:t>H</a:t>
            </a:r>
            <a:r>
              <a:rPr lang="en-US" dirty="0" smtClean="0"/>
              <a:t>eterogeneity in present-bias</a:t>
            </a:r>
            <a:endParaRPr lang="en-US" dirty="0"/>
          </a:p>
        </p:txBody>
      </p:sp>
      <p:sp>
        <p:nvSpPr>
          <p:cNvPr id="3" name="Title 2"/>
          <p:cNvSpPr>
            <a:spLocks noGrp="1"/>
          </p:cNvSpPr>
          <p:nvPr>
            <p:ph type="title"/>
          </p:nvPr>
        </p:nvSpPr>
        <p:spPr/>
        <p:txBody>
          <a:bodyPr/>
          <a:lstStyle/>
          <a:p>
            <a:r>
              <a:rPr lang="en-US" dirty="0" smtClean="0"/>
              <a:t>General Equilibrium Extensions</a:t>
            </a:r>
            <a:endParaRPr lang="en-US" dirty="0"/>
          </a:p>
        </p:txBody>
      </p:sp>
    </p:spTree>
    <p:extLst>
      <p:ext uri="{BB962C8B-B14F-4D97-AF65-F5344CB8AC3E}">
        <p14:creationId xmlns:p14="http://schemas.microsoft.com/office/powerpoint/2010/main" val="687645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a:t>
            </a:r>
            <a:r>
              <a:rPr lang="en-US" dirty="0" smtClean="0"/>
              <a:t>f a household spends less than its endowment, the unused resources are given to other households.</a:t>
            </a:r>
          </a:p>
          <a:p>
            <a:r>
              <a:rPr lang="en-US" dirty="0" smtClean="0"/>
              <a:t>E.g. penalties are collected by the government and used for general revenue.</a:t>
            </a:r>
          </a:p>
          <a:p>
            <a:r>
              <a:rPr lang="en-US" dirty="0" smtClean="0"/>
              <a:t>This introduces an externality, but </a:t>
            </a:r>
            <a:r>
              <a:rPr lang="en-US" i="1" dirty="0" smtClean="0"/>
              <a:t>only when  penalties are paid in equilibrium</a:t>
            </a:r>
            <a:r>
              <a:rPr lang="en-US" dirty="0" smtClean="0"/>
              <a:t>.  </a:t>
            </a:r>
          </a:p>
          <a:p>
            <a:r>
              <a:rPr lang="en-US" dirty="0" smtClean="0"/>
              <a:t>Now the two-account system with </a:t>
            </a:r>
            <a:r>
              <a:rPr lang="en-US" i="1" dirty="0" smtClean="0"/>
              <a:t>maximal penalties</a:t>
            </a:r>
            <a:r>
              <a:rPr lang="en-US" dirty="0" smtClean="0"/>
              <a:t> is no longer socially optimal.</a:t>
            </a:r>
          </a:p>
          <a:p>
            <a:r>
              <a:rPr lang="en-US" dirty="0" smtClean="0"/>
              <a:t>AWA’s main result does not generalize.</a:t>
            </a:r>
          </a:p>
        </p:txBody>
      </p:sp>
      <p:sp>
        <p:nvSpPr>
          <p:cNvPr id="3" name="Title 2"/>
          <p:cNvSpPr>
            <a:spLocks noGrp="1"/>
          </p:cNvSpPr>
          <p:nvPr>
            <p:ph type="title"/>
          </p:nvPr>
        </p:nvSpPr>
        <p:spPr/>
        <p:txBody>
          <a:bodyPr>
            <a:normAutofit fontScale="90000"/>
          </a:bodyPr>
          <a:lstStyle/>
          <a:p>
            <a:r>
              <a:rPr lang="en-US" dirty="0" smtClean="0"/>
              <a:t>Extension: Interpersonal Transfers</a:t>
            </a:r>
            <a:endParaRPr lang="en-US" dirty="0"/>
          </a:p>
        </p:txBody>
      </p:sp>
    </p:spTree>
    <p:extLst>
      <p:ext uri="{BB962C8B-B14F-4D97-AF65-F5344CB8AC3E}">
        <p14:creationId xmlns:p14="http://schemas.microsoft.com/office/powerpoint/2010/main" val="309279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Government picks an optimal triple {</a:t>
            </a:r>
            <a:r>
              <a:rPr lang="en-US" sz="2800" i="1" dirty="0" err="1" smtClean="0">
                <a:latin typeface="Times New Roman" panose="02020603050405020304" pitchFamily="18" charset="0"/>
                <a:cs typeface="Times New Roman" panose="02020603050405020304" pitchFamily="18" charset="0"/>
              </a:rPr>
              <a:t>x,z</a:t>
            </a:r>
            <a:r>
              <a:rPr lang="en-US" sz="2800" i="1" dirty="0" smtClean="0">
                <a:latin typeface="Times New Roman" panose="02020603050405020304" pitchFamily="18" charset="0"/>
                <a:cs typeface="Times New Roman" panose="02020603050405020304" pitchFamily="18" charset="0"/>
              </a:rPr>
              <a:t>,</a:t>
            </a:r>
            <a:r>
              <a:rPr lang="el-GR" sz="2800" i="1" dirty="0" smtClean="0">
                <a:latin typeface="Times New Roman" panose="02020603050405020304" pitchFamily="18" charset="0"/>
                <a:cs typeface="Times New Roman" panose="02020603050405020304" pitchFamily="18" charset="0"/>
              </a:rPr>
              <a:t>π</a:t>
            </a:r>
            <a:r>
              <a:rPr lang="en-US" sz="2800" dirty="0" smtClean="0"/>
              <a:t>}:</a:t>
            </a:r>
          </a:p>
          <a:p>
            <a:pPr lvl="1"/>
            <a:r>
              <a:rPr lang="en-US" sz="2800" i="1" dirty="0" smtClean="0">
                <a:latin typeface="Times New Roman" panose="02020603050405020304" pitchFamily="18" charset="0"/>
                <a:cs typeface="Times New Roman" panose="02020603050405020304" pitchFamily="18" charset="0"/>
              </a:rPr>
              <a:t>x</a:t>
            </a:r>
            <a:r>
              <a:rPr lang="en-US" sz="2800" dirty="0" smtClean="0"/>
              <a:t> is the allocation to the liquid account</a:t>
            </a:r>
          </a:p>
          <a:p>
            <a:pPr lvl="1"/>
            <a:r>
              <a:rPr lang="en-US" sz="2800" i="1" dirty="0" smtClean="0">
                <a:latin typeface="Times New Roman" panose="02020603050405020304" pitchFamily="18" charset="0"/>
                <a:cs typeface="Times New Roman" panose="02020603050405020304" pitchFamily="18" charset="0"/>
              </a:rPr>
              <a:t>z</a:t>
            </a:r>
            <a:r>
              <a:rPr lang="en-US" sz="2800" dirty="0" smtClean="0"/>
              <a:t> is the allocation to the illiquid account</a:t>
            </a:r>
          </a:p>
          <a:p>
            <a:pPr lvl="1"/>
            <a:r>
              <a:rPr lang="el-GR" sz="2800" i="1" dirty="0">
                <a:latin typeface="Times New Roman" panose="02020603050405020304" pitchFamily="18" charset="0"/>
                <a:cs typeface="Times New Roman" panose="02020603050405020304" pitchFamily="18" charset="0"/>
              </a:rPr>
              <a:t>π</a:t>
            </a:r>
            <a:r>
              <a:rPr lang="en-US" sz="2800" dirty="0" smtClean="0"/>
              <a:t> is the penalty for the early withdrawal</a:t>
            </a:r>
          </a:p>
          <a:p>
            <a:r>
              <a:rPr lang="en-US" sz="2800" dirty="0" smtClean="0"/>
              <a:t>Endogenous withdrawal/consumption behavior generates overall budget balance.</a:t>
            </a:r>
          </a:p>
          <a:p>
            <a:pPr marL="109537" indent="0" algn="ctr">
              <a:buNone/>
            </a:pPr>
            <a:r>
              <a:rPr lang="en-US" sz="3200" i="1" dirty="0" smtClean="0">
                <a:latin typeface="Times New Roman" panose="02020603050405020304" pitchFamily="18" charset="0"/>
                <a:cs typeface="Times New Roman" panose="02020603050405020304" pitchFamily="18" charset="0"/>
              </a:rPr>
              <a:t>x </a:t>
            </a:r>
            <a:r>
              <a:rPr lang="en-US" sz="3200" dirty="0" smtClean="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z </a:t>
            </a:r>
            <a:r>
              <a:rPr lang="en-US" sz="3200" dirty="0" smtClean="0">
                <a:latin typeface="Times New Roman" panose="02020603050405020304" pitchFamily="18" charset="0"/>
                <a:cs typeface="Times New Roman" panose="02020603050405020304" pitchFamily="18" charset="0"/>
              </a:rPr>
              <a:t>= 1 + </a:t>
            </a:r>
            <a:r>
              <a:rPr lang="el-GR" sz="3200" i="1" dirty="0">
                <a:latin typeface="Times New Roman" panose="02020603050405020304" pitchFamily="18" charset="0"/>
                <a:cs typeface="Times New Roman" panose="02020603050405020304" pitchFamily="18" charset="0"/>
              </a:rPr>
              <a:t>π </a:t>
            </a:r>
            <a:r>
              <a:rPr lang="en-US" sz="3200" i="1" dirty="0" smtClean="0">
                <a:latin typeface="Times New Roman" panose="02020603050405020304" pitchFamily="18" charset="0"/>
                <a:cs typeface="Times New Roman" panose="02020603050405020304" pitchFamily="18" charset="0"/>
              </a:rPr>
              <a:t>E</a:t>
            </a:r>
            <a:r>
              <a:rPr lang="en-US" sz="3200" dirty="0" smtClean="0">
                <a:latin typeface="Times New Roman" panose="02020603050405020304" pitchFamily="18" charset="0"/>
                <a:cs typeface="Times New Roman" panose="02020603050405020304" pitchFamily="18" charset="0"/>
              </a:rPr>
              <a:t>(</a:t>
            </a:r>
            <a:r>
              <a:rPr lang="en-US" sz="3200" i="1" dirty="0" smtClean="0">
                <a:latin typeface="Times New Roman" panose="02020603050405020304" pitchFamily="18" charset="0"/>
                <a:cs typeface="Times New Roman" panose="02020603050405020304" pitchFamily="18" charset="0"/>
              </a:rPr>
              <a:t>w</a:t>
            </a:r>
            <a:r>
              <a:rPr lang="en-US" sz="3200" dirty="0" smtClean="0">
                <a:latin typeface="Times New Roman" panose="02020603050405020304" pitchFamily="18" charset="0"/>
                <a:cs typeface="Times New Roman" panose="02020603050405020304" pitchFamily="18" charset="0"/>
              </a:rPr>
              <a:t>) </a:t>
            </a:r>
          </a:p>
          <a:p>
            <a:pPr marL="365125" lvl="1" indent="0">
              <a:buNone/>
            </a:pPr>
            <a:r>
              <a:rPr lang="en-US" sz="2800" dirty="0" smtClean="0">
                <a:cs typeface="Times New Roman" panose="02020603050405020304" pitchFamily="18" charset="0"/>
              </a:rPr>
              <a:t>where </a:t>
            </a:r>
            <a:r>
              <a:rPr lang="en-US" sz="2800" i="1" dirty="0" smtClean="0">
                <a:latin typeface="Times New Roman" panose="02020603050405020304" pitchFamily="18" charset="0"/>
                <a:cs typeface="Times New Roman" panose="02020603050405020304" pitchFamily="18" charset="0"/>
              </a:rPr>
              <a:t>w</a:t>
            </a:r>
            <a:r>
              <a:rPr lang="en-US" sz="2800" dirty="0" smtClean="0">
                <a:cs typeface="Times New Roman" panose="02020603050405020304" pitchFamily="18" charset="0"/>
              </a:rPr>
              <a:t> is the equilibrium quantity of early withdrawals.</a:t>
            </a:r>
            <a:endParaRPr lang="en-US" sz="2800" dirty="0" smtClean="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r>
              <a:rPr lang="en-US" dirty="0" smtClean="0"/>
              <a:t>Formally:</a:t>
            </a:r>
            <a:endParaRPr lang="en-US" dirty="0"/>
          </a:p>
        </p:txBody>
      </p:sp>
    </p:spTree>
    <p:extLst>
      <p:ext uri="{BB962C8B-B14F-4D97-AF65-F5344CB8AC3E}">
        <p14:creationId xmlns:p14="http://schemas.microsoft.com/office/powerpoint/2010/main" val="17383138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686800" cy="4525962"/>
          </a:xfrm>
        </p:spPr>
        <p:txBody>
          <a:bodyPr/>
          <a:lstStyle/>
          <a:p>
            <a:endParaRPr lang="en-US" dirty="0" smtClean="0"/>
          </a:p>
          <a:p>
            <a:endParaRPr lang="en-US" dirty="0"/>
          </a:p>
        </p:txBody>
      </p:sp>
      <p:sp>
        <p:nvSpPr>
          <p:cNvPr id="3" name="Title 2"/>
          <p:cNvSpPr>
            <a:spLocks noGrp="1"/>
          </p:cNvSpPr>
          <p:nvPr>
            <p:ph type="title"/>
          </p:nvPr>
        </p:nvSpPr>
        <p:spPr>
          <a:xfrm>
            <a:off x="228600" y="304800"/>
            <a:ext cx="8763000" cy="1143000"/>
          </a:xfrm>
        </p:spPr>
        <p:txBody>
          <a:bodyPr>
            <a:normAutofit fontScale="90000"/>
          </a:bodyPr>
          <a:lstStyle/>
          <a:p>
            <a:r>
              <a:rPr lang="en-US" sz="3600" dirty="0"/>
              <a:t>Socially optimal penalty on </a:t>
            </a:r>
            <a:r>
              <a:rPr lang="en-US" sz="3600" dirty="0" smtClean="0"/>
              <a:t>illiquid account</a:t>
            </a:r>
            <a:r>
              <a:rPr lang="en-US" dirty="0"/>
              <a:t/>
            </a:r>
            <a:br>
              <a:rPr lang="en-US" dirty="0"/>
            </a:br>
            <a:r>
              <a:rPr lang="en-US" sz="2700" dirty="0" smtClean="0"/>
              <a:t>(truncated </a:t>
            </a:r>
            <a:r>
              <a:rPr lang="en-US" sz="2700" dirty="0"/>
              <a:t>Gaussian taste </a:t>
            </a:r>
            <a:r>
              <a:rPr lang="en-US" sz="2700" dirty="0" smtClean="0"/>
              <a:t>shocks)</a:t>
            </a:r>
            <a:r>
              <a:rPr lang="en-US" sz="2700" dirty="0"/>
              <a:t/>
            </a:r>
            <a:br>
              <a:rPr lang="en-US" sz="2700" dirty="0"/>
            </a:br>
            <a:endParaRPr lang="en-US" sz="2700" dirty="0"/>
          </a:p>
        </p:txBody>
      </p:sp>
      <p:graphicFrame>
        <p:nvGraphicFramePr>
          <p:cNvPr id="4" name="Chart 3"/>
          <p:cNvGraphicFramePr>
            <a:graphicFrameLocks/>
          </p:cNvGraphicFramePr>
          <p:nvPr>
            <p:extLst/>
          </p:nvPr>
        </p:nvGraphicFramePr>
        <p:xfrm>
          <a:off x="228600" y="1219200"/>
          <a:ext cx="8763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876800" y="3218688"/>
            <a:ext cx="1585499" cy="461665"/>
          </a:xfrm>
          <a:prstGeom prst="rect">
            <a:avLst/>
          </a:prstGeom>
          <a:noFill/>
        </p:spPr>
        <p:txBody>
          <a:bodyPr wrap="none" rtlCol="0">
            <a:spAutoFit/>
          </a:bodyPr>
          <a:lstStyle/>
          <a:p>
            <a:pPr eaLnBrk="1" hangingPunct="1"/>
            <a:r>
              <a:rPr lang="en-US" sz="2400" b="1" dirty="0" smtClean="0">
                <a:solidFill>
                  <a:srgbClr val="FF0000"/>
                </a:solidFill>
              </a:rPr>
              <a:t>CRRA = 2</a:t>
            </a:r>
            <a:endParaRPr lang="en-US" sz="2400" b="1" dirty="0">
              <a:solidFill>
                <a:srgbClr val="FF0000"/>
              </a:solidFill>
            </a:endParaRPr>
          </a:p>
        </p:txBody>
      </p:sp>
      <p:sp>
        <p:nvSpPr>
          <p:cNvPr id="6" name="TextBox 5"/>
          <p:cNvSpPr txBox="1"/>
          <p:nvPr/>
        </p:nvSpPr>
        <p:spPr>
          <a:xfrm>
            <a:off x="3062701" y="3505200"/>
            <a:ext cx="1585499" cy="461665"/>
          </a:xfrm>
          <a:prstGeom prst="rect">
            <a:avLst/>
          </a:prstGeom>
          <a:noFill/>
        </p:spPr>
        <p:txBody>
          <a:bodyPr wrap="none" rtlCol="0">
            <a:spAutoFit/>
          </a:bodyPr>
          <a:lstStyle/>
          <a:p>
            <a:pPr eaLnBrk="1" hangingPunct="1"/>
            <a:r>
              <a:rPr lang="en-US" sz="2400" b="1" dirty="0" smtClean="0">
                <a:solidFill>
                  <a:srgbClr val="00B0F0"/>
                </a:solidFill>
              </a:rPr>
              <a:t>CRRA = 1</a:t>
            </a:r>
            <a:endParaRPr lang="en-US" sz="2400" b="1" dirty="0">
              <a:solidFill>
                <a:srgbClr val="00B0F0"/>
              </a:solidFill>
            </a:endParaRPr>
          </a:p>
        </p:txBody>
      </p:sp>
      <p:sp>
        <p:nvSpPr>
          <p:cNvPr id="7" name="TextBox 6"/>
          <p:cNvSpPr txBox="1"/>
          <p:nvPr/>
        </p:nvSpPr>
        <p:spPr>
          <a:xfrm>
            <a:off x="2825623" y="6375314"/>
            <a:ext cx="3712876" cy="461665"/>
          </a:xfrm>
          <a:prstGeom prst="rect">
            <a:avLst/>
          </a:prstGeom>
          <a:noFill/>
        </p:spPr>
        <p:txBody>
          <a:bodyPr wrap="none" rtlCol="0">
            <a:spAutoFit/>
          </a:bodyPr>
          <a:lstStyle/>
          <a:p>
            <a:pPr eaLnBrk="1" hangingPunct="1"/>
            <a:r>
              <a:rPr lang="en-US" sz="2400" dirty="0" smtClean="0">
                <a:solidFill>
                  <a:prstClr val="black"/>
                </a:solidFill>
              </a:rPr>
              <a:t>Present bias parameter: </a:t>
            </a:r>
            <a:r>
              <a:rPr lang="el-GR" sz="2400" dirty="0" smtClean="0">
                <a:solidFill>
                  <a:prstClr val="black"/>
                </a:solidFill>
                <a:latin typeface="Times New Roman"/>
                <a:cs typeface="Times New Roman"/>
              </a:rPr>
              <a:t>β</a:t>
            </a:r>
            <a:endParaRPr lang="en-US" sz="2400" dirty="0">
              <a:solidFill>
                <a:prstClr val="black"/>
              </a:solidFill>
            </a:endParaRPr>
          </a:p>
        </p:txBody>
      </p:sp>
    </p:spTree>
    <p:extLst>
      <p:ext uri="{BB962C8B-B14F-4D97-AF65-F5344CB8AC3E}">
        <p14:creationId xmlns:p14="http://schemas.microsoft.com/office/powerpoint/2010/main" val="20132596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138"/>
                <a:ext cx="8534400" cy="4525962"/>
              </a:xfrm>
            </p:spPr>
            <p:txBody>
              <a:bodyPr/>
              <a:lstStyle/>
              <a:p>
                <a:r>
                  <a:rPr lang="en-US" sz="2800" dirty="0"/>
                  <a:t>The optimal penalty </a:t>
                </a:r>
                <a:r>
                  <a:rPr lang="en-US" sz="2800" dirty="0" smtClean="0"/>
                  <a:t>engenders an asymmetry: better to set the penalty above its optimum then below its optimum.</a:t>
                </a:r>
              </a:p>
              <a:p>
                <a:pPr marL="365125" lvl="1" indent="-255588">
                  <a:spcBef>
                    <a:spcPts val="400"/>
                  </a:spcBef>
                  <a:buSzPct val="68000"/>
                  <a:buFont typeface="Wingdings 3" pitchFamily="18" charset="2"/>
                  <a:buChar char=""/>
                </a:pPr>
                <a:r>
                  <a:rPr lang="en-US" sz="2800" dirty="0" smtClean="0"/>
                  <a:t>Welfare </a:t>
                </a:r>
                <a:r>
                  <a:rPr lang="en-US" sz="2800" dirty="0"/>
                  <a:t>losses are in </a:t>
                </a:r>
                <a:r>
                  <a:rPr lang="en-US" sz="2800" dirty="0" smtClean="0"/>
                  <a:t>(</a:t>
                </a:r>
                <a:r>
                  <a:rPr lang="en-US" sz="2800" dirty="0"/>
                  <a:t>1-</a:t>
                </a:r>
                <a:r>
                  <a:rPr lang="en-US" sz="2800" dirty="0">
                    <a:ea typeface="Cambria Math"/>
                  </a:rPr>
                  <a:t> </a:t>
                </a:r>
                <a14:m>
                  <m:oMath xmlns:m="http://schemas.openxmlformats.org/officeDocument/2006/math">
                    <m:r>
                      <a:rPr lang="en-US" sz="2800" i="1" dirty="0">
                        <a:latin typeface="Cambria Math"/>
                        <a:ea typeface="Cambria Math"/>
                      </a:rPr>
                      <m:t>𝛽</m:t>
                    </m:r>
                  </m:oMath>
                </a14:m>
                <a:r>
                  <a:rPr lang="en-US" sz="2800" dirty="0"/>
                  <a:t>)</a:t>
                </a:r>
                <a:r>
                  <a:rPr lang="en-US" sz="2800" baseline="30000" dirty="0"/>
                  <a:t>2</a:t>
                </a:r>
                <a:r>
                  <a:rPr lang="en-US" sz="2800" dirty="0"/>
                  <a:t>.</a:t>
                </a:r>
              </a:p>
              <a:p>
                <a:pPr lvl="1"/>
                <a:r>
                  <a:rPr lang="en-US" sz="2800" dirty="0" smtClean="0"/>
                  <a:t>Getting the penalty right for low </a:t>
                </a:r>
                <a14:m>
                  <m:oMath xmlns:m="http://schemas.openxmlformats.org/officeDocument/2006/math">
                    <m:r>
                      <a:rPr lang="en-US" sz="2800" i="1" dirty="0" smtClean="0">
                        <a:latin typeface="Cambria Math"/>
                        <a:ea typeface="Cambria Math"/>
                      </a:rPr>
                      <m:t>𝛽</m:t>
                    </m:r>
                    <m:r>
                      <a:rPr lang="en-US" sz="2800" b="0" i="1" dirty="0" smtClean="0">
                        <a:latin typeface="Cambria Math"/>
                        <a:ea typeface="Cambria Math"/>
                      </a:rPr>
                      <m:t> </m:t>
                    </m:r>
                  </m:oMath>
                </a14:m>
                <a:r>
                  <a:rPr lang="en-US" sz="2800" dirty="0" smtClean="0"/>
                  <a:t>agents has much greater welfare consequences than getting it right for high </a:t>
                </a:r>
                <a14:m>
                  <m:oMath xmlns:m="http://schemas.openxmlformats.org/officeDocument/2006/math">
                    <m:r>
                      <a:rPr lang="en-US" sz="2800" i="1" dirty="0">
                        <a:latin typeface="Cambria Math"/>
                        <a:ea typeface="Cambria Math"/>
                      </a:rPr>
                      <m:t>𝛽</m:t>
                    </m:r>
                    <m:r>
                      <a:rPr lang="en-US" sz="2800" i="1" dirty="0">
                        <a:latin typeface="Cambria Math"/>
                        <a:ea typeface="Cambria Math"/>
                      </a:rPr>
                      <m:t> </m:t>
                    </m:r>
                  </m:oMath>
                </a14:m>
                <a:r>
                  <a:rPr lang="en-US" sz="2800" dirty="0" smtClean="0"/>
                  <a:t>agents.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138"/>
                <a:ext cx="8534400" cy="4525962"/>
              </a:xfrm>
              <a:blipFill rotWithShape="0">
                <a:blip r:embed="rId2"/>
                <a:stretch>
                  <a:fillRect t="-1482" r="-228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Two key properties</a:t>
            </a:r>
            <a:endParaRPr lang="en-US" dirty="0"/>
          </a:p>
        </p:txBody>
      </p:sp>
    </p:spTree>
    <p:extLst>
      <p:ext uri="{BB962C8B-B14F-4D97-AF65-F5344CB8AC3E}">
        <p14:creationId xmlns:p14="http://schemas.microsoft.com/office/powerpoint/2010/main" val="181887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49980" y="257641"/>
            <a:ext cx="7920240" cy="6354653"/>
          </a:xfrm>
          <a:prstGeom prst="rect">
            <a:avLst/>
          </a:prstGeom>
        </p:spPr>
      </p:pic>
      <p:sp>
        <p:nvSpPr>
          <p:cNvPr id="7" name="Rectangle 6"/>
          <p:cNvSpPr/>
          <p:nvPr/>
        </p:nvSpPr>
        <p:spPr>
          <a:xfrm>
            <a:off x="1066800" y="6477000"/>
            <a:ext cx="7086600" cy="2286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a:xfrm>
            <a:off x="8001000" y="6219497"/>
            <a:ext cx="914400" cy="3048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6" name="TextBox 5"/>
          <p:cNvSpPr txBox="1"/>
          <p:nvPr/>
        </p:nvSpPr>
        <p:spPr>
          <a:xfrm>
            <a:off x="3124200" y="152400"/>
            <a:ext cx="3834704"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Expected Utility </a:t>
            </a:r>
            <a:r>
              <a:rPr lang="en-US" sz="2800" dirty="0">
                <a:solidFill>
                  <a:prstClr val="black"/>
                </a:solidFill>
                <a:latin typeface="Times New Roman" panose="02020603050405020304" pitchFamily="18" charset="0"/>
                <a:cs typeface="Times New Roman" panose="02020603050405020304" pitchFamily="18" charset="0"/>
              </a:rPr>
              <a:t>(</a:t>
            </a:r>
            <a:r>
              <a:rPr lang="el-GR" sz="2800" dirty="0" smtClean="0">
                <a:solidFill>
                  <a:prstClr val="black"/>
                </a:solidFill>
                <a:latin typeface="Times New Roman"/>
                <a:cs typeface="Times New Roman"/>
              </a:rPr>
              <a:t>β</a:t>
            </a:r>
            <a:r>
              <a:rPr lang="en-US" sz="2800" dirty="0" smtClean="0">
                <a:solidFill>
                  <a:prstClr val="black"/>
                </a:solidFill>
                <a:latin typeface="Times New Roman"/>
                <a:cs typeface="Times New Roman"/>
              </a:rPr>
              <a:t>=0.7)</a:t>
            </a:r>
            <a:endParaRPr lang="en-US" sz="2800" dirty="0">
              <a:solidFill>
                <a:prstClr val="black"/>
              </a:solidFill>
            </a:endParaRPr>
          </a:p>
        </p:txBody>
      </p:sp>
      <p:sp>
        <p:nvSpPr>
          <p:cNvPr id="5" name="TextBox 4"/>
          <p:cNvSpPr txBox="1"/>
          <p:nvPr/>
        </p:nvSpPr>
        <p:spPr>
          <a:xfrm>
            <a:off x="2614874" y="6324600"/>
            <a:ext cx="4700326"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Penalty for Early Withdrawal</a:t>
            </a:r>
            <a:endParaRPr lang="en-US" sz="2800" dirty="0">
              <a:solidFill>
                <a:prstClr val="black"/>
              </a:solidFill>
            </a:endParaRPr>
          </a:p>
        </p:txBody>
      </p:sp>
    </p:spTree>
    <p:extLst>
      <p:ext uri="{BB962C8B-B14F-4D97-AF65-F5344CB8AC3E}">
        <p14:creationId xmlns:p14="http://schemas.microsoft.com/office/powerpoint/2010/main" val="37662624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bg>
      <p:bgPr>
        <a:solidFill>
          <a:srgbClr val="CBCBCB"/>
        </a:solidFill>
        <a:effectLst/>
      </p:bgPr>
    </p:bg>
    <p:spTree>
      <p:nvGrpSpPr>
        <p:cNvPr id="1" name=""/>
        <p:cNvGrpSpPr/>
        <p:nvPr/>
      </p:nvGrpSpPr>
      <p:grpSpPr>
        <a:xfrm>
          <a:off x="0" y="0"/>
          <a:ext cx="0" cy="0"/>
          <a:chOff x="0" y="0"/>
          <a:chExt cx="0" cy="0"/>
        </a:xfrm>
      </p:grpSpPr>
      <p:sp>
        <p:nvSpPr>
          <p:cNvPr id="7" name="Rectangle 6"/>
          <p:cNvSpPr/>
          <p:nvPr/>
        </p:nvSpPr>
        <p:spPr>
          <a:xfrm>
            <a:off x="1066800" y="6477000"/>
            <a:ext cx="7086600" cy="2286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a:xfrm>
            <a:off x="8001000" y="6219497"/>
            <a:ext cx="914400" cy="3048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6" name="TextBox 5"/>
          <p:cNvSpPr txBox="1"/>
          <p:nvPr/>
        </p:nvSpPr>
        <p:spPr>
          <a:xfrm>
            <a:off x="685800" y="152400"/>
            <a:ext cx="8352992"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Account Allocations and Expected Penalties </a:t>
            </a:r>
            <a:r>
              <a:rPr lang="en-US" sz="2800" dirty="0" smtClean="0">
                <a:solidFill>
                  <a:prstClr val="black"/>
                </a:solidFill>
                <a:latin typeface="Times New Roman" panose="02020603050405020304" pitchFamily="18" charset="0"/>
                <a:cs typeface="Times New Roman" panose="02020603050405020304" pitchFamily="18" charset="0"/>
              </a:rPr>
              <a:t>(</a:t>
            </a:r>
            <a:r>
              <a:rPr lang="el-GR" sz="2800" dirty="0" smtClean="0">
                <a:solidFill>
                  <a:prstClr val="black"/>
                </a:solidFill>
                <a:latin typeface="Times New Roman"/>
                <a:cs typeface="Times New Roman"/>
              </a:rPr>
              <a:t>β</a:t>
            </a:r>
            <a:r>
              <a:rPr lang="en-US" sz="2800" dirty="0" smtClean="0">
                <a:solidFill>
                  <a:prstClr val="black"/>
                </a:solidFill>
                <a:latin typeface="Times New Roman"/>
                <a:cs typeface="Times New Roman"/>
              </a:rPr>
              <a:t>=0.7)</a:t>
            </a:r>
            <a:endParaRPr lang="en-US" sz="2800" dirty="0">
              <a:solidFill>
                <a:prstClr val="black"/>
              </a:solidFill>
            </a:endParaRPr>
          </a:p>
        </p:txBody>
      </p:sp>
      <p:sp>
        <p:nvSpPr>
          <p:cNvPr id="5" name="TextBox 4"/>
          <p:cNvSpPr txBox="1"/>
          <p:nvPr/>
        </p:nvSpPr>
        <p:spPr>
          <a:xfrm>
            <a:off x="2614874" y="6324600"/>
            <a:ext cx="4700326"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Penalty for Early Withdrawal</a:t>
            </a:r>
            <a:endParaRPr lang="en-US" sz="2800" dirty="0">
              <a:solidFill>
                <a:prstClr val="black"/>
              </a:solidFill>
            </a:endParaRPr>
          </a:p>
        </p:txBody>
      </p:sp>
      <p:pic>
        <p:nvPicPr>
          <p:cNvPr id="317444" name="Picture 4"/>
          <p:cNvPicPr>
            <a:picLocks noChangeAspect="1" noChangeArrowheads="1"/>
          </p:cNvPicPr>
          <p:nvPr/>
        </p:nvPicPr>
        <p:blipFill>
          <a:blip r:embed="rId2" cstate="print"/>
          <a:srcRect/>
          <a:stretch>
            <a:fillRect/>
          </a:stretch>
        </p:blipFill>
        <p:spPr bwMode="auto">
          <a:xfrm>
            <a:off x="609600" y="621102"/>
            <a:ext cx="8001000" cy="5779698"/>
          </a:xfrm>
          <a:prstGeom prst="rect">
            <a:avLst/>
          </a:prstGeom>
          <a:noFill/>
          <a:ln w="9525">
            <a:noFill/>
            <a:miter lim="800000"/>
            <a:headEnd/>
            <a:tailEnd/>
          </a:ln>
        </p:spPr>
      </p:pic>
    </p:spTree>
    <p:extLst>
      <p:ext uri="{BB962C8B-B14F-4D97-AF65-F5344CB8AC3E}">
        <p14:creationId xmlns:p14="http://schemas.microsoft.com/office/powerpoint/2010/main" val="135378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70298" y="228600"/>
            <a:ext cx="7635183" cy="6291509"/>
          </a:xfrm>
          <a:prstGeom prst="rect">
            <a:avLst/>
          </a:prstGeom>
        </p:spPr>
      </p:pic>
      <p:sp>
        <p:nvSpPr>
          <p:cNvPr id="6" name="TextBox 5"/>
          <p:cNvSpPr txBox="1"/>
          <p:nvPr/>
        </p:nvSpPr>
        <p:spPr>
          <a:xfrm>
            <a:off x="3124200" y="76200"/>
            <a:ext cx="3834704"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Expected Utility </a:t>
            </a:r>
            <a:r>
              <a:rPr lang="en-US" sz="2800" dirty="0" smtClean="0">
                <a:solidFill>
                  <a:prstClr val="black"/>
                </a:solidFill>
                <a:latin typeface="Times New Roman" panose="02020603050405020304" pitchFamily="18" charset="0"/>
                <a:cs typeface="Times New Roman" panose="02020603050405020304" pitchFamily="18" charset="0"/>
              </a:rPr>
              <a:t>(</a:t>
            </a:r>
            <a:r>
              <a:rPr lang="el-GR" sz="2800" dirty="0">
                <a:solidFill>
                  <a:prstClr val="black"/>
                </a:solidFill>
                <a:latin typeface="Times New Roman"/>
                <a:cs typeface="Times New Roman"/>
              </a:rPr>
              <a:t>β</a:t>
            </a:r>
            <a:r>
              <a:rPr lang="en-US" sz="2800" dirty="0" smtClean="0">
                <a:solidFill>
                  <a:prstClr val="black"/>
                </a:solidFill>
                <a:latin typeface="Times New Roman"/>
                <a:cs typeface="Times New Roman"/>
              </a:rPr>
              <a:t>=0.1)</a:t>
            </a:r>
            <a:endParaRPr lang="en-US" sz="2800" dirty="0">
              <a:solidFill>
                <a:prstClr val="black"/>
              </a:solidFill>
            </a:endParaRPr>
          </a:p>
        </p:txBody>
      </p:sp>
      <p:sp>
        <p:nvSpPr>
          <p:cNvPr id="7" name="Rectangle 6"/>
          <p:cNvSpPr/>
          <p:nvPr/>
        </p:nvSpPr>
        <p:spPr>
          <a:xfrm>
            <a:off x="1066800" y="6248400"/>
            <a:ext cx="7086600" cy="2286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a:xfrm>
            <a:off x="8001000" y="6219497"/>
            <a:ext cx="914400" cy="3048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5" name="TextBox 4"/>
          <p:cNvSpPr txBox="1"/>
          <p:nvPr/>
        </p:nvSpPr>
        <p:spPr>
          <a:xfrm>
            <a:off x="2843474" y="6248400"/>
            <a:ext cx="4700326"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Penalty for Early Withdrawal</a:t>
            </a:r>
            <a:endParaRPr lang="en-US" sz="2800" dirty="0">
              <a:solidFill>
                <a:prstClr val="black"/>
              </a:solidFill>
            </a:endParaRPr>
          </a:p>
        </p:txBody>
      </p:sp>
    </p:spTree>
    <p:extLst>
      <p:ext uri="{BB962C8B-B14F-4D97-AF65-F5344CB8AC3E}">
        <p14:creationId xmlns:p14="http://schemas.microsoft.com/office/powerpoint/2010/main" val="31815415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bg>
      <p:bgPr>
        <a:solidFill>
          <a:srgbClr val="CBCBCB"/>
        </a:solidFill>
        <a:effectLst/>
      </p:bgPr>
    </p:bg>
    <p:spTree>
      <p:nvGrpSpPr>
        <p:cNvPr id="1" name=""/>
        <p:cNvGrpSpPr/>
        <p:nvPr/>
      </p:nvGrpSpPr>
      <p:grpSpPr>
        <a:xfrm>
          <a:off x="0" y="0"/>
          <a:ext cx="0" cy="0"/>
          <a:chOff x="0" y="0"/>
          <a:chExt cx="0" cy="0"/>
        </a:xfrm>
      </p:grpSpPr>
      <p:sp>
        <p:nvSpPr>
          <p:cNvPr id="7" name="Rectangle 6"/>
          <p:cNvSpPr/>
          <p:nvPr/>
        </p:nvSpPr>
        <p:spPr>
          <a:xfrm>
            <a:off x="1066800" y="6477000"/>
            <a:ext cx="7086600" cy="2286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a:xfrm>
            <a:off x="8001000" y="6219497"/>
            <a:ext cx="914400" cy="3048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6" name="TextBox 5"/>
          <p:cNvSpPr txBox="1"/>
          <p:nvPr/>
        </p:nvSpPr>
        <p:spPr>
          <a:xfrm>
            <a:off x="685800" y="152400"/>
            <a:ext cx="8352992"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Account Allocations and Expected Penalties </a:t>
            </a:r>
            <a:r>
              <a:rPr lang="en-US" sz="2800" dirty="0" smtClean="0">
                <a:solidFill>
                  <a:prstClr val="black"/>
                </a:solidFill>
                <a:latin typeface="Times New Roman" panose="02020603050405020304" pitchFamily="18" charset="0"/>
                <a:cs typeface="Times New Roman" panose="02020603050405020304" pitchFamily="18" charset="0"/>
              </a:rPr>
              <a:t>(</a:t>
            </a:r>
            <a:r>
              <a:rPr lang="el-GR" sz="2800" dirty="0" smtClean="0">
                <a:solidFill>
                  <a:prstClr val="black"/>
                </a:solidFill>
                <a:latin typeface="Times New Roman"/>
                <a:cs typeface="Times New Roman"/>
              </a:rPr>
              <a:t>β</a:t>
            </a:r>
            <a:r>
              <a:rPr lang="en-US" sz="2800" dirty="0" smtClean="0">
                <a:solidFill>
                  <a:prstClr val="black"/>
                </a:solidFill>
                <a:latin typeface="Times New Roman"/>
                <a:cs typeface="Times New Roman"/>
              </a:rPr>
              <a:t>=0.1)</a:t>
            </a:r>
            <a:endParaRPr lang="en-US" sz="2800" dirty="0">
              <a:solidFill>
                <a:prstClr val="black"/>
              </a:solidFill>
            </a:endParaRPr>
          </a:p>
        </p:txBody>
      </p:sp>
      <p:sp>
        <p:nvSpPr>
          <p:cNvPr id="5" name="TextBox 4"/>
          <p:cNvSpPr txBox="1"/>
          <p:nvPr/>
        </p:nvSpPr>
        <p:spPr>
          <a:xfrm>
            <a:off x="2614874" y="6324600"/>
            <a:ext cx="4700326"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Penalty for Early Withdrawal</a:t>
            </a:r>
            <a:endParaRPr lang="en-US" sz="2800" dirty="0">
              <a:solidFill>
                <a:prstClr val="black"/>
              </a:solidFill>
            </a:endParaRPr>
          </a:p>
        </p:txBody>
      </p:sp>
      <p:pic>
        <p:nvPicPr>
          <p:cNvPr id="316419" name="Picture 3"/>
          <p:cNvPicPr>
            <a:picLocks noChangeAspect="1" noChangeArrowheads="1"/>
          </p:cNvPicPr>
          <p:nvPr/>
        </p:nvPicPr>
        <p:blipFill>
          <a:blip r:embed="rId2" cstate="print"/>
          <a:srcRect/>
          <a:stretch>
            <a:fillRect/>
          </a:stretch>
        </p:blipFill>
        <p:spPr bwMode="auto">
          <a:xfrm>
            <a:off x="1019175" y="600279"/>
            <a:ext cx="7515225" cy="5788207"/>
          </a:xfrm>
          <a:prstGeom prst="rect">
            <a:avLst/>
          </a:prstGeom>
          <a:noFill/>
          <a:ln w="9525">
            <a:noFill/>
            <a:miter lim="800000"/>
            <a:headEnd/>
            <a:tailEnd/>
          </a:ln>
        </p:spPr>
      </p:pic>
    </p:spTree>
    <p:extLst>
      <p:ext uri="{BB962C8B-B14F-4D97-AF65-F5344CB8AC3E}">
        <p14:creationId xmlns:p14="http://schemas.microsoft.com/office/powerpoint/2010/main" val="40788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52400"/>
            <a:ext cx="7772400" cy="1143000"/>
          </a:xfrm>
        </p:spPr>
        <p:txBody>
          <a:bodyPr/>
          <a:lstStyle/>
          <a:p>
            <a:pPr eaLnBrk="1" hangingPunct="1"/>
            <a:r>
              <a:rPr lang="en-US" sz="3200" smtClean="0"/>
              <a:t>Sophisticated procrastination</a:t>
            </a:r>
          </a:p>
        </p:txBody>
      </p:sp>
      <p:sp>
        <p:nvSpPr>
          <p:cNvPr id="4100" name="Rectangle 3"/>
          <p:cNvSpPr>
            <a:spLocks noGrp="1" noChangeArrowheads="1"/>
          </p:cNvSpPr>
          <p:nvPr>
            <p:ph type="body" idx="1"/>
          </p:nvPr>
        </p:nvSpPr>
        <p:spPr>
          <a:xfrm>
            <a:off x="381000" y="838200"/>
            <a:ext cx="8458200" cy="5715000"/>
          </a:xfrm>
        </p:spPr>
        <p:txBody>
          <a:bodyPr/>
          <a:lstStyle/>
          <a:p>
            <a:pPr eaLnBrk="1" hangingPunct="1"/>
            <a:r>
              <a:rPr lang="en-US" sz="2400" dirty="0" smtClean="0"/>
              <a:t>There are many </a:t>
            </a:r>
            <a:r>
              <a:rPr lang="en-US" sz="2400" dirty="0" err="1" smtClean="0"/>
              <a:t>equilibria</a:t>
            </a:r>
            <a:r>
              <a:rPr lang="en-US" sz="2400" dirty="0" smtClean="0"/>
              <a:t> of this game.</a:t>
            </a:r>
          </a:p>
          <a:p>
            <a:pPr eaLnBrk="1" hangingPunct="1"/>
            <a:r>
              <a:rPr lang="en-US" sz="2400" dirty="0" smtClean="0"/>
              <a:t>Let’s study the stationary equilibrium in which sophisticates act whenever </a:t>
            </a:r>
            <a:r>
              <a:rPr lang="en-US" sz="2400" i="1" dirty="0" smtClean="0">
                <a:latin typeface="Times New Roman" pitchFamily="18" charset="0"/>
                <a:cs typeface="Times New Roman" pitchFamily="18" charset="0"/>
              </a:rPr>
              <a:t>c</a:t>
            </a:r>
            <a:r>
              <a:rPr lang="en-US" sz="2400" i="1" dirty="0" smtClean="0"/>
              <a:t> &lt; </a:t>
            </a:r>
            <a:r>
              <a:rPr lang="en-US" sz="2400" i="1" dirty="0" smtClean="0">
                <a:latin typeface="Times New Roman" pitchFamily="18" charset="0"/>
                <a:cs typeface="Times New Roman" pitchFamily="18" charset="0"/>
              </a:rPr>
              <a:t>c</a:t>
            </a:r>
            <a:r>
              <a:rPr lang="en-US" sz="2400" i="1" baseline="30000" dirty="0" smtClean="0">
                <a:latin typeface="Times New Roman" pitchFamily="18" charset="0"/>
                <a:cs typeface="Times New Roman" pitchFamily="18" charset="0"/>
              </a:rPr>
              <a:t>*</a:t>
            </a:r>
            <a:r>
              <a:rPr lang="en-US" sz="2400" i="1" dirty="0" smtClean="0"/>
              <a:t>.  </a:t>
            </a:r>
            <a:r>
              <a:rPr lang="en-US" sz="2400" dirty="0" smtClean="0"/>
              <a:t>We need to solve for </a:t>
            </a:r>
            <a:r>
              <a:rPr lang="en-US" sz="2400" i="1" dirty="0" smtClean="0">
                <a:latin typeface="Times New Roman" pitchFamily="18" charset="0"/>
                <a:cs typeface="Times New Roman" pitchFamily="18" charset="0"/>
              </a:rPr>
              <a:t>c</a:t>
            </a:r>
            <a:r>
              <a:rPr lang="en-US" sz="2400" i="1" baseline="30000" dirty="0" smtClean="0">
                <a:latin typeface="Times New Roman" pitchFamily="18" charset="0"/>
                <a:cs typeface="Times New Roman" pitchFamily="18" charset="0"/>
              </a:rPr>
              <a:t>*</a:t>
            </a:r>
            <a:r>
              <a:rPr lang="en-US" sz="2400" dirty="0" smtClean="0"/>
              <a:t>.  </a:t>
            </a:r>
          </a:p>
          <a:p>
            <a:pPr eaLnBrk="1" hangingPunct="1"/>
            <a:r>
              <a:rPr lang="en-US" sz="2400" dirty="0" smtClean="0"/>
              <a:t>Let </a:t>
            </a:r>
            <a:r>
              <a:rPr lang="en-US" sz="2400" i="1" dirty="0" smtClean="0">
                <a:latin typeface="Times New Roman" pitchFamily="18" charset="0"/>
                <a:cs typeface="Times New Roman" pitchFamily="18" charset="0"/>
              </a:rPr>
              <a:t>V</a:t>
            </a:r>
            <a:r>
              <a:rPr lang="en-US" sz="2400" dirty="0" smtClean="0"/>
              <a:t> represent the expected </a:t>
            </a:r>
            <a:r>
              <a:rPr lang="en-US" sz="2400" i="1" dirty="0" smtClean="0"/>
              <a:t>undiscounted</a:t>
            </a:r>
            <a:r>
              <a:rPr lang="en-US" sz="2400" dirty="0" smtClean="0"/>
              <a:t> cost if the agent decides </a:t>
            </a:r>
            <a:r>
              <a:rPr lang="en-US" sz="2400" i="1" dirty="0" smtClean="0"/>
              <a:t>not</a:t>
            </a:r>
            <a:r>
              <a:rPr lang="en-US" sz="2400" dirty="0" smtClean="0"/>
              <a:t> to do the task at the end of the current period </a:t>
            </a:r>
            <a:r>
              <a:rPr lang="en-US" sz="2400" i="1" dirty="0" smtClean="0"/>
              <a:t>t</a:t>
            </a:r>
            <a:r>
              <a:rPr lang="en-US" sz="2400" dirty="0" smtClean="0"/>
              <a:t>:</a:t>
            </a:r>
          </a:p>
          <a:p>
            <a:pPr eaLnBrk="1" hangingPunct="1"/>
            <a:endParaRPr lang="en-US" sz="2400" dirty="0" smtClean="0"/>
          </a:p>
        </p:txBody>
      </p:sp>
      <p:graphicFrame>
        <p:nvGraphicFramePr>
          <p:cNvPr id="4098" name="Object 4"/>
          <p:cNvGraphicFramePr>
            <a:graphicFrameLocks noChangeAspect="1"/>
          </p:cNvGraphicFramePr>
          <p:nvPr/>
        </p:nvGraphicFramePr>
        <p:xfrm>
          <a:off x="1985963" y="4057650"/>
          <a:ext cx="5329237" cy="1077913"/>
        </p:xfrm>
        <a:graphic>
          <a:graphicData uri="http://schemas.openxmlformats.org/presentationml/2006/ole">
            <mc:AlternateContent xmlns:mc="http://schemas.openxmlformats.org/markup-compatibility/2006">
              <mc:Choice xmlns:v="urn:schemas-microsoft-com:vml" Requires="v">
                <p:oleObj spid="_x0000_s96295" name="Equation" r:id="rId4" imgW="2133360" imgH="431640" progId="Equation.DSMT4">
                  <p:embed/>
                </p:oleObj>
              </mc:Choice>
              <mc:Fallback>
                <p:oleObj name="Equation" r:id="rId4" imgW="213336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963" y="4057650"/>
                        <a:ext cx="5329237" cy="107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Box 6"/>
          <p:cNvSpPr txBox="1">
            <a:spLocks noChangeArrowheads="1"/>
          </p:cNvSpPr>
          <p:nvPr/>
        </p:nvSpPr>
        <p:spPr bwMode="auto">
          <a:xfrm>
            <a:off x="228600" y="5353050"/>
            <a:ext cx="2362200" cy="923330"/>
          </a:xfrm>
          <a:prstGeom prst="rect">
            <a:avLst/>
          </a:prstGeom>
          <a:noFill/>
          <a:ln w="9525">
            <a:solidFill>
              <a:srgbClr val="FF0000"/>
            </a:solidFill>
            <a:miter lim="800000"/>
            <a:headEnd/>
            <a:tailEnd/>
          </a:ln>
        </p:spPr>
        <p:txBody>
          <a:bodyPr>
            <a:spAutoFit/>
          </a:bodyPr>
          <a:lstStyle/>
          <a:p>
            <a:pPr eaLnBrk="1" hangingPunct="1"/>
            <a:r>
              <a:rPr lang="en-US" b="1" dirty="0">
                <a:solidFill>
                  <a:srgbClr val="FF0000"/>
                </a:solidFill>
                <a:cs typeface="Arial" charset="0"/>
              </a:rPr>
              <a:t>Cost you’ll pay for certain </a:t>
            </a:r>
            <a:r>
              <a:rPr lang="en-US" b="1" dirty="0" smtClean="0">
                <a:solidFill>
                  <a:srgbClr val="FF0000"/>
                </a:solidFill>
                <a:cs typeface="Arial" charset="0"/>
              </a:rPr>
              <a:t>in </a:t>
            </a:r>
            <a:r>
              <a:rPr lang="en-US" b="1" i="1" dirty="0" smtClean="0">
                <a:solidFill>
                  <a:srgbClr val="FF0000"/>
                </a:solidFill>
                <a:cs typeface="Arial" charset="0"/>
              </a:rPr>
              <a:t>t+1</a:t>
            </a:r>
            <a:r>
              <a:rPr lang="en-US" b="1" dirty="0" smtClean="0">
                <a:solidFill>
                  <a:srgbClr val="FF0000"/>
                </a:solidFill>
                <a:cs typeface="Arial" charset="0"/>
              </a:rPr>
              <a:t>, </a:t>
            </a:r>
            <a:r>
              <a:rPr lang="en-US" b="1" dirty="0">
                <a:solidFill>
                  <a:srgbClr val="FF0000"/>
                </a:solidFill>
                <a:cs typeface="Arial" charset="0"/>
              </a:rPr>
              <a:t>since job not yet done</a:t>
            </a:r>
          </a:p>
        </p:txBody>
      </p:sp>
      <p:sp>
        <p:nvSpPr>
          <p:cNvPr id="4102" name="TextBox 7"/>
          <p:cNvSpPr txBox="1">
            <a:spLocks noChangeArrowheads="1"/>
          </p:cNvSpPr>
          <p:nvPr/>
        </p:nvSpPr>
        <p:spPr bwMode="auto">
          <a:xfrm>
            <a:off x="2590800" y="3352800"/>
            <a:ext cx="2514600" cy="646113"/>
          </a:xfrm>
          <a:prstGeom prst="rect">
            <a:avLst/>
          </a:prstGeom>
          <a:noFill/>
          <a:ln w="9525">
            <a:solidFill>
              <a:srgbClr val="7030A0"/>
            </a:solidFill>
            <a:miter lim="800000"/>
            <a:headEnd/>
            <a:tailEnd/>
          </a:ln>
        </p:spPr>
        <p:txBody>
          <a:bodyPr>
            <a:spAutoFit/>
          </a:bodyPr>
          <a:lstStyle/>
          <a:p>
            <a:pPr eaLnBrk="1" hangingPunct="1"/>
            <a:r>
              <a:rPr lang="en-US" b="1" dirty="0">
                <a:solidFill>
                  <a:srgbClr val="7030A0"/>
                </a:solidFill>
                <a:cs typeface="Arial" charset="0"/>
              </a:rPr>
              <a:t>Likelihood of doing it </a:t>
            </a:r>
            <a:r>
              <a:rPr lang="en-US" b="1" dirty="0" smtClean="0">
                <a:solidFill>
                  <a:srgbClr val="7030A0"/>
                </a:solidFill>
                <a:cs typeface="Arial" charset="0"/>
              </a:rPr>
              <a:t>in </a:t>
            </a:r>
            <a:r>
              <a:rPr lang="en-US" b="1" i="1" dirty="0" smtClean="0">
                <a:solidFill>
                  <a:srgbClr val="7030A0"/>
                </a:solidFill>
                <a:cs typeface="Arial" charset="0"/>
              </a:rPr>
              <a:t>t+1</a:t>
            </a:r>
            <a:endParaRPr lang="en-US" b="1" i="1" dirty="0">
              <a:solidFill>
                <a:srgbClr val="7030A0"/>
              </a:solidFill>
              <a:cs typeface="Arial" charset="0"/>
            </a:endParaRPr>
          </a:p>
        </p:txBody>
      </p:sp>
      <p:sp>
        <p:nvSpPr>
          <p:cNvPr id="4103" name="TextBox 8"/>
          <p:cNvSpPr txBox="1">
            <a:spLocks noChangeArrowheads="1"/>
          </p:cNvSpPr>
          <p:nvPr/>
        </p:nvSpPr>
        <p:spPr bwMode="auto">
          <a:xfrm>
            <a:off x="3048000" y="5353050"/>
            <a:ext cx="2743200" cy="1200150"/>
          </a:xfrm>
          <a:prstGeom prst="rect">
            <a:avLst/>
          </a:prstGeom>
          <a:noFill/>
          <a:ln w="9525">
            <a:solidFill>
              <a:srgbClr val="0000FF"/>
            </a:solidFill>
            <a:miter lim="800000"/>
            <a:headEnd/>
            <a:tailEnd/>
          </a:ln>
        </p:spPr>
        <p:txBody>
          <a:bodyPr>
            <a:spAutoFit/>
          </a:bodyPr>
          <a:lstStyle/>
          <a:p>
            <a:pPr eaLnBrk="1" hangingPunct="1"/>
            <a:r>
              <a:rPr lang="en-US" b="1" dirty="0">
                <a:solidFill>
                  <a:srgbClr val="0000FF"/>
                </a:solidFill>
                <a:cs typeface="Arial" charset="0"/>
              </a:rPr>
              <a:t>Expected cost conditional on drawing a low enough </a:t>
            </a:r>
            <a:r>
              <a:rPr lang="en-US" b="1" i="1" dirty="0">
                <a:solidFill>
                  <a:srgbClr val="0000FF"/>
                </a:solidFill>
                <a:cs typeface="Arial" charset="0"/>
              </a:rPr>
              <a:t>c</a:t>
            </a:r>
            <a:r>
              <a:rPr lang="en-US" b="1" i="1" baseline="30000" dirty="0">
                <a:solidFill>
                  <a:srgbClr val="0000FF"/>
                </a:solidFill>
                <a:cs typeface="Arial" charset="0"/>
              </a:rPr>
              <a:t>*</a:t>
            </a:r>
            <a:r>
              <a:rPr lang="en-US" b="1" dirty="0">
                <a:solidFill>
                  <a:srgbClr val="0000FF"/>
                </a:solidFill>
                <a:cs typeface="Arial" charset="0"/>
              </a:rPr>
              <a:t> so that you do it </a:t>
            </a:r>
            <a:r>
              <a:rPr lang="en-US" b="1" dirty="0" smtClean="0">
                <a:solidFill>
                  <a:srgbClr val="0000FF"/>
                </a:solidFill>
                <a:cs typeface="Arial" charset="0"/>
              </a:rPr>
              <a:t>in </a:t>
            </a:r>
            <a:r>
              <a:rPr lang="en-US" b="1" i="1" dirty="0" smtClean="0">
                <a:solidFill>
                  <a:srgbClr val="0000FF"/>
                </a:solidFill>
                <a:cs typeface="Arial" charset="0"/>
              </a:rPr>
              <a:t>t+1</a:t>
            </a:r>
            <a:endParaRPr lang="en-US" b="1" i="1" dirty="0">
              <a:solidFill>
                <a:srgbClr val="0000FF"/>
              </a:solidFill>
              <a:cs typeface="Arial" charset="0"/>
            </a:endParaRPr>
          </a:p>
        </p:txBody>
      </p:sp>
      <p:sp>
        <p:nvSpPr>
          <p:cNvPr id="10" name="TextBox 9"/>
          <p:cNvSpPr txBox="1"/>
          <p:nvPr/>
        </p:nvSpPr>
        <p:spPr>
          <a:xfrm>
            <a:off x="5715000" y="3352800"/>
            <a:ext cx="2514600" cy="646113"/>
          </a:xfrm>
          <a:prstGeom prst="rect">
            <a:avLst/>
          </a:prstGeom>
          <a:noFill/>
          <a:ln>
            <a:solidFill>
              <a:schemeClr val="accent3">
                <a:lumMod val="25000"/>
              </a:schemeClr>
            </a:solidFill>
          </a:ln>
        </p:spPr>
        <p:txBody>
          <a:bodyPr>
            <a:spAutoFit/>
          </a:bodyPr>
          <a:lstStyle/>
          <a:p>
            <a:pPr eaLnBrk="1" hangingPunct="1">
              <a:defRPr/>
            </a:pPr>
            <a:r>
              <a:rPr lang="en-US" b="1" dirty="0">
                <a:solidFill>
                  <a:srgbClr val="FFFFFF">
                    <a:lumMod val="25000"/>
                  </a:srgbClr>
                </a:solidFill>
                <a:cs typeface="Arial" charset="0"/>
              </a:rPr>
              <a:t>Likelihood of not doing it </a:t>
            </a:r>
            <a:r>
              <a:rPr lang="en-US" b="1" dirty="0" smtClean="0">
                <a:solidFill>
                  <a:srgbClr val="FFFFFF">
                    <a:lumMod val="25000"/>
                  </a:srgbClr>
                </a:solidFill>
                <a:cs typeface="Arial" charset="0"/>
              </a:rPr>
              <a:t>in </a:t>
            </a:r>
            <a:r>
              <a:rPr lang="en-US" b="1" i="1" dirty="0" smtClean="0">
                <a:solidFill>
                  <a:srgbClr val="FFFFFF">
                    <a:lumMod val="25000"/>
                  </a:srgbClr>
                </a:solidFill>
                <a:cs typeface="Arial" charset="0"/>
              </a:rPr>
              <a:t>t+1</a:t>
            </a:r>
            <a:endParaRPr lang="en-US" b="1" i="1" dirty="0">
              <a:solidFill>
                <a:srgbClr val="FFFFFF">
                  <a:lumMod val="25000"/>
                </a:srgbClr>
              </a:solidFill>
              <a:cs typeface="Arial" charset="0"/>
            </a:endParaRPr>
          </a:p>
        </p:txBody>
      </p:sp>
      <p:sp>
        <p:nvSpPr>
          <p:cNvPr id="4105" name="TextBox 10"/>
          <p:cNvSpPr txBox="1">
            <a:spLocks noChangeArrowheads="1"/>
          </p:cNvSpPr>
          <p:nvPr/>
        </p:nvSpPr>
        <p:spPr bwMode="auto">
          <a:xfrm>
            <a:off x="6248400" y="5353050"/>
            <a:ext cx="2209800" cy="1200329"/>
          </a:xfrm>
          <a:prstGeom prst="rect">
            <a:avLst/>
          </a:prstGeom>
          <a:noFill/>
          <a:ln w="9525">
            <a:solidFill>
              <a:srgbClr val="66FF33"/>
            </a:solidFill>
            <a:miter lim="800000"/>
            <a:headEnd/>
            <a:tailEnd/>
          </a:ln>
        </p:spPr>
        <p:txBody>
          <a:bodyPr>
            <a:spAutoFit/>
          </a:bodyPr>
          <a:lstStyle/>
          <a:p>
            <a:pPr eaLnBrk="1" hangingPunct="1"/>
            <a:r>
              <a:rPr lang="en-US" b="1" dirty="0">
                <a:solidFill>
                  <a:srgbClr val="66FF33"/>
                </a:solidFill>
                <a:cs typeface="Arial" charset="0"/>
              </a:rPr>
              <a:t>Expected cost </a:t>
            </a:r>
            <a:r>
              <a:rPr lang="en-US" b="1" dirty="0" smtClean="0">
                <a:solidFill>
                  <a:srgbClr val="66FF33"/>
                </a:solidFill>
                <a:cs typeface="Arial" charset="0"/>
              </a:rPr>
              <a:t>starting in </a:t>
            </a:r>
            <a:r>
              <a:rPr lang="en-US" b="1" i="1" dirty="0" smtClean="0">
                <a:solidFill>
                  <a:srgbClr val="66FF33"/>
                </a:solidFill>
                <a:cs typeface="Arial" charset="0"/>
              </a:rPr>
              <a:t>t+2</a:t>
            </a:r>
            <a:r>
              <a:rPr lang="en-US" b="1" dirty="0" smtClean="0">
                <a:solidFill>
                  <a:srgbClr val="66FF33"/>
                </a:solidFill>
                <a:cs typeface="Arial" charset="0"/>
              </a:rPr>
              <a:t> if </a:t>
            </a:r>
            <a:r>
              <a:rPr lang="en-US" b="1" dirty="0">
                <a:solidFill>
                  <a:srgbClr val="66FF33"/>
                </a:solidFill>
                <a:cs typeface="Arial" charset="0"/>
              </a:rPr>
              <a:t>project was not </a:t>
            </a:r>
            <a:r>
              <a:rPr lang="en-US" b="1" dirty="0" smtClean="0">
                <a:solidFill>
                  <a:srgbClr val="66FF33"/>
                </a:solidFill>
                <a:cs typeface="Arial" charset="0"/>
              </a:rPr>
              <a:t>done in </a:t>
            </a:r>
            <a:r>
              <a:rPr lang="en-US" b="1" i="1" dirty="0" smtClean="0">
                <a:solidFill>
                  <a:srgbClr val="66FF33"/>
                </a:solidFill>
                <a:cs typeface="Arial" charset="0"/>
              </a:rPr>
              <a:t>t+1</a:t>
            </a:r>
            <a:endParaRPr lang="en-US" b="1" i="1" dirty="0">
              <a:solidFill>
                <a:srgbClr val="66FF33"/>
              </a:solidFill>
              <a:cs typeface="Arial" charset="0"/>
            </a:endParaRPr>
          </a:p>
        </p:txBody>
      </p:sp>
      <p:cxnSp>
        <p:nvCxnSpPr>
          <p:cNvPr id="4106" name="Straight Arrow Connector 12"/>
          <p:cNvCxnSpPr>
            <a:cxnSpLocks noChangeShapeType="1"/>
          </p:cNvCxnSpPr>
          <p:nvPr/>
        </p:nvCxnSpPr>
        <p:spPr bwMode="auto">
          <a:xfrm rot="5400000" flipH="1" flipV="1">
            <a:off x="2247900" y="4991100"/>
            <a:ext cx="685800" cy="304800"/>
          </a:xfrm>
          <a:prstGeom prst="straightConnector1">
            <a:avLst/>
          </a:prstGeom>
          <a:noFill/>
          <a:ln w="25400" algn="ctr">
            <a:solidFill>
              <a:srgbClr val="FF0000"/>
            </a:solidFill>
            <a:round/>
            <a:headEnd/>
            <a:tailEnd type="arrow" w="med" len="med"/>
          </a:ln>
        </p:spPr>
      </p:cxnSp>
      <p:cxnSp>
        <p:nvCxnSpPr>
          <p:cNvPr id="4107" name="Straight Arrow Connector 13"/>
          <p:cNvCxnSpPr>
            <a:cxnSpLocks noChangeShapeType="1"/>
          </p:cNvCxnSpPr>
          <p:nvPr/>
        </p:nvCxnSpPr>
        <p:spPr bwMode="auto">
          <a:xfrm rot="16200000" flipV="1">
            <a:off x="4686300" y="5219700"/>
            <a:ext cx="304800" cy="228600"/>
          </a:xfrm>
          <a:prstGeom prst="straightConnector1">
            <a:avLst/>
          </a:prstGeom>
          <a:noFill/>
          <a:ln w="25400" algn="ctr">
            <a:solidFill>
              <a:srgbClr val="0000FF"/>
            </a:solidFill>
            <a:round/>
            <a:headEnd/>
            <a:tailEnd type="arrow" w="med" len="med"/>
          </a:ln>
        </p:spPr>
      </p:cxnSp>
      <p:cxnSp>
        <p:nvCxnSpPr>
          <p:cNvPr id="4108" name="Straight Arrow Connector 18"/>
          <p:cNvCxnSpPr>
            <a:cxnSpLocks noChangeShapeType="1"/>
          </p:cNvCxnSpPr>
          <p:nvPr/>
        </p:nvCxnSpPr>
        <p:spPr bwMode="auto">
          <a:xfrm rot="10800000">
            <a:off x="7239000" y="4800600"/>
            <a:ext cx="990600" cy="685800"/>
          </a:xfrm>
          <a:prstGeom prst="straightConnector1">
            <a:avLst/>
          </a:prstGeom>
          <a:noFill/>
          <a:ln w="25400" algn="ctr">
            <a:solidFill>
              <a:srgbClr val="66FF33"/>
            </a:solidFill>
            <a:round/>
            <a:headEnd/>
            <a:tailEnd type="arrow" w="med" len="med"/>
          </a:ln>
        </p:spPr>
      </p:cxnSp>
      <p:cxnSp>
        <p:nvCxnSpPr>
          <p:cNvPr id="4109" name="Straight Arrow Connector 20"/>
          <p:cNvCxnSpPr>
            <a:cxnSpLocks noChangeShapeType="1"/>
          </p:cNvCxnSpPr>
          <p:nvPr/>
        </p:nvCxnSpPr>
        <p:spPr bwMode="auto">
          <a:xfrm rot="5400000">
            <a:off x="3810000" y="3886200"/>
            <a:ext cx="533400" cy="228600"/>
          </a:xfrm>
          <a:prstGeom prst="straightConnector1">
            <a:avLst/>
          </a:prstGeom>
          <a:noFill/>
          <a:ln w="25400" algn="ctr">
            <a:solidFill>
              <a:srgbClr val="7030A0"/>
            </a:solidFill>
            <a:round/>
            <a:headEnd/>
            <a:tailEnd type="arrow" w="med" len="med"/>
          </a:ln>
        </p:spPr>
      </p:cxnSp>
      <p:cxnSp>
        <p:nvCxnSpPr>
          <p:cNvPr id="4110" name="Straight Arrow Connector 23"/>
          <p:cNvCxnSpPr>
            <a:cxnSpLocks noChangeShapeType="1"/>
          </p:cNvCxnSpPr>
          <p:nvPr/>
        </p:nvCxnSpPr>
        <p:spPr bwMode="auto">
          <a:xfrm rot="5400000">
            <a:off x="6286500" y="4076700"/>
            <a:ext cx="304800" cy="76200"/>
          </a:xfrm>
          <a:prstGeom prst="straightConnector1">
            <a:avLst/>
          </a:prstGeom>
          <a:noFill/>
          <a:ln w="25400" algn="ctr">
            <a:solidFill>
              <a:srgbClr val="808000"/>
            </a:solidFill>
            <a:round/>
            <a:headEnd/>
            <a:tailEnd type="arrow" w="med" len="med"/>
          </a:ln>
        </p:spPr>
      </p:cxnSp>
    </p:spTree>
    <p:extLst>
      <p:ext uri="{BB962C8B-B14F-4D97-AF65-F5344CB8AC3E}">
        <p14:creationId xmlns:p14="http://schemas.microsoft.com/office/powerpoint/2010/main" val="40969597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bg>
      <p:bgPr>
        <a:solidFill>
          <a:srgbClr val="CBCBCB"/>
        </a:solidFill>
        <a:effectLst/>
      </p:bgPr>
    </p:bg>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7555596" cy="598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93489" y="86380"/>
            <a:ext cx="7336111" cy="523220"/>
          </a:xfrm>
          <a:prstGeom prst="rect">
            <a:avLst/>
          </a:prstGeom>
          <a:noFill/>
        </p:spPr>
        <p:txBody>
          <a:bodyPr wrap="none" rtlCol="0">
            <a:spAutoFit/>
          </a:bodyPr>
          <a:lstStyle/>
          <a:p>
            <a:pPr eaLnBrk="1" hangingPunct="1"/>
            <a:r>
              <a:rPr lang="en-US" sz="2800" dirty="0" smtClean="0">
                <a:solidFill>
                  <a:prstClr val="black"/>
                </a:solidFill>
              </a:rPr>
              <a:t>Expected Utility Given </a:t>
            </a:r>
            <a:r>
              <a:rPr lang="en-US" sz="2800" dirty="0">
                <a:solidFill>
                  <a:prstClr val="black"/>
                </a:solidFill>
              </a:rPr>
              <a:t>A</a:t>
            </a:r>
            <a:r>
              <a:rPr lang="en-US" sz="2800" dirty="0" smtClean="0">
                <a:solidFill>
                  <a:prstClr val="black"/>
                </a:solidFill>
              </a:rPr>
              <a:t> </a:t>
            </a:r>
            <a:r>
              <a:rPr lang="en-US" sz="2800" dirty="0">
                <a:solidFill>
                  <a:prstClr val="black"/>
                </a:solidFill>
              </a:rPr>
              <a:t>F</a:t>
            </a:r>
            <a:r>
              <a:rPr lang="en-US" sz="2800" dirty="0" smtClean="0">
                <a:solidFill>
                  <a:prstClr val="black"/>
                </a:solidFill>
              </a:rPr>
              <a:t>ixed </a:t>
            </a:r>
            <a:r>
              <a:rPr lang="en-US" sz="2800" dirty="0">
                <a:solidFill>
                  <a:prstClr val="black"/>
                </a:solidFill>
              </a:rPr>
              <a:t>P</a:t>
            </a:r>
            <a:r>
              <a:rPr lang="en-US" sz="2800" dirty="0" smtClean="0">
                <a:solidFill>
                  <a:prstClr val="black"/>
                </a:solidFill>
              </a:rPr>
              <a:t>enalty Level</a:t>
            </a:r>
            <a:endParaRPr lang="en-US" sz="2800" dirty="0">
              <a:solidFill>
                <a:prstClr val="black"/>
              </a:solidFill>
            </a:endParaRPr>
          </a:p>
        </p:txBody>
      </p:sp>
      <p:sp>
        <p:nvSpPr>
          <p:cNvPr id="7" name="Rectangle 6"/>
          <p:cNvSpPr/>
          <p:nvPr/>
        </p:nvSpPr>
        <p:spPr>
          <a:xfrm>
            <a:off x="1066800" y="6477000"/>
            <a:ext cx="7086600" cy="2286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5" name="TextBox 4"/>
          <p:cNvSpPr txBox="1"/>
          <p:nvPr/>
        </p:nvSpPr>
        <p:spPr>
          <a:xfrm>
            <a:off x="2614874" y="6324600"/>
            <a:ext cx="4700326" cy="523220"/>
          </a:xfrm>
          <a:prstGeom prst="rect">
            <a:avLst/>
          </a:prstGeom>
          <a:noFill/>
        </p:spPr>
        <p:txBody>
          <a:bodyPr wrap="none" rtlCol="0">
            <a:spAutoFit/>
          </a:bodyPr>
          <a:lstStyle/>
          <a:p>
            <a:pPr eaLnBrk="1" hangingPunct="1"/>
            <a:r>
              <a:rPr lang="en-US" sz="2800" dirty="0" smtClean="0">
                <a:solidFill>
                  <a:prstClr val="black"/>
                </a:solidFill>
              </a:rPr>
              <a:t>Penalty for Early Withdrawal</a:t>
            </a:r>
            <a:endParaRPr lang="en-US" sz="2800" dirty="0">
              <a:solidFill>
                <a:prstClr val="black"/>
              </a:solidFill>
            </a:endParaRPr>
          </a:p>
        </p:txBody>
      </p:sp>
      <p:sp>
        <p:nvSpPr>
          <p:cNvPr id="9" name="Rectangle 8"/>
          <p:cNvSpPr/>
          <p:nvPr/>
        </p:nvSpPr>
        <p:spPr>
          <a:xfrm>
            <a:off x="7543800" y="6219497"/>
            <a:ext cx="914400" cy="3048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8" name="TextBox 7"/>
          <p:cNvSpPr txBox="1"/>
          <p:nvPr/>
        </p:nvSpPr>
        <p:spPr>
          <a:xfrm>
            <a:off x="7507813" y="6096000"/>
            <a:ext cx="569387" cy="369332"/>
          </a:xfrm>
          <a:prstGeom prst="rect">
            <a:avLst/>
          </a:prstGeom>
          <a:noFill/>
        </p:spPr>
        <p:txBody>
          <a:bodyPr wrap="none" rtlCol="0">
            <a:spAutoFit/>
          </a:bodyPr>
          <a:lstStyle/>
          <a:p>
            <a:pPr eaLnBrk="1" hangingPunct="1"/>
            <a:r>
              <a:rPr lang="en-US" dirty="0" smtClean="0">
                <a:solidFill>
                  <a:prstClr val="black"/>
                </a:solidFill>
              </a:rPr>
              <a:t>100</a:t>
            </a:r>
            <a:endParaRPr lang="en-US" dirty="0">
              <a:solidFill>
                <a:prstClr val="black"/>
              </a:solidFill>
            </a:endParaRPr>
          </a:p>
        </p:txBody>
      </p:sp>
      <p:sp>
        <p:nvSpPr>
          <p:cNvPr id="4" name="TextBox 3"/>
          <p:cNvSpPr txBox="1"/>
          <p:nvPr/>
        </p:nvSpPr>
        <p:spPr>
          <a:xfrm>
            <a:off x="7863395" y="746879"/>
            <a:ext cx="899605" cy="4154984"/>
          </a:xfrm>
          <a:prstGeom prst="rect">
            <a:avLst/>
          </a:prstGeom>
          <a:noFill/>
        </p:spPr>
        <p:txBody>
          <a:bodyPr wrap="none" rtlCol="0">
            <a:spAutoFit/>
          </a:bodyPr>
          <a:lstStyle/>
          <a:p>
            <a:pPr eaLnBrk="1" hangingPunct="1"/>
            <a:r>
              <a:rPr lang="el-GR" sz="2400" dirty="0" smtClean="0">
                <a:solidFill>
                  <a:prstClr val="black"/>
                </a:solidFill>
                <a:latin typeface="Times New Roman"/>
                <a:cs typeface="Times New Roman"/>
              </a:rPr>
              <a:t>β</a:t>
            </a:r>
            <a:r>
              <a:rPr lang="en-US" sz="2400" dirty="0" smtClean="0">
                <a:solidFill>
                  <a:prstClr val="black"/>
                </a:solidFill>
                <a:latin typeface="Times New Roman"/>
                <a:cs typeface="Times New Roman"/>
              </a:rPr>
              <a:t>=1.0</a:t>
            </a: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=0.9</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=0.8</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=0.7</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=0.6</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=0.5</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=0.4</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=0.3</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=0.2</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=0.1</a:t>
            </a:r>
            <a:endParaRPr lang="en-US" sz="2400" dirty="0">
              <a:solidFill>
                <a:prstClr val="black"/>
              </a:solidFill>
            </a:endParaRPr>
          </a:p>
          <a:p>
            <a:pPr eaLnBrk="1" hangingPunct="1"/>
            <a:endParaRPr lang="en-US" sz="2400" dirty="0">
              <a:solidFill>
                <a:prstClr val="black"/>
              </a:solidFill>
            </a:endParaRPr>
          </a:p>
        </p:txBody>
      </p:sp>
      <p:sp>
        <p:nvSpPr>
          <p:cNvPr id="10" name="Rectangle 9"/>
          <p:cNvSpPr/>
          <p:nvPr/>
        </p:nvSpPr>
        <p:spPr>
          <a:xfrm>
            <a:off x="5562600" y="3063240"/>
            <a:ext cx="2133600" cy="2971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246681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3600" dirty="0" smtClean="0"/>
              <a:t>Once you start thinking about    low </a:t>
            </a:r>
            <a:r>
              <a:rPr lang="el-GR" sz="3600" dirty="0" smtClean="0"/>
              <a:t>β</a:t>
            </a:r>
            <a:r>
              <a:rPr lang="en-US" sz="3600" dirty="0" smtClean="0"/>
              <a:t> households,                nothing else matters.</a:t>
            </a:r>
            <a:endParaRPr lang="en-US" sz="3600" dirty="0"/>
          </a:p>
        </p:txBody>
      </p:sp>
      <p:sp>
        <p:nvSpPr>
          <p:cNvPr id="3" name="Title 2"/>
          <p:cNvSpPr>
            <a:spLocks noGrp="1"/>
          </p:cNvSpPr>
          <p:nvPr>
            <p:ph type="title"/>
          </p:nvPr>
        </p:nvSpPr>
        <p:spPr/>
        <p:txBody>
          <a:bodyPr/>
          <a:lstStyle/>
          <a:p>
            <a:r>
              <a:rPr lang="en-US" dirty="0" smtClean="0"/>
              <a:t>To paraphrase Lucas:</a:t>
            </a:r>
            <a:endParaRPr lang="en-US" dirty="0"/>
          </a:p>
        </p:txBody>
      </p:sp>
    </p:spTree>
    <p:extLst>
      <p:ext uri="{BB962C8B-B14F-4D97-AF65-F5344CB8AC3E}">
        <p14:creationId xmlns:p14="http://schemas.microsoft.com/office/powerpoint/2010/main" val="17428913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95400"/>
            <a:ext cx="8229600" cy="1143000"/>
          </a:xfrm>
        </p:spPr>
        <p:txBody>
          <a:bodyPr>
            <a:normAutofit fontScale="90000"/>
          </a:bodyPr>
          <a:lstStyle/>
          <a:p>
            <a:r>
              <a:rPr lang="en-US" dirty="0" smtClean="0"/>
              <a:t>Consequently, very large penalties are optimal if there </a:t>
            </a:r>
            <a:r>
              <a:rPr lang="en-US" dirty="0"/>
              <a:t>is substantial heterogeneity in </a:t>
            </a:r>
            <a:r>
              <a:rPr lang="el-GR" dirty="0"/>
              <a:t>β</a:t>
            </a:r>
            <a:r>
              <a:rPr lang="en-US" dirty="0" smtClean="0"/>
              <a:t>.</a:t>
            </a:r>
            <a:br>
              <a:rPr lang="en-US" dirty="0" smtClean="0"/>
            </a:br>
            <a:r>
              <a:rPr lang="en-US" dirty="0"/>
              <a:t/>
            </a:r>
            <a:br>
              <a:rPr lang="en-US" dirty="0"/>
            </a:br>
            <a:endParaRPr lang="en-US" dirty="0"/>
          </a:p>
        </p:txBody>
      </p:sp>
    </p:spTree>
    <p:extLst>
      <p:ext uri="{BB962C8B-B14F-4D97-AF65-F5344CB8AC3E}">
        <p14:creationId xmlns:p14="http://schemas.microsoft.com/office/powerpoint/2010/main" val="20380642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219200"/>
                <a:ext cx="8229600" cy="4525962"/>
              </a:xfrm>
            </p:spPr>
            <p:txBody>
              <a:bodyPr/>
              <a:lstStyle/>
              <a:p>
                <a:r>
                  <a:rPr lang="en-US" sz="2800" dirty="0"/>
                  <a:t>Government picks an optimal </a:t>
                </a:r>
                <a:r>
                  <a:rPr lang="en-US" sz="2800" dirty="0" smtClean="0"/>
                  <a:t>triple </a:t>
                </a:r>
                <a:r>
                  <a:rPr lang="en-US" sz="2800" dirty="0"/>
                  <a:t>{</a:t>
                </a:r>
                <a:r>
                  <a:rPr lang="en-US" sz="2800" i="1" dirty="0" err="1" smtClean="0">
                    <a:latin typeface="Times New Roman" panose="02020603050405020304" pitchFamily="18" charset="0"/>
                    <a:cs typeface="Times New Roman" panose="02020603050405020304" pitchFamily="18" charset="0"/>
                  </a:rPr>
                  <a:t>x,z</a:t>
                </a:r>
                <a:r>
                  <a:rPr lang="en-US" sz="2800" i="1" dirty="0" smtClean="0">
                    <a:latin typeface="Times New Roman" panose="02020603050405020304" pitchFamily="18" charset="0"/>
                    <a:cs typeface="Times New Roman" panose="02020603050405020304" pitchFamily="18" charset="0"/>
                  </a:rPr>
                  <a:t>,</a:t>
                </a:r>
                <a:r>
                  <a:rPr lang="el-GR" sz="2800" i="1" dirty="0" smtClean="0">
                    <a:latin typeface="Times New Roman" panose="02020603050405020304" pitchFamily="18" charset="0"/>
                    <a:cs typeface="Times New Roman" panose="02020603050405020304" pitchFamily="18" charset="0"/>
                  </a:rPr>
                  <a:t>π</a:t>
                </a:r>
                <a:r>
                  <a:rPr lang="en-US" sz="2800" dirty="0" smtClean="0"/>
                  <a:t>}:</a:t>
                </a:r>
                <a:endParaRPr lang="en-US" sz="2800" dirty="0"/>
              </a:p>
              <a:p>
                <a:pPr lvl="1"/>
                <a:r>
                  <a:rPr lang="en-US" sz="2800" i="1" dirty="0">
                    <a:latin typeface="Times New Roman" panose="02020603050405020304" pitchFamily="18" charset="0"/>
                    <a:cs typeface="Times New Roman" panose="02020603050405020304" pitchFamily="18" charset="0"/>
                  </a:rPr>
                  <a:t>x</a:t>
                </a:r>
                <a:r>
                  <a:rPr lang="en-US" sz="2800" dirty="0"/>
                  <a:t> is the allocation to the liquid account</a:t>
                </a:r>
              </a:p>
              <a:p>
                <a:pPr lvl="1"/>
                <a:r>
                  <a:rPr lang="en-US" sz="2800" i="1" dirty="0">
                    <a:latin typeface="Times New Roman" panose="02020603050405020304" pitchFamily="18" charset="0"/>
                    <a:cs typeface="Times New Roman" panose="02020603050405020304" pitchFamily="18" charset="0"/>
                  </a:rPr>
                  <a:t>z</a:t>
                </a:r>
                <a:r>
                  <a:rPr lang="en-US" sz="2800" dirty="0"/>
                  <a:t> is the allocation to the illiquid account</a:t>
                </a:r>
              </a:p>
              <a:p>
                <a:pPr lvl="1"/>
                <a:r>
                  <a:rPr lang="el-GR" sz="2800" i="1" dirty="0">
                    <a:latin typeface="Times New Roman" panose="02020603050405020304" pitchFamily="18" charset="0"/>
                    <a:cs typeface="Times New Roman" panose="02020603050405020304" pitchFamily="18" charset="0"/>
                  </a:rPr>
                  <a:t>π</a:t>
                </a:r>
                <a:r>
                  <a:rPr lang="en-US" sz="2800" dirty="0" smtClean="0"/>
                  <a:t> </a:t>
                </a:r>
                <a:r>
                  <a:rPr lang="en-US" sz="2800" dirty="0"/>
                  <a:t>is the penalty for the early withdrawal</a:t>
                </a:r>
              </a:p>
              <a:p>
                <a:r>
                  <a:rPr lang="en-US" sz="2800" dirty="0"/>
                  <a:t>Endogenous withdrawal/consumption behavior generates overall budget balance.</a:t>
                </a:r>
              </a:p>
              <a:p>
                <a:pPr marL="109537" indent="0" algn="ctr">
                  <a:buNone/>
                </a:pPr>
                <a:r>
                  <a:rPr lang="en-US" sz="3200" i="1" dirty="0">
                    <a:latin typeface="Times New Roman" panose="02020603050405020304" pitchFamily="18" charset="0"/>
                    <a:cs typeface="Times New Roman" panose="02020603050405020304" pitchFamily="18" charset="0"/>
                  </a:rPr>
                  <a:t>x </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z </a:t>
                </a:r>
                <a:r>
                  <a:rPr lang="en-US" sz="3200" dirty="0">
                    <a:latin typeface="Times New Roman" panose="02020603050405020304" pitchFamily="18" charset="0"/>
                    <a:cs typeface="Times New Roman" panose="02020603050405020304" pitchFamily="18" charset="0"/>
                  </a:rPr>
                  <a:t>= 1 + </a:t>
                </a:r>
                <a:r>
                  <a:rPr lang="el-GR" sz="3200" i="1" dirty="0">
                    <a:latin typeface="Times New Roman" panose="02020603050405020304" pitchFamily="18" charset="0"/>
                    <a:cs typeface="Times New Roman" panose="02020603050405020304" pitchFamily="18" charset="0"/>
                  </a:rPr>
                  <a:t>π </a:t>
                </a:r>
                <a:r>
                  <a:rPr lang="en-US" sz="3200" i="1" dirty="0" smtClean="0">
                    <a:latin typeface="Times New Roman" panose="02020603050405020304" pitchFamily="18" charset="0"/>
                    <a:cs typeface="Times New Roman" panose="02020603050405020304" pitchFamily="18" charset="0"/>
                  </a:rPr>
                  <a:t>E</a:t>
                </a:r>
                <a:r>
                  <a:rPr lang="en-US" sz="3200" dirty="0" smtClean="0">
                    <a:latin typeface="Times New Roman" panose="02020603050405020304" pitchFamily="18" charset="0"/>
                    <a:cs typeface="Times New Roman" panose="02020603050405020304" pitchFamily="18" charset="0"/>
                  </a:rPr>
                  <a:t>(</a:t>
                </a:r>
                <a:r>
                  <a:rPr lang="en-US" sz="3200" i="1" dirty="0" smtClean="0">
                    <a:latin typeface="Times New Roman" panose="02020603050405020304" pitchFamily="18" charset="0"/>
                    <a:cs typeface="Times New Roman" panose="02020603050405020304" pitchFamily="18" charset="0"/>
                  </a:rPr>
                  <a:t>w</a:t>
                </a:r>
                <a:r>
                  <a:rPr lang="en-US" sz="3200" dirty="0">
                    <a:latin typeface="Times New Roman" panose="02020603050405020304" pitchFamily="18" charset="0"/>
                    <a:cs typeface="Times New Roman" panose="02020603050405020304" pitchFamily="18" charset="0"/>
                  </a:rPr>
                  <a:t>) </a:t>
                </a:r>
              </a:p>
              <a:p>
                <a14:m>
                  <m:oMath xmlns:m="http://schemas.openxmlformats.org/officeDocument/2006/math">
                    <m:r>
                      <a:rPr lang="el-GR" sz="2800" i="1" smtClean="0">
                        <a:latin typeface="Cambria Math"/>
                        <a:ea typeface="Cambria Math"/>
                        <a:cs typeface="Times New Roman"/>
                      </a:rPr>
                      <m:t>𝛽</m:t>
                    </m:r>
                    <m:r>
                      <a:rPr lang="en-US" sz="2800" b="0" i="1" smtClean="0">
                        <a:latin typeface="Cambria Math"/>
                        <a:ea typeface="Cambria Math"/>
                        <a:cs typeface="Times New Roman"/>
                      </a:rPr>
                      <m:t> </m:t>
                    </m:r>
                    <m:r>
                      <m:rPr>
                        <m:sty m:val="p"/>
                      </m:rPr>
                      <a:rPr lang="en-US" sz="2800" b="0" i="0" smtClean="0">
                        <a:latin typeface="Cambria Math"/>
                        <a:ea typeface="Cambria Math"/>
                        <a:cs typeface="Times New Roman"/>
                      </a:rPr>
                      <m:t>uniform</m:t>
                    </m:r>
                    <m:r>
                      <a:rPr lang="en-US" sz="2800" b="0" i="0" smtClean="0">
                        <a:latin typeface="Cambria Math"/>
                        <a:ea typeface="Cambria Math"/>
                        <a:cs typeface="Times New Roman"/>
                      </a:rPr>
                      <m:t> </m:t>
                    </m:r>
                    <m:r>
                      <m:rPr>
                        <m:sty m:val="p"/>
                      </m:rPr>
                      <a:rPr lang="en-US" sz="2800" b="0" i="0" smtClean="0">
                        <a:latin typeface="Cambria Math"/>
                        <a:ea typeface="Cambria Math"/>
                        <a:cs typeface="Times New Roman"/>
                      </a:rPr>
                      <m:t>in</m:t>
                    </m:r>
                    <m:r>
                      <a:rPr lang="en-US" sz="2800" b="0" i="0" smtClean="0">
                        <a:latin typeface="Cambria Math"/>
                        <a:ea typeface="Cambria Math"/>
                        <a:cs typeface="Times New Roman"/>
                      </a:rPr>
                      <m:t> </m:t>
                    </m:r>
                    <m:d>
                      <m:dPr>
                        <m:begChr m:val="{"/>
                        <m:endChr m:val="}"/>
                        <m:ctrlPr>
                          <a:rPr lang="el-GR" sz="2800" i="1" smtClean="0">
                            <a:latin typeface="Cambria Math" panose="02040503050406030204" pitchFamily="18" charset="0"/>
                            <a:ea typeface="Cambria Math"/>
                            <a:cs typeface="Times New Roman"/>
                          </a:rPr>
                        </m:ctrlPr>
                      </m:dPr>
                      <m:e>
                        <m:r>
                          <a:rPr lang="en-US" sz="2800" b="0" i="1" smtClean="0">
                            <a:latin typeface="Cambria Math"/>
                            <a:ea typeface="Cambria Math"/>
                            <a:cs typeface="Times New Roman"/>
                          </a:rPr>
                          <m:t>.1,  .2,  .3,  .4,  .5,  .6,  .7,  .8,  .9,  1</m:t>
                        </m:r>
                      </m:e>
                    </m:d>
                  </m:oMath>
                </a14:m>
                <a:endParaRPr lang="en-US" sz="2800" dirty="0" smtClean="0"/>
              </a:p>
              <a:p>
                <a:r>
                  <a:rPr lang="en-US" sz="2800" dirty="0" smtClean="0">
                    <a:solidFill>
                      <a:srgbClr val="FF0000"/>
                    </a:solidFill>
                  </a:rPr>
                  <a:t>Then expected utility is increasing in the penalty until </a:t>
                </a:r>
                <a:r>
                  <a:rPr lang="el-GR" sz="2800" i="1" dirty="0">
                    <a:solidFill>
                      <a:srgbClr val="FF0000"/>
                    </a:solidFill>
                    <a:latin typeface="Times New Roman" panose="02020603050405020304" pitchFamily="18" charset="0"/>
                    <a:cs typeface="Times New Roman" panose="02020603050405020304" pitchFamily="18" charset="0"/>
                  </a:rPr>
                  <a:t>π</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smtClean="0">
                    <a:solidFill>
                      <a:srgbClr val="FF0000"/>
                    </a:solidFill>
                    <a:latin typeface="Times New Roman"/>
                    <a:cs typeface="Times New Roman"/>
                  </a:rPr>
                  <a:t>≈ </a:t>
                </a:r>
                <a:r>
                  <a:rPr lang="en-US" sz="2800" dirty="0" smtClean="0">
                    <a:solidFill>
                      <a:srgbClr val="FF0000"/>
                    </a:solidFill>
                    <a:latin typeface="Times New Roman"/>
                    <a:cs typeface="Times New Roman"/>
                  </a:rPr>
                  <a:t>100%</a:t>
                </a:r>
                <a:r>
                  <a:rPr lang="en-US" sz="2800" dirty="0" smtClean="0">
                    <a:solidFill>
                      <a:srgbClr val="FF0000"/>
                    </a:solidFill>
                  </a:rPr>
                  <a:t>.</a:t>
                </a:r>
                <a:endParaRPr lang="en-US" sz="2800" dirty="0" smtClean="0"/>
              </a:p>
              <a:p>
                <a:endParaRPr lang="en-US" sz="2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219200"/>
                <a:ext cx="8229600" cy="4525962"/>
              </a:xfrm>
              <a:blipFill rotWithShape="0">
                <a:blip r:embed="rId2"/>
                <a:stretch>
                  <a:fillRect t="-1887" b="-8760"/>
                </a:stretch>
              </a:blipFill>
            </p:spPr>
            <p:txBody>
              <a:bodyPr/>
              <a:lstStyle/>
              <a:p>
                <a:r>
                  <a:rPr lang="en-US">
                    <a:noFill/>
                  </a:rPr>
                  <a:t> </a:t>
                </a:r>
              </a:p>
            </p:txBody>
          </p:sp>
        </mc:Fallback>
      </mc:AlternateContent>
      <p:sp>
        <p:nvSpPr>
          <p:cNvPr id="3" name="Title 2"/>
          <p:cNvSpPr>
            <a:spLocks noGrp="1"/>
          </p:cNvSpPr>
          <p:nvPr>
            <p:ph type="title"/>
          </p:nvPr>
        </p:nvSpPr>
        <p:spPr>
          <a:xfrm>
            <a:off x="457200" y="-76200"/>
            <a:ext cx="8229600" cy="1143000"/>
          </a:xfrm>
        </p:spPr>
        <p:txBody>
          <a:bodyPr/>
          <a:lstStyle/>
          <a:p>
            <a:r>
              <a:rPr lang="en-US" dirty="0" smtClean="0"/>
              <a:t>Numerical result:</a:t>
            </a:r>
            <a:endParaRPr lang="en-US" dirty="0"/>
          </a:p>
        </p:txBody>
      </p:sp>
    </p:spTree>
    <p:extLst>
      <p:ext uri="{BB962C8B-B14F-4D97-AF65-F5344CB8AC3E}">
        <p14:creationId xmlns:p14="http://schemas.microsoft.com/office/powerpoint/2010/main" val="11306932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572202" y="344204"/>
            <a:ext cx="7923396" cy="6441948"/>
          </a:xfrm>
          <a:prstGeom prst="rect">
            <a:avLst/>
          </a:prstGeom>
        </p:spPr>
      </p:pic>
      <p:sp>
        <p:nvSpPr>
          <p:cNvPr id="6" name="TextBox 5"/>
          <p:cNvSpPr txBox="1"/>
          <p:nvPr/>
        </p:nvSpPr>
        <p:spPr>
          <a:xfrm>
            <a:off x="1831980" y="112693"/>
            <a:ext cx="5432898"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Expected Utility For Each </a:t>
            </a:r>
            <a:r>
              <a:rPr lang="el-GR" sz="2800" dirty="0" smtClean="0">
                <a:solidFill>
                  <a:prstClr val="black"/>
                </a:solidFill>
                <a:latin typeface="Times New Roman"/>
                <a:cs typeface="Times New Roman"/>
              </a:rPr>
              <a:t>β</a:t>
            </a:r>
            <a:r>
              <a:rPr lang="en-US" sz="2800" dirty="0" smtClean="0">
                <a:solidFill>
                  <a:prstClr val="black"/>
                </a:solidFill>
                <a:latin typeface="Times New Roman"/>
                <a:cs typeface="Times New Roman"/>
              </a:rPr>
              <a:t> </a:t>
            </a:r>
            <a:r>
              <a:rPr lang="en-US" sz="2800" dirty="0" smtClean="0">
                <a:solidFill>
                  <a:prstClr val="black"/>
                </a:solidFill>
                <a:latin typeface="Lucida Sans Unicode" panose="020B0602030504020204" pitchFamily="34" charset="0"/>
                <a:cs typeface="Lucida Sans Unicode" panose="020B0602030504020204" pitchFamily="34" charset="0"/>
              </a:rPr>
              <a:t>Type</a:t>
            </a:r>
            <a:endParaRPr lang="en-US" sz="2800" dirty="0">
              <a:solidFill>
                <a:prstClr val="black"/>
              </a:solidFill>
              <a:latin typeface="Lucida Sans Unicode" panose="020B0602030504020204" pitchFamily="34" charset="0"/>
              <a:cs typeface="Lucida Sans Unicode" panose="020B0602030504020204" pitchFamily="34" charset="0"/>
            </a:endParaRPr>
          </a:p>
        </p:txBody>
      </p:sp>
      <p:sp>
        <p:nvSpPr>
          <p:cNvPr id="7" name="Rectangle 6"/>
          <p:cNvSpPr/>
          <p:nvPr/>
        </p:nvSpPr>
        <p:spPr>
          <a:xfrm>
            <a:off x="1066800" y="6248400"/>
            <a:ext cx="7086600" cy="2286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a:xfrm>
            <a:off x="8001000" y="6219497"/>
            <a:ext cx="914400" cy="3048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5" name="TextBox 4"/>
          <p:cNvSpPr txBox="1"/>
          <p:nvPr/>
        </p:nvSpPr>
        <p:spPr>
          <a:xfrm>
            <a:off x="2438400" y="6320469"/>
            <a:ext cx="4700326"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Penalty for Early Withdrawal</a:t>
            </a:r>
            <a:endParaRPr lang="en-US" sz="2800" dirty="0">
              <a:solidFill>
                <a:prstClr val="black"/>
              </a:solidFill>
            </a:endParaRPr>
          </a:p>
        </p:txBody>
      </p:sp>
      <p:sp>
        <p:nvSpPr>
          <p:cNvPr id="11" name="TextBox 10"/>
          <p:cNvSpPr txBox="1"/>
          <p:nvPr/>
        </p:nvSpPr>
        <p:spPr>
          <a:xfrm>
            <a:off x="8199061" y="838200"/>
            <a:ext cx="899605" cy="4154984"/>
          </a:xfrm>
          <a:prstGeom prst="rect">
            <a:avLst/>
          </a:prstGeom>
          <a:noFill/>
        </p:spPr>
        <p:txBody>
          <a:bodyPr wrap="none" rtlCol="0">
            <a:spAutoFit/>
          </a:bodyPr>
          <a:lstStyle/>
          <a:p>
            <a:pPr eaLnBrk="1" hangingPunct="1"/>
            <a:r>
              <a:rPr lang="el-GR" sz="2400" dirty="0" smtClean="0">
                <a:solidFill>
                  <a:prstClr val="black"/>
                </a:solidFill>
                <a:latin typeface="Times New Roman"/>
                <a:cs typeface="Times New Roman"/>
              </a:rPr>
              <a:t>β</a:t>
            </a:r>
            <a:r>
              <a:rPr lang="en-US" sz="2400" dirty="0" smtClean="0">
                <a:solidFill>
                  <a:prstClr val="black"/>
                </a:solidFill>
                <a:latin typeface="Times New Roman"/>
                <a:cs typeface="Times New Roman"/>
              </a:rPr>
              <a:t>=1.0</a:t>
            </a: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=0.9</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=0.8</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=0.7</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=0.6</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=0.5</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=0.4</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=0.3</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=0.2</a:t>
            </a:r>
            <a:endParaRPr lang="en-US" sz="2400" dirty="0">
              <a:solidFill>
                <a:prstClr val="black"/>
              </a:solidFill>
            </a:endParaRPr>
          </a:p>
          <a:p>
            <a:pPr eaLnBrk="1" hangingPunct="1"/>
            <a:r>
              <a:rPr lang="el-GR" sz="2400" dirty="0">
                <a:solidFill>
                  <a:prstClr val="black"/>
                </a:solidFill>
                <a:latin typeface="Times New Roman"/>
                <a:cs typeface="Times New Roman"/>
              </a:rPr>
              <a:t>β</a:t>
            </a:r>
            <a:r>
              <a:rPr lang="en-US" sz="2400" dirty="0" smtClean="0">
                <a:solidFill>
                  <a:prstClr val="black"/>
                </a:solidFill>
                <a:latin typeface="Times New Roman"/>
                <a:cs typeface="Times New Roman"/>
              </a:rPr>
              <a:t>=0.1</a:t>
            </a:r>
            <a:endParaRPr lang="en-US" sz="2400" dirty="0">
              <a:solidFill>
                <a:prstClr val="black"/>
              </a:solidFill>
            </a:endParaRPr>
          </a:p>
          <a:p>
            <a:pPr eaLnBrk="1" hangingPunct="1"/>
            <a:endParaRPr lang="en-US" sz="2400" dirty="0">
              <a:solidFill>
                <a:prstClr val="black"/>
              </a:solidFill>
            </a:endParaRPr>
          </a:p>
        </p:txBody>
      </p:sp>
      <p:sp>
        <p:nvSpPr>
          <p:cNvPr id="12" name="Rectangle 11"/>
          <p:cNvSpPr/>
          <p:nvPr/>
        </p:nvSpPr>
        <p:spPr>
          <a:xfrm>
            <a:off x="6324600" y="3124200"/>
            <a:ext cx="1828800" cy="2971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Tree>
    <p:extLst>
      <p:ext uri="{BB962C8B-B14F-4D97-AF65-F5344CB8AC3E}">
        <p14:creationId xmlns:p14="http://schemas.microsoft.com/office/powerpoint/2010/main" val="29506091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sp>
        <p:nvSpPr>
          <p:cNvPr id="6" name="TextBox 5"/>
          <p:cNvSpPr txBox="1"/>
          <p:nvPr/>
        </p:nvSpPr>
        <p:spPr>
          <a:xfrm>
            <a:off x="2590800" y="107991"/>
            <a:ext cx="4620624"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Optimal Account Allocations</a:t>
            </a:r>
            <a:endParaRPr lang="en-US" sz="2800" dirty="0">
              <a:solidFill>
                <a:prstClr val="black"/>
              </a:solidFill>
              <a:latin typeface="Lucida Sans Unicode" panose="020B0602030504020204" pitchFamily="34" charset="0"/>
              <a:cs typeface="Lucida Sans Unicode" panose="020B0602030504020204" pitchFamily="34" charset="0"/>
            </a:endParaRPr>
          </a:p>
        </p:txBody>
      </p:sp>
      <p:sp>
        <p:nvSpPr>
          <p:cNvPr id="7" name="Rectangle 6"/>
          <p:cNvSpPr/>
          <p:nvPr/>
        </p:nvSpPr>
        <p:spPr>
          <a:xfrm>
            <a:off x="1066800" y="6248400"/>
            <a:ext cx="7086600" cy="2286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a:xfrm>
            <a:off x="8001000" y="6219497"/>
            <a:ext cx="914400" cy="3048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5" name="TextBox 4"/>
          <p:cNvSpPr txBox="1"/>
          <p:nvPr/>
        </p:nvSpPr>
        <p:spPr>
          <a:xfrm>
            <a:off x="2438400" y="6320469"/>
            <a:ext cx="4700326"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Penalty for Early Withdrawal</a:t>
            </a:r>
            <a:endParaRPr lang="en-US" sz="2800" dirty="0">
              <a:solidFill>
                <a:prstClr val="black"/>
              </a:solidFill>
            </a:endParaRPr>
          </a:p>
        </p:txBody>
      </p:sp>
      <p:pic>
        <p:nvPicPr>
          <p:cNvPr id="314370" name="Picture 2"/>
          <p:cNvPicPr>
            <a:picLocks noChangeAspect="1" noChangeArrowheads="1"/>
          </p:cNvPicPr>
          <p:nvPr/>
        </p:nvPicPr>
        <p:blipFill>
          <a:blip r:embed="rId2" cstate="print"/>
          <a:srcRect/>
          <a:stretch>
            <a:fillRect/>
          </a:stretch>
        </p:blipFill>
        <p:spPr bwMode="auto">
          <a:xfrm>
            <a:off x="914400" y="533400"/>
            <a:ext cx="7924800" cy="5839333"/>
          </a:xfrm>
          <a:prstGeom prst="rect">
            <a:avLst/>
          </a:prstGeom>
          <a:noFill/>
          <a:ln w="9525">
            <a:noFill/>
            <a:miter lim="800000"/>
            <a:headEnd/>
            <a:tailEnd/>
          </a:ln>
        </p:spPr>
      </p:pic>
    </p:spTree>
    <p:extLst>
      <p:ext uri="{BB962C8B-B14F-4D97-AF65-F5344CB8AC3E}">
        <p14:creationId xmlns:p14="http://schemas.microsoft.com/office/powerpoint/2010/main" val="29817015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sp>
        <p:nvSpPr>
          <p:cNvPr id="6" name="TextBox 5"/>
          <p:cNvSpPr txBox="1"/>
          <p:nvPr/>
        </p:nvSpPr>
        <p:spPr>
          <a:xfrm>
            <a:off x="1676400" y="107991"/>
            <a:ext cx="6952544"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Expected Penalties Paid For Each </a:t>
            </a:r>
            <a:r>
              <a:rPr lang="el-GR" sz="2800" dirty="0" smtClean="0">
                <a:solidFill>
                  <a:prstClr val="black"/>
                </a:solidFill>
                <a:latin typeface="Times New Roman"/>
                <a:cs typeface="Times New Roman"/>
              </a:rPr>
              <a:t>β</a:t>
            </a:r>
            <a:r>
              <a:rPr lang="en-US" sz="2800" dirty="0" smtClean="0">
                <a:solidFill>
                  <a:prstClr val="black"/>
                </a:solidFill>
                <a:latin typeface="Times New Roman"/>
                <a:cs typeface="Times New Roman"/>
              </a:rPr>
              <a:t> </a:t>
            </a:r>
            <a:r>
              <a:rPr lang="en-US" sz="2800" dirty="0" smtClean="0">
                <a:solidFill>
                  <a:prstClr val="black"/>
                </a:solidFill>
                <a:latin typeface="Lucida Sans Unicode" panose="020B0602030504020204" pitchFamily="34" charset="0"/>
                <a:cs typeface="Lucida Sans Unicode" panose="020B0602030504020204" pitchFamily="34" charset="0"/>
              </a:rPr>
              <a:t>Type</a:t>
            </a:r>
            <a:r>
              <a:rPr lang="en-US" sz="2800" dirty="0" smtClean="0">
                <a:solidFill>
                  <a:prstClr val="black"/>
                </a:solidFill>
              </a:rPr>
              <a:t> </a:t>
            </a:r>
            <a:endParaRPr lang="en-US" sz="2800" dirty="0">
              <a:solidFill>
                <a:prstClr val="black"/>
              </a:solidFill>
              <a:latin typeface="Lucida Sans Unicode" panose="020B0602030504020204" pitchFamily="34" charset="0"/>
              <a:cs typeface="Lucida Sans Unicode" panose="020B0602030504020204" pitchFamily="34" charset="0"/>
            </a:endParaRPr>
          </a:p>
        </p:txBody>
      </p:sp>
      <p:sp>
        <p:nvSpPr>
          <p:cNvPr id="7" name="Rectangle 6"/>
          <p:cNvSpPr/>
          <p:nvPr/>
        </p:nvSpPr>
        <p:spPr>
          <a:xfrm>
            <a:off x="1066800" y="6248400"/>
            <a:ext cx="7086600" cy="2286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a:xfrm>
            <a:off x="8001000" y="6219497"/>
            <a:ext cx="914400" cy="3048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5" name="TextBox 4"/>
          <p:cNvSpPr txBox="1"/>
          <p:nvPr/>
        </p:nvSpPr>
        <p:spPr>
          <a:xfrm>
            <a:off x="2438400" y="6320469"/>
            <a:ext cx="4700326"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Penalty for Early Withdrawal</a:t>
            </a:r>
            <a:endParaRPr lang="en-US" sz="2800" dirty="0">
              <a:solidFill>
                <a:prstClr val="black"/>
              </a:solidFill>
            </a:endParaRPr>
          </a:p>
        </p:txBody>
      </p:sp>
      <p:pic>
        <p:nvPicPr>
          <p:cNvPr id="318466" name="Picture 2"/>
          <p:cNvPicPr>
            <a:picLocks noChangeAspect="1" noChangeArrowheads="1"/>
          </p:cNvPicPr>
          <p:nvPr/>
        </p:nvPicPr>
        <p:blipFill>
          <a:blip r:embed="rId2" cstate="print"/>
          <a:srcRect/>
          <a:stretch>
            <a:fillRect/>
          </a:stretch>
        </p:blipFill>
        <p:spPr bwMode="auto">
          <a:xfrm>
            <a:off x="1042562" y="585331"/>
            <a:ext cx="7568038" cy="5663069"/>
          </a:xfrm>
          <a:prstGeom prst="rect">
            <a:avLst/>
          </a:prstGeom>
          <a:noFill/>
          <a:ln w="9525">
            <a:noFill/>
            <a:miter lim="800000"/>
            <a:headEnd/>
            <a:tailEnd/>
          </a:ln>
        </p:spPr>
      </p:pic>
    </p:spTree>
    <p:extLst>
      <p:ext uri="{BB962C8B-B14F-4D97-AF65-F5344CB8AC3E}">
        <p14:creationId xmlns:p14="http://schemas.microsoft.com/office/powerpoint/2010/main" val="4298388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sp>
        <p:nvSpPr>
          <p:cNvPr id="6" name="TextBox 5"/>
          <p:cNvSpPr txBox="1"/>
          <p:nvPr/>
        </p:nvSpPr>
        <p:spPr>
          <a:xfrm>
            <a:off x="1831980" y="112693"/>
            <a:ext cx="5954066"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Expected Utility For Total Population</a:t>
            </a:r>
            <a:endParaRPr lang="en-US" sz="2800" dirty="0">
              <a:solidFill>
                <a:prstClr val="black"/>
              </a:solidFill>
              <a:latin typeface="Lucida Sans Unicode" panose="020B0602030504020204" pitchFamily="34" charset="0"/>
              <a:cs typeface="Lucida Sans Unicode" panose="020B0602030504020204" pitchFamily="34" charset="0"/>
            </a:endParaRPr>
          </a:p>
        </p:txBody>
      </p:sp>
      <p:sp>
        <p:nvSpPr>
          <p:cNvPr id="7" name="Rectangle 6"/>
          <p:cNvSpPr/>
          <p:nvPr/>
        </p:nvSpPr>
        <p:spPr>
          <a:xfrm>
            <a:off x="1066800" y="6248400"/>
            <a:ext cx="7086600" cy="2286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9" name="Rectangle 8"/>
          <p:cNvSpPr/>
          <p:nvPr/>
        </p:nvSpPr>
        <p:spPr>
          <a:xfrm>
            <a:off x="8001000" y="6219497"/>
            <a:ext cx="914400" cy="3048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5" name="TextBox 4"/>
          <p:cNvSpPr txBox="1"/>
          <p:nvPr/>
        </p:nvSpPr>
        <p:spPr>
          <a:xfrm>
            <a:off x="2438400" y="6320469"/>
            <a:ext cx="4700326" cy="523220"/>
          </a:xfrm>
          <a:prstGeom prst="rect">
            <a:avLst/>
          </a:prstGeom>
          <a:solidFill>
            <a:srgbClr val="CBCBCB"/>
          </a:solidFill>
        </p:spPr>
        <p:txBody>
          <a:bodyPr wrap="none" rtlCol="0">
            <a:spAutoFit/>
          </a:bodyPr>
          <a:lstStyle/>
          <a:p>
            <a:pPr eaLnBrk="1" hangingPunct="1"/>
            <a:r>
              <a:rPr lang="en-US" sz="2800" dirty="0" smtClean="0">
                <a:solidFill>
                  <a:prstClr val="black"/>
                </a:solidFill>
              </a:rPr>
              <a:t>Penalty for Early Withdrawal</a:t>
            </a:r>
            <a:endParaRPr lang="en-US" sz="2800" dirty="0">
              <a:solidFill>
                <a:prstClr val="black"/>
              </a:solidFill>
            </a:endParaRPr>
          </a:p>
        </p:txBody>
      </p:sp>
      <p:pic>
        <p:nvPicPr>
          <p:cNvPr id="2" name="Picture 1"/>
          <p:cNvPicPr>
            <a:picLocks noChangeAspect="1"/>
          </p:cNvPicPr>
          <p:nvPr/>
        </p:nvPicPr>
        <p:blipFill>
          <a:blip r:embed="rId2" cstate="print"/>
          <a:stretch>
            <a:fillRect/>
          </a:stretch>
        </p:blipFill>
        <p:spPr>
          <a:xfrm>
            <a:off x="625103" y="628379"/>
            <a:ext cx="7846652" cy="5734321"/>
          </a:xfrm>
          <a:prstGeom prst="rect">
            <a:avLst/>
          </a:prstGeom>
        </p:spPr>
      </p:pic>
    </p:spTree>
    <p:extLst>
      <p:ext uri="{BB962C8B-B14F-4D97-AF65-F5344CB8AC3E}">
        <p14:creationId xmlns:p14="http://schemas.microsoft.com/office/powerpoint/2010/main" val="41272335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543800" cy="1295400"/>
          </a:xfrm>
        </p:spPr>
        <p:txBody>
          <a:bodyPr/>
          <a:lstStyle/>
          <a:p>
            <a:r>
              <a:rPr lang="en-US" dirty="0"/>
              <a:t>Regulation for Conservatives: Behavioral Economics and the Case for “Asymmetric Paternalism</a:t>
            </a:r>
          </a:p>
        </p:txBody>
      </p:sp>
      <p:sp>
        <p:nvSpPr>
          <p:cNvPr id="3" name="Content Placeholder 2"/>
          <p:cNvSpPr>
            <a:spLocks noGrp="1"/>
          </p:cNvSpPr>
          <p:nvPr>
            <p:ph idx="1"/>
          </p:nvPr>
        </p:nvSpPr>
        <p:spPr>
          <a:xfrm>
            <a:off x="533400" y="2667000"/>
            <a:ext cx="8229600" cy="4411662"/>
          </a:xfrm>
        </p:spPr>
        <p:txBody>
          <a:bodyPr/>
          <a:lstStyle/>
          <a:p>
            <a:pPr marL="0" indent="0">
              <a:buNone/>
            </a:pPr>
            <a:r>
              <a:rPr lang="en-US" dirty="0" smtClean="0"/>
              <a:t>Colin </a:t>
            </a:r>
            <a:r>
              <a:rPr lang="en-US" dirty="0" err="1"/>
              <a:t>Camerer</a:t>
            </a:r>
            <a:r>
              <a:rPr lang="en-US" dirty="0"/>
              <a:t>, Samuel </a:t>
            </a:r>
            <a:r>
              <a:rPr lang="en-US" dirty="0" err="1"/>
              <a:t>Issacharoff</a:t>
            </a:r>
            <a:r>
              <a:rPr lang="en-US" dirty="0"/>
              <a:t>, George </a:t>
            </a:r>
            <a:r>
              <a:rPr lang="en-US" dirty="0" err="1"/>
              <a:t>Loewenstein</a:t>
            </a:r>
            <a:r>
              <a:rPr lang="en-US" dirty="0"/>
              <a:t>, Ted </a:t>
            </a:r>
            <a:r>
              <a:rPr lang="en-US" dirty="0" err="1"/>
              <a:t>O’Donoghue</a:t>
            </a:r>
            <a:r>
              <a:rPr lang="en-US" dirty="0"/>
              <a:t> &amp; Matthew Rabin. 2003. "Regulation for Conservatives: Behavioral Economics and the Case for “Asymmetric Paternalism”. 151 </a:t>
            </a:r>
            <a:r>
              <a:rPr lang="en-US" i="1" dirty="0"/>
              <a:t>University of Pennsylvania Law Review</a:t>
            </a:r>
            <a:r>
              <a:rPr lang="en-US" dirty="0"/>
              <a:t> 101: 1211–1254.</a:t>
            </a:r>
          </a:p>
          <a:p>
            <a:endParaRPr lang="en-US" dirty="0"/>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98</a:t>
            </a:fld>
            <a:endParaRPr lang="en-US" altLang="en-US">
              <a:solidFill>
                <a:srgbClr val="000000"/>
              </a:solidFill>
            </a:endParaRPr>
          </a:p>
        </p:txBody>
      </p:sp>
    </p:spTree>
    <p:extLst>
      <p:ext uri="{BB962C8B-B14F-4D97-AF65-F5344CB8AC3E}">
        <p14:creationId xmlns:p14="http://schemas.microsoft.com/office/powerpoint/2010/main" val="30605029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686800" cy="4525962"/>
          </a:xfrm>
        </p:spPr>
        <p:txBody>
          <a:bodyPr/>
          <a:lstStyle/>
          <a:p>
            <a:r>
              <a:rPr lang="en-US" dirty="0" smtClean="0"/>
              <a:t>Our three-period model and experimental evidence suggest that </a:t>
            </a:r>
            <a:r>
              <a:rPr lang="en-US" dirty="0"/>
              <a:t>o</a:t>
            </a:r>
            <a:r>
              <a:rPr lang="en-US" dirty="0" smtClean="0"/>
              <a:t>ptimal retirement systems are characterized by a highly illiquid retirement account.</a:t>
            </a:r>
          </a:p>
          <a:p>
            <a:r>
              <a:rPr lang="en-US" dirty="0" smtClean="0"/>
              <a:t>Almost all countries in the world have a system like this: A public social </a:t>
            </a:r>
            <a:r>
              <a:rPr lang="en-US" dirty="0"/>
              <a:t>s</a:t>
            </a:r>
            <a:r>
              <a:rPr lang="en-US" dirty="0" smtClean="0"/>
              <a:t>ecurity system plus </a:t>
            </a:r>
            <a:r>
              <a:rPr lang="en-US" dirty="0" smtClean="0">
                <a:solidFill>
                  <a:srgbClr val="FF0000"/>
                </a:solidFill>
              </a:rPr>
              <a:t>illiquid</a:t>
            </a:r>
            <a:r>
              <a:rPr lang="en-US" dirty="0" smtClean="0"/>
              <a:t> supplementary retirement accounts (either DB or DC or both). </a:t>
            </a:r>
          </a:p>
          <a:p>
            <a:r>
              <a:rPr lang="en-US" dirty="0" smtClean="0"/>
              <a:t>The U.S. is the exception – defined contribution retirement accounts that are </a:t>
            </a:r>
            <a:r>
              <a:rPr lang="en-US" dirty="0" smtClean="0">
                <a:solidFill>
                  <a:srgbClr val="FF0000"/>
                </a:solidFill>
              </a:rPr>
              <a:t>essentially liquid</a:t>
            </a:r>
            <a:r>
              <a:rPr lang="en-US" dirty="0" smtClean="0"/>
              <a:t>.  </a:t>
            </a:r>
          </a:p>
        </p:txBody>
      </p:sp>
      <p:sp>
        <p:nvSpPr>
          <p:cNvPr id="3" name="Title 2"/>
          <p:cNvSpPr>
            <a:spLocks noGrp="1"/>
          </p:cNvSpPr>
          <p:nvPr>
            <p:ph type="title"/>
          </p:nvPr>
        </p:nvSpPr>
        <p:spPr>
          <a:xfrm>
            <a:off x="457200" y="0"/>
            <a:ext cx="8229600" cy="1143000"/>
          </a:xfrm>
        </p:spPr>
        <p:txBody>
          <a:bodyPr>
            <a:normAutofit/>
          </a:bodyPr>
          <a:lstStyle/>
          <a:p>
            <a:r>
              <a:rPr lang="en-US" dirty="0" smtClean="0">
                <a:effectLst/>
              </a:rPr>
              <a:t>Conclusions and extensions</a:t>
            </a:r>
            <a:endParaRPr lang="en-US" dirty="0">
              <a:effectLst/>
            </a:endParaRPr>
          </a:p>
        </p:txBody>
      </p:sp>
    </p:spTree>
    <p:extLst>
      <p:ext uri="{BB962C8B-B14F-4D97-AF65-F5344CB8AC3E}">
        <p14:creationId xmlns:p14="http://schemas.microsoft.com/office/powerpoint/2010/main" val="1634961516"/>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
      <a:dk1>
        <a:srgbClr val="969696"/>
      </a:dk1>
      <a:lt1>
        <a:srgbClr val="C4CCFF"/>
      </a:lt1>
      <a:dk2>
        <a:srgbClr val="006AB0"/>
      </a:dk2>
      <a:lt2>
        <a:srgbClr val="FFA600"/>
      </a:lt2>
      <a:accent1>
        <a:srgbClr val="FFE9BF"/>
      </a:accent1>
      <a:accent2>
        <a:srgbClr val="004A7B"/>
      </a:accent2>
      <a:accent3>
        <a:srgbClr val="AAB9D4"/>
      </a:accent3>
      <a:accent4>
        <a:srgbClr val="A7AEDA"/>
      </a:accent4>
      <a:accent5>
        <a:srgbClr val="FFF2DC"/>
      </a:accent5>
      <a:accent6>
        <a:srgbClr val="00426F"/>
      </a:accent6>
      <a:hlink>
        <a:srgbClr val="C4CCFF"/>
      </a:hlink>
      <a:folHlink>
        <a:srgbClr val="8898FF"/>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13">
        <a:dk1>
          <a:srgbClr val="000000"/>
        </a:dk1>
        <a:lt1>
          <a:srgbClr val="CFE1E6"/>
        </a:lt1>
        <a:dk2>
          <a:srgbClr val="000000"/>
        </a:dk2>
        <a:lt2>
          <a:srgbClr val="969696"/>
        </a:lt2>
        <a:accent1>
          <a:srgbClr val="30A2BF"/>
        </a:accent1>
        <a:accent2>
          <a:srgbClr val="438695"/>
        </a:accent2>
        <a:accent3>
          <a:srgbClr val="E4EEF0"/>
        </a:accent3>
        <a:accent4>
          <a:srgbClr val="000000"/>
        </a:accent4>
        <a:accent5>
          <a:srgbClr val="ADCEDC"/>
        </a:accent5>
        <a:accent6>
          <a:srgbClr val="3C7987"/>
        </a:accent6>
        <a:hlink>
          <a:srgbClr val="407280"/>
        </a:hlink>
        <a:folHlink>
          <a:srgbClr val="5CC854"/>
        </a:folHlink>
      </a:clrScheme>
      <a:clrMap bg1="lt1" tx1="dk1" bg2="lt2" tx2="dk2" accent1="accent1" accent2="accent2" accent3="accent3" accent4="accent4" accent5="accent5" accent6="accent6" hlink="hlink" folHlink="folHlink"/>
    </a:extraClrScheme>
    <a:extraClrScheme>
      <a:clrScheme name="1_default 14">
        <a:dk1>
          <a:srgbClr val="000000"/>
        </a:dk1>
        <a:lt1>
          <a:srgbClr val="8898FF"/>
        </a:lt1>
        <a:dk2>
          <a:srgbClr val="000000"/>
        </a:dk2>
        <a:lt2>
          <a:srgbClr val="969696"/>
        </a:lt2>
        <a:accent1>
          <a:srgbClr val="30A2BF"/>
        </a:accent1>
        <a:accent2>
          <a:srgbClr val="438695"/>
        </a:accent2>
        <a:accent3>
          <a:srgbClr val="C3CAFF"/>
        </a:accent3>
        <a:accent4>
          <a:srgbClr val="000000"/>
        </a:accent4>
        <a:accent5>
          <a:srgbClr val="ADCEDC"/>
        </a:accent5>
        <a:accent6>
          <a:srgbClr val="3C7987"/>
        </a:accent6>
        <a:hlink>
          <a:srgbClr val="407280"/>
        </a:hlink>
        <a:folHlink>
          <a:srgbClr val="5CC854"/>
        </a:folHlink>
      </a:clrScheme>
      <a:clrMap bg1="lt1" tx1="dk1" bg2="lt2" tx2="dk2" accent1="accent1" accent2="accent2" accent3="accent3" accent4="accent4" accent5="accent5" accent6="accent6" hlink="hlink" folHlink="folHlink"/>
    </a:extraClrScheme>
    <a:extraClrScheme>
      <a:clrScheme name="1_default 15">
        <a:dk1>
          <a:srgbClr val="969696"/>
        </a:dk1>
        <a:lt1>
          <a:srgbClr val="C4CCFF"/>
        </a:lt1>
        <a:dk2>
          <a:srgbClr val="091A86"/>
        </a:dk2>
        <a:lt2>
          <a:srgbClr val="B37400"/>
        </a:lt2>
        <a:accent1>
          <a:srgbClr val="30A2BF"/>
        </a:accent1>
        <a:accent2>
          <a:srgbClr val="438695"/>
        </a:accent2>
        <a:accent3>
          <a:srgbClr val="AAABC3"/>
        </a:accent3>
        <a:accent4>
          <a:srgbClr val="A7AEDA"/>
        </a:accent4>
        <a:accent5>
          <a:srgbClr val="ADCEDC"/>
        </a:accent5>
        <a:accent6>
          <a:srgbClr val="3C7987"/>
        </a:accent6>
        <a:hlink>
          <a:srgbClr val="407280"/>
        </a:hlink>
        <a:folHlink>
          <a:srgbClr val="5CC854"/>
        </a:folHlink>
      </a:clrScheme>
      <a:clrMap bg1="dk2" tx1="lt1" bg2="dk1" tx2="lt2" accent1="accent1" accent2="accent2" accent3="accent3" accent4="accent4" accent5="accent5" accent6="accent6" hlink="hlink" folHlink="folHlink"/>
    </a:extraClrScheme>
    <a:extraClrScheme>
      <a:clrScheme name="1_default 16">
        <a:dk1>
          <a:srgbClr val="969696"/>
        </a:dk1>
        <a:lt1>
          <a:srgbClr val="C4CCFF"/>
        </a:lt1>
        <a:dk2>
          <a:srgbClr val="091A86"/>
        </a:dk2>
        <a:lt2>
          <a:srgbClr val="B37400"/>
        </a:lt2>
        <a:accent1>
          <a:srgbClr val="FFE9BF"/>
        </a:accent1>
        <a:accent2>
          <a:srgbClr val="438695"/>
        </a:accent2>
        <a:accent3>
          <a:srgbClr val="AAABC3"/>
        </a:accent3>
        <a:accent4>
          <a:srgbClr val="A7AEDA"/>
        </a:accent4>
        <a:accent5>
          <a:srgbClr val="FFF2DC"/>
        </a:accent5>
        <a:accent6>
          <a:srgbClr val="3C7987"/>
        </a:accent6>
        <a:hlink>
          <a:srgbClr val="407280"/>
        </a:hlink>
        <a:folHlink>
          <a:srgbClr val="5CC85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광장">
  <a:themeElements>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광장">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광장">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1_광장">
  <a:themeElements>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광장">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광장">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4_default">
  <a:themeElements>
    <a:clrScheme name="">
      <a:dk1>
        <a:srgbClr val="969696"/>
      </a:dk1>
      <a:lt1>
        <a:srgbClr val="C4CCFF"/>
      </a:lt1>
      <a:dk2>
        <a:srgbClr val="006AB0"/>
      </a:dk2>
      <a:lt2>
        <a:srgbClr val="FFA600"/>
      </a:lt2>
      <a:accent1>
        <a:srgbClr val="FFE9BF"/>
      </a:accent1>
      <a:accent2>
        <a:srgbClr val="004A7B"/>
      </a:accent2>
      <a:accent3>
        <a:srgbClr val="AAB9D4"/>
      </a:accent3>
      <a:accent4>
        <a:srgbClr val="A7AEDA"/>
      </a:accent4>
      <a:accent5>
        <a:srgbClr val="FFF2DC"/>
      </a:accent5>
      <a:accent6>
        <a:srgbClr val="00426F"/>
      </a:accent6>
      <a:hlink>
        <a:srgbClr val="C4CCFF"/>
      </a:hlink>
      <a:folHlink>
        <a:srgbClr val="8898FF"/>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13">
        <a:dk1>
          <a:srgbClr val="000000"/>
        </a:dk1>
        <a:lt1>
          <a:srgbClr val="CFE1E6"/>
        </a:lt1>
        <a:dk2>
          <a:srgbClr val="000000"/>
        </a:dk2>
        <a:lt2>
          <a:srgbClr val="969696"/>
        </a:lt2>
        <a:accent1>
          <a:srgbClr val="30A2BF"/>
        </a:accent1>
        <a:accent2>
          <a:srgbClr val="438695"/>
        </a:accent2>
        <a:accent3>
          <a:srgbClr val="E4EEF0"/>
        </a:accent3>
        <a:accent4>
          <a:srgbClr val="000000"/>
        </a:accent4>
        <a:accent5>
          <a:srgbClr val="ADCEDC"/>
        </a:accent5>
        <a:accent6>
          <a:srgbClr val="3C7987"/>
        </a:accent6>
        <a:hlink>
          <a:srgbClr val="407280"/>
        </a:hlink>
        <a:folHlink>
          <a:srgbClr val="5CC854"/>
        </a:folHlink>
      </a:clrScheme>
      <a:clrMap bg1="lt1" tx1="dk1" bg2="lt2" tx2="dk2" accent1="accent1" accent2="accent2" accent3="accent3" accent4="accent4" accent5="accent5" accent6="accent6" hlink="hlink" folHlink="folHlink"/>
    </a:extraClrScheme>
    <a:extraClrScheme>
      <a:clrScheme name="1_default 14">
        <a:dk1>
          <a:srgbClr val="000000"/>
        </a:dk1>
        <a:lt1>
          <a:srgbClr val="8898FF"/>
        </a:lt1>
        <a:dk2>
          <a:srgbClr val="000000"/>
        </a:dk2>
        <a:lt2>
          <a:srgbClr val="969696"/>
        </a:lt2>
        <a:accent1>
          <a:srgbClr val="30A2BF"/>
        </a:accent1>
        <a:accent2>
          <a:srgbClr val="438695"/>
        </a:accent2>
        <a:accent3>
          <a:srgbClr val="C3CAFF"/>
        </a:accent3>
        <a:accent4>
          <a:srgbClr val="000000"/>
        </a:accent4>
        <a:accent5>
          <a:srgbClr val="ADCEDC"/>
        </a:accent5>
        <a:accent6>
          <a:srgbClr val="3C7987"/>
        </a:accent6>
        <a:hlink>
          <a:srgbClr val="407280"/>
        </a:hlink>
        <a:folHlink>
          <a:srgbClr val="5CC854"/>
        </a:folHlink>
      </a:clrScheme>
      <a:clrMap bg1="lt1" tx1="dk1" bg2="lt2" tx2="dk2" accent1="accent1" accent2="accent2" accent3="accent3" accent4="accent4" accent5="accent5" accent6="accent6" hlink="hlink" folHlink="folHlink"/>
    </a:extraClrScheme>
    <a:extraClrScheme>
      <a:clrScheme name="1_default 15">
        <a:dk1>
          <a:srgbClr val="969696"/>
        </a:dk1>
        <a:lt1>
          <a:srgbClr val="C4CCFF"/>
        </a:lt1>
        <a:dk2>
          <a:srgbClr val="091A86"/>
        </a:dk2>
        <a:lt2>
          <a:srgbClr val="B37400"/>
        </a:lt2>
        <a:accent1>
          <a:srgbClr val="30A2BF"/>
        </a:accent1>
        <a:accent2>
          <a:srgbClr val="438695"/>
        </a:accent2>
        <a:accent3>
          <a:srgbClr val="AAABC3"/>
        </a:accent3>
        <a:accent4>
          <a:srgbClr val="A7AEDA"/>
        </a:accent4>
        <a:accent5>
          <a:srgbClr val="ADCEDC"/>
        </a:accent5>
        <a:accent6>
          <a:srgbClr val="3C7987"/>
        </a:accent6>
        <a:hlink>
          <a:srgbClr val="407280"/>
        </a:hlink>
        <a:folHlink>
          <a:srgbClr val="5CC854"/>
        </a:folHlink>
      </a:clrScheme>
      <a:clrMap bg1="dk2" tx1="lt1" bg2="dk1" tx2="lt2" accent1="accent1" accent2="accent2" accent3="accent3" accent4="accent4" accent5="accent5" accent6="accent6" hlink="hlink" folHlink="folHlink"/>
    </a:extraClrScheme>
    <a:extraClrScheme>
      <a:clrScheme name="1_default 16">
        <a:dk1>
          <a:srgbClr val="969696"/>
        </a:dk1>
        <a:lt1>
          <a:srgbClr val="C4CCFF"/>
        </a:lt1>
        <a:dk2>
          <a:srgbClr val="091A86"/>
        </a:dk2>
        <a:lt2>
          <a:srgbClr val="B37400"/>
        </a:lt2>
        <a:accent1>
          <a:srgbClr val="FFE9BF"/>
        </a:accent1>
        <a:accent2>
          <a:srgbClr val="438695"/>
        </a:accent2>
        <a:accent3>
          <a:srgbClr val="AAABC3"/>
        </a:accent3>
        <a:accent4>
          <a:srgbClr val="A7AEDA"/>
        </a:accent4>
        <a:accent5>
          <a:srgbClr val="FFF2DC"/>
        </a:accent5>
        <a:accent6>
          <a:srgbClr val="3C7987"/>
        </a:accent6>
        <a:hlink>
          <a:srgbClr val="407280"/>
        </a:hlink>
        <a:folHlink>
          <a:srgbClr val="5CC854"/>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26757</TotalTime>
  <Words>5041</Words>
  <Application>Microsoft Office PowerPoint</Application>
  <PresentationFormat>On-screen Show (4:3)</PresentationFormat>
  <Paragraphs>1001</Paragraphs>
  <Slides>101</Slides>
  <Notes>36</Notes>
  <HiddenSlides>45</HiddenSlides>
  <MMClips>0</MMClips>
  <ScaleCrop>false</ScaleCrop>
  <HeadingPairs>
    <vt:vector size="8" baseType="variant">
      <vt:variant>
        <vt:lpstr>Fonts Used</vt:lpstr>
      </vt:variant>
      <vt:variant>
        <vt:i4>13</vt:i4>
      </vt:variant>
      <vt:variant>
        <vt:lpstr>Theme</vt:lpstr>
      </vt:variant>
      <vt:variant>
        <vt:i4>11</vt:i4>
      </vt:variant>
      <vt:variant>
        <vt:lpstr>Embedded OLE Servers</vt:lpstr>
      </vt:variant>
      <vt:variant>
        <vt:i4>2</vt:i4>
      </vt:variant>
      <vt:variant>
        <vt:lpstr>Slide Titles</vt:lpstr>
      </vt:variant>
      <vt:variant>
        <vt:i4>101</vt:i4>
      </vt:variant>
    </vt:vector>
  </HeadingPairs>
  <TitlesOfParts>
    <vt:vector size="127" baseType="lpstr">
      <vt:lpstr>Arial Unicode MS</vt:lpstr>
      <vt:lpstr>맑은 고딕</vt:lpstr>
      <vt:lpstr>Arial</vt:lpstr>
      <vt:lpstr>Calibri</vt:lpstr>
      <vt:lpstr>Cambria Math</vt:lpstr>
      <vt:lpstr>Courier New</vt:lpstr>
      <vt:lpstr>Lucida Sans Unicode</vt:lpstr>
      <vt:lpstr>Times New Roman</vt:lpstr>
      <vt:lpstr>Tw Cen MT</vt:lpstr>
      <vt:lpstr>Verdana</vt:lpstr>
      <vt:lpstr>Wingdings</vt:lpstr>
      <vt:lpstr>Wingdings 2</vt:lpstr>
      <vt:lpstr>Wingdings 3</vt:lpstr>
      <vt:lpstr>Blank Presentation</vt:lpstr>
      <vt:lpstr>1_default</vt:lpstr>
      <vt:lpstr>광장</vt:lpstr>
      <vt:lpstr>Network</vt:lpstr>
      <vt:lpstr>3_default</vt:lpstr>
      <vt:lpstr>1_Blank Presentation</vt:lpstr>
      <vt:lpstr>Median</vt:lpstr>
      <vt:lpstr>1_광장</vt:lpstr>
      <vt:lpstr>4_default</vt:lpstr>
      <vt:lpstr>1_Median</vt:lpstr>
      <vt:lpstr>1_Office Theme</vt:lpstr>
      <vt:lpstr>Equation</vt:lpstr>
      <vt:lpstr>Chart</vt:lpstr>
      <vt:lpstr>Behavioral Mechanism Design David Laibson July 9, 2014</vt:lpstr>
      <vt:lpstr>How Are Preferences Revealed? Beshears, Choi, Laibson, Madrian (2008)</vt:lpstr>
      <vt:lpstr>Behavioral mechanism design</vt:lpstr>
      <vt:lpstr>PowerPoint Presentation</vt:lpstr>
      <vt:lpstr>A. Optimal Defaults – public policy</vt:lpstr>
      <vt:lpstr>Basic set-up of problem</vt:lpstr>
      <vt:lpstr>Specific Details</vt:lpstr>
      <vt:lpstr>Timing of game</vt:lpstr>
      <vt:lpstr>Sophisticated procrastination</vt:lpstr>
      <vt:lpstr>PowerPoint Presentation</vt:lpstr>
      <vt:lpstr>PowerPoint Presentation</vt:lpstr>
      <vt:lpstr>How does introducing β &lt; 1 change the expected delay time?</vt:lpstr>
      <vt:lpstr>V vs. V hat</vt:lpstr>
      <vt:lpstr>A model of procrastination: naifs</vt:lpstr>
      <vt:lpstr>PowerPoint Presentation</vt:lpstr>
      <vt:lpstr>PowerPoint Presentation</vt:lpstr>
      <vt:lpstr>PowerPoint Presentation</vt:lpstr>
      <vt:lpstr>Summary</vt:lpstr>
      <vt:lpstr>That completes theory of consumer behavior. Now solve for government’s optimal policy.</vt:lpstr>
      <vt:lpstr>Optimal ‘Defaults’</vt:lpstr>
      <vt:lpstr>PowerPoint Presentation</vt:lpstr>
      <vt:lpstr>Lessons from theoretical  analysis of defaults</vt:lpstr>
      <vt:lpstr>When might active choice be socially optimal?</vt:lpstr>
      <vt:lpstr>Empirical evidence on active choice Carroll, Choi, Laibson, Madrian, Metrick (2009)  </vt:lpstr>
      <vt:lpstr>PowerPoint Presentation</vt:lpstr>
      <vt:lpstr>Active choice in 401(k) plans</vt:lpstr>
      <vt:lpstr>Other active choice interventions</vt:lpstr>
      <vt:lpstr>The Flypaper Effect in Individual Investor Asset Allocation  (Choi, Laibson, Madrian 2009)</vt:lpstr>
      <vt:lpstr>Consequences of the two regimes</vt:lpstr>
      <vt:lpstr>Prescription Drug Home Delivery Beshears, Choi, Laibson, Madrian (2013)</vt:lpstr>
      <vt:lpstr>Prescription Drug Coverage</vt:lpstr>
      <vt:lpstr>Disadvantages of Prescription Drug Home Delivery (vs. Retail Pharmacy)</vt:lpstr>
      <vt:lpstr>What would you choose?</vt:lpstr>
      <vt:lpstr>Select Home Delivery: Active Choice for Home Delivery of Prescription Medication</vt:lpstr>
      <vt:lpstr>Select Home Delivery: Active Choice and Home Delivery of Prescription Drugs</vt:lpstr>
      <vt:lpstr>Empirical Approach</vt:lpstr>
      <vt:lpstr>Home Delivery Utilization for All Employees: 2006 to 2010</vt:lpstr>
      <vt:lpstr>Home Delivery Adoption: Logit Regression (Marginal Effects)</vt:lpstr>
      <vt:lpstr>Prescription Drug Home Delivery: Requiring an Active Choice</vt:lpstr>
      <vt:lpstr>Home Delivery, Retail, or No Choice: Multinomial Logit (Marginal Effects): </vt:lpstr>
      <vt:lpstr>Characteristics by Choice Outcome</vt:lpstr>
      <vt:lpstr>Financial Benefits of Select Home Delivery Program</vt:lpstr>
      <vt:lpstr>B. Optimal illiquidity</vt:lpstr>
      <vt:lpstr>Net Worth (excluding SS and DB)  Households age 65-74; SCF (2007$)</vt:lpstr>
      <vt:lpstr>PowerPoint Presentation</vt:lpstr>
      <vt:lpstr>Dying broke Venti, Poterba, and Wise (2011)</vt:lpstr>
      <vt:lpstr>Maybe the “new” DC system  will yield more savings?</vt:lpstr>
      <vt:lpstr>Breakdown of Retirement Assets in  US Market (2010 q3)</vt:lpstr>
      <vt:lpstr>Most Retirement Savings is in Individual Accounts</vt:lpstr>
      <vt:lpstr>Pension coverage by type of pension plan among all private sector workers in US </vt:lpstr>
      <vt:lpstr>PowerPoint Presentation</vt:lpstr>
      <vt:lpstr>PowerPoint Presentation</vt:lpstr>
      <vt:lpstr>PowerPoint Presentation</vt:lpstr>
      <vt:lpstr>A little more realism</vt:lpstr>
      <vt:lpstr>Gross savings rates (excludes depreciation)</vt:lpstr>
      <vt:lpstr>PowerPoint Presentation</vt:lpstr>
      <vt:lpstr>PowerPoint Presentation</vt:lpstr>
      <vt:lpstr>“Leakage” (excluding loans) among households ≤ 55 years old</vt:lpstr>
      <vt:lpstr>The Senate and the House of Representatives  had different views on this question when  ERISA was passed (1974) </vt:lpstr>
      <vt:lpstr>Retirement Plan Leakage</vt:lpstr>
      <vt:lpstr>Total leakage in the US (for non-retired workers)</vt:lpstr>
      <vt:lpstr>US Anti-Leakage Strategy Defined Contribution Pension Schemes (e.g., 401(k) and IRA)</vt:lpstr>
      <vt:lpstr>Is a 10% penalty a good idea?</vt:lpstr>
      <vt:lpstr>Behavioral Mechanism Design</vt:lpstr>
      <vt:lpstr>Partial Equilibrium Theory</vt:lpstr>
      <vt:lpstr>PowerPoint Presentation</vt:lpstr>
      <vt:lpstr>Preferences</vt:lpstr>
      <vt:lpstr>Restricting F(θ), the cdf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account usage (Beshears et al 2013)</vt:lpstr>
      <vt:lpstr>PowerPoint Presentation</vt:lpstr>
      <vt:lpstr>Corollary</vt:lpstr>
      <vt:lpstr>When three accounts are offered</vt:lpstr>
      <vt:lpstr>Summary so far</vt:lpstr>
      <vt:lpstr>General Equilibrium Extensions</vt:lpstr>
      <vt:lpstr>Extension: Interpersonal Transfers</vt:lpstr>
      <vt:lpstr>Formally:</vt:lpstr>
      <vt:lpstr>Socially optimal penalty on illiquid account (truncated Gaussian taste shocks) </vt:lpstr>
      <vt:lpstr>Two key properties</vt:lpstr>
      <vt:lpstr>PowerPoint Presentation</vt:lpstr>
      <vt:lpstr>PowerPoint Presentation</vt:lpstr>
      <vt:lpstr>PowerPoint Presentation</vt:lpstr>
      <vt:lpstr>PowerPoint Presentation</vt:lpstr>
      <vt:lpstr>PowerPoint Presentation</vt:lpstr>
      <vt:lpstr>To paraphrase Lucas:</vt:lpstr>
      <vt:lpstr>Consequently, very large penalties are optimal if there is substantial heterogeneity in β.  </vt:lpstr>
      <vt:lpstr>Numerical result:</vt:lpstr>
      <vt:lpstr>PowerPoint Presentation</vt:lpstr>
      <vt:lpstr>PowerPoint Presentation</vt:lpstr>
      <vt:lpstr>PowerPoint Presentation</vt:lpstr>
      <vt:lpstr>PowerPoint Presentation</vt:lpstr>
      <vt:lpstr>Regulation for Conservatives: Behavioral Economics and the Case for “Asymmetric Paternalism</vt:lpstr>
      <vt:lpstr>Conclusions and extensions</vt:lpstr>
      <vt:lpstr>Summary of behavioral mechanism design</vt:lpstr>
      <vt:lpstr>Outline of Lecture</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McClure</dc:creator>
  <cp:lastModifiedBy>dlaibson</cp:lastModifiedBy>
  <cp:revision>489</cp:revision>
  <dcterms:created xsi:type="dcterms:W3CDTF">2004-05-07T00:40:40Z</dcterms:created>
  <dcterms:modified xsi:type="dcterms:W3CDTF">2014-07-09T15:01:33Z</dcterms:modified>
</cp:coreProperties>
</file>