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1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2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91" r:id="rId2"/>
    <p:sldMasterId id="2147483731" r:id="rId3"/>
    <p:sldMasterId id="2147483745" r:id="rId4"/>
    <p:sldMasterId id="2147483759" r:id="rId5"/>
    <p:sldMasterId id="2147483773" r:id="rId6"/>
    <p:sldMasterId id="2147483787" r:id="rId7"/>
    <p:sldMasterId id="2147483803" r:id="rId8"/>
    <p:sldMasterId id="2147483817" r:id="rId9"/>
    <p:sldMasterId id="2147483831" r:id="rId10"/>
    <p:sldMasterId id="2147483843" r:id="rId11"/>
    <p:sldMasterId id="2147483856" r:id="rId12"/>
    <p:sldMasterId id="2147483870" r:id="rId13"/>
  </p:sldMasterIdLst>
  <p:notesMasterIdLst>
    <p:notesMasterId r:id="rId208"/>
  </p:notesMasterIdLst>
  <p:handoutMasterIdLst>
    <p:handoutMasterId r:id="rId209"/>
  </p:handoutMasterIdLst>
  <p:sldIdLst>
    <p:sldId id="363" r:id="rId14"/>
    <p:sldId id="588" r:id="rId15"/>
    <p:sldId id="546" r:id="rId16"/>
    <p:sldId id="555" r:id="rId17"/>
    <p:sldId id="556" r:id="rId18"/>
    <p:sldId id="557" r:id="rId19"/>
    <p:sldId id="558" r:id="rId20"/>
    <p:sldId id="559" r:id="rId21"/>
    <p:sldId id="560" r:id="rId22"/>
    <p:sldId id="561" r:id="rId23"/>
    <p:sldId id="562" r:id="rId24"/>
    <p:sldId id="563" r:id="rId25"/>
    <p:sldId id="564" r:id="rId26"/>
    <p:sldId id="565" r:id="rId27"/>
    <p:sldId id="566" r:id="rId28"/>
    <p:sldId id="567" r:id="rId29"/>
    <p:sldId id="568" r:id="rId30"/>
    <p:sldId id="604" r:id="rId31"/>
    <p:sldId id="582" r:id="rId32"/>
    <p:sldId id="583" r:id="rId33"/>
    <p:sldId id="584" r:id="rId34"/>
    <p:sldId id="547" r:id="rId35"/>
    <p:sldId id="569" r:id="rId36"/>
    <p:sldId id="605" r:id="rId37"/>
    <p:sldId id="606" r:id="rId38"/>
    <p:sldId id="612" r:id="rId39"/>
    <p:sldId id="571" r:id="rId40"/>
    <p:sldId id="576" r:id="rId41"/>
    <p:sldId id="572" r:id="rId42"/>
    <p:sldId id="573" r:id="rId43"/>
    <p:sldId id="574" r:id="rId44"/>
    <p:sldId id="575" r:id="rId45"/>
    <p:sldId id="580" r:id="rId46"/>
    <p:sldId id="579" r:id="rId47"/>
    <p:sldId id="581" r:id="rId48"/>
    <p:sldId id="631" r:id="rId49"/>
    <p:sldId id="551" r:id="rId50"/>
    <p:sldId id="589" r:id="rId51"/>
    <p:sldId id="590" r:id="rId52"/>
    <p:sldId id="591" r:id="rId53"/>
    <p:sldId id="592" r:id="rId54"/>
    <p:sldId id="593" r:id="rId55"/>
    <p:sldId id="594" r:id="rId56"/>
    <p:sldId id="595" r:id="rId57"/>
    <p:sldId id="596" r:id="rId58"/>
    <p:sldId id="597" r:id="rId59"/>
    <p:sldId id="598" r:id="rId60"/>
    <p:sldId id="599" r:id="rId61"/>
    <p:sldId id="600" r:id="rId62"/>
    <p:sldId id="601" r:id="rId63"/>
    <p:sldId id="602" r:id="rId64"/>
    <p:sldId id="613" r:id="rId65"/>
    <p:sldId id="614" r:id="rId66"/>
    <p:sldId id="615" r:id="rId67"/>
    <p:sldId id="616" r:id="rId68"/>
    <p:sldId id="617" r:id="rId69"/>
    <p:sldId id="618" r:id="rId70"/>
    <p:sldId id="619" r:id="rId71"/>
    <p:sldId id="620" r:id="rId72"/>
    <p:sldId id="621" r:id="rId73"/>
    <p:sldId id="622" r:id="rId74"/>
    <p:sldId id="553" r:id="rId75"/>
    <p:sldId id="585" r:id="rId76"/>
    <p:sldId id="586" r:id="rId77"/>
    <p:sldId id="587" r:id="rId78"/>
    <p:sldId id="554" r:id="rId79"/>
    <p:sldId id="514" r:id="rId80"/>
    <p:sldId id="515" r:id="rId81"/>
    <p:sldId id="516" r:id="rId82"/>
    <p:sldId id="517" r:id="rId83"/>
    <p:sldId id="518" r:id="rId84"/>
    <p:sldId id="531" r:id="rId85"/>
    <p:sldId id="625" r:id="rId86"/>
    <p:sldId id="626" r:id="rId87"/>
    <p:sldId id="627" r:id="rId88"/>
    <p:sldId id="628" r:id="rId89"/>
    <p:sldId id="629" r:id="rId90"/>
    <p:sldId id="630" r:id="rId91"/>
    <p:sldId id="429" r:id="rId92"/>
    <p:sldId id="431" r:id="rId93"/>
    <p:sldId id="432" r:id="rId94"/>
    <p:sldId id="433" r:id="rId95"/>
    <p:sldId id="434" r:id="rId96"/>
    <p:sldId id="435" r:id="rId97"/>
    <p:sldId id="436" r:id="rId98"/>
    <p:sldId id="437" r:id="rId99"/>
    <p:sldId id="438" r:id="rId100"/>
    <p:sldId id="439" r:id="rId101"/>
    <p:sldId id="440" r:id="rId102"/>
    <p:sldId id="441" r:id="rId103"/>
    <p:sldId id="509" r:id="rId104"/>
    <p:sldId id="442" r:id="rId105"/>
    <p:sldId id="443" r:id="rId106"/>
    <p:sldId id="444" r:id="rId107"/>
    <p:sldId id="445" r:id="rId108"/>
    <p:sldId id="446" r:id="rId109"/>
    <p:sldId id="447" r:id="rId110"/>
    <p:sldId id="448" r:id="rId111"/>
    <p:sldId id="449" r:id="rId112"/>
    <p:sldId id="450" r:id="rId113"/>
    <p:sldId id="451" r:id="rId114"/>
    <p:sldId id="452" r:id="rId115"/>
    <p:sldId id="453" r:id="rId116"/>
    <p:sldId id="454" r:id="rId117"/>
    <p:sldId id="455" r:id="rId118"/>
    <p:sldId id="456" r:id="rId119"/>
    <p:sldId id="457" r:id="rId120"/>
    <p:sldId id="458" r:id="rId121"/>
    <p:sldId id="459" r:id="rId122"/>
    <p:sldId id="460" r:id="rId123"/>
    <p:sldId id="461" r:id="rId124"/>
    <p:sldId id="462" r:id="rId125"/>
    <p:sldId id="463" r:id="rId126"/>
    <p:sldId id="464" r:id="rId127"/>
    <p:sldId id="465" r:id="rId128"/>
    <p:sldId id="466" r:id="rId129"/>
    <p:sldId id="467" r:id="rId130"/>
    <p:sldId id="468" r:id="rId131"/>
    <p:sldId id="469" r:id="rId132"/>
    <p:sldId id="470" r:id="rId133"/>
    <p:sldId id="506" r:id="rId134"/>
    <p:sldId id="505" r:id="rId135"/>
    <p:sldId id="472" r:id="rId136"/>
    <p:sldId id="473" r:id="rId137"/>
    <p:sldId id="474" r:id="rId138"/>
    <p:sldId id="475" r:id="rId139"/>
    <p:sldId id="476" r:id="rId140"/>
    <p:sldId id="477" r:id="rId141"/>
    <p:sldId id="512" r:id="rId142"/>
    <p:sldId id="513" r:id="rId143"/>
    <p:sldId id="478" r:id="rId144"/>
    <p:sldId id="479" r:id="rId145"/>
    <p:sldId id="480" r:id="rId146"/>
    <p:sldId id="481" r:id="rId147"/>
    <p:sldId id="482" r:id="rId148"/>
    <p:sldId id="483" r:id="rId149"/>
    <p:sldId id="519" r:id="rId150"/>
    <p:sldId id="520" r:id="rId151"/>
    <p:sldId id="484" r:id="rId152"/>
    <p:sldId id="485" r:id="rId153"/>
    <p:sldId id="486" r:id="rId154"/>
    <p:sldId id="487" r:id="rId155"/>
    <p:sldId id="488" r:id="rId156"/>
    <p:sldId id="489" r:id="rId157"/>
    <p:sldId id="490" r:id="rId158"/>
    <p:sldId id="491" r:id="rId159"/>
    <p:sldId id="492" r:id="rId160"/>
    <p:sldId id="493" r:id="rId161"/>
    <p:sldId id="494" r:id="rId162"/>
    <p:sldId id="495" r:id="rId163"/>
    <p:sldId id="496" r:id="rId164"/>
    <p:sldId id="497" r:id="rId165"/>
    <p:sldId id="498" r:id="rId166"/>
    <p:sldId id="499" r:id="rId167"/>
    <p:sldId id="504" r:id="rId168"/>
    <p:sldId id="500" r:id="rId169"/>
    <p:sldId id="501" r:id="rId170"/>
    <p:sldId id="502" r:id="rId171"/>
    <p:sldId id="406" r:id="rId172"/>
    <p:sldId id="421" r:id="rId173"/>
    <p:sldId id="368" r:id="rId174"/>
    <p:sldId id="369" r:id="rId175"/>
    <p:sldId id="409" r:id="rId176"/>
    <p:sldId id="410" r:id="rId177"/>
    <p:sldId id="411" r:id="rId178"/>
    <p:sldId id="412" r:id="rId179"/>
    <p:sldId id="413" r:id="rId180"/>
    <p:sldId id="414" r:id="rId181"/>
    <p:sldId id="427" r:id="rId182"/>
    <p:sldId id="415" r:id="rId183"/>
    <p:sldId id="416" r:id="rId184"/>
    <p:sldId id="417" r:id="rId185"/>
    <p:sldId id="418" r:id="rId186"/>
    <p:sldId id="419" r:id="rId187"/>
    <p:sldId id="420" r:id="rId188"/>
    <p:sldId id="370" r:id="rId189"/>
    <p:sldId id="371" r:id="rId190"/>
    <p:sldId id="372" r:id="rId191"/>
    <p:sldId id="373" r:id="rId192"/>
    <p:sldId id="374" r:id="rId193"/>
    <p:sldId id="375" r:id="rId194"/>
    <p:sldId id="422" r:id="rId195"/>
    <p:sldId id="532" r:id="rId196"/>
    <p:sldId id="623" r:id="rId197"/>
    <p:sldId id="533" r:id="rId198"/>
    <p:sldId id="534" r:id="rId199"/>
    <p:sldId id="535" r:id="rId200"/>
    <p:sldId id="536" r:id="rId201"/>
    <p:sldId id="526" r:id="rId202"/>
    <p:sldId id="529" r:id="rId203"/>
    <p:sldId id="527" r:id="rId204"/>
    <p:sldId id="528" r:id="rId205"/>
    <p:sldId id="537" r:id="rId206"/>
    <p:sldId id="624" r:id="rId20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40404"/>
    <a:srgbClr val="0000FF"/>
    <a:srgbClr val="FFFFFF"/>
    <a:srgbClr val="CCECFF"/>
    <a:srgbClr val="FF6600"/>
    <a:srgbClr val="CC9900"/>
    <a:srgbClr val="33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707" autoAdjust="0"/>
  </p:normalViewPr>
  <p:slideViewPr>
    <p:cSldViewPr>
      <p:cViewPr>
        <p:scale>
          <a:sx n="66" d="100"/>
          <a:sy n="66" d="100"/>
        </p:scale>
        <p:origin x="1536" y="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4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80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4.xml"/><Relationship Id="rId21" Type="http://schemas.openxmlformats.org/officeDocument/2006/relationships/slide" Target="slides/slide8.xml"/><Relationship Id="rId42" Type="http://schemas.openxmlformats.org/officeDocument/2006/relationships/slide" Target="slides/slide29.xml"/><Relationship Id="rId63" Type="http://schemas.openxmlformats.org/officeDocument/2006/relationships/slide" Target="slides/slide50.xml"/><Relationship Id="rId84" Type="http://schemas.openxmlformats.org/officeDocument/2006/relationships/slide" Target="slides/slide71.xml"/><Relationship Id="rId138" Type="http://schemas.openxmlformats.org/officeDocument/2006/relationships/slide" Target="slides/slide125.xml"/><Relationship Id="rId159" Type="http://schemas.openxmlformats.org/officeDocument/2006/relationships/slide" Target="slides/slide146.xml"/><Relationship Id="rId170" Type="http://schemas.openxmlformats.org/officeDocument/2006/relationships/slide" Target="slides/slide157.xml"/><Relationship Id="rId191" Type="http://schemas.openxmlformats.org/officeDocument/2006/relationships/slide" Target="slides/slide178.xml"/><Relationship Id="rId205" Type="http://schemas.openxmlformats.org/officeDocument/2006/relationships/slide" Target="slides/slide192.xml"/><Relationship Id="rId107" Type="http://schemas.openxmlformats.org/officeDocument/2006/relationships/slide" Target="slides/slide94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74" Type="http://schemas.openxmlformats.org/officeDocument/2006/relationships/slide" Target="slides/slide61.xml"/><Relationship Id="rId79" Type="http://schemas.openxmlformats.org/officeDocument/2006/relationships/slide" Target="slides/slide66.xml"/><Relationship Id="rId102" Type="http://schemas.openxmlformats.org/officeDocument/2006/relationships/slide" Target="slides/slide89.xml"/><Relationship Id="rId123" Type="http://schemas.openxmlformats.org/officeDocument/2006/relationships/slide" Target="slides/slide110.xml"/><Relationship Id="rId128" Type="http://schemas.openxmlformats.org/officeDocument/2006/relationships/slide" Target="slides/slide115.xml"/><Relationship Id="rId144" Type="http://schemas.openxmlformats.org/officeDocument/2006/relationships/slide" Target="slides/slide131.xml"/><Relationship Id="rId149" Type="http://schemas.openxmlformats.org/officeDocument/2006/relationships/slide" Target="slides/slide136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7.xml"/><Relationship Id="rId95" Type="http://schemas.openxmlformats.org/officeDocument/2006/relationships/slide" Target="slides/slide82.xml"/><Relationship Id="rId160" Type="http://schemas.openxmlformats.org/officeDocument/2006/relationships/slide" Target="slides/slide147.xml"/><Relationship Id="rId165" Type="http://schemas.openxmlformats.org/officeDocument/2006/relationships/slide" Target="slides/slide152.xml"/><Relationship Id="rId181" Type="http://schemas.openxmlformats.org/officeDocument/2006/relationships/slide" Target="slides/slide168.xml"/><Relationship Id="rId186" Type="http://schemas.openxmlformats.org/officeDocument/2006/relationships/slide" Target="slides/slide173.xml"/><Relationship Id="rId211" Type="http://schemas.openxmlformats.org/officeDocument/2006/relationships/viewProps" Target="viewProps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113" Type="http://schemas.openxmlformats.org/officeDocument/2006/relationships/slide" Target="slides/slide100.xml"/><Relationship Id="rId118" Type="http://schemas.openxmlformats.org/officeDocument/2006/relationships/slide" Target="slides/slide105.xml"/><Relationship Id="rId134" Type="http://schemas.openxmlformats.org/officeDocument/2006/relationships/slide" Target="slides/slide121.xml"/><Relationship Id="rId139" Type="http://schemas.openxmlformats.org/officeDocument/2006/relationships/slide" Target="slides/slide126.xml"/><Relationship Id="rId80" Type="http://schemas.openxmlformats.org/officeDocument/2006/relationships/slide" Target="slides/slide67.xml"/><Relationship Id="rId85" Type="http://schemas.openxmlformats.org/officeDocument/2006/relationships/slide" Target="slides/slide72.xml"/><Relationship Id="rId150" Type="http://schemas.openxmlformats.org/officeDocument/2006/relationships/slide" Target="slides/slide137.xml"/><Relationship Id="rId155" Type="http://schemas.openxmlformats.org/officeDocument/2006/relationships/slide" Target="slides/slide142.xml"/><Relationship Id="rId171" Type="http://schemas.openxmlformats.org/officeDocument/2006/relationships/slide" Target="slides/slide158.xml"/><Relationship Id="rId176" Type="http://schemas.openxmlformats.org/officeDocument/2006/relationships/slide" Target="slides/slide163.xml"/><Relationship Id="rId192" Type="http://schemas.openxmlformats.org/officeDocument/2006/relationships/slide" Target="slides/slide179.xml"/><Relationship Id="rId197" Type="http://schemas.openxmlformats.org/officeDocument/2006/relationships/slide" Target="slides/slide184.xml"/><Relationship Id="rId206" Type="http://schemas.openxmlformats.org/officeDocument/2006/relationships/slide" Target="slides/slide193.xml"/><Relationship Id="rId201" Type="http://schemas.openxmlformats.org/officeDocument/2006/relationships/slide" Target="slides/slide188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59" Type="http://schemas.openxmlformats.org/officeDocument/2006/relationships/slide" Target="slides/slide46.xml"/><Relationship Id="rId103" Type="http://schemas.openxmlformats.org/officeDocument/2006/relationships/slide" Target="slides/slide90.xml"/><Relationship Id="rId108" Type="http://schemas.openxmlformats.org/officeDocument/2006/relationships/slide" Target="slides/slide95.xml"/><Relationship Id="rId124" Type="http://schemas.openxmlformats.org/officeDocument/2006/relationships/slide" Target="slides/slide111.xml"/><Relationship Id="rId129" Type="http://schemas.openxmlformats.org/officeDocument/2006/relationships/slide" Target="slides/slide116.xml"/><Relationship Id="rId54" Type="http://schemas.openxmlformats.org/officeDocument/2006/relationships/slide" Target="slides/slide41.xml"/><Relationship Id="rId70" Type="http://schemas.openxmlformats.org/officeDocument/2006/relationships/slide" Target="slides/slide57.xml"/><Relationship Id="rId75" Type="http://schemas.openxmlformats.org/officeDocument/2006/relationships/slide" Target="slides/slide62.xml"/><Relationship Id="rId91" Type="http://schemas.openxmlformats.org/officeDocument/2006/relationships/slide" Target="slides/slide78.xml"/><Relationship Id="rId96" Type="http://schemas.openxmlformats.org/officeDocument/2006/relationships/slide" Target="slides/slide83.xml"/><Relationship Id="rId140" Type="http://schemas.openxmlformats.org/officeDocument/2006/relationships/slide" Target="slides/slide127.xml"/><Relationship Id="rId145" Type="http://schemas.openxmlformats.org/officeDocument/2006/relationships/slide" Target="slides/slide132.xml"/><Relationship Id="rId161" Type="http://schemas.openxmlformats.org/officeDocument/2006/relationships/slide" Target="slides/slide148.xml"/><Relationship Id="rId166" Type="http://schemas.openxmlformats.org/officeDocument/2006/relationships/slide" Target="slides/slide153.xml"/><Relationship Id="rId182" Type="http://schemas.openxmlformats.org/officeDocument/2006/relationships/slide" Target="slides/slide169.xml"/><Relationship Id="rId187" Type="http://schemas.openxmlformats.org/officeDocument/2006/relationships/slide" Target="slides/slide17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12" Type="http://schemas.openxmlformats.org/officeDocument/2006/relationships/theme" Target="theme/theme1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49" Type="http://schemas.openxmlformats.org/officeDocument/2006/relationships/slide" Target="slides/slide36.xml"/><Relationship Id="rId114" Type="http://schemas.openxmlformats.org/officeDocument/2006/relationships/slide" Target="slides/slide101.xml"/><Relationship Id="rId119" Type="http://schemas.openxmlformats.org/officeDocument/2006/relationships/slide" Target="slides/slide106.xml"/><Relationship Id="rId44" Type="http://schemas.openxmlformats.org/officeDocument/2006/relationships/slide" Target="slides/slide31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81" Type="http://schemas.openxmlformats.org/officeDocument/2006/relationships/slide" Target="slides/slide68.xml"/><Relationship Id="rId86" Type="http://schemas.openxmlformats.org/officeDocument/2006/relationships/slide" Target="slides/slide73.xml"/><Relationship Id="rId130" Type="http://schemas.openxmlformats.org/officeDocument/2006/relationships/slide" Target="slides/slide117.xml"/><Relationship Id="rId135" Type="http://schemas.openxmlformats.org/officeDocument/2006/relationships/slide" Target="slides/slide122.xml"/><Relationship Id="rId151" Type="http://schemas.openxmlformats.org/officeDocument/2006/relationships/slide" Target="slides/slide138.xml"/><Relationship Id="rId156" Type="http://schemas.openxmlformats.org/officeDocument/2006/relationships/slide" Target="slides/slide143.xml"/><Relationship Id="rId177" Type="http://schemas.openxmlformats.org/officeDocument/2006/relationships/slide" Target="slides/slide164.xml"/><Relationship Id="rId198" Type="http://schemas.openxmlformats.org/officeDocument/2006/relationships/slide" Target="slides/slide185.xml"/><Relationship Id="rId172" Type="http://schemas.openxmlformats.org/officeDocument/2006/relationships/slide" Target="slides/slide159.xml"/><Relationship Id="rId193" Type="http://schemas.openxmlformats.org/officeDocument/2006/relationships/slide" Target="slides/slide180.xml"/><Relationship Id="rId202" Type="http://schemas.openxmlformats.org/officeDocument/2006/relationships/slide" Target="slides/slide189.xml"/><Relationship Id="rId207" Type="http://schemas.openxmlformats.org/officeDocument/2006/relationships/slide" Target="slides/slide194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slide" Target="slides/slide26.xml"/><Relationship Id="rId109" Type="http://schemas.openxmlformats.org/officeDocument/2006/relationships/slide" Target="slides/slide96.xml"/><Relationship Id="rId34" Type="http://schemas.openxmlformats.org/officeDocument/2006/relationships/slide" Target="slides/slide21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76" Type="http://schemas.openxmlformats.org/officeDocument/2006/relationships/slide" Target="slides/slide63.xml"/><Relationship Id="rId97" Type="http://schemas.openxmlformats.org/officeDocument/2006/relationships/slide" Target="slides/slide84.xml"/><Relationship Id="rId104" Type="http://schemas.openxmlformats.org/officeDocument/2006/relationships/slide" Target="slides/slide91.xml"/><Relationship Id="rId120" Type="http://schemas.openxmlformats.org/officeDocument/2006/relationships/slide" Target="slides/slide107.xml"/><Relationship Id="rId125" Type="http://schemas.openxmlformats.org/officeDocument/2006/relationships/slide" Target="slides/slide112.xml"/><Relationship Id="rId141" Type="http://schemas.openxmlformats.org/officeDocument/2006/relationships/slide" Target="slides/slide128.xml"/><Relationship Id="rId146" Type="http://schemas.openxmlformats.org/officeDocument/2006/relationships/slide" Target="slides/slide133.xml"/><Relationship Id="rId167" Type="http://schemas.openxmlformats.org/officeDocument/2006/relationships/slide" Target="slides/slide154.xml"/><Relationship Id="rId188" Type="http://schemas.openxmlformats.org/officeDocument/2006/relationships/slide" Target="slides/slide17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8.xml"/><Relationship Id="rId92" Type="http://schemas.openxmlformats.org/officeDocument/2006/relationships/slide" Target="slides/slide79.xml"/><Relationship Id="rId162" Type="http://schemas.openxmlformats.org/officeDocument/2006/relationships/slide" Target="slides/slide149.xml"/><Relationship Id="rId183" Type="http://schemas.openxmlformats.org/officeDocument/2006/relationships/slide" Target="slides/slide170.xml"/><Relationship Id="rId2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6.xml"/><Relationship Id="rId24" Type="http://schemas.openxmlformats.org/officeDocument/2006/relationships/slide" Target="slides/slide11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66" Type="http://schemas.openxmlformats.org/officeDocument/2006/relationships/slide" Target="slides/slide53.xml"/><Relationship Id="rId87" Type="http://schemas.openxmlformats.org/officeDocument/2006/relationships/slide" Target="slides/slide74.xml"/><Relationship Id="rId110" Type="http://schemas.openxmlformats.org/officeDocument/2006/relationships/slide" Target="slides/slide97.xml"/><Relationship Id="rId115" Type="http://schemas.openxmlformats.org/officeDocument/2006/relationships/slide" Target="slides/slide102.xml"/><Relationship Id="rId131" Type="http://schemas.openxmlformats.org/officeDocument/2006/relationships/slide" Target="slides/slide118.xml"/><Relationship Id="rId136" Type="http://schemas.openxmlformats.org/officeDocument/2006/relationships/slide" Target="slides/slide123.xml"/><Relationship Id="rId157" Type="http://schemas.openxmlformats.org/officeDocument/2006/relationships/slide" Target="slides/slide144.xml"/><Relationship Id="rId178" Type="http://schemas.openxmlformats.org/officeDocument/2006/relationships/slide" Target="slides/slide165.xml"/><Relationship Id="rId61" Type="http://schemas.openxmlformats.org/officeDocument/2006/relationships/slide" Target="slides/slide48.xml"/><Relationship Id="rId82" Type="http://schemas.openxmlformats.org/officeDocument/2006/relationships/slide" Target="slides/slide69.xml"/><Relationship Id="rId152" Type="http://schemas.openxmlformats.org/officeDocument/2006/relationships/slide" Target="slides/slide139.xml"/><Relationship Id="rId173" Type="http://schemas.openxmlformats.org/officeDocument/2006/relationships/slide" Target="slides/slide160.xml"/><Relationship Id="rId194" Type="http://schemas.openxmlformats.org/officeDocument/2006/relationships/slide" Target="slides/slide181.xml"/><Relationship Id="rId199" Type="http://schemas.openxmlformats.org/officeDocument/2006/relationships/slide" Target="slides/slide186.xml"/><Relationship Id="rId203" Type="http://schemas.openxmlformats.org/officeDocument/2006/relationships/slide" Target="slides/slide190.xml"/><Relationship Id="rId208" Type="http://schemas.openxmlformats.org/officeDocument/2006/relationships/notesMaster" Target="notesMasters/notesMaster1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56" Type="http://schemas.openxmlformats.org/officeDocument/2006/relationships/slide" Target="slides/slide43.xml"/><Relationship Id="rId77" Type="http://schemas.openxmlformats.org/officeDocument/2006/relationships/slide" Target="slides/slide64.xml"/><Relationship Id="rId100" Type="http://schemas.openxmlformats.org/officeDocument/2006/relationships/slide" Target="slides/slide87.xml"/><Relationship Id="rId105" Type="http://schemas.openxmlformats.org/officeDocument/2006/relationships/slide" Target="slides/slide92.xml"/><Relationship Id="rId126" Type="http://schemas.openxmlformats.org/officeDocument/2006/relationships/slide" Target="slides/slide113.xml"/><Relationship Id="rId147" Type="http://schemas.openxmlformats.org/officeDocument/2006/relationships/slide" Target="slides/slide134.xml"/><Relationship Id="rId168" Type="http://schemas.openxmlformats.org/officeDocument/2006/relationships/slide" Target="slides/slide15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93" Type="http://schemas.openxmlformats.org/officeDocument/2006/relationships/slide" Target="slides/slide80.xml"/><Relationship Id="rId98" Type="http://schemas.openxmlformats.org/officeDocument/2006/relationships/slide" Target="slides/slide85.xml"/><Relationship Id="rId121" Type="http://schemas.openxmlformats.org/officeDocument/2006/relationships/slide" Target="slides/slide108.xml"/><Relationship Id="rId142" Type="http://schemas.openxmlformats.org/officeDocument/2006/relationships/slide" Target="slides/slide129.xml"/><Relationship Id="rId163" Type="http://schemas.openxmlformats.org/officeDocument/2006/relationships/slide" Target="slides/slide150.xml"/><Relationship Id="rId184" Type="http://schemas.openxmlformats.org/officeDocument/2006/relationships/slide" Target="slides/slide171.xml"/><Relationship Id="rId189" Type="http://schemas.openxmlformats.org/officeDocument/2006/relationships/slide" Target="slides/slide176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2.xml"/><Relationship Id="rId46" Type="http://schemas.openxmlformats.org/officeDocument/2006/relationships/slide" Target="slides/slide33.xml"/><Relationship Id="rId67" Type="http://schemas.openxmlformats.org/officeDocument/2006/relationships/slide" Target="slides/slide54.xml"/><Relationship Id="rId116" Type="http://schemas.openxmlformats.org/officeDocument/2006/relationships/slide" Target="slides/slide103.xml"/><Relationship Id="rId137" Type="http://schemas.openxmlformats.org/officeDocument/2006/relationships/slide" Target="slides/slide124.xml"/><Relationship Id="rId158" Type="http://schemas.openxmlformats.org/officeDocument/2006/relationships/slide" Target="slides/slide145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62" Type="http://schemas.openxmlformats.org/officeDocument/2006/relationships/slide" Target="slides/slide49.xml"/><Relationship Id="rId83" Type="http://schemas.openxmlformats.org/officeDocument/2006/relationships/slide" Target="slides/slide70.xml"/><Relationship Id="rId88" Type="http://schemas.openxmlformats.org/officeDocument/2006/relationships/slide" Target="slides/slide75.xml"/><Relationship Id="rId111" Type="http://schemas.openxmlformats.org/officeDocument/2006/relationships/slide" Target="slides/slide98.xml"/><Relationship Id="rId132" Type="http://schemas.openxmlformats.org/officeDocument/2006/relationships/slide" Target="slides/slide119.xml"/><Relationship Id="rId153" Type="http://schemas.openxmlformats.org/officeDocument/2006/relationships/slide" Target="slides/slide140.xml"/><Relationship Id="rId174" Type="http://schemas.openxmlformats.org/officeDocument/2006/relationships/slide" Target="slides/slide161.xml"/><Relationship Id="rId179" Type="http://schemas.openxmlformats.org/officeDocument/2006/relationships/slide" Target="slides/slide166.xml"/><Relationship Id="rId195" Type="http://schemas.openxmlformats.org/officeDocument/2006/relationships/slide" Target="slides/slide182.xml"/><Relationship Id="rId209" Type="http://schemas.openxmlformats.org/officeDocument/2006/relationships/handoutMaster" Target="handoutMasters/handoutMaster1.xml"/><Relationship Id="rId190" Type="http://schemas.openxmlformats.org/officeDocument/2006/relationships/slide" Target="slides/slide177.xml"/><Relationship Id="rId204" Type="http://schemas.openxmlformats.org/officeDocument/2006/relationships/slide" Target="slides/slide191.xml"/><Relationship Id="rId15" Type="http://schemas.openxmlformats.org/officeDocument/2006/relationships/slide" Target="slides/slide2.xml"/><Relationship Id="rId36" Type="http://schemas.openxmlformats.org/officeDocument/2006/relationships/slide" Target="slides/slide23.xml"/><Relationship Id="rId57" Type="http://schemas.openxmlformats.org/officeDocument/2006/relationships/slide" Target="slides/slide44.xml"/><Relationship Id="rId106" Type="http://schemas.openxmlformats.org/officeDocument/2006/relationships/slide" Target="slides/slide93.xml"/><Relationship Id="rId127" Type="http://schemas.openxmlformats.org/officeDocument/2006/relationships/slide" Target="slides/slide11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52" Type="http://schemas.openxmlformats.org/officeDocument/2006/relationships/slide" Target="slides/slide39.xml"/><Relationship Id="rId73" Type="http://schemas.openxmlformats.org/officeDocument/2006/relationships/slide" Target="slides/slide60.xml"/><Relationship Id="rId78" Type="http://schemas.openxmlformats.org/officeDocument/2006/relationships/slide" Target="slides/slide65.xml"/><Relationship Id="rId94" Type="http://schemas.openxmlformats.org/officeDocument/2006/relationships/slide" Target="slides/slide81.xml"/><Relationship Id="rId99" Type="http://schemas.openxmlformats.org/officeDocument/2006/relationships/slide" Target="slides/slide86.xml"/><Relationship Id="rId101" Type="http://schemas.openxmlformats.org/officeDocument/2006/relationships/slide" Target="slides/slide88.xml"/><Relationship Id="rId122" Type="http://schemas.openxmlformats.org/officeDocument/2006/relationships/slide" Target="slides/slide109.xml"/><Relationship Id="rId143" Type="http://schemas.openxmlformats.org/officeDocument/2006/relationships/slide" Target="slides/slide130.xml"/><Relationship Id="rId148" Type="http://schemas.openxmlformats.org/officeDocument/2006/relationships/slide" Target="slides/slide135.xml"/><Relationship Id="rId164" Type="http://schemas.openxmlformats.org/officeDocument/2006/relationships/slide" Target="slides/slide151.xml"/><Relationship Id="rId169" Type="http://schemas.openxmlformats.org/officeDocument/2006/relationships/slide" Target="slides/slide156.xml"/><Relationship Id="rId185" Type="http://schemas.openxmlformats.org/officeDocument/2006/relationships/slide" Target="slides/slide17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80" Type="http://schemas.openxmlformats.org/officeDocument/2006/relationships/slide" Target="slides/slide167.xml"/><Relationship Id="rId210" Type="http://schemas.openxmlformats.org/officeDocument/2006/relationships/presProps" Target="presProps.xml"/><Relationship Id="rId26" Type="http://schemas.openxmlformats.org/officeDocument/2006/relationships/slide" Target="slides/slide13.xml"/><Relationship Id="rId47" Type="http://schemas.openxmlformats.org/officeDocument/2006/relationships/slide" Target="slides/slide34.xml"/><Relationship Id="rId68" Type="http://schemas.openxmlformats.org/officeDocument/2006/relationships/slide" Target="slides/slide55.xml"/><Relationship Id="rId89" Type="http://schemas.openxmlformats.org/officeDocument/2006/relationships/slide" Target="slides/slide76.xml"/><Relationship Id="rId112" Type="http://schemas.openxmlformats.org/officeDocument/2006/relationships/slide" Target="slides/slide99.xml"/><Relationship Id="rId133" Type="http://schemas.openxmlformats.org/officeDocument/2006/relationships/slide" Target="slides/slide120.xml"/><Relationship Id="rId154" Type="http://schemas.openxmlformats.org/officeDocument/2006/relationships/slide" Target="slides/slide141.xml"/><Relationship Id="rId175" Type="http://schemas.openxmlformats.org/officeDocument/2006/relationships/slide" Target="slides/slide162.xml"/><Relationship Id="rId196" Type="http://schemas.openxmlformats.org/officeDocument/2006/relationships/slide" Target="slides/slide183.xml"/><Relationship Id="rId200" Type="http://schemas.openxmlformats.org/officeDocument/2006/relationships/slide" Target="slides/slide187.xml"/><Relationship Id="rId16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SHD\assa_presentation\text_data\hd_claims.tx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486098519099424E-2"/>
          <c:y val="4.5138789469498133E-2"/>
          <c:w val="0.87075069856914078"/>
          <c:h val="0.79736280124075398"/>
        </c:manualLayout>
      </c:layout>
      <c:lineChart>
        <c:grouping val="standard"/>
        <c:varyColors val="0"/>
        <c:ser>
          <c:idx val="0"/>
          <c:order val="0"/>
          <c:tx>
            <c:v>Percentage of Home Delivery prescription fills</c:v>
          </c:tx>
          <c:spPr>
            <a:ln w="50800">
              <a:solidFill>
                <a:srgbClr val="FFFFFF"/>
              </a:solidFill>
            </a:ln>
          </c:spPr>
          <c:marker>
            <c:symbol val="none"/>
          </c:marker>
          <c:cat>
            <c:numRef>
              <c:f>hd_claims!$D$2:$D$55</c:f>
              <c:numCache>
                <c:formatCode>mmm\-yy</c:formatCode>
                <c:ptCount val="54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</c:numCache>
            </c:numRef>
          </c:cat>
          <c:val>
            <c:numRef>
              <c:f>hd_claims!$C$2:$C$55</c:f>
              <c:numCache>
                <c:formatCode>General</c:formatCode>
                <c:ptCount val="54"/>
                <c:pt idx="0">
                  <c:v>6.0265199999999846</c:v>
                </c:pt>
                <c:pt idx="1">
                  <c:v>6.3201999999999945</c:v>
                </c:pt>
                <c:pt idx="2">
                  <c:v>6.3500699999999997</c:v>
                </c:pt>
                <c:pt idx="3">
                  <c:v>6.0926099999999996</c:v>
                </c:pt>
                <c:pt idx="4">
                  <c:v>6.6091999999999995</c:v>
                </c:pt>
                <c:pt idx="5">
                  <c:v>6.8463099999999999</c:v>
                </c:pt>
                <c:pt idx="6">
                  <c:v>6.9689799999999975</c:v>
                </c:pt>
                <c:pt idx="7">
                  <c:v>6.4635700000000007</c:v>
                </c:pt>
                <c:pt idx="8">
                  <c:v>6.4551799999999995</c:v>
                </c:pt>
                <c:pt idx="9">
                  <c:v>6.7921199999999855</c:v>
                </c:pt>
                <c:pt idx="10">
                  <c:v>6.7289299999999965</c:v>
                </c:pt>
                <c:pt idx="11">
                  <c:v>6.0161899999999955</c:v>
                </c:pt>
                <c:pt idx="12">
                  <c:v>6.6618699999999995</c:v>
                </c:pt>
                <c:pt idx="13">
                  <c:v>6.3308600000000004</c:v>
                </c:pt>
                <c:pt idx="14">
                  <c:v>5.9804000000000004</c:v>
                </c:pt>
                <c:pt idx="15">
                  <c:v>6.0493000000000023</c:v>
                </c:pt>
                <c:pt idx="16">
                  <c:v>6.0633099999999995</c:v>
                </c:pt>
                <c:pt idx="17">
                  <c:v>6.0338700000000003</c:v>
                </c:pt>
                <c:pt idx="18">
                  <c:v>6.0573399999999955</c:v>
                </c:pt>
                <c:pt idx="19">
                  <c:v>5.9341299999999997</c:v>
                </c:pt>
                <c:pt idx="20">
                  <c:v>5.6626999999999965</c:v>
                </c:pt>
                <c:pt idx="21">
                  <c:v>5.8156699999999999</c:v>
                </c:pt>
                <c:pt idx="22">
                  <c:v>5.9154799999999996</c:v>
                </c:pt>
                <c:pt idx="23">
                  <c:v>5.8390399999999998</c:v>
                </c:pt>
                <c:pt idx="24">
                  <c:v>5.7901099999999985</c:v>
                </c:pt>
                <c:pt idx="25">
                  <c:v>5.23698</c:v>
                </c:pt>
                <c:pt idx="26">
                  <c:v>5.49716</c:v>
                </c:pt>
                <c:pt idx="27">
                  <c:v>5.5001299999999995</c:v>
                </c:pt>
                <c:pt idx="28">
                  <c:v>5.5590200000000003</c:v>
                </c:pt>
                <c:pt idx="29">
                  <c:v>5.3869499999999997</c:v>
                </c:pt>
                <c:pt idx="30">
                  <c:v>5.2982399999999998</c:v>
                </c:pt>
                <c:pt idx="31">
                  <c:v>5.3617900000000001</c:v>
                </c:pt>
                <c:pt idx="32">
                  <c:v>5.2408000000000001</c:v>
                </c:pt>
                <c:pt idx="33">
                  <c:v>5.4734100000000003</c:v>
                </c:pt>
                <c:pt idx="34">
                  <c:v>6.0562100000000001</c:v>
                </c:pt>
                <c:pt idx="35">
                  <c:v>6.7583900000000003</c:v>
                </c:pt>
                <c:pt idx="36">
                  <c:v>8.7818000000000005</c:v>
                </c:pt>
                <c:pt idx="37">
                  <c:v>14.130510000000001</c:v>
                </c:pt>
                <c:pt idx="38">
                  <c:v>17.170070000000031</c:v>
                </c:pt>
                <c:pt idx="39">
                  <c:v>17.506399999999989</c:v>
                </c:pt>
                <c:pt idx="40">
                  <c:v>16.880590000000002</c:v>
                </c:pt>
                <c:pt idx="41">
                  <c:v>17.51333</c:v>
                </c:pt>
                <c:pt idx="42">
                  <c:v>17.156980000000093</c:v>
                </c:pt>
                <c:pt idx="43">
                  <c:v>17.560339999999876</c:v>
                </c:pt>
                <c:pt idx="44">
                  <c:v>16.799139999999905</c:v>
                </c:pt>
                <c:pt idx="45">
                  <c:v>16.973719999999879</c:v>
                </c:pt>
                <c:pt idx="46">
                  <c:v>17.928439999999842</c:v>
                </c:pt>
                <c:pt idx="47">
                  <c:v>18.661100000000001</c:v>
                </c:pt>
                <c:pt idx="48">
                  <c:v>21.443950000000001</c:v>
                </c:pt>
                <c:pt idx="49">
                  <c:v>20.806760000000001</c:v>
                </c:pt>
                <c:pt idx="50">
                  <c:v>24.202550000000002</c:v>
                </c:pt>
                <c:pt idx="51">
                  <c:v>25.102900000000005</c:v>
                </c:pt>
                <c:pt idx="52">
                  <c:v>26.819900000000093</c:v>
                </c:pt>
                <c:pt idx="53">
                  <c:v>26.595299999999906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5953952"/>
        <c:axId val="295954336"/>
      </c:lineChart>
      <c:dateAx>
        <c:axId val="295953952"/>
        <c:scaling>
          <c:orientation val="minMax"/>
          <c:max val="40118"/>
        </c:scaling>
        <c:delete val="0"/>
        <c:axPos val="b"/>
        <c:numFmt formatCode="mmm\-yy" sourceLinked="1"/>
        <c:majorTickMark val="cross"/>
        <c:minorTickMark val="none"/>
        <c:tickLblPos val="nextTo"/>
        <c:txPr>
          <a:bodyPr rot="-2700000"/>
          <a:lstStyle/>
          <a:p>
            <a:pPr>
              <a:defRPr sz="1400" b="1">
                <a:solidFill>
                  <a:srgbClr val="FFFFFF"/>
                </a:solidFill>
              </a:defRPr>
            </a:pPr>
            <a:endParaRPr lang="en-US"/>
          </a:p>
        </c:txPr>
        <c:crossAx val="295954336"/>
        <c:crosses val="autoZero"/>
        <c:auto val="1"/>
        <c:lblOffset val="100"/>
        <c:baseTimeUnit val="months"/>
        <c:majorUnit val="3"/>
        <c:majorTimeUnit val="months"/>
      </c:dateAx>
      <c:valAx>
        <c:axId val="295954336"/>
        <c:scaling>
          <c:orientation val="minMax"/>
          <c:max val="2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3200" b="1">
                <a:solidFill>
                  <a:srgbClr val="FFFFFF"/>
                </a:solidFill>
              </a:defRPr>
            </a:pPr>
            <a:endParaRPr lang="en-US"/>
          </a:p>
        </c:txPr>
        <c:crossAx val="295953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285714285714308"/>
          <c:y val="0.55747126436781613"/>
          <c:w val="0.70000000000000062"/>
          <c:h val="0.873563218390804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Converted Rx's to Mail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cat>
            <c:strRef>
              <c:f>Sheet1!$A$2:$A$5</c:f>
              <c:strCache>
                <c:ptCount val="4"/>
                <c:pt idx="0">
                  <c:v>Before</c:v>
                </c:pt>
                <c:pt idx="1">
                  <c:v>After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100949</c:v>
                </c:pt>
                <c:pt idx="1">
                  <c:v>292872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6974224"/>
        <c:axId val="302909888"/>
      </c:barChart>
      <c:catAx>
        <c:axId val="29697422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02909888"/>
        <c:crosses val="autoZero"/>
        <c:auto val="1"/>
        <c:lblAlgn val="ctr"/>
        <c:lblOffset val="100"/>
        <c:noMultiLvlLbl val="0"/>
      </c:catAx>
      <c:valAx>
        <c:axId val="302909888"/>
        <c:scaling>
          <c:orientation val="minMax"/>
        </c:scaling>
        <c:delete val="0"/>
        <c:axPos val="l"/>
        <c:majorGridlines/>
        <c:numFmt formatCode="#,##0_);\(#,##0\)" sourceLinked="0"/>
        <c:majorTickMark val="out"/>
        <c:minorTickMark val="none"/>
        <c:tickLblPos val="nextTo"/>
        <c:spPr>
          <a:solidFill>
            <a:schemeClr val="tx1"/>
          </a:solidFill>
        </c:spPr>
        <c:txPr>
          <a:bodyPr/>
          <a:lstStyle/>
          <a:p>
            <a:pPr>
              <a:defRPr>
                <a:solidFill>
                  <a:srgbClr val="FFFFFF"/>
                </a:solidFill>
              </a:defRPr>
            </a:pPr>
            <a:endParaRPr lang="en-US"/>
          </a:p>
        </c:txPr>
        <c:crossAx val="296974224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tx1"/>
    </a:solidFill>
  </c:spPr>
  <c:txPr>
    <a:bodyPr/>
    <a:lstStyle/>
    <a:p>
      <a:pPr>
        <a:defRPr sz="1752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0.64447</cdr:x>
      <cdr:y>0.27273</cdr:y>
    </cdr:from>
    <cdr:to>
      <cdr:x>0.84073</cdr:x>
      <cdr:y>0.45455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54625" y="1371600"/>
          <a:ext cx="16002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0.77697</cdr:x>
      <cdr:y>0.62576</cdr:y>
    </cdr:from>
    <cdr:to>
      <cdr:x>0.97324</cdr:x>
      <cdr:y>0.82273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474614" y="3147059"/>
          <a:ext cx="1635456" cy="9906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600" b="1" dirty="0" smtClean="0">
              <a:solidFill>
                <a:srgbClr val="FF0000"/>
              </a:solidFill>
            </a:rPr>
            <a:t>Active Choice </a:t>
          </a:r>
        </a:p>
        <a:p xmlns:a="http://schemas.openxmlformats.org/drawingml/2006/main">
          <a:pPr algn="ctr"/>
          <a:r>
            <a:rPr lang="en-US" sz="2600" b="1" dirty="0" smtClean="0">
              <a:solidFill>
                <a:srgbClr val="FF0000"/>
              </a:solidFill>
            </a:rPr>
            <a:t>Program</a:t>
          </a:r>
          <a:endParaRPr lang="en-US" sz="2600" b="1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5FAF0-987E-4D6B-851B-C97985F74D94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CD14F-E692-4FFC-8C6F-29734CB1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47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27A7003-060F-41FA-95B3-A1F138D96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015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A40D13-913F-483C-B29E-AE31C7052CF8}" type="slidenum">
              <a:rPr lang="en-US" smtClean="0">
                <a:latin typeface="Arial" charset="0"/>
                <a:cs typeface="Arial" charset="0"/>
              </a:rPr>
              <a:pPr/>
              <a:t>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070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C3A1B8-690E-45D4-A050-FA0DE2A68ADF}" type="slidenum">
              <a:rPr lang="en-US" altLang="en-US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24187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84D46-EEB7-4C54-AC74-C08A000D6306}" type="slidenum">
              <a:rPr lang="en-US" smtClean="0">
                <a:latin typeface="Arial" charset="0"/>
                <a:cs typeface="Arial" charset="0"/>
              </a:rPr>
              <a:pPr/>
              <a:t>135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967930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499645-16E3-4BF4-884B-CE1A43290C1A}" type="slidenum">
              <a:rPr lang="en-US" smtClean="0">
                <a:latin typeface="Arial" charset="0"/>
                <a:cs typeface="Arial" charset="0"/>
              </a:rPr>
              <a:pPr/>
              <a:t>139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439998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A1210F-6F96-458F-A4E1-416404FF3E8B}" type="slidenum">
              <a:rPr lang="en-US" smtClean="0">
                <a:latin typeface="Arial" charset="0"/>
                <a:cs typeface="Arial" charset="0"/>
              </a:rPr>
              <a:pPr/>
              <a:t>140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023108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834126-200D-4063-87B3-4E4B51301F41}" type="slidenum">
              <a:rPr lang="en-US" smtClean="0">
                <a:latin typeface="Arial" charset="0"/>
                <a:cs typeface="Arial" charset="0"/>
              </a:rPr>
              <a:pPr/>
              <a:t>141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112606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E0D8A7-5C97-436E-8EE0-8DE07D953991}" type="slidenum">
              <a:rPr lang="en-US" smtClean="0">
                <a:latin typeface="Arial" charset="0"/>
                <a:cs typeface="Arial" charset="0"/>
              </a:rPr>
              <a:pPr/>
              <a:t>143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305110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A14AB0-B923-4634-A623-912739D08369}" type="slidenum">
              <a:rPr lang="en-US" smtClean="0">
                <a:latin typeface="Arial" charset="0"/>
                <a:cs typeface="Arial" charset="0"/>
              </a:rPr>
              <a:pPr/>
              <a:t>144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381657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3E043D-42F6-447B-A283-099D1CC861D3}" type="slidenum">
              <a:rPr lang="en-US" smtClean="0">
                <a:latin typeface="Arial" charset="0"/>
                <a:cs typeface="Arial" charset="0"/>
              </a:rPr>
              <a:pPr/>
              <a:t>145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68661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1C7CFF-86FD-4974-876C-4282546816FF}" type="slidenum">
              <a:rPr lang="en-US" smtClean="0">
                <a:latin typeface="Arial" charset="0"/>
                <a:cs typeface="Arial" charset="0"/>
              </a:rPr>
              <a:pPr/>
              <a:t>146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541257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8927B-38F1-4C75-974E-97764C671B5C}" type="slidenum">
              <a:rPr lang="en-US" smtClean="0">
                <a:latin typeface="Arial" charset="0"/>
                <a:cs typeface="Arial" charset="0"/>
              </a:rPr>
              <a:pPr/>
              <a:t>148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14656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6AB434-001D-4BE1-A163-D2B360EEEA77}" type="slidenum">
              <a:rPr lang="en-US" smtClean="0">
                <a:latin typeface="Arial" charset="0"/>
                <a:cs typeface="Arial" charset="0"/>
              </a:rPr>
              <a:pPr/>
              <a:t>149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562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414D1-CE35-467D-BC7E-264C0C0A7930}" type="slidenum">
              <a:rPr lang="en-US" altLang="en-US">
                <a:solidFill>
                  <a:srgbClr val="000000"/>
                </a:solidFill>
              </a:rPr>
              <a:pPr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77218" name="Rectangle 7"/>
          <p:cNvSpPr txBox="1">
            <a:spLocks noGrp="1"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6" tIns="46588" rIns="93176" bIns="46588" anchor="b"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0250" indent="-280988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2363" indent="-223838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1625" indent="-223838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0888" indent="-223838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8088" indent="-223838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5288" indent="-223838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2488" indent="-223838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9688" indent="-223838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0"/>
            <a:fld id="{49DF8B77-9CCC-4594-8908-504BE36F8AB2}" type="slidenum">
              <a:rPr lang="en-US" altLang="en-US" sz="120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pPr algn="r" eaLnBrk="0" hangingPunct="0"/>
              <a:t>16</a:t>
            </a:fld>
            <a:endParaRPr lang="en-US" altLang="en-US" sz="120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72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77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</p:spPr>
        <p:txBody>
          <a:bodyPr lIns="93176" tIns="46588" rIns="93176" bIns="4658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392380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70FC35-EBC7-41FB-8136-E00CA8517C8E}" type="slidenum">
              <a:rPr lang="en-US" smtClean="0">
                <a:latin typeface="Arial" charset="0"/>
                <a:cs typeface="Arial" charset="0"/>
              </a:rPr>
              <a:pPr/>
              <a:t>150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031704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4DDFFE-B3F5-4814-8743-0311D9A5FB60}" type="slidenum">
              <a:rPr lang="en-US" smtClean="0">
                <a:latin typeface="Arial" charset="0"/>
                <a:cs typeface="Arial" charset="0"/>
              </a:rPr>
              <a:pPr/>
              <a:t>151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743174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E50B82-0047-43C0-9A69-ECA5488D1073}" type="slidenum">
              <a:rPr lang="en-US" smtClean="0">
                <a:latin typeface="Arial" charset="0"/>
                <a:cs typeface="Arial" charset="0"/>
              </a:rPr>
              <a:pPr/>
              <a:t>152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640205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B0CC7C-BCC8-4412-AB2E-F493DAE895DA}" type="slidenum">
              <a:rPr lang="en-US" smtClean="0">
                <a:latin typeface="Arial" charset="0"/>
                <a:cs typeface="Arial" charset="0"/>
              </a:rPr>
              <a:pPr/>
              <a:t>153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572091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945449-2946-4605-9447-67683B77577A}" type="slidenum">
              <a:rPr lang="en-US" smtClean="0">
                <a:latin typeface="Arial" charset="0"/>
                <a:cs typeface="Arial" charset="0"/>
              </a:rPr>
              <a:pPr/>
              <a:t>154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945659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4143375" y="9120189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75" tIns="48238" rIns="96475" bIns="48238" anchor="b"/>
          <a:lstStyle/>
          <a:p>
            <a:pPr algn="r" defTabSz="965067"/>
            <a:fld id="{C141B240-6DBD-4B51-9A71-471133D896D5}" type="slidenum">
              <a:rPr lang="en-US" sz="1300"/>
              <a:pPr algn="r" defTabSz="965067"/>
              <a:t>157</a:t>
            </a:fld>
            <a:endParaRPr lang="en-US" sz="1300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8411161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08C2A6-5BA7-4235-A2E1-7C23F29D7366}" type="slidenum">
              <a:rPr lang="en-US" smtClean="0">
                <a:latin typeface="Arial" charset="0"/>
                <a:cs typeface="Arial" charset="0"/>
              </a:rPr>
              <a:pPr/>
              <a:t>159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795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08C2A6-5BA7-4235-A2E1-7C23F29D7366}" type="slidenum">
              <a:rPr lang="en-US" smtClean="0">
                <a:latin typeface="Arial" charset="0"/>
                <a:cs typeface="Arial" charset="0"/>
              </a:rPr>
              <a:pPr/>
              <a:t>161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074165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7E4A84-D343-4092-9687-80F31FBC0156}" type="slidenum">
              <a:rPr lang="en-US" smtClean="0">
                <a:latin typeface="Arial" charset="0"/>
                <a:cs typeface="Arial" charset="0"/>
              </a:rPr>
              <a:pPr/>
              <a:t>162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597751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7E99E8-08FE-4550-9820-5E619FEB2C60}" type="slidenum">
              <a:rPr lang="en-US"/>
              <a:pPr/>
              <a:t>163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35946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49766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EADA6D-41DE-47DD-B4B0-D224B9B508E1}" type="slidenum">
              <a:rPr lang="en-US"/>
              <a:pPr/>
              <a:t>164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54313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A83C0-2667-459D-BCBD-543F2FDD1851}" type="slidenum">
              <a:rPr lang="en-US"/>
              <a:pPr/>
              <a:t>165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3341759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72EA90-3959-444F-9DA1-B1EBAEA2B562}" type="slidenum">
              <a:rPr lang="en-US" smtClean="0"/>
              <a:pPr>
                <a:defRPr/>
              </a:pPr>
              <a:t>166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96334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72EA90-3959-444F-9DA1-B1EBAEA2B562}" type="slidenum">
              <a:rPr lang="en-US" smtClean="0"/>
              <a:pPr>
                <a:defRPr/>
              </a:pPr>
              <a:t>168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33952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7E99E8-08FE-4550-9820-5E619FEB2C60}" type="slidenum">
              <a:rPr lang="en-US"/>
              <a:pPr/>
              <a:t>170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95585522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72EA90-3959-444F-9DA1-B1EBAEA2B562}" type="slidenum">
              <a:rPr lang="en-US" smtClean="0"/>
              <a:pPr>
                <a:defRPr/>
              </a:pPr>
              <a:t>171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09966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72EA90-3959-444F-9DA1-B1EBAEA2B562}" type="slidenum">
              <a:rPr lang="en-US" smtClean="0"/>
              <a:pPr>
                <a:defRPr/>
              </a:pPr>
              <a:t>172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76435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72EA90-3959-444F-9DA1-B1EBAEA2B562}" type="slidenum">
              <a:rPr lang="en-US" smtClean="0"/>
              <a:pPr>
                <a:defRPr/>
              </a:pPr>
              <a:t>173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15645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29EB41-81F6-4E38-BF1D-3174BE2918CA}" type="slidenum">
              <a:rPr lang="en-US" smtClean="0">
                <a:latin typeface="Arial" charset="0"/>
                <a:cs typeface="Arial" charset="0"/>
              </a:rPr>
              <a:pPr/>
              <a:t>176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134876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BDA1EE-D4F9-45D9-91A9-878A61C4C92D}" type="slidenum">
              <a:rPr lang="en-US" smtClean="0">
                <a:latin typeface="Arial" charset="0"/>
                <a:cs typeface="Arial" charset="0"/>
              </a:rPr>
              <a:pPr/>
              <a:t>177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599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46956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73CCBE-2B72-42A6-A15E-5833AEC2005E}" type="slidenum">
              <a:rPr lang="en-US" smtClean="0">
                <a:latin typeface="Arial" charset="0"/>
                <a:cs typeface="Arial" charset="0"/>
              </a:rPr>
              <a:pPr/>
              <a:t>178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9764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922017-EA16-4FC2-9D64-500EE3EB4425}" type="slidenum">
              <a:rPr lang="en-US" smtClean="0">
                <a:latin typeface="Arial" charset="0"/>
                <a:cs typeface="Arial" charset="0"/>
              </a:rPr>
              <a:pPr/>
              <a:t>179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823887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A1F500-E37C-4477-8813-3F14BB15635F}" type="slidenum">
              <a:rPr lang="en-US" smtClean="0">
                <a:latin typeface="Arial" charset="0"/>
                <a:cs typeface="Arial" charset="0"/>
              </a:rPr>
              <a:pPr/>
              <a:t>180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190527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F9C9D-77CB-434B-9F6F-413D80DF660A}" type="slidenum">
              <a:rPr lang="en-US" smtClean="0">
                <a:latin typeface="Arial" charset="0"/>
                <a:cs typeface="Arial" charset="0"/>
              </a:rPr>
              <a:pPr/>
              <a:t>181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507745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graph displays the</a:t>
            </a:r>
            <a:r>
              <a:rPr lang="en-US" baseline="0" dirty="0" smtClean="0"/>
              <a:t> fraction of prescriptions that are filled through Home Delivery in a given month. The universe is all prescription refills in a given month. Note that Home Delivery prescriptions need to be refilled less often, since the supply of medicine goes up to 90 days. The supply limit for a retail prescription fill is 30 days. The Select Home Delivery program was in effect during the time period marked by the red vertical lines (November 2008-October 2009).  In November 2009, a more aggressive approach to increasing take-up of home delivery was adopted by the company which accounts for the increase in home delivery utilization in this period. We do not analyze this second program in this paper.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9A8C7-BBB9-457A-9A05-592853CA6D1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136665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3EF43E-8435-43E3-B61E-331EAC3F84E8}" type="slidenum">
              <a:rPr lang="en-US" smtClean="0">
                <a:latin typeface="Arial" charset="0"/>
                <a:cs typeface="Arial" charset="0"/>
              </a:rPr>
              <a:pPr/>
              <a:t>193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798826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C9357-4280-4BD5-B79A-4C033D3CAB47}" type="slidenum">
              <a:rPr lang="en-US" smtClean="0">
                <a:latin typeface="Arial" charset="0"/>
                <a:cs typeface="Arial" charset="0"/>
              </a:rPr>
              <a:pPr/>
              <a:t>194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975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C9357-4280-4BD5-B79A-4C033D3CAB47}" type="slidenum">
              <a:rPr lang="en-US" smtClean="0">
                <a:latin typeface="Arial" charset="0"/>
                <a:cs typeface="Arial" charset="0"/>
              </a:rPr>
              <a:pPr/>
              <a:t>22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803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775049-6E27-4E51-8573-3F7DE22F1F51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63807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C6F23B-E573-47E5-95A7-7A2E618CFEA3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8889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F842BD-1054-4F0B-9439-92900D9C1F75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73592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C9357-4280-4BD5-B79A-4C033D3CAB47}" type="slidenum">
              <a:rPr lang="en-US" smtClean="0">
                <a:latin typeface="Arial" charset="0"/>
                <a:cs typeface="Arial" charset="0"/>
              </a:rPr>
              <a:pPr/>
              <a:t>37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4067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6CD5B8-4CB1-4D7D-85A9-B7A09112EC0D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38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591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C9357-4280-4BD5-B79A-4C033D3CAB47}" type="slidenum">
              <a:rPr lang="en-US" smtClean="0">
                <a:latin typeface="Arial" charset="0"/>
                <a:cs typeface="Arial" charset="0"/>
              </a:rPr>
              <a:pPr/>
              <a:t>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2604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7F63F-5346-457D-BF5C-35EFF58A1650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39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6869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CBC757-12B6-4189-8973-A1B8F269076D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40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7049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A233E8-6557-434D-A331-3B4349FD1FDA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41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6477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C318EC-6BBF-4B4B-B0FC-918023AD46E8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42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3088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22F50-457A-41FF-AEF4-2A609508C9DB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43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7623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EEC282-6163-48E2-B88A-C18B5D2951D7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44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8630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C6EF6F-ABF9-4F20-91C4-81F8A26EDAB1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45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4402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5178DE-85A9-40C4-8CE3-1D2151D66308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46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8916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660411-83D6-4434-8348-57BADF18C371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47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8222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36442A-53BF-4073-ADEA-6323762D95A2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48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972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C9357-4280-4BD5-B79A-4C033D3CAB47}" type="slidenum">
              <a:rPr lang="en-US" smtClean="0">
                <a:latin typeface="Arial" charset="0"/>
                <a:cs typeface="Arial" charset="0"/>
              </a:rPr>
              <a:pPr/>
              <a:t>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997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84C98C-784B-4093-8CBF-6561F8C1E9AC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49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7704297"/>
            <a:ext cx="2580640" cy="1176814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260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D97D07-537A-419C-949C-63E56FFB016D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50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7704297"/>
            <a:ext cx="2580640" cy="1176814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9560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D97D07-537A-419C-949C-63E56FFB016D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51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7704297"/>
            <a:ext cx="2580640" cy="1176814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4227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6AB434-001D-4BE1-A163-D2B360EEEA77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52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350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70FC35-EBC7-41FB-8136-E00CA8517C8E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53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0817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4DDFFE-B3F5-4814-8743-0311D9A5FB60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54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7190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E50B82-0047-43C0-9A69-ECA5488D1073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55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4654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B0CC7C-BCC8-4412-AB2E-F493DAE895DA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56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0669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945449-2946-4605-9447-67683B77577A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57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6150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4143375" y="9120189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75" tIns="48238" rIns="96475" bIns="48238" anchor="b"/>
          <a:lstStyle/>
          <a:p>
            <a:pPr algn="r" defTabSz="965067"/>
            <a:fld id="{C141B240-6DBD-4B51-9A71-471133D896D5}" type="slidenum">
              <a:rPr lang="en-US" sz="1300">
                <a:solidFill>
                  <a:srgbClr val="000000"/>
                </a:solidFill>
              </a:rPr>
              <a:pPr algn="r" defTabSz="965067"/>
              <a:t>60</a:t>
            </a:fld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4549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2371DE-3D07-462C-8B76-E84E91C33ACB}" type="slidenum">
              <a:rPr lang="en-US" altLang="en-US">
                <a:solidFill>
                  <a:srgbClr val="000000"/>
                </a:solidFill>
              </a:rPr>
              <a:pPr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2456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C9357-4280-4BD5-B79A-4C033D3CAB47}" type="slidenum">
              <a:rPr lang="en-US" smtClean="0">
                <a:latin typeface="Arial" charset="0"/>
                <a:cs typeface="Arial" charset="0"/>
              </a:rPr>
              <a:pPr/>
              <a:t>62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845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1C7CFF-86FD-4974-876C-4282546816FF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63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9029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C9357-4280-4BD5-B79A-4C033D3CAB47}" type="slidenum">
              <a:rPr lang="en-US" smtClean="0">
                <a:latin typeface="Arial" charset="0"/>
                <a:cs typeface="Arial" charset="0"/>
              </a:rPr>
              <a:pPr/>
              <a:t>66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4947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B29A43-9A11-457C-A35E-FF3DA5C13909}" type="slidenum">
              <a:rPr lang="en-US" smtClean="0">
                <a:latin typeface="Arial" charset="0"/>
                <a:cs typeface="Arial" charset="0"/>
              </a:rPr>
              <a:pPr/>
              <a:t>72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8362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04CC884-56B5-4523-9FF2-0EFEE2CD43FD}" type="slidenum">
              <a:rPr lang="en-US" altLang="en-US" sz="1200">
                <a:solidFill>
                  <a:schemeClr val="tx1"/>
                </a:solidFill>
              </a:rPr>
              <a:pPr eaLnBrk="1" hangingPunct="1"/>
              <a:t>73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53887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0910815-6469-411F-AEBA-DD2D84E20E77}" type="slidenum">
              <a:rPr lang="en-US" altLang="en-US" sz="1200">
                <a:solidFill>
                  <a:schemeClr val="tx1"/>
                </a:solidFill>
              </a:rPr>
              <a:pPr eaLnBrk="1" hangingPunct="1"/>
              <a:t>74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78339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1130048-0689-4BD1-9472-7A448783DD8A}" type="slidenum">
              <a:rPr lang="en-US" altLang="en-US" sz="1200">
                <a:solidFill>
                  <a:schemeClr val="tx1"/>
                </a:solidFill>
              </a:rPr>
              <a:pPr eaLnBrk="1" hangingPunct="1"/>
              <a:t>75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508235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8769FA5-270C-4E17-AD30-8BB2B1617ED4}" type="slidenum">
              <a:rPr lang="en-US" altLang="en-US" sz="1200">
                <a:solidFill>
                  <a:schemeClr val="tx1"/>
                </a:solidFill>
              </a:rPr>
              <a:pPr eaLnBrk="1" hangingPunct="1"/>
              <a:t>76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55686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E6C3558-0322-4193-BF3F-74C9329EAD2D}" type="slidenum">
              <a:rPr lang="en-US" altLang="en-US" sz="1200">
                <a:solidFill>
                  <a:schemeClr val="tx1"/>
                </a:solidFill>
              </a:rPr>
              <a:pPr eaLnBrk="1" hangingPunct="1"/>
              <a:t>77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22889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9A971F0-B1C8-42D6-B1DE-136B5B498BB7}" type="slidenum">
              <a:rPr lang="en-US" altLang="en-US" sz="1200">
                <a:solidFill>
                  <a:schemeClr val="tx1"/>
                </a:solidFill>
              </a:rPr>
              <a:pPr eaLnBrk="1" hangingPunct="1"/>
              <a:t>78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5152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28C043-BFEF-49CB-B0E4-FAFA63CB8003}" type="slidenum">
              <a:rPr lang="en-US" altLang="en-US">
                <a:solidFill>
                  <a:srgbClr val="000000"/>
                </a:solidFill>
              </a:rPr>
              <a:pPr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5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64439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C9357-4280-4BD5-B79A-4C033D3CAB47}" type="slidenum">
              <a:rPr lang="en-US" smtClean="0">
                <a:latin typeface="Arial" charset="0"/>
                <a:cs typeface="Arial" charset="0"/>
              </a:rPr>
              <a:pPr/>
              <a:t>79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70212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3EF43E-8435-43E3-B61E-331EAC3F84E8}" type="slidenum">
              <a:rPr lang="en-US" smtClean="0">
                <a:latin typeface="Arial" charset="0"/>
                <a:cs typeface="Arial" charset="0"/>
              </a:rPr>
              <a:pPr/>
              <a:t>80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57211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32023C-D743-4DB3-9078-1EEAFA5FEFC6}" type="slidenum">
              <a:rPr lang="en-US" smtClean="0">
                <a:latin typeface="Arial" charset="0"/>
                <a:cs typeface="Arial" charset="0"/>
              </a:rPr>
              <a:pPr/>
              <a:t>81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27703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8DD1E3-E578-4388-BCB5-37F9C7AC5EBA}" type="slidenum">
              <a:rPr lang="en-US" smtClean="0">
                <a:latin typeface="Arial" charset="0"/>
                <a:cs typeface="Arial" charset="0"/>
              </a:rPr>
              <a:pPr/>
              <a:t>82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46897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8" tIns="48320" rIns="96638" bIns="48320" anchor="b"/>
          <a:lstStyle/>
          <a:p>
            <a:pPr algn="r" defTabSz="966702"/>
            <a:fld id="{3C94ABB4-308B-4917-BFBC-7D321489432B}" type="slidenum">
              <a:rPr lang="en-US" sz="1300"/>
              <a:pPr algn="r" defTabSz="966702"/>
              <a:t>83</a:t>
            </a:fld>
            <a:endParaRPr lang="en-US" sz="1300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032310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8" tIns="48320" rIns="96638" bIns="48320" anchor="b"/>
          <a:lstStyle/>
          <a:p>
            <a:pPr algn="r" defTabSz="966702"/>
            <a:fld id="{3C94ABB4-308B-4917-BFBC-7D321489432B}" type="slidenum">
              <a:rPr lang="en-US" sz="1300"/>
              <a:pPr algn="r" defTabSz="966702"/>
              <a:t>84</a:t>
            </a:fld>
            <a:endParaRPr lang="en-US" sz="1300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6309245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29AA8A-7602-4716-8A27-AC04DCF4E5E6}" type="slidenum">
              <a:rPr lang="en-US" smtClean="0">
                <a:latin typeface="Arial" charset="0"/>
                <a:cs typeface="Arial" charset="0"/>
              </a:rPr>
              <a:pPr/>
              <a:t>85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97071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0B1231-2198-42D5-AA06-6D342A83A5AA}" type="slidenum">
              <a:rPr lang="en-US" smtClean="0">
                <a:latin typeface="Arial" charset="0"/>
                <a:cs typeface="Arial" charset="0"/>
              </a:rPr>
              <a:pPr/>
              <a:t>86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33194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B9D438-30DB-4A1A-B61B-B2FB726DEB69}" type="slidenum">
              <a:rPr lang="en-US" smtClean="0">
                <a:latin typeface="Arial" charset="0"/>
                <a:cs typeface="Arial" charset="0"/>
              </a:rPr>
              <a:pPr/>
              <a:t>87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03004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70F107-0758-40C2-BCCD-5E2E0A1FD6D9}" type="slidenum">
              <a:rPr lang="en-US" smtClean="0">
                <a:latin typeface="Arial" charset="0"/>
                <a:cs typeface="Arial" charset="0"/>
              </a:rPr>
              <a:pPr/>
              <a:t>88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683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BE1C01-AA0D-40DA-B761-F22E6A828762}" type="slidenum">
              <a:rPr lang="en-US" altLang="en-US">
                <a:solidFill>
                  <a:srgbClr val="000000"/>
                </a:solidFill>
              </a:rPr>
              <a:pPr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6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92122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B29A43-9A11-457C-A35E-FF3DA5C13909}" type="slidenum">
              <a:rPr lang="en-US" smtClean="0">
                <a:latin typeface="Arial" charset="0"/>
                <a:cs typeface="Arial" charset="0"/>
              </a:rPr>
              <a:pPr/>
              <a:t>89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00326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5E0021-6D44-4B57-8D89-93D3C94C3A61}" type="slidenum">
              <a:rPr lang="en-US" smtClean="0">
                <a:latin typeface="Arial" charset="0"/>
                <a:cs typeface="Arial" charset="0"/>
              </a:rPr>
              <a:pPr/>
              <a:t>90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94134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DDA4B-1FCA-43A0-9A74-931AF787E136}" type="slidenum">
              <a:rPr lang="en-US" smtClean="0">
                <a:latin typeface="Arial" charset="0"/>
                <a:cs typeface="Arial" charset="0"/>
              </a:rPr>
              <a:pPr/>
              <a:t>92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2313"/>
            <a:ext cx="4797425" cy="3598862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18874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90800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943339-D8DD-4C5B-8CB3-26ABB3700B13}" type="slidenum">
              <a:rPr lang="en-US" smtClean="0">
                <a:latin typeface="Arial" charset="0"/>
                <a:cs typeface="Arial" charset="0"/>
              </a:rPr>
              <a:pPr/>
              <a:t>93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2313"/>
            <a:ext cx="4797425" cy="3598862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18874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93996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9039D7-C847-4F7E-82F5-780EE2867D59}" type="slidenum">
              <a:rPr lang="en-US" smtClean="0">
                <a:latin typeface="Arial" charset="0"/>
                <a:cs typeface="Arial" charset="0"/>
              </a:rPr>
              <a:pPr/>
              <a:t>94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80206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2F061C-51B8-49C5-A0F7-1CD43C181793}" type="slidenum">
              <a:rPr lang="en-US" smtClean="0">
                <a:latin typeface="Arial" charset="0"/>
                <a:cs typeface="Arial" charset="0"/>
              </a:rPr>
              <a:pPr/>
              <a:t>95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2108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9F441F-F5F1-4D08-BED8-14536359FC50}" type="slidenum">
              <a:rPr lang="en-US" smtClean="0">
                <a:latin typeface="Arial" charset="0"/>
                <a:cs typeface="Arial" charset="0"/>
              </a:rPr>
              <a:pPr/>
              <a:t>96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7657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5E683D-36B1-42A1-8442-A09320B40289}" type="slidenum">
              <a:rPr lang="en-US" smtClean="0">
                <a:latin typeface="Arial" charset="0"/>
                <a:cs typeface="Arial" charset="0"/>
              </a:rPr>
              <a:pPr/>
              <a:t>97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9650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8" tIns="48320" rIns="96638" bIns="48320" anchor="b"/>
          <a:lstStyle/>
          <a:p>
            <a:pPr algn="r" defTabSz="966702"/>
            <a:fld id="{5C22585A-1E50-4632-A825-BF223E032A22}" type="slidenum">
              <a:rPr lang="en-US" sz="1300"/>
              <a:pPr algn="r" defTabSz="966702"/>
              <a:t>99</a:t>
            </a:fld>
            <a:endParaRPr lang="en-US" sz="1300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2821428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8" tIns="48320" rIns="96638" bIns="48320" anchor="b"/>
          <a:lstStyle/>
          <a:p>
            <a:pPr algn="r" defTabSz="966702"/>
            <a:fld id="{3C94ABB4-308B-4917-BFBC-7D321489432B}" type="slidenum">
              <a:rPr lang="en-US" sz="1300"/>
              <a:pPr algn="r" defTabSz="966702"/>
              <a:t>100</a:t>
            </a:fld>
            <a:endParaRPr lang="en-US" sz="1300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4976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E86922-C3C4-4F18-9CD6-085FA045205D}" type="slidenum">
              <a:rPr lang="en-US" altLang="en-US">
                <a:solidFill>
                  <a:srgbClr val="000000"/>
                </a:solidFill>
              </a:rPr>
              <a:pPr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7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24213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8" tIns="48320" rIns="96638" bIns="48320" anchor="b"/>
          <a:lstStyle/>
          <a:p>
            <a:pPr algn="r" defTabSz="966702"/>
            <a:fld id="{3C94ABB4-308B-4917-BFBC-7D321489432B}" type="slidenum">
              <a:rPr lang="en-US" sz="1300"/>
              <a:pPr algn="r" defTabSz="966702"/>
              <a:t>101</a:t>
            </a:fld>
            <a:endParaRPr lang="en-US" sz="1300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3481801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8A2DC-31E0-4D97-BED6-5C113F7470BA}" type="slidenum">
              <a:rPr lang="en-US" smtClean="0">
                <a:latin typeface="Arial" charset="0"/>
                <a:cs typeface="Arial" charset="0"/>
              </a:rPr>
              <a:pPr/>
              <a:t>102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0823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8" tIns="48320" rIns="96638" bIns="48320" anchor="b"/>
          <a:lstStyle/>
          <a:p>
            <a:pPr algn="r" defTabSz="966702"/>
            <a:fld id="{3C94ABB4-308B-4917-BFBC-7D321489432B}" type="slidenum">
              <a:rPr lang="en-US" sz="1300"/>
              <a:pPr algn="r" defTabSz="966702"/>
              <a:t>103</a:t>
            </a:fld>
            <a:endParaRPr lang="en-US" sz="1300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8995978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8" tIns="48320" rIns="96638" bIns="48320" anchor="b"/>
          <a:lstStyle/>
          <a:p>
            <a:pPr algn="r" defTabSz="966702"/>
            <a:fld id="{3C94ABB4-308B-4917-BFBC-7D321489432B}" type="slidenum">
              <a:rPr lang="en-US" sz="1300"/>
              <a:pPr algn="r" defTabSz="966702"/>
              <a:t>104</a:t>
            </a:fld>
            <a:endParaRPr lang="en-US" sz="1300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6721131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8" tIns="48320" rIns="96638" bIns="48320" anchor="b"/>
          <a:lstStyle/>
          <a:p>
            <a:pPr algn="r" defTabSz="966702"/>
            <a:fld id="{3C94ABB4-308B-4917-BFBC-7D321489432B}" type="slidenum">
              <a:rPr lang="en-US" sz="1300"/>
              <a:pPr algn="r" defTabSz="966702"/>
              <a:t>105</a:t>
            </a:fld>
            <a:endParaRPr lang="en-US" sz="1300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4697681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DC7DD6-DDD0-45A5-A4E3-A820EC1320D8}" type="slidenum">
              <a:rPr lang="en-US" smtClean="0">
                <a:latin typeface="Arial" charset="0"/>
                <a:cs typeface="Arial" charset="0"/>
              </a:rPr>
              <a:pPr/>
              <a:t>106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38841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52954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07027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6CD5B8-4CB1-4D7D-85A9-B7A09112EC0D}" type="slidenum">
              <a:rPr lang="en-US" smtClean="0">
                <a:latin typeface="Arial" charset="0"/>
                <a:cs typeface="Arial" charset="0"/>
              </a:rPr>
              <a:pPr/>
              <a:t>109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29178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7F63F-5346-457D-BF5C-35EFF58A1650}" type="slidenum">
              <a:rPr lang="en-US" smtClean="0">
                <a:latin typeface="Arial" charset="0"/>
                <a:cs typeface="Arial" charset="0"/>
              </a:rPr>
              <a:pPr/>
              <a:t>110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341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E58105-3309-4722-8381-C1CFC6019AE1}" type="slidenum">
              <a:rPr lang="en-US" altLang="en-US">
                <a:solidFill>
                  <a:srgbClr val="000000"/>
                </a:solidFill>
              </a:rPr>
              <a:pPr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710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22649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CBC757-12B6-4189-8973-A1B8F269076D}" type="slidenum">
              <a:rPr lang="en-US" smtClean="0">
                <a:latin typeface="Arial" charset="0"/>
                <a:cs typeface="Arial" charset="0"/>
              </a:rPr>
              <a:pPr/>
              <a:t>111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57264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A233E8-6557-434D-A331-3B4349FD1FDA}" type="slidenum">
              <a:rPr lang="en-US" smtClean="0">
                <a:latin typeface="Arial" charset="0"/>
                <a:cs typeface="Arial" charset="0"/>
              </a:rPr>
              <a:pPr/>
              <a:t>112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14216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C318EC-6BBF-4B4B-B0FC-918023AD46E8}" type="slidenum">
              <a:rPr lang="en-US" smtClean="0">
                <a:latin typeface="Arial" charset="0"/>
                <a:cs typeface="Arial" charset="0"/>
              </a:rPr>
              <a:pPr/>
              <a:t>113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2757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22F50-457A-41FF-AEF4-2A609508C9DB}" type="slidenum">
              <a:rPr lang="en-US" smtClean="0">
                <a:latin typeface="Arial" charset="0"/>
                <a:cs typeface="Arial" charset="0"/>
              </a:rPr>
              <a:pPr/>
              <a:t>114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4808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EEC282-6163-48E2-B88A-C18B5D2951D7}" type="slidenum">
              <a:rPr lang="en-US" smtClean="0">
                <a:latin typeface="Arial" charset="0"/>
                <a:cs typeface="Arial" charset="0"/>
              </a:rPr>
              <a:pPr/>
              <a:t>115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51757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C6EF6F-ABF9-4F20-91C4-81F8A26EDAB1}" type="slidenum">
              <a:rPr lang="en-US" smtClean="0">
                <a:latin typeface="Arial" charset="0"/>
                <a:cs typeface="Arial" charset="0"/>
              </a:rPr>
              <a:pPr/>
              <a:t>116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57268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5178DE-85A9-40C4-8CE3-1D2151D66308}" type="slidenum">
              <a:rPr lang="en-US" smtClean="0">
                <a:latin typeface="Arial" charset="0"/>
                <a:cs typeface="Arial" charset="0"/>
              </a:rPr>
              <a:pPr/>
              <a:t>117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69240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660411-83D6-4434-8348-57BADF18C371}" type="slidenum">
              <a:rPr lang="en-US" smtClean="0">
                <a:latin typeface="Arial" charset="0"/>
                <a:cs typeface="Arial" charset="0"/>
              </a:rPr>
              <a:pPr/>
              <a:t>118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39636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36442A-53BF-4073-ADEA-6323762D95A2}" type="slidenum">
              <a:rPr lang="en-US" smtClean="0">
                <a:latin typeface="Arial" charset="0"/>
                <a:cs typeface="Arial" charset="0"/>
              </a:rPr>
              <a:pPr/>
              <a:t>119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30386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84C98C-784B-4093-8CBF-6561F8C1E9AC}" type="slidenum">
              <a:rPr lang="en-US" smtClean="0">
                <a:latin typeface="Arial" charset="0"/>
                <a:cs typeface="Arial" charset="0"/>
              </a:rPr>
              <a:pPr/>
              <a:t>120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7704297"/>
            <a:ext cx="2580640" cy="1176814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32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DE62B-3F82-4840-97E5-383CE7F767B7}" type="slidenum">
              <a:rPr lang="en-US" altLang="en-US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75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95329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D97D07-537A-419C-949C-63E56FFB016D}" type="slidenum">
              <a:rPr lang="en-US" smtClean="0">
                <a:latin typeface="Arial" charset="0"/>
                <a:cs typeface="Arial" charset="0"/>
              </a:rPr>
              <a:pPr/>
              <a:t>121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7704297"/>
            <a:ext cx="2580640" cy="1176814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74480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D97D07-537A-419C-949C-63E56FFB016D}" type="slidenum">
              <a:rPr lang="en-US" smtClean="0">
                <a:latin typeface="Arial" charset="0"/>
                <a:cs typeface="Arial" charset="0"/>
              </a:rPr>
              <a:pPr/>
              <a:t>122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7704297"/>
            <a:ext cx="2580640" cy="1176814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19617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DDCE0D-2E6C-4202-BAF8-7B10FE882532}" type="slidenum">
              <a:rPr lang="en-US" smtClean="0">
                <a:latin typeface="Arial" charset="0"/>
                <a:cs typeface="Arial" charset="0"/>
              </a:rPr>
              <a:pPr/>
              <a:t>125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87376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122549-1FAA-4DA1-BCF3-B0A551301AB2}" type="slidenum">
              <a:rPr lang="en-US" smtClean="0">
                <a:latin typeface="Arial" charset="0"/>
                <a:cs typeface="Arial" charset="0"/>
              </a:rPr>
              <a:pPr/>
              <a:t>126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043535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DE51B-7BE4-45A8-81AC-AAB09751ADF4}" type="slidenum">
              <a:rPr lang="en-US" smtClean="0">
                <a:latin typeface="Arial" charset="0"/>
                <a:cs typeface="Arial" charset="0"/>
              </a:rPr>
              <a:pPr/>
              <a:t>127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64502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257689-9BA1-43BE-993A-4E9C985334C5}" type="slidenum">
              <a:rPr lang="en-US" smtClean="0">
                <a:latin typeface="Arial" charset="0"/>
                <a:cs typeface="Arial" charset="0"/>
              </a:rPr>
              <a:pPr/>
              <a:t>128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818367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5C4BE1-3801-4A06-9678-70EDF63C7941}" type="slidenum">
              <a:rPr lang="en-US" smtClean="0">
                <a:latin typeface="Arial" charset="0"/>
                <a:cs typeface="Arial" charset="0"/>
              </a:rPr>
              <a:pPr/>
              <a:t>131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960990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2840F4-C841-48C1-8EFC-018D77F1D052}" type="slidenum">
              <a:rPr lang="en-US" smtClean="0">
                <a:latin typeface="Arial" charset="0"/>
                <a:cs typeface="Arial" charset="0"/>
              </a:rPr>
              <a:pPr/>
              <a:t>132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29220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7F34C3-ECF3-43D8-B50F-8E6AF825CBC3}" type="slidenum">
              <a:rPr lang="en-US" smtClean="0">
                <a:latin typeface="Arial" charset="0"/>
                <a:cs typeface="Arial" charset="0"/>
              </a:rPr>
              <a:pPr/>
              <a:t>133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808226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B3DC4B-7541-46F1-A529-B26903DCCF27}" type="slidenum">
              <a:rPr lang="en-US" smtClean="0">
                <a:latin typeface="Arial" charset="0"/>
                <a:cs typeface="Arial" charset="0"/>
              </a:rPr>
              <a:pPr/>
              <a:t>134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525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A8F11-51C3-4666-BF52-D0DFEDF035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D6ED1-E761-4D0A-82E5-B26FBAE21E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57D49-E1AD-4BB1-AE2B-4F440D9638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31792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044DC-21DE-484B-A884-20D487861F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02202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3622F-C096-4FE4-A795-36FF55199C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60778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D42E8-CD4C-4F1A-9AF0-A459244604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46703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CB5C7-8942-4785-A498-2A78F46B7B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1779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8877300" y="0"/>
            <a:ext cx="2667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C4CCFF"/>
              </a:solidFill>
              <a:cs typeface="+mn-cs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4290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527800"/>
            <a:ext cx="5334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562A3-4F1F-4147-A1E9-B688BF3F472B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84167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4203F-DC7E-4610-9102-FF98370B00DC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81795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2BB46-0574-407E-8575-C2D6B31E821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098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B80C8-C47D-4EFB-B78C-B1D63904B2F1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3521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053ED-586E-4032-970D-855A148914F3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34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F98A6-B313-4560-9A63-663845EEA0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3B5BA-7C8F-4FE5-8AA6-6DBEB72AE80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3294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BA50D-6D3B-400D-A774-5C1F4E298BB4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6858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30B41-A71E-4AE9-AF85-92E1D543A1CE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4407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B32E1-AF84-4D7F-AA7B-26199CE55AB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3170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BEC2F-1EE7-4572-A681-E0C18CE2D66C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50743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30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30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2875D-313A-4F43-B1C4-218C7CA56B7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3884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8053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97481-0C41-4F1A-AB36-288F36EA0FA7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02329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80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4672A-A993-45CB-848A-0EE0A29FA48F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15787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5AC5-570E-4F4D-9308-80B61D9348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080-A23F-4BE7-9B5E-0FCF5FAED9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6541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5AC5-570E-4F4D-9308-80B61D9348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080-A23F-4BE7-9B5E-0FCF5FAED9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052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1DCDF-7B74-49CD-9271-9A68095CE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5AC5-570E-4F4D-9308-80B61D9348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080-A23F-4BE7-9B5E-0FCF5FAED9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2396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5AC5-570E-4F4D-9308-80B61D9348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080-A23F-4BE7-9B5E-0FCF5FAED9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7587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5AC5-570E-4F4D-9308-80B61D9348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080-A23F-4BE7-9B5E-0FCF5FAED9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59338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5AC5-570E-4F4D-9308-80B61D9348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080-A23F-4BE7-9B5E-0FCF5FAED9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043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5AC5-570E-4F4D-9308-80B61D9348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080-A23F-4BE7-9B5E-0FCF5FAED9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7951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5AC5-570E-4F4D-9308-80B61D9348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080-A23F-4BE7-9B5E-0FCF5FAED9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9351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5AC5-570E-4F4D-9308-80B61D9348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080-A23F-4BE7-9B5E-0FCF5FAED9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461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5AC5-570E-4F4D-9308-80B61D9348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080-A23F-4BE7-9B5E-0FCF5FAED9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2805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5AC5-570E-4F4D-9308-80B61D9348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080-A23F-4BE7-9B5E-0FCF5FAED9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70626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762000"/>
            <a:ext cx="7623175" cy="1752600"/>
          </a:xfrm>
        </p:spPr>
        <p:txBody>
          <a:bodyPr/>
          <a:lstStyle>
            <a:lvl1pPr algn="l">
              <a:defRPr sz="3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895600"/>
            <a:ext cx="7467600" cy="2743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F6165F6-6526-46DD-A9AC-DB54A3A9CB4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7" name="Freeform 7"/>
          <p:cNvSpPr>
            <a:spLocks noChangeArrowheads="1"/>
          </p:cNvSpPr>
          <p:nvPr/>
        </p:nvSpPr>
        <p:spPr bwMode="auto">
          <a:xfrm>
            <a:off x="457200" y="3810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b="1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713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CEB5B-9F52-44AD-A1F1-D9AB52274E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4C06F-785D-4A5D-BEEB-5DB02D7CA1C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8934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D10FD-8CB7-409F-95AC-B909ED1C04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2401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AA8CC-2CD5-4BFF-B763-5F67F68889F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02873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92BE8-9F19-4C63-852A-2926091C7D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9453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85631-2384-45FC-BBC5-95F7B5C8CCD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29698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176B6-3FE0-40A1-BCAE-56C2A199F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8846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608B9-C76E-4A7D-9C77-0B766CE151B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1488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C0053-D035-4AAC-A4E9-63013AADC7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86305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65A7C-DEB3-48C2-A896-A7751487B44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2002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E1CBC-593D-4847-A558-5DD627DB59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687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76F4CEE-9714-4CED-9FD6-C8648B1EAB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24EFDC1-C54E-41C9-9444-B728118338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57612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CD922-85EB-4F65-BDD0-1C8C254024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0650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A2D63-E98F-43F1-A23E-EBEE90910F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6276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CF32F-159F-4E81-84EA-05009D61F3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5604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09B8A-3BC2-4664-80D3-B645AD69C3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8629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4A701-097B-498D-AE4C-43535D7DC4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23139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5C747-4986-447D-A2DB-7372F12E35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88146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25963-4C5D-4A31-9DB9-1180C99A35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79560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3ADC9-2AE3-4105-91EF-F5FA1263F7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0266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FE7A7-BAB9-4CA5-8B73-C5BE352D26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21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1E5A5-584F-4CAA-AEA1-6BE773B17B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5FF3A-057E-4DA3-9147-A7EDF0A005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21262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1ED9B-D4B4-418F-81D3-26C20887F8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77298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6787F-76D9-403D-A7C9-04E5F80821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5705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A5D74-F45B-4F12-A6E6-A9FC7B44F6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65375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CD922-85EB-4F65-BDD0-1C8C254024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7871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A2D63-E98F-43F1-A23E-EBEE90910F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61537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CF32F-159F-4E81-84EA-05009D61F3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0972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09B8A-3BC2-4664-80D3-B645AD69C3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30808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4A701-097B-498D-AE4C-43535D7DC4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98759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5C747-4986-447D-A2DB-7372F12E35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40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E85CF-7A03-4234-BAFB-2E84175A0E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25963-4C5D-4A31-9DB9-1180C99A35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98019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3ADC9-2AE3-4105-91EF-F5FA1263F7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7525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FE7A7-BAB9-4CA5-8B73-C5BE352D26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40530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5FF3A-057E-4DA3-9147-A7EDF0A005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50748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1ED9B-D4B4-418F-81D3-26C20887F8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27124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6787F-76D9-403D-A7C9-04E5F80821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35098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A5D74-F45B-4F12-A6E6-A9FC7B44F6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086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5A8C6-7DFB-424D-B6F1-A6C37C5089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373E2-969E-43A6-BD5D-5F94B41FFD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179A3-E180-45AE-94F9-C9E377AA03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2B480-26BF-41D4-9C9E-67735757DE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71D48-2E43-4A9F-8590-6AF57416DE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413CC-C954-4B4E-87A1-FF0300A6B4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786C0-ED9C-41D6-876B-3382850A18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43004-D6FF-46D3-9D29-E65A83809A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F732B-9881-48EE-880C-261517E8FF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8877300" y="0"/>
            <a:ext cx="2667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C4CCFF"/>
              </a:solidFill>
              <a:cs typeface="+mn-cs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4290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527800"/>
            <a:ext cx="5334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562A3-4F1F-4147-A1E9-B688BF3F472B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95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4203F-DC7E-4610-9102-FF98370B00DC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827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2BB46-0574-407E-8575-C2D6B31E821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939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B80C8-C47D-4EFB-B78C-B1D63904B2F1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3132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053ED-586E-4032-970D-855A148914F3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98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B8138-5D60-4F2C-A418-37FB74EC9B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3B5BA-7C8F-4FE5-8AA6-6DBEB72AE80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760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BA50D-6D3B-400D-A774-5C1F4E298BB4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9762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30B41-A71E-4AE9-AF85-92E1D543A1CE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917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B32E1-AF84-4D7F-AA7B-26199CE55AB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939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BEC2F-1EE7-4572-A681-E0C18CE2D66C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834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30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30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2875D-313A-4F43-B1C4-218C7CA56B7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28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8053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97481-0C41-4F1A-AB36-288F36EA0FA7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376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80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4672A-A993-45CB-848A-0EE0A29FA48F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4846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8877300" y="0"/>
            <a:ext cx="2667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C4CCFF"/>
              </a:solidFill>
              <a:cs typeface="+mn-cs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4290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527800"/>
            <a:ext cx="5334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562A3-4F1F-4147-A1E9-B688BF3F472B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95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4203F-DC7E-4610-9102-FF98370B00DC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82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E69E6-A1A7-4E75-9241-9A3832EA47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2BB46-0574-407E-8575-C2D6B31E821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939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B80C8-C47D-4EFB-B78C-B1D63904B2F1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3132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053ED-586E-4032-970D-855A148914F3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981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3B5BA-7C8F-4FE5-8AA6-6DBEB72AE80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760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BA50D-6D3B-400D-A774-5C1F4E298BB4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9762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30B41-A71E-4AE9-AF85-92E1D543A1CE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917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B32E1-AF84-4D7F-AA7B-26199CE55AB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939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BEC2F-1EE7-4572-A681-E0C18CE2D66C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834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30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30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2875D-313A-4F43-B1C4-218C7CA56B7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288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8053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97481-0C41-4F1A-AB36-288F36EA0FA7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37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F6FBF-FF37-4F93-8EFF-1989BD1B46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80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4672A-A993-45CB-848A-0EE0A29FA48F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4846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8877300" y="0"/>
            <a:ext cx="2667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C4CCFF"/>
              </a:solidFill>
              <a:cs typeface="+mn-cs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4290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527800"/>
            <a:ext cx="5334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562A3-4F1F-4147-A1E9-B688BF3F472B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951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4203F-DC7E-4610-9102-FF98370B00DC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827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2BB46-0574-407E-8575-C2D6B31E821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939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B80C8-C47D-4EFB-B78C-B1D63904B2F1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313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053ED-586E-4032-970D-855A148914F3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981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3B5BA-7C8F-4FE5-8AA6-6DBEB72AE80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760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BA50D-6D3B-400D-A774-5C1F4E298BB4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9762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30B41-A71E-4AE9-AF85-92E1D543A1CE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917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B32E1-AF84-4D7F-AA7B-26199CE55AB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9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8C7EC-5979-44E8-BA54-998E6BD8AC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BEC2F-1EE7-4572-A681-E0C18CE2D66C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834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30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30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2875D-313A-4F43-B1C4-218C7CA56B7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288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8053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97481-0C41-4F1A-AB36-288F36EA0FA7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376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80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4672A-A993-45CB-848A-0EE0A29FA48F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4846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A8F11-51C3-4666-BF52-D0DFEDF035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3245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2B480-26BF-41D4-9C9E-67735757DEC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884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B8138-5D60-4F2C-A418-37FB74EC9B7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018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E69E6-A1A7-4E75-9241-9A3832EA474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695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F6FBF-FF37-4F93-8EFF-1989BD1B464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006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8C7EC-5979-44E8-BA54-998E6BD8AC0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37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AC77-C3B5-43E1-A6A0-ADABDBC412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AC77-C3B5-43E1-A6A0-ADABDBC4129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0887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50A5-0A9C-4641-885F-F3F42F5DA42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322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7F1AA-CEDB-4D2C-96D5-B3A6429C5A2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724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D6ED1-E761-4D0A-82E5-B26FBAE21E0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409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F98A6-B313-4560-9A63-663845EEA0D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437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1DCDF-7B74-49CD-9271-9A68095CE58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0099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CEB5B-9F52-44AD-A1F1-D9AB52274EF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2115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8877300" y="0"/>
            <a:ext cx="2667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C4CCFF"/>
              </a:solidFill>
              <a:cs typeface="+mn-cs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4290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527800"/>
            <a:ext cx="5334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26861-8CAD-4764-8892-B8303A2BF79E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793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FD267-8861-4C48-8181-9D2FB644AF73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2301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E64C4-13FA-49A6-B002-E7E1DAD9D96A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85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50A5-0A9C-4641-885F-F3F42F5DA4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44D1B-BF9C-4216-866E-76B170664AD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69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711EB-2458-43AF-BEC7-09375412C0F4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1741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BCAC8-7EBC-4340-8CFC-D6F652007FA7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8360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7C912-422E-4808-B15F-0FB001F6007D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391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6C5F3-CD27-49CB-83EC-7758EBB93DFC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9797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27AC5-AA6B-4222-A245-EF9A14C4751A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1846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46FFB-D639-4BDB-9DC3-D92CB4AC18B7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5401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30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30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A1954-ECA9-4797-8B78-484B901C4536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787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8053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69C53-5F7C-475A-A497-9958DDD14273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2253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8053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4BB3B-83AF-42EB-BA1F-D4446CBDB374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86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7F1AA-CEDB-4D2C-96D5-B3A6429C5A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80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C4CB1-6647-466D-92A5-408F44D026F7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503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sz="1800">
              <a:solidFill>
                <a:srgbClr val="C4CCFF"/>
              </a:solidFill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sz="1800">
              <a:solidFill>
                <a:srgbClr val="C4CCFF"/>
              </a:solidFill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2B1AB-0AE2-486B-9694-7D113D12CC1C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124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289F7-6605-4117-9799-E6DCED57C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683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D0F83-1A11-4AA3-8432-A9F2E59C39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4241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D36B7-F501-4063-9F80-916EE1AE74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1655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0C8FE-23AD-4584-9702-82F730F02E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709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3E477-DE8E-4EFB-954B-5E3CDDAA53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889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4ED8A-4ED7-47CB-ABA5-D330915375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0220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0279B-8FF9-4FC8-9807-D4CDB1FAE2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45481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3A320-74A7-4C41-9F54-AE337666CF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5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54C808-EB59-46BE-B815-0A0248823D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86C5AC5-570E-4F4D-9308-80B61D93485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7/6/2014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591D080-A23F-4BE7-9B5E-0FCF5FAED9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98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Garamond" panose="02020404030301010803" pitchFamily="18" charset="0"/>
              </a:defRPr>
            </a:lvl1pPr>
          </a:lstStyle>
          <a:p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Garamond" panose="02020404030301010803" pitchFamily="18" charset="0"/>
              </a:defRPr>
            </a:lvl1pPr>
          </a:lstStyle>
          <a:p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Garamond" panose="02020404030301010803" pitchFamily="18" charset="0"/>
              </a:defRPr>
            </a:lvl1pPr>
          </a:lstStyle>
          <a:p>
            <a:fld id="{7A1A0E19-B963-4104-9C1B-5BE7940419B8}" type="slidenum">
              <a:rPr lang="en-US" alt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10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b="1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 b="1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59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rgbClr val="0000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FF"/>
        </a:buClr>
        <a:buFont typeface="Wingdings" panose="05000000000000000000" pitchFamily="2" charset="2"/>
        <a:buChar char="n"/>
        <a:defRPr sz="3000" kern="1200">
          <a:solidFill>
            <a:srgbClr val="0000FF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rgbClr val="0000FF"/>
        </a:buClr>
        <a:buChar char="•"/>
        <a:defRPr sz="2600" kern="1200">
          <a:solidFill>
            <a:srgbClr val="0000FF"/>
          </a:solidFill>
          <a:latin typeface="+mn-lt"/>
          <a:ea typeface="+mn-ea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rgbClr val="0000FF"/>
        </a:buClr>
        <a:buFont typeface="Arial" panose="020B0604020202020204" pitchFamily="34" charset="0"/>
        <a:buChar char="-"/>
        <a:defRPr sz="2200" kern="1200">
          <a:solidFill>
            <a:srgbClr val="0000FF"/>
          </a:solidFill>
          <a:latin typeface="+mn-lt"/>
          <a:ea typeface="+mn-ea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rgbClr val="0000FF"/>
        </a:buClr>
        <a:buFont typeface="Wingdings" panose="05000000000000000000" pitchFamily="2" charset="2"/>
        <a:buChar char="ü"/>
        <a:defRPr sz="2000" kern="1200">
          <a:solidFill>
            <a:srgbClr val="0000FF"/>
          </a:solidFill>
          <a:latin typeface="+mn-lt"/>
          <a:ea typeface="+mn-ea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rgbClr val="0000FF"/>
        </a:buClr>
        <a:buFont typeface="Wingdings" panose="05000000000000000000" pitchFamily="2" charset="2"/>
        <a:buChar char="§"/>
        <a:defRPr sz="2000" kern="1200">
          <a:solidFill>
            <a:srgbClr val="0000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fld id="{C5FF0F07-A648-48F0-916C-E9E11CB4537C}" type="slidenum">
              <a:rPr lang="en-US">
                <a:solidFill>
                  <a:srgbClr val="000000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20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fld id="{C5FF0F07-A648-48F0-916C-E9E11CB4537C}" type="slidenum">
              <a:rPr lang="en-US">
                <a:solidFill>
                  <a:srgbClr val="000000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24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8650CCD-7AC3-4AD3-B831-AF6D7BF8B7A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10350"/>
            <a:ext cx="406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fld id="{EA700694-819F-40D1-8D54-498AC259FFB5}" type="slidenum">
              <a:rPr lang="en-US">
                <a:solidFill>
                  <a:srgbClr val="C4CCFF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6277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rgbClr val="FFFFFF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FFFF"/>
          </a:solidFill>
          <a:latin typeface="+mn-lt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</a:defRPr>
      </a:lvl3pPr>
      <a:lvl4pPr marL="13716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1828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10350"/>
            <a:ext cx="406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fld id="{EA700694-819F-40D1-8D54-498AC259FFB5}" type="slidenum">
              <a:rPr lang="en-US">
                <a:solidFill>
                  <a:srgbClr val="C4CCFF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6277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rgbClr val="FFFFFF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FFFF"/>
          </a:solidFill>
          <a:latin typeface="+mn-lt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</a:defRPr>
      </a:lvl3pPr>
      <a:lvl4pPr marL="13716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1828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10350"/>
            <a:ext cx="406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fld id="{EA700694-819F-40D1-8D54-498AC259FFB5}" type="slidenum">
              <a:rPr lang="en-US">
                <a:solidFill>
                  <a:srgbClr val="C4CCFF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6277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rgbClr val="FFFFFF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FFFF"/>
          </a:solidFill>
          <a:latin typeface="+mn-lt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</a:defRPr>
      </a:lvl3pPr>
      <a:lvl4pPr marL="13716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1828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54C808-EB59-46BE-B815-0A0248823DF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1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10350"/>
            <a:ext cx="406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</a:defRPr>
            </a:lvl1pPr>
          </a:lstStyle>
          <a:p>
            <a:pPr>
              <a:defRPr/>
            </a:pPr>
            <a:fld id="{1DB9CD2A-57EC-4855-AF75-A2B642A760E5}" type="slidenum">
              <a:rPr lang="en-US">
                <a:solidFill>
                  <a:srgbClr val="C4CCFF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439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rgbClr val="FFFFFF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FFFF"/>
          </a:solidFill>
          <a:latin typeface="+mn-lt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</a:defRPr>
      </a:lvl3pPr>
      <a:lvl4pPr marL="13716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1828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EB0A5DA-EB00-47C5-B298-E7019E32C056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61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10350"/>
            <a:ext cx="406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fld id="{EA700694-819F-40D1-8D54-498AC259FFB5}" type="slidenum">
              <a:rPr lang="en-US">
                <a:solidFill>
                  <a:srgbClr val="C4CCFF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2314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rgbClr val="FFFFFF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FFFF"/>
          </a:solidFill>
          <a:latin typeface="+mn-lt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</a:defRPr>
      </a:lvl3pPr>
      <a:lvl4pPr marL="13716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1828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3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8.emf"/><Relationship Id="rId4" Type="http://schemas.openxmlformats.org/officeDocument/2006/relationships/image" Target="../media/image5.emf"/><Relationship Id="rId9" Type="http://schemas.openxmlformats.org/officeDocument/2006/relationships/oleObject" Target="../embeddings/oleObject7.bin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0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0.bin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1.bin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2.bin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3.bin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4.bin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0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24.emf"/><Relationship Id="rId4" Type="http://schemas.openxmlformats.org/officeDocument/2006/relationships/oleObject" Target="../embeddings/Microsoft_Excel_97-2003_Worksheet7.xls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24.emf"/><Relationship Id="rId4" Type="http://schemas.openxmlformats.org/officeDocument/2006/relationships/oleObject" Target="../embeddings/Microsoft_Excel_97-2003_Worksheet8.xls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3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3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0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3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40.emf"/><Relationship Id="rId4" Type="http://schemas.openxmlformats.org/officeDocument/2006/relationships/oleObject" Target="../embeddings/Microsoft_Excel_97-2003_Worksheet9.xls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41.emf"/><Relationship Id="rId4" Type="http://schemas.openxmlformats.org/officeDocument/2006/relationships/oleObject" Target="../embeddings/Microsoft_Excel_97-2003_Worksheet10.xls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40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42.wmf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0.bin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9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7.bin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5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1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29.bin"/></Relationships>
</file>

<file path=ppt/slides/_rels/slide1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122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8.wmf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49.wmf"/></Relationships>
</file>

<file path=ppt/slides/_rels/slide1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123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52.wmf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emf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4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37.bin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5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38.bin"/></Relationships>
</file>

<file path=ppt/slides/_rels/slide1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126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58.wmf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7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43.bin"/></Relationships>
</file>

<file path=ppt/slides/_rels/slide1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61.wmf"/><Relationship Id="rId9" Type="http://schemas.openxmlformats.org/officeDocument/2006/relationships/image" Target="../media/image63.wmf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64.wmf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5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66.emf"/><Relationship Id="rId4" Type="http://schemas.openxmlformats.org/officeDocument/2006/relationships/oleObject" Target="../embeddings/Microsoft_Excel_97-2003_Worksheet11.xls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4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4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4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19.xml"/><Relationship Id="rId4" Type="http://schemas.openxmlformats.org/officeDocument/2006/relationships/image" Target="../media/image69.png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5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06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3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93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9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4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3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4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5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6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7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4.emf"/><Relationship Id="rId4" Type="http://schemas.openxmlformats.org/officeDocument/2006/relationships/oleObject" Target="../embeddings/Microsoft_Excel_97-2003_Worksheet1.xls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4.emf"/><Relationship Id="rId4" Type="http://schemas.openxmlformats.org/officeDocument/2006/relationships/oleObject" Target="../embeddings/Microsoft_Excel_97-2003_Worksheet2.xls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8.emf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9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5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0.emf"/><Relationship Id="rId4" Type="http://schemas.openxmlformats.org/officeDocument/2006/relationships/oleObject" Target="../embeddings/Microsoft_Word_97_-_2003_Document3.doc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3.emf"/><Relationship Id="rId4" Type="http://schemas.openxmlformats.org/officeDocument/2006/relationships/oleObject" Target="../embeddings/Microsoft_Excel_97-2003_Worksheet4.xls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4.emf"/><Relationship Id="rId4" Type="http://schemas.openxmlformats.org/officeDocument/2006/relationships/oleObject" Target="../embeddings/Microsoft_Excel_97-2003_Worksheet5.xls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5.emf"/><Relationship Id="rId4" Type="http://schemas.openxmlformats.org/officeDocument/2006/relationships/oleObject" Target="../embeddings/Microsoft_Excel_97-2003_Worksheet6.xls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0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C3DBAD-CDCC-47D8-848A-B0816907D7A9}" type="slidenum">
              <a:rPr lang="en-US" altLang="en-US" smtClean="0">
                <a:latin typeface="Arial" charset="0"/>
                <a:cs typeface="Arial" charset="0"/>
              </a:rPr>
              <a:pPr/>
              <a:t>1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Household finance</a:t>
            </a:r>
            <a:endParaRPr lang="en-US" sz="3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1524000" y="5417403"/>
            <a:ext cx="632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Helvetica" charset="0"/>
              </a:rPr>
              <a:t>David </a:t>
            </a:r>
            <a:r>
              <a:rPr lang="en-US" sz="2400" dirty="0" err="1">
                <a:latin typeface="Helvetica" charset="0"/>
              </a:rPr>
              <a:t>Laibson</a:t>
            </a:r>
            <a:endParaRPr lang="en-US" sz="2400" dirty="0">
              <a:latin typeface="Helvetica" charset="0"/>
            </a:endParaRPr>
          </a:p>
          <a:p>
            <a:pPr algn="ctr"/>
            <a:r>
              <a:rPr lang="en-US" sz="2400" dirty="0" smtClean="0">
                <a:latin typeface="Helvetica" charset="0"/>
              </a:rPr>
              <a:t>July 8, 2014</a:t>
            </a:r>
            <a:endParaRPr lang="en-US" sz="2400" dirty="0">
              <a:latin typeface="Helvetica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8959850" y="3581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1800">
              <a:latin typeface="Helvetica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1543050"/>
            <a:ext cx="314325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pPr algn="l"/>
            <a:r>
              <a:rPr lang="en-US" altLang="en-US" b="1"/>
              <a:t>Financial Literacy and Education</a:t>
            </a:r>
          </a:p>
        </p:txBody>
      </p:sp>
      <p:graphicFrame>
        <p:nvGraphicFramePr>
          <p:cNvPr id="660483" name="Object 3"/>
          <p:cNvGraphicFramePr>
            <a:graphicFrameLocks noChangeAspect="1"/>
          </p:cNvGraphicFramePr>
          <p:nvPr>
            <p:ph sz="quarter" idx="4294967295"/>
          </p:nvPr>
        </p:nvGraphicFramePr>
        <p:xfrm>
          <a:off x="5257800" y="2590800"/>
          <a:ext cx="208915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98" name="Chart" r:id="rId3" imgW="4905451" imgH="3628949" progId="Excel.Chart.8">
                  <p:embed/>
                </p:oleObj>
              </mc:Choice>
              <mc:Fallback>
                <p:oleObj name="Chart" r:id="rId3" imgW="4905451" imgH="3628949" progId="Excel.Chart.8">
                  <p:embed/>
                  <p:pic>
                    <p:nvPicPr>
                      <p:cNvPr id="0" name="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622" t="67490" r="71254" b="8502"/>
                      <a:stretch>
                        <a:fillRect/>
                      </a:stretch>
                    </p:blipFill>
                    <p:spPr bwMode="auto">
                      <a:xfrm>
                        <a:off x="5257800" y="2590800"/>
                        <a:ext cx="208915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0484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7391400" y="2286000"/>
          <a:ext cx="1295400" cy="161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99" name="Chart" r:id="rId5" imgW="4905451" imgH="3628949" progId="Excel.Chart.8">
                  <p:embed/>
                </p:oleObj>
              </mc:Choice>
              <mc:Fallback>
                <p:oleObj name="Chart" r:id="rId5" imgW="4905451" imgH="3628949" progId="Excel.Chart.8">
                  <p:embed/>
                  <p:pic>
                    <p:nvPicPr>
                      <p:cNvPr id="0" name="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0913" t="67339" r="45569" b="9863"/>
                      <a:stretch>
                        <a:fillRect/>
                      </a:stretch>
                    </p:blipFill>
                    <p:spPr bwMode="auto">
                      <a:xfrm>
                        <a:off x="7391400" y="2286000"/>
                        <a:ext cx="1295400" cy="161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0485" name="Text Box 5"/>
          <p:cNvSpPr txBox="1">
            <a:spLocks noChangeArrowheads="1"/>
          </p:cNvSpPr>
          <p:nvPr/>
        </p:nvSpPr>
        <p:spPr bwMode="auto">
          <a:xfrm>
            <a:off x="1066800" y="6248400"/>
            <a:ext cx="7635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 smtClean="0">
                <a:solidFill>
                  <a:srgbClr val="0000FF"/>
                </a:solidFill>
                <a:latin typeface="Arial" panose="020B0604020202020204" pitchFamily="34" charset="0"/>
                <a:cs typeface="+mn-cs"/>
              </a:rPr>
              <a:t>Source: Health and Retirement Study, 2004</a:t>
            </a:r>
          </a:p>
        </p:txBody>
      </p:sp>
      <p:sp>
        <p:nvSpPr>
          <p:cNvPr id="660486" name="Text Box 6"/>
          <p:cNvSpPr txBox="1">
            <a:spLocks noChangeArrowheads="1"/>
          </p:cNvSpPr>
          <p:nvPr/>
        </p:nvSpPr>
        <p:spPr bwMode="auto">
          <a:xfrm>
            <a:off x="5394325" y="1382713"/>
            <a:ext cx="3216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smtClean="0">
                <a:solidFill>
                  <a:srgbClr val="0000FF"/>
                </a:solidFill>
                <a:latin typeface="Arial" panose="020B0604020202020204" pitchFamily="34" charset="0"/>
                <a:cs typeface="+mn-cs"/>
              </a:rPr>
              <a:t>Percent answering risk diversification correctly</a:t>
            </a:r>
          </a:p>
        </p:txBody>
      </p:sp>
      <p:graphicFrame>
        <p:nvGraphicFramePr>
          <p:cNvPr id="660487" name="Object 7"/>
          <p:cNvGraphicFramePr>
            <a:graphicFrameLocks noChangeAspect="1"/>
          </p:cNvGraphicFramePr>
          <p:nvPr>
            <p:ph idx="1"/>
          </p:nvPr>
        </p:nvGraphicFramePr>
        <p:xfrm>
          <a:off x="457200" y="914400"/>
          <a:ext cx="490855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500" name="Chart" r:id="rId7" imgW="4905451" imgH="3628949" progId="Excel.Chart.8">
                  <p:embed/>
                </p:oleObj>
              </mc:Choice>
              <mc:Fallback>
                <p:oleObj name="Chart" r:id="rId7" imgW="4905451" imgH="362894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465" t="3363" r="30327" b="9180"/>
                      <a:stretch>
                        <a:fillRect/>
                      </a:stretch>
                    </p:blipFill>
                    <p:spPr bwMode="auto">
                      <a:xfrm>
                        <a:off x="457200" y="914400"/>
                        <a:ext cx="4908550" cy="510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0488" name="Object 8"/>
          <p:cNvGraphicFramePr>
            <a:graphicFrameLocks noChangeAspect="1"/>
          </p:cNvGraphicFramePr>
          <p:nvPr/>
        </p:nvGraphicFramePr>
        <p:xfrm>
          <a:off x="5334000" y="2286000"/>
          <a:ext cx="208915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501" name="Chart" r:id="rId9" imgW="4924349" imgH="3619500" progId="Excel.Chart.8">
                  <p:embed/>
                </p:oleObj>
              </mc:Choice>
              <mc:Fallback>
                <p:oleObj name="Chart" r:id="rId9" imgW="4924349" imgH="3619500" progId="Excel.Chart.8">
                  <p:embed/>
                  <p:pic>
                    <p:nvPicPr>
                      <p:cNvPr id="0" name="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622" t="67490" r="71254" b="5228"/>
                      <a:stretch>
                        <a:fillRect/>
                      </a:stretch>
                    </p:blipFill>
                    <p:spPr bwMode="auto">
                      <a:xfrm>
                        <a:off x="5334000" y="2286000"/>
                        <a:ext cx="208915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0489" name="Oval 9"/>
          <p:cNvSpPr>
            <a:spLocks noChangeArrowheads="1"/>
          </p:cNvSpPr>
          <p:nvPr/>
        </p:nvSpPr>
        <p:spPr bwMode="auto">
          <a:xfrm>
            <a:off x="7467600" y="3429000"/>
            <a:ext cx="9906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87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489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81000"/>
            <a:ext cx="8458200" cy="6172200"/>
          </a:xfrm>
        </p:spPr>
        <p:txBody>
          <a:bodyPr/>
          <a:lstStyle/>
          <a:p>
            <a:pPr marL="3175" indent="-3175" eaLnBrk="1" hangingPunct="1">
              <a:buFontTx/>
              <a:buNone/>
            </a:pPr>
            <a:r>
              <a:rPr lang="en-US" sz="3200" b="1" dirty="0" smtClean="0">
                <a:solidFill>
                  <a:schemeClr val="accent2"/>
                </a:solidFill>
                <a:latin typeface="Gill Sans MT" pitchFamily="34" charset="0"/>
              </a:rPr>
              <a:t>Opting Out of Default Contribution Rate</a:t>
            </a:r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021" y="1251304"/>
            <a:ext cx="7617323" cy="539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110498" y="6172200"/>
            <a:ext cx="1271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 = 900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81000"/>
            <a:ext cx="8458200" cy="6172200"/>
          </a:xfrm>
        </p:spPr>
        <p:txBody>
          <a:bodyPr/>
          <a:lstStyle/>
          <a:p>
            <a:pPr marL="3175" indent="-3175"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  <a:latin typeface="Gill Sans MT" pitchFamily="34" charset="0"/>
              </a:rPr>
              <a:t>Opting Out of Default Contribution Rate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022" y="1219778"/>
            <a:ext cx="7621944" cy="542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19125" indent="-619125" eaLnBrk="1" hangingPunct="1">
              <a:buFont typeface="Wingdings" pitchFamily="2" charset="2"/>
              <a:buAutoNum type="romanLcPeriod"/>
            </a:pPr>
            <a:r>
              <a:rPr lang="en-US" dirty="0" smtClean="0"/>
              <a:t>Low levels of financial literacy</a:t>
            </a:r>
          </a:p>
          <a:p>
            <a:pPr marL="619125" indent="-619125" eaLnBrk="1" hangingPunct="1">
              <a:buFont typeface="Wingdings" pitchFamily="2" charset="2"/>
              <a:buAutoNum type="romanLcPeriod"/>
            </a:pPr>
            <a:r>
              <a:rPr lang="en-US" dirty="0" smtClean="0"/>
              <a:t>Endorsement</a:t>
            </a:r>
          </a:p>
          <a:p>
            <a:pPr marL="619125" indent="-619125" eaLnBrk="1" hangingPunct="1">
              <a:buFont typeface="Wingdings" pitchFamily="2" charset="2"/>
              <a:buAutoNum type="romanLcPeriod"/>
            </a:pPr>
            <a:r>
              <a:rPr lang="en-US" dirty="0" smtClean="0"/>
              <a:t>Complexity and transaction costs</a:t>
            </a:r>
          </a:p>
          <a:p>
            <a:pPr marL="619125" indent="-619125" eaLnBrk="1" hangingPunct="1">
              <a:buFont typeface="Wingdings" pitchFamily="2" charset="2"/>
              <a:buAutoNum type="romanLcPeriod"/>
            </a:pPr>
            <a:r>
              <a:rPr lang="en-US" dirty="0" smtClean="0"/>
              <a:t>Present-bias</a:t>
            </a:r>
          </a:p>
          <a:p>
            <a:pPr marL="619125" indent="-619125" eaLnBrk="1" hangingPunct="1">
              <a:buFont typeface="Wingdings" pitchFamily="2" charset="2"/>
              <a:buAutoNum type="romanLcPeriod"/>
            </a:pPr>
            <a:endParaRPr lang="en-US" dirty="0" smtClean="0"/>
          </a:p>
          <a:p>
            <a:pPr marL="619125" indent="-619125" eaLnBrk="1" hangingPunct="1">
              <a:buFont typeface="Wingdings" pitchFamily="2" charset="2"/>
              <a:buAutoNum type="romanLcPeriod"/>
            </a:pPr>
            <a:endParaRPr lang="en-US" dirty="0" smtClean="0"/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2. Four mutually compatible psychological factors contribute to default effects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28600"/>
            <a:ext cx="8458200" cy="6172200"/>
          </a:xfrm>
        </p:spPr>
        <p:txBody>
          <a:bodyPr/>
          <a:lstStyle/>
          <a:p>
            <a:pPr marL="3175" indent="-3175"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  <a:latin typeface="Gill Sans MT" pitchFamily="34" charset="0"/>
              </a:rPr>
              <a:t>Who Stays at the Default?</a:t>
            </a:r>
          </a:p>
          <a:p>
            <a:pPr marL="3175" indent="-3175" eaLnBrk="1" hangingPunct="1">
              <a:buFontTx/>
              <a:buNone/>
            </a:pPr>
            <a:r>
              <a:rPr lang="en-US" sz="2800" b="1" dirty="0" err="1" smtClean="0">
                <a:solidFill>
                  <a:schemeClr val="accent2"/>
                </a:solidFill>
                <a:latin typeface="Gill Sans MT" pitchFamily="34" charset="0"/>
              </a:rPr>
              <a:t>Beshears</a:t>
            </a:r>
            <a:r>
              <a:rPr lang="en-US" sz="2800" b="1" dirty="0" smtClean="0">
                <a:solidFill>
                  <a:schemeClr val="accent2"/>
                </a:solidFill>
                <a:latin typeface="Gill Sans MT" pitchFamily="34" charset="0"/>
              </a:rPr>
              <a:t>, </a:t>
            </a:r>
            <a:r>
              <a:rPr lang="en-US" sz="2800" b="1" dirty="0" err="1" smtClean="0">
                <a:solidFill>
                  <a:schemeClr val="accent2"/>
                </a:solidFill>
                <a:latin typeface="Gill Sans MT" pitchFamily="34" charset="0"/>
              </a:rPr>
              <a:t>Choi</a:t>
            </a:r>
            <a:r>
              <a:rPr lang="en-US" sz="2800" b="1" dirty="0" smtClean="0">
                <a:solidFill>
                  <a:schemeClr val="accent2"/>
                </a:solidFill>
                <a:latin typeface="Gill Sans MT" pitchFamily="34" charset="0"/>
              </a:rPr>
              <a:t>, </a:t>
            </a:r>
            <a:r>
              <a:rPr lang="en-US" sz="2800" b="1" dirty="0" err="1" smtClean="0">
                <a:solidFill>
                  <a:schemeClr val="accent2"/>
                </a:solidFill>
                <a:latin typeface="Gill Sans MT" pitchFamily="34" charset="0"/>
              </a:rPr>
              <a:t>Laibson</a:t>
            </a:r>
            <a:r>
              <a:rPr lang="en-US" sz="2800" b="1" dirty="0" smtClean="0">
                <a:solidFill>
                  <a:schemeClr val="accent2"/>
                </a:solidFill>
                <a:latin typeface="Gill Sans MT" pitchFamily="34" charset="0"/>
              </a:rPr>
              <a:t>, and </a:t>
            </a:r>
            <a:r>
              <a:rPr lang="en-US" sz="2800" b="1" dirty="0" err="1" smtClean="0">
                <a:solidFill>
                  <a:schemeClr val="accent2"/>
                </a:solidFill>
                <a:latin typeface="Gill Sans MT" pitchFamily="34" charset="0"/>
              </a:rPr>
              <a:t>Madrian</a:t>
            </a:r>
            <a:r>
              <a:rPr lang="en-US" sz="2800" b="1" dirty="0" smtClean="0">
                <a:solidFill>
                  <a:schemeClr val="accent2"/>
                </a:solidFill>
                <a:latin typeface="Gill Sans MT" pitchFamily="34" charset="0"/>
              </a:rPr>
              <a:t> (2010)</a:t>
            </a:r>
          </a:p>
          <a:p>
            <a:pPr marL="3175" indent="-3175" eaLnBrk="1" hangingPunct="1">
              <a:buFontTx/>
              <a:buNone/>
            </a:pPr>
            <a:endParaRPr lang="en-US" sz="2800" b="1" dirty="0" smtClean="0">
              <a:solidFill>
                <a:schemeClr val="accent2"/>
              </a:solidFill>
              <a:latin typeface="Gill Sans MT" pitchFamily="34" charset="0"/>
            </a:endParaRP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108" y="1355372"/>
            <a:ext cx="8773011" cy="52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" y="228600"/>
            <a:ext cx="8458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marR="0" lvl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chemeClr val="accent2"/>
                </a:solidFill>
                <a:latin typeface="Gill Sans MT" pitchFamily="34" charset="0"/>
                <a:cs typeface="+mn-cs"/>
              </a:rPr>
              <a:t>Sub-population that opts out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  <a:p>
            <a:pPr marL="3175" marR="0" lvl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Beshears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Choi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Laibson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, and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Madrian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 (2010)</a:t>
            </a:r>
          </a:p>
          <a:p>
            <a:pPr marL="3175" marR="0" lvl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866" y="1368339"/>
            <a:ext cx="8751495" cy="527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876800" y="4419600"/>
            <a:ext cx="152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81600" y="5410200"/>
            <a:ext cx="609600" cy="533400"/>
          </a:xfrm>
          <a:prstGeom prst="ellipse">
            <a:avLst/>
          </a:prstGeom>
          <a:solidFill>
            <a:srgbClr val="0000FF">
              <a:alpha val="37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" y="228600"/>
            <a:ext cx="8458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marR="0" lvl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chemeClr val="accent2"/>
                </a:solidFill>
                <a:latin typeface="Gill Sans MT" pitchFamily="34" charset="0"/>
                <a:cs typeface="+mn-cs"/>
              </a:rPr>
              <a:t>Everyone at company including those at 12% default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  <a:p>
            <a:pPr marL="3175" marR="0" lvl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Beshears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Choi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Laibson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, and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Madrian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 (2010)</a:t>
            </a:r>
          </a:p>
          <a:p>
            <a:pPr marL="3175" marR="0" lvl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866" y="1368339"/>
            <a:ext cx="8751495" cy="527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5181600" y="5410200"/>
            <a:ext cx="609600" cy="533400"/>
          </a:xfrm>
          <a:prstGeom prst="ellipse">
            <a:avLst/>
          </a:prstGeom>
          <a:solidFill>
            <a:srgbClr val="0000FF">
              <a:alpha val="37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dirty="0" smtClean="0"/>
              <a:t>More data on financial illiteracy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4116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 smtClean="0"/>
              <a:t>John Hancock Financial Services Defined Contribution Plan Survey (2002)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38% of respondents report that they have little or no financial knowledge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40% of respondents believe that a money market fund contains stocks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Two-thirds of respondents don’t know that it is possible to lose money in government bonds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Respondents on average believe that employer stock is less risky than a stock mutual fund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Two-thirds report that they would be better off working with an investment advisor than managing investments solo</a:t>
            </a:r>
          </a:p>
          <a:p>
            <a:pPr eaLnBrk="1" hangingPunct="1">
              <a:lnSpc>
                <a:spcPct val="90000"/>
              </a:lnSpc>
            </a:pPr>
            <a:endParaRPr lang="en-US" sz="26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762000" y="127000"/>
            <a:ext cx="7718425" cy="1027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9692" tIns="33332" rIns="69692" bIns="33332" anchor="ctr"/>
          <a:lstStyle/>
          <a:p>
            <a:pPr defTabSz="871538"/>
            <a:r>
              <a:rPr lang="en-GB" sz="2900" b="1"/>
              <a:t>Lusardi and Mitchell (2010)</a:t>
            </a:r>
            <a:endParaRPr lang="nl-NL" sz="2900" i="1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04800" y="1330325"/>
            <a:ext cx="8651875" cy="3622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2406" tIns="41203" rIns="82406" bIns="41203">
            <a:spAutoFit/>
          </a:bodyPr>
          <a:lstStyle/>
          <a:p>
            <a:pPr marL="303213" indent="-303213" defTabSz="871538">
              <a:buFontTx/>
              <a:buChar char="•"/>
              <a:tabLst>
                <a:tab pos="488950" algn="l"/>
              </a:tabLst>
            </a:pPr>
            <a:r>
              <a:rPr lang="en-US" sz="2300"/>
              <a:t>‘I understand the stock market reasonably well’</a:t>
            </a:r>
          </a:p>
          <a:p>
            <a:pPr marL="303213" indent="-303213" defTabSz="871538">
              <a:tabLst>
                <a:tab pos="488950" algn="l"/>
              </a:tabLst>
            </a:pPr>
            <a:r>
              <a:rPr lang="en-US" sz="2300"/>
              <a:t> </a:t>
            </a:r>
          </a:p>
          <a:p>
            <a:pPr marL="303213" indent="-303213" defTabSz="871538">
              <a:buFontTx/>
              <a:buChar char="•"/>
              <a:tabLst>
                <a:tab pos="488950" algn="l"/>
              </a:tabLst>
            </a:pPr>
            <a:r>
              <a:rPr lang="en-US" sz="2300"/>
              <a:t>‘An employee of a company with publicly traded stock should have a lot of his retirement savings in the company’s stock’</a:t>
            </a:r>
          </a:p>
          <a:p>
            <a:pPr marL="303213" indent="-303213" defTabSz="871538">
              <a:tabLst>
                <a:tab pos="488950" algn="l"/>
              </a:tabLst>
            </a:pPr>
            <a:endParaRPr lang="en-US" sz="2300"/>
          </a:p>
          <a:p>
            <a:pPr marL="303213" indent="-303213" defTabSz="871538">
              <a:buFont typeface="Arial" charset="0"/>
              <a:buChar char="•"/>
              <a:tabLst>
                <a:tab pos="488950" algn="l"/>
              </a:tabLst>
            </a:pPr>
            <a:r>
              <a:rPr lang="en-US" sz="2300"/>
              <a:t>‘It is best to avoid stock of foreign companies’</a:t>
            </a:r>
          </a:p>
          <a:p>
            <a:pPr marL="303213" indent="-303213" defTabSz="871538">
              <a:buFont typeface="Arial" charset="0"/>
              <a:buChar char="•"/>
              <a:tabLst>
                <a:tab pos="488950" algn="l"/>
              </a:tabLst>
            </a:pPr>
            <a:endParaRPr lang="en-US" sz="2300"/>
          </a:p>
          <a:p>
            <a:pPr marL="303213" indent="-303213" defTabSz="871538">
              <a:buFont typeface="Arial" charset="0"/>
              <a:buChar char="•"/>
              <a:tabLst>
                <a:tab pos="488950" algn="l"/>
              </a:tabLst>
            </a:pPr>
            <a:r>
              <a:rPr lang="en-US" sz="2300"/>
              <a:t>‘If the interest rate falls, bond prices will rise’</a:t>
            </a:r>
          </a:p>
          <a:p>
            <a:pPr marL="714375" lvl="1" indent="-303213" defTabSz="871538">
              <a:tabLst>
                <a:tab pos="488950" algn="l"/>
              </a:tabLst>
            </a:pPr>
            <a:endParaRPr lang="nl-NL" sz="2300"/>
          </a:p>
          <a:p>
            <a:pPr marL="714375" lvl="1" indent="-303213" defTabSz="871538">
              <a:tabLst>
                <a:tab pos="488950" algn="l"/>
              </a:tabLst>
            </a:pPr>
            <a:endParaRPr lang="nl-NL" sz="23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762000" y="127000"/>
            <a:ext cx="7718425" cy="1027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9692" tIns="33332" rIns="69692" bIns="33332" anchor="ctr"/>
          <a:lstStyle/>
          <a:p>
            <a:pPr defTabSz="871538"/>
            <a:r>
              <a:rPr lang="en-GB" sz="2900" b="1"/>
              <a:t>Lusardi and Mitchell (2010)</a:t>
            </a:r>
            <a:endParaRPr lang="nl-NL" sz="2900" i="1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04800" y="1069975"/>
            <a:ext cx="8651875" cy="433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2406" tIns="41203" rIns="82406" bIns="41203">
            <a:spAutoFit/>
          </a:bodyPr>
          <a:lstStyle/>
          <a:p>
            <a:pPr marL="303213" indent="-303213" defTabSz="871538">
              <a:buFontTx/>
              <a:buChar char="•"/>
              <a:tabLst>
                <a:tab pos="488950" algn="l"/>
              </a:tabLst>
            </a:pPr>
            <a:r>
              <a:rPr lang="en-US" sz="2300"/>
              <a:t>(30% agree): ‘I understand the stock market reasonably well’</a:t>
            </a:r>
          </a:p>
          <a:p>
            <a:pPr marL="303213" indent="-303213" defTabSz="871538">
              <a:tabLst>
                <a:tab pos="488950" algn="l"/>
              </a:tabLst>
            </a:pPr>
            <a:r>
              <a:rPr lang="en-US" sz="2300"/>
              <a:t> </a:t>
            </a:r>
          </a:p>
          <a:p>
            <a:pPr marL="303213" indent="-303213" defTabSz="871538">
              <a:buFontTx/>
              <a:buChar char="•"/>
              <a:tabLst>
                <a:tab pos="488950" algn="l"/>
              </a:tabLst>
            </a:pPr>
            <a:r>
              <a:rPr lang="en-US" sz="2300"/>
              <a:t>(52% disagree) ‘An employee of a company with publicly traded stock should have a lot of his retirement savings in the company’s stock’</a:t>
            </a:r>
          </a:p>
          <a:p>
            <a:pPr marL="303213" indent="-303213" defTabSz="871538">
              <a:tabLst>
                <a:tab pos="488950" algn="l"/>
              </a:tabLst>
            </a:pPr>
            <a:endParaRPr lang="en-US" sz="2300"/>
          </a:p>
          <a:p>
            <a:pPr marL="303213" indent="-303213" defTabSz="871538">
              <a:buFont typeface="Arial" charset="0"/>
              <a:buChar char="•"/>
              <a:tabLst>
                <a:tab pos="488950" algn="l"/>
              </a:tabLst>
            </a:pPr>
            <a:r>
              <a:rPr lang="en-US" sz="2300"/>
              <a:t>(51% disagree): ‘It is best to avoid stock of foreign companies’</a:t>
            </a:r>
          </a:p>
          <a:p>
            <a:pPr marL="303213" indent="-303213" defTabSz="871538">
              <a:buFont typeface="Arial" charset="0"/>
              <a:buChar char="•"/>
              <a:tabLst>
                <a:tab pos="488950" algn="l"/>
              </a:tabLst>
            </a:pPr>
            <a:endParaRPr lang="en-US" sz="2300"/>
          </a:p>
          <a:p>
            <a:pPr marL="303213" indent="-303213" defTabSz="871538">
              <a:buFont typeface="Arial" charset="0"/>
              <a:buChar char="•"/>
              <a:tabLst>
                <a:tab pos="488950" algn="l"/>
              </a:tabLst>
            </a:pPr>
            <a:r>
              <a:rPr lang="en-US" sz="2300"/>
              <a:t>(40% agree) : ‘If the interest rate falls, bond prices will rise’</a:t>
            </a:r>
          </a:p>
          <a:p>
            <a:pPr marL="714375" lvl="1" indent="-303213" defTabSz="871538">
              <a:tabLst>
                <a:tab pos="488950" algn="l"/>
              </a:tabLst>
            </a:pPr>
            <a:endParaRPr lang="nl-NL" sz="2300"/>
          </a:p>
          <a:p>
            <a:pPr marL="714375" lvl="1" indent="-303213" defTabSz="871538">
              <a:tabLst>
                <a:tab pos="488950" algn="l"/>
              </a:tabLst>
            </a:pPr>
            <a:r>
              <a:rPr lang="nl-NL" sz="2300">
                <a:solidFill>
                  <a:srgbClr val="FF0000"/>
                </a:solidFill>
              </a:rPr>
              <a:t>Sophisticated/correct answer to all questions: 5.8%      </a:t>
            </a:r>
          </a:p>
          <a:p>
            <a:pPr marL="714375" lvl="1" indent="-303213" defTabSz="871538">
              <a:tabLst>
                <a:tab pos="488950" algn="l"/>
              </a:tabLst>
            </a:pPr>
            <a:endParaRPr lang="nl-NL" sz="23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Subjects allocate $10,000 among four funds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Randomly choose two subjects to receive any positive portfolio return during the subsequent year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Eliminate variation in pre-fee returns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Choose among S&amp;P 500 index funds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Unbundle services from returns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i="1" smtClean="0"/>
              <a:t>Experimenters</a:t>
            </a: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smtClean="0"/>
              <a:t>pay out portfolio returns, so no access to investment company services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365125" y="228600"/>
            <a:ext cx="740459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Financial illiteracy </a:t>
            </a:r>
            <a:r>
              <a:rPr lang="en-US" sz="3200" dirty="0" smtClean="0"/>
              <a:t>in mutual fund choice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400" dirty="0"/>
              <a:t>Choi, </a:t>
            </a:r>
            <a:r>
              <a:rPr lang="en-US" sz="2400" dirty="0" err="1"/>
              <a:t>Laibson</a:t>
            </a:r>
            <a:r>
              <a:rPr lang="en-US" sz="2400" dirty="0"/>
              <a:t>, </a:t>
            </a:r>
            <a:r>
              <a:rPr lang="en-US" sz="2400" dirty="0" err="1"/>
              <a:t>Madrian</a:t>
            </a:r>
            <a:r>
              <a:rPr lang="en-US" sz="2400" dirty="0"/>
              <a:t> (</a:t>
            </a:r>
            <a:r>
              <a:rPr lang="en-US" sz="2400" dirty="0" smtClean="0"/>
              <a:t>2011)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algn="l"/>
            <a:r>
              <a:rPr lang="en-US" altLang="en-US" sz="3200"/>
              <a:t>Financial Literacy among the Young (23-27). NLSY: Percentage of correct responses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191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Interest rate: 79.2%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Inflation: 53.9%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Risk diversification:  46.6%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 sz="3400"/>
          </a:p>
        </p:txBody>
      </p:sp>
    </p:spTree>
    <p:extLst>
      <p:ext uri="{BB962C8B-B14F-4D97-AF65-F5344CB8AC3E}">
        <p14:creationId xmlns:p14="http://schemas.microsoft.com/office/powerpoint/2010/main" val="305720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458200" cy="1295400"/>
          </a:xfrm>
        </p:spPr>
        <p:txBody>
          <a:bodyPr/>
          <a:lstStyle/>
          <a:p>
            <a:pPr eaLnBrk="1" hangingPunct="1"/>
            <a:r>
              <a:rPr lang="en-US" sz="3200" b="0" smtClean="0"/>
              <a:t>One year of index fund fees on </a:t>
            </a:r>
            <a:br>
              <a:rPr lang="en-US" sz="3200" b="0" smtClean="0"/>
            </a:br>
            <a:r>
              <a:rPr lang="en-US" sz="3200" b="0" smtClean="0"/>
              <a:t>a $10,000 investment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636588" y="1395413"/>
          <a:ext cx="8213725" cy="484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13" name="Chart" r:id="rId4" imgW="8182023" imgH="4819602" progId="MSGraph.Chart.8">
                  <p:embed followColorScheme="full"/>
                </p:oleObj>
              </mc:Choice>
              <mc:Fallback>
                <p:oleObj name="Chart" r:id="rId4" imgW="8182023" imgH="4819602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1395413"/>
                        <a:ext cx="8213725" cy="484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smtClean="0"/>
              <a:t>Experimental conditions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Control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Subjects receive only four prospectuses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Prospectuses are often the only information investors receive from companies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Fees transparency treatment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Eliminate search costs by </a:t>
            </a:r>
            <a:r>
              <a:rPr lang="en-US" sz="2200" i="1" smtClean="0"/>
              <a:t>also</a:t>
            </a:r>
            <a:r>
              <a:rPr lang="en-US" sz="2200" smtClean="0"/>
              <a:t> distributing fee summary sheet (repeats information in prospectus)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>
                <a:solidFill>
                  <a:schemeClr val="bg2"/>
                </a:solidFill>
              </a:rPr>
              <a:t>Returns treatment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>
                <a:solidFill>
                  <a:schemeClr val="bg2"/>
                </a:solidFill>
              </a:rPr>
              <a:t>Highlight extraneous information by distributing summary of funds’ annualized returns since </a:t>
            </a:r>
            <a:r>
              <a:rPr lang="en-US" sz="2200" i="1" smtClean="0">
                <a:solidFill>
                  <a:schemeClr val="bg2"/>
                </a:solidFill>
              </a:rPr>
              <a:t>inception </a:t>
            </a:r>
            <a:r>
              <a:rPr lang="en-US" sz="2200" smtClean="0">
                <a:solidFill>
                  <a:schemeClr val="bg2"/>
                </a:solidFill>
              </a:rPr>
              <a:t>(repeats information in prospectus)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3810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smtClean="0"/>
              <a:t>Fees paid by control groups </a:t>
            </a:r>
            <a:r>
              <a:rPr lang="en-US" sz="2000" b="0" smtClean="0"/>
              <a:t>(</a:t>
            </a:r>
            <a:r>
              <a:rPr lang="en-US" sz="2000" smtClean="0">
                <a:solidFill>
                  <a:srgbClr val="CC9900"/>
                </a:solidFill>
              </a:rPr>
              <a:t>prospectus only</a:t>
            </a:r>
            <a:r>
              <a:rPr lang="en-US" sz="2000" b="0" smtClean="0"/>
              <a:t>)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1287463" y="1395413"/>
          <a:ext cx="7323137" cy="495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37" name="Chart" r:id="rId4" imgW="7305913" imgH="4943618" progId="MSGraph.Chart.8">
                  <p:embed followColorScheme="full"/>
                </p:oleObj>
              </mc:Choice>
              <mc:Fallback>
                <p:oleObj name="Chart" r:id="rId4" imgW="7305913" imgH="4943618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463" y="1395413"/>
                        <a:ext cx="7323137" cy="495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750" y="5257800"/>
            <a:ext cx="1111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/>
              <a:t>Minimum</a:t>
            </a:r>
          </a:p>
          <a:p>
            <a:pPr algn="ctr"/>
            <a:r>
              <a:rPr lang="en-US" sz="1800"/>
              <a:t>Possible</a:t>
            </a:r>
          </a:p>
          <a:p>
            <a:pPr algn="ctr"/>
            <a:r>
              <a:rPr lang="en-US" sz="1800"/>
              <a:t>Fee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6200" y="1219200"/>
            <a:ext cx="11747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/>
              <a:t>Maximum</a:t>
            </a:r>
          </a:p>
          <a:p>
            <a:pPr algn="ctr"/>
            <a:r>
              <a:rPr lang="en-US" sz="1800"/>
              <a:t>Possible</a:t>
            </a:r>
          </a:p>
          <a:p>
            <a:pPr algn="ctr"/>
            <a:r>
              <a:rPr lang="en-US" sz="1800"/>
              <a:t>Fee</a:t>
            </a:r>
          </a:p>
        </p:txBody>
      </p:sp>
      <p:sp>
        <p:nvSpPr>
          <p:cNvPr id="5126" name="AutoShape 6"/>
          <p:cNvSpPr>
            <a:spLocks/>
          </p:cNvSpPr>
          <p:nvPr/>
        </p:nvSpPr>
        <p:spPr bwMode="auto">
          <a:xfrm>
            <a:off x="1219200" y="1295400"/>
            <a:ext cx="152400" cy="8382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AutoShape 7"/>
          <p:cNvSpPr>
            <a:spLocks/>
          </p:cNvSpPr>
          <p:nvPr/>
        </p:nvSpPr>
        <p:spPr bwMode="auto">
          <a:xfrm>
            <a:off x="1143000" y="5334000"/>
            <a:ext cx="1524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04800" y="63246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81000" y="6324600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t-test: p=0.5086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124200" y="5699125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N = 83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5791200" y="5715000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N = 30</a:t>
            </a:r>
          </a:p>
        </p:txBody>
      </p:sp>
      <p:sp>
        <p:nvSpPr>
          <p:cNvPr id="178188" name="Line 12"/>
          <p:cNvSpPr>
            <a:spLocks noChangeShapeType="1"/>
          </p:cNvSpPr>
          <p:nvPr/>
        </p:nvSpPr>
        <p:spPr bwMode="auto">
          <a:xfrm>
            <a:off x="2209800" y="3733800"/>
            <a:ext cx="52578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8189" name="Text Box 13"/>
          <p:cNvSpPr txBox="1">
            <a:spLocks noChangeArrowheads="1"/>
          </p:cNvSpPr>
          <p:nvPr/>
        </p:nvSpPr>
        <p:spPr bwMode="auto">
          <a:xfrm>
            <a:off x="2514600" y="3367088"/>
            <a:ext cx="487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2"/>
                </a:solidFill>
              </a:rPr>
              <a:t>$443: average fee with random fund allocation</a:t>
            </a:r>
          </a:p>
        </p:txBody>
      </p:sp>
      <p:sp>
        <p:nvSpPr>
          <p:cNvPr id="178190" name="Text Box 14"/>
          <p:cNvSpPr txBox="1">
            <a:spLocks noChangeArrowheads="1"/>
          </p:cNvSpPr>
          <p:nvPr/>
        </p:nvSpPr>
        <p:spPr bwMode="auto">
          <a:xfrm>
            <a:off x="5334000" y="6172200"/>
            <a:ext cx="3063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0% of College Controls put all funds in minimum-fee fund</a:t>
            </a:r>
          </a:p>
        </p:txBody>
      </p:sp>
      <p:sp>
        <p:nvSpPr>
          <p:cNvPr id="178191" name="Text Box 15"/>
          <p:cNvSpPr txBox="1">
            <a:spLocks noChangeArrowheads="1"/>
          </p:cNvSpPr>
          <p:nvPr/>
        </p:nvSpPr>
        <p:spPr bwMode="auto">
          <a:xfrm>
            <a:off x="2422525" y="6200775"/>
            <a:ext cx="3063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6% of MBA Controls put all funds in minimum-fee fund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8" grpId="0" animBg="1"/>
      <p:bldP spid="178189" grpId="0"/>
      <p:bldP spid="178190" grpId="0"/>
      <p:bldP spid="178191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smtClean="0"/>
              <a:t>Ranking of factor importance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38600" cy="5257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u="sng" smtClean="0"/>
              <a:t>MBA controls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Fees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1-year performance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Performance since inception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Investment objectives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Desire to diversify among funds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Brand recognition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Performance over different horizon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Past experience with fund companies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Quality of prospectus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Customer service of fund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Minimum opening balance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endParaRPr lang="en-US" sz="2000" smtClean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4038600" cy="5181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u="sng" smtClean="0"/>
              <a:t>College controls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1-year performance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Performance since inception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Desire to diversify among funds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Investment objectives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Quality of prospectus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Performance over different horizon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Brand recognition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Fees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Customer service of fund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Minimum opening balance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Past experience with fund companies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4648200" y="4648200"/>
            <a:ext cx="16002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457200" y="1752600"/>
            <a:ext cx="16002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457200" y="5562600"/>
            <a:ext cx="3657600" cy="3048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32" name="Rectangle 8"/>
          <p:cNvSpPr>
            <a:spLocks noChangeArrowheads="1"/>
          </p:cNvSpPr>
          <p:nvPr/>
        </p:nvSpPr>
        <p:spPr bwMode="auto">
          <a:xfrm>
            <a:off x="4648200" y="4953000"/>
            <a:ext cx="3657600" cy="3048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1" grpId="0" animBg="1"/>
      <p:bldP spid="180232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1295400"/>
          </a:xfrm>
        </p:spPr>
        <p:txBody>
          <a:bodyPr/>
          <a:lstStyle/>
          <a:p>
            <a:pPr eaLnBrk="1" hangingPunct="1"/>
            <a:r>
              <a:rPr lang="en-US" sz="3200" b="0" smtClean="0"/>
              <a:t>Effect of fee treatment </a:t>
            </a:r>
            <a:br>
              <a:rPr lang="en-US" sz="3200" b="0" smtClean="0"/>
            </a:br>
            <a:r>
              <a:rPr lang="en-US" sz="2400" b="0" smtClean="0"/>
              <a:t>(</a:t>
            </a:r>
            <a:r>
              <a:rPr lang="en-US" sz="2400" smtClean="0">
                <a:solidFill>
                  <a:schemeClr val="accent2"/>
                </a:solidFill>
              </a:rPr>
              <a:t>prospectus plus 1-page sheet highlighting fees</a:t>
            </a:r>
            <a:r>
              <a:rPr lang="en-US" sz="2400" b="0" smtClean="0"/>
              <a:t>)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533400" y="1395413"/>
          <a:ext cx="8458200" cy="495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61" name="Chart" r:id="rId4" imgW="7305913" imgH="4934117" progId="MSGraph.Chart.8">
                  <p:embed followColorScheme="full"/>
                </p:oleObj>
              </mc:Choice>
              <mc:Fallback>
                <p:oleObj name="Chart" r:id="rId4" imgW="7305913" imgH="4934117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95413"/>
                        <a:ext cx="8458200" cy="495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6127750"/>
            <a:ext cx="4800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t-tests: </a:t>
            </a:r>
          </a:p>
          <a:p>
            <a:r>
              <a:rPr lang="en-US" sz="1400"/>
              <a:t>MBA: p=0.0000</a:t>
            </a:r>
          </a:p>
          <a:p>
            <a:r>
              <a:rPr lang="en-US" sz="1400"/>
              <a:t>College: p=0.1451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286000" y="5699125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N = 83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724400" y="5715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N = 30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334000" y="5715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N = 29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971800" y="5715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N = 85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505200" y="4572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**</a:t>
            </a:r>
          </a:p>
        </p:txBody>
      </p:sp>
      <p:sp>
        <p:nvSpPr>
          <p:cNvPr id="182282" name="Line 10"/>
          <p:cNvSpPr>
            <a:spLocks noChangeShapeType="1"/>
          </p:cNvSpPr>
          <p:nvPr/>
        </p:nvSpPr>
        <p:spPr bwMode="auto">
          <a:xfrm>
            <a:off x="1676400" y="3733800"/>
            <a:ext cx="52578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283" name="Text Box 11"/>
          <p:cNvSpPr txBox="1">
            <a:spLocks noChangeArrowheads="1"/>
          </p:cNvSpPr>
          <p:nvPr/>
        </p:nvSpPr>
        <p:spPr bwMode="auto">
          <a:xfrm>
            <a:off x="4860925" y="6096000"/>
            <a:ext cx="3292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9999"/>
                </a:solidFill>
              </a:rPr>
              <a:t>10% of College treatment put all funds in minimum-fee fund</a:t>
            </a:r>
          </a:p>
        </p:txBody>
      </p:sp>
      <p:sp>
        <p:nvSpPr>
          <p:cNvPr id="182284" name="Text Box 12"/>
          <p:cNvSpPr txBox="1">
            <a:spLocks noChangeArrowheads="1"/>
          </p:cNvSpPr>
          <p:nvPr/>
        </p:nvSpPr>
        <p:spPr bwMode="auto">
          <a:xfrm>
            <a:off x="1752600" y="6096000"/>
            <a:ext cx="3063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9999"/>
                </a:solidFill>
              </a:rPr>
              <a:t>19% of MBA treatment put all funds in minimum-fee fund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2" grpId="0" animBg="1"/>
      <p:bldP spid="182282" grpId="1" animBg="1"/>
      <p:bldP spid="182283" grpId="0"/>
      <p:bldP spid="182284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smtClean="0"/>
              <a:t>Ranking of factor importance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530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u="sng" smtClean="0"/>
              <a:t>MBA fee treatment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Fees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1-year performance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Performance since inception</a:t>
            </a:r>
            <a:endParaRPr lang="en-US" sz="2200" u="sng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u="sng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u="sng" smtClean="0"/>
              <a:t>MBA controls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Fees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1-year performance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Performance since inception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50292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u="sng" smtClean="0"/>
              <a:t>College fee treatment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Fees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1-year performance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Performance since inception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endParaRPr lang="en-US" sz="2200" u="sng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u="sng" smtClean="0"/>
              <a:t>College controls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1-year performance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Performance since inception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Desire to diversify among funds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4648200" y="1981200"/>
            <a:ext cx="16002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533400" y="1981200"/>
            <a:ext cx="16764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533400" y="4114800"/>
            <a:ext cx="16002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smtClean="0"/>
              <a:t>Returns treatment effect on</a:t>
            </a:r>
            <a:br>
              <a:rPr lang="en-US" sz="3200" b="0" smtClean="0"/>
            </a:br>
            <a:r>
              <a:rPr lang="en-US" sz="3200" b="0" smtClean="0"/>
              <a:t>average returns since inception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922338" y="1395413"/>
          <a:ext cx="7323137" cy="495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84" name="Chart" r:id="rId4" imgW="7305913" imgH="4943618" progId="MSGraph.Chart.8">
                  <p:embed followColorScheme="full"/>
                </p:oleObj>
              </mc:Choice>
              <mc:Fallback>
                <p:oleObj name="Chart" r:id="rId4" imgW="7305913" imgH="4943618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1395413"/>
                        <a:ext cx="7323137" cy="495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286000" y="5699125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N = 83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419600" y="5715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N = 30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105400" y="5715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N = 28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971800" y="5715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N = 84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0" y="6096000"/>
            <a:ext cx="4038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t-tests</a:t>
            </a:r>
          </a:p>
          <a:p>
            <a:r>
              <a:rPr lang="en-US" sz="1400"/>
              <a:t>MBA: p=0.0055</a:t>
            </a:r>
          </a:p>
          <a:p>
            <a:r>
              <a:rPr lang="en-US" sz="1400"/>
              <a:t>College: p=0.0000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413125" y="3429000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**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546725" y="2971800"/>
            <a:ext cx="473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**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smtClean="0"/>
              <a:t>Returns treatment effect on fees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922338" y="1395413"/>
          <a:ext cx="7331075" cy="463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08" name="Chart" r:id="rId4" imgW="7305913" imgH="4943618" progId="MSGraph.Chart.8">
                  <p:embed followColorScheme="full"/>
                </p:oleObj>
              </mc:Choice>
              <mc:Fallback>
                <p:oleObj name="Chart" r:id="rId4" imgW="7305913" imgH="4943618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1395413"/>
                        <a:ext cx="7331075" cy="463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209800" y="54102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N = 83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419600" y="5426075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N = 30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029200" y="5426075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N = 28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895600" y="5426075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N = 84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0" y="6096000"/>
            <a:ext cx="4038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t-tests</a:t>
            </a:r>
          </a:p>
          <a:p>
            <a:r>
              <a:rPr lang="en-US" sz="1400"/>
              <a:t>MBA: p=0.0813</a:t>
            </a:r>
          </a:p>
          <a:p>
            <a:r>
              <a:rPr lang="en-US" sz="1400"/>
              <a:t>College: p=0.0008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5470525" y="2743200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**</a:t>
            </a:r>
          </a:p>
        </p:txBody>
      </p:sp>
      <p:sp>
        <p:nvSpPr>
          <p:cNvPr id="188426" name="Line 10"/>
          <p:cNvSpPr>
            <a:spLocks noChangeShapeType="1"/>
          </p:cNvSpPr>
          <p:nvPr/>
        </p:nvSpPr>
        <p:spPr bwMode="auto">
          <a:xfrm>
            <a:off x="1752600" y="3657600"/>
            <a:ext cx="43434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6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smtClean="0"/>
              <a:t>Ranking of factor importance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u="sng" smtClean="0"/>
              <a:t>MBA return treatment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1-year performance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Performance since inception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Fees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200" u="sng" smtClean="0"/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u="sng" smtClean="0"/>
              <a:t>MBA controls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Fees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1-year performance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Performance since inception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endParaRPr lang="en-US" sz="2200" smtClean="0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u="sng" smtClean="0"/>
              <a:t>College return treatment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Performance since inception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1-year performance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Desire to diversify among funds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200" u="sng" smtClean="0"/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u="sng" smtClean="0"/>
              <a:t>College controls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1-year performance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Performance since inception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Desire to diversify among funds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4648200" y="4572000"/>
            <a:ext cx="3276600" cy="685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4648200" y="2057400"/>
            <a:ext cx="3276600" cy="609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457200" y="2362200"/>
            <a:ext cx="3276600" cy="609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457200" y="4648200"/>
            <a:ext cx="3276600" cy="685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smtClean="0"/>
              <a:t>Lack of confidence and fees</a:t>
            </a:r>
            <a:br>
              <a:rPr lang="en-US" sz="3200" b="0" smtClean="0"/>
            </a:br>
            <a:r>
              <a:rPr lang="en-US" sz="2400" b="0" smtClean="0"/>
              <a:t>(all revealed preferences are not created equal)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922338" y="1395413"/>
          <a:ext cx="7323137" cy="495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232" name="Chart" r:id="rId4" imgW="7305913" imgH="4972121" progId="MSGraph.Chart.8">
                  <p:embed followColorScheme="full"/>
                </p:oleObj>
              </mc:Choice>
              <mc:Fallback>
                <p:oleObj name="Chart" r:id="rId4" imgW="7305913" imgH="4972121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1395413"/>
                        <a:ext cx="7323137" cy="495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362200" y="5699125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/>
              <a:t>N = 64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419600" y="5699125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/>
              <a:t>N = 46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953000" y="5699125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/>
              <a:t>N = 36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819400" y="5699125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/>
              <a:t>N = 136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0" y="6340475"/>
            <a:ext cx="5410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t-tests: MBA 1 vs. 2, p=0.2013; MBA 1 vs. 3, p=0.0479; </a:t>
            </a:r>
          </a:p>
          <a:p>
            <a:r>
              <a:rPr lang="en-US" sz="1400"/>
              <a:t>College 1 vs. 2, p=0.2864; College 1 vs. 3, p=0.3335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352800" y="5699125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/>
              <a:t>N = 50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410200" y="5699125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/>
              <a:t>N = 5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641725" y="4495800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*</a:t>
            </a:r>
          </a:p>
        </p:txBody>
      </p:sp>
      <p:sp>
        <p:nvSpPr>
          <p:cNvPr id="192524" name="Line 12"/>
          <p:cNvSpPr>
            <a:spLocks noChangeShapeType="1"/>
          </p:cNvSpPr>
          <p:nvPr/>
        </p:nvSpPr>
        <p:spPr bwMode="auto">
          <a:xfrm>
            <a:off x="2057400" y="4267200"/>
            <a:ext cx="41910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algn="l"/>
            <a:r>
              <a:rPr lang="en-US" altLang="en-US" sz="3200"/>
              <a:t>Two Takeway Points</a:t>
            </a:r>
          </a:p>
        </p:txBody>
      </p:sp>
      <p:sp>
        <p:nvSpPr>
          <p:cNvPr id="77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495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Financial literacy should not be taken for granted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/>
              <a:t>Illiteracy is widespread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Financial literacy varies a lot among demographic groups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 sz="3400"/>
          </a:p>
          <a:p>
            <a:pPr>
              <a:buFont typeface="Wingdings" panose="05000000000000000000" pitchFamily="2" charset="2"/>
              <a:buChar char="Ø"/>
            </a:pPr>
            <a:endParaRPr lang="en-US" altLang="en-US" sz="3400"/>
          </a:p>
        </p:txBody>
      </p:sp>
    </p:spTree>
    <p:extLst>
      <p:ext uri="{BB962C8B-B14F-4D97-AF65-F5344CB8AC3E}">
        <p14:creationId xmlns:p14="http://schemas.microsoft.com/office/powerpoint/2010/main" val="1210887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9BA480-62B3-4337-8BBB-5D3CF00BC0A7}" type="slidenum">
              <a:rPr lang="en-US" altLang="en-US" smtClean="0">
                <a:latin typeface="Arial" charset="0"/>
                <a:cs typeface="Arial" charset="0"/>
              </a:rPr>
              <a:pPr/>
              <a:t>120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12954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We conducted one version with Harvard staff as subjects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1238"/>
            <a:ext cx="8342313" cy="4805362"/>
          </a:xfrm>
        </p:spPr>
        <p:txBody>
          <a:bodyPr/>
          <a:lstStyle/>
          <a:p>
            <a:pPr marL="457200" indent="-457200" eaLnBrk="1" hangingPunct="1"/>
            <a:r>
              <a:rPr lang="en-US" dirty="0" smtClean="0"/>
              <a:t>400 subjects (administrators, faculty assistants, technical personal, but not faculty)</a:t>
            </a:r>
          </a:p>
          <a:p>
            <a:pPr marL="457200" indent="-457200" eaLnBrk="1" hangingPunct="1"/>
            <a:r>
              <a:rPr lang="en-US" dirty="0" smtClean="0"/>
              <a:t>We give </a:t>
            </a:r>
            <a:r>
              <a:rPr lang="en-US" b="1" dirty="0" smtClean="0">
                <a:solidFill>
                  <a:schemeClr val="tx2"/>
                </a:solidFill>
              </a:rPr>
              <a:t>every</a:t>
            </a:r>
            <a:r>
              <a:rPr lang="en-US" dirty="0" smtClean="0"/>
              <a:t> one of our subjects $10,000 and rewarded them with any gains on their investment</a:t>
            </a:r>
          </a:p>
          <a:p>
            <a:pPr marL="749300" lvl="1" indent="-457200" eaLnBrk="1" hangingPunct="1"/>
            <a:r>
              <a:rPr lang="en-US" dirty="0" smtClean="0"/>
              <a:t>$4,000,000 short position in stock market</a:t>
            </a:r>
          </a:p>
          <a:p>
            <a:pPr marL="457200" indent="-457200"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FD029D-C96F-411D-A8AF-4F62DA068B2E}" type="slidenum">
              <a:rPr lang="en-US" altLang="en-US" smtClean="0">
                <a:latin typeface="Arial" charset="0"/>
                <a:cs typeface="Arial" charset="0"/>
              </a:rPr>
              <a:pPr/>
              <a:t>121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1024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52450" y="1295400"/>
          <a:ext cx="67056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44" name="Chart" r:id="rId4" imgW="4562551" imgH="2219249" progId="Excel.Sheet.8">
                  <p:embed/>
                </p:oleObj>
              </mc:Choice>
              <mc:Fallback>
                <p:oleObj name="Chart" r:id="rId4" imgW="4562551" imgH="221924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1295400"/>
                        <a:ext cx="67056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543800" cy="12954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Data from Harvard Staff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2019300" y="2016125"/>
            <a:ext cx="22002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000" b="1">
                <a:solidFill>
                  <a:srgbClr val="CC9900"/>
                </a:solidFill>
              </a:rPr>
              <a:t>Control Treatment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1743075" y="5341938"/>
            <a:ext cx="2851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3% of Harvard staff</a:t>
            </a:r>
          </a:p>
          <a:p>
            <a:pPr algn="ctr"/>
            <a:r>
              <a:rPr lang="en-US" sz="2000" b="1"/>
              <a:t>in Control Treatment </a:t>
            </a:r>
          </a:p>
          <a:p>
            <a:pPr algn="ctr"/>
            <a:r>
              <a:rPr lang="en-US" sz="2000" b="1"/>
              <a:t>put all $$$</a:t>
            </a:r>
          </a:p>
          <a:p>
            <a:pPr algn="ctr"/>
            <a:r>
              <a:rPr lang="en-US" sz="2000" b="1"/>
              <a:t>in low-cost fund</a:t>
            </a: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2590800" y="2514600"/>
            <a:ext cx="1066800" cy="2667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2743200" y="2590800"/>
            <a:ext cx="67945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400" b="1"/>
              <a:t>$518</a:t>
            </a:r>
          </a:p>
        </p:txBody>
      </p:sp>
      <p:sp>
        <p:nvSpPr>
          <p:cNvPr id="225292" name="Text Box 12"/>
          <p:cNvSpPr txBox="1">
            <a:spLocks noChangeArrowheads="1"/>
          </p:cNvSpPr>
          <p:nvPr/>
        </p:nvSpPr>
        <p:spPr bwMode="auto">
          <a:xfrm>
            <a:off x="7140575" y="2740025"/>
            <a:ext cx="1455738" cy="146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>
                <a:solidFill>
                  <a:schemeClr val="bg2"/>
                </a:solidFill>
              </a:rPr>
              <a:t>Fees from </a:t>
            </a:r>
          </a:p>
          <a:p>
            <a:pPr eaLnBrk="0" hangingPunct="0"/>
            <a:r>
              <a:rPr lang="en-US" sz="2400">
                <a:solidFill>
                  <a:schemeClr val="bg2"/>
                </a:solidFill>
              </a:rPr>
              <a:t>random </a:t>
            </a:r>
          </a:p>
          <a:p>
            <a:pPr eaLnBrk="0" hangingPunct="0"/>
            <a:r>
              <a:rPr lang="en-US" sz="2400">
                <a:solidFill>
                  <a:schemeClr val="bg2"/>
                </a:solidFill>
              </a:rPr>
              <a:t>allocation</a:t>
            </a:r>
          </a:p>
          <a:p>
            <a:pPr eaLnBrk="0" hangingPunct="0"/>
            <a:r>
              <a:rPr lang="en-US" sz="2400">
                <a:solidFill>
                  <a:schemeClr val="bg2"/>
                </a:solidFill>
              </a:rPr>
              <a:t>$431</a:t>
            </a:r>
          </a:p>
        </p:txBody>
      </p:sp>
      <p:sp>
        <p:nvSpPr>
          <p:cNvPr id="2" name="Rectangle 1"/>
          <p:cNvSpPr/>
          <p:nvPr/>
        </p:nvSpPr>
        <p:spPr>
          <a:xfrm>
            <a:off x="4800600" y="2514600"/>
            <a:ext cx="1752600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291" name="Line 11"/>
          <p:cNvSpPr>
            <a:spLocks noChangeShapeType="1"/>
          </p:cNvSpPr>
          <p:nvPr/>
        </p:nvSpPr>
        <p:spPr bwMode="auto">
          <a:xfrm>
            <a:off x="1944688" y="3490913"/>
            <a:ext cx="5065712" cy="14287"/>
          </a:xfrm>
          <a:prstGeom prst="line">
            <a:avLst/>
          </a:prstGeom>
          <a:noFill/>
          <a:ln w="5715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18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6" grpId="0"/>
      <p:bldP spid="225291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FD029D-C96F-411D-A8AF-4F62DA068B2E}" type="slidenum">
              <a:rPr lang="en-US" altLang="en-US" smtClean="0">
                <a:latin typeface="Arial" charset="0"/>
                <a:cs typeface="Arial" charset="0"/>
              </a:rPr>
              <a:pPr/>
              <a:t>122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1024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52450" y="1295400"/>
          <a:ext cx="67056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68" name="Chart" r:id="rId4" imgW="4562551" imgH="2219249" progId="Excel.Sheet.8">
                  <p:embed/>
                </p:oleObj>
              </mc:Choice>
              <mc:Fallback>
                <p:oleObj name="Chart" r:id="rId4" imgW="4562551" imgH="221924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1295400"/>
                        <a:ext cx="67056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543800" cy="12954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Data from Harvard Staff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2019300" y="2016125"/>
            <a:ext cx="22002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000" b="1">
                <a:solidFill>
                  <a:srgbClr val="CC9900"/>
                </a:solidFill>
              </a:rPr>
              <a:t>Control Treatment</a:t>
            </a: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4770438" y="2314575"/>
            <a:ext cx="17351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000" b="1">
                <a:solidFill>
                  <a:srgbClr val="008000"/>
                </a:solidFill>
              </a:rPr>
              <a:t>Fee Treatment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1743075" y="5341938"/>
            <a:ext cx="2851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3% of Harvard staff</a:t>
            </a:r>
          </a:p>
          <a:p>
            <a:pPr algn="ctr"/>
            <a:r>
              <a:rPr lang="en-US" sz="2000" b="1"/>
              <a:t>in Control Treatment </a:t>
            </a:r>
          </a:p>
          <a:p>
            <a:pPr algn="ctr"/>
            <a:r>
              <a:rPr lang="en-US" sz="2000" b="1"/>
              <a:t>put all $$$</a:t>
            </a:r>
          </a:p>
          <a:p>
            <a:pPr algn="ctr"/>
            <a:r>
              <a:rPr lang="en-US" sz="2000" b="1"/>
              <a:t>in low-cost fund</a:t>
            </a:r>
          </a:p>
        </p:txBody>
      </p:sp>
      <p:sp>
        <p:nvSpPr>
          <p:cNvPr id="225287" name="Text Box 7"/>
          <p:cNvSpPr txBox="1">
            <a:spLocks noChangeArrowheads="1"/>
          </p:cNvSpPr>
          <p:nvPr/>
        </p:nvSpPr>
        <p:spPr bwMode="auto">
          <a:xfrm>
            <a:off x="4376738" y="5337175"/>
            <a:ext cx="2851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9% of Harvard staff</a:t>
            </a:r>
          </a:p>
          <a:p>
            <a:pPr algn="ctr"/>
            <a:r>
              <a:rPr lang="en-US" sz="2000" b="1"/>
              <a:t>in Fee Treatment </a:t>
            </a:r>
          </a:p>
          <a:p>
            <a:pPr algn="ctr"/>
            <a:r>
              <a:rPr lang="en-US" sz="2000" b="1"/>
              <a:t>put all $$$</a:t>
            </a:r>
          </a:p>
          <a:p>
            <a:pPr algn="ctr"/>
            <a:r>
              <a:rPr lang="en-US" sz="2000" b="1"/>
              <a:t>in low-cost fund</a:t>
            </a:r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5384800" y="2911475"/>
            <a:ext cx="67945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400" b="1"/>
              <a:t>$494</a:t>
            </a: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2590800" y="2514600"/>
            <a:ext cx="1066800" cy="2667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2743200" y="2590800"/>
            <a:ext cx="67945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400" b="1"/>
              <a:t>$518</a:t>
            </a:r>
          </a:p>
        </p:txBody>
      </p:sp>
      <p:sp>
        <p:nvSpPr>
          <p:cNvPr id="225291" name="Line 11"/>
          <p:cNvSpPr>
            <a:spLocks noChangeShapeType="1"/>
          </p:cNvSpPr>
          <p:nvPr/>
        </p:nvSpPr>
        <p:spPr bwMode="auto">
          <a:xfrm>
            <a:off x="1944688" y="3490913"/>
            <a:ext cx="5065712" cy="14287"/>
          </a:xfrm>
          <a:prstGeom prst="line">
            <a:avLst/>
          </a:prstGeom>
          <a:noFill/>
          <a:ln w="5715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25292" name="Text Box 12"/>
          <p:cNvSpPr txBox="1">
            <a:spLocks noChangeArrowheads="1"/>
          </p:cNvSpPr>
          <p:nvPr/>
        </p:nvSpPr>
        <p:spPr bwMode="auto">
          <a:xfrm>
            <a:off x="7140575" y="2740025"/>
            <a:ext cx="1455738" cy="146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>
                <a:solidFill>
                  <a:schemeClr val="bg2"/>
                </a:solidFill>
              </a:rPr>
              <a:t>Fees from </a:t>
            </a:r>
          </a:p>
          <a:p>
            <a:pPr eaLnBrk="0" hangingPunct="0"/>
            <a:r>
              <a:rPr lang="en-US" sz="2400">
                <a:solidFill>
                  <a:schemeClr val="bg2"/>
                </a:solidFill>
              </a:rPr>
              <a:t>random </a:t>
            </a:r>
          </a:p>
          <a:p>
            <a:pPr eaLnBrk="0" hangingPunct="0"/>
            <a:r>
              <a:rPr lang="en-US" sz="2400">
                <a:solidFill>
                  <a:schemeClr val="bg2"/>
                </a:solidFill>
              </a:rPr>
              <a:t>allocation</a:t>
            </a:r>
          </a:p>
          <a:p>
            <a:pPr eaLnBrk="0" hangingPunct="0"/>
            <a:r>
              <a:rPr lang="en-US" sz="2400">
                <a:solidFill>
                  <a:schemeClr val="bg2"/>
                </a:solidFill>
              </a:rPr>
              <a:t>$431</a:t>
            </a:r>
          </a:p>
        </p:txBody>
      </p:sp>
    </p:spTree>
    <p:extLst>
      <p:ext uri="{BB962C8B-B14F-4D97-AF65-F5344CB8AC3E}">
        <p14:creationId xmlns:p14="http://schemas.microsoft.com/office/powerpoint/2010/main" val="2532320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3956" y="1676400"/>
            <a:ext cx="6907044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3400" y="1219200"/>
            <a:ext cx="81534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Fraction of people who answer “100”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35803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“If the chance of getting a disease is 10 percent, how many people out of 1,000 would be expected to get the disease?”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886200" y="6488668"/>
            <a:ext cx="5256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Source: HRS; </a:t>
            </a:r>
            <a:r>
              <a:rPr lang="en-US" sz="1600" dirty="0" err="1" smtClean="0"/>
              <a:t>Agarwal</a:t>
            </a:r>
            <a:r>
              <a:rPr lang="en-US" sz="1600" dirty="0" smtClean="0"/>
              <a:t>, Driscoll, </a:t>
            </a:r>
            <a:r>
              <a:rPr lang="en-US" sz="1600" dirty="0" err="1" smtClean="0"/>
              <a:t>Gabaix</a:t>
            </a:r>
            <a:r>
              <a:rPr lang="en-US" sz="1600" dirty="0" smtClean="0"/>
              <a:t>, </a:t>
            </a:r>
            <a:r>
              <a:rPr lang="en-US" sz="1600" dirty="0" err="1" smtClean="0"/>
              <a:t>Laibson</a:t>
            </a:r>
            <a:r>
              <a:rPr lang="en-US" sz="1600" dirty="0" smtClean="0"/>
              <a:t> (2009)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1219200"/>
            <a:ext cx="8153400" cy="523220"/>
          </a:xfrm>
          <a:prstGeom prst="rect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Fraction of people who answer “400,000”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235803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“If 5 people all have the winning numbers in the lottery and the prize is two million dollars, how much will each of them get?”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962400" y="6488668"/>
            <a:ext cx="5256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Source: HRS; </a:t>
            </a:r>
            <a:r>
              <a:rPr lang="en-US" sz="1600" dirty="0" err="1" smtClean="0"/>
              <a:t>Agarwal</a:t>
            </a:r>
            <a:r>
              <a:rPr lang="en-US" sz="1600" dirty="0" smtClean="0"/>
              <a:t>, Driscoll, </a:t>
            </a:r>
            <a:r>
              <a:rPr lang="en-US" sz="1600" dirty="0" err="1" smtClean="0"/>
              <a:t>Gabaix</a:t>
            </a:r>
            <a:r>
              <a:rPr lang="en-US" sz="1600" dirty="0" smtClean="0"/>
              <a:t>, </a:t>
            </a:r>
            <a:r>
              <a:rPr lang="en-US" sz="1600" dirty="0" err="1" smtClean="0"/>
              <a:t>Laibson</a:t>
            </a:r>
            <a:r>
              <a:rPr lang="en-US" sz="1600" dirty="0" smtClean="0"/>
              <a:t> (2009)</a:t>
            </a:r>
            <a:endParaRPr lang="en-US" sz="16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475" y="1676400"/>
            <a:ext cx="6715125" cy="458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smtClean="0"/>
              <a:t>ii. Endorsement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19263"/>
            <a:ext cx="8915400" cy="4411662"/>
          </a:xfrm>
        </p:spPr>
        <p:txBody>
          <a:bodyPr/>
          <a:lstStyle/>
          <a:p>
            <a:pPr eaLnBrk="1" hangingPunct="1"/>
            <a:r>
              <a:rPr lang="en-US" smtClean="0"/>
              <a:t>A non-zero default is perceived as advice</a:t>
            </a:r>
          </a:p>
          <a:p>
            <a:pPr eaLnBrk="1" hangingPunct="1"/>
            <a:r>
              <a:rPr lang="en-US" smtClean="0"/>
              <a:t>Evidence</a:t>
            </a:r>
          </a:p>
          <a:p>
            <a:pPr lvl="1" eaLnBrk="1" hangingPunct="1"/>
            <a:r>
              <a:rPr lang="en-US" smtClean="0"/>
              <a:t>Elective employee stock allocation in firms that do and do not match in employer stock (Benartzi 2001, Holden and Vanderhei 2001, and Brown, Liang and Weisbenner 2006) </a:t>
            </a:r>
          </a:p>
          <a:p>
            <a:pPr lvl="1" eaLnBrk="1" hangingPunct="1"/>
            <a:r>
              <a:rPr lang="en-US" smtClean="0"/>
              <a:t>Asset allocation of employees hired before automatic enrollment (Choi, Laibson, Madrian 2006)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524" name="Group 28"/>
          <p:cNvGraphicFramePr>
            <a:graphicFrameLocks noGrp="1"/>
          </p:cNvGraphicFramePr>
          <p:nvPr>
            <p:ph/>
          </p:nvPr>
        </p:nvGraphicFramePr>
        <p:xfrm>
          <a:off x="533400" y="1371600"/>
          <a:ext cx="8229600" cy="3592513"/>
        </p:xfrm>
        <a:graphic>
          <a:graphicData uri="http://schemas.openxmlformats.org/drawingml/2006/table">
            <a:tbl>
              <a:tblPr/>
              <a:tblGrid>
                <a:gridCol w="4724400"/>
                <a:gridCol w="1752600"/>
                <a:gridCol w="1752600"/>
              </a:tblGrid>
              <a:tr h="10017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Asset Allocation Outcomes of Employees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Who are </a:t>
                      </a:r>
                      <a:r>
                        <a:rPr kumimoji="0" lang="en-US" sz="2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Subject to Automatic Enrollment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Any balances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in default fund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All balances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 default fund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Company D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Hired before AE, participated before AE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076" name="Text Box 26"/>
          <p:cNvSpPr txBox="1">
            <a:spLocks noChangeArrowheads="1"/>
          </p:cNvSpPr>
          <p:nvPr/>
        </p:nvSpPr>
        <p:spPr bwMode="auto">
          <a:xfrm>
            <a:off x="1828800" y="228600"/>
            <a:ext cx="5673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Choi, Laibson, and Madrian (2007)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46" name="Group 2"/>
          <p:cNvGraphicFramePr>
            <a:graphicFrameLocks noGrp="1"/>
          </p:cNvGraphicFramePr>
          <p:nvPr>
            <p:ph/>
          </p:nvPr>
        </p:nvGraphicFramePr>
        <p:xfrm>
          <a:off x="533400" y="1371600"/>
          <a:ext cx="8229600" cy="3463926"/>
        </p:xfrm>
        <a:graphic>
          <a:graphicData uri="http://schemas.openxmlformats.org/drawingml/2006/table">
            <a:tbl>
              <a:tblPr/>
              <a:tblGrid>
                <a:gridCol w="4419600"/>
                <a:gridCol w="1981200"/>
                <a:gridCol w="1828800"/>
              </a:tblGrid>
              <a:tr h="10017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Asset Allocation Outcomes of Employees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Who are </a:t>
                      </a:r>
                      <a:r>
                        <a:rPr kumimoji="0" lang="en-US" sz="24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Not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Subject to Automatic Enrollment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Any balances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in default fund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All balances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 default fund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Company D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Hired before, participated before AE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Hired before, participated after AE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00" name="Text Box 26"/>
          <p:cNvSpPr txBox="1">
            <a:spLocks noChangeArrowheads="1"/>
          </p:cNvSpPr>
          <p:nvPr/>
        </p:nvSpPr>
        <p:spPr bwMode="auto">
          <a:xfrm>
            <a:off x="1828800" y="228600"/>
            <a:ext cx="5673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Choi, Laibson, and Madrian (2007)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smtClean="0"/>
              <a:t>iii. Complexity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smtClean="0"/>
              <a:t>Complexity </a:t>
            </a:r>
            <a:r>
              <a:rPr lang="en-US" sz="2600" b="1" smtClean="0">
                <a:solidFill>
                  <a:schemeClr val="accent2"/>
                </a:solidFill>
                <a:sym typeface="Wingdings" pitchFamily="2" charset="2"/>
              </a:rPr>
              <a:t></a:t>
            </a:r>
            <a:r>
              <a:rPr lang="en-US" sz="2600" smtClean="0">
                <a:sym typeface="Wingdings" pitchFamily="2" charset="2"/>
              </a:rPr>
              <a:t> delay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Psychology literature (Tversky and Shafir 1992, Shafir, Simonson and Tversky 1993, Dhar and Knowlis 1999, Iyengar and Lepper 2000 )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Savings literature: each additional 10 funds </a:t>
            </a:r>
            <a:r>
              <a:rPr lang="en-US" sz="2600" smtClean="0">
                <a:sym typeface="Wingdings" pitchFamily="2" charset="2"/>
              </a:rPr>
              <a:t>produces a 1.5 to 2.0 percentage point decline in participation</a:t>
            </a:r>
            <a:r>
              <a:rPr lang="en-US" sz="2600" smtClean="0"/>
              <a:t> (Iyengar, Huberman and Jiang 2004)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Also results on complexity generating more conservative asset allocation (Iyengar and Kamenica 2007).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Quick enrollment experiments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lakesregionrealestatenews.com/wp-content/uploads/2009/11/hurdle-too-high.jpg"/>
          <p:cNvPicPr>
            <a:picLocks noChangeAspect="1" noChangeArrowheads="1"/>
          </p:cNvPicPr>
          <p:nvPr/>
        </p:nvPicPr>
        <p:blipFill>
          <a:blip r:embed="rId2" cstate="print"/>
          <a:srcRect t="4241" r="33784" b="3708"/>
          <a:stretch>
            <a:fillRect/>
          </a:stretch>
        </p:blipFill>
        <p:spPr bwMode="auto">
          <a:xfrm flipH="1">
            <a:off x="3837737" y="2264661"/>
            <a:ext cx="1633098" cy="29635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9902" y="3071819"/>
            <a:ext cx="3223260" cy="1785104"/>
          </a:xfrm>
          <a:prstGeom prst="rect">
            <a:avLst/>
          </a:prstGeom>
          <a:solidFill>
            <a:srgbClr val="C00000"/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UNDESIRED </a:t>
            </a:r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BEHAVIOR:</a:t>
            </a:r>
          </a:p>
          <a:p>
            <a:pPr algn="ctr"/>
            <a:r>
              <a:rPr lang="en-US" sz="28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Non-participation</a:t>
            </a:r>
            <a:endParaRPr lang="en-US" sz="2800" dirty="0">
              <a:solidFill>
                <a:prstClr val="white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2928" y="3071819"/>
            <a:ext cx="3223260" cy="1846659"/>
          </a:xfrm>
          <a:prstGeom prst="rect">
            <a:avLst/>
          </a:prstGeom>
          <a:solidFill>
            <a:srgbClr val="0CAC2A"/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DESIRED </a:t>
            </a:r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BEHAVIOR:</a:t>
            </a:r>
          </a:p>
          <a:p>
            <a:pPr algn="ctr"/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participation</a:t>
            </a:r>
            <a:endParaRPr lang="en-US" sz="3200" dirty="0">
              <a:solidFill>
                <a:prstClr val="white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4709" y="1713583"/>
            <a:ext cx="3153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Franklin Gothic Medium" pitchFamily="34" charset="0"/>
                <a:cs typeface="+mn-cs"/>
              </a:rPr>
              <a:t>PROCRASTINATION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02851" y="493491"/>
            <a:ext cx="3531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cs typeface="+mn-cs"/>
              </a:rPr>
              <a:t>Quick enrollment</a:t>
            </a:r>
            <a:endParaRPr lang="en-US" sz="32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5651" y="4891320"/>
            <a:ext cx="1642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cs typeface="+mn-cs"/>
              </a:rPr>
              <a:t>START HERE</a:t>
            </a:r>
            <a:endParaRPr lang="en-US" sz="1800" b="1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546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algn="l"/>
            <a:r>
              <a:rPr lang="en-US" altLang="en-US" sz="3200"/>
              <a:t>Financial literacy matters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Financial literacy affects financial decisions: Those with low literacy: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/>
              <a:t>are less likely to calculate how much they need for retirement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/>
              <a:t>are less likely to participate in the stock market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/>
              <a:t>are more likely to have difficulties paying off debt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en-US"/>
          </a:p>
          <a:p>
            <a:pPr lvl="1">
              <a:buFont typeface="Wingdings" panose="05000000000000000000" pitchFamily="2" charset="2"/>
              <a:buChar char="Ø"/>
            </a:pPr>
            <a:endParaRPr lang="en-US" altLang="en-US"/>
          </a:p>
          <a:p>
            <a:pPr lvl="1"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 sz="3400"/>
          </a:p>
          <a:p>
            <a:pPr>
              <a:buFont typeface="Wingdings" panose="05000000000000000000" pitchFamily="2" charset="2"/>
              <a:buChar char="Ø"/>
            </a:pPr>
            <a:endParaRPr lang="en-US" altLang="en-US" sz="3400"/>
          </a:p>
        </p:txBody>
      </p:sp>
    </p:spTree>
    <p:extLst>
      <p:ext uri="{BB962C8B-B14F-4D97-AF65-F5344CB8AC3E}">
        <p14:creationId xmlns:p14="http://schemas.microsoft.com/office/powerpoint/2010/main" val="985695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lakesregionrealestatenews.com/wp-content/uploads/2009/11/hurdle-too-high.jpg"/>
          <p:cNvPicPr>
            <a:picLocks noChangeAspect="1" noChangeArrowheads="1"/>
          </p:cNvPicPr>
          <p:nvPr/>
        </p:nvPicPr>
        <p:blipFill>
          <a:blip r:embed="rId2" cstate="print"/>
          <a:srcRect t="4241" r="33784" b="3708"/>
          <a:stretch>
            <a:fillRect/>
          </a:stretch>
        </p:blipFill>
        <p:spPr bwMode="auto">
          <a:xfrm flipH="1">
            <a:off x="4302185" y="3941414"/>
            <a:ext cx="589128" cy="10690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9902" y="3071819"/>
            <a:ext cx="3223260" cy="1785104"/>
          </a:xfrm>
          <a:prstGeom prst="rect">
            <a:avLst/>
          </a:prstGeom>
          <a:solidFill>
            <a:srgbClr val="C00000"/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UNDESIRED </a:t>
            </a:r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BEHAVIOR:</a:t>
            </a:r>
          </a:p>
          <a:p>
            <a:pPr algn="ctr"/>
            <a:r>
              <a:rPr lang="en-US" sz="28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Non-participation</a:t>
            </a:r>
            <a:endParaRPr lang="en-US" sz="2800" dirty="0">
              <a:solidFill>
                <a:prstClr val="white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2928" y="3071819"/>
            <a:ext cx="3223260" cy="1846659"/>
          </a:xfrm>
          <a:prstGeom prst="rect">
            <a:avLst/>
          </a:prstGeom>
          <a:solidFill>
            <a:srgbClr val="0CAC2A"/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DESIRED </a:t>
            </a:r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BEHAVIOR:</a:t>
            </a:r>
          </a:p>
          <a:p>
            <a:pPr algn="ctr"/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participation</a:t>
            </a:r>
            <a:endParaRPr lang="en-US" sz="3200" dirty="0">
              <a:solidFill>
                <a:prstClr val="white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4709" y="1713583"/>
            <a:ext cx="3153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Franklin Gothic Medium" pitchFamily="34" charset="0"/>
                <a:cs typeface="+mn-cs"/>
              </a:rPr>
              <a:t>PROCRASTINATION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02851" y="493491"/>
            <a:ext cx="3531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cs typeface="+mn-cs"/>
              </a:rPr>
              <a:t>Quick enrollment</a:t>
            </a:r>
            <a:endParaRPr lang="en-US" sz="32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5651" y="4891320"/>
            <a:ext cx="1642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cs typeface="+mn-cs"/>
              </a:rPr>
              <a:t>START HERE</a:t>
            </a:r>
            <a:endParaRPr lang="en-US" sz="1800" b="1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9761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686800" cy="1295400"/>
          </a:xfrm>
        </p:spPr>
        <p:txBody>
          <a:bodyPr/>
          <a:lstStyle/>
          <a:p>
            <a:pPr eaLnBrk="1" hangingPunct="1"/>
            <a:r>
              <a:rPr lang="en-US" sz="3200" b="0" smtClean="0"/>
              <a:t>Complexity and Quick Enrollment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2600" smtClean="0"/>
              <a:t>Conceptual Idea</a:t>
            </a:r>
          </a:p>
          <a:p>
            <a:pPr lvl="1" eaLnBrk="1" hangingPunct="1"/>
            <a:r>
              <a:rPr lang="en-US" sz="2200" smtClean="0"/>
              <a:t>Simplify the savings plan enrollment decision by giving employees an easy way to elect a pre-selected contribution rate and asset allocation bundle</a:t>
            </a:r>
          </a:p>
          <a:p>
            <a:pPr eaLnBrk="1" hangingPunct="1"/>
            <a:r>
              <a:rPr lang="en-US" sz="2600" smtClean="0"/>
              <a:t>Implementation at Company D</a:t>
            </a:r>
          </a:p>
          <a:p>
            <a:pPr lvl="1" eaLnBrk="1" hangingPunct="1"/>
            <a:r>
              <a:rPr lang="en-US" sz="2400" smtClean="0"/>
              <a:t>New hires at employee orientation: 2% contribution rate invested 50% money market &amp; 50% stable value</a:t>
            </a:r>
          </a:p>
          <a:p>
            <a:pPr eaLnBrk="1" hangingPunct="1"/>
            <a:r>
              <a:rPr lang="en-US" sz="2600" smtClean="0"/>
              <a:t>Implementation at Company E</a:t>
            </a:r>
          </a:p>
          <a:p>
            <a:pPr lvl="1" eaLnBrk="1" hangingPunct="1"/>
            <a:r>
              <a:rPr lang="en-US" sz="2400" smtClean="0"/>
              <a:t>Existing non-participants: 3% contribution rate invested 100% in money market fund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D2E9B8-93A4-4E84-8DF3-3AA2F853909F}" type="slidenum">
              <a:rPr lang="en-US" altLang="en-US" smtClean="0">
                <a:latin typeface="Arial" charset="0"/>
                <a:cs typeface="Arial" charset="0"/>
              </a:rPr>
              <a:pPr/>
              <a:t>132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686800" cy="1295400"/>
          </a:xfrm>
        </p:spPr>
        <p:txBody>
          <a:bodyPr/>
          <a:lstStyle/>
          <a:p>
            <a:pPr eaLnBrk="1" hangingPunct="1"/>
            <a:r>
              <a:rPr lang="en-US" sz="3200" b="0" smtClean="0"/>
              <a:t>Complexity and Quick Enrollment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smtClean="0"/>
              <a:t>Conceptual Idea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Simplify the savings plan enrollment decision by giving employees an easy way to elect a pre-selected contribution rate and asset allocation bundle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Implementation at Company 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300" smtClean="0"/>
              <a:t>New hires at employee orientation: 2% contribution rate invested 50% money market / 50% stable value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300" smtClean="0"/>
              <a:t>Existing non-participants: employee selects contribution rate invested 50% money market / 50% stable value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Implementation at Company 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Existing non-participants: 3% contribution rate invested 100% in money market fund</a:t>
            </a:r>
            <a:endParaRPr lang="en-US" sz="23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1624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0" y="1604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152400" y="762000"/>
          <a:ext cx="8778875" cy="539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81" name="Worksheet" r:id="rId4" imgW="5562695" imgH="3419427" progId="Excel.Sheet.8">
                  <p:embed followColorScheme="full"/>
                </p:oleObj>
              </mc:Choice>
              <mc:Fallback>
                <p:oleObj name="Worksheet" r:id="rId4" imgW="5562695" imgH="3419427" progId="Excel.Shee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762000"/>
                        <a:ext cx="8778875" cy="539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609600" y="228600"/>
            <a:ext cx="8169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Quick Enrollment and </a:t>
            </a:r>
          </a:p>
          <a:p>
            <a:pPr algn="ctr"/>
            <a:r>
              <a:rPr lang="en-US" sz="3200"/>
              <a:t>Savings Plan Participation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749C44-89B7-48AB-854E-5ECE8CAF23E7}" type="slidenum">
              <a:rPr lang="en-US" altLang="en-US" smtClean="0">
                <a:latin typeface="Arial" charset="0"/>
                <a:cs typeface="Arial" charset="0"/>
              </a:rPr>
              <a:pPr/>
              <a:t>134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86723" name="Object 3"/>
          <p:cNvGraphicFramePr>
            <a:graphicFrameLocks noChangeAspect="1"/>
          </p:cNvGraphicFramePr>
          <p:nvPr/>
        </p:nvGraphicFramePr>
        <p:xfrm>
          <a:off x="0" y="855663"/>
          <a:ext cx="9070975" cy="580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06" name="Chart" r:id="rId4" imgW="4019702" imgH="2428951" progId="Excel.Sheet.8">
                  <p:embed/>
                </p:oleObj>
              </mc:Choice>
              <mc:Fallback>
                <p:oleObj name="Chart" r:id="rId4" imgW="4019702" imgH="2428951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55663"/>
                        <a:ext cx="9070975" cy="5805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24" name="Text Box 4"/>
          <p:cNvSpPr txBox="1">
            <a:spLocks noChangeArrowheads="1"/>
          </p:cNvSpPr>
          <p:nvPr/>
        </p:nvSpPr>
        <p:spPr bwMode="auto">
          <a:xfrm>
            <a:off x="2451100" y="3352800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cs typeface="Times New Roman" pitchFamily="18" charset="0"/>
              </a:rPr>
              <a:t>2003</a:t>
            </a:r>
          </a:p>
        </p:txBody>
      </p:sp>
      <p:sp>
        <p:nvSpPr>
          <p:cNvPr id="286725" name="Text Box 5"/>
          <p:cNvSpPr txBox="1">
            <a:spLocks noChangeArrowheads="1"/>
          </p:cNvSpPr>
          <p:nvPr/>
        </p:nvSpPr>
        <p:spPr bwMode="auto">
          <a:xfrm>
            <a:off x="3975100" y="2362200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cs typeface="Times New Roman" pitchFamily="18" charset="0"/>
              </a:rPr>
              <a:t>2004</a:t>
            </a:r>
          </a:p>
        </p:txBody>
      </p:sp>
      <p:sp>
        <p:nvSpPr>
          <p:cNvPr id="286726" name="Text Box 6"/>
          <p:cNvSpPr txBox="1">
            <a:spLocks noChangeArrowheads="1"/>
          </p:cNvSpPr>
          <p:nvPr/>
        </p:nvSpPr>
        <p:spPr bwMode="auto">
          <a:xfrm>
            <a:off x="5799138" y="1941513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cs typeface="Times New Roman" pitchFamily="18" charset="0"/>
              </a:rPr>
              <a:t>2005</a:t>
            </a:r>
          </a:p>
        </p:txBody>
      </p:sp>
      <p:sp>
        <p:nvSpPr>
          <p:cNvPr id="286727" name="Line 7"/>
          <p:cNvSpPr>
            <a:spLocks noChangeShapeType="1"/>
          </p:cNvSpPr>
          <p:nvPr/>
        </p:nvSpPr>
        <p:spPr bwMode="auto">
          <a:xfrm>
            <a:off x="6530975" y="2265363"/>
            <a:ext cx="431800" cy="1508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728" name="Line 8"/>
          <p:cNvSpPr>
            <a:spLocks noChangeShapeType="1"/>
          </p:cNvSpPr>
          <p:nvPr/>
        </p:nvSpPr>
        <p:spPr bwMode="auto">
          <a:xfrm>
            <a:off x="4467225" y="2771775"/>
            <a:ext cx="1524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729" name="Line 9"/>
          <p:cNvSpPr>
            <a:spLocks noChangeShapeType="1"/>
          </p:cNvSpPr>
          <p:nvPr/>
        </p:nvSpPr>
        <p:spPr bwMode="auto">
          <a:xfrm flipH="1">
            <a:off x="2543175" y="3776663"/>
            <a:ext cx="231775" cy="5619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0" name="Text Box 10"/>
          <p:cNvSpPr txBox="1">
            <a:spLocks noChangeArrowheads="1"/>
          </p:cNvSpPr>
          <p:nvPr/>
        </p:nvSpPr>
        <p:spPr bwMode="auto">
          <a:xfrm>
            <a:off x="152400" y="215900"/>
            <a:ext cx="8991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CC00"/>
                </a:solidFill>
                <a:cs typeface="Times New Roman" pitchFamily="18" charset="0"/>
              </a:rPr>
              <a:t>Simplified enrollment raises participation</a:t>
            </a:r>
          </a:p>
          <a:p>
            <a:pPr algn="ctr"/>
            <a:r>
              <a:rPr lang="en-US" sz="2400" b="1">
                <a:solidFill>
                  <a:srgbClr val="FFCC00"/>
                </a:solidFill>
                <a:cs typeface="Times New Roman" pitchFamily="18" charset="0"/>
              </a:rPr>
              <a:t>Beshears, Choi, Laibson, Madrian (2006)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smtClean="0"/>
              <a:t>iv.  Present-Biased Preferences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Self control and savings outcomes:  Why do today what you can put off until tomorrow? (</a:t>
            </a:r>
            <a:r>
              <a:rPr lang="en-US" sz="2400" dirty="0" err="1" smtClean="0"/>
              <a:t>Akerlof</a:t>
            </a:r>
            <a:r>
              <a:rPr lang="en-US" sz="2400" dirty="0" smtClean="0"/>
              <a:t> 1991, Laibson 1997; </a:t>
            </a:r>
            <a:r>
              <a:rPr lang="en-US" sz="2400" dirty="0" err="1" smtClean="0"/>
              <a:t>O’Donoghue</a:t>
            </a:r>
            <a:r>
              <a:rPr lang="en-US" sz="2400" dirty="0" smtClean="0"/>
              <a:t> and Rabin 1999; Diamond and </a:t>
            </a:r>
            <a:r>
              <a:rPr lang="en-US" sz="2400" dirty="0" err="1" smtClean="0"/>
              <a:t>Koszegi</a:t>
            </a:r>
            <a:r>
              <a:rPr lang="en-US" sz="2400" dirty="0" smtClean="0"/>
              <a:t> 2003, Gruber and </a:t>
            </a:r>
            <a:r>
              <a:rPr lang="en-US" sz="2400" dirty="0" err="1" smtClean="0"/>
              <a:t>Koszegi</a:t>
            </a:r>
            <a:r>
              <a:rPr lang="en-US" sz="2400" dirty="0" smtClean="0"/>
              <a:t> 2003, Della </a:t>
            </a:r>
            <a:r>
              <a:rPr lang="en-US" sz="2400" dirty="0" err="1" smtClean="0"/>
              <a:t>Vigna</a:t>
            </a:r>
            <a:r>
              <a:rPr lang="en-US" sz="2400" dirty="0" smtClean="0"/>
              <a:t> and </a:t>
            </a:r>
            <a:r>
              <a:rPr lang="en-US" sz="2400" dirty="0" err="1" smtClean="0"/>
              <a:t>Malmendier</a:t>
            </a:r>
            <a:r>
              <a:rPr lang="en-US" sz="2400" dirty="0" smtClean="0"/>
              <a:t> 2004, 2006)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Framework: exponential discounting with an additional factor, </a:t>
            </a:r>
            <a:r>
              <a:rPr lang="el-GR" sz="2400" dirty="0" smtClean="0"/>
              <a:t>β</a:t>
            </a:r>
            <a:r>
              <a:rPr lang="en-US" sz="2400" dirty="0" smtClean="0"/>
              <a:t>&lt;1, that uniformly down-weights the future.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 smtClean="0"/>
              <a:t>        </a:t>
            </a:r>
            <a:r>
              <a:rPr lang="en-US" sz="2600" dirty="0" err="1" smtClean="0"/>
              <a:t>U</a:t>
            </a:r>
            <a:r>
              <a:rPr lang="en-US" sz="2600" baseline="-25000" dirty="0" err="1" smtClean="0"/>
              <a:t>t</a:t>
            </a:r>
            <a:r>
              <a:rPr lang="en-US" sz="2600" dirty="0" smtClean="0"/>
              <a:t> =    </a:t>
            </a:r>
            <a:r>
              <a:rPr lang="en-US" sz="2600" dirty="0" err="1" smtClean="0"/>
              <a:t>u</a:t>
            </a:r>
            <a:r>
              <a:rPr lang="en-US" sz="2600" baseline="-25000" dirty="0" err="1" smtClean="0"/>
              <a:t>t</a:t>
            </a:r>
            <a:r>
              <a:rPr lang="en-US" sz="2600" dirty="0" smtClean="0"/>
              <a:t> + </a:t>
            </a:r>
            <a:r>
              <a:rPr lang="en-US" sz="2600" dirty="0" smtClean="0">
                <a:latin typeface="Symbol" pitchFamily="18" charset="2"/>
              </a:rPr>
              <a:t>b [d</a:t>
            </a:r>
            <a:r>
              <a:rPr lang="en-US" sz="2600" dirty="0" smtClean="0"/>
              <a:t>u</a:t>
            </a:r>
            <a:r>
              <a:rPr lang="en-US" sz="2600" baseline="-25000" dirty="0" smtClean="0"/>
              <a:t>t+1 </a:t>
            </a:r>
            <a:r>
              <a:rPr lang="en-US" sz="2600" dirty="0" smtClean="0">
                <a:latin typeface="Symbol" pitchFamily="18" charset="2"/>
              </a:rPr>
              <a:t> +   d</a:t>
            </a:r>
            <a:r>
              <a:rPr lang="en-US" sz="2600" baseline="30000" dirty="0" smtClean="0">
                <a:latin typeface="Symbol" pitchFamily="18" charset="2"/>
              </a:rPr>
              <a:t>2</a:t>
            </a:r>
            <a:r>
              <a:rPr lang="en-US" sz="2600" dirty="0" smtClean="0"/>
              <a:t>u</a:t>
            </a:r>
            <a:r>
              <a:rPr lang="en-US" sz="2600" baseline="-25000" dirty="0" smtClean="0"/>
              <a:t>t+2</a:t>
            </a:r>
            <a:r>
              <a:rPr lang="en-US" sz="2600" dirty="0" smtClean="0">
                <a:latin typeface="Symbol" pitchFamily="18" charset="2"/>
              </a:rPr>
              <a:t>  +   d</a:t>
            </a:r>
            <a:r>
              <a:rPr lang="en-US" sz="2600" baseline="30000" dirty="0" smtClean="0">
                <a:latin typeface="Symbol" pitchFamily="18" charset="2"/>
              </a:rPr>
              <a:t>3</a:t>
            </a:r>
            <a:r>
              <a:rPr lang="en-US" sz="2600" dirty="0" smtClean="0"/>
              <a:t>u</a:t>
            </a:r>
            <a:r>
              <a:rPr lang="en-US" sz="2600" baseline="-25000" dirty="0" smtClean="0"/>
              <a:t>t+3 </a:t>
            </a:r>
            <a:r>
              <a:rPr lang="en-US" sz="2600" dirty="0" smtClean="0">
                <a:latin typeface="Symbol" pitchFamily="18" charset="2"/>
              </a:rPr>
              <a:t> + ...]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600" dirty="0" smtClean="0">
              <a:latin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Lusardi and Tufano (2009)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i="1" dirty="0" smtClean="0"/>
              <a:t>How confident are you that you could come up with $2,000 if an unexpected need arose within the next month?</a:t>
            </a:r>
            <a:r>
              <a:rPr lang="en-US" dirty="0" smtClean="0"/>
              <a:t>  </a:t>
            </a:r>
          </a:p>
          <a:p>
            <a:pPr lvl="1" eaLnBrk="1" hangingPunct="1"/>
            <a:r>
              <a:rPr lang="en-US" i="1" dirty="0" smtClean="0"/>
              <a:t>I am certain…I could</a:t>
            </a:r>
          </a:p>
          <a:p>
            <a:pPr lvl="1" eaLnBrk="1" hangingPunct="1"/>
            <a:r>
              <a:rPr lang="en-US" i="1" dirty="0" smtClean="0"/>
              <a:t>I could probably…</a:t>
            </a:r>
          </a:p>
          <a:p>
            <a:pPr lvl="1" eaLnBrk="1" hangingPunct="1"/>
            <a:r>
              <a:rPr lang="en-US" i="1" dirty="0" smtClean="0"/>
              <a:t>I probably could not…</a:t>
            </a:r>
          </a:p>
          <a:p>
            <a:pPr lvl="1" eaLnBrk="1" hangingPunct="1"/>
            <a:r>
              <a:rPr lang="en-US" i="1" dirty="0" smtClean="0"/>
              <a:t>I am certain…I could not</a:t>
            </a:r>
          </a:p>
          <a:p>
            <a:pPr lvl="1" eaLnBrk="1" hangingPunct="1"/>
            <a:r>
              <a:rPr lang="en-US" dirty="0" smtClean="0"/>
              <a:t>Do not know.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F12760-CDEA-4B3B-8107-43CA328BDDC5}" type="slidenum">
              <a:rPr lang="en-US" altLang="en-US" smtClean="0">
                <a:latin typeface="Arial" charset="0"/>
                <a:cs typeface="Arial" charset="0"/>
              </a:rPr>
              <a:pPr/>
              <a:t>136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5254625" y="3276600"/>
            <a:ext cx="155575" cy="762000"/>
          </a:xfrm>
          <a:prstGeom prst="rightBr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6" name="Right Brace 5"/>
          <p:cNvSpPr/>
          <p:nvPr/>
        </p:nvSpPr>
        <p:spPr>
          <a:xfrm>
            <a:off x="5257800" y="4191000"/>
            <a:ext cx="155575" cy="1143000"/>
          </a:xfrm>
          <a:prstGeom prst="rightBr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51207" name="TextBox 6"/>
          <p:cNvSpPr txBox="1">
            <a:spLocks noChangeArrowheads="1"/>
          </p:cNvSpPr>
          <p:nvPr/>
        </p:nvSpPr>
        <p:spPr bwMode="auto">
          <a:xfrm>
            <a:off x="5791200" y="3276600"/>
            <a:ext cx="118586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47%</a:t>
            </a:r>
          </a:p>
        </p:txBody>
      </p:sp>
      <p:sp>
        <p:nvSpPr>
          <p:cNvPr id="51208" name="TextBox 7"/>
          <p:cNvSpPr txBox="1">
            <a:spLocks noChangeArrowheads="1"/>
          </p:cNvSpPr>
          <p:nvPr/>
        </p:nvSpPr>
        <p:spPr bwMode="auto">
          <a:xfrm>
            <a:off x="5791200" y="4337050"/>
            <a:ext cx="118586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53%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CFD267-8861-4C48-8181-9D2FB644AF73}" type="slidenum">
              <a:rPr lang="en-US" smtClean="0">
                <a:solidFill>
                  <a:srgbClr val="C4CCFF"/>
                </a:solidFill>
              </a:rPr>
              <a:pPr>
                <a:defRPr/>
              </a:pPr>
              <a:t>137</a:t>
            </a:fld>
            <a:endParaRPr lang="en-US">
              <a:solidFill>
                <a:srgbClr val="C4CC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074054"/>
            <a:ext cx="8305800" cy="954107"/>
          </a:xfrm>
          <a:prstGeom prst="rect">
            <a:avLst/>
          </a:prstGeom>
          <a:noFill/>
          <a:ln>
            <a:solidFill>
              <a:srgbClr val="4C34F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cs typeface="+mn-cs"/>
              </a:rPr>
              <a:t>SCF (age 65-74): In 2007, the median holding of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cs typeface="+mn-cs"/>
              </a:rPr>
              <a:t>financial assets</a:t>
            </a:r>
            <a:r>
              <a:rPr lang="en-US" sz="2800" dirty="0" smtClean="0">
                <a:solidFill>
                  <a:srgbClr val="FFFFFF"/>
                </a:solidFill>
                <a:cs typeface="+mn-cs"/>
              </a:rPr>
              <a:t> is $68,100</a:t>
            </a:r>
            <a:endParaRPr lang="en-US" sz="2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852047"/>
            <a:ext cx="8305800" cy="1384995"/>
          </a:xfrm>
          <a:prstGeom prst="rect">
            <a:avLst/>
          </a:prstGeom>
          <a:noFill/>
          <a:ln>
            <a:solidFill>
              <a:srgbClr val="4C34F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cs typeface="+mn-cs"/>
              </a:rPr>
              <a:t>HRS (age 65-69): In 2008, the median holding of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cs typeface="+mn-cs"/>
              </a:rPr>
              <a:t>financial assets</a:t>
            </a:r>
            <a:r>
              <a:rPr lang="en-US" sz="2800" dirty="0" smtClean="0">
                <a:solidFill>
                  <a:srgbClr val="FFFFFF"/>
                </a:solidFill>
                <a:cs typeface="+mn-cs"/>
              </a:rPr>
              <a:t> is $12,500</a:t>
            </a:r>
            <a:endParaRPr lang="en-US" sz="2800" dirty="0">
              <a:solidFill>
                <a:srgbClr val="FFFFFF"/>
              </a:solidFill>
              <a:cs typeface="+mn-cs"/>
            </a:endParaRPr>
          </a:p>
          <a:p>
            <a:pPr algn="ctr"/>
            <a:r>
              <a:rPr lang="en-US" sz="2800" dirty="0" smtClean="0">
                <a:solidFill>
                  <a:srgbClr val="FFFFFF"/>
                </a:solidFill>
                <a:cs typeface="+mn-cs"/>
              </a:rPr>
              <a:t>among 1-person households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4397818"/>
            <a:ext cx="8305800" cy="1384995"/>
          </a:xfrm>
          <a:prstGeom prst="rect">
            <a:avLst/>
          </a:prstGeom>
          <a:noFill/>
          <a:ln>
            <a:solidFill>
              <a:srgbClr val="4C34F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cs typeface="+mn-cs"/>
              </a:rPr>
              <a:t>HRS (age 65-69): In 2008, the median holding of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cs typeface="+mn-cs"/>
              </a:rPr>
              <a:t>financial assets</a:t>
            </a:r>
            <a:r>
              <a:rPr lang="en-US" sz="2800" dirty="0" smtClean="0">
                <a:solidFill>
                  <a:srgbClr val="FFFFFF"/>
                </a:solidFill>
                <a:cs typeface="+mn-cs"/>
              </a:rPr>
              <a:t> is $111,600</a:t>
            </a:r>
          </a:p>
          <a:p>
            <a:pPr algn="ctr"/>
            <a:r>
              <a:rPr lang="en-US" sz="2800" dirty="0" smtClean="0">
                <a:solidFill>
                  <a:srgbClr val="FFFFFF"/>
                </a:solidFill>
                <a:cs typeface="+mn-cs"/>
              </a:rPr>
              <a:t>among 2-person households</a:t>
            </a:r>
            <a:endParaRPr lang="en-US" sz="2800" dirty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6071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CFD267-8861-4C48-8181-9D2FB644AF73}" type="slidenum">
              <a:rPr lang="en-US" smtClean="0"/>
              <a:pPr>
                <a:defRPr/>
              </a:pPr>
              <a:t>138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4996" y="1331893"/>
            <a:ext cx="8051804" cy="954107"/>
          </a:xfrm>
          <a:prstGeom prst="rect">
            <a:avLst/>
          </a:prstGeom>
          <a:noFill/>
          <a:ln>
            <a:solidFill>
              <a:srgbClr val="4C34F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SCF: In 2007, the median holding of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financial assets</a:t>
            </a:r>
            <a:r>
              <a:rPr lang="en-US" sz="2800" dirty="0" smtClean="0">
                <a:solidFill>
                  <a:srgbClr val="FFFFFF"/>
                </a:solidFill>
              </a:rPr>
              <a:t> is $68,100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2313" y="2852047"/>
            <a:ext cx="7387746" cy="1384995"/>
          </a:xfrm>
          <a:prstGeom prst="rect">
            <a:avLst/>
          </a:prstGeom>
          <a:noFill/>
          <a:ln>
            <a:solidFill>
              <a:srgbClr val="4C34F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HRS: In 2008, the median holding of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financial assets</a:t>
            </a:r>
            <a:r>
              <a:rPr lang="en-US" sz="2800" dirty="0" smtClean="0">
                <a:solidFill>
                  <a:srgbClr val="FFFFFF"/>
                </a:solidFill>
              </a:rPr>
              <a:t> is $12,500</a:t>
            </a:r>
            <a:endParaRPr lang="en-US" sz="2800" dirty="0">
              <a:solidFill>
                <a:srgbClr val="FFFFFF"/>
              </a:solidFill>
            </a:endParaRPr>
          </a:p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among 1-person households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0454" y="4397818"/>
            <a:ext cx="7387746" cy="1384995"/>
          </a:xfrm>
          <a:prstGeom prst="rect">
            <a:avLst/>
          </a:prstGeom>
          <a:noFill/>
          <a:ln>
            <a:solidFill>
              <a:srgbClr val="4C34F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HRS: In 2008, the median holding of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financial assets</a:t>
            </a:r>
            <a:r>
              <a:rPr lang="en-US" sz="2800" dirty="0" smtClean="0">
                <a:solidFill>
                  <a:srgbClr val="FFFFFF"/>
                </a:solidFill>
              </a:rPr>
              <a:t> is $111,600</a:t>
            </a:r>
          </a:p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among 2-person households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486439"/>
            <a:ext cx="5011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65-74 year old households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2514600"/>
            <a:ext cx="8382000" cy="3810000"/>
          </a:xfrm>
          <a:prstGeom prst="rect">
            <a:avLst/>
          </a:prstGeom>
          <a:solidFill>
            <a:srgbClr val="000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86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Laibson, Repetto, and Tobacman (2004)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0010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Use MSM to estimate discounting parameters:</a:t>
            </a:r>
          </a:p>
          <a:p>
            <a:pPr lvl="1" eaLnBrk="1" hangingPunct="1"/>
            <a:r>
              <a:rPr lang="en-US" sz="2400" smtClean="0"/>
              <a:t>Substantial illiquid retirement wealth: W/Y = 3.9.</a:t>
            </a:r>
          </a:p>
          <a:p>
            <a:pPr lvl="1" eaLnBrk="1" hangingPunct="1"/>
            <a:r>
              <a:rPr lang="en-US" sz="2400" smtClean="0"/>
              <a:t>Extensive credit card borrowing:</a:t>
            </a:r>
          </a:p>
          <a:p>
            <a:pPr lvl="2" eaLnBrk="1" hangingPunct="1"/>
            <a:r>
              <a:rPr lang="en-US" sz="2400" smtClean="0"/>
              <a:t>68% didn’t pay their credit card in full last month</a:t>
            </a:r>
          </a:p>
          <a:p>
            <a:pPr lvl="2" eaLnBrk="1" hangingPunct="1"/>
            <a:r>
              <a:rPr lang="en-US" sz="2400" smtClean="0"/>
              <a:t>Average credit card interest rate is 14%</a:t>
            </a:r>
          </a:p>
          <a:p>
            <a:pPr lvl="2" eaLnBrk="1" hangingPunct="1"/>
            <a:r>
              <a:rPr lang="en-US" sz="2400" smtClean="0"/>
              <a:t>Credit card debt averages 13% of annual income</a:t>
            </a:r>
          </a:p>
          <a:p>
            <a:pPr lvl="1" eaLnBrk="1" hangingPunct="1"/>
            <a:r>
              <a:rPr lang="en-US" sz="2400" smtClean="0"/>
              <a:t>Consumption-income comovement: </a:t>
            </a:r>
          </a:p>
          <a:p>
            <a:pPr lvl="2" eaLnBrk="1" hangingPunct="1"/>
            <a:r>
              <a:rPr lang="en-US" sz="2400" smtClean="0"/>
              <a:t>Marginal Propensity to Consume = 0.25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sz="2400" smtClean="0"/>
              <a:t>	(i.e. consumption tracks income)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08975" cy="479425"/>
          </a:xfrm>
        </p:spPr>
        <p:txBody>
          <a:bodyPr/>
          <a:lstStyle/>
          <a:p>
            <a:pPr algn="l"/>
            <a:r>
              <a:rPr lang="en-US" altLang="en-US" sz="2800" b="1">
                <a:latin typeface="Times New Roman" panose="02020603050405020304" pitchFamily="18" charset="0"/>
              </a:rPr>
              <a:t>More on the power of interest compounding (TNS)</a:t>
            </a:r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95400"/>
            <a:ext cx="7848600" cy="45720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400"/>
              <a:t>Suppose you owe $1,000 on your credit card and the interest rate you are charged is 20% per year compounded annually.  If you didn’t pay anything off, at this interest rate, how many years would it take for the amount you owe to double</a:t>
            </a:r>
            <a:r>
              <a:rPr lang="en-US" altLang="en-US"/>
              <a:t>?</a:t>
            </a:r>
          </a:p>
          <a:p>
            <a:pPr marL="742950" lvl="2" indent="-171450"/>
            <a:r>
              <a:rPr lang="en-US" altLang="en-US" sz="2400"/>
              <a:t>2 years</a:t>
            </a:r>
          </a:p>
          <a:p>
            <a:pPr marL="742950" lvl="2" indent="-171450"/>
            <a:r>
              <a:rPr lang="en-US" altLang="en-US" sz="2400"/>
              <a:t>Under 5 years</a:t>
            </a:r>
          </a:p>
          <a:p>
            <a:pPr marL="742950" lvl="2" indent="-171450"/>
            <a:r>
              <a:rPr lang="en-US" altLang="en-US" sz="2400"/>
              <a:t>5 to 10 years</a:t>
            </a:r>
          </a:p>
          <a:p>
            <a:pPr marL="742950" lvl="2" indent="-171450"/>
            <a:r>
              <a:rPr lang="en-US" altLang="en-US" sz="2400"/>
              <a:t>More than 10 years</a:t>
            </a:r>
          </a:p>
          <a:p>
            <a:pPr marL="742950" lvl="2" indent="-171450"/>
            <a:r>
              <a:rPr lang="en-US" altLang="en-US" sz="2400"/>
              <a:t>Do not know</a:t>
            </a:r>
          </a:p>
          <a:p>
            <a:pPr marL="742950" lvl="2" indent="-171450"/>
            <a:r>
              <a:rPr lang="en-US" altLang="en-US" sz="2400"/>
              <a:t>Prefer not to answer</a:t>
            </a:r>
          </a:p>
          <a:p>
            <a:pPr marL="0" indent="0"/>
            <a:endParaRPr lang="en-US" altLang="en-US" sz="2600"/>
          </a:p>
        </p:txBody>
      </p:sp>
      <p:graphicFrame>
        <p:nvGraphicFramePr>
          <p:cNvPr id="69427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343400" y="3429000"/>
          <a:ext cx="4043363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32" name="Worksheet" r:id="rId3" imgW="2295525" imgH="1143000" progId="Excel.Sheet.8">
                  <p:embed/>
                </p:oleObj>
              </mc:Choice>
              <mc:Fallback>
                <p:oleObj name="Worksheet" r:id="rId3" imgW="2295525" imgH="11430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429000"/>
                        <a:ext cx="4043363" cy="221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 cap="flat" cmpd="sng" algn="ctr">
                            <a:solidFill>
                              <a:schemeClr val="tx2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4277" name="Rectangle 5"/>
          <p:cNvSpPr>
            <a:spLocks noChangeArrowheads="1"/>
          </p:cNvSpPr>
          <p:nvPr/>
        </p:nvSpPr>
        <p:spPr bwMode="auto">
          <a:xfrm>
            <a:off x="363538" y="3006725"/>
            <a:ext cx="8142287" cy="4127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 sz="2000" b="1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04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LRT Simulation Model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100" smtClean="0"/>
              <a:t>Stochastic Income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Lifecycle variation in labor supply (e.g. retirement)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Social Security system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Life-cycle variation in household dependents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Bequests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Illiquid asset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Liquid asset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Credit card debt</a:t>
            </a:r>
          </a:p>
          <a:p>
            <a:pPr eaLnBrk="1" hangingPunct="1">
              <a:lnSpc>
                <a:spcPct val="90000"/>
              </a:lnSpc>
            </a:pPr>
            <a:endParaRPr lang="en-US" sz="2100" smtClean="0"/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Numerical solution (backwards induction) of 90 period lifecycle problem.</a:t>
            </a:r>
          </a:p>
          <a:p>
            <a:pPr eaLnBrk="1" hangingPunct="1">
              <a:lnSpc>
                <a:spcPct val="90000"/>
              </a:lnSpc>
            </a:pPr>
            <a:endParaRPr lang="en-US" sz="21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LRT Results: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400" smtClean="0"/>
              <a:t>U</a:t>
            </a:r>
            <a:r>
              <a:rPr lang="en-US" sz="2400" baseline="-25000" smtClean="0"/>
              <a:t>t</a:t>
            </a:r>
            <a:r>
              <a:rPr lang="en-US" sz="2400" smtClean="0"/>
              <a:t> = u</a:t>
            </a:r>
            <a:r>
              <a:rPr lang="en-US" sz="2400" baseline="-25000" smtClean="0"/>
              <a:t>t</a:t>
            </a:r>
            <a:r>
              <a:rPr lang="en-US" sz="2400" smtClean="0"/>
              <a:t> + </a:t>
            </a:r>
            <a:r>
              <a:rPr lang="en-US" sz="2400" smtClean="0">
                <a:latin typeface="Symbol" pitchFamily="18" charset="2"/>
              </a:rPr>
              <a:t>b [d</a:t>
            </a:r>
            <a:r>
              <a:rPr lang="en-US" sz="2400" smtClean="0"/>
              <a:t>u</a:t>
            </a:r>
            <a:r>
              <a:rPr lang="en-US" sz="2400" baseline="-25000" smtClean="0"/>
              <a:t>t+1 </a:t>
            </a:r>
            <a:r>
              <a:rPr lang="en-US" sz="2400" smtClean="0">
                <a:latin typeface="Symbol" pitchFamily="18" charset="2"/>
              </a:rPr>
              <a:t> +   d</a:t>
            </a:r>
            <a:r>
              <a:rPr lang="en-US" sz="2400" baseline="30000" smtClean="0">
                <a:latin typeface="Symbol" pitchFamily="18" charset="2"/>
              </a:rPr>
              <a:t>2</a:t>
            </a:r>
            <a:r>
              <a:rPr lang="en-US" sz="2400" smtClean="0"/>
              <a:t>u</a:t>
            </a:r>
            <a:r>
              <a:rPr lang="en-US" sz="2400" baseline="-25000" smtClean="0"/>
              <a:t>t+2</a:t>
            </a:r>
            <a:r>
              <a:rPr lang="en-US" sz="2400" smtClean="0">
                <a:latin typeface="Symbol" pitchFamily="18" charset="2"/>
              </a:rPr>
              <a:t>  +   d</a:t>
            </a:r>
            <a:r>
              <a:rPr lang="en-US" sz="2400" baseline="30000" smtClean="0">
                <a:latin typeface="Symbol" pitchFamily="18" charset="2"/>
              </a:rPr>
              <a:t>3</a:t>
            </a:r>
            <a:r>
              <a:rPr lang="en-US" sz="2400" smtClean="0"/>
              <a:t>u</a:t>
            </a:r>
            <a:r>
              <a:rPr lang="en-US" sz="2400" baseline="-25000" smtClean="0"/>
              <a:t>t+3 </a:t>
            </a:r>
            <a:r>
              <a:rPr lang="en-US" sz="2400" smtClean="0">
                <a:latin typeface="Symbol" pitchFamily="18" charset="2"/>
              </a:rPr>
              <a:t> + ...]</a:t>
            </a:r>
            <a:r>
              <a:rPr lang="en-US" sz="2400" smtClean="0"/>
              <a:t> 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/>
            <a:r>
              <a:rPr lang="en-US" sz="2400" smtClean="0">
                <a:latin typeface="Symbol" pitchFamily="18" charset="2"/>
              </a:rPr>
              <a:t> b</a:t>
            </a:r>
            <a:r>
              <a:rPr lang="en-US" sz="2400" smtClean="0"/>
              <a:t> = 0.70 (s.e. 0.11)</a:t>
            </a:r>
          </a:p>
          <a:p>
            <a:pPr eaLnBrk="1" hangingPunct="1"/>
            <a:r>
              <a:rPr lang="en-US" sz="2400" smtClean="0"/>
              <a:t> </a:t>
            </a:r>
            <a:r>
              <a:rPr lang="en-US" sz="2400" smtClean="0">
                <a:latin typeface="Symbol" pitchFamily="18" charset="2"/>
              </a:rPr>
              <a:t>d</a:t>
            </a:r>
            <a:r>
              <a:rPr lang="en-US" sz="2400" smtClean="0"/>
              <a:t> = 0.96 (s.e. 0.01)</a:t>
            </a:r>
          </a:p>
          <a:p>
            <a:pPr eaLnBrk="1" hangingPunct="1"/>
            <a:r>
              <a:rPr lang="en-US" sz="2400" smtClean="0"/>
              <a:t>Null hypothesis of </a:t>
            </a:r>
            <a:r>
              <a:rPr lang="en-US" sz="2400" smtClean="0">
                <a:latin typeface="Symbol" pitchFamily="18" charset="2"/>
              </a:rPr>
              <a:t> b</a:t>
            </a:r>
            <a:r>
              <a:rPr lang="en-US" sz="2400" smtClean="0"/>
              <a:t> = 1 rejected (t-stat of 3).</a:t>
            </a:r>
          </a:p>
          <a:p>
            <a:pPr eaLnBrk="1" hangingPunct="1"/>
            <a:r>
              <a:rPr lang="en-US" sz="2400" smtClean="0"/>
              <a:t>Specification test accepted.</a:t>
            </a:r>
          </a:p>
          <a:p>
            <a:pPr eaLnBrk="1" hangingPunct="1"/>
            <a:r>
              <a:rPr lang="en-US" sz="2400" smtClean="0"/>
              <a:t>Moments: </a:t>
            </a: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1371600" y="4267200"/>
            <a:ext cx="653573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	      Empirical       Simulated (Hyperbolic)</a:t>
            </a:r>
          </a:p>
          <a:p>
            <a:pPr eaLnBrk="0" hangingPunct="0"/>
            <a:r>
              <a:rPr lang="en-US" sz="2400">
                <a:latin typeface="Helvetica" charset="0"/>
              </a:rPr>
              <a:t>%Visa:    	68%			63%</a:t>
            </a:r>
          </a:p>
          <a:p>
            <a:pPr eaLnBrk="0" hangingPunct="0"/>
            <a:r>
              <a:rPr lang="en-US" sz="2400">
                <a:latin typeface="Helvetica" charset="0"/>
              </a:rPr>
              <a:t>Visa/Y:      	13%			17%</a:t>
            </a:r>
          </a:p>
          <a:p>
            <a:pPr eaLnBrk="0" hangingPunct="0"/>
            <a:r>
              <a:rPr lang="en-US" sz="2400">
                <a:latin typeface="Helvetica" charset="0"/>
              </a:rPr>
              <a:t>MPC:        	23%			31%</a:t>
            </a:r>
          </a:p>
          <a:p>
            <a:pPr eaLnBrk="0" hangingPunct="0"/>
            <a:r>
              <a:rPr lang="en-US" sz="2400">
                <a:latin typeface="Helvetica" charset="0"/>
              </a:rPr>
              <a:t>f(W/Y):  	2.6			2.7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Short-run discount rate:</a:t>
            </a:r>
          </a:p>
          <a:p>
            <a:r>
              <a:rPr lang="en-US" dirty="0" smtClean="0"/>
              <a:t>Long-run discount rate: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2B480-26BF-41D4-9C9E-67735757DEC7}" type="slidenum">
              <a:rPr lang="en-US" altLang="en-US" smtClean="0"/>
              <a:pPr>
                <a:defRPr/>
              </a:pPr>
              <a:t>142</a:t>
            </a:fld>
            <a:endParaRPr lang="en-US" alt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029200" y="1766887"/>
          <a:ext cx="2044155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28" name="Equation" r:id="rId3" imgW="850680" imgH="406080" progId="Equation.DSMT4">
                  <p:embed/>
                </p:oleObj>
              </mc:Choice>
              <mc:Fallback>
                <p:oleObj name="Equation" r:id="rId3" imgW="850680" imgH="406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766887"/>
                        <a:ext cx="2044155" cy="976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Procrastination (assume </a:t>
            </a:r>
            <a:r>
              <a:rPr lang="en-US" sz="3200" b="0" smtClean="0">
                <a:solidFill>
                  <a:schemeClr val="tx1"/>
                </a:solidFill>
                <a:latin typeface="Symbol" pitchFamily="18" charset="2"/>
              </a:rPr>
              <a:t>b = </a:t>
            </a:r>
            <a:r>
              <a:rPr lang="en-US" sz="3300" b="0" smtClean="0">
                <a:solidFill>
                  <a:schemeClr val="tx1"/>
                </a:solidFill>
              </a:rPr>
              <a:t>½</a:t>
            </a:r>
            <a:r>
              <a:rPr lang="en-US" sz="3300" smtClean="0"/>
              <a:t> </a:t>
            </a:r>
            <a:r>
              <a:rPr lang="en-US" sz="3200" b="0" smtClean="0">
                <a:solidFill>
                  <a:schemeClr val="tx1"/>
                </a:solidFill>
              </a:rPr>
              <a:t>,</a:t>
            </a:r>
            <a:r>
              <a:rPr lang="en-US" sz="3200" b="0" smtClean="0">
                <a:solidFill>
                  <a:schemeClr val="tx1"/>
                </a:solidFill>
                <a:latin typeface="Symbol" pitchFamily="18" charset="2"/>
              </a:rPr>
              <a:t> d</a:t>
            </a:r>
            <a:r>
              <a:rPr lang="en-US" sz="3200" b="0" smtClean="0">
                <a:solidFill>
                  <a:schemeClr val="tx1"/>
                </a:solidFill>
              </a:rPr>
              <a:t> = 1).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4116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Suppose you can join the plan today (effort cost $50) to gain delayed benefits $20,000 (e.g. value of match)</a:t>
            </a:r>
          </a:p>
          <a:p>
            <a:pPr eaLnBrk="1" hangingPunct="1"/>
            <a:r>
              <a:rPr lang="en-US" sz="2400" dirty="0" smtClean="0"/>
              <a:t>Every day you delay, total benefits fall by $10.  </a:t>
            </a:r>
          </a:p>
          <a:p>
            <a:pPr eaLnBrk="1" hangingPunct="1"/>
            <a:r>
              <a:rPr lang="en-US" sz="2400" dirty="0" smtClean="0"/>
              <a:t>What are the discounted costs of joining at different periods? 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Join Today:    	-50 	+  ½ [0]           	= -50</a:t>
            </a:r>
          </a:p>
          <a:p>
            <a:pPr eaLnBrk="1" hangingPunct="1"/>
            <a:r>
              <a:rPr lang="en-US" sz="2400" dirty="0" smtClean="0"/>
              <a:t>Join t+1:    	   0 	+  ½ [-50 - 10]  	= -30</a:t>
            </a:r>
          </a:p>
          <a:p>
            <a:pPr eaLnBrk="1" hangingPunct="1"/>
            <a:r>
              <a:rPr lang="en-US" sz="2400" dirty="0" smtClean="0"/>
              <a:t>Join t+2:                  0 	+  ½ [-50 - 20]  	= -35</a:t>
            </a:r>
          </a:p>
          <a:p>
            <a:pPr eaLnBrk="1" hangingPunct="1"/>
            <a:r>
              <a:rPr lang="en-US" sz="2400" dirty="0" smtClean="0"/>
              <a:t>Join t+3: 	              0 	+  ½ [-50 - 30]  	= -40</a:t>
            </a: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152400" y="4343400"/>
            <a:ext cx="80010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C8E9F5-4BA3-499F-94B3-874E8F2BB3B5}" type="slidenum">
              <a:rPr lang="en-US" altLang="en-US" smtClean="0">
                <a:latin typeface="Arial" charset="0"/>
                <a:cs typeface="Arial" charset="0"/>
              </a:rPr>
              <a:pPr/>
              <a:t>144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Interaction with financial illiteracy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686800" cy="44116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Consider someone with a high level of financial literacy, so effort cost is only $5 (not $50)</a:t>
            </a:r>
          </a:p>
          <a:p>
            <a:pPr eaLnBrk="1" hangingPunct="1"/>
            <a:r>
              <a:rPr lang="en-US" sz="2400" dirty="0" smtClean="0"/>
              <a:t>As before, every day of delay, total benefits fall by $10.  </a:t>
            </a:r>
          </a:p>
          <a:p>
            <a:pPr eaLnBrk="1" hangingPunct="1"/>
            <a:r>
              <a:rPr lang="en-US" sz="2400" dirty="0" smtClean="0"/>
              <a:t>What are the discounted costs of joining at different periods? 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Join Today:    	  -5 	+  ½ [0]           	= -5</a:t>
            </a:r>
          </a:p>
          <a:p>
            <a:pPr eaLnBrk="1" hangingPunct="1"/>
            <a:r>
              <a:rPr lang="en-US" sz="2400" dirty="0" smtClean="0"/>
              <a:t>Join t+1:    	   0 	+  ½ [-5 - 10]  	= -7.5</a:t>
            </a:r>
          </a:p>
          <a:p>
            <a:pPr eaLnBrk="1" hangingPunct="1"/>
            <a:r>
              <a:rPr lang="en-US" sz="2400" dirty="0" smtClean="0"/>
              <a:t>Join t+2:                  0 	+  ½ [-5 - 20]  	= -12.5</a:t>
            </a:r>
          </a:p>
          <a:p>
            <a:pPr eaLnBrk="1" hangingPunct="1"/>
            <a:r>
              <a:rPr lang="en-US" sz="2400" dirty="0" smtClean="0"/>
              <a:t>Join t+3: 	              0 	+  ½ [-5 - 30]  	= -17.5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0A9969-C59E-4F72-BEEC-C598C24CE2BD}" type="slidenum">
              <a:rPr lang="en-US" altLang="en-US" smtClean="0">
                <a:latin typeface="Arial" charset="0"/>
                <a:cs typeface="Arial" charset="0"/>
              </a:rPr>
              <a:pPr/>
              <a:t>145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Interaction with endorsement and complexity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686800" cy="4411663"/>
          </a:xfrm>
        </p:spPr>
        <p:txBody>
          <a:bodyPr/>
          <a:lstStyle/>
          <a:p>
            <a:pPr eaLnBrk="1" hangingPunct="1"/>
            <a:r>
              <a:rPr lang="en-US" sz="2400" smtClean="0"/>
              <a:t>Consider a plan with a simple form, or an endorsed form, so the effort cost is again only $5 (not $50)</a:t>
            </a:r>
          </a:p>
          <a:p>
            <a:pPr eaLnBrk="1" hangingPunct="1"/>
            <a:r>
              <a:rPr lang="en-US" sz="2400" smtClean="0"/>
              <a:t>As before, every period of delay, total benefits fall by $10.  </a:t>
            </a:r>
          </a:p>
          <a:p>
            <a:pPr eaLnBrk="1" hangingPunct="1"/>
            <a:r>
              <a:rPr lang="en-US" sz="2400" smtClean="0"/>
              <a:t>What are the discounted costs of joining at different periods? 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Join Today:    	  -5 	+  ½ [0]           	= -5</a:t>
            </a:r>
          </a:p>
          <a:p>
            <a:pPr eaLnBrk="1" hangingPunct="1"/>
            <a:r>
              <a:rPr lang="en-US" sz="2400" smtClean="0"/>
              <a:t>Join t+1:    	   0 	+  ½ [-5 - 10]  	= -7.5</a:t>
            </a:r>
          </a:p>
          <a:p>
            <a:pPr eaLnBrk="1" hangingPunct="1"/>
            <a:r>
              <a:rPr lang="en-US" sz="2400" smtClean="0"/>
              <a:t>Join t+2:                  0 	+  ½ [-5 - 20]  	= -12.5</a:t>
            </a:r>
          </a:p>
          <a:p>
            <a:pPr eaLnBrk="1" hangingPunct="1"/>
            <a:r>
              <a:rPr lang="en-US" sz="2400" smtClean="0"/>
              <a:t>Join t+3: 	              0 	+  ½ [-5 - 30]  	= -17.5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Procrastination in retirement savings</a:t>
            </a:r>
            <a:br>
              <a:rPr lang="en-US" sz="3200" b="0" smtClean="0">
                <a:solidFill>
                  <a:schemeClr val="tx1"/>
                </a:solidFill>
              </a:rPr>
            </a:br>
            <a:r>
              <a:rPr lang="en-US" sz="3200" b="0" smtClean="0">
                <a:solidFill>
                  <a:schemeClr val="tx1"/>
                </a:solidFill>
              </a:rPr>
              <a:t>Choi, Laibson, Madrian, Metrick (2002)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700" y="1981200"/>
            <a:ext cx="8750300" cy="4167188"/>
          </a:xfrm>
        </p:spPr>
        <p:txBody>
          <a:bodyPr/>
          <a:lstStyle/>
          <a:p>
            <a:pPr marL="177800" indent="-177800" eaLnBrk="1" hangingPunct="1">
              <a:buFont typeface="Wingdings" pitchFamily="2" charset="2"/>
              <a:buNone/>
            </a:pPr>
            <a:r>
              <a:rPr lang="en-US" sz="2400" smtClean="0"/>
              <a:t>Survey</a:t>
            </a:r>
          </a:p>
          <a:p>
            <a:pPr marL="457200" lvl="1" indent="-165100" eaLnBrk="1" hangingPunct="1"/>
            <a:r>
              <a:rPr lang="en-US" sz="2400" smtClean="0"/>
              <a:t> Mailed to 590 employees (random sample)</a:t>
            </a:r>
          </a:p>
          <a:p>
            <a:pPr marL="457200" lvl="1" indent="-165100" eaLnBrk="1" hangingPunct="1"/>
            <a:r>
              <a:rPr lang="en-US" sz="2400" smtClean="0"/>
              <a:t> 195 usable responses</a:t>
            </a:r>
          </a:p>
          <a:p>
            <a:pPr marL="457200" lvl="1" indent="-165100" eaLnBrk="1" hangingPunct="1"/>
            <a:r>
              <a:rPr lang="en-US" sz="2400" smtClean="0"/>
              <a:t> Matched to administrative data on actual savings behavior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2133600" cy="457200"/>
          </a:xfrm>
          <a:noFill/>
        </p:spPr>
        <p:txBody>
          <a:bodyPr/>
          <a:lstStyle/>
          <a:p>
            <a:pPr algn="l"/>
            <a:fld id="{EF13384F-818D-4D34-B36A-6525B584025C}" type="slidenum">
              <a:rPr lang="en-US" smtClean="0">
                <a:latin typeface="Arial" charset="0"/>
                <a:cs typeface="Arial" charset="0"/>
              </a:rPr>
              <a:pPr algn="l"/>
              <a:t>147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3200"/>
            <a:ext cx="8229600" cy="9445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FFFF"/>
                </a:solidFill>
              </a:rPr>
              <a:t/>
            </a:r>
            <a:br>
              <a:rPr lang="en-US" sz="2800" smtClean="0">
                <a:solidFill>
                  <a:srgbClr val="FFFFFF"/>
                </a:solidFill>
              </a:rPr>
            </a:br>
            <a:r>
              <a:rPr lang="en-US" sz="2800" smtClean="0">
                <a:solidFill>
                  <a:srgbClr val="FFFFFF"/>
                </a:solidFill>
              </a:rPr>
              <a:t>Typical breakdown among 100 employees</a:t>
            </a:r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611188" y="3355975"/>
            <a:ext cx="7605712" cy="0"/>
          </a:xfrm>
          <a:prstGeom prst="line">
            <a:avLst/>
          </a:prstGeom>
          <a:noFill/>
          <a:ln w="31750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8518" name="Line 6"/>
          <p:cNvSpPr>
            <a:spLocks noChangeShapeType="1"/>
          </p:cNvSpPr>
          <p:nvPr/>
        </p:nvSpPr>
        <p:spPr bwMode="auto">
          <a:xfrm>
            <a:off x="2778125" y="3479800"/>
            <a:ext cx="5589588" cy="15875"/>
          </a:xfrm>
          <a:prstGeom prst="line">
            <a:avLst/>
          </a:prstGeom>
          <a:noFill/>
          <a:ln w="3175000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8519" name="Line 7"/>
          <p:cNvSpPr>
            <a:spLocks noChangeShapeType="1"/>
          </p:cNvSpPr>
          <p:nvPr/>
        </p:nvSpPr>
        <p:spPr bwMode="auto">
          <a:xfrm>
            <a:off x="6173788" y="3609975"/>
            <a:ext cx="2324100" cy="14288"/>
          </a:xfrm>
          <a:prstGeom prst="line">
            <a:avLst/>
          </a:prstGeom>
          <a:noFill/>
          <a:ln w="317500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399" name="Text Box 13"/>
          <p:cNvSpPr txBox="1">
            <a:spLocks noChangeArrowheads="1"/>
          </p:cNvSpPr>
          <p:nvPr/>
        </p:nvSpPr>
        <p:spPr bwMode="auto">
          <a:xfrm>
            <a:off x="661988" y="1881188"/>
            <a:ext cx="1627187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solidFill>
                  <a:srgbClr val="FFFFFF"/>
                </a:solidFill>
              </a:rPr>
              <a:t>Out of every 100 surveyed employees</a:t>
            </a:r>
          </a:p>
        </p:txBody>
      </p:sp>
      <p:sp>
        <p:nvSpPr>
          <p:cNvPr id="448526" name="Text Box 14"/>
          <p:cNvSpPr txBox="1">
            <a:spLocks noChangeArrowheads="1"/>
          </p:cNvSpPr>
          <p:nvPr/>
        </p:nvSpPr>
        <p:spPr bwMode="auto">
          <a:xfrm>
            <a:off x="2965450" y="2073275"/>
            <a:ext cx="25558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solidFill>
                  <a:srgbClr val="FFFFFF"/>
                </a:solidFill>
              </a:rPr>
              <a:t>68 self-report saving too little</a:t>
            </a:r>
          </a:p>
        </p:txBody>
      </p:sp>
      <p:sp>
        <p:nvSpPr>
          <p:cNvPr id="448528" name="Text Box 16"/>
          <p:cNvSpPr txBox="1">
            <a:spLocks noChangeArrowheads="1"/>
          </p:cNvSpPr>
          <p:nvPr/>
        </p:nvSpPr>
        <p:spPr bwMode="auto">
          <a:xfrm>
            <a:off x="6467475" y="2312988"/>
            <a:ext cx="18637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solidFill>
                  <a:srgbClr val="FFFFFF"/>
                </a:solidFill>
              </a:rPr>
              <a:t>24 plan to raise savings rate in next 2 months</a:t>
            </a:r>
          </a:p>
        </p:txBody>
      </p:sp>
      <p:sp>
        <p:nvSpPr>
          <p:cNvPr id="448530" name="Text Box 18"/>
          <p:cNvSpPr txBox="1">
            <a:spLocks noChangeArrowheads="1"/>
          </p:cNvSpPr>
          <p:nvPr/>
        </p:nvSpPr>
        <p:spPr bwMode="auto">
          <a:xfrm>
            <a:off x="4264025" y="6018213"/>
            <a:ext cx="42989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100" b="1">
                <a:solidFill>
                  <a:srgbClr val="FF0000"/>
                </a:solidFill>
              </a:rPr>
              <a:t>3 actually follow through</a:t>
            </a:r>
          </a:p>
        </p:txBody>
      </p:sp>
      <p:sp>
        <p:nvSpPr>
          <p:cNvPr id="448531" name="Line 19"/>
          <p:cNvSpPr>
            <a:spLocks noChangeShapeType="1"/>
          </p:cNvSpPr>
          <p:nvPr/>
        </p:nvSpPr>
        <p:spPr bwMode="auto">
          <a:xfrm flipV="1">
            <a:off x="8302625" y="3627438"/>
            <a:ext cx="231775" cy="0"/>
          </a:xfrm>
          <a:prstGeom prst="line">
            <a:avLst/>
          </a:prstGeom>
          <a:noFill/>
          <a:ln w="31750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8532" name="Line 20"/>
          <p:cNvSpPr>
            <a:spLocks noChangeShapeType="1"/>
          </p:cNvSpPr>
          <p:nvPr/>
        </p:nvSpPr>
        <p:spPr bwMode="auto">
          <a:xfrm flipV="1">
            <a:off x="8382000" y="5372100"/>
            <a:ext cx="0" cy="6477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8" grpId="0" animBg="1"/>
      <p:bldP spid="448519" grpId="0" animBg="1"/>
      <p:bldP spid="448526" grpId="0"/>
      <p:bldP spid="448528" grpId="0"/>
      <p:bldP spid="448530" grpId="0"/>
      <p:bldP spid="448531" grpId="0" animBg="1"/>
      <p:bldP spid="448532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3. Alternative Policies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Paying employees to save</a:t>
            </a:r>
            <a:endParaRPr lang="en-US" sz="2800" dirty="0" smtClean="0"/>
          </a:p>
          <a:p>
            <a:pPr eaLnBrk="1" hangingPunct="1"/>
            <a:r>
              <a:rPr lang="en-US" sz="2400" dirty="0" smtClean="0"/>
              <a:t>Education/disclosure</a:t>
            </a:r>
          </a:p>
          <a:p>
            <a:pPr eaLnBrk="1" hangingPunct="1"/>
            <a:r>
              <a:rPr lang="en-US" sz="2400" dirty="0" smtClean="0"/>
              <a:t>Peer marketing</a:t>
            </a:r>
            <a:endParaRPr lang="en-US" sz="28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$100 bills on the sidewalk</a:t>
            </a:r>
            <a:br>
              <a:rPr lang="en-US" sz="3200" b="0" smtClean="0">
                <a:solidFill>
                  <a:schemeClr val="tx1"/>
                </a:solidFill>
              </a:rPr>
            </a:br>
            <a:r>
              <a:rPr lang="en-US" sz="3200" b="0" smtClean="0">
                <a:solidFill>
                  <a:schemeClr val="tx1"/>
                </a:solidFill>
              </a:rPr>
              <a:t>Choi, Laibson, Madrian (2009)</a:t>
            </a:r>
            <a:br>
              <a:rPr lang="en-US" sz="3200" b="0" smtClean="0">
                <a:solidFill>
                  <a:schemeClr val="tx1"/>
                </a:solidFill>
              </a:rPr>
            </a:br>
            <a:endParaRPr lang="en-US" sz="3200" b="0" smtClean="0">
              <a:solidFill>
                <a:schemeClr val="tx1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700" y="1524000"/>
            <a:ext cx="8543925" cy="3987800"/>
          </a:xfrm>
        </p:spPr>
        <p:txBody>
          <a:bodyPr/>
          <a:lstStyle/>
          <a:p>
            <a:pPr marL="177800" indent="-177800" eaLnBrk="1" hangingPunct="1"/>
            <a:r>
              <a:rPr lang="en-US" sz="2400" dirty="0" smtClean="0"/>
              <a:t>Employer match is an instantaneous, riskless return on investment</a:t>
            </a:r>
          </a:p>
          <a:p>
            <a:pPr marL="177800" indent="-177800" eaLnBrk="1" hangingPunct="1"/>
            <a:r>
              <a:rPr lang="en-US" sz="2400" dirty="0" smtClean="0"/>
              <a:t>Particularly appealing if you are over 59½ years old</a:t>
            </a:r>
          </a:p>
          <a:p>
            <a:pPr marL="457200" lvl="1" indent="-165100" eaLnBrk="1" hangingPunct="1"/>
            <a:r>
              <a:rPr lang="en-US" sz="2400" dirty="0" smtClean="0"/>
              <a:t> Have the most experience, so should be savvy</a:t>
            </a:r>
          </a:p>
          <a:p>
            <a:pPr marL="457200" lvl="1" indent="-165100" eaLnBrk="1" hangingPunct="1"/>
            <a:r>
              <a:rPr lang="en-US" sz="2400" dirty="0" smtClean="0"/>
              <a:t> Retirement is close, so should be thinking about saving</a:t>
            </a:r>
          </a:p>
          <a:p>
            <a:pPr marL="457200" lvl="1" indent="-165100" eaLnBrk="1" hangingPunct="1"/>
            <a:r>
              <a:rPr lang="en-US" sz="2400" dirty="0" smtClean="0"/>
              <a:t> Can withdraw money from 401(k) without penalty</a:t>
            </a:r>
          </a:p>
          <a:p>
            <a:pPr marL="177800" indent="-177800" eaLnBrk="1" hangingPunct="1"/>
            <a:r>
              <a:rPr lang="en-US" sz="2400" dirty="0" smtClean="0"/>
              <a:t>We study seven companies and find that on average, </a:t>
            </a:r>
            <a:r>
              <a:rPr lang="en-US" sz="2400" u="sng" dirty="0" smtClean="0"/>
              <a:t>half</a:t>
            </a:r>
            <a:r>
              <a:rPr lang="en-US" sz="2400" dirty="0" smtClean="0"/>
              <a:t> of employees over 59½ years old are not fully exploiting their employer match</a:t>
            </a:r>
          </a:p>
          <a:p>
            <a:pPr marL="457200" lvl="1" indent="-165100" eaLnBrk="1" hangingPunct="1"/>
            <a:r>
              <a:rPr lang="en-US" sz="2400" dirty="0" smtClean="0"/>
              <a:t> Average loss is 1.6% of salary per year</a:t>
            </a:r>
          </a:p>
          <a:p>
            <a:pPr marL="177800" indent="-177800" eaLnBrk="1" hangingPunct="1"/>
            <a:r>
              <a:rPr lang="en-US" sz="2400" dirty="0" smtClean="0"/>
              <a:t>Educational intervention has no effect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3775" cy="685800"/>
          </a:xfrm>
        </p:spPr>
        <p:txBody>
          <a:bodyPr/>
          <a:lstStyle/>
          <a:p>
            <a:pPr algn="l"/>
            <a:r>
              <a:rPr lang="en-US" altLang="en-US" sz="2800" b="1">
                <a:latin typeface="Times New Roman" panose="02020603050405020304" pitchFamily="18" charset="0"/>
              </a:rPr>
              <a:t>Payment options: Loaning money to the retailer (TNS)</a:t>
            </a:r>
          </a:p>
        </p:txBody>
      </p:sp>
      <p:sp>
        <p:nvSpPr>
          <p:cNvPr id="6973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95400"/>
            <a:ext cx="7947025" cy="4876800"/>
          </a:xfrm>
        </p:spPr>
        <p:txBody>
          <a:bodyPr/>
          <a:lstStyle/>
          <a:p>
            <a:pPr marL="400050" lvl="1" indent="-171450">
              <a:buFontTx/>
              <a:buNone/>
            </a:pPr>
            <a:r>
              <a:rPr lang="en-US" altLang="en-US" sz="2200"/>
              <a:t>	</a:t>
            </a:r>
            <a:r>
              <a:rPr lang="en-US" altLang="en-US"/>
              <a:t>You purchase an appliance which costs $1,000. To pay for this appliance, you are given the following two options: a) Pay 12 monthly installments of $100 each; b) Borrow at a 20% annual interest rate and pay back $1,200 a year from now. Which is the more advantageous offer?</a:t>
            </a:r>
          </a:p>
          <a:p>
            <a:pPr marL="742950" lvl="2" indent="-171450"/>
            <a:r>
              <a:rPr lang="en-US" altLang="en-US" sz="2400"/>
              <a:t>Option (a) </a:t>
            </a:r>
          </a:p>
          <a:p>
            <a:pPr marL="742950" lvl="2" indent="-171450"/>
            <a:r>
              <a:rPr lang="en-US" altLang="en-US" sz="2400"/>
              <a:t>Option (b)</a:t>
            </a:r>
          </a:p>
          <a:p>
            <a:pPr marL="742950" lvl="2" indent="-171450"/>
            <a:r>
              <a:rPr lang="en-US" altLang="en-US" sz="2400"/>
              <a:t>They are the same</a:t>
            </a:r>
          </a:p>
          <a:p>
            <a:pPr marL="742950" lvl="2" indent="-171450"/>
            <a:r>
              <a:rPr lang="en-US" altLang="en-US" sz="2400"/>
              <a:t>Do not know</a:t>
            </a:r>
          </a:p>
          <a:p>
            <a:pPr marL="742950" lvl="2" indent="-171450"/>
            <a:r>
              <a:rPr lang="en-US" altLang="en-US" sz="2400"/>
              <a:t>Prefer not to answer</a:t>
            </a:r>
          </a:p>
          <a:p>
            <a:pPr marL="0" indent="0"/>
            <a:endParaRPr lang="en-US" altLang="en-US" sz="2600"/>
          </a:p>
        </p:txBody>
      </p:sp>
      <p:graphicFrame>
        <p:nvGraphicFramePr>
          <p:cNvPr id="69734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419600" y="3886200"/>
          <a:ext cx="3736975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56" name="Worksheet" r:id="rId3" imgW="2295449" imgH="981151" progId="Excel.Sheet.8">
                  <p:embed/>
                </p:oleObj>
              </mc:Choice>
              <mc:Fallback>
                <p:oleObj name="Worksheet" r:id="rId3" imgW="2295449" imgH="98115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86200"/>
                        <a:ext cx="3736975" cy="192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 cap="flat" cmpd="sng" algn="ctr">
                            <a:solidFill>
                              <a:schemeClr val="tx2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667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Financial education </a:t>
            </a:r>
            <a:br>
              <a:rPr lang="en-US" sz="3200" b="0" smtClean="0">
                <a:solidFill>
                  <a:schemeClr val="tx1"/>
                </a:solidFill>
              </a:rPr>
            </a:br>
            <a:r>
              <a:rPr lang="en-US" sz="3200" b="0" smtClean="0">
                <a:solidFill>
                  <a:schemeClr val="tx1"/>
                </a:solidFill>
              </a:rPr>
              <a:t>Choi, Laibson, Madrian, Metrick (2004) </a:t>
            </a:r>
            <a:br>
              <a:rPr lang="en-US" sz="3200" b="0" smtClean="0">
                <a:solidFill>
                  <a:schemeClr val="tx1"/>
                </a:solidFill>
              </a:rPr>
            </a:br>
            <a:endParaRPr lang="en-US" sz="3200" b="0" smtClean="0">
              <a:solidFill>
                <a:schemeClr val="tx1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972425" cy="4584700"/>
          </a:xfrm>
        </p:spPr>
        <p:txBody>
          <a:bodyPr/>
          <a:lstStyle/>
          <a:p>
            <a:pPr marL="177800" indent="-177800" eaLnBrk="1" hangingPunct="1"/>
            <a:r>
              <a:rPr lang="en-US" sz="2400" smtClean="0"/>
              <a:t>Seminars presented by professional financial advisors</a:t>
            </a:r>
          </a:p>
          <a:p>
            <a:pPr marL="177800" indent="-177800" eaLnBrk="1" hangingPunct="1"/>
            <a:r>
              <a:rPr lang="en-US" sz="2400" smtClean="0"/>
              <a:t>Curriculum: Setting savings goals, asset allocation, managing credit and debt, insurance against financial risks</a:t>
            </a:r>
          </a:p>
          <a:p>
            <a:pPr marL="177800" indent="-177800" eaLnBrk="1" hangingPunct="1"/>
            <a:r>
              <a:rPr lang="en-US" sz="2400" smtClean="0"/>
              <a:t>Seminars offered throughout 2000</a:t>
            </a:r>
          </a:p>
          <a:p>
            <a:pPr marL="177800" indent="-177800" eaLnBrk="1" hangingPunct="1"/>
            <a:r>
              <a:rPr lang="en-US" sz="2400" smtClean="0"/>
              <a:t>Linked data on individual employees’ seminar attendance to administrative data on actual savings behavior before and after seminar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90562"/>
          </a:xfrm>
        </p:spPr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Effect of education is positive but small</a:t>
            </a:r>
          </a:p>
        </p:txBody>
      </p:sp>
      <p:graphicFrame>
        <p:nvGraphicFramePr>
          <p:cNvPr id="136265" name="Group 73"/>
          <p:cNvGraphicFramePr>
            <a:graphicFrameLocks noGrp="1"/>
          </p:cNvGraphicFramePr>
          <p:nvPr/>
        </p:nvGraphicFramePr>
        <p:xfrm>
          <a:off x="381000" y="914400"/>
          <a:ext cx="8305800" cy="5284154"/>
        </p:xfrm>
        <a:graphic>
          <a:graphicData uri="http://schemas.openxmlformats.org/drawingml/2006/table">
            <a:tbl>
              <a:tblPr/>
              <a:tblGrid>
                <a:gridCol w="3505200"/>
                <a:gridCol w="1524000"/>
                <a:gridCol w="1390650"/>
                <a:gridCol w="18859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Seminar attendees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Non-attendees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5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planning to make change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actually made change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actually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made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change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Those not in 401(k)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Enroll in 401(k) Plan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Those already in 401(k)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Increase contribution rate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Change fund selection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Change asset allocation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0370B7-8348-4FFB-9F57-986672C53563}" type="slidenum">
              <a:rPr lang="en-US" altLang="en-US" smtClean="0">
                <a:latin typeface="Arial" charset="0"/>
                <a:cs typeface="Arial" charset="0"/>
              </a:rPr>
              <a:pPr/>
              <a:t>152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90562"/>
          </a:xfrm>
        </p:spPr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Effect of education is positive but small</a:t>
            </a:r>
          </a:p>
        </p:txBody>
      </p:sp>
      <p:graphicFrame>
        <p:nvGraphicFramePr>
          <p:cNvPr id="227388" name="Group 60"/>
          <p:cNvGraphicFramePr>
            <a:graphicFrameLocks noGrp="1"/>
          </p:cNvGraphicFramePr>
          <p:nvPr/>
        </p:nvGraphicFramePr>
        <p:xfrm>
          <a:off x="381000" y="914400"/>
          <a:ext cx="8305800" cy="5284154"/>
        </p:xfrm>
        <a:graphic>
          <a:graphicData uri="http://schemas.openxmlformats.org/drawingml/2006/table">
            <a:tbl>
              <a:tblPr/>
              <a:tblGrid>
                <a:gridCol w="3505200"/>
                <a:gridCol w="1524000"/>
                <a:gridCol w="1390650"/>
                <a:gridCol w="18859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Seminar attendees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Non-attendees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5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planning to make change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actually made change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actually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made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change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Those not in 401(k)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Enroll in 401(k) Plan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Those already in 401(k)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Increase contribution rate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Change fund selection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Change asset allocation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9AAA3C-4425-4BAA-B5B9-1093BEA44B07}" type="slidenum">
              <a:rPr lang="en-US" altLang="en-US" smtClean="0">
                <a:latin typeface="Arial" charset="0"/>
                <a:cs typeface="Arial" charset="0"/>
              </a:rPr>
              <a:pPr/>
              <a:t>153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90562"/>
          </a:xfrm>
        </p:spPr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Effect of education is positive but small</a:t>
            </a:r>
          </a:p>
        </p:txBody>
      </p:sp>
      <p:graphicFrame>
        <p:nvGraphicFramePr>
          <p:cNvPr id="229436" name="Group 60"/>
          <p:cNvGraphicFramePr>
            <a:graphicFrameLocks noGrp="1"/>
          </p:cNvGraphicFramePr>
          <p:nvPr/>
        </p:nvGraphicFramePr>
        <p:xfrm>
          <a:off x="381000" y="914400"/>
          <a:ext cx="8305800" cy="5284154"/>
        </p:xfrm>
        <a:graphic>
          <a:graphicData uri="http://schemas.openxmlformats.org/drawingml/2006/table">
            <a:tbl>
              <a:tblPr/>
              <a:tblGrid>
                <a:gridCol w="3505200"/>
                <a:gridCol w="1524000"/>
                <a:gridCol w="1390650"/>
                <a:gridCol w="18859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Seminar attendees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Non-attendees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5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planning to make change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actually made change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actually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made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change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Those not in 401(k)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Enroll in 401(k) Plan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Those already in 401(k)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Increase contribution rate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Change fund selection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Change asset allocation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183563" cy="6172200"/>
          </a:xfrm>
        </p:spPr>
        <p:txBody>
          <a:bodyPr/>
          <a:lstStyle/>
          <a:p>
            <a:pPr marL="177800" indent="-1778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400" smtClean="0"/>
              <a:t>Financial education effects are small</a:t>
            </a:r>
          </a:p>
          <a:p>
            <a:pPr marL="177800" indent="-1778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400" smtClean="0"/>
              <a:t>Seminar attendees have good intentions to change their   401(k) savings behavior, but most do not follow through</a:t>
            </a:r>
          </a:p>
          <a:p>
            <a:pPr marL="177800" indent="-1778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400" smtClean="0"/>
              <a:t>Financial education alone will not dramatically improve the quality of 401(k) savings outcomes</a:t>
            </a:r>
          </a:p>
          <a:p>
            <a:pPr marL="177800" indent="-1778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400" smtClean="0"/>
              <a:t>Choi et al (2005) study the effect of the Enron, Worldcom, and Global Crossing scandals on employer stock holding</a:t>
            </a:r>
          </a:p>
          <a:p>
            <a:pPr marL="457200" lvl="1" indent="-1651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000" smtClean="0"/>
              <a:t>No net sales of employer stock in reaction to these news stories</a:t>
            </a:r>
          </a:p>
          <a:p>
            <a:pPr marL="457200" lvl="1" indent="-1651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000" smtClean="0"/>
              <a:t>These scandals did not affect the asset allocation decisions of new hires.</a:t>
            </a:r>
          </a:p>
          <a:p>
            <a:pPr marL="457200" lvl="1" indent="-1651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000" smtClean="0"/>
              <a:t>These hires did not affect the asset allocation decisions of new hires at other Houston firms.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Information and disclosure generally don’t do much on their own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  <a:p>
            <a:pPr eaLnBrk="1" hangingPunct="1"/>
            <a:r>
              <a:rPr lang="en-US" smtClean="0"/>
              <a:t>New York City calorie disclosure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(</a:t>
            </a:r>
            <a:r>
              <a:rPr lang="en-US" i="1" smtClean="0"/>
              <a:t>Elbel et al 2009</a:t>
            </a:r>
            <a:r>
              <a:rPr lang="en-US" smtClean="0"/>
              <a:t>)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2133600" cy="457200"/>
          </a:xfrm>
          <a:noFill/>
        </p:spPr>
        <p:txBody>
          <a:bodyPr/>
          <a:lstStyle/>
          <a:p>
            <a:pPr algn="l"/>
            <a:fld id="{BF04A4E1-CDF7-4129-9BEC-1BB1747054D4}" type="slidenum">
              <a:rPr lang="en-US" smtClean="0">
                <a:latin typeface="Arial" charset="0"/>
                <a:cs typeface="Arial" charset="0"/>
              </a:rPr>
              <a:pPr algn="l"/>
              <a:t>155</a:t>
            </a:fld>
            <a:endParaRPr 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25488" y="4473575"/>
          <a:ext cx="7895771" cy="1412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5543"/>
                <a:gridCol w="1701074"/>
                <a:gridCol w="1579154"/>
              </a:tblGrid>
              <a:tr h="370840">
                <a:tc>
                  <a:txBody>
                    <a:bodyPr/>
                    <a:lstStyle/>
                    <a:p>
                      <a:endParaRPr lang="en-US" sz="2490" baseline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aseline="0" dirty="0" smtClean="0">
                          <a:solidFill>
                            <a:schemeClr val="tx1"/>
                          </a:solidFill>
                        </a:rPr>
                        <a:t>Before </a:t>
                      </a:r>
                      <a:endParaRPr lang="en-US" sz="249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aseline="0" dirty="0" smtClean="0">
                          <a:solidFill>
                            <a:schemeClr val="tx1"/>
                          </a:solidFill>
                        </a:rPr>
                        <a:t>After</a:t>
                      </a:r>
                      <a:endParaRPr lang="en-US" sz="249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99FF">
                        <a:alpha val="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90" b="1" baseline="0" dirty="0" smtClean="0">
                          <a:solidFill>
                            <a:srgbClr val="FF0000"/>
                          </a:solidFill>
                        </a:rPr>
                        <a:t>NYC (intervention city)</a:t>
                      </a:r>
                      <a:endParaRPr lang="en-US" sz="249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="1" baseline="0" dirty="0" smtClean="0">
                          <a:solidFill>
                            <a:srgbClr val="FF0000"/>
                          </a:solidFill>
                        </a:rPr>
                        <a:t>825</a:t>
                      </a:r>
                      <a:endParaRPr lang="en-US" sz="249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="1" baseline="0" dirty="0" smtClean="0">
                          <a:solidFill>
                            <a:srgbClr val="FF0000"/>
                          </a:solidFill>
                        </a:rPr>
                        <a:t>846</a:t>
                      </a:r>
                      <a:endParaRPr lang="en-US" sz="249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6699FF">
                        <a:alpha val="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90" b="1" baseline="0" dirty="0" smtClean="0">
                          <a:solidFill>
                            <a:srgbClr val="0CAC2A"/>
                          </a:solidFill>
                        </a:rPr>
                        <a:t>Newark (control city)</a:t>
                      </a:r>
                      <a:endParaRPr lang="en-US" sz="2490" b="1" baseline="0" dirty="0">
                        <a:solidFill>
                          <a:srgbClr val="0CAC2A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="1" baseline="0" dirty="0" smtClean="0">
                          <a:solidFill>
                            <a:srgbClr val="0CAC2A"/>
                          </a:solidFill>
                        </a:rPr>
                        <a:t>823</a:t>
                      </a:r>
                      <a:endParaRPr lang="en-US" sz="2490" b="1" baseline="0" dirty="0">
                        <a:solidFill>
                          <a:srgbClr val="0CAC2A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="1" baseline="0" dirty="0" smtClean="0">
                          <a:solidFill>
                            <a:srgbClr val="0CAC2A"/>
                          </a:solidFill>
                        </a:rPr>
                        <a:t>826</a:t>
                      </a:r>
                      <a:endParaRPr lang="en-US" sz="2490" b="1" baseline="0" dirty="0">
                        <a:solidFill>
                          <a:srgbClr val="0CAC2A"/>
                        </a:solidFill>
                      </a:endParaRPr>
                    </a:p>
                  </a:txBody>
                  <a:tcPr>
                    <a:solidFill>
                      <a:srgbClr val="6699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7607" name="TextBox 5"/>
          <p:cNvSpPr txBox="1">
            <a:spLocks noChangeArrowheads="1"/>
          </p:cNvSpPr>
          <p:nvPr/>
        </p:nvSpPr>
        <p:spPr bwMode="auto">
          <a:xfrm>
            <a:off x="5384800" y="3236913"/>
            <a:ext cx="32797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</a:rPr>
              <a:t>Calories from </a:t>
            </a:r>
          </a:p>
          <a:p>
            <a:pPr algn="ctr"/>
            <a:r>
              <a:rPr lang="en-US" sz="2400" b="1">
                <a:solidFill>
                  <a:srgbClr val="FFFFFF"/>
                </a:solidFill>
              </a:rPr>
              <a:t>fast food purchases</a:t>
            </a:r>
          </a:p>
        </p:txBody>
      </p:sp>
      <p:sp>
        <p:nvSpPr>
          <p:cNvPr id="8" name="Rectangle 7"/>
          <p:cNvSpPr/>
          <p:nvPr/>
        </p:nvSpPr>
        <p:spPr>
          <a:xfrm>
            <a:off x="7126288" y="5006975"/>
            <a:ext cx="1422400" cy="392113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information about your peers affect savings behavior?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C4203F-DC7E-4610-9102-FF98370B00DC}" type="slidenum">
              <a:rPr lang="en-US" smtClean="0"/>
              <a:pPr>
                <a:defRPr/>
              </a:pPr>
              <a:t>156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dirty="0" smtClean="0">
                <a:latin typeface="Gill Sans MT" pitchFamily="34" charset="0"/>
              </a:rPr>
              <a:t>Social marketing and peer effects</a:t>
            </a:r>
            <a:br>
              <a:rPr lang="en-US" dirty="0" smtClean="0">
                <a:latin typeface="Gill Sans MT" pitchFamily="34" charset="0"/>
              </a:rPr>
            </a:br>
            <a:r>
              <a:rPr lang="en-US" sz="2400" dirty="0" err="1" smtClean="0">
                <a:latin typeface="Gill Sans MT" pitchFamily="34" charset="0"/>
              </a:rPr>
              <a:t>Beshears</a:t>
            </a:r>
            <a:r>
              <a:rPr lang="en-US" sz="2400" dirty="0" smtClean="0">
                <a:latin typeface="Gill Sans MT" pitchFamily="34" charset="0"/>
              </a:rPr>
              <a:t>, </a:t>
            </a:r>
            <a:r>
              <a:rPr lang="en-US" sz="2400" dirty="0" err="1" smtClean="0">
                <a:latin typeface="Gill Sans MT" pitchFamily="34" charset="0"/>
              </a:rPr>
              <a:t>Choi</a:t>
            </a:r>
            <a:r>
              <a:rPr lang="en-US" sz="2400" dirty="0" smtClean="0">
                <a:latin typeface="Gill Sans MT" pitchFamily="34" charset="0"/>
              </a:rPr>
              <a:t>, Laibson, </a:t>
            </a:r>
            <a:r>
              <a:rPr lang="en-US" sz="2400" dirty="0" err="1" smtClean="0">
                <a:latin typeface="Gill Sans MT" pitchFamily="34" charset="0"/>
              </a:rPr>
              <a:t>Madrian</a:t>
            </a:r>
            <a:r>
              <a:rPr lang="en-US" sz="2400" dirty="0" smtClean="0">
                <a:latin typeface="Gill Sans MT" pitchFamily="34" charset="0"/>
              </a:rPr>
              <a:t>, Milkman (2011)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3" cstate="print"/>
          <a:srcRect r="552" b="320"/>
          <a:stretch>
            <a:fillRect/>
          </a:stretch>
        </p:blipFill>
        <p:spPr bwMode="auto">
          <a:xfrm>
            <a:off x="-835378" y="-110840"/>
            <a:ext cx="9979378" cy="129435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Variation in peer information has </a:t>
            </a:r>
            <a:br>
              <a:rPr lang="en-US" sz="3100" dirty="0" smtClean="0"/>
            </a:br>
            <a:r>
              <a:rPr lang="en-US" sz="3100" dirty="0" smtClean="0"/>
              <a:t>no net impact on savings behavior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6312"/>
            <a:ext cx="8229600" cy="4805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Small perverse effects for unionized workers</a:t>
            </a:r>
          </a:p>
          <a:p>
            <a:r>
              <a:rPr lang="en-US" dirty="0" smtClean="0"/>
              <a:t>Small positive effect for non-unionized workers</a:t>
            </a:r>
          </a:p>
          <a:p>
            <a:endParaRPr lang="en-US" dirty="0" smtClean="0"/>
          </a:p>
          <a:p>
            <a:r>
              <a:rPr lang="en-US" dirty="0" smtClean="0"/>
              <a:t>Sources of variation of peer information:</a:t>
            </a:r>
          </a:p>
          <a:p>
            <a:pPr lvl="1"/>
            <a:r>
              <a:rPr lang="en-US" dirty="0" smtClean="0"/>
              <a:t>Exclusion vs. inclusion of peer information</a:t>
            </a:r>
          </a:p>
          <a:p>
            <a:pPr lvl="1"/>
            <a:r>
              <a:rPr lang="en-US" dirty="0" smtClean="0"/>
              <a:t>Variation in peer success (due to variation in comparison group)</a:t>
            </a:r>
          </a:p>
          <a:p>
            <a:r>
              <a:rPr lang="en-US" dirty="0" smtClean="0"/>
              <a:t>All sources of variation generate consistent findings.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898E96-15F7-4D7F-8672-7819E9242C8A}" type="slidenum">
              <a:rPr lang="en-US" altLang="en-US" smtClean="0">
                <a:latin typeface="Arial" charset="0"/>
                <a:cs typeface="Arial" charset="0"/>
              </a:rPr>
              <a:pPr/>
              <a:t>159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382000" cy="1295400"/>
          </a:xfrm>
        </p:spPr>
        <p:txBody>
          <a:bodyPr/>
          <a:lstStyle/>
          <a:p>
            <a:pPr eaLnBrk="1" hangingPunct="1"/>
            <a:r>
              <a:rPr lang="en-US" dirty="0" smtClean="0"/>
              <a:t>4. Behavioral mechanism design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Specify a social welfare function (not necessarily based on revealed preference)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Specify a theory of consumer/firm behavior (consumers and/or firms may not behave optimally).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Solve for the institutional structure that maximizes the social welfare function, conditional on the theory of consumer/firm behavior.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1112838"/>
          </a:xfrm>
        </p:spPr>
        <p:txBody>
          <a:bodyPr anchor="b"/>
          <a:lstStyle/>
          <a:p>
            <a:pPr algn="l"/>
            <a:r>
              <a:rPr lang="en-US" altLang="en-US" sz="3200"/>
              <a:t>Who has lower debt literacy? Differences between men and women</a:t>
            </a:r>
          </a:p>
        </p:txBody>
      </p:sp>
      <p:graphicFrame>
        <p:nvGraphicFramePr>
          <p:cNvPr id="776195" name="Object 5"/>
          <p:cNvGraphicFramePr>
            <a:graphicFrameLocks noChangeAspect="1"/>
          </p:cNvGraphicFramePr>
          <p:nvPr>
            <p:ph idx="4294967295"/>
          </p:nvPr>
        </p:nvGraphicFramePr>
        <p:xfrm>
          <a:off x="1295400" y="1600200"/>
          <a:ext cx="6553200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80" name="Chart" r:id="rId4" imgW="9715500" imgH="6877202" progId="Excel.Chart.8">
                  <p:embed/>
                </p:oleObj>
              </mc:Choice>
              <mc:Fallback>
                <p:oleObj name="Chart" r:id="rId4" imgW="9715500" imgH="687720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00200"/>
                        <a:ext cx="6553200" cy="453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6196" name="Text Box 3"/>
          <p:cNvSpPr txBox="1">
            <a:spLocks noChangeArrowheads="1"/>
          </p:cNvSpPr>
          <p:nvPr/>
        </p:nvSpPr>
        <p:spPr bwMode="auto">
          <a:xfrm>
            <a:off x="4403725" y="1354138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 sz="100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6197" name="Rectangle 4"/>
          <p:cNvSpPr>
            <a:spLocks noChangeArrowheads="1"/>
          </p:cNvSpPr>
          <p:nvPr/>
        </p:nvSpPr>
        <p:spPr bwMode="auto">
          <a:xfrm>
            <a:off x="304800" y="1368425"/>
            <a:ext cx="853281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buClr>
                <a:srgbClr val="980204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1600" b="1" smtClean="0">
                <a:solidFill>
                  <a:srgbClr val="6F6C6C"/>
                </a:solidFill>
                <a:ea typeface="ＭＳ Ｐゴシック" panose="020B0600070205080204" pitchFamily="34" charset="-128"/>
                <a:cs typeface="+mn-cs"/>
              </a:rPr>
              <a:t>Percent answering credit card question correctly or “do not know” by gender</a:t>
            </a:r>
          </a:p>
        </p:txBody>
      </p:sp>
    </p:spTree>
    <p:extLst>
      <p:ext uri="{BB962C8B-B14F-4D97-AF65-F5344CB8AC3E}">
        <p14:creationId xmlns:p14="http://schemas.microsoft.com/office/powerpoint/2010/main" val="3596788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Specific example of behavioral mechanism design: optimal defaults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Empirical evidence on active choice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2B480-26BF-41D4-9C9E-67735757DEC7}" type="slidenum">
              <a:rPr lang="en-US" altLang="en-US" smtClean="0"/>
              <a:pPr>
                <a:defRPr/>
              </a:pPr>
              <a:t>160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898E96-15F7-4D7F-8672-7819E9242C8A}" type="slidenum">
              <a:rPr lang="en-US" altLang="en-US" smtClean="0">
                <a:latin typeface="Arial" charset="0"/>
                <a:cs typeface="Arial" charset="0"/>
              </a:rPr>
              <a:pPr/>
              <a:t>161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382000" cy="1295400"/>
          </a:xfrm>
        </p:spPr>
        <p:txBody>
          <a:bodyPr/>
          <a:lstStyle/>
          <a:p>
            <a:pPr eaLnBrk="1" hangingPunct="1"/>
            <a:r>
              <a:rPr lang="en-US" dirty="0" smtClean="0"/>
              <a:t>A specific example: </a:t>
            </a:r>
            <a:br>
              <a:rPr lang="en-US" dirty="0" smtClean="0"/>
            </a:br>
            <a:r>
              <a:rPr lang="en-US" dirty="0" smtClean="0"/>
              <a:t>Optimal Defaults – public policy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Mechanism design problem in which policy makers set a default for agents with present bias (</a:t>
            </a:r>
            <a:r>
              <a:rPr lang="en-US" sz="2400" dirty="0" err="1" smtClean="0"/>
              <a:t>Carrol</a:t>
            </a:r>
            <a:r>
              <a:rPr lang="en-US" sz="2400" dirty="0" smtClean="0"/>
              <a:t>, </a:t>
            </a:r>
            <a:r>
              <a:rPr lang="en-US" sz="2400" dirty="0" err="1" smtClean="0"/>
              <a:t>Choi</a:t>
            </a:r>
            <a:r>
              <a:rPr lang="en-US" sz="2400" dirty="0" smtClean="0"/>
              <a:t>, Laibson, </a:t>
            </a:r>
            <a:r>
              <a:rPr lang="en-US" sz="2400" dirty="0" err="1" smtClean="0"/>
              <a:t>Madrian</a:t>
            </a:r>
            <a:r>
              <a:rPr lang="en-US" sz="2400" dirty="0" smtClean="0"/>
              <a:t> and </a:t>
            </a:r>
            <a:r>
              <a:rPr lang="en-US" sz="2400" dirty="0" err="1" smtClean="0"/>
              <a:t>Metrick</a:t>
            </a:r>
            <a:r>
              <a:rPr lang="en-US" sz="2400" dirty="0" smtClean="0"/>
              <a:t> 2009</a:t>
            </a:r>
            <a:r>
              <a:rPr lang="en-US" dirty="0" smtClean="0"/>
              <a:t>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D816B9-5A7A-4DD3-91A8-57BE6091A448}" type="slidenum">
              <a:rPr lang="en-US" altLang="en-US" smtClean="0">
                <a:latin typeface="Arial" charset="0"/>
                <a:cs typeface="Arial" charset="0"/>
              </a:rPr>
              <a:pPr/>
              <a:t>162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set-up of problem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>
                <a:sym typeface="Wingdings" pitchFamily="2" charset="2"/>
              </a:rPr>
              <a:t>Specify (dynamically consistent) social welfare function of planner (e.g., set </a:t>
            </a:r>
            <a:r>
              <a:rPr lang="el-GR" sz="2600" i="1" dirty="0" smtClean="0">
                <a:sym typeface="Wingdings" pitchFamily="2" charset="2"/>
              </a:rPr>
              <a:t>β</a:t>
            </a:r>
            <a:r>
              <a:rPr lang="en-US" sz="2600" dirty="0" smtClean="0">
                <a:sym typeface="Wingdings" pitchFamily="2" charset="2"/>
              </a:rPr>
              <a:t>=1)</a:t>
            </a:r>
          </a:p>
          <a:p>
            <a:pPr eaLnBrk="1" hangingPunct="1"/>
            <a:r>
              <a:rPr lang="en-US" sz="2600" dirty="0" smtClean="0"/>
              <a:t>Specify </a:t>
            </a:r>
            <a:r>
              <a:rPr lang="en-US" sz="2600" i="1" dirty="0" smtClean="0"/>
              <a:t>behavioral</a:t>
            </a:r>
            <a:r>
              <a:rPr lang="en-US" sz="2600" dirty="0" smtClean="0"/>
              <a:t> model of households</a:t>
            </a:r>
          </a:p>
          <a:p>
            <a:pPr lvl="1" eaLnBrk="1" hangingPunct="1"/>
            <a:r>
              <a:rPr lang="en-US" sz="2200" dirty="0" smtClean="0"/>
              <a:t>Flow cost of staying at the default</a:t>
            </a:r>
          </a:p>
          <a:p>
            <a:pPr lvl="1" eaLnBrk="1" hangingPunct="1"/>
            <a:r>
              <a:rPr lang="en-US" sz="2200" dirty="0" smtClean="0"/>
              <a:t>Effort cost of opting-out of the default</a:t>
            </a:r>
          </a:p>
          <a:p>
            <a:pPr lvl="1" eaLnBrk="1" hangingPunct="1"/>
            <a:r>
              <a:rPr lang="en-US" sz="2200" dirty="0" smtClean="0"/>
              <a:t>Effort cost varies over time </a:t>
            </a:r>
            <a:r>
              <a:rPr lang="en-US" sz="2200" dirty="0" smtClean="0">
                <a:sym typeface="Wingdings" pitchFamily="2" charset="2"/>
              </a:rPr>
              <a:t> option value of waiting to leave the default</a:t>
            </a:r>
          </a:p>
          <a:p>
            <a:pPr lvl="1" eaLnBrk="1" hangingPunct="1"/>
            <a:r>
              <a:rPr lang="en-US" sz="2200" dirty="0" smtClean="0">
                <a:sym typeface="Wingdings" pitchFamily="2" charset="2"/>
              </a:rPr>
              <a:t>Present-biased preferences  procrastination</a:t>
            </a:r>
          </a:p>
          <a:p>
            <a:pPr eaLnBrk="1" hangingPunct="1"/>
            <a:r>
              <a:rPr lang="en-US" sz="2600" dirty="0" smtClean="0">
                <a:sym typeface="Wingdings" pitchFamily="2" charset="2"/>
              </a:rPr>
              <a:t>Planner picks default to optimize social welfare function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cs typeface="Arial" charset="0"/>
              </a:rPr>
              <a:t>Specific Details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82000" cy="4114800"/>
          </a:xfrm>
        </p:spPr>
        <p:txBody>
          <a:bodyPr/>
          <a:lstStyle/>
          <a:p>
            <a:pPr marL="457200" indent="-457200" eaLnBrk="1" hangingPunct="1"/>
            <a:r>
              <a:rPr lang="en-US" sz="2400" dirty="0" smtClean="0"/>
              <a:t>Agent needs to do a task (once).</a:t>
            </a:r>
          </a:p>
          <a:p>
            <a:pPr marL="857250" lvl="1" indent="-457200" eaLnBrk="1" hangingPunct="1"/>
            <a:r>
              <a:rPr lang="en-US" sz="2000" dirty="0" smtClean="0"/>
              <a:t>Switch savings rate,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s,</a:t>
            </a:r>
            <a:r>
              <a:rPr lang="en-US" sz="2000" dirty="0" smtClean="0"/>
              <a:t> from default,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dirty="0" smtClean="0"/>
              <a:t>, to optimal savings rate, </a:t>
            </a:r>
          </a:p>
          <a:p>
            <a:pPr marL="457200" indent="-457200" eaLnBrk="1" hangingPunct="1"/>
            <a:r>
              <a:rPr lang="en-US" sz="2400" dirty="0" smtClean="0"/>
              <a:t>Until task is done, agent losses                    per period.</a:t>
            </a:r>
          </a:p>
          <a:p>
            <a:pPr marL="457200" indent="-457200" eaLnBrk="1" hangingPunct="1"/>
            <a:r>
              <a:rPr lang="en-US" sz="2400" dirty="0" smtClean="0"/>
              <a:t>Doing task costs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/>
              <a:t> units of effort now.</a:t>
            </a:r>
          </a:p>
          <a:p>
            <a:pPr marL="857250" lvl="1" indent="-457200" eaLnBrk="1" hangingPunct="1"/>
            <a:r>
              <a:rPr lang="en-US" sz="2000" dirty="0" smtClean="0"/>
              <a:t>Think of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smtClean="0"/>
              <a:t> as opportunity cost of time</a:t>
            </a:r>
          </a:p>
          <a:p>
            <a:pPr marL="457200" indent="-457200" eaLnBrk="1" hangingPunct="1"/>
            <a:r>
              <a:rPr lang="en-US" sz="2400" dirty="0" smtClean="0"/>
              <a:t>Each period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/>
              <a:t> is drawn from a uniform distribution on [0,1].</a:t>
            </a:r>
          </a:p>
          <a:p>
            <a:pPr marL="457200" indent="-457200" eaLnBrk="1" hangingPunct="1"/>
            <a:r>
              <a:rPr lang="en-US" sz="2400" dirty="0" smtClean="0"/>
              <a:t>Agent has present-biased discount function with 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 dirty="0" smtClean="0"/>
              <a:t> &lt; 1 and 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dirty="0" smtClean="0"/>
              <a:t> = 1.</a:t>
            </a:r>
          </a:p>
          <a:p>
            <a:pPr marL="457200" indent="-457200" eaLnBrk="1" hangingPunct="1"/>
            <a:r>
              <a:rPr lang="en-US" dirty="0" smtClean="0"/>
              <a:t>So discount function is: 1,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/>
            <a:r>
              <a:rPr lang="en-US" sz="2400" dirty="0" smtClean="0"/>
              <a:t>Agent has sophisticated (rational) forecast of her own future behavior.  She knows that next period, she will again have the weighting function </a:t>
            </a:r>
            <a:r>
              <a:rPr lang="en-US" dirty="0" smtClean="0"/>
              <a:t>1,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280025" y="2057400"/>
          <a:ext cx="157797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070" name="Equation" r:id="rId4" imgW="838080" imgH="228600" progId="Equation.DSMT4">
                  <p:embed/>
                </p:oleObj>
              </mc:Choice>
              <mc:Fallback>
                <p:oleObj name="Equation" r:id="rId4" imgW="83808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0025" y="2057400"/>
                        <a:ext cx="1577975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35" name="Object 3"/>
          <p:cNvGraphicFramePr>
            <a:graphicFrameLocks noChangeAspect="1"/>
          </p:cNvGraphicFramePr>
          <p:nvPr/>
        </p:nvGraphicFramePr>
        <p:xfrm>
          <a:off x="8382000" y="1600200"/>
          <a:ext cx="35877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071" name="Equation" r:id="rId6" imgW="190440" imgH="203040" progId="Equation.DSMT4">
                  <p:embed/>
                </p:oleObj>
              </mc:Choice>
              <mc:Fallback>
                <p:oleObj name="Equation" r:id="rId6" imgW="19044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1600200"/>
                        <a:ext cx="358775" cy="382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Timing of 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001000" cy="4114800"/>
          </a:xfrm>
        </p:spPr>
        <p:txBody>
          <a:bodyPr/>
          <a:lstStyle/>
          <a:p>
            <a:pPr marL="438150" indent="-381000" eaLnBrk="1" hangingPunct="1">
              <a:buFontTx/>
              <a:buAutoNum type="arabicPeriod"/>
              <a:defRPr/>
            </a:pPr>
            <a:r>
              <a:rPr lang="en-US" sz="2800" dirty="0" smtClean="0"/>
              <a:t>Period begins (assume task not yet done)</a:t>
            </a:r>
          </a:p>
          <a:p>
            <a:pPr marL="438150" indent="-381000" eaLnBrk="1" hangingPunct="1">
              <a:buFontTx/>
              <a:buAutoNum type="arabicPeriod"/>
              <a:defRPr/>
            </a:pPr>
            <a:r>
              <a:rPr lang="en-US" sz="2800" dirty="0" smtClean="0"/>
              <a:t>Pay cost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800" dirty="0" smtClean="0">
                <a:cs typeface="Arial" charset="0"/>
              </a:rPr>
              <a:t> (since task not yet done)</a:t>
            </a:r>
          </a:p>
          <a:p>
            <a:pPr marL="438150" indent="-381000" eaLnBrk="1" hangingPunct="1">
              <a:buFontTx/>
              <a:buAutoNum type="arabicPeriod"/>
              <a:defRPr/>
            </a:pPr>
            <a:r>
              <a:rPr lang="en-US" sz="2800" dirty="0" smtClean="0">
                <a:cs typeface="Arial" charset="0"/>
              </a:rPr>
              <a:t>Observe current value of opportunity cost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cs typeface="Arial" charset="0"/>
              </a:rPr>
              <a:t> (drawn from uniform distribution)</a:t>
            </a:r>
          </a:p>
          <a:p>
            <a:pPr marL="438150" indent="-381000" eaLnBrk="1" hangingPunct="1">
              <a:buFontTx/>
              <a:buAutoNum type="arabicPeriod"/>
              <a:defRPr/>
            </a:pPr>
            <a:r>
              <a:rPr lang="en-US" sz="2800" dirty="0" smtClean="0">
                <a:cs typeface="Arial" charset="0"/>
              </a:rPr>
              <a:t>Do task this period or choose to delay again?</a:t>
            </a:r>
            <a:endParaRPr lang="en-US" sz="2800" i="1" dirty="0" smtClean="0">
              <a:cs typeface="Arial" charset="0"/>
            </a:endParaRPr>
          </a:p>
          <a:p>
            <a:pPr marL="438150" indent="-381000" eaLnBrk="1" hangingPunct="1">
              <a:buFontTx/>
              <a:buAutoNum type="arabicPeriod"/>
              <a:defRPr/>
            </a:pPr>
            <a:r>
              <a:rPr lang="en-US" sz="2800" dirty="0" smtClean="0">
                <a:cs typeface="Arial" charset="0"/>
              </a:rPr>
              <a:t>It task is done, game ends.</a:t>
            </a:r>
            <a:endParaRPr lang="en-US" sz="2800" dirty="0" smtClean="0"/>
          </a:p>
          <a:p>
            <a:pPr marL="438150" indent="-381000" eaLnBrk="1" hangingPunct="1">
              <a:buFontTx/>
              <a:buAutoNum type="arabicPeriod"/>
              <a:defRPr/>
            </a:pPr>
            <a:r>
              <a:rPr lang="en-US" sz="2800" dirty="0" smtClean="0">
                <a:cs typeface="Arial" charset="0"/>
              </a:rPr>
              <a:t>If task remains undone, next period starts.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cxnSp>
        <p:nvCxnSpPr>
          <p:cNvPr id="25604" name="Straight Arrow Connector 4"/>
          <p:cNvCxnSpPr>
            <a:cxnSpLocks noChangeShapeType="1"/>
          </p:cNvCxnSpPr>
          <p:nvPr/>
        </p:nvCxnSpPr>
        <p:spPr bwMode="auto">
          <a:xfrm>
            <a:off x="685800" y="4799013"/>
            <a:ext cx="8077200" cy="1587"/>
          </a:xfrm>
          <a:prstGeom prst="straightConnector1">
            <a:avLst/>
          </a:prstGeom>
          <a:noFill/>
          <a:ln w="349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492125" y="6183313"/>
            <a:ext cx="1184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Period </a:t>
            </a:r>
            <a:r>
              <a:rPr lang="en-US" sz="1800" i="1"/>
              <a:t>t-1</a:t>
            </a:r>
          </a:p>
        </p:txBody>
      </p: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3897313" y="6183313"/>
            <a:ext cx="979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Period </a:t>
            </a:r>
            <a:r>
              <a:rPr lang="en-US" sz="1800" i="1"/>
              <a:t>t</a:t>
            </a:r>
          </a:p>
        </p:txBody>
      </p:sp>
      <p:sp>
        <p:nvSpPr>
          <p:cNvPr id="25607" name="TextBox 7"/>
          <p:cNvSpPr txBox="1">
            <a:spLocks noChangeArrowheads="1"/>
          </p:cNvSpPr>
          <p:nvPr/>
        </p:nvSpPr>
        <p:spPr bwMode="auto">
          <a:xfrm>
            <a:off x="7173913" y="6183313"/>
            <a:ext cx="1243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Period </a:t>
            </a:r>
            <a:r>
              <a:rPr lang="en-US" sz="1800" i="1"/>
              <a:t>t+1</a:t>
            </a:r>
          </a:p>
        </p:txBody>
      </p:sp>
      <p:cxnSp>
        <p:nvCxnSpPr>
          <p:cNvPr id="25608" name="Straight Connector 9"/>
          <p:cNvCxnSpPr>
            <a:cxnSpLocks noChangeShapeType="1"/>
          </p:cNvCxnSpPr>
          <p:nvPr/>
        </p:nvCxnSpPr>
        <p:spPr bwMode="auto">
          <a:xfrm rot="5400000" flipH="1" flipV="1">
            <a:off x="990601" y="5486400"/>
            <a:ext cx="16764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609" name="Straight Connector 10"/>
          <p:cNvCxnSpPr>
            <a:cxnSpLocks noChangeShapeType="1"/>
          </p:cNvCxnSpPr>
          <p:nvPr/>
        </p:nvCxnSpPr>
        <p:spPr bwMode="auto">
          <a:xfrm rot="5400000" flipH="1" flipV="1">
            <a:off x="6172994" y="5485606"/>
            <a:ext cx="16764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5610" name="TextBox 11"/>
          <p:cNvSpPr txBox="1">
            <a:spLocks noChangeArrowheads="1"/>
          </p:cNvSpPr>
          <p:nvPr/>
        </p:nvSpPr>
        <p:spPr bwMode="auto">
          <a:xfrm>
            <a:off x="1981200" y="5029200"/>
            <a:ext cx="12954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Pay cost </a:t>
            </a:r>
            <a:r>
              <a:rPr lang="el-GR" sz="1800" i="1" dirty="0"/>
              <a:t>θ</a:t>
            </a:r>
            <a:endParaRPr lang="en-US" sz="1800" i="1" dirty="0"/>
          </a:p>
        </p:txBody>
      </p:sp>
      <p:sp>
        <p:nvSpPr>
          <p:cNvPr id="25611" name="TextBox 12"/>
          <p:cNvSpPr txBox="1">
            <a:spLocks noChangeArrowheads="1"/>
          </p:cNvSpPr>
          <p:nvPr/>
        </p:nvSpPr>
        <p:spPr bwMode="auto">
          <a:xfrm>
            <a:off x="3429000" y="5029200"/>
            <a:ext cx="18288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Observe current value of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5612" name="TextBox 13"/>
          <p:cNvSpPr txBox="1">
            <a:spLocks noChangeArrowheads="1"/>
          </p:cNvSpPr>
          <p:nvPr/>
        </p:nvSpPr>
        <p:spPr bwMode="auto">
          <a:xfrm>
            <a:off x="5486400" y="5029200"/>
            <a:ext cx="13716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Do task or delay again</a:t>
            </a:r>
            <a:endParaRPr lang="en-US" sz="1800" i="1" dirty="0"/>
          </a:p>
        </p:txBody>
      </p:sp>
      <p:sp>
        <p:nvSpPr>
          <p:cNvPr id="25613" name="Right Brace 14"/>
          <p:cNvSpPr>
            <a:spLocks/>
          </p:cNvSpPr>
          <p:nvPr/>
        </p:nvSpPr>
        <p:spPr bwMode="auto">
          <a:xfrm rot="5400000">
            <a:off x="990600" y="5562600"/>
            <a:ext cx="152400" cy="9144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25614" name="Right Brace 15"/>
          <p:cNvSpPr>
            <a:spLocks/>
          </p:cNvSpPr>
          <p:nvPr/>
        </p:nvSpPr>
        <p:spPr bwMode="auto">
          <a:xfrm rot="5400000">
            <a:off x="4343400" y="3581400"/>
            <a:ext cx="152400" cy="4876800"/>
          </a:xfrm>
          <a:prstGeom prst="rightBrace">
            <a:avLst>
              <a:gd name="adj1" fmla="val 8296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25615" name="Right Brace 16"/>
          <p:cNvSpPr>
            <a:spLocks/>
          </p:cNvSpPr>
          <p:nvPr/>
        </p:nvSpPr>
        <p:spPr bwMode="auto">
          <a:xfrm rot="5400000">
            <a:off x="7620000" y="5562600"/>
            <a:ext cx="152400" cy="9144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Sophisticated procrastination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458200" cy="5715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There are many </a:t>
            </a:r>
            <a:r>
              <a:rPr lang="en-US" sz="2400" dirty="0" err="1" smtClean="0"/>
              <a:t>equilibria</a:t>
            </a:r>
            <a:r>
              <a:rPr lang="en-US" sz="2400" dirty="0" smtClean="0"/>
              <a:t> of this game.</a:t>
            </a:r>
          </a:p>
          <a:p>
            <a:pPr eaLnBrk="1" hangingPunct="1"/>
            <a:r>
              <a:rPr lang="en-US" sz="2400" dirty="0" smtClean="0"/>
              <a:t>Let’s study the equilibrium in which sophisticates act whenever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dirty="0" smtClean="0"/>
              <a:t> &lt;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baseline="30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i="1" dirty="0" smtClean="0"/>
              <a:t>.  </a:t>
            </a:r>
            <a:r>
              <a:rPr lang="en-US" sz="2400" dirty="0" smtClean="0"/>
              <a:t>We need to solve for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baseline="30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smtClean="0"/>
              <a:t>.  </a:t>
            </a:r>
          </a:p>
          <a:p>
            <a:pPr eaLnBrk="1" hangingPunct="1"/>
            <a:r>
              <a:rPr lang="en-US" sz="2400" dirty="0" smtClean="0"/>
              <a:t>Let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dirty="0" smtClean="0"/>
              <a:t> represent the expected </a:t>
            </a:r>
            <a:r>
              <a:rPr lang="en-US" sz="2400" i="1" dirty="0" smtClean="0"/>
              <a:t>undiscounted</a:t>
            </a:r>
            <a:r>
              <a:rPr lang="en-US" sz="2400" dirty="0" smtClean="0"/>
              <a:t> cost if the agent decides </a:t>
            </a:r>
            <a:r>
              <a:rPr lang="en-US" sz="2400" i="1" dirty="0" smtClean="0"/>
              <a:t>not</a:t>
            </a:r>
            <a:r>
              <a:rPr lang="en-US" sz="2400" dirty="0" smtClean="0"/>
              <a:t> to do the task at the end of the current period </a:t>
            </a:r>
            <a:r>
              <a:rPr lang="en-US" sz="2400" i="1" dirty="0" smtClean="0"/>
              <a:t>t</a:t>
            </a:r>
            <a:r>
              <a:rPr lang="en-US" sz="2400" dirty="0" smtClean="0"/>
              <a:t>:</a:t>
            </a:r>
          </a:p>
          <a:p>
            <a:pPr eaLnBrk="1" hangingPunct="1"/>
            <a:endParaRPr lang="en-US" sz="2400" dirty="0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985963" y="4057650"/>
          <a:ext cx="5329237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36" name="Equation" r:id="rId4" imgW="2133360" imgH="431640" progId="Equation.DSMT4">
                  <p:embed/>
                </p:oleObj>
              </mc:Choice>
              <mc:Fallback>
                <p:oleObj name="Equation" r:id="rId4" imgW="213336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963" y="4057650"/>
                        <a:ext cx="5329237" cy="1077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228600" y="5353050"/>
            <a:ext cx="2362200" cy="92333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Cost you’ll pay for certain </a:t>
            </a:r>
            <a:r>
              <a:rPr lang="en-US" sz="1800" b="1" dirty="0" smtClean="0">
                <a:solidFill>
                  <a:srgbClr val="FF0000"/>
                </a:solidFill>
              </a:rPr>
              <a:t>in </a:t>
            </a:r>
            <a:r>
              <a:rPr lang="en-US" sz="1800" b="1" i="1" dirty="0" smtClean="0">
                <a:solidFill>
                  <a:srgbClr val="FF0000"/>
                </a:solidFill>
              </a:rPr>
              <a:t>t+1</a:t>
            </a:r>
            <a:r>
              <a:rPr lang="en-US" sz="1800" b="1" dirty="0" smtClean="0">
                <a:solidFill>
                  <a:srgbClr val="FF0000"/>
                </a:solidFill>
              </a:rPr>
              <a:t>, </a:t>
            </a:r>
            <a:r>
              <a:rPr lang="en-US" sz="1800" b="1" dirty="0">
                <a:solidFill>
                  <a:srgbClr val="FF0000"/>
                </a:solidFill>
              </a:rPr>
              <a:t>since job not yet done</a:t>
            </a:r>
          </a:p>
        </p:txBody>
      </p:sp>
      <p:sp>
        <p:nvSpPr>
          <p:cNvPr id="4102" name="TextBox 7"/>
          <p:cNvSpPr txBox="1">
            <a:spLocks noChangeArrowheads="1"/>
          </p:cNvSpPr>
          <p:nvPr/>
        </p:nvSpPr>
        <p:spPr bwMode="auto">
          <a:xfrm>
            <a:off x="2590800" y="3352800"/>
            <a:ext cx="2514600" cy="64611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rgbClr val="7030A0"/>
                </a:solidFill>
              </a:rPr>
              <a:t>Likelihood of doing it </a:t>
            </a:r>
            <a:r>
              <a:rPr lang="en-US" sz="1800" b="1" dirty="0" smtClean="0">
                <a:solidFill>
                  <a:srgbClr val="7030A0"/>
                </a:solidFill>
              </a:rPr>
              <a:t>in </a:t>
            </a:r>
            <a:r>
              <a:rPr lang="en-US" sz="1800" b="1" i="1" dirty="0" smtClean="0">
                <a:solidFill>
                  <a:srgbClr val="7030A0"/>
                </a:solidFill>
              </a:rPr>
              <a:t>t+1</a:t>
            </a:r>
            <a:endParaRPr lang="en-US" sz="1800" b="1" i="1" dirty="0">
              <a:solidFill>
                <a:srgbClr val="7030A0"/>
              </a:solidFill>
            </a:endParaRPr>
          </a:p>
        </p:txBody>
      </p:sp>
      <p:sp>
        <p:nvSpPr>
          <p:cNvPr id="4103" name="TextBox 8"/>
          <p:cNvSpPr txBox="1">
            <a:spLocks noChangeArrowheads="1"/>
          </p:cNvSpPr>
          <p:nvPr/>
        </p:nvSpPr>
        <p:spPr bwMode="auto">
          <a:xfrm>
            <a:off x="3048000" y="5353050"/>
            <a:ext cx="2743200" cy="12001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</a:rPr>
              <a:t>Expected cost conditional on drawing a low enough </a:t>
            </a:r>
            <a:r>
              <a:rPr lang="en-US" sz="1800" b="1" i="1" dirty="0">
                <a:solidFill>
                  <a:srgbClr val="0000FF"/>
                </a:solidFill>
              </a:rPr>
              <a:t>c</a:t>
            </a:r>
            <a:r>
              <a:rPr lang="en-US" sz="1800" b="1" i="1" baseline="30000" dirty="0">
                <a:solidFill>
                  <a:srgbClr val="0000FF"/>
                </a:solidFill>
              </a:rPr>
              <a:t>*</a:t>
            </a:r>
            <a:r>
              <a:rPr lang="en-US" sz="1800" b="1" dirty="0">
                <a:solidFill>
                  <a:srgbClr val="0000FF"/>
                </a:solidFill>
              </a:rPr>
              <a:t> so that you do it </a:t>
            </a:r>
            <a:r>
              <a:rPr lang="en-US" sz="1800" b="1" dirty="0" smtClean="0">
                <a:solidFill>
                  <a:srgbClr val="0000FF"/>
                </a:solidFill>
              </a:rPr>
              <a:t>in </a:t>
            </a:r>
            <a:r>
              <a:rPr lang="en-US" sz="1800" b="1" i="1" dirty="0" smtClean="0">
                <a:solidFill>
                  <a:srgbClr val="0000FF"/>
                </a:solidFill>
              </a:rPr>
              <a:t>t+1</a:t>
            </a:r>
            <a:endParaRPr lang="en-US" sz="1800" b="1" i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3352800"/>
            <a:ext cx="2514600" cy="646113"/>
          </a:xfrm>
          <a:prstGeom prst="rect">
            <a:avLst/>
          </a:prstGeom>
          <a:noFill/>
          <a:ln>
            <a:solidFill>
              <a:schemeClr val="accent3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accent3">
                    <a:lumMod val="25000"/>
                  </a:schemeClr>
                </a:solidFill>
              </a:rPr>
              <a:t>Likelihood of not doing it </a:t>
            </a:r>
            <a:r>
              <a:rPr lang="en-US" sz="1800" b="1" dirty="0" smtClean="0">
                <a:solidFill>
                  <a:schemeClr val="accent3">
                    <a:lumMod val="25000"/>
                  </a:schemeClr>
                </a:solidFill>
              </a:rPr>
              <a:t>in </a:t>
            </a:r>
            <a:r>
              <a:rPr lang="en-US" sz="1800" b="1" i="1" dirty="0" smtClean="0">
                <a:solidFill>
                  <a:schemeClr val="accent3">
                    <a:lumMod val="25000"/>
                  </a:schemeClr>
                </a:solidFill>
              </a:rPr>
              <a:t>t+1</a:t>
            </a:r>
            <a:endParaRPr lang="en-US" sz="1800" b="1" i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4105" name="TextBox 10"/>
          <p:cNvSpPr txBox="1">
            <a:spLocks noChangeArrowheads="1"/>
          </p:cNvSpPr>
          <p:nvPr/>
        </p:nvSpPr>
        <p:spPr bwMode="auto">
          <a:xfrm>
            <a:off x="6248400" y="5353050"/>
            <a:ext cx="2209800" cy="1200329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rgbClr val="66FF33"/>
                </a:solidFill>
              </a:rPr>
              <a:t>Expected cost </a:t>
            </a:r>
            <a:r>
              <a:rPr lang="en-US" sz="1800" b="1" dirty="0" smtClean="0">
                <a:solidFill>
                  <a:srgbClr val="66FF33"/>
                </a:solidFill>
              </a:rPr>
              <a:t>starting in </a:t>
            </a:r>
            <a:r>
              <a:rPr lang="en-US" sz="1800" b="1" i="1" dirty="0" smtClean="0">
                <a:solidFill>
                  <a:srgbClr val="66FF33"/>
                </a:solidFill>
              </a:rPr>
              <a:t>t+2</a:t>
            </a:r>
            <a:r>
              <a:rPr lang="en-US" sz="1800" b="1" dirty="0" smtClean="0">
                <a:solidFill>
                  <a:srgbClr val="66FF33"/>
                </a:solidFill>
              </a:rPr>
              <a:t> if </a:t>
            </a:r>
            <a:r>
              <a:rPr lang="en-US" sz="1800" b="1" dirty="0">
                <a:solidFill>
                  <a:srgbClr val="66FF33"/>
                </a:solidFill>
              </a:rPr>
              <a:t>project was not </a:t>
            </a:r>
            <a:r>
              <a:rPr lang="en-US" sz="1800" b="1" dirty="0" smtClean="0">
                <a:solidFill>
                  <a:srgbClr val="66FF33"/>
                </a:solidFill>
              </a:rPr>
              <a:t>done in </a:t>
            </a:r>
            <a:r>
              <a:rPr lang="en-US" sz="1800" b="1" i="1" dirty="0" smtClean="0">
                <a:solidFill>
                  <a:srgbClr val="66FF33"/>
                </a:solidFill>
              </a:rPr>
              <a:t>t+1</a:t>
            </a:r>
            <a:endParaRPr lang="en-US" sz="1800" b="1" i="1" dirty="0">
              <a:solidFill>
                <a:srgbClr val="66FF33"/>
              </a:solidFill>
            </a:endParaRPr>
          </a:p>
        </p:txBody>
      </p:sp>
      <p:cxnSp>
        <p:nvCxnSpPr>
          <p:cNvPr id="4106" name="Straight Arrow Connector 12"/>
          <p:cNvCxnSpPr>
            <a:cxnSpLocks noChangeShapeType="1"/>
          </p:cNvCxnSpPr>
          <p:nvPr/>
        </p:nvCxnSpPr>
        <p:spPr bwMode="auto">
          <a:xfrm rot="5400000" flipH="1" flipV="1">
            <a:off x="2247900" y="4991100"/>
            <a:ext cx="685800" cy="3048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4107" name="Straight Arrow Connector 13"/>
          <p:cNvCxnSpPr>
            <a:cxnSpLocks noChangeShapeType="1"/>
          </p:cNvCxnSpPr>
          <p:nvPr/>
        </p:nvCxnSpPr>
        <p:spPr bwMode="auto">
          <a:xfrm rot="16200000" flipV="1">
            <a:off x="4686300" y="5219700"/>
            <a:ext cx="304800" cy="22860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4108" name="Straight Arrow Connector 18"/>
          <p:cNvCxnSpPr>
            <a:cxnSpLocks noChangeShapeType="1"/>
          </p:cNvCxnSpPr>
          <p:nvPr/>
        </p:nvCxnSpPr>
        <p:spPr bwMode="auto">
          <a:xfrm rot="10800000">
            <a:off x="7239000" y="4800600"/>
            <a:ext cx="990600" cy="685800"/>
          </a:xfrm>
          <a:prstGeom prst="straightConnector1">
            <a:avLst/>
          </a:prstGeom>
          <a:noFill/>
          <a:ln w="25400" algn="ctr">
            <a:solidFill>
              <a:srgbClr val="66FF33"/>
            </a:solidFill>
            <a:round/>
            <a:headEnd/>
            <a:tailEnd type="arrow" w="med" len="med"/>
          </a:ln>
        </p:spPr>
      </p:cxnSp>
      <p:cxnSp>
        <p:nvCxnSpPr>
          <p:cNvPr id="4109" name="Straight Arrow Connector 20"/>
          <p:cNvCxnSpPr>
            <a:cxnSpLocks noChangeShapeType="1"/>
          </p:cNvCxnSpPr>
          <p:nvPr/>
        </p:nvCxnSpPr>
        <p:spPr bwMode="auto">
          <a:xfrm rot="5400000">
            <a:off x="3810000" y="3886200"/>
            <a:ext cx="533400" cy="228600"/>
          </a:xfrm>
          <a:prstGeom prst="straightConnector1">
            <a:avLst/>
          </a:prstGeom>
          <a:noFill/>
          <a:ln w="25400" algn="ctr">
            <a:solidFill>
              <a:srgbClr val="7030A0"/>
            </a:solidFill>
            <a:round/>
            <a:headEnd/>
            <a:tailEnd type="arrow" w="med" len="med"/>
          </a:ln>
        </p:spPr>
      </p:cxnSp>
      <p:cxnSp>
        <p:nvCxnSpPr>
          <p:cNvPr id="4110" name="Straight Arrow Connector 23"/>
          <p:cNvCxnSpPr>
            <a:cxnSpLocks noChangeShapeType="1"/>
          </p:cNvCxnSpPr>
          <p:nvPr/>
        </p:nvCxnSpPr>
        <p:spPr bwMode="auto">
          <a:xfrm rot="5400000">
            <a:off x="6286500" y="4076700"/>
            <a:ext cx="304800" cy="76200"/>
          </a:xfrm>
          <a:prstGeom prst="straightConnector1">
            <a:avLst/>
          </a:prstGeom>
          <a:noFill/>
          <a:ln w="25400" algn="ctr">
            <a:solidFill>
              <a:srgbClr val="808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7772400" cy="4114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In equilibrium, the sophisticate needs to be exactly indifferent between acting now and waiting.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Solving for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smtClean="0"/>
              <a:t>, we find: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dirty="0" smtClean="0"/>
              <a:t>E</a:t>
            </a:r>
            <a:r>
              <a:rPr lang="en-US" sz="2400" dirty="0" smtClean="0"/>
              <a:t>xpected delay is: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>
              <a:buNone/>
            </a:pPr>
            <a:endParaRPr lang="en-US" sz="800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939925" y="1219200"/>
          <a:ext cx="537527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96" name="Equation" r:id="rId4" imgW="2654280" imgH="203040" progId="Equation.DSMT4">
                  <p:embed/>
                </p:oleObj>
              </mc:Choice>
              <mc:Fallback>
                <p:oleObj name="Equation" r:id="rId4" imgW="265428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925" y="1219200"/>
                        <a:ext cx="5375275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114800" y="1752600"/>
          <a:ext cx="1682750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97" name="Equation" r:id="rId6" imgW="838080" imgH="660240" progId="Equation.DSMT4">
                  <p:embed/>
                </p:oleObj>
              </mc:Choice>
              <mc:Fallback>
                <p:oleObj name="Equation" r:id="rId6" imgW="838080" imgH="660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752600"/>
                        <a:ext cx="1682750" cy="1325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1600200" y="3352800"/>
          <a:ext cx="61880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98" name="Equation" r:id="rId8" imgW="3238200" imgH="279360" progId="Equation.DSMT4">
                  <p:embed/>
                </p:oleObj>
              </mc:Choice>
              <mc:Fallback>
                <p:oleObj name="Equation" r:id="rId8" imgW="3238200" imgH="2793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352800"/>
                        <a:ext cx="6188075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mtClean="0"/>
          </a:p>
          <a:p>
            <a:endParaRPr lang="en-US"/>
          </a:p>
        </p:txBody>
      </p:sp>
      <p:graphicFrame>
        <p:nvGraphicFramePr>
          <p:cNvPr id="296962" name="Object 2"/>
          <p:cNvGraphicFramePr>
            <a:graphicFrameLocks noChangeAspect="1"/>
          </p:cNvGraphicFramePr>
          <p:nvPr/>
        </p:nvGraphicFramePr>
        <p:xfrm>
          <a:off x="990600" y="228600"/>
          <a:ext cx="7488905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84" name="Equation" r:id="rId3" imgW="3238200" imgH="2641320" progId="Equation.DSMT4">
                  <p:embed/>
                </p:oleObj>
              </mc:Choice>
              <mc:Fallback>
                <p:oleObj name="Equation" r:id="rId3" imgW="3238200" imgH="26413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8600"/>
                        <a:ext cx="7488905" cy="640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How does introducing </a:t>
            </a:r>
            <a:r>
              <a:rPr lang="el-GR" sz="3600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&lt; 1 </a:t>
            </a:r>
            <a:r>
              <a:rPr lang="en-US" sz="3600" dirty="0" smtClean="0"/>
              <a:t>change the expected delay time?</a:t>
            </a:r>
            <a:endParaRPr lang="en-US" sz="3600" dirty="0"/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835085" y="1676400"/>
          <a:ext cx="7318315" cy="2887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044" name="Equation" r:id="rId4" imgW="3238200" imgH="1218960" progId="Equation.DSMT4">
                  <p:embed/>
                </p:oleObj>
              </mc:Choice>
              <mc:Fallback>
                <p:oleObj name="Equation" r:id="rId4" imgW="3238200" imgH="1218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85" y="1676400"/>
                        <a:ext cx="7318315" cy="28875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4872335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 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=2/3</a:t>
            </a:r>
            <a:r>
              <a:rPr lang="en-US" sz="2400" dirty="0" smtClean="0"/>
              <a:t>, then the delay time is scaled up by a factor of</a:t>
            </a:r>
          </a:p>
          <a:p>
            <a:endParaRPr lang="en-US" sz="2400" dirty="0" smtClean="0"/>
          </a:p>
          <a:p>
            <a:r>
              <a:rPr lang="en-US" sz="2400" dirty="0" smtClean="0"/>
              <a:t>In other words, it takes       times longer than it “should” to finish the project 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769225" y="4867275"/>
          <a:ext cx="4841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045" name="Equation" r:id="rId6" imgW="266400" imgH="215640" progId="Equation.DSMT4">
                  <p:embed/>
                </p:oleObj>
              </mc:Choice>
              <mc:Fallback>
                <p:oleObj name="Equation" r:id="rId6" imgW="266400" imgH="215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9225" y="4867275"/>
                        <a:ext cx="484188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68" name="Object 4"/>
          <p:cNvGraphicFramePr>
            <a:graphicFrameLocks noChangeAspect="1"/>
          </p:cNvGraphicFramePr>
          <p:nvPr/>
        </p:nvGraphicFramePr>
        <p:xfrm>
          <a:off x="3500438" y="5629275"/>
          <a:ext cx="4381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046" name="Equation" r:id="rId8" imgW="241200" imgH="215640" progId="Equation.DSMT4">
                  <p:embed/>
                </p:oleObj>
              </mc:Choice>
              <mc:Fallback>
                <p:oleObj name="Equation" r:id="rId8" imgW="241200" imgH="215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8" y="5629275"/>
                        <a:ext cx="43815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 vs. </a:t>
            </a:r>
            <a:r>
              <a:rPr lang="en-US" smtClean="0"/>
              <a:t>V hat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mtClean="0"/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87425"/>
          </a:xfrm>
        </p:spPr>
        <p:txBody>
          <a:bodyPr/>
          <a:lstStyle/>
          <a:p>
            <a:r>
              <a:rPr lang="en-US" altLang="en-US" sz="3200"/>
              <a:t>People who make errors have “difficulties paying off debt</a:t>
            </a:r>
            <a:r>
              <a:rPr lang="en-US" altLang="en-US"/>
              <a:t>.”</a:t>
            </a:r>
          </a:p>
        </p:txBody>
      </p:sp>
      <p:graphicFrame>
        <p:nvGraphicFramePr>
          <p:cNvPr id="696323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360363" y="2009775"/>
          <a:ext cx="4219575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04" name="Chart" r:id="rId3" imgW="4924541" imgH="3190890" progId="Excel.Chart.8">
                  <p:embed/>
                </p:oleObj>
              </mc:Choice>
              <mc:Fallback>
                <p:oleObj name="Chart" r:id="rId3" imgW="4924541" imgH="319089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2009775"/>
                        <a:ext cx="4219575" cy="273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 cap="flat" cmpd="sng" algn="ctr">
                            <a:solidFill>
                              <a:schemeClr val="tx2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6324" name="Group 4"/>
          <p:cNvGrpSpPr>
            <a:grpSpLocks noChangeAspect="1"/>
          </p:cNvGrpSpPr>
          <p:nvPr/>
        </p:nvGrpSpPr>
        <p:grpSpPr bwMode="auto">
          <a:xfrm>
            <a:off x="4638675" y="1993900"/>
            <a:ext cx="4116388" cy="2747963"/>
            <a:chOff x="2811" y="2339"/>
            <a:chExt cx="2593" cy="1549"/>
          </a:xfrm>
        </p:grpSpPr>
        <p:sp>
          <p:nvSpPr>
            <p:cNvPr id="696325" name="AutoShape 5"/>
            <p:cNvSpPr>
              <a:spLocks noChangeAspect="1" noChangeArrowheads="1" noTextEdit="1"/>
            </p:cNvSpPr>
            <p:nvPr/>
          </p:nvSpPr>
          <p:spPr bwMode="auto">
            <a:xfrm>
              <a:off x="2811" y="2339"/>
              <a:ext cx="2593" cy="1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26" name="Rectangle 6"/>
            <p:cNvSpPr>
              <a:spLocks noChangeArrowheads="1"/>
            </p:cNvSpPr>
            <p:nvPr/>
          </p:nvSpPr>
          <p:spPr bwMode="auto">
            <a:xfrm>
              <a:off x="2840" y="2368"/>
              <a:ext cx="2540" cy="1501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27" name="Rectangle 7"/>
            <p:cNvSpPr>
              <a:spLocks noChangeArrowheads="1"/>
            </p:cNvSpPr>
            <p:nvPr/>
          </p:nvSpPr>
          <p:spPr bwMode="auto">
            <a:xfrm>
              <a:off x="3214" y="2479"/>
              <a:ext cx="2104" cy="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28" name="Line 8"/>
            <p:cNvSpPr>
              <a:spLocks noChangeShapeType="1"/>
            </p:cNvSpPr>
            <p:nvPr/>
          </p:nvSpPr>
          <p:spPr bwMode="auto">
            <a:xfrm>
              <a:off x="3214" y="3378"/>
              <a:ext cx="2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29" name="Line 9"/>
            <p:cNvSpPr>
              <a:spLocks noChangeShapeType="1"/>
            </p:cNvSpPr>
            <p:nvPr/>
          </p:nvSpPr>
          <p:spPr bwMode="auto">
            <a:xfrm>
              <a:off x="3214" y="3229"/>
              <a:ext cx="2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30" name="Line 10"/>
            <p:cNvSpPr>
              <a:spLocks noChangeShapeType="1"/>
            </p:cNvSpPr>
            <p:nvPr/>
          </p:nvSpPr>
          <p:spPr bwMode="auto">
            <a:xfrm>
              <a:off x="3214" y="3080"/>
              <a:ext cx="2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31" name="Line 11"/>
            <p:cNvSpPr>
              <a:spLocks noChangeShapeType="1"/>
            </p:cNvSpPr>
            <p:nvPr/>
          </p:nvSpPr>
          <p:spPr bwMode="auto">
            <a:xfrm>
              <a:off x="3214" y="2926"/>
              <a:ext cx="2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32" name="Line 12"/>
            <p:cNvSpPr>
              <a:spLocks noChangeShapeType="1"/>
            </p:cNvSpPr>
            <p:nvPr/>
          </p:nvSpPr>
          <p:spPr bwMode="auto">
            <a:xfrm>
              <a:off x="3214" y="2777"/>
              <a:ext cx="2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33" name="Line 13"/>
            <p:cNvSpPr>
              <a:spLocks noChangeShapeType="1"/>
            </p:cNvSpPr>
            <p:nvPr/>
          </p:nvSpPr>
          <p:spPr bwMode="auto">
            <a:xfrm>
              <a:off x="3214" y="2628"/>
              <a:ext cx="2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34" name="Line 14"/>
            <p:cNvSpPr>
              <a:spLocks noChangeShapeType="1"/>
            </p:cNvSpPr>
            <p:nvPr/>
          </p:nvSpPr>
          <p:spPr bwMode="auto">
            <a:xfrm>
              <a:off x="3214" y="2479"/>
              <a:ext cx="2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35" name="Rectangle 15"/>
            <p:cNvSpPr>
              <a:spLocks noChangeArrowheads="1"/>
            </p:cNvSpPr>
            <p:nvPr/>
          </p:nvSpPr>
          <p:spPr bwMode="auto">
            <a:xfrm>
              <a:off x="3214" y="2479"/>
              <a:ext cx="2104" cy="1048"/>
            </a:xfrm>
            <a:prstGeom prst="rect">
              <a:avLst/>
            </a:prstGeom>
            <a:noFill/>
            <a:ln w="7938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36" name="Rectangle 16"/>
            <p:cNvSpPr>
              <a:spLocks noChangeArrowheads="1"/>
            </p:cNvSpPr>
            <p:nvPr/>
          </p:nvSpPr>
          <p:spPr bwMode="auto">
            <a:xfrm>
              <a:off x="3531" y="2628"/>
              <a:ext cx="423" cy="899"/>
            </a:xfrm>
            <a:prstGeom prst="rect">
              <a:avLst/>
            </a:prstGeom>
            <a:solidFill>
              <a:schemeClr val="hlink"/>
            </a:solidFill>
            <a:ln w="800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37" name="Rectangle 17"/>
            <p:cNvSpPr>
              <a:spLocks noChangeArrowheads="1"/>
            </p:cNvSpPr>
            <p:nvPr/>
          </p:nvSpPr>
          <p:spPr bwMode="auto">
            <a:xfrm>
              <a:off x="4583" y="2839"/>
              <a:ext cx="422" cy="688"/>
            </a:xfrm>
            <a:prstGeom prst="rect">
              <a:avLst/>
            </a:prstGeom>
            <a:solidFill>
              <a:srgbClr val="FF00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38" name="Line 18"/>
            <p:cNvSpPr>
              <a:spLocks noChangeShapeType="1"/>
            </p:cNvSpPr>
            <p:nvPr/>
          </p:nvSpPr>
          <p:spPr bwMode="auto">
            <a:xfrm>
              <a:off x="3214" y="2479"/>
              <a:ext cx="1" cy="10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39" name="Line 19"/>
            <p:cNvSpPr>
              <a:spLocks noChangeShapeType="1"/>
            </p:cNvSpPr>
            <p:nvPr/>
          </p:nvSpPr>
          <p:spPr bwMode="auto">
            <a:xfrm>
              <a:off x="3195" y="3527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40" name="Line 20"/>
            <p:cNvSpPr>
              <a:spLocks noChangeShapeType="1"/>
            </p:cNvSpPr>
            <p:nvPr/>
          </p:nvSpPr>
          <p:spPr bwMode="auto">
            <a:xfrm>
              <a:off x="3195" y="3378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41" name="Line 21"/>
            <p:cNvSpPr>
              <a:spLocks noChangeShapeType="1"/>
            </p:cNvSpPr>
            <p:nvPr/>
          </p:nvSpPr>
          <p:spPr bwMode="auto">
            <a:xfrm>
              <a:off x="3195" y="3229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42" name="Line 22"/>
            <p:cNvSpPr>
              <a:spLocks noChangeShapeType="1"/>
            </p:cNvSpPr>
            <p:nvPr/>
          </p:nvSpPr>
          <p:spPr bwMode="auto">
            <a:xfrm>
              <a:off x="3195" y="3080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43" name="Line 23"/>
            <p:cNvSpPr>
              <a:spLocks noChangeShapeType="1"/>
            </p:cNvSpPr>
            <p:nvPr/>
          </p:nvSpPr>
          <p:spPr bwMode="auto">
            <a:xfrm>
              <a:off x="3195" y="2926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44" name="Line 24"/>
            <p:cNvSpPr>
              <a:spLocks noChangeShapeType="1"/>
            </p:cNvSpPr>
            <p:nvPr/>
          </p:nvSpPr>
          <p:spPr bwMode="auto">
            <a:xfrm>
              <a:off x="3195" y="2777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45" name="Line 25"/>
            <p:cNvSpPr>
              <a:spLocks noChangeShapeType="1"/>
            </p:cNvSpPr>
            <p:nvPr/>
          </p:nvSpPr>
          <p:spPr bwMode="auto">
            <a:xfrm>
              <a:off x="3195" y="2628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46" name="Line 26"/>
            <p:cNvSpPr>
              <a:spLocks noChangeShapeType="1"/>
            </p:cNvSpPr>
            <p:nvPr/>
          </p:nvSpPr>
          <p:spPr bwMode="auto">
            <a:xfrm>
              <a:off x="3195" y="2479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47" name="Line 27"/>
            <p:cNvSpPr>
              <a:spLocks noChangeShapeType="1"/>
            </p:cNvSpPr>
            <p:nvPr/>
          </p:nvSpPr>
          <p:spPr bwMode="auto">
            <a:xfrm>
              <a:off x="3214" y="3527"/>
              <a:ext cx="2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48" name="Line 28"/>
            <p:cNvSpPr>
              <a:spLocks noChangeShapeType="1"/>
            </p:cNvSpPr>
            <p:nvPr/>
          </p:nvSpPr>
          <p:spPr bwMode="auto">
            <a:xfrm flipV="1">
              <a:off x="3214" y="3527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49" name="Line 29"/>
            <p:cNvSpPr>
              <a:spLocks noChangeShapeType="1"/>
            </p:cNvSpPr>
            <p:nvPr/>
          </p:nvSpPr>
          <p:spPr bwMode="auto">
            <a:xfrm flipV="1">
              <a:off x="4266" y="3527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50" name="Line 30"/>
            <p:cNvSpPr>
              <a:spLocks noChangeShapeType="1"/>
            </p:cNvSpPr>
            <p:nvPr/>
          </p:nvSpPr>
          <p:spPr bwMode="auto">
            <a:xfrm flipV="1">
              <a:off x="5318" y="3527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51" name="Rectangle 31"/>
            <p:cNvSpPr>
              <a:spLocks noChangeArrowheads="1"/>
            </p:cNvSpPr>
            <p:nvPr/>
          </p:nvSpPr>
          <p:spPr bwMode="auto">
            <a:xfrm>
              <a:off x="3076" y="3484"/>
              <a:ext cx="10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0%</a:t>
              </a:r>
              <a:endParaRPr lang="en-US" alt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52" name="Rectangle 32"/>
            <p:cNvSpPr>
              <a:spLocks noChangeArrowheads="1"/>
            </p:cNvSpPr>
            <p:nvPr/>
          </p:nvSpPr>
          <p:spPr bwMode="auto">
            <a:xfrm>
              <a:off x="3076" y="3335"/>
              <a:ext cx="10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5%</a:t>
              </a:r>
              <a:endParaRPr lang="en-US" alt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53" name="Rectangle 33"/>
            <p:cNvSpPr>
              <a:spLocks noChangeArrowheads="1"/>
            </p:cNvSpPr>
            <p:nvPr/>
          </p:nvSpPr>
          <p:spPr bwMode="auto">
            <a:xfrm>
              <a:off x="3036" y="3186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10%</a:t>
              </a:r>
              <a:endParaRPr lang="en-US" alt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54" name="Rectangle 34"/>
            <p:cNvSpPr>
              <a:spLocks noChangeArrowheads="1"/>
            </p:cNvSpPr>
            <p:nvPr/>
          </p:nvSpPr>
          <p:spPr bwMode="auto">
            <a:xfrm>
              <a:off x="3036" y="3037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15%</a:t>
              </a:r>
              <a:endParaRPr lang="en-US" alt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55" name="Rectangle 35"/>
            <p:cNvSpPr>
              <a:spLocks noChangeArrowheads="1"/>
            </p:cNvSpPr>
            <p:nvPr/>
          </p:nvSpPr>
          <p:spPr bwMode="auto">
            <a:xfrm>
              <a:off x="3036" y="2887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20%</a:t>
              </a:r>
              <a:endParaRPr lang="en-US" alt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56" name="Rectangle 36"/>
            <p:cNvSpPr>
              <a:spLocks noChangeArrowheads="1"/>
            </p:cNvSpPr>
            <p:nvPr/>
          </p:nvSpPr>
          <p:spPr bwMode="auto">
            <a:xfrm>
              <a:off x="3036" y="2738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25%</a:t>
              </a:r>
              <a:endParaRPr lang="en-US" alt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57" name="Rectangle 37"/>
            <p:cNvSpPr>
              <a:spLocks noChangeArrowheads="1"/>
            </p:cNvSpPr>
            <p:nvPr/>
          </p:nvSpPr>
          <p:spPr bwMode="auto">
            <a:xfrm>
              <a:off x="3036" y="2589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30%</a:t>
              </a:r>
              <a:endParaRPr lang="en-US" alt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58" name="Rectangle 38"/>
            <p:cNvSpPr>
              <a:spLocks noChangeArrowheads="1"/>
            </p:cNvSpPr>
            <p:nvPr/>
          </p:nvSpPr>
          <p:spPr bwMode="auto">
            <a:xfrm>
              <a:off x="3036" y="2440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35%</a:t>
              </a:r>
              <a:endParaRPr lang="en-US" alt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59" name="Rectangle 39"/>
            <p:cNvSpPr>
              <a:spLocks noChangeArrowheads="1"/>
            </p:cNvSpPr>
            <p:nvPr/>
          </p:nvSpPr>
          <p:spPr bwMode="auto">
            <a:xfrm>
              <a:off x="3621" y="3585"/>
              <a:ext cx="2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Option a</a:t>
              </a:r>
              <a:endParaRPr lang="en-US" alt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60" name="Rectangle 40"/>
            <p:cNvSpPr>
              <a:spLocks noChangeArrowheads="1"/>
            </p:cNvSpPr>
            <p:nvPr/>
          </p:nvSpPr>
          <p:spPr bwMode="auto">
            <a:xfrm>
              <a:off x="4678" y="3585"/>
              <a:ext cx="2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Option b</a:t>
              </a:r>
              <a:endParaRPr lang="en-US" alt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61" name="Rectangle 41"/>
            <p:cNvSpPr>
              <a:spLocks noChangeArrowheads="1"/>
            </p:cNvSpPr>
            <p:nvPr/>
          </p:nvSpPr>
          <p:spPr bwMode="auto">
            <a:xfrm>
              <a:off x="3791" y="3705"/>
              <a:ext cx="100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 b="1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Choose two payment options</a:t>
              </a:r>
              <a:endParaRPr lang="en-US" alt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62" name="Rectangle 42"/>
            <p:cNvSpPr>
              <a:spLocks noChangeArrowheads="1"/>
            </p:cNvSpPr>
            <p:nvPr/>
          </p:nvSpPr>
          <p:spPr bwMode="auto">
            <a:xfrm rot="16200000">
              <a:off x="2441" y="2932"/>
              <a:ext cx="1017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 b="1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Percentage with "too much debt"</a:t>
              </a:r>
              <a:endParaRPr lang="en-US" alt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63" name="Rectangle 43"/>
            <p:cNvSpPr>
              <a:spLocks noChangeArrowheads="1"/>
            </p:cNvSpPr>
            <p:nvPr/>
          </p:nvSpPr>
          <p:spPr bwMode="auto">
            <a:xfrm>
              <a:off x="2840" y="2368"/>
              <a:ext cx="2540" cy="150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696364" name="AutoShape 44"/>
          <p:cNvSpPr>
            <a:spLocks noChangeArrowheads="1"/>
          </p:cNvSpPr>
          <p:nvPr/>
        </p:nvSpPr>
        <p:spPr bwMode="auto">
          <a:xfrm>
            <a:off x="790575" y="1281113"/>
            <a:ext cx="2555875" cy="565150"/>
          </a:xfrm>
          <a:prstGeom prst="wedgeRectCallout">
            <a:avLst>
              <a:gd name="adj1" fmla="val 36833"/>
              <a:gd name="adj2" fmla="val 137079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algn="ctr">
              <a:spcBef>
                <a:spcPct val="50000"/>
              </a:spcBef>
              <a:spcAft>
                <a:spcPct val="10000"/>
              </a:spcAft>
              <a:buClr>
                <a:srgbClr val="333399"/>
              </a:buClr>
              <a:buSzPct val="85000"/>
              <a:buFont typeface="Monotype Sorts" pitchFamily="2" charset="2"/>
              <a:buNone/>
            </a:pPr>
            <a:r>
              <a:rPr lang="en-US" altLang="en-US" sz="16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Grossly underestimate compounding</a:t>
            </a:r>
          </a:p>
        </p:txBody>
      </p:sp>
      <p:sp>
        <p:nvSpPr>
          <p:cNvPr id="696365" name="AutoShape 45"/>
          <p:cNvSpPr>
            <a:spLocks noChangeArrowheads="1"/>
          </p:cNvSpPr>
          <p:nvPr/>
        </p:nvSpPr>
        <p:spPr bwMode="auto">
          <a:xfrm>
            <a:off x="5980113" y="1357313"/>
            <a:ext cx="2555875" cy="565150"/>
          </a:xfrm>
          <a:prstGeom prst="wedgeRectCallout">
            <a:avLst>
              <a:gd name="adj1" fmla="val -41056"/>
              <a:gd name="adj2" fmla="val 144102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algn="ctr">
              <a:spcBef>
                <a:spcPct val="50000"/>
              </a:spcBef>
              <a:spcAft>
                <a:spcPct val="10000"/>
              </a:spcAft>
              <a:buClr>
                <a:srgbClr val="333399"/>
              </a:buClr>
              <a:buSzPct val="85000"/>
              <a:buFont typeface="Monotype Sorts" pitchFamily="2" charset="2"/>
              <a:buNone/>
            </a:pPr>
            <a:r>
              <a:rPr lang="en-US" altLang="en-US" sz="16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Gives free loan to retailer</a:t>
            </a:r>
          </a:p>
        </p:txBody>
      </p:sp>
    </p:spTree>
    <p:extLst>
      <p:ext uri="{BB962C8B-B14F-4D97-AF65-F5344CB8AC3E}">
        <p14:creationId xmlns:p14="http://schemas.microsoft.com/office/powerpoint/2010/main" val="2593278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cs typeface="Arial" charset="0"/>
              </a:rPr>
              <a:t>A model of procrastination: </a:t>
            </a:r>
            <a:r>
              <a:rPr lang="en-US" sz="3200" dirty="0" err="1" smtClean="0">
                <a:cs typeface="Arial" charset="0"/>
              </a:rPr>
              <a:t>naifs</a:t>
            </a:r>
            <a:endParaRPr lang="en-US" sz="3200" dirty="0" smtClean="0">
              <a:cs typeface="Arial" charset="0"/>
            </a:endParaRP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82000" cy="4114800"/>
          </a:xfrm>
        </p:spPr>
        <p:txBody>
          <a:bodyPr/>
          <a:lstStyle/>
          <a:p>
            <a:pPr marL="457200" indent="-457200" eaLnBrk="1" hangingPunct="1"/>
            <a:r>
              <a:rPr lang="en-US" sz="2400" dirty="0" smtClean="0"/>
              <a:t>Same assumptions as before, but…</a:t>
            </a:r>
          </a:p>
          <a:p>
            <a:pPr marL="457200" indent="-457200" eaLnBrk="1" hangingPunct="1"/>
            <a:r>
              <a:rPr lang="en-US" sz="2400" dirty="0" smtClean="0"/>
              <a:t>Agent has naive forecasts of her own future behavior.</a:t>
            </a:r>
          </a:p>
          <a:p>
            <a:pPr marL="457200" indent="-457200" eaLnBrk="1" hangingPunct="1"/>
            <a:r>
              <a:rPr lang="en-US" dirty="0" smtClean="0"/>
              <a:t>She thinks that future selves will act as if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1</a:t>
            </a:r>
            <a:r>
              <a:rPr lang="en-US" dirty="0" smtClean="0"/>
              <a:t>.</a:t>
            </a:r>
          </a:p>
          <a:p>
            <a:pPr marL="457200" indent="-457200" eaLnBrk="1" hangingPunct="1"/>
            <a:r>
              <a:rPr lang="en-US" sz="2400" dirty="0" smtClean="0"/>
              <a:t>So she (</a:t>
            </a:r>
            <a:r>
              <a:rPr lang="en-US" sz="2400" b="1" dirty="0" smtClean="0"/>
              <a:t>mistakenly</a:t>
            </a:r>
            <a:r>
              <a:rPr lang="en-US" sz="2400" dirty="0" smtClean="0"/>
              <a:t>) thinks that future selves will pick an action threshold of </a:t>
            </a:r>
          </a:p>
        </p:txBody>
      </p:sp>
      <p:graphicFrame>
        <p:nvGraphicFramePr>
          <p:cNvPr id="245762" name="Object 2"/>
          <p:cNvGraphicFramePr>
            <a:graphicFrameLocks noChangeAspect="1"/>
          </p:cNvGraphicFramePr>
          <p:nvPr/>
        </p:nvGraphicFramePr>
        <p:xfrm>
          <a:off x="3124200" y="3581400"/>
          <a:ext cx="2549525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32" name="Equation" r:id="rId4" imgW="1269720" imgH="660240" progId="Equation.DSMT4">
                  <p:embed/>
                </p:oleObj>
              </mc:Choice>
              <mc:Fallback>
                <p:oleObj name="Equation" r:id="rId4" imgW="1269720" imgH="6602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581400"/>
                        <a:ext cx="2549525" cy="1325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7772400" cy="4114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In equilibrium, the </a:t>
            </a:r>
            <a:r>
              <a:rPr lang="en-US" sz="2400" dirty="0" err="1" smtClean="0"/>
              <a:t>naif</a:t>
            </a:r>
            <a:r>
              <a:rPr lang="en-US" sz="2400" dirty="0" smtClean="0"/>
              <a:t> needs to be exactly indifferent between acting now and waiting.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dirty="0" smtClean="0"/>
              <a:t>To solve for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/>
              <a:t>, recall that:</a:t>
            </a:r>
            <a:endParaRPr lang="en-US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sz="2400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770063" y="1295400"/>
          <a:ext cx="5711825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74" name="Equation" r:id="rId4" imgW="2819160" imgH="1143000" progId="Equation.DSMT4">
                  <p:embed/>
                </p:oleObj>
              </mc:Choice>
              <mc:Fallback>
                <p:oleObj name="Equation" r:id="rId4" imgW="2819160" imgH="1143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063" y="1295400"/>
                        <a:ext cx="5711825" cy="2314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18" name="Object 4"/>
          <p:cNvGraphicFramePr>
            <a:graphicFrameLocks noChangeAspect="1"/>
          </p:cNvGraphicFramePr>
          <p:nvPr/>
        </p:nvGraphicFramePr>
        <p:xfrm>
          <a:off x="1828800" y="4273550"/>
          <a:ext cx="4689475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75" name="Equation" r:id="rId6" imgW="2133360" imgH="1002960" progId="Equation.DSMT4">
                  <p:embed/>
                </p:oleObj>
              </mc:Choice>
              <mc:Fallback>
                <p:oleObj name="Equation" r:id="rId6" imgW="2133360" imgH="1002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273550"/>
                        <a:ext cx="4689475" cy="220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7772400" cy="4114800"/>
          </a:xfrm>
        </p:spPr>
        <p:txBody>
          <a:bodyPr/>
          <a:lstStyle/>
          <a:p>
            <a:r>
              <a:rPr lang="en-US" sz="2400" dirty="0" smtClean="0"/>
              <a:t>Substituting in for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dirty="0" smtClean="0"/>
              <a:t>:</a:t>
            </a:r>
          </a:p>
          <a:p>
            <a:endParaRPr lang="en-US" dirty="0"/>
          </a:p>
          <a:p>
            <a:endParaRPr lang="en-US" sz="2400" dirty="0" smtClean="0"/>
          </a:p>
          <a:p>
            <a:endParaRPr lang="en-US" dirty="0"/>
          </a:p>
          <a:p>
            <a:endParaRPr lang="en-US" sz="2400" dirty="0" smtClean="0"/>
          </a:p>
          <a:p>
            <a:endParaRPr lang="en-US" dirty="0"/>
          </a:p>
          <a:p>
            <a:r>
              <a:rPr lang="en-US" dirty="0" smtClean="0"/>
              <a:t>So the </a:t>
            </a:r>
            <a:r>
              <a:rPr lang="en-US" dirty="0" err="1" smtClean="0"/>
              <a:t>naif</a:t>
            </a:r>
            <a:r>
              <a:rPr lang="en-US" dirty="0" smtClean="0"/>
              <a:t> uses an action threshold (today) of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But anticipates that in the future, she will use a higher threshold of 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589213" y="1022350"/>
          <a:ext cx="4038600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16" name="Equation" r:id="rId4" imgW="1993680" imgH="583920" progId="Equation.DSMT4">
                  <p:embed/>
                </p:oleObj>
              </mc:Choice>
              <mc:Fallback>
                <p:oleObj name="Equation" r:id="rId4" imgW="1993680" imgH="5839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1022350"/>
                        <a:ext cx="4038600" cy="1182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812" name="Object 4"/>
          <p:cNvGraphicFramePr>
            <a:graphicFrameLocks noChangeAspect="1"/>
          </p:cNvGraphicFramePr>
          <p:nvPr/>
        </p:nvGraphicFramePr>
        <p:xfrm>
          <a:off x="3849688" y="3927475"/>
          <a:ext cx="167163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17" name="Equation" r:id="rId6" imgW="825480" imgH="241200" progId="Equation.DSMT4">
                  <p:embed/>
                </p:oleObj>
              </mc:Choice>
              <mc:Fallback>
                <p:oleObj name="Equation" r:id="rId6" imgW="825480" imgH="241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9688" y="3927475"/>
                        <a:ext cx="1671637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813" name="Object 5"/>
          <p:cNvGraphicFramePr>
            <a:graphicFrameLocks noChangeAspect="1"/>
          </p:cNvGraphicFramePr>
          <p:nvPr/>
        </p:nvGraphicFramePr>
        <p:xfrm>
          <a:off x="3916363" y="5694363"/>
          <a:ext cx="123507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18" name="Equation" r:id="rId8" imgW="609480" imgH="228600" progId="Equation.DSMT4">
                  <p:embed/>
                </p:oleObj>
              </mc:Choice>
              <mc:Fallback>
                <p:oleObj name="Equation" r:id="rId8" imgW="60948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6363" y="5694363"/>
                        <a:ext cx="1235075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7772400" cy="4114800"/>
          </a:xfrm>
        </p:spPr>
        <p:txBody>
          <a:bodyPr/>
          <a:lstStyle/>
          <a:p>
            <a:r>
              <a:rPr lang="en-US" sz="2400" dirty="0" smtClean="0"/>
              <a:t>So her (naïve) forecast of delay is: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dirty="0" smtClean="0"/>
              <a:t>And her actual delay will be: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2400" dirty="0" smtClean="0"/>
              <a:t>Being naïve, scales up her delay time by an additional factor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1/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 dirty="0" smtClean="0"/>
              <a:t>.</a:t>
            </a:r>
          </a:p>
          <a:p>
            <a:pPr eaLnBrk="1" hangingPunct="1"/>
            <a:endParaRPr lang="en-US" sz="2400" dirty="0" smtClean="0"/>
          </a:p>
        </p:txBody>
      </p:sp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2667000" y="1219200"/>
          <a:ext cx="3494088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22" name="Equation" r:id="rId4" imgW="1828800" imgH="419040" progId="Equation.DSMT4">
                  <p:embed/>
                </p:oleObj>
              </mc:Choice>
              <mc:Fallback>
                <p:oleObj name="Equation" r:id="rId4" imgW="182880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219200"/>
                        <a:ext cx="3494088" cy="83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789" name="Object 5"/>
          <p:cNvGraphicFramePr>
            <a:graphicFrameLocks noChangeAspect="1"/>
          </p:cNvGraphicFramePr>
          <p:nvPr/>
        </p:nvGraphicFramePr>
        <p:xfrm>
          <a:off x="2420938" y="3429000"/>
          <a:ext cx="422275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23" name="Equation" r:id="rId6" imgW="2209680" imgH="431640" progId="Equation.DSMT4">
                  <p:embed/>
                </p:oleObj>
              </mc:Choice>
              <mc:Fallback>
                <p:oleObj name="Equation" r:id="rId6" imgW="220968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0938" y="3429000"/>
                        <a:ext cx="4222750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 </a:t>
            </a:r>
            <a:r>
              <a:rPr lang="en-US" dirty="0" smtClean="0"/>
              <a:t>= 1, expected delay is</a:t>
            </a:r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dirty="0" smtClean="0"/>
              <a:t> &lt; 1 and sophisticated, expected delay is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 </a:t>
            </a:r>
            <a:r>
              <a:rPr lang="en-US" dirty="0" smtClean="0"/>
              <a:t>&lt; 1 and naïve, anticipated delay is</a:t>
            </a:r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 </a:t>
            </a:r>
            <a:r>
              <a:rPr lang="en-US" dirty="0" smtClean="0"/>
              <a:t>&lt; 1 and naïve, true delay is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mtClean="0"/>
          </a:p>
          <a:p>
            <a:endParaRPr lang="en-US"/>
          </a:p>
        </p:txBody>
      </p:sp>
      <p:graphicFrame>
        <p:nvGraphicFramePr>
          <p:cNvPr id="297986" name="Object 2"/>
          <p:cNvGraphicFramePr>
            <a:graphicFrameLocks noChangeAspect="1"/>
          </p:cNvGraphicFramePr>
          <p:nvPr/>
        </p:nvGraphicFramePr>
        <p:xfrm>
          <a:off x="4383088" y="1446213"/>
          <a:ext cx="752475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282" name="Equation" r:id="rId3" imgW="393480" imgH="419040" progId="Equation.DSMT4">
                  <p:embed/>
                </p:oleObj>
              </mc:Choice>
              <mc:Fallback>
                <p:oleObj name="Equation" r:id="rId3" imgW="39348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088" y="1446213"/>
                        <a:ext cx="752475" cy="839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987" name="Object 3"/>
          <p:cNvGraphicFramePr>
            <a:graphicFrameLocks noChangeAspect="1"/>
          </p:cNvGraphicFramePr>
          <p:nvPr/>
        </p:nvGraphicFramePr>
        <p:xfrm>
          <a:off x="1169988" y="2895600"/>
          <a:ext cx="7656512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283" name="Equation" r:id="rId5" imgW="3911400" imgH="660240" progId="Equation.DSMT4">
                  <p:embed/>
                </p:oleObj>
              </mc:Choice>
              <mc:Fallback>
                <p:oleObj name="Equation" r:id="rId5" imgW="3911400" imgH="660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2895600"/>
                        <a:ext cx="7656512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988" name="Object 4"/>
          <p:cNvGraphicFramePr>
            <a:graphicFrameLocks noChangeAspect="1"/>
          </p:cNvGraphicFramePr>
          <p:nvPr/>
        </p:nvGraphicFramePr>
        <p:xfrm>
          <a:off x="6096000" y="4114800"/>
          <a:ext cx="752475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284" name="Equation" r:id="rId7" imgW="393480" imgH="419040" progId="Equation.DSMT4">
                  <p:embed/>
                </p:oleObj>
              </mc:Choice>
              <mc:Fallback>
                <p:oleObj name="Equation" r:id="rId7" imgW="393480" imgH="41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114800"/>
                        <a:ext cx="752475" cy="839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989" name="Object 5"/>
          <p:cNvGraphicFramePr>
            <a:graphicFrameLocks noChangeAspect="1"/>
          </p:cNvGraphicFramePr>
          <p:nvPr/>
        </p:nvGraphicFramePr>
        <p:xfrm>
          <a:off x="1558925" y="5599113"/>
          <a:ext cx="6764338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285" name="Equation" r:id="rId8" imgW="3670200" imgH="495000" progId="Equation.DSMT4">
                  <p:embed/>
                </p:oleObj>
              </mc:Choice>
              <mc:Fallback>
                <p:oleObj name="Equation" r:id="rId8" imgW="3670200" imgH="495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925" y="5599113"/>
                        <a:ext cx="6764338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55638"/>
            <a:ext cx="8915400" cy="944562"/>
          </a:xfrm>
        </p:spPr>
        <p:txBody>
          <a:bodyPr/>
          <a:lstStyle/>
          <a:p>
            <a:r>
              <a:rPr lang="en-US" dirty="0" smtClean="0"/>
              <a:t>That completes theory of consumer behavior.</a:t>
            </a:r>
            <a:br>
              <a:rPr lang="en-US" dirty="0" smtClean="0"/>
            </a:br>
            <a:r>
              <a:rPr lang="en-US" dirty="0" smtClean="0"/>
              <a:t>Now solve for government’s optimal policy.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4437"/>
            <a:ext cx="8229600" cy="4525963"/>
          </a:xfrm>
        </p:spPr>
        <p:txBody>
          <a:bodyPr/>
          <a:lstStyle/>
          <a:p>
            <a:r>
              <a:rPr lang="en-US" dirty="0" smtClean="0"/>
              <a:t>Now we need to solve for the optimal default,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 that the government’s objective ignores present bias, since it uses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/>
              <a:t> as the welfare criterion.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mtClean="0"/>
          </a:p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354263" y="3484563"/>
          <a:ext cx="3575050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76" name="Equation" r:id="rId3" imgW="1054080" imgH="304560" progId="Equation.DSMT4">
                  <p:embed/>
                </p:oleObj>
              </mc:Choice>
              <mc:Fallback>
                <p:oleObj name="Equation" r:id="rId3" imgW="1054080" imgH="3045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263" y="3484563"/>
                        <a:ext cx="3575050" cy="1033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C91457-A5C9-4D3C-B213-8664B061A74B}" type="slidenum">
              <a:rPr lang="en-US" altLang="en-US" smtClean="0">
                <a:latin typeface="Arial" charset="0"/>
                <a:cs typeface="Arial" charset="0"/>
              </a:rPr>
              <a:pPr/>
              <a:t>176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Optimal ‘Defaults’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6815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600" dirty="0" smtClean="0"/>
              <a:t>Two classes of optimal defaults emerge from this calculation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200" dirty="0" smtClean="0"/>
              <a:t>Automatic enrollment</a:t>
            </a:r>
          </a:p>
          <a:p>
            <a:pPr lvl="2"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100" dirty="0" smtClean="0"/>
              <a:t>Optimal when employees have relatively homogeneous savings preferences (e.g. match threshold) and relatively little propensity to procrastinate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200" dirty="0" smtClean="0"/>
              <a:t>“Active Choice” — require individuals to make a choice (eliminate the option to passively accept a default)</a:t>
            </a:r>
          </a:p>
          <a:p>
            <a:pPr lvl="2"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100" dirty="0" smtClean="0"/>
              <a:t>Optimal when employees have relatively heterogeneous savings preferences and relatively strong tendency to procrastinate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600" dirty="0" smtClean="0"/>
              <a:t>Key point:  sometimes the best default is </a:t>
            </a:r>
            <a:r>
              <a:rPr lang="en-US" sz="2600" u="sng" dirty="0" smtClean="0"/>
              <a:t>no</a:t>
            </a:r>
            <a:r>
              <a:rPr lang="en-US" sz="2600" dirty="0" smtClean="0"/>
              <a:t> default.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52400" y="0"/>
            <a:ext cx="33528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Preference Heterogeneity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838200"/>
            <a:ext cx="73914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001000" y="6172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1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1289050" y="60960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0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4343400" y="6172200"/>
            <a:ext cx="84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Beta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2209800" y="2133600"/>
            <a:ext cx="20681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Active </a:t>
            </a:r>
            <a:r>
              <a:rPr lang="en-US" sz="2400" dirty="0" smtClean="0"/>
              <a:t>Choice</a:t>
            </a:r>
            <a:endParaRPr lang="en-US" sz="2400" dirty="0"/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6553200" y="4572000"/>
            <a:ext cx="1150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Center</a:t>
            </a:r>
          </a:p>
          <a:p>
            <a:r>
              <a:rPr lang="en-US" sz="2400"/>
              <a:t>Default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6705600" y="1752600"/>
            <a:ext cx="1150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Offset</a:t>
            </a:r>
          </a:p>
          <a:p>
            <a:r>
              <a:rPr lang="en-US" sz="2400"/>
              <a:t>Default</a:t>
            </a: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755650" y="85248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30%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831850" y="5791200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0%</a:t>
            </a: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0" y="594201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/>
          </a:p>
          <a:p>
            <a:endParaRPr lang="en-US" sz="1800"/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 rot="10800000">
            <a:off x="755650" y="914400"/>
            <a:ext cx="458788" cy="4800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n-US" sz="1800" dirty="0"/>
              <a:t>Low Heterogeneity        High Heterogeneity</a:t>
            </a:r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-1006475" y="378301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3600">
              <a:solidFill>
                <a:schemeClr val="tx2"/>
              </a:solidFill>
              <a:latin typeface="Arial Unicode MS" pitchFamily="34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2743200"/>
            <a:ext cx="6858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7C3323-AC19-4D13-B2A9-2CBC950A6A8D}" type="slidenum">
              <a:rPr lang="en-US" altLang="en-US" smtClean="0">
                <a:latin typeface="Arial" charset="0"/>
                <a:cs typeface="Arial" charset="0"/>
              </a:rPr>
              <a:pPr/>
              <a:t>178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Lessons from theoretical  analysis of defaults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mtClean="0"/>
              <a:t>Defaults should be set to maximize average well-being, which is </a:t>
            </a:r>
            <a:r>
              <a:rPr lang="en-US" u="sng" smtClean="0"/>
              <a:t>not</a:t>
            </a:r>
            <a:r>
              <a:rPr lang="en-US" smtClean="0"/>
              <a:t> the same as saying that the default should be equal to the average preference.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smtClean="0"/>
              <a:t>Endogenous opting out</a:t>
            </a:r>
            <a:r>
              <a:rPr lang="en-US" smtClean="0"/>
              <a:t> should be taken into account when calculating the optimal default.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default has two roles: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smtClean="0"/>
              <a:t>causing some people to opt out of the default (which generates costs and benefits)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smtClean="0"/>
              <a:t>implicitly setting savings policies for everyone who sticks with the default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195DE2-8AA8-490A-B849-10CABF0D7AED}" type="slidenum">
              <a:rPr lang="en-US" altLang="en-US" smtClean="0">
                <a:latin typeface="Arial" charset="0"/>
                <a:cs typeface="Arial" charset="0"/>
              </a:rPr>
              <a:pPr/>
              <a:t>179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991600" cy="1143000"/>
          </a:xfrm>
        </p:spPr>
        <p:txBody>
          <a:bodyPr/>
          <a:lstStyle/>
          <a:p>
            <a:pPr eaLnBrk="1" hangingPunct="1"/>
            <a:r>
              <a:rPr lang="en-US" sz="3200" b="0" dirty="0" smtClean="0">
                <a:solidFill>
                  <a:schemeClr val="tx1"/>
                </a:solidFill>
              </a:rPr>
              <a:t>Empirical evidence on active choice</a:t>
            </a:r>
            <a:br>
              <a:rPr lang="en-US" sz="3200" b="0" dirty="0" smtClean="0">
                <a:solidFill>
                  <a:schemeClr val="tx1"/>
                </a:solidFill>
              </a:rPr>
            </a:br>
            <a:r>
              <a:rPr lang="en-US" sz="2400" b="0" dirty="0" smtClean="0">
                <a:solidFill>
                  <a:schemeClr val="tx1"/>
                </a:solidFill>
              </a:rPr>
              <a:t>Carroll, </a:t>
            </a:r>
            <a:r>
              <a:rPr lang="en-US" sz="2400" b="0" dirty="0" err="1" smtClean="0">
                <a:solidFill>
                  <a:schemeClr val="tx1"/>
                </a:solidFill>
              </a:rPr>
              <a:t>Choi</a:t>
            </a:r>
            <a:r>
              <a:rPr lang="en-US" sz="2400" b="0" dirty="0" smtClean="0">
                <a:solidFill>
                  <a:schemeClr val="tx1"/>
                </a:solidFill>
              </a:rPr>
              <a:t>, Laibson, </a:t>
            </a:r>
            <a:r>
              <a:rPr lang="en-US" sz="2400" b="0" dirty="0" err="1" smtClean="0">
                <a:solidFill>
                  <a:schemeClr val="tx1"/>
                </a:solidFill>
              </a:rPr>
              <a:t>Madrian</a:t>
            </a:r>
            <a:r>
              <a:rPr lang="en-US" sz="2400" b="0" dirty="0" smtClean="0">
                <a:solidFill>
                  <a:schemeClr val="tx1"/>
                </a:solidFill>
              </a:rPr>
              <a:t>, </a:t>
            </a:r>
            <a:r>
              <a:rPr lang="en-US" sz="2400" b="0" dirty="0" err="1" smtClean="0">
                <a:solidFill>
                  <a:schemeClr val="tx1"/>
                </a:solidFill>
              </a:rPr>
              <a:t>Metrick</a:t>
            </a:r>
            <a:r>
              <a:rPr lang="en-US" sz="2400" b="0" dirty="0" smtClean="0">
                <a:solidFill>
                  <a:schemeClr val="tx1"/>
                </a:solidFill>
              </a:rPr>
              <a:t> (2009) </a:t>
            </a:r>
            <a:br>
              <a:rPr lang="en-US" sz="2400" b="0" dirty="0" smtClean="0">
                <a:solidFill>
                  <a:schemeClr val="tx1"/>
                </a:solidFill>
              </a:rPr>
            </a:br>
            <a:endParaRPr lang="en-US" sz="2400" b="0" dirty="0" smtClean="0">
              <a:solidFill>
                <a:schemeClr val="tx1"/>
              </a:solidFill>
            </a:endParaRP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940175"/>
          </a:xfrm>
        </p:spPr>
        <p:txBody>
          <a:bodyPr/>
          <a:lstStyle/>
          <a:p>
            <a:pPr marL="177800" indent="-177800" eaLnBrk="1" hangingPunct="1">
              <a:buFont typeface="Wingdings" pitchFamily="2" charset="2"/>
              <a:buNone/>
            </a:pPr>
            <a:r>
              <a:rPr lang="en-US" sz="2400" dirty="0" smtClean="0"/>
              <a:t>Active choice mechanisms require employees to make an active choice about 401(k) participation. </a:t>
            </a:r>
          </a:p>
          <a:p>
            <a:pPr marL="177800" indent="-177800" eaLnBrk="1" hangingPunct="1"/>
            <a:r>
              <a:rPr lang="en-US" sz="2400" dirty="0" smtClean="0"/>
              <a:t>Welcome to the company</a:t>
            </a:r>
          </a:p>
          <a:p>
            <a:pPr marL="177800" indent="-177800" eaLnBrk="1" hangingPunct="1"/>
            <a:r>
              <a:rPr lang="en-US" sz="2400" dirty="0" smtClean="0"/>
              <a:t>You are </a:t>
            </a:r>
            <a:r>
              <a:rPr lang="en-US" sz="2400" i="1" dirty="0" smtClean="0"/>
              <a:t>required</a:t>
            </a:r>
            <a:r>
              <a:rPr lang="en-US" sz="2400" dirty="0" smtClean="0"/>
              <a:t> to submit this form within 30 days of hire, </a:t>
            </a:r>
            <a:r>
              <a:rPr lang="en-US" sz="2400" i="1" dirty="0" smtClean="0"/>
              <a:t>regardless</a:t>
            </a:r>
            <a:r>
              <a:rPr lang="en-US" sz="2400" dirty="0" smtClean="0"/>
              <a:t> of your 401(k) participation choice</a:t>
            </a:r>
          </a:p>
          <a:p>
            <a:pPr marL="177800" indent="-177800" eaLnBrk="1" hangingPunct="1"/>
            <a:r>
              <a:rPr lang="en-US" sz="2400" dirty="0" smtClean="0"/>
              <a:t>If you don’t want to participate, indicate that decision </a:t>
            </a:r>
          </a:p>
          <a:p>
            <a:pPr marL="177800" indent="-177800" eaLnBrk="1" hangingPunct="1"/>
            <a:r>
              <a:rPr lang="en-US" sz="2400" dirty="0" smtClean="0"/>
              <a:t>If you want to participate, indicate your contribution rate and asset allocation</a:t>
            </a:r>
          </a:p>
          <a:p>
            <a:pPr marL="177800" indent="-177800" eaLnBrk="1" hangingPunct="1"/>
            <a:r>
              <a:rPr lang="en-US" sz="2400" dirty="0" smtClean="0"/>
              <a:t>Being passive is </a:t>
            </a:r>
            <a:r>
              <a:rPr lang="en-US" sz="2400" i="1" dirty="0" smtClean="0"/>
              <a:t>not</a:t>
            </a:r>
            <a:r>
              <a:rPr lang="en-US" sz="2400" dirty="0" smtClean="0"/>
              <a:t> an option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762000" y="127000"/>
            <a:ext cx="7718425" cy="1027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9692" tIns="33332" rIns="69692" bIns="33332" anchor="ctr"/>
          <a:lstStyle/>
          <a:p>
            <a:pPr defTabSz="871538"/>
            <a:r>
              <a:rPr lang="en-GB" sz="2900" b="1"/>
              <a:t>Lusardi and Mitchell (2010)</a:t>
            </a:r>
            <a:endParaRPr lang="nl-NL" sz="2900" i="1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04800" y="1069975"/>
            <a:ext cx="8651875" cy="39765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2406" tIns="41203" rIns="82406" bIns="41203">
            <a:spAutoFit/>
          </a:bodyPr>
          <a:lstStyle/>
          <a:p>
            <a:pPr marL="303213" indent="-303213" defTabSz="871538">
              <a:buFontTx/>
              <a:buChar char="•"/>
              <a:tabLst>
                <a:tab pos="488950" algn="l"/>
              </a:tabLst>
            </a:pPr>
            <a:r>
              <a:rPr lang="en-US" sz="2300" dirty="0" smtClean="0"/>
              <a:t>‘</a:t>
            </a:r>
            <a:r>
              <a:rPr lang="en-US" sz="2300" dirty="0"/>
              <a:t>I understand the stock market reasonably well’</a:t>
            </a:r>
          </a:p>
          <a:p>
            <a:pPr marL="303213" indent="-303213" defTabSz="871538">
              <a:tabLst>
                <a:tab pos="488950" algn="l"/>
              </a:tabLst>
            </a:pPr>
            <a:r>
              <a:rPr lang="en-US" sz="2300" dirty="0"/>
              <a:t> </a:t>
            </a:r>
          </a:p>
          <a:p>
            <a:pPr marL="303213" indent="-303213" defTabSz="871538">
              <a:buFontTx/>
              <a:buChar char="•"/>
              <a:tabLst>
                <a:tab pos="488950" algn="l"/>
              </a:tabLst>
            </a:pPr>
            <a:r>
              <a:rPr lang="en-US" sz="2300" dirty="0" smtClean="0"/>
              <a:t>‘</a:t>
            </a:r>
            <a:r>
              <a:rPr lang="en-US" sz="2300" dirty="0"/>
              <a:t>An employee of a company with publicly traded stock should have a lot of his retirement savings in the company’s stock’</a:t>
            </a:r>
          </a:p>
          <a:p>
            <a:pPr marL="303213" indent="-303213" defTabSz="871538">
              <a:tabLst>
                <a:tab pos="488950" algn="l"/>
              </a:tabLst>
            </a:pPr>
            <a:endParaRPr lang="en-US" sz="2300" dirty="0"/>
          </a:p>
          <a:p>
            <a:pPr marL="303213" indent="-303213" defTabSz="871538">
              <a:buFont typeface="Arial" charset="0"/>
              <a:buChar char="•"/>
              <a:tabLst>
                <a:tab pos="488950" algn="l"/>
              </a:tabLst>
            </a:pPr>
            <a:r>
              <a:rPr lang="en-US" sz="2300" dirty="0" smtClean="0"/>
              <a:t>‘</a:t>
            </a:r>
            <a:r>
              <a:rPr lang="en-US" sz="2300" dirty="0"/>
              <a:t>It is best to avoid stock of foreign companies’</a:t>
            </a:r>
          </a:p>
          <a:p>
            <a:pPr marL="303213" indent="-303213" defTabSz="871538">
              <a:buFont typeface="Arial" charset="0"/>
              <a:buChar char="•"/>
              <a:tabLst>
                <a:tab pos="488950" algn="l"/>
              </a:tabLst>
            </a:pPr>
            <a:endParaRPr lang="en-US" sz="2300" dirty="0"/>
          </a:p>
          <a:p>
            <a:pPr marL="303213" indent="-303213" defTabSz="871538">
              <a:buFont typeface="Arial" charset="0"/>
              <a:buChar char="•"/>
              <a:tabLst>
                <a:tab pos="488950" algn="l"/>
              </a:tabLst>
            </a:pPr>
            <a:r>
              <a:rPr lang="en-US" sz="2300" dirty="0" smtClean="0"/>
              <a:t>‘</a:t>
            </a:r>
            <a:r>
              <a:rPr lang="en-US" sz="2300" dirty="0"/>
              <a:t>If the interest rate falls, bond prices will rise’</a:t>
            </a:r>
          </a:p>
          <a:p>
            <a:pPr marL="714375" lvl="1" indent="-303213" defTabSz="871538">
              <a:tabLst>
                <a:tab pos="488950" algn="l"/>
              </a:tabLst>
            </a:pPr>
            <a:endParaRPr lang="nl-NL" sz="2300" dirty="0"/>
          </a:p>
          <a:p>
            <a:pPr marL="714375" lvl="1" indent="-303213" defTabSz="871538">
              <a:tabLst>
                <a:tab pos="488950" algn="l"/>
              </a:tabLst>
            </a:pPr>
            <a:r>
              <a:rPr lang="nl-NL" sz="2300" dirty="0">
                <a:solidFill>
                  <a:srgbClr val="FF0000"/>
                </a:solidFill>
              </a:rPr>
              <a:t>Sophisticated/correct answer to all questions: 5.8%      </a:t>
            </a:r>
          </a:p>
          <a:p>
            <a:pPr marL="714375" lvl="1" indent="-303213" defTabSz="871538">
              <a:tabLst>
                <a:tab pos="488950" algn="l"/>
              </a:tabLst>
            </a:pPr>
            <a:endParaRPr lang="nl-NL" sz="2300" dirty="0"/>
          </a:p>
        </p:txBody>
      </p:sp>
    </p:spTree>
    <p:extLst>
      <p:ext uri="{BB962C8B-B14F-4D97-AF65-F5344CB8AC3E}">
        <p14:creationId xmlns:p14="http://schemas.microsoft.com/office/powerpoint/2010/main" val="630305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22C78C-F422-4C94-B300-A8605A6CF14D}" type="slidenum">
              <a:rPr lang="en-US" altLang="en-US" smtClean="0">
                <a:latin typeface="Arial" charset="0"/>
                <a:cs typeface="Arial" charset="0"/>
              </a:rPr>
              <a:pPr/>
              <a:t>180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0" y="144463"/>
          <a:ext cx="8816975" cy="671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2" name="Chart" r:id="rId4" imgW="8467649" imgH="6057900" progId="Excel.Sheet.8">
                  <p:embed followColorScheme="full"/>
                </p:oleObj>
              </mc:Choice>
              <mc:Fallback>
                <p:oleObj name="Chart" r:id="rId4" imgW="8467649" imgH="6057900" progId="Excel.Shee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4463"/>
                        <a:ext cx="8816975" cy="671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F1CAEB-48F8-4A1E-A314-A3A7A8B774EA}" type="slidenum">
              <a:rPr lang="en-US" altLang="en-US" smtClean="0">
                <a:latin typeface="Arial" charset="0"/>
                <a:cs typeface="Arial" charset="0"/>
              </a:rPr>
              <a:pPr/>
              <a:t>181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dirty="0" smtClean="0">
                <a:solidFill>
                  <a:schemeClr val="tx1"/>
                </a:solidFill>
              </a:rPr>
              <a:t>Active choice in 401(k) plans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82000" cy="4953000"/>
          </a:xfrm>
        </p:spPr>
        <p:txBody>
          <a:bodyPr/>
          <a:lstStyle/>
          <a:p>
            <a:pPr marL="177800" indent="-177800" eaLnBrk="1" hangingPunct="1">
              <a:lnSpc>
                <a:spcPct val="80000"/>
              </a:lnSpc>
            </a:pPr>
            <a:r>
              <a:rPr lang="en-US" sz="2400" dirty="0" smtClean="0"/>
              <a:t> Active decision raises 401(k) participation.</a:t>
            </a:r>
          </a:p>
          <a:p>
            <a:pPr marL="177800" indent="-177800" eaLnBrk="1" hangingPunct="1">
              <a:lnSpc>
                <a:spcPct val="80000"/>
              </a:lnSpc>
            </a:pPr>
            <a:endParaRPr lang="en-US" sz="2400" dirty="0" smtClean="0"/>
          </a:p>
          <a:p>
            <a:pPr marL="177800" indent="-177800" eaLnBrk="1" hangingPunct="1">
              <a:lnSpc>
                <a:spcPct val="80000"/>
              </a:lnSpc>
            </a:pPr>
            <a:r>
              <a:rPr lang="en-US" sz="2400" dirty="0" smtClean="0"/>
              <a:t> Active decision raises average savings rate by 50 percent.</a:t>
            </a:r>
          </a:p>
          <a:p>
            <a:pPr marL="177800" indent="-177800" eaLnBrk="1" hangingPunct="1">
              <a:lnSpc>
                <a:spcPct val="80000"/>
              </a:lnSpc>
            </a:pPr>
            <a:endParaRPr lang="en-US" sz="2400" dirty="0" smtClean="0"/>
          </a:p>
          <a:p>
            <a:pPr marL="177800" indent="-177800" eaLnBrk="1" hangingPunct="1">
              <a:lnSpc>
                <a:spcPct val="80000"/>
              </a:lnSpc>
            </a:pPr>
            <a:r>
              <a:rPr lang="en-US" sz="2400" dirty="0" smtClean="0"/>
              <a:t> Active decision doesn’t induce choice clustering.</a:t>
            </a:r>
          </a:p>
          <a:p>
            <a:pPr marL="177800" indent="-177800" eaLnBrk="1" hangingPunct="1">
              <a:lnSpc>
                <a:spcPct val="80000"/>
              </a:lnSpc>
            </a:pPr>
            <a:endParaRPr lang="en-US" sz="2400" dirty="0" smtClean="0"/>
          </a:p>
          <a:p>
            <a:pPr marL="177800" indent="-177800" eaLnBrk="1" hangingPunct="1">
              <a:lnSpc>
                <a:spcPct val="80000"/>
              </a:lnSpc>
            </a:pPr>
            <a:r>
              <a:rPr lang="en-US" sz="2400" dirty="0" smtClean="0"/>
              <a:t> Under active decision, employees choose savings rates that they otherwise would have taken three years to achieve.  (Average level </a:t>
            </a:r>
            <a:r>
              <a:rPr lang="en-US" sz="2400" i="1" dirty="0" smtClean="0"/>
              <a:t>as well as</a:t>
            </a:r>
            <a:r>
              <a:rPr lang="en-US" sz="2400" dirty="0" smtClean="0"/>
              <a:t> the multivariate covariance structure.)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active choice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choice in asset allocation (</a:t>
            </a:r>
            <a:r>
              <a:rPr lang="en-US" dirty="0" err="1" smtClean="0"/>
              <a:t>Choi</a:t>
            </a:r>
            <a:r>
              <a:rPr lang="en-US" dirty="0" smtClean="0"/>
              <a:t>, Laibson, and </a:t>
            </a:r>
            <a:r>
              <a:rPr lang="en-US" dirty="0" err="1" smtClean="0"/>
              <a:t>Madrian</a:t>
            </a:r>
            <a:r>
              <a:rPr lang="en-US" dirty="0" smtClean="0"/>
              <a:t> 2009)</a:t>
            </a:r>
          </a:p>
          <a:p>
            <a:r>
              <a:rPr lang="en-US" dirty="0" smtClean="0"/>
              <a:t>Active choice in home delivery of chronic medications (</a:t>
            </a:r>
            <a:r>
              <a:rPr lang="en-US" dirty="0" err="1" smtClean="0"/>
              <a:t>Beshears</a:t>
            </a:r>
            <a:r>
              <a:rPr lang="en-US" dirty="0" smtClean="0"/>
              <a:t>, </a:t>
            </a:r>
            <a:r>
              <a:rPr lang="en-US" dirty="0" err="1" smtClean="0"/>
              <a:t>Choi</a:t>
            </a:r>
            <a:r>
              <a:rPr lang="en-US" dirty="0" smtClean="0"/>
              <a:t>, Laibson, </a:t>
            </a:r>
            <a:r>
              <a:rPr lang="en-US" dirty="0" err="1" smtClean="0"/>
              <a:t>Madrian</a:t>
            </a:r>
            <a:r>
              <a:rPr lang="en-US" dirty="0" smtClean="0"/>
              <a:t> 2011)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2B480-26BF-41D4-9C9E-67735757DEC7}" type="slidenum">
              <a:rPr lang="en-US" altLang="en-US" smtClean="0"/>
              <a:pPr>
                <a:defRPr/>
              </a:pPr>
              <a:t>182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0218611-3B6E-44EF-AC49-F310300790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183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7475"/>
            <a:ext cx="8229600" cy="944563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solidFill>
                  <a:srgbClr val="0000FF"/>
                </a:solidFill>
              </a:rPr>
              <a:t>Translation </a:t>
            </a:r>
            <a:r>
              <a:rPr lang="en-US" b="1" dirty="0" smtClean="0">
                <a:solidFill>
                  <a:srgbClr val="0000FF"/>
                </a:solidFill>
              </a:rPr>
              <a:t>to the health domain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85875"/>
            <a:ext cx="8915400" cy="4805363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Similarities with saving behavior:</a:t>
            </a:r>
          </a:p>
          <a:p>
            <a:pPr eaLnBrk="1" hangingPunct="1"/>
            <a:r>
              <a:rPr lang="en-US" dirty="0"/>
              <a:t>Individuals and society have </a:t>
            </a:r>
            <a:r>
              <a:rPr lang="en-US" dirty="0" smtClean="0"/>
              <a:t>aligned </a:t>
            </a:r>
            <a:r>
              <a:rPr lang="en-US" dirty="0"/>
              <a:t>goals</a:t>
            </a:r>
          </a:p>
          <a:p>
            <a:pPr lvl="1" eaLnBrk="1" hangingPunct="1"/>
            <a:r>
              <a:rPr lang="en-US" dirty="0"/>
              <a:t> Improve </a:t>
            </a:r>
            <a:r>
              <a:rPr lang="en-US" dirty="0" smtClean="0"/>
              <a:t>health </a:t>
            </a:r>
            <a:r>
              <a:rPr lang="en-US" dirty="0"/>
              <a:t>and control </a:t>
            </a:r>
            <a:r>
              <a:rPr lang="en-US" dirty="0" smtClean="0"/>
              <a:t>costs</a:t>
            </a:r>
            <a:endParaRPr lang="en-US" dirty="0"/>
          </a:p>
          <a:p>
            <a:pPr eaLnBrk="1" hangingPunct="1"/>
            <a:r>
              <a:rPr lang="en-US" dirty="0" smtClean="0"/>
              <a:t>Individuals want behavior change (just not right now)</a:t>
            </a:r>
          </a:p>
          <a:p>
            <a:pPr lvl="1" eaLnBrk="1" hangingPunct="1"/>
            <a:r>
              <a:rPr lang="en-US" dirty="0" smtClean="0"/>
              <a:t> Improve diet</a:t>
            </a:r>
          </a:p>
          <a:p>
            <a:pPr lvl="1" eaLnBrk="1" hangingPunct="1"/>
            <a:r>
              <a:rPr lang="en-US" dirty="0" smtClean="0"/>
              <a:t> Increase physical activity</a:t>
            </a:r>
          </a:p>
          <a:p>
            <a:pPr lvl="1" eaLnBrk="1" hangingPunct="1"/>
            <a:r>
              <a:rPr lang="en-US" dirty="0" smtClean="0"/>
              <a:t> Stop smoking</a:t>
            </a:r>
          </a:p>
          <a:p>
            <a:pPr lvl="1" eaLnBrk="1" hangingPunct="1"/>
            <a:r>
              <a:rPr lang="en-US" dirty="0" smtClean="0"/>
              <a:t> Adhere to therapeutic recommendations</a:t>
            </a:r>
          </a:p>
          <a:p>
            <a:pPr lvl="1" eaLnBrk="1" hangingPunct="1"/>
            <a:r>
              <a:rPr lang="en-US" dirty="0"/>
              <a:t> </a:t>
            </a:r>
            <a:r>
              <a:rPr lang="en-US" dirty="0" smtClean="0"/>
              <a:t>Utilize wellness programs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610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Information and disclosure generally don’t do much on their own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  <a:p>
            <a:pPr eaLnBrk="1" hangingPunct="1"/>
            <a:r>
              <a:rPr lang="en-US" smtClean="0"/>
              <a:t>New York City calorie disclosure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(</a:t>
            </a:r>
            <a:r>
              <a:rPr lang="en-US" i="1" smtClean="0"/>
              <a:t>Elbel et al 2009</a:t>
            </a:r>
            <a:r>
              <a:rPr lang="en-US" smtClean="0"/>
              <a:t>)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2133600" cy="457200"/>
          </a:xfrm>
          <a:noFill/>
        </p:spPr>
        <p:txBody>
          <a:bodyPr/>
          <a:lstStyle/>
          <a:p>
            <a:pPr algn="l"/>
            <a:fld id="{BF04A4E1-CDF7-4129-9BEC-1BB1747054D4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l"/>
              <a:t>184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25488" y="4473575"/>
          <a:ext cx="7895771" cy="1412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5543"/>
                <a:gridCol w="1701074"/>
                <a:gridCol w="1579154"/>
              </a:tblGrid>
              <a:tr h="370840">
                <a:tc>
                  <a:txBody>
                    <a:bodyPr/>
                    <a:lstStyle/>
                    <a:p>
                      <a:endParaRPr lang="en-US" sz="2490" baseline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aseline="0" dirty="0" smtClean="0">
                          <a:solidFill>
                            <a:schemeClr val="tx1"/>
                          </a:solidFill>
                        </a:rPr>
                        <a:t>Before </a:t>
                      </a:r>
                      <a:endParaRPr lang="en-US" sz="249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aseline="0" dirty="0" smtClean="0">
                          <a:solidFill>
                            <a:schemeClr val="tx1"/>
                          </a:solidFill>
                        </a:rPr>
                        <a:t>After</a:t>
                      </a:r>
                      <a:endParaRPr lang="en-US" sz="249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99FF">
                        <a:alpha val="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90" b="1" baseline="0" dirty="0" smtClean="0">
                          <a:solidFill>
                            <a:srgbClr val="FF0000"/>
                          </a:solidFill>
                        </a:rPr>
                        <a:t>NYC (intervention city)</a:t>
                      </a:r>
                      <a:endParaRPr lang="en-US" sz="249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="1" baseline="0" dirty="0" smtClean="0">
                          <a:solidFill>
                            <a:srgbClr val="FF0000"/>
                          </a:solidFill>
                        </a:rPr>
                        <a:t>825</a:t>
                      </a:r>
                      <a:endParaRPr lang="en-US" sz="249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="1" baseline="0" dirty="0" smtClean="0">
                          <a:solidFill>
                            <a:srgbClr val="FF0000"/>
                          </a:solidFill>
                        </a:rPr>
                        <a:t>846</a:t>
                      </a:r>
                      <a:endParaRPr lang="en-US" sz="249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6699FF">
                        <a:alpha val="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90" b="1" baseline="0" dirty="0" smtClean="0">
                          <a:solidFill>
                            <a:srgbClr val="0CAC2A"/>
                          </a:solidFill>
                        </a:rPr>
                        <a:t>Newark (control city)</a:t>
                      </a:r>
                      <a:endParaRPr lang="en-US" sz="2490" b="1" baseline="0" dirty="0">
                        <a:solidFill>
                          <a:srgbClr val="0CAC2A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="1" baseline="0" dirty="0" smtClean="0">
                          <a:solidFill>
                            <a:srgbClr val="0CAC2A"/>
                          </a:solidFill>
                        </a:rPr>
                        <a:t>823</a:t>
                      </a:r>
                      <a:endParaRPr lang="en-US" sz="2490" b="1" baseline="0" dirty="0">
                        <a:solidFill>
                          <a:srgbClr val="0CAC2A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="1" baseline="0" dirty="0" smtClean="0">
                          <a:solidFill>
                            <a:srgbClr val="0CAC2A"/>
                          </a:solidFill>
                        </a:rPr>
                        <a:t>826</a:t>
                      </a:r>
                      <a:endParaRPr lang="en-US" sz="2490" b="1" baseline="0" dirty="0">
                        <a:solidFill>
                          <a:srgbClr val="0CAC2A"/>
                        </a:solidFill>
                      </a:endParaRPr>
                    </a:p>
                  </a:txBody>
                  <a:tcPr>
                    <a:solidFill>
                      <a:srgbClr val="6699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7607" name="TextBox 5"/>
          <p:cNvSpPr txBox="1">
            <a:spLocks noChangeArrowheads="1"/>
          </p:cNvSpPr>
          <p:nvPr/>
        </p:nvSpPr>
        <p:spPr bwMode="auto">
          <a:xfrm>
            <a:off x="5384800" y="3236913"/>
            <a:ext cx="32797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</a:rPr>
              <a:t>Calories from </a:t>
            </a:r>
          </a:p>
          <a:p>
            <a:pPr algn="ctr"/>
            <a:r>
              <a:rPr lang="en-US" sz="2400" b="1">
                <a:solidFill>
                  <a:srgbClr val="FFFFFF"/>
                </a:solidFill>
              </a:rPr>
              <a:t>fast food purchases</a:t>
            </a:r>
          </a:p>
        </p:txBody>
      </p:sp>
      <p:sp>
        <p:nvSpPr>
          <p:cNvPr id="8" name="Rectangle 7"/>
          <p:cNvSpPr/>
          <p:nvPr/>
        </p:nvSpPr>
        <p:spPr>
          <a:xfrm>
            <a:off x="7126288" y="5006975"/>
            <a:ext cx="1422400" cy="392113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16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93760364-2697-4841-97A9-6A925339CFA9}" type="slidenum">
              <a:rPr lang="en-US">
                <a:solidFill>
                  <a:srgbClr val="464646"/>
                </a:solidFill>
              </a:rPr>
              <a:pPr>
                <a:defRPr/>
              </a:pPr>
              <a:t>185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28600"/>
            <a:ext cx="8153400" cy="990600"/>
          </a:xfrm>
        </p:spPr>
        <p:txBody>
          <a:bodyPr/>
          <a:lstStyle/>
          <a:p>
            <a:r>
              <a:rPr lang="en-US" sz="4000" dirty="0" smtClean="0"/>
              <a:t>Flu shot study: Control Condition</a:t>
            </a:r>
            <a:endParaRPr lang="en-US" sz="2400" i="1" dirty="0" smtClean="0"/>
          </a:p>
        </p:txBody>
      </p: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1" t="18718" r="22437" b="15642"/>
          <a:stretch>
            <a:fillRect/>
          </a:stretch>
        </p:blipFill>
        <p:spPr bwMode="auto">
          <a:xfrm>
            <a:off x="762000" y="1600200"/>
            <a:ext cx="5029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Brace 4"/>
          <p:cNvSpPr/>
          <p:nvPr/>
        </p:nvSpPr>
        <p:spPr>
          <a:xfrm>
            <a:off x="5867400" y="3429000"/>
            <a:ext cx="228600" cy="1752600"/>
          </a:xfrm>
          <a:prstGeom prst="lef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prstClr val="black"/>
              </a:solidFill>
            </a:endParaRPr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6172200" y="3784600"/>
            <a:ext cx="27908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smtClean="0">
                <a:solidFill>
                  <a:srgbClr val="DA1F28"/>
                </a:solidFill>
                <a:cs typeface="+mn-cs"/>
              </a:rPr>
              <a:t>Employees informed of the dates/times of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smtClean="0">
                <a:solidFill>
                  <a:srgbClr val="DA1F28"/>
                </a:solidFill>
                <a:cs typeface="+mn-cs"/>
              </a:rPr>
              <a:t>workplace flu clinics</a:t>
            </a:r>
          </a:p>
        </p:txBody>
      </p:sp>
    </p:spTree>
    <p:extLst>
      <p:ext uri="{BB962C8B-B14F-4D97-AF65-F5344CB8AC3E}">
        <p14:creationId xmlns:p14="http://schemas.microsoft.com/office/powerpoint/2010/main" val="389152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82AA4AF-2409-4672-8C8F-6C39EBE3235D}" type="slidenum">
              <a:rPr lang="en-US">
                <a:solidFill>
                  <a:srgbClr val="464646"/>
                </a:solidFill>
              </a:rPr>
              <a:pPr>
                <a:defRPr/>
              </a:pPr>
              <a:t>186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28600"/>
            <a:ext cx="8153400" cy="990600"/>
          </a:xfrm>
        </p:spPr>
        <p:txBody>
          <a:bodyPr/>
          <a:lstStyle/>
          <a:p>
            <a:r>
              <a:rPr lang="en-US" sz="4000" dirty="0" smtClean="0"/>
              <a:t>Flu </a:t>
            </a:r>
            <a:r>
              <a:rPr lang="en-US" sz="4000" dirty="0"/>
              <a:t>S</a:t>
            </a:r>
            <a:r>
              <a:rPr lang="en-US" sz="4000" dirty="0" smtClean="0"/>
              <a:t>hot Study: Date Plan Condition</a:t>
            </a:r>
            <a:endParaRPr lang="en-US" sz="2400" i="1" dirty="0" smtClean="0"/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0" t="19231" r="22276" b="15640"/>
          <a:stretch>
            <a:fillRect/>
          </a:stretch>
        </p:blipFill>
        <p:spPr bwMode="auto">
          <a:xfrm>
            <a:off x="838200" y="1676400"/>
            <a:ext cx="5029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Brace 4"/>
          <p:cNvSpPr/>
          <p:nvPr/>
        </p:nvSpPr>
        <p:spPr>
          <a:xfrm>
            <a:off x="5943600" y="2438400"/>
            <a:ext cx="228600" cy="1524000"/>
          </a:xfrm>
          <a:prstGeom prst="lef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48400" y="2609850"/>
            <a:ext cx="27495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smtClean="0">
                <a:solidFill>
                  <a:srgbClr val="DA1F28"/>
                </a:solidFill>
                <a:cs typeface="+mn-cs"/>
              </a:rPr>
              <a:t>Employees invited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smtClean="0">
                <a:solidFill>
                  <a:srgbClr val="DA1F28"/>
                </a:solidFill>
                <a:cs typeface="+mn-cs"/>
              </a:rPr>
              <a:t>to choose a concrete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smtClean="0">
                <a:solidFill>
                  <a:srgbClr val="DA1F28"/>
                </a:solidFill>
                <a:cs typeface="+mn-cs"/>
              </a:rPr>
              <a:t>DATE for getting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smtClean="0">
                <a:solidFill>
                  <a:srgbClr val="DA1F28"/>
                </a:solidFill>
                <a:cs typeface="+mn-cs"/>
              </a:rPr>
              <a:t>a flu vaccine</a:t>
            </a:r>
          </a:p>
        </p:txBody>
      </p:sp>
      <p:sp>
        <p:nvSpPr>
          <p:cNvPr id="8" name="Left Brace 7"/>
          <p:cNvSpPr/>
          <p:nvPr/>
        </p:nvSpPr>
        <p:spPr>
          <a:xfrm>
            <a:off x="5943600" y="4114800"/>
            <a:ext cx="228600" cy="1676400"/>
          </a:xfrm>
          <a:prstGeom prst="lef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prstClr val="black"/>
              </a:solidFill>
            </a:endParaRPr>
          </a:p>
        </p:txBody>
      </p:sp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6172200" y="4419600"/>
            <a:ext cx="27765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smtClean="0">
                <a:solidFill>
                  <a:srgbClr val="DA1F28"/>
                </a:solidFill>
                <a:cs typeface="+mn-cs"/>
              </a:rPr>
              <a:t>Employees informed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smtClean="0">
                <a:solidFill>
                  <a:srgbClr val="DA1F28"/>
                </a:solidFill>
                <a:cs typeface="+mn-cs"/>
              </a:rPr>
              <a:t>of the dates/times of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smtClean="0">
                <a:solidFill>
                  <a:srgbClr val="DA1F28"/>
                </a:solidFill>
                <a:cs typeface="+mn-cs"/>
              </a:rPr>
              <a:t>workplace flu clinics</a:t>
            </a:r>
          </a:p>
        </p:txBody>
      </p:sp>
    </p:spTree>
    <p:extLst>
      <p:ext uri="{BB962C8B-B14F-4D97-AF65-F5344CB8AC3E}">
        <p14:creationId xmlns:p14="http://schemas.microsoft.com/office/powerpoint/2010/main" val="382270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28600"/>
            <a:ext cx="8153400" cy="990600"/>
          </a:xfrm>
        </p:spPr>
        <p:txBody>
          <a:bodyPr/>
          <a:lstStyle/>
          <a:p>
            <a:r>
              <a:rPr lang="en-US" sz="4000" dirty="0" smtClean="0">
                <a:latin typeface="Calibri" pitchFamily="34" charset="0"/>
                <a:cs typeface="Calibri" pitchFamily="34" charset="0"/>
              </a:rPr>
              <a:t>Date/Time Plan Condition</a:t>
            </a:r>
            <a:endParaRPr lang="en-US" sz="2400" i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9" t="19231" r="22276" b="15898"/>
          <a:stretch>
            <a:fillRect/>
          </a:stretch>
        </p:blipFill>
        <p:spPr bwMode="auto">
          <a:xfrm>
            <a:off x="871538" y="1676400"/>
            <a:ext cx="4995862" cy="484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Brace 4"/>
          <p:cNvSpPr/>
          <p:nvPr/>
        </p:nvSpPr>
        <p:spPr>
          <a:xfrm>
            <a:off x="5943600" y="2438400"/>
            <a:ext cx="228600" cy="1524000"/>
          </a:xfrm>
          <a:prstGeom prst="lef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48400" y="2562225"/>
            <a:ext cx="27495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smtClean="0">
                <a:solidFill>
                  <a:srgbClr val="DA1F28"/>
                </a:solidFill>
                <a:cs typeface="+mn-cs"/>
              </a:rPr>
              <a:t>Employees invited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smtClean="0">
                <a:solidFill>
                  <a:srgbClr val="DA1F28"/>
                </a:solidFill>
                <a:cs typeface="+mn-cs"/>
              </a:rPr>
              <a:t>to choose a concrete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smtClean="0">
                <a:solidFill>
                  <a:srgbClr val="DA1F28"/>
                </a:solidFill>
                <a:cs typeface="+mn-cs"/>
              </a:rPr>
              <a:t>DATE AND TIME for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smtClean="0">
                <a:solidFill>
                  <a:srgbClr val="DA1F28"/>
                </a:solidFill>
                <a:cs typeface="+mn-cs"/>
              </a:rPr>
              <a:t>getting a flu vaccine</a:t>
            </a:r>
          </a:p>
        </p:txBody>
      </p:sp>
      <p:sp>
        <p:nvSpPr>
          <p:cNvPr id="8" name="Left Brace 7"/>
          <p:cNvSpPr/>
          <p:nvPr/>
        </p:nvSpPr>
        <p:spPr>
          <a:xfrm>
            <a:off x="5943600" y="4114800"/>
            <a:ext cx="228600" cy="1676400"/>
          </a:xfrm>
          <a:prstGeom prst="lef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prstClr val="black"/>
              </a:solidFill>
            </a:endParaRPr>
          </a:p>
        </p:txBody>
      </p:sp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6215063" y="4419600"/>
            <a:ext cx="27765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smtClean="0">
                <a:solidFill>
                  <a:srgbClr val="DA1F28"/>
                </a:solidFill>
                <a:cs typeface="+mn-cs"/>
              </a:rPr>
              <a:t>Employees informed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smtClean="0">
                <a:solidFill>
                  <a:srgbClr val="DA1F28"/>
                </a:solidFill>
                <a:cs typeface="+mn-cs"/>
              </a:rPr>
              <a:t>of the dates/times of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smtClean="0">
                <a:solidFill>
                  <a:srgbClr val="DA1F28"/>
                </a:solidFill>
                <a:cs typeface="+mn-cs"/>
              </a:rPr>
              <a:t>workplace flu clinics</a:t>
            </a:r>
          </a:p>
        </p:txBody>
      </p:sp>
    </p:spTree>
    <p:extLst>
      <p:ext uri="{BB962C8B-B14F-4D97-AF65-F5344CB8AC3E}">
        <p14:creationId xmlns:p14="http://schemas.microsoft.com/office/powerpoint/2010/main" val="227561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78" y="274638"/>
            <a:ext cx="8875486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Flu shot adherence </a:t>
            </a:r>
            <a:br>
              <a:rPr lang="en-US" dirty="0" smtClean="0"/>
            </a:br>
            <a:r>
              <a:rPr lang="en-US" sz="2700" dirty="0" smtClean="0"/>
              <a:t>Milkman, </a:t>
            </a:r>
            <a:r>
              <a:rPr lang="en-US" sz="2700" dirty="0" err="1" smtClean="0"/>
              <a:t>Beshears</a:t>
            </a:r>
            <a:r>
              <a:rPr lang="en-US" sz="2700" dirty="0" smtClean="0"/>
              <a:t>, Choi, Laibson, and </a:t>
            </a:r>
            <a:r>
              <a:rPr lang="en-US" sz="2700" dirty="0" err="1" smtClean="0"/>
              <a:t>Madrian</a:t>
            </a:r>
            <a:r>
              <a:rPr lang="en-US" sz="2700" dirty="0" smtClean="0"/>
              <a:t> 2011</a:t>
            </a:r>
            <a:endParaRPr lang="en-US" sz="2700" dirty="0"/>
          </a:p>
        </p:txBody>
      </p:sp>
      <p:sp>
        <p:nvSpPr>
          <p:cNvPr id="6" name="TextBox 5"/>
          <p:cNvSpPr txBox="1"/>
          <p:nvPr/>
        </p:nvSpPr>
        <p:spPr>
          <a:xfrm>
            <a:off x="14519" y="4397862"/>
            <a:ext cx="29737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  <a:cs typeface="+mn-cs"/>
              </a:rPr>
              <a:t>Flu shot letter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 b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rgbClr val="FFFFFF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 b="1" dirty="0" smtClean="0">
              <a:solidFill>
                <a:srgbClr val="FFFFFF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alibri"/>
                <a:cs typeface="+mn-cs"/>
              </a:rPr>
              <a:t>33.0%</a:t>
            </a:r>
            <a:endParaRPr lang="en-US" sz="2800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3423" y="4390608"/>
            <a:ext cx="28900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  <a:cs typeface="+mn-cs"/>
              </a:rPr>
              <a:t>Flu shot letter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  <a:cs typeface="+mn-cs"/>
              </a:rPr>
              <a:t>+ date plan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 b="1" dirty="0" smtClean="0">
              <a:solidFill>
                <a:srgbClr val="FFFFFF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rgbClr val="FFFFFF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alibri"/>
                <a:cs typeface="+mn-cs"/>
              </a:rPr>
              <a:t>34.6%</a:t>
            </a:r>
            <a:endParaRPr lang="en-US" sz="2800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7181" y="4397868"/>
            <a:ext cx="26561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  <a:cs typeface="+mn-cs"/>
              </a:rPr>
              <a:t>Flu shot letter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  <a:cs typeface="+mn-cs"/>
              </a:rPr>
              <a:t>+ date plan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  <a:cs typeface="+mn-cs"/>
              </a:rPr>
              <a:t>+ time plan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 b="1" dirty="0" smtClean="0">
              <a:solidFill>
                <a:srgbClr val="FFFFFF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alibri"/>
                <a:cs typeface="+mn-cs"/>
              </a:rPr>
              <a:t>37.2%</a:t>
            </a:r>
            <a:endParaRPr lang="en-US" sz="2800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1" t="18718" r="22437" b="15642"/>
          <a:stretch>
            <a:fillRect/>
          </a:stretch>
        </p:blipFill>
        <p:spPr bwMode="auto">
          <a:xfrm>
            <a:off x="0" y="1477820"/>
            <a:ext cx="3011300" cy="292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0" t="19231" r="22276" b="15640"/>
          <a:stretch>
            <a:fillRect/>
          </a:stretch>
        </p:blipFill>
        <p:spPr bwMode="auto">
          <a:xfrm>
            <a:off x="3053858" y="1477820"/>
            <a:ext cx="3003814" cy="291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9" t="19231" r="22276" b="15898"/>
          <a:stretch>
            <a:fillRect/>
          </a:stretch>
        </p:blipFill>
        <p:spPr bwMode="auto">
          <a:xfrm>
            <a:off x="6108562" y="1477821"/>
            <a:ext cx="3006409" cy="29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90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 Active Choice to encourage adoption of Home Delivery </a:t>
            </a:r>
            <a:b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chronic medication</a:t>
            </a:r>
            <a:b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Beshears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Choi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Laibson, and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Madrian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(in preparation)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609600" y="2311398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/>
              <a:t>Voluntary</a:t>
            </a:r>
            <a:endParaRPr lang="en-US" sz="2400" dirty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/>
              <a:t>No plan design change</a:t>
            </a:r>
            <a:endParaRPr lang="en-US" sz="2400" dirty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/>
              <a:t>Lower employee co-pay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/>
              <a:t>Time saving for employee</a:t>
            </a:r>
            <a:endParaRPr lang="en-US" sz="2400" dirty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/>
              <a:t>Lower employer cost</a:t>
            </a:r>
            <a:endParaRPr lang="en-US" sz="2400" dirty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/>
              <a:t>Better medication adherence</a:t>
            </a:r>
            <a:endParaRPr lang="en-US" sz="2400" dirty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/>
              <a:t>Improved safety</a:t>
            </a:r>
            <a:endParaRPr lang="en-US" sz="2400" dirty="0"/>
          </a:p>
          <a:p>
            <a:pPr marL="342900" indent="-342900">
              <a:spcBef>
                <a:spcPct val="20000"/>
              </a:spcBef>
            </a:pP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99772" y="5704116"/>
            <a:ext cx="580571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cs typeface="+mn-cs"/>
              </a:rPr>
              <a:t>Member Express Scripts Scientific Advisory Board</a:t>
            </a:r>
          </a:p>
          <a:p>
            <a:r>
              <a:rPr lang="en-US" sz="1800" dirty="0" smtClean="0">
                <a:solidFill>
                  <a:srgbClr val="000000"/>
                </a:solidFill>
                <a:cs typeface="+mn-cs"/>
              </a:rPr>
              <a:t>(Payments donated to charity by Express Scripts.)</a:t>
            </a:r>
            <a:endParaRPr lang="en-US" sz="1800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27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762000" y="127000"/>
            <a:ext cx="7718425" cy="1027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9692" tIns="33332" rIns="69692" bIns="33332" anchor="ctr"/>
          <a:lstStyle/>
          <a:p>
            <a:pPr defTabSz="871538"/>
            <a:r>
              <a:rPr lang="en-GB" sz="2900" b="1"/>
              <a:t>Lusardi and Mitchell (2010)</a:t>
            </a:r>
            <a:endParaRPr lang="nl-NL" sz="2900" i="1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04800" y="1069975"/>
            <a:ext cx="8651875" cy="433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2406" tIns="41203" rIns="82406" bIns="41203">
            <a:spAutoFit/>
          </a:bodyPr>
          <a:lstStyle/>
          <a:p>
            <a:pPr marL="303213" indent="-303213" defTabSz="871538">
              <a:buFontTx/>
              <a:buChar char="•"/>
              <a:tabLst>
                <a:tab pos="488950" algn="l"/>
              </a:tabLst>
            </a:pPr>
            <a:r>
              <a:rPr lang="en-US" sz="2300"/>
              <a:t>(30% agree): ‘I understand the stock market reasonably well’</a:t>
            </a:r>
          </a:p>
          <a:p>
            <a:pPr marL="303213" indent="-303213" defTabSz="871538">
              <a:tabLst>
                <a:tab pos="488950" algn="l"/>
              </a:tabLst>
            </a:pPr>
            <a:r>
              <a:rPr lang="en-US" sz="2300"/>
              <a:t> </a:t>
            </a:r>
          </a:p>
          <a:p>
            <a:pPr marL="303213" indent="-303213" defTabSz="871538">
              <a:buFontTx/>
              <a:buChar char="•"/>
              <a:tabLst>
                <a:tab pos="488950" algn="l"/>
              </a:tabLst>
            </a:pPr>
            <a:r>
              <a:rPr lang="en-US" sz="2300"/>
              <a:t>(52% disagree) ‘An employee of a company with publicly traded stock should have a lot of his retirement savings in the company’s stock’</a:t>
            </a:r>
          </a:p>
          <a:p>
            <a:pPr marL="303213" indent="-303213" defTabSz="871538">
              <a:tabLst>
                <a:tab pos="488950" algn="l"/>
              </a:tabLst>
            </a:pPr>
            <a:endParaRPr lang="en-US" sz="2300"/>
          </a:p>
          <a:p>
            <a:pPr marL="303213" indent="-303213" defTabSz="871538">
              <a:buFont typeface="Arial" charset="0"/>
              <a:buChar char="•"/>
              <a:tabLst>
                <a:tab pos="488950" algn="l"/>
              </a:tabLst>
            </a:pPr>
            <a:r>
              <a:rPr lang="en-US" sz="2300"/>
              <a:t>(51% disagree): ‘It is best to avoid stock of foreign companies’</a:t>
            </a:r>
          </a:p>
          <a:p>
            <a:pPr marL="303213" indent="-303213" defTabSz="871538">
              <a:buFont typeface="Arial" charset="0"/>
              <a:buChar char="•"/>
              <a:tabLst>
                <a:tab pos="488950" algn="l"/>
              </a:tabLst>
            </a:pPr>
            <a:endParaRPr lang="en-US" sz="2300"/>
          </a:p>
          <a:p>
            <a:pPr marL="303213" indent="-303213" defTabSz="871538">
              <a:buFont typeface="Arial" charset="0"/>
              <a:buChar char="•"/>
              <a:tabLst>
                <a:tab pos="488950" algn="l"/>
              </a:tabLst>
            </a:pPr>
            <a:r>
              <a:rPr lang="en-US" sz="2300"/>
              <a:t>(40% agree) : ‘If the interest rate falls, bond prices will rise’</a:t>
            </a:r>
          </a:p>
          <a:p>
            <a:pPr marL="714375" lvl="1" indent="-303213" defTabSz="871538">
              <a:tabLst>
                <a:tab pos="488950" algn="l"/>
              </a:tabLst>
            </a:pPr>
            <a:endParaRPr lang="nl-NL" sz="2300"/>
          </a:p>
          <a:p>
            <a:pPr marL="714375" lvl="1" indent="-303213" defTabSz="871538">
              <a:tabLst>
                <a:tab pos="488950" algn="l"/>
              </a:tabLst>
            </a:pPr>
            <a:r>
              <a:rPr lang="nl-NL" sz="2300">
                <a:solidFill>
                  <a:srgbClr val="FF0000"/>
                </a:solidFill>
              </a:rPr>
              <a:t>Sophisticated/correct answer to all questions: 5.8%      </a:t>
            </a:r>
          </a:p>
          <a:p>
            <a:pPr marL="714375" lvl="1" indent="-303213" defTabSz="871538">
              <a:tabLst>
                <a:tab pos="488950" algn="l"/>
              </a:tabLst>
            </a:pPr>
            <a:endParaRPr lang="nl-NL" sz="2300"/>
          </a:p>
        </p:txBody>
      </p:sp>
    </p:spTree>
    <p:extLst>
      <p:ext uri="{BB962C8B-B14F-4D97-AF65-F5344CB8AC3E}">
        <p14:creationId xmlns:p14="http://schemas.microsoft.com/office/powerpoint/2010/main" val="942737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6565536" y="1158240"/>
            <a:ext cx="0" cy="40690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39"/>
            <a:ext cx="9144000" cy="1143001"/>
          </a:xfrm>
          <a:solidFill>
            <a:srgbClr val="000000"/>
          </a:solidFill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Home Delivery Utilization for All Drug Clas</a:t>
            </a:r>
            <a:r>
              <a:rPr lang="en-US" dirty="0" smtClean="0"/>
              <a:t>ses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312920" y="6278880"/>
            <a:ext cx="4857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C4CCFF"/>
                </a:solidFill>
                <a:cs typeface="+mn-cs"/>
              </a:rPr>
              <a:t>Beshears</a:t>
            </a:r>
            <a:r>
              <a:rPr lang="en-US" sz="2000" dirty="0" smtClean="0">
                <a:solidFill>
                  <a:srgbClr val="C4CCFF"/>
                </a:solidFill>
                <a:cs typeface="+mn-cs"/>
              </a:rPr>
              <a:t>, Choi, </a:t>
            </a:r>
            <a:r>
              <a:rPr lang="en-US" sz="2000" dirty="0" err="1" smtClean="0">
                <a:solidFill>
                  <a:srgbClr val="C4CCFF"/>
                </a:solidFill>
                <a:cs typeface="+mn-cs"/>
              </a:rPr>
              <a:t>Laibson</a:t>
            </a:r>
            <a:r>
              <a:rPr lang="en-US" sz="2000" dirty="0" smtClean="0">
                <a:solidFill>
                  <a:srgbClr val="C4CCFF"/>
                </a:solidFill>
                <a:cs typeface="+mn-cs"/>
              </a:rPr>
              <a:t>, </a:t>
            </a:r>
            <a:r>
              <a:rPr lang="en-US" sz="2000" dirty="0" err="1" smtClean="0">
                <a:solidFill>
                  <a:srgbClr val="C4CCFF"/>
                </a:solidFill>
                <a:cs typeface="+mn-cs"/>
              </a:rPr>
              <a:t>Madrian</a:t>
            </a:r>
            <a:r>
              <a:rPr lang="en-US" sz="2000" dirty="0" smtClean="0">
                <a:solidFill>
                  <a:srgbClr val="C4CCFF"/>
                </a:solidFill>
                <a:cs typeface="+mn-cs"/>
              </a:rPr>
              <a:t> (2012)</a:t>
            </a:r>
            <a:endParaRPr lang="en-US" sz="2000" dirty="0">
              <a:solidFill>
                <a:srgbClr val="C4CCFF"/>
              </a:solidFill>
              <a:cs typeface="+mn-cs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15299353"/>
              </p:ext>
            </p:extLst>
          </p:nvPr>
        </p:nvGraphicFramePr>
        <p:xfrm>
          <a:off x="475614" y="1005840"/>
          <a:ext cx="8333105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3440" y="944880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cs typeface="+mn-cs"/>
              </a:rPr>
              <a:t>%</a:t>
            </a:r>
            <a:endParaRPr lang="en-US" sz="2800" dirty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61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chemeClr val="tx1"/>
                </a:solidFill>
                <a:latin typeface="Arial" charset="0"/>
                <a:cs typeface="Arial" charset="0"/>
              </a:rPr>
              <a:t>R</a:t>
            </a:r>
            <a:r>
              <a:rPr lang="en-US" sz="32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esults from pilot study on 54,863 employees without home delivery taking chronic medication </a:t>
            </a:r>
            <a:br>
              <a:rPr lang="en-US" sz="32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en-US" sz="24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209800"/>
            <a:ext cx="84449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>
              <a:cs typeface="+mn-cs"/>
            </a:endParaRPr>
          </a:p>
          <a:p>
            <a:r>
              <a:rPr lang="en-US" sz="2400" dirty="0" smtClean="0">
                <a:cs typeface="+mn-cs"/>
              </a:rPr>
              <a:t>Among those making an active choice:</a:t>
            </a:r>
          </a:p>
          <a:p>
            <a:r>
              <a:rPr lang="en-US" sz="2400" dirty="0" smtClean="0">
                <a:cs typeface="+mn-cs"/>
              </a:rPr>
              <a:t>          Fraction choosing home delivery: 			52.2%</a:t>
            </a:r>
          </a:p>
          <a:p>
            <a:r>
              <a:rPr lang="en-US" sz="2400" dirty="0" smtClean="0">
                <a:cs typeface="+mn-cs"/>
              </a:rPr>
              <a:t>          Fraction choosing standard pharmacy pick-up: 	47.8%</a:t>
            </a:r>
          </a:p>
          <a:p>
            <a:endParaRPr lang="en-US" sz="2400" dirty="0" smtClean="0">
              <a:cs typeface="+mn-cs"/>
            </a:endParaRPr>
          </a:p>
          <a:p>
            <a:endParaRPr lang="en-US" sz="24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47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685799" y="373742"/>
            <a:ext cx="8294427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Results from pilot study at one company</a:t>
            </a:r>
            <a:endParaRPr lang="en-US" sz="24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609600" y="1905000"/>
          <a:ext cx="3947886" cy="3929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44" name="TextBox 10"/>
          <p:cNvSpPr txBox="1">
            <a:spLocks noChangeArrowheads="1"/>
          </p:cNvSpPr>
          <p:nvPr/>
        </p:nvSpPr>
        <p:spPr bwMode="auto">
          <a:xfrm>
            <a:off x="130626" y="6255888"/>
            <a:ext cx="2784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Calibri" pitchFamily="34" charset="0"/>
                <a:cs typeface="+mn-cs"/>
              </a:rPr>
              <a:t>* 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cs typeface="+mn-cs"/>
              </a:rPr>
              <a:t>Annualized</a:t>
            </a:r>
          </a:p>
        </p:txBody>
      </p:sp>
      <p:sp>
        <p:nvSpPr>
          <p:cNvPr id="1045" name="TextBox 7"/>
          <p:cNvSpPr txBox="1">
            <a:spLocks noChangeArrowheads="1"/>
          </p:cNvSpPr>
          <p:nvPr/>
        </p:nvSpPr>
        <p:spPr bwMode="auto">
          <a:xfrm>
            <a:off x="1676400" y="1760538"/>
            <a:ext cx="3297237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 err="1">
                <a:solidFill>
                  <a:srgbClr val="FFFFFF"/>
                </a:solidFill>
                <a:cs typeface="+mn-cs"/>
              </a:rPr>
              <a:t>Rxs</a:t>
            </a:r>
            <a:r>
              <a:rPr lang="en-US" sz="1800" b="1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1800" b="1" dirty="0" smtClean="0">
                <a:solidFill>
                  <a:srgbClr val="FFFFFF"/>
                </a:solidFill>
                <a:cs typeface="+mn-cs"/>
              </a:rPr>
              <a:t>by </a:t>
            </a:r>
            <a:r>
              <a:rPr lang="en-US" sz="1800" b="1" dirty="0">
                <a:solidFill>
                  <a:srgbClr val="FFFFFF"/>
                </a:solidFill>
                <a:cs typeface="+mn-cs"/>
              </a:rPr>
              <a:t>Mail*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349170" y="1447800"/>
            <a:ext cx="1219200" cy="4419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1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3559" y="4313346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FEFF5"/>
                </a:solidFill>
                <a:cs typeface="+mn-cs"/>
              </a:rPr>
              <a:t>Before</a:t>
            </a:r>
            <a:endParaRPr lang="en-US" sz="2400" dirty="0">
              <a:solidFill>
                <a:srgbClr val="CFEFF5"/>
              </a:solidFill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9183" y="2389340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99FF"/>
                </a:solidFill>
                <a:cs typeface="+mn-cs"/>
              </a:rPr>
              <a:t>After</a:t>
            </a:r>
            <a:endParaRPr lang="en-US" sz="2400" dirty="0">
              <a:solidFill>
                <a:srgbClr val="6699FF"/>
              </a:solidFill>
              <a:cs typeface="+mn-cs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531550"/>
              </p:ext>
            </p:extLst>
          </p:nvPr>
        </p:nvGraphicFramePr>
        <p:xfrm>
          <a:off x="4627563" y="2828925"/>
          <a:ext cx="4322618" cy="247498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51793"/>
                <a:gridCol w="1870825"/>
              </a:tblGrid>
              <a:tr h="52019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1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Annual Savings at pilot company</a:t>
                      </a:r>
                      <a:endParaRPr lang="en-US" sz="210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0196">
                <a:tc>
                  <a:txBody>
                    <a:bodyPr/>
                    <a:lstStyle/>
                    <a:p>
                      <a:r>
                        <a:rPr kumimoji="0" lang="en-US" sz="21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Plan</a:t>
                      </a:r>
                      <a:endParaRPr lang="en-US" sz="210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  $350,000+ 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520196">
                <a:tc>
                  <a:txBody>
                    <a:bodyPr/>
                    <a:lstStyle/>
                    <a:p>
                      <a:r>
                        <a:rPr kumimoji="0" lang="en-US" sz="21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Members</a:t>
                      </a:r>
                      <a:endParaRPr lang="en-US" sz="210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  $820,000+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455978">
                <a:tc>
                  <a:txBody>
                    <a:bodyPr/>
                    <a:lstStyle/>
                    <a:p>
                      <a:pPr algn="r"/>
                      <a:r>
                        <a:rPr kumimoji="0" lang="en-US" sz="21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Total Savings</a:t>
                      </a:r>
                      <a:endParaRPr lang="en-US" sz="21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u="none" strike="noStrike" dirty="0" smtClean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$1,170,000+</a:t>
                      </a:r>
                    </a:p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92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1295400"/>
          </a:xfrm>
        </p:spPr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4411663"/>
          </a:xfr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Seemingly minor nudges affect behavior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At least </a:t>
            </a:r>
            <a:r>
              <a:rPr lang="en-US" sz="2800" dirty="0"/>
              <a:t>f</a:t>
            </a:r>
            <a:r>
              <a:rPr lang="en-US" sz="2800" dirty="0" smtClean="0"/>
              <a:t>our psychological factors jointly contribute to these effects</a:t>
            </a:r>
          </a:p>
          <a:p>
            <a:pPr marL="920750" lvl="1" indent="-571500" eaLnBrk="1" hangingPunct="1">
              <a:lnSpc>
                <a:spcPct val="90000"/>
              </a:lnSpc>
              <a:buFont typeface="+mj-lt"/>
              <a:buAutoNum type="romanLcPeriod"/>
            </a:pPr>
            <a:r>
              <a:rPr lang="en-US" sz="2400" dirty="0" smtClean="0"/>
              <a:t>Financial illiteracy</a:t>
            </a:r>
          </a:p>
          <a:p>
            <a:pPr marL="920750" lvl="1" indent="-571500" eaLnBrk="1" hangingPunct="1">
              <a:lnSpc>
                <a:spcPct val="90000"/>
              </a:lnSpc>
              <a:buFont typeface="+mj-lt"/>
              <a:buAutoNum type="romanLcPeriod"/>
            </a:pPr>
            <a:r>
              <a:rPr lang="en-US" sz="2400" dirty="0" smtClean="0"/>
              <a:t>Endorsement</a:t>
            </a:r>
          </a:p>
          <a:p>
            <a:pPr marL="920750" lvl="1" indent="-571500" eaLnBrk="1" hangingPunct="1">
              <a:lnSpc>
                <a:spcPct val="90000"/>
              </a:lnSpc>
              <a:buFont typeface="+mj-lt"/>
              <a:buAutoNum type="romanLcPeriod"/>
            </a:pPr>
            <a:r>
              <a:rPr lang="en-US" sz="2400" dirty="0" smtClean="0"/>
              <a:t>Complexity and transaction costs</a:t>
            </a:r>
          </a:p>
          <a:p>
            <a:pPr marL="920750" lvl="1" indent="-571500" eaLnBrk="1" hangingPunct="1">
              <a:lnSpc>
                <a:spcPct val="90000"/>
              </a:lnSpc>
              <a:buFont typeface="+mj-lt"/>
              <a:buAutoNum type="romanLcPeriod"/>
            </a:pPr>
            <a:r>
              <a:rPr lang="en-US" sz="2400" dirty="0" smtClean="0"/>
              <a:t>Present-bias</a:t>
            </a:r>
          </a:p>
          <a:p>
            <a:pPr marL="920750" lvl="1" indent="-571500" eaLnBrk="1" hangingPunct="1">
              <a:lnSpc>
                <a:spcPct val="90000"/>
              </a:lnSpc>
              <a:buFont typeface="+mj-lt"/>
              <a:buAutoNum type="romanLcPeriod"/>
            </a:pPr>
            <a:r>
              <a:rPr lang="en-US" sz="2400" dirty="0" smtClean="0"/>
              <a:t>(Status quo bias/Loss Aversion)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The surprising weakness of incentive- and information-based interventions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Extensions to health domain</a:t>
            </a:r>
          </a:p>
        </p:txBody>
      </p:sp>
    </p:spTree>
    <p:extLst>
      <p:ext uri="{BB962C8B-B14F-4D97-AF65-F5344CB8AC3E}">
        <p14:creationId xmlns:p14="http://schemas.microsoft.com/office/powerpoint/2010/main" val="838710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686800" cy="79216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Nine claims about household finance</a:t>
            </a:r>
            <a:endParaRPr lang="en-US" sz="36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0641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Households: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</a:t>
            </a:r>
            <a:r>
              <a:rPr lang="en-US" sz="2400" dirty="0" smtClean="0"/>
              <a:t>ave low levels of financial literacy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very few </a:t>
            </a:r>
            <a:r>
              <a:rPr lang="en-US" sz="2400" i="1" dirty="0" smtClean="0"/>
              <a:t>liquid</a:t>
            </a:r>
            <a:r>
              <a:rPr lang="en-US" sz="2400" dirty="0" smtClean="0"/>
              <a:t> assets (live hand to mouth)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substantial </a:t>
            </a:r>
            <a:r>
              <a:rPr lang="en-US" sz="2400" i="1" dirty="0" smtClean="0"/>
              <a:t>illiquid</a:t>
            </a:r>
            <a:r>
              <a:rPr lang="en-US" sz="2400" dirty="0" smtClean="0"/>
              <a:t>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a high MPC out of liquid wealth and liquidity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a low MPC out of illiquid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Don’t choose optimal financial service products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Barely change their behavior after financial education interventions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misaligned financial intentions and financial actions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Make financial choices that are easy to manipulate</a:t>
            </a:r>
          </a:p>
          <a:p>
            <a:pPr marL="0" indent="0" eaLnBrk="1" hangingPunct="1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Bonus material: Translation to health</a:t>
            </a:r>
          </a:p>
          <a:p>
            <a:pPr marL="0" indent="0" eaLnBrk="1" hangingPunct="1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For Q&amp;A sessions: People by and large don’t like annuities</a:t>
            </a:r>
            <a:endParaRPr lang="en-US" sz="2400" dirty="0">
              <a:solidFill>
                <a:srgbClr val="FF0000"/>
              </a:solidFill>
            </a:endParaRPr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 smtClean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20058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686800" cy="79216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Nine claims about household finance</a:t>
            </a:r>
            <a:endParaRPr lang="en-US" sz="36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0641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Households: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</a:t>
            </a:r>
            <a:r>
              <a:rPr lang="en-US" sz="2400" dirty="0" smtClean="0"/>
              <a:t>ave low levels of financial literacy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very few </a:t>
            </a:r>
            <a:r>
              <a:rPr lang="en-US" sz="2400" i="1" dirty="0" smtClean="0"/>
              <a:t>liquid</a:t>
            </a:r>
            <a:r>
              <a:rPr lang="en-US" sz="2400" dirty="0" smtClean="0"/>
              <a:t> assets (live hand to mouth)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substantial </a:t>
            </a:r>
            <a:r>
              <a:rPr lang="en-US" sz="2400" i="1" dirty="0" smtClean="0"/>
              <a:t>illiquid</a:t>
            </a:r>
            <a:r>
              <a:rPr lang="en-US" sz="2400" dirty="0" smtClean="0"/>
              <a:t>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a high MPC out of liquid wealth and liquidity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a low MPC out of illiquid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Don’t choose optimal financial service products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Barely change their behavior after financial education interventions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misaligned financial intentions and financial actions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Make financial choices that are easy to manipulate</a:t>
            </a:r>
            <a:endParaRPr lang="en-US" sz="2400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 smtClean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71448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3956" y="1676400"/>
            <a:ext cx="6907044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3400" y="1219200"/>
            <a:ext cx="81534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Fraction of people who answer “100”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35803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“If the chance of getting a disease is 10 percent, how many people out of 1,000 would be expected to get the disease?”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6488668"/>
            <a:ext cx="5256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Source: HRS; </a:t>
            </a:r>
            <a:r>
              <a:rPr lang="en-US" sz="1600" dirty="0" err="1" smtClean="0">
                <a:solidFill>
                  <a:srgbClr val="000000"/>
                </a:solidFill>
              </a:rPr>
              <a:t>Agarwal</a:t>
            </a:r>
            <a:r>
              <a:rPr lang="en-US" sz="1600" dirty="0" smtClean="0">
                <a:solidFill>
                  <a:srgbClr val="000000"/>
                </a:solidFill>
              </a:rPr>
              <a:t>, Driscoll, </a:t>
            </a:r>
            <a:r>
              <a:rPr lang="en-US" sz="1600" dirty="0" err="1" smtClean="0">
                <a:solidFill>
                  <a:srgbClr val="000000"/>
                </a:solidFill>
              </a:rPr>
              <a:t>Gabaix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Laibson</a:t>
            </a:r>
            <a:r>
              <a:rPr lang="en-US" sz="1600" dirty="0" smtClean="0">
                <a:solidFill>
                  <a:srgbClr val="000000"/>
                </a:solidFill>
              </a:rPr>
              <a:t> (2009)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2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1219200"/>
            <a:ext cx="8153400" cy="523220"/>
          </a:xfrm>
          <a:prstGeom prst="rect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Fraction of people who answer “400,000”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35803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“If 5 people all have the winning numbers in the lottery and the prize is two million dollars, how much will each of them get?”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6488668"/>
            <a:ext cx="5256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Source: HRS; </a:t>
            </a:r>
            <a:r>
              <a:rPr lang="en-US" sz="1600" dirty="0" err="1" smtClean="0">
                <a:solidFill>
                  <a:srgbClr val="000000"/>
                </a:solidFill>
              </a:rPr>
              <a:t>Agarwal</a:t>
            </a:r>
            <a:r>
              <a:rPr lang="en-US" sz="1600" dirty="0" smtClean="0">
                <a:solidFill>
                  <a:srgbClr val="000000"/>
                </a:solidFill>
              </a:rPr>
              <a:t>, Driscoll, </a:t>
            </a:r>
            <a:r>
              <a:rPr lang="en-US" sz="1600" dirty="0" err="1" smtClean="0">
                <a:solidFill>
                  <a:srgbClr val="000000"/>
                </a:solidFill>
              </a:rPr>
              <a:t>Gabaix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Laibson</a:t>
            </a:r>
            <a:r>
              <a:rPr lang="en-US" sz="1600" dirty="0" smtClean="0">
                <a:solidFill>
                  <a:srgbClr val="000000"/>
                </a:solidFill>
              </a:rPr>
              <a:t> (2009)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475" y="1676400"/>
            <a:ext cx="6715125" cy="458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773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686800" cy="79216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Nine claims about household finance</a:t>
            </a:r>
            <a:endParaRPr lang="en-US" sz="36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0641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Households: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</a:t>
            </a:r>
            <a:r>
              <a:rPr lang="en-US" sz="2400" dirty="0" smtClean="0"/>
              <a:t>ave low levels of financial literacy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Have very few </a:t>
            </a:r>
            <a:r>
              <a:rPr lang="en-US" sz="2400" b="1" i="1" dirty="0" smtClean="0">
                <a:solidFill>
                  <a:srgbClr val="FF0000"/>
                </a:solidFill>
              </a:rPr>
              <a:t>liquid</a:t>
            </a:r>
            <a:r>
              <a:rPr lang="en-US" sz="2400" b="1" dirty="0" smtClean="0">
                <a:solidFill>
                  <a:srgbClr val="FF0000"/>
                </a:solidFill>
              </a:rPr>
              <a:t> assets (live hand to mouth)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Have substantial </a:t>
            </a:r>
            <a:r>
              <a:rPr lang="en-US" sz="2400" b="1" i="1" dirty="0" smtClean="0">
                <a:solidFill>
                  <a:srgbClr val="FF0000"/>
                </a:solidFill>
              </a:rPr>
              <a:t>illiquid</a:t>
            </a:r>
            <a:r>
              <a:rPr lang="en-US" sz="2400" b="1" dirty="0" smtClean="0">
                <a:solidFill>
                  <a:srgbClr val="FF0000"/>
                </a:solidFill>
              </a:rPr>
              <a:t>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Have a high MPC out of liquid wealth and liquidity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Have a low MPC out of illiquid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Don’t choose optimal financial service products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Barely change their behavior after financial education interventions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misaligned financial intentions and financial actions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Make financial choices that are easy to manipulate</a:t>
            </a:r>
            <a:endParaRPr lang="en-US" sz="2400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 smtClean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13953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Households </a:t>
            </a:r>
            <a:r>
              <a:rPr lang="en-US" dirty="0" smtClean="0"/>
              <a:t>live hand </a:t>
            </a:r>
            <a:r>
              <a:rPr lang="en-US" dirty="0"/>
              <a:t>to </a:t>
            </a:r>
            <a:r>
              <a:rPr lang="en-US" dirty="0" smtClean="0"/>
              <a:t>mouth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err="1"/>
              <a:t>Lusardi</a:t>
            </a:r>
            <a:r>
              <a:rPr lang="en-US" sz="2800" dirty="0"/>
              <a:t> </a:t>
            </a:r>
            <a:r>
              <a:rPr lang="en-US" sz="2800" dirty="0" smtClean="0"/>
              <a:t>and </a:t>
            </a:r>
            <a:r>
              <a:rPr lang="en-US" sz="2800" dirty="0" err="1" smtClean="0"/>
              <a:t>Tufano</a:t>
            </a:r>
            <a:r>
              <a:rPr lang="en-US" sz="2800" dirty="0" smtClean="0"/>
              <a:t> (2009)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i="1" dirty="0" smtClean="0"/>
              <a:t>How confident are you that you could come up with $2,000 if an unexpected need arose within the next month?</a:t>
            </a:r>
            <a:r>
              <a:rPr lang="en-US" dirty="0" smtClean="0"/>
              <a:t>  </a:t>
            </a:r>
          </a:p>
          <a:p>
            <a:pPr lvl="1" eaLnBrk="1" hangingPunct="1"/>
            <a:r>
              <a:rPr lang="en-US" i="1" dirty="0" smtClean="0"/>
              <a:t>I am certain…I could</a:t>
            </a:r>
          </a:p>
          <a:p>
            <a:pPr lvl="1" eaLnBrk="1" hangingPunct="1"/>
            <a:r>
              <a:rPr lang="en-US" i="1" dirty="0" smtClean="0"/>
              <a:t>I could probably…</a:t>
            </a:r>
          </a:p>
          <a:p>
            <a:pPr lvl="1" eaLnBrk="1" hangingPunct="1"/>
            <a:r>
              <a:rPr lang="en-US" i="1" dirty="0" smtClean="0"/>
              <a:t>I probably could not…</a:t>
            </a:r>
          </a:p>
          <a:p>
            <a:pPr lvl="1" eaLnBrk="1" hangingPunct="1"/>
            <a:r>
              <a:rPr lang="en-US" i="1" dirty="0" smtClean="0"/>
              <a:t>I am certain…I could not</a:t>
            </a:r>
          </a:p>
          <a:p>
            <a:pPr lvl="1" eaLnBrk="1" hangingPunct="1"/>
            <a:r>
              <a:rPr lang="en-US" dirty="0" smtClean="0"/>
              <a:t>Do not know.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F12760-CDEA-4B3B-8107-43CA328BDDC5}" type="slidenum">
              <a:rPr lang="en-US" altLang="en-US" smtClean="0">
                <a:solidFill>
                  <a:srgbClr val="000000"/>
                </a:solidFill>
                <a:cs typeface="Arial" charset="0"/>
              </a:rPr>
              <a:pPr/>
              <a:t>23</a:t>
            </a:fld>
            <a:endParaRPr lang="en-US" alt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5254625" y="3276600"/>
            <a:ext cx="155575" cy="762000"/>
          </a:xfrm>
          <a:prstGeom prst="rightBr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5257800" y="4191000"/>
            <a:ext cx="155575" cy="1143000"/>
          </a:xfrm>
          <a:prstGeom prst="rightBr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51207" name="TextBox 6"/>
          <p:cNvSpPr txBox="1">
            <a:spLocks noChangeArrowheads="1"/>
          </p:cNvSpPr>
          <p:nvPr/>
        </p:nvSpPr>
        <p:spPr bwMode="auto">
          <a:xfrm>
            <a:off x="5791200" y="3362980"/>
            <a:ext cx="9044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cs typeface="+mn-cs"/>
              </a:rPr>
              <a:t>47%</a:t>
            </a:r>
          </a:p>
        </p:txBody>
      </p:sp>
      <p:sp>
        <p:nvSpPr>
          <p:cNvPr id="51208" name="TextBox 7"/>
          <p:cNvSpPr txBox="1">
            <a:spLocks noChangeArrowheads="1"/>
          </p:cNvSpPr>
          <p:nvPr/>
        </p:nvSpPr>
        <p:spPr bwMode="auto">
          <a:xfrm>
            <a:off x="5791200" y="4505980"/>
            <a:ext cx="9044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cs typeface="+mn-cs"/>
              </a:rPr>
              <a:t>53%</a:t>
            </a:r>
          </a:p>
        </p:txBody>
      </p:sp>
    </p:spTree>
    <p:extLst>
      <p:ext uri="{BB962C8B-B14F-4D97-AF65-F5344CB8AC3E}">
        <p14:creationId xmlns:p14="http://schemas.microsoft.com/office/powerpoint/2010/main" val="11242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CFD267-8861-4C48-8181-9D2FB644AF73}" type="slidenum">
              <a:rPr lang="en-US" smtClean="0">
                <a:solidFill>
                  <a:srgbClr val="C4CCFF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C4CC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074054"/>
            <a:ext cx="8305800" cy="954107"/>
          </a:xfrm>
          <a:prstGeom prst="rect">
            <a:avLst/>
          </a:prstGeom>
          <a:noFill/>
          <a:ln>
            <a:solidFill>
              <a:srgbClr val="4C34F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SCF (age 65-74): In 2007, the median holding of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financial assets</a:t>
            </a:r>
            <a:r>
              <a:rPr lang="en-US" sz="2800" dirty="0" smtClean="0">
                <a:solidFill>
                  <a:srgbClr val="FFFFFF"/>
                </a:solidFill>
              </a:rPr>
              <a:t> is $68,100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852047"/>
            <a:ext cx="8305800" cy="1384995"/>
          </a:xfrm>
          <a:prstGeom prst="rect">
            <a:avLst/>
          </a:prstGeom>
          <a:noFill/>
          <a:ln>
            <a:solidFill>
              <a:srgbClr val="4C34F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HRS (age 65-69): In 2008, the median holding of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financial assets</a:t>
            </a:r>
            <a:r>
              <a:rPr lang="en-US" sz="2800" dirty="0" smtClean="0">
                <a:solidFill>
                  <a:srgbClr val="FFFFFF"/>
                </a:solidFill>
              </a:rPr>
              <a:t> is $12,500</a:t>
            </a:r>
            <a:endParaRPr lang="en-US" sz="2800" dirty="0">
              <a:solidFill>
                <a:srgbClr val="FFFFFF"/>
              </a:solidFill>
            </a:endParaRPr>
          </a:p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among 1-person households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4397818"/>
            <a:ext cx="8305800" cy="1384995"/>
          </a:xfrm>
          <a:prstGeom prst="rect">
            <a:avLst/>
          </a:prstGeom>
          <a:noFill/>
          <a:ln>
            <a:solidFill>
              <a:srgbClr val="4C34F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HRS (age 65-69): In 2008, the median holding of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financial assets</a:t>
            </a:r>
            <a:r>
              <a:rPr lang="en-US" sz="2800" dirty="0" smtClean="0">
                <a:solidFill>
                  <a:srgbClr val="FFFFFF"/>
                </a:solidFill>
              </a:rPr>
              <a:t> is $111,600</a:t>
            </a:r>
          </a:p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among 2-person households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647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CFD267-8861-4C48-8181-9D2FB644AF73}" type="slidenum">
              <a:rPr lang="en-US" smtClean="0">
                <a:solidFill>
                  <a:srgbClr val="C4CCFF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C4CC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4996" y="1331893"/>
            <a:ext cx="8051804" cy="2677656"/>
          </a:xfrm>
          <a:prstGeom prst="rect">
            <a:avLst/>
          </a:prstGeom>
          <a:noFill/>
          <a:ln>
            <a:solidFill>
              <a:srgbClr val="4C34F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Survey of Consumer Finances</a:t>
            </a:r>
          </a:p>
          <a:p>
            <a:pPr algn="ctr"/>
            <a:endParaRPr lang="en-US" sz="2800" dirty="0" smtClean="0">
              <a:solidFill>
                <a:srgbClr val="FFFFFF"/>
              </a:solidFill>
            </a:endParaRPr>
          </a:p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In </a:t>
            </a:r>
            <a:r>
              <a:rPr lang="en-US" sz="2800" dirty="0" smtClean="0">
                <a:solidFill>
                  <a:srgbClr val="FFFFFF"/>
                </a:solidFill>
              </a:rPr>
              <a:t>2007, the median holding of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financial </a:t>
            </a:r>
            <a:r>
              <a:rPr lang="en-US" sz="2800" dirty="0" smtClean="0">
                <a:solidFill>
                  <a:srgbClr val="FF0000"/>
                </a:solidFill>
              </a:rPr>
              <a:t>assets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including personal retirement accounts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</a:rPr>
              <a:t>i</a:t>
            </a:r>
            <a:r>
              <a:rPr lang="en-US" sz="2800" dirty="0" smtClean="0">
                <a:solidFill>
                  <a:srgbClr val="FFFFFF"/>
                </a:solidFill>
              </a:rPr>
              <a:t>s </a:t>
            </a:r>
            <a:r>
              <a:rPr lang="en-US" sz="2800" dirty="0" smtClean="0">
                <a:solidFill>
                  <a:srgbClr val="FFFFFF"/>
                </a:solidFill>
              </a:rPr>
              <a:t>$68,100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486439"/>
            <a:ext cx="5011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65-74 year old households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878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79" y="0"/>
            <a:ext cx="8936521" cy="6937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438090"/>
            <a:ext cx="5811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</a:rPr>
              <a:t>Poterba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Venti</a:t>
            </a:r>
            <a:r>
              <a:rPr lang="en-US" sz="2000" dirty="0" smtClean="0">
                <a:solidFill>
                  <a:srgbClr val="FF0000"/>
                </a:solidFill>
              </a:rPr>
              <a:t>, and Wise 2013; HRS 2008 wave)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28600" y="2590800"/>
            <a:ext cx="8763000" cy="3048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3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High MPC’s out of liquid wealth</a:t>
            </a:r>
            <a:br>
              <a:rPr lang="en-US" dirty="0" smtClean="0"/>
            </a:br>
            <a:r>
              <a:rPr lang="en-US" dirty="0" smtClean="0"/>
              <a:t>Shapiro </a:t>
            </a:r>
            <a:r>
              <a:rPr lang="en-US" dirty="0" smtClean="0"/>
              <a:t>(2005)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65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295400"/>
                <a:ext cx="7772400" cy="4724400"/>
              </a:xfrm>
            </p:spPr>
            <p:txBody>
              <a:bodyPr/>
              <a:lstStyle/>
              <a:p>
                <a:r>
                  <a:rPr lang="en-US" dirty="0" smtClean="0"/>
                  <a:t>For food stamp recipients, caloric intake declines by 10-15% over the food stamp month.</a:t>
                </a:r>
              </a:p>
              <a:p>
                <a:r>
                  <a:rPr lang="en-US" dirty="0" smtClean="0"/>
                  <a:t>To be resolved with exponential discounting, requires an annual discount factor of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0.23=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−1.47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. </m:t>
                    </m:r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/>
                  <a:t>Survey evidence reveals rising desperation over the course of the food stamp month, suggesting that a high elasticity of </a:t>
                </a:r>
                <a:r>
                  <a:rPr lang="en-US" dirty="0" err="1" smtClean="0"/>
                  <a:t>intertemporal</a:t>
                </a:r>
                <a:r>
                  <a:rPr lang="en-US" dirty="0" smtClean="0"/>
                  <a:t> substitution is not a likely explanation. </a:t>
                </a:r>
              </a:p>
              <a:p>
                <a:r>
                  <a:rPr lang="en-US" dirty="0" smtClean="0"/>
                  <a:t>Households with more short-run impatience (estimated from hypothetical </a:t>
                </a:r>
                <a:r>
                  <a:rPr lang="en-US" dirty="0" err="1" smtClean="0"/>
                  <a:t>intertemporal</a:t>
                </a:r>
                <a:r>
                  <a:rPr lang="en-US" dirty="0" smtClean="0"/>
                  <a:t> choices) are more likely to run out of food sometime during the month.</a:t>
                </a:r>
              </a:p>
            </p:txBody>
          </p:sp>
        </mc:Choice>
        <mc:Fallback>
          <p:sp>
            <p:nvSpPr>
              <p:cNvPr id="2765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295400"/>
                <a:ext cx="7772400" cy="4724400"/>
              </a:xfrm>
              <a:blipFill rotWithShape="0">
                <a:blip r:embed="rId2"/>
                <a:stretch>
                  <a:fillRect l="-1098" t="-903" r="-1882" b="-3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428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The data can reject a number of alternative hypotheses.</a:t>
            </a:r>
            <a:endParaRPr lang="en-US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Households that shop for food more frequently do not display a smaller decline in intake over the month, casting doubt on depreciation stories.</a:t>
            </a:r>
          </a:p>
          <a:p>
            <a:r>
              <a:rPr lang="en-US" smtClean="0"/>
              <a:t>Individuals in single-person households experience no less of a decline in caloric intake over the month than individuals in multi-person households.</a:t>
            </a:r>
          </a:p>
          <a:p>
            <a:r>
              <a:rPr lang="en-US" smtClean="0"/>
              <a:t>Survey respondents are not more likely to eat in another person’s home toward the end of the month.</a:t>
            </a:r>
          </a:p>
          <a:p>
            <a:r>
              <a:rPr lang="en-US" smtClean="0"/>
              <a:t>The data show no evidence of learning over time</a:t>
            </a:r>
          </a:p>
        </p:txBody>
      </p:sp>
    </p:spTree>
    <p:extLst>
      <p:ext uri="{BB962C8B-B14F-4D97-AF65-F5344CB8AC3E}">
        <p14:creationId xmlns:p14="http://schemas.microsoft.com/office/powerpoint/2010/main" val="3748667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MPC’s out of Social security</a:t>
            </a:r>
            <a:br>
              <a:rPr lang="en-US" dirty="0" smtClean="0"/>
            </a:br>
            <a:r>
              <a:rPr lang="it-IT" dirty="0" smtClean="0"/>
              <a:t>Mastrobuoni and Weinberg (2009)</a:t>
            </a:r>
            <a:br>
              <a:rPr lang="it-IT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Individuals with substantial savings smooth consumption over the monthly pay cycle</a:t>
            </a:r>
          </a:p>
          <a:p>
            <a:r>
              <a:rPr lang="en-US" dirty="0" smtClean="0"/>
              <a:t>Individuals without savings consume 25 percent fewer calories the week before they receive SS checks relative to the week after</a:t>
            </a:r>
          </a:p>
        </p:txBody>
      </p:sp>
    </p:spTree>
    <p:extLst>
      <p:ext uri="{BB962C8B-B14F-4D97-AF65-F5344CB8AC3E}">
        <p14:creationId xmlns:p14="http://schemas.microsoft.com/office/powerpoint/2010/main" val="288041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686800" cy="79216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Nine claims about household finance</a:t>
            </a:r>
            <a:endParaRPr lang="en-US" sz="36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0641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Households: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H</a:t>
            </a:r>
            <a:r>
              <a:rPr lang="en-US" sz="2400" b="1" dirty="0" smtClean="0">
                <a:solidFill>
                  <a:srgbClr val="FF0000"/>
                </a:solidFill>
              </a:rPr>
              <a:t>ave low levels of financial literacy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very few </a:t>
            </a:r>
            <a:r>
              <a:rPr lang="en-US" sz="2400" i="1" dirty="0" smtClean="0"/>
              <a:t>liquid</a:t>
            </a:r>
            <a:r>
              <a:rPr lang="en-US" sz="2400" dirty="0" smtClean="0"/>
              <a:t> assets (live hand to mouth)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substantial </a:t>
            </a:r>
            <a:r>
              <a:rPr lang="en-US" sz="2400" i="1" dirty="0" smtClean="0"/>
              <a:t>illiquid</a:t>
            </a:r>
            <a:r>
              <a:rPr lang="en-US" sz="2400" dirty="0" smtClean="0"/>
              <a:t>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a high MPC out of liquid wealth and liquidity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a low MPC out of illiquid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Don’t choose optimal financial service products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Barely change their behavior after financial education interventions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misaligned financial intentions and financial actions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Make financial choices that are easy to manipulate</a:t>
            </a:r>
            <a:endParaRPr lang="en-US" sz="2400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 smtClean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7284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077200" cy="1143000"/>
          </a:xfrm>
        </p:spPr>
        <p:txBody>
          <a:bodyPr/>
          <a:lstStyle/>
          <a:p>
            <a:r>
              <a:rPr lang="en-US" dirty="0"/>
              <a:t>Lifecycle simulations (</a:t>
            </a:r>
            <a:r>
              <a:rPr lang="en-US" dirty="0" err="1"/>
              <a:t>Angeletos</a:t>
            </a:r>
            <a:r>
              <a:rPr lang="en-US" dirty="0"/>
              <a:t> et al 2001)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458200" cy="4114800"/>
          </a:xfrm>
        </p:spPr>
        <p:txBody>
          <a:bodyPr/>
          <a:lstStyle/>
          <a:p>
            <a:r>
              <a:rPr lang="en-US" dirty="0" smtClean="0"/>
              <a:t>Mortality</a:t>
            </a:r>
          </a:p>
          <a:p>
            <a:r>
              <a:rPr lang="en-US" dirty="0" smtClean="0"/>
              <a:t>Dependents </a:t>
            </a:r>
          </a:p>
          <a:p>
            <a:r>
              <a:rPr lang="en-US" dirty="0" smtClean="0"/>
              <a:t>Retirement/Social Security</a:t>
            </a:r>
          </a:p>
          <a:p>
            <a:r>
              <a:rPr lang="en-US" dirty="0" smtClean="0"/>
              <a:t>Three </a:t>
            </a:r>
            <a:r>
              <a:rPr lang="en-US" dirty="0"/>
              <a:t>educational groups: NHS, HS, COLL  </a:t>
            </a:r>
            <a:endParaRPr lang="en-US" dirty="0" smtClean="0"/>
          </a:p>
          <a:p>
            <a:r>
              <a:rPr lang="en-US" dirty="0" smtClean="0"/>
              <a:t>Stochastic </a:t>
            </a:r>
            <a:r>
              <a:rPr lang="en-US" dirty="0"/>
              <a:t>labor income </a:t>
            </a:r>
            <a:endParaRPr lang="en-US" dirty="0" smtClean="0"/>
          </a:p>
          <a:p>
            <a:r>
              <a:rPr lang="en-US" dirty="0" smtClean="0"/>
              <a:t>Credit </a:t>
            </a:r>
            <a:r>
              <a:rPr lang="en-US" dirty="0"/>
              <a:t>limit: (.30</a:t>
            </a:r>
            <a:r>
              <a:rPr lang="en-US" dirty="0" smtClean="0"/>
              <a:t>)(permanent income) </a:t>
            </a:r>
          </a:p>
          <a:p>
            <a:r>
              <a:rPr lang="en-US" dirty="0" smtClean="0"/>
              <a:t>3 state </a:t>
            </a:r>
            <a:r>
              <a:rPr lang="en-US" dirty="0"/>
              <a:t>variables: liquid </a:t>
            </a:r>
            <a:r>
              <a:rPr lang="en-US" dirty="0" smtClean="0"/>
              <a:t>and </a:t>
            </a:r>
            <a:r>
              <a:rPr lang="en-US" dirty="0"/>
              <a:t>illiquid wealth, </a:t>
            </a:r>
            <a:r>
              <a:rPr lang="en-US" dirty="0" smtClean="0"/>
              <a:t>income.</a:t>
            </a:r>
          </a:p>
          <a:p>
            <a:r>
              <a:rPr lang="en-US" dirty="0" smtClean="0"/>
              <a:t>2 choice </a:t>
            </a:r>
            <a:r>
              <a:rPr lang="en-US" dirty="0"/>
              <a:t>variables: liquid </a:t>
            </a:r>
            <a:r>
              <a:rPr lang="en-US" dirty="0" smtClean="0"/>
              <a:t>and illiquid wealth investment</a:t>
            </a:r>
          </a:p>
        </p:txBody>
      </p:sp>
    </p:spTree>
    <p:extLst>
      <p:ext uri="{BB962C8B-B14F-4D97-AF65-F5344CB8AC3E}">
        <p14:creationId xmlns:p14="http://schemas.microsoft.com/office/powerpoint/2010/main" val="344758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Constant relative risk aversion = 2</a:t>
            </a:r>
            <a:endParaRPr lang="en-US" dirty="0"/>
          </a:p>
          <a:p>
            <a:r>
              <a:rPr lang="en-US" dirty="0" smtClean="0"/>
              <a:t>For exponential discounting economy: </a:t>
            </a:r>
          </a:p>
          <a:p>
            <a:pPr marL="457200" lvl="1" indent="0">
              <a:buNone/>
            </a:pP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β=1</a:t>
            </a:r>
            <a:r>
              <a:rPr lang="el-GR" sz="2800" dirty="0" smtClean="0"/>
              <a:t>  </a:t>
            </a:r>
            <a:endParaRPr lang="en-US" sz="2800" dirty="0" smtClean="0"/>
          </a:p>
          <a:p>
            <a:pPr marL="457200" lvl="1" indent="0">
              <a:buNone/>
            </a:pP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=0.94  (</a:t>
            </a:r>
            <a:r>
              <a:rPr lang="en-US" dirty="0" smtClean="0"/>
              <a:t>match median ‘W/Y’ of 3.9 ages 50-59)</a:t>
            </a:r>
            <a:endParaRPr lang="en-US" dirty="0"/>
          </a:p>
          <a:p>
            <a:r>
              <a:rPr lang="en-US" dirty="0" smtClean="0"/>
              <a:t>For quasi-hyperbolic discounting economy: </a:t>
            </a:r>
          </a:p>
          <a:p>
            <a:pPr marL="457200" lvl="1" indent="0">
              <a:buNone/>
            </a:pP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β=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0.7</a:t>
            </a:r>
            <a:endParaRPr lang="en-US" sz="2800" dirty="0"/>
          </a:p>
          <a:p>
            <a:pPr marL="457200" lvl="1" indent="0">
              <a:buNone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=0.96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/>
              <a:t>match median ‘W/Y</a:t>
            </a:r>
            <a:r>
              <a:rPr lang="en-US" dirty="0" smtClean="0"/>
              <a:t>’ of 3.9 </a:t>
            </a:r>
            <a:r>
              <a:rPr lang="en-US" dirty="0"/>
              <a:t>ages 50-59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1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 (HS education)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-2533968" y="1905000"/>
              <a:ext cx="12820968" cy="43770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20168"/>
                    <a:gridCol w="2057400"/>
                    <a:gridCol w="1828800"/>
                    <a:gridCol w="1219200"/>
                    <a:gridCol w="1295400"/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104"/>
                              </a:solidFill>
                            </a:rPr>
                            <a:t>Exponential</a:t>
                          </a:r>
                          <a:endParaRPr lang="en-US" sz="2400" dirty="0">
                            <a:solidFill>
                              <a:srgbClr val="000104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104"/>
                              </a:solidFill>
                            </a:rPr>
                            <a:t>Hyperbolic</a:t>
                          </a:r>
                          <a:endParaRPr lang="en-US" sz="2400" dirty="0">
                            <a:solidFill>
                              <a:srgbClr val="000104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104"/>
                              </a:solidFill>
                            </a:rPr>
                            <a:t>Data</a:t>
                          </a:r>
                          <a:endParaRPr lang="en-US" sz="2400" dirty="0">
                            <a:solidFill>
                              <a:srgbClr val="000104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% with</a:t>
                          </a:r>
                          <a:r>
                            <a:rPr lang="en-US" sz="2400" baseline="0" dirty="0" smtClean="0"/>
                            <a:t> at least 1 month of </a:t>
                          </a:r>
                        </a:p>
                        <a:p>
                          <a:pPr algn="r"/>
                          <a:r>
                            <a:rPr lang="en-US" sz="2400" baseline="0" dirty="0" smtClean="0"/>
                            <a:t>income in liquid assets</a:t>
                          </a:r>
                          <a:endParaRPr lang="en-US" sz="2400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73%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40%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42%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mean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dirty="0" smtClean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liquid</m:t>
                                  </m:r>
                                  <m:r>
                                    <a:rPr lang="en-US" sz="2400" b="0" i="0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assets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total</m:t>
                                  </m:r>
                                  <m:r>
                                    <a:rPr lang="en-US" sz="2400" b="0" i="0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assets</m:t>
                                  </m:r>
                                </m:den>
                              </m:f>
                            </m:oMath>
                          </a14:m>
                          <a:endParaRPr lang="en-US" sz="2400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0.50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0.39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0.08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%</a:t>
                          </a:r>
                          <a:r>
                            <a:rPr lang="en-US" sz="2400" baseline="0" dirty="0" smtClean="0"/>
                            <a:t> with r</a:t>
                          </a:r>
                          <a:r>
                            <a:rPr lang="en-US" sz="2400" dirty="0" smtClean="0"/>
                            <a:t>evolving credit</a:t>
                          </a:r>
                        </a:p>
                        <a:p>
                          <a:pPr algn="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19%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51%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70%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mean credit card borrowing</a:t>
                          </a:r>
                        </a:p>
                        <a:p>
                          <a:pPr algn="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$900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$3408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&gt;$5000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MPC</a:t>
                          </a:r>
                          <a:r>
                            <a:rPr lang="en-US" sz="2400" baseline="0" dirty="0" smtClean="0"/>
                            <a:t> out of predictable </a:t>
                          </a:r>
                        </a:p>
                        <a:p>
                          <a:pPr algn="r"/>
                          <a:r>
                            <a:rPr lang="en-US" sz="2400" baseline="0" dirty="0" smtClean="0"/>
                            <a:t>movements in income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0.03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0.17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0.23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-2533968" y="1905000"/>
              <a:ext cx="12820968" cy="43770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20168"/>
                    <a:gridCol w="2057400"/>
                    <a:gridCol w="1828800"/>
                    <a:gridCol w="1219200"/>
                    <a:gridCol w="1295400"/>
                  </a:tblGrid>
                  <a:tr h="457200">
                    <a:tc>
                      <a:txBody>
                        <a:bodyPr/>
                        <a:lstStyle/>
                        <a:p>
                          <a:pPr algn="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104"/>
                              </a:solidFill>
                            </a:rPr>
                            <a:t>Exponential</a:t>
                          </a:r>
                          <a:endParaRPr lang="en-US" sz="2400" dirty="0">
                            <a:solidFill>
                              <a:srgbClr val="000104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104"/>
                              </a:solidFill>
                            </a:rPr>
                            <a:t>Hyperbolic</a:t>
                          </a:r>
                          <a:endParaRPr lang="en-US" sz="2400" dirty="0">
                            <a:solidFill>
                              <a:srgbClr val="000104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104"/>
                              </a:solidFill>
                            </a:rPr>
                            <a:t>Data</a:t>
                          </a:r>
                          <a:endParaRPr lang="en-US" sz="2400" dirty="0">
                            <a:solidFill>
                              <a:srgbClr val="000104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% with</a:t>
                          </a:r>
                          <a:r>
                            <a:rPr lang="en-US" sz="2400" baseline="0" dirty="0" smtClean="0"/>
                            <a:t> at least 1 month of </a:t>
                          </a:r>
                        </a:p>
                        <a:p>
                          <a:pPr algn="r"/>
                          <a:r>
                            <a:rPr lang="en-US" sz="2400" baseline="0" dirty="0" smtClean="0"/>
                            <a:t>income in liquid assets</a:t>
                          </a:r>
                          <a:endParaRPr lang="en-US" sz="2400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73%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40%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42%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</a:tr>
                  <a:tr h="6280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5" t="-209709" r="-100000" b="-417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0.50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0.39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0.08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%</a:t>
                          </a:r>
                          <a:r>
                            <a:rPr lang="en-US" sz="2400" baseline="0" dirty="0" smtClean="0"/>
                            <a:t> with r</a:t>
                          </a:r>
                          <a:r>
                            <a:rPr lang="en-US" sz="2400" dirty="0" smtClean="0"/>
                            <a:t>evolving credit</a:t>
                          </a:r>
                        </a:p>
                        <a:p>
                          <a:pPr algn="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19%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51%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70%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mean credit card borrowing</a:t>
                          </a:r>
                        </a:p>
                        <a:p>
                          <a:pPr algn="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$900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$3408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&gt;$5000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MPC</a:t>
                          </a:r>
                          <a:r>
                            <a:rPr lang="en-US" sz="2400" baseline="0" dirty="0" smtClean="0"/>
                            <a:t> out of predictable </a:t>
                          </a:r>
                        </a:p>
                        <a:p>
                          <a:pPr algn="r"/>
                          <a:r>
                            <a:rPr lang="en-US" sz="2400" baseline="0" dirty="0" smtClean="0"/>
                            <a:t>movements in income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0.03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0.17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0.23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6731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LRT Simulation Model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Stochastic Income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Lifecycle variation in labor supply (e.g. retirement)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Social Security system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Life-cycle variation in household dependents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Bequests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Illiquid asset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Liquid asset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Credit card debt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Numerical solution (backwards induction) of 90 period lifecycle problem.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4358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cs typeface="Arial" charset="0"/>
              </a:rPr>
              <a:t>Laibson</a:t>
            </a:r>
            <a:r>
              <a:rPr lang="en-US" dirty="0" smtClean="0">
                <a:cs typeface="Arial" charset="0"/>
              </a:rPr>
              <a:t>, </a:t>
            </a:r>
            <a:r>
              <a:rPr lang="en-US" dirty="0" err="1" smtClean="0">
                <a:cs typeface="Arial" charset="0"/>
              </a:rPr>
              <a:t>Repetto</a:t>
            </a:r>
            <a:r>
              <a:rPr lang="en-US" dirty="0" smtClean="0">
                <a:cs typeface="Arial" charset="0"/>
              </a:rPr>
              <a:t>, and </a:t>
            </a:r>
            <a:r>
              <a:rPr lang="en-US" dirty="0" err="1" smtClean="0">
                <a:cs typeface="Arial" charset="0"/>
              </a:rPr>
              <a:t>Tobacman</a:t>
            </a:r>
            <a:r>
              <a:rPr lang="en-US" dirty="0" smtClean="0">
                <a:cs typeface="Arial" charset="0"/>
              </a:rPr>
              <a:t> (2012)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001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Use MSM to estimate discounting parameters:</a:t>
            </a:r>
          </a:p>
          <a:p>
            <a:pPr lvl="1" eaLnBrk="1" hangingPunct="1"/>
            <a:r>
              <a:rPr lang="en-US" dirty="0" smtClean="0"/>
              <a:t>Substantial </a:t>
            </a:r>
            <a:r>
              <a:rPr lang="en-US" dirty="0" smtClean="0"/>
              <a:t>voluntarily accumulated illiquid wealth</a:t>
            </a:r>
            <a:r>
              <a:rPr lang="en-US" dirty="0" smtClean="0"/>
              <a:t>: W/Y = 3.9.</a:t>
            </a:r>
          </a:p>
          <a:p>
            <a:pPr lvl="1" eaLnBrk="1" hangingPunct="1"/>
            <a:r>
              <a:rPr lang="en-US" dirty="0" smtClean="0"/>
              <a:t>Extensive credit card borrowing:</a:t>
            </a:r>
          </a:p>
          <a:p>
            <a:pPr lvl="2" eaLnBrk="1" hangingPunct="1"/>
            <a:r>
              <a:rPr lang="en-US" dirty="0" smtClean="0"/>
              <a:t>68% didn’t pay their credit card in full last month</a:t>
            </a:r>
          </a:p>
          <a:p>
            <a:pPr lvl="2" eaLnBrk="1" hangingPunct="1"/>
            <a:r>
              <a:rPr lang="en-US" dirty="0" smtClean="0"/>
              <a:t>Average credit card interest rate is 14%</a:t>
            </a:r>
          </a:p>
          <a:p>
            <a:pPr lvl="2" eaLnBrk="1" hangingPunct="1"/>
            <a:r>
              <a:rPr lang="en-US" dirty="0" smtClean="0"/>
              <a:t>Credit card debt averages 13% of annual income</a:t>
            </a:r>
          </a:p>
          <a:p>
            <a:pPr lvl="1" eaLnBrk="1" hangingPunct="1"/>
            <a:r>
              <a:rPr lang="en-US" dirty="0" smtClean="0"/>
              <a:t>Consumption-income </a:t>
            </a:r>
            <a:r>
              <a:rPr lang="en-US" dirty="0" err="1" smtClean="0"/>
              <a:t>comovement</a:t>
            </a:r>
            <a:r>
              <a:rPr lang="en-US" dirty="0" smtClean="0"/>
              <a:t>: </a:t>
            </a:r>
          </a:p>
          <a:p>
            <a:pPr lvl="2" eaLnBrk="1" hangingPunct="1"/>
            <a:r>
              <a:rPr lang="en-US" dirty="0" smtClean="0"/>
              <a:t>Marginal Propensity to Consume = 0.23</a:t>
            </a:r>
          </a:p>
          <a:p>
            <a:pPr lvl="2" eaLnBrk="1" hangingPunct="1">
              <a:buFontTx/>
              <a:buNone/>
            </a:pPr>
            <a:r>
              <a:rPr lang="en-US" dirty="0" smtClean="0"/>
              <a:t>	(i.e. consumption tracks income)</a:t>
            </a:r>
          </a:p>
        </p:txBody>
      </p:sp>
    </p:spTree>
    <p:extLst>
      <p:ext uri="{BB962C8B-B14F-4D97-AF65-F5344CB8AC3E}">
        <p14:creationId xmlns:p14="http://schemas.microsoft.com/office/powerpoint/2010/main" val="3404665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cs typeface="Arial" charset="0"/>
              </a:rPr>
              <a:t>LRT Results: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419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dirty="0" err="1" smtClean="0">
                <a:cs typeface="Arial" charset="0"/>
              </a:rPr>
              <a:t>U</a:t>
            </a:r>
            <a:r>
              <a:rPr lang="en-US" sz="2800" baseline="-25000" dirty="0" err="1" smtClean="0">
                <a:cs typeface="Arial" charset="0"/>
              </a:rPr>
              <a:t>t</a:t>
            </a:r>
            <a:r>
              <a:rPr lang="en-US" sz="2800" dirty="0" smtClean="0">
                <a:cs typeface="Arial" charset="0"/>
              </a:rPr>
              <a:t> = </a:t>
            </a:r>
            <a:r>
              <a:rPr lang="en-US" sz="2800" dirty="0" err="1" smtClean="0">
                <a:cs typeface="Arial" charset="0"/>
              </a:rPr>
              <a:t>u</a:t>
            </a:r>
            <a:r>
              <a:rPr lang="en-US" sz="2800" baseline="-25000" dirty="0" err="1" smtClean="0">
                <a:cs typeface="Arial" charset="0"/>
              </a:rPr>
              <a:t>t</a:t>
            </a:r>
            <a:r>
              <a:rPr lang="en-US" sz="2800" dirty="0" smtClean="0">
                <a:cs typeface="Arial" charset="0"/>
              </a:rPr>
              <a:t> + </a:t>
            </a:r>
            <a:r>
              <a:rPr lang="en-US" sz="2800" dirty="0" smtClean="0">
                <a:latin typeface="Symbol" pitchFamily="18" charset="2"/>
                <a:cs typeface="Arial" charset="0"/>
              </a:rPr>
              <a:t>b [d</a:t>
            </a:r>
            <a:r>
              <a:rPr lang="en-US" sz="2800" dirty="0" smtClean="0">
                <a:cs typeface="Arial" charset="0"/>
              </a:rPr>
              <a:t>u</a:t>
            </a:r>
            <a:r>
              <a:rPr lang="en-US" sz="2800" baseline="-25000" dirty="0" smtClean="0">
                <a:cs typeface="Arial" charset="0"/>
              </a:rPr>
              <a:t>t+1 </a:t>
            </a:r>
            <a:r>
              <a:rPr lang="en-US" sz="2800" dirty="0" smtClean="0">
                <a:latin typeface="Symbol" pitchFamily="18" charset="2"/>
                <a:cs typeface="Arial" charset="0"/>
              </a:rPr>
              <a:t> +   d</a:t>
            </a:r>
            <a:r>
              <a:rPr lang="en-US" sz="2800" baseline="30000" dirty="0" smtClean="0">
                <a:latin typeface="Symbol" pitchFamily="18" charset="2"/>
                <a:cs typeface="Arial" charset="0"/>
              </a:rPr>
              <a:t>2</a:t>
            </a:r>
            <a:r>
              <a:rPr lang="en-US" sz="2800" dirty="0" smtClean="0">
                <a:cs typeface="Arial" charset="0"/>
              </a:rPr>
              <a:t>u</a:t>
            </a:r>
            <a:r>
              <a:rPr lang="en-US" sz="2800" baseline="-25000" dirty="0" smtClean="0">
                <a:cs typeface="Arial" charset="0"/>
              </a:rPr>
              <a:t>t+2</a:t>
            </a:r>
            <a:r>
              <a:rPr lang="en-US" sz="2800" dirty="0" smtClean="0">
                <a:latin typeface="Symbol" pitchFamily="18" charset="2"/>
                <a:cs typeface="Arial" charset="0"/>
              </a:rPr>
              <a:t>  +   d</a:t>
            </a:r>
            <a:r>
              <a:rPr lang="en-US" sz="2800" baseline="30000" dirty="0" smtClean="0">
                <a:latin typeface="Symbol" pitchFamily="18" charset="2"/>
                <a:cs typeface="Arial" charset="0"/>
              </a:rPr>
              <a:t>3</a:t>
            </a:r>
            <a:r>
              <a:rPr lang="en-US" sz="2800" dirty="0" smtClean="0">
                <a:cs typeface="Arial" charset="0"/>
              </a:rPr>
              <a:t>u</a:t>
            </a:r>
            <a:r>
              <a:rPr lang="en-US" sz="2800" baseline="-25000" dirty="0" smtClean="0">
                <a:cs typeface="Arial" charset="0"/>
              </a:rPr>
              <a:t>t+3 </a:t>
            </a:r>
            <a:r>
              <a:rPr lang="en-US" sz="2800" dirty="0" smtClean="0">
                <a:latin typeface="Symbol" pitchFamily="18" charset="2"/>
                <a:cs typeface="Arial" charset="0"/>
              </a:rPr>
              <a:t> + ...]</a:t>
            </a:r>
            <a:r>
              <a:rPr lang="en-US" sz="2800" dirty="0" smtClean="0"/>
              <a:t> </a:t>
            </a:r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en-US" sz="2800" dirty="0" smtClean="0">
                <a:latin typeface="Symbol" pitchFamily="18" charset="2"/>
                <a:cs typeface="Arial" charset="0"/>
              </a:rPr>
              <a:t> b</a:t>
            </a:r>
            <a:r>
              <a:rPr lang="en-US" dirty="0" smtClean="0"/>
              <a:t> = 0.70 (</a:t>
            </a:r>
            <a:r>
              <a:rPr lang="en-US" dirty="0" err="1" smtClean="0"/>
              <a:t>s.e.</a:t>
            </a:r>
            <a:r>
              <a:rPr lang="en-US" dirty="0" smtClean="0"/>
              <a:t> 0.11)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sz="2800" dirty="0" smtClean="0">
                <a:latin typeface="Symbol" pitchFamily="18" charset="2"/>
                <a:cs typeface="Arial" charset="0"/>
              </a:rPr>
              <a:t>d</a:t>
            </a:r>
            <a:r>
              <a:rPr lang="en-US" dirty="0" smtClean="0"/>
              <a:t> = 0.96 (</a:t>
            </a:r>
            <a:r>
              <a:rPr lang="en-US" dirty="0" err="1" smtClean="0"/>
              <a:t>s.e.</a:t>
            </a:r>
            <a:r>
              <a:rPr lang="en-US" dirty="0" smtClean="0"/>
              <a:t> 0.01)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/>
              <a:t>Null hypothesis of </a:t>
            </a:r>
            <a:r>
              <a:rPr lang="en-US" dirty="0" smtClean="0">
                <a:latin typeface="Symbol" pitchFamily="18" charset="2"/>
                <a:cs typeface="Arial" charset="0"/>
              </a:rPr>
              <a:t> </a:t>
            </a:r>
            <a:r>
              <a:rPr lang="en-US" sz="2800" dirty="0" smtClean="0">
                <a:latin typeface="Symbol" pitchFamily="18" charset="2"/>
                <a:cs typeface="Arial" charset="0"/>
              </a:rPr>
              <a:t>b</a:t>
            </a:r>
            <a:r>
              <a:rPr lang="en-US" dirty="0" smtClean="0"/>
              <a:t> = 1 rejected (t-stat of 3).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/>
              <a:t>Specification test accepted.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5019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 dirty="0" smtClean="0"/>
              <a:t>….</a:t>
            </a:r>
            <a:r>
              <a:rPr lang="en-US" dirty="0"/>
              <a:t> </a:t>
            </a:r>
            <a:r>
              <a:rPr lang="en-US" dirty="0" smtClean="0"/>
              <a:t>have </a:t>
            </a:r>
            <a:r>
              <a:rPr lang="en-US" dirty="0"/>
              <a:t>a low MPC out of illiquid wealth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households have little </a:t>
            </a:r>
            <a:r>
              <a:rPr lang="en-US" b="1" dirty="0" smtClean="0"/>
              <a:t>liquid</a:t>
            </a:r>
            <a:r>
              <a:rPr lang="en-US" dirty="0" smtClean="0"/>
              <a:t> wealth, and the </a:t>
            </a:r>
            <a:r>
              <a:rPr lang="en-US" b="1" dirty="0" smtClean="0"/>
              <a:t>illiquid</a:t>
            </a:r>
            <a:r>
              <a:rPr lang="en-US" dirty="0" smtClean="0"/>
              <a:t> wealth is hard to access</a:t>
            </a:r>
          </a:p>
          <a:p>
            <a:r>
              <a:rPr lang="en-US" dirty="0" smtClean="0"/>
              <a:t>Though note that illiquid assets sometimes become liquid in large lumps (e.g., cash-out refinancing)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Also, note that idiosyncratic wealth shocks to illiquid retirement savings accounts lead agents to </a:t>
            </a:r>
            <a:r>
              <a:rPr lang="en-US" b="1" dirty="0" smtClean="0"/>
              <a:t>increase</a:t>
            </a:r>
            <a:r>
              <a:rPr lang="en-US" dirty="0" smtClean="0"/>
              <a:t> their savings rate (Choi, </a:t>
            </a:r>
            <a:r>
              <a:rPr lang="en-US" dirty="0" err="1" smtClean="0"/>
              <a:t>Laibson</a:t>
            </a:r>
            <a:r>
              <a:rPr lang="en-US" dirty="0" smtClean="0"/>
              <a:t>, </a:t>
            </a:r>
            <a:r>
              <a:rPr lang="en-US" dirty="0" err="1" smtClean="0"/>
              <a:t>Madrian</a:t>
            </a:r>
            <a:r>
              <a:rPr lang="en-US" dirty="0" smtClean="0"/>
              <a:t>, </a:t>
            </a:r>
            <a:r>
              <a:rPr lang="en-US" dirty="0" err="1" smtClean="0"/>
              <a:t>Metrick</a:t>
            </a:r>
            <a:r>
              <a:rPr lang="en-US" dirty="0" smtClean="0"/>
              <a:t> 2009)</a:t>
            </a:r>
          </a:p>
          <a:p>
            <a:pPr lvl="1"/>
            <a:r>
              <a:rPr lang="en-US" dirty="0" smtClean="0"/>
              <a:t>Return chasing effect </a:t>
            </a:r>
          </a:p>
        </p:txBody>
      </p:sp>
    </p:spTree>
    <p:extLst>
      <p:ext uri="{BB962C8B-B14F-4D97-AF65-F5344CB8AC3E}">
        <p14:creationId xmlns:p14="http://schemas.microsoft.com/office/powerpoint/2010/main" val="163965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686800" cy="79216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Nine claims about household finance</a:t>
            </a:r>
            <a:endParaRPr lang="en-US" sz="36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0641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Households: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</a:t>
            </a:r>
            <a:r>
              <a:rPr lang="en-US" sz="2400" dirty="0" smtClean="0"/>
              <a:t>ave low levels of financial literacy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very few </a:t>
            </a:r>
            <a:r>
              <a:rPr lang="en-US" sz="2400" i="1" dirty="0" smtClean="0"/>
              <a:t>liquid</a:t>
            </a:r>
            <a:r>
              <a:rPr lang="en-US" sz="2400" dirty="0" smtClean="0"/>
              <a:t> assets (live hand to mouth)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substantial </a:t>
            </a:r>
            <a:r>
              <a:rPr lang="en-US" sz="2400" i="1" dirty="0" smtClean="0"/>
              <a:t>illiquid</a:t>
            </a:r>
            <a:r>
              <a:rPr lang="en-US" sz="2400" dirty="0" smtClean="0"/>
              <a:t>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a high MPC out of liquid wealth and liquidity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a low MPC out of illiquid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Don’t choose optimal financial service products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Barely change their behavior after financial education interventions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misaligned financial intentions and financial actions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Make financial choices that are easy to manipulate</a:t>
            </a:r>
            <a:endParaRPr lang="en-US" sz="2400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 smtClean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03194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Subjects allocate $10,000 among four funds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Randomly choose two subjects to receive any positive portfolio return during the subsequent year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Eliminate variation in pre-fee returns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Choose among S&amp;P 500 index funds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Unbundle services from returns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i="1" smtClean="0"/>
              <a:t>Experimenters</a:t>
            </a: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smtClean="0"/>
              <a:t>pay out portfolio returns, so no access to investment company services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365125" y="228600"/>
            <a:ext cx="740459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Financial illiteracy </a:t>
            </a:r>
            <a:r>
              <a:rPr lang="en-US" sz="3200" dirty="0" smtClean="0">
                <a:solidFill>
                  <a:srgbClr val="000000"/>
                </a:solidFill>
              </a:rPr>
              <a:t>in mutual fund choice</a:t>
            </a:r>
            <a:r>
              <a:rPr lang="en-US" sz="3200" dirty="0">
                <a:solidFill>
                  <a:srgbClr val="000000"/>
                </a:solidFill>
              </a:rPr>
              <a:t/>
            </a:r>
            <a:br>
              <a:rPr lang="en-US" sz="32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Choi, </a:t>
            </a:r>
            <a:r>
              <a:rPr lang="en-US" sz="2400" dirty="0" err="1">
                <a:solidFill>
                  <a:srgbClr val="000000"/>
                </a:solidFill>
              </a:rPr>
              <a:t>Laibson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Madrian</a:t>
            </a:r>
            <a:r>
              <a:rPr lang="en-US" sz="2400" dirty="0">
                <a:solidFill>
                  <a:srgbClr val="000000"/>
                </a:solidFill>
              </a:rPr>
              <a:t> (</a:t>
            </a:r>
            <a:r>
              <a:rPr lang="en-US" sz="2400" dirty="0" smtClean="0">
                <a:solidFill>
                  <a:srgbClr val="000000"/>
                </a:solidFill>
              </a:rPr>
              <a:t>2011)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7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458200" cy="1295400"/>
          </a:xfrm>
        </p:spPr>
        <p:txBody>
          <a:bodyPr/>
          <a:lstStyle/>
          <a:p>
            <a:pPr eaLnBrk="1" hangingPunct="1"/>
            <a:r>
              <a:rPr lang="en-US" sz="3200" b="0" smtClean="0"/>
              <a:t>One year of index fund fees on </a:t>
            </a:r>
            <a:br>
              <a:rPr lang="en-US" sz="3200" b="0" smtClean="0"/>
            </a:br>
            <a:r>
              <a:rPr lang="en-US" sz="3200" b="0" smtClean="0"/>
              <a:t>a $10,000 investment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636588" y="1395413"/>
          <a:ext cx="8213725" cy="484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28" name="Chart" r:id="rId4" imgW="8182023" imgH="4819602" progId="MSGraph.Chart.8">
                  <p:embed followColorScheme="full"/>
                </p:oleObj>
              </mc:Choice>
              <mc:Fallback>
                <p:oleObj name="Chart" r:id="rId4" imgW="8182023" imgH="481960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1395413"/>
                        <a:ext cx="8213725" cy="484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5074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17587"/>
          </a:xfrm>
        </p:spPr>
        <p:txBody>
          <a:bodyPr/>
          <a:lstStyle/>
          <a:p>
            <a:pPr algn="l"/>
            <a:r>
              <a:rPr lang="en-US" altLang="en-US"/>
              <a:t>Assessing Literacy: Numeracy 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987925"/>
          </a:xfrm>
        </p:spPr>
        <p:txBody>
          <a:bodyPr/>
          <a:lstStyle/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400"/>
          </a:p>
          <a:p>
            <a:pPr marL="571500" indent="-571500">
              <a:lnSpc>
                <a:spcPct val="90000"/>
              </a:lnSpc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 u="sng">
                <a:solidFill>
                  <a:srgbClr val="FF0000"/>
                </a:solidFill>
              </a:rPr>
              <a:t>Compound Interest</a:t>
            </a:r>
            <a:endParaRPr lang="en-US" altLang="en-US">
              <a:solidFill>
                <a:srgbClr val="FF0000"/>
              </a:solidFill>
            </a:endParaRPr>
          </a:p>
          <a:p>
            <a:pPr marL="571500" indent="-571500">
              <a:lnSpc>
                <a:spcPct val="90000"/>
              </a:lnSpc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“Suppose you had $100 in a savings account and the interest rate was 2% per year.  After 5 years, how much do you think you would have in the account if you left the money to grow?”</a:t>
            </a:r>
          </a:p>
          <a:p>
            <a:pPr marL="571500" indent="-571500">
              <a:lnSpc>
                <a:spcPct val="90000"/>
              </a:lnSpc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endParaRPr lang="en-US" altLang="en-US" sz="900"/>
          </a:p>
          <a:p>
            <a:pPr marL="1090613" lvl="2" indent="-419100">
              <a:lnSpc>
                <a:spcPct val="90000"/>
              </a:lnSpc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i) More than $102;</a:t>
            </a:r>
            <a:r>
              <a:rPr lang="en-US" altLang="en-US"/>
              <a:t> </a:t>
            </a:r>
          </a:p>
          <a:p>
            <a:pPr marL="1090613" lvl="2" indent="-419100">
              <a:lnSpc>
                <a:spcPct val="90000"/>
              </a:lnSpc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ii) Exactly $102; </a:t>
            </a:r>
          </a:p>
          <a:p>
            <a:pPr marL="1090613" lvl="2" indent="-419100">
              <a:lnSpc>
                <a:spcPct val="90000"/>
              </a:lnSpc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iii) Less than $102; </a:t>
            </a:r>
          </a:p>
          <a:p>
            <a:pPr marL="1090613" lvl="2" indent="-419100">
              <a:lnSpc>
                <a:spcPct val="90000"/>
              </a:lnSpc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iv) Don’t know (DK); </a:t>
            </a:r>
          </a:p>
          <a:p>
            <a:pPr marL="1090613" lvl="2" indent="-419100">
              <a:lnSpc>
                <a:spcPct val="90000"/>
              </a:lnSpc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v) Refuse to answer.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76800" y="6299822"/>
            <a:ext cx="3901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Source: </a:t>
            </a:r>
            <a:r>
              <a:rPr lang="en-US" sz="2400" dirty="0" err="1" smtClean="0"/>
              <a:t>Annamarai</a:t>
            </a:r>
            <a:r>
              <a:rPr lang="en-US" sz="2400" dirty="0" smtClean="0"/>
              <a:t> </a:t>
            </a:r>
            <a:r>
              <a:rPr lang="en-US" sz="2400" dirty="0" err="1" smtClean="0"/>
              <a:t>Lusardi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3333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smtClean="0"/>
              <a:t>Experimental conditions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Control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Subjects receive only four prospectuses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Prospectuses are often the only information investors receive from companies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Fees transparency treatment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Eliminate search costs by </a:t>
            </a:r>
            <a:r>
              <a:rPr lang="en-US" sz="2200" i="1" smtClean="0"/>
              <a:t>also</a:t>
            </a:r>
            <a:r>
              <a:rPr lang="en-US" sz="2200" smtClean="0"/>
              <a:t> distributing fee summary sheet (repeats information in prospectus)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>
                <a:solidFill>
                  <a:schemeClr val="bg2"/>
                </a:solidFill>
              </a:rPr>
              <a:t>Returns treatment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>
                <a:solidFill>
                  <a:schemeClr val="bg2"/>
                </a:solidFill>
              </a:rPr>
              <a:t>Highlight extraneous information by distributing summary of funds’ annualized returns since </a:t>
            </a:r>
            <a:r>
              <a:rPr lang="en-US" sz="2200" i="1" smtClean="0">
                <a:solidFill>
                  <a:schemeClr val="bg2"/>
                </a:solidFill>
              </a:rPr>
              <a:t>inception </a:t>
            </a:r>
            <a:r>
              <a:rPr lang="en-US" sz="2200" smtClean="0">
                <a:solidFill>
                  <a:schemeClr val="bg2"/>
                </a:solidFill>
              </a:rPr>
              <a:t>(repeats information in prospectus)</a:t>
            </a:r>
          </a:p>
        </p:txBody>
      </p:sp>
    </p:spTree>
    <p:extLst>
      <p:ext uri="{BB962C8B-B14F-4D97-AF65-F5344CB8AC3E}">
        <p14:creationId xmlns:p14="http://schemas.microsoft.com/office/powerpoint/2010/main" val="298421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3810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smtClean="0"/>
              <a:t>Fees paid by control groups </a:t>
            </a:r>
            <a:r>
              <a:rPr lang="en-US" sz="2000" b="0" smtClean="0"/>
              <a:t>(</a:t>
            </a:r>
            <a:r>
              <a:rPr lang="en-US" sz="2000" smtClean="0">
                <a:solidFill>
                  <a:srgbClr val="CC9900"/>
                </a:solidFill>
              </a:rPr>
              <a:t>prospectus only</a:t>
            </a:r>
            <a:r>
              <a:rPr lang="en-US" sz="2000" b="0" smtClean="0"/>
              <a:t>)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1287463" y="1395413"/>
          <a:ext cx="7323137" cy="495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52" name="Chart" r:id="rId4" imgW="7305913" imgH="4943618" progId="MSGraph.Chart.8">
                  <p:embed followColorScheme="full"/>
                </p:oleObj>
              </mc:Choice>
              <mc:Fallback>
                <p:oleObj name="Chart" r:id="rId4" imgW="7305913" imgH="494361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463" y="1395413"/>
                        <a:ext cx="7323137" cy="495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750" y="5257800"/>
            <a:ext cx="1111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000000"/>
                </a:solidFill>
              </a:rPr>
              <a:t>Minimum</a:t>
            </a:r>
          </a:p>
          <a:p>
            <a:pPr algn="ctr"/>
            <a:r>
              <a:rPr lang="en-US" sz="1800">
                <a:solidFill>
                  <a:srgbClr val="000000"/>
                </a:solidFill>
              </a:rPr>
              <a:t>Possible</a:t>
            </a:r>
          </a:p>
          <a:p>
            <a:pPr algn="ctr"/>
            <a:r>
              <a:rPr lang="en-US" sz="1800">
                <a:solidFill>
                  <a:srgbClr val="000000"/>
                </a:solidFill>
              </a:rPr>
              <a:t>Fee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6200" y="1219200"/>
            <a:ext cx="11747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000000"/>
                </a:solidFill>
              </a:rPr>
              <a:t>Maximum</a:t>
            </a:r>
          </a:p>
          <a:p>
            <a:pPr algn="ctr"/>
            <a:r>
              <a:rPr lang="en-US" sz="1800">
                <a:solidFill>
                  <a:srgbClr val="000000"/>
                </a:solidFill>
              </a:rPr>
              <a:t>Possible</a:t>
            </a:r>
          </a:p>
          <a:p>
            <a:pPr algn="ctr"/>
            <a:r>
              <a:rPr lang="en-US" sz="1800">
                <a:solidFill>
                  <a:srgbClr val="000000"/>
                </a:solidFill>
              </a:rPr>
              <a:t>Fee</a:t>
            </a:r>
          </a:p>
        </p:txBody>
      </p:sp>
      <p:sp>
        <p:nvSpPr>
          <p:cNvPr id="5126" name="AutoShape 6"/>
          <p:cNvSpPr>
            <a:spLocks/>
          </p:cNvSpPr>
          <p:nvPr/>
        </p:nvSpPr>
        <p:spPr bwMode="auto">
          <a:xfrm>
            <a:off x="1219200" y="1295400"/>
            <a:ext cx="152400" cy="8382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7" name="AutoShape 7"/>
          <p:cNvSpPr>
            <a:spLocks/>
          </p:cNvSpPr>
          <p:nvPr/>
        </p:nvSpPr>
        <p:spPr bwMode="auto">
          <a:xfrm>
            <a:off x="1143000" y="5334000"/>
            <a:ext cx="1524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04800" y="63246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81000" y="6324600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t-test: p=0.5086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124200" y="5699125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83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5791200" y="5715000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30</a:t>
            </a:r>
          </a:p>
        </p:txBody>
      </p:sp>
      <p:sp>
        <p:nvSpPr>
          <p:cNvPr id="178188" name="Line 12"/>
          <p:cNvSpPr>
            <a:spLocks noChangeShapeType="1"/>
          </p:cNvSpPr>
          <p:nvPr/>
        </p:nvSpPr>
        <p:spPr bwMode="auto">
          <a:xfrm>
            <a:off x="2209800" y="3733800"/>
            <a:ext cx="52578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8189" name="Text Box 13"/>
          <p:cNvSpPr txBox="1">
            <a:spLocks noChangeArrowheads="1"/>
          </p:cNvSpPr>
          <p:nvPr/>
        </p:nvSpPr>
        <p:spPr bwMode="auto">
          <a:xfrm>
            <a:off x="2514600" y="3367088"/>
            <a:ext cx="487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808080"/>
                </a:solidFill>
              </a:rPr>
              <a:t>$443: average fee with random fund allocation</a:t>
            </a:r>
          </a:p>
        </p:txBody>
      </p:sp>
      <p:sp>
        <p:nvSpPr>
          <p:cNvPr id="178190" name="Text Box 14"/>
          <p:cNvSpPr txBox="1">
            <a:spLocks noChangeArrowheads="1"/>
          </p:cNvSpPr>
          <p:nvPr/>
        </p:nvSpPr>
        <p:spPr bwMode="auto">
          <a:xfrm>
            <a:off x="5334000" y="6172200"/>
            <a:ext cx="3063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0% of College Controls put all funds in minimum-fee fund</a:t>
            </a:r>
          </a:p>
        </p:txBody>
      </p:sp>
      <p:sp>
        <p:nvSpPr>
          <p:cNvPr id="178191" name="Text Box 15"/>
          <p:cNvSpPr txBox="1">
            <a:spLocks noChangeArrowheads="1"/>
          </p:cNvSpPr>
          <p:nvPr/>
        </p:nvSpPr>
        <p:spPr bwMode="auto">
          <a:xfrm>
            <a:off x="2422525" y="6200775"/>
            <a:ext cx="3063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6% of MBA Controls put all funds in minimum-fee fund</a:t>
            </a:r>
          </a:p>
        </p:txBody>
      </p:sp>
    </p:spTree>
    <p:extLst>
      <p:ext uri="{BB962C8B-B14F-4D97-AF65-F5344CB8AC3E}">
        <p14:creationId xmlns:p14="http://schemas.microsoft.com/office/powerpoint/2010/main" val="471909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8" grpId="0" animBg="1"/>
      <p:bldP spid="178189" grpId="0"/>
      <p:bldP spid="178190" grpId="0"/>
      <p:bldP spid="17819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smtClean="0"/>
              <a:t>Ranking of factor importance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38600" cy="5257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u="sng" smtClean="0"/>
              <a:t>MBA controls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Fees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1-year performance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Performance since inception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Investment objectives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Desire to diversify among funds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Brand recognition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Performance over different horizon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Past experience with fund companies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Quality of prospectus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Customer service of fund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Minimum opening balance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endParaRPr lang="en-US" sz="2000" smtClean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4038600" cy="5181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u="sng" smtClean="0"/>
              <a:t>College controls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1-year performance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Performance since inception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Desire to diversify among funds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Investment objectives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Quality of prospectus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Performance over different horizon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Brand recognition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Fees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Customer service of fund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Minimum opening balance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Past experience with fund companies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4648200" y="4648200"/>
            <a:ext cx="16002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457200" y="1752600"/>
            <a:ext cx="16002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457200" y="5562600"/>
            <a:ext cx="3657600" cy="3048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0232" name="Rectangle 8"/>
          <p:cNvSpPr>
            <a:spLocks noChangeArrowheads="1"/>
          </p:cNvSpPr>
          <p:nvPr/>
        </p:nvSpPr>
        <p:spPr bwMode="auto">
          <a:xfrm>
            <a:off x="4648200" y="4953000"/>
            <a:ext cx="3657600" cy="3048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491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1" grpId="0" animBg="1"/>
      <p:bldP spid="18023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1295400"/>
          </a:xfrm>
        </p:spPr>
        <p:txBody>
          <a:bodyPr/>
          <a:lstStyle/>
          <a:p>
            <a:pPr eaLnBrk="1" hangingPunct="1"/>
            <a:r>
              <a:rPr lang="en-US" sz="3200" b="0" smtClean="0"/>
              <a:t>Effect of fee treatment </a:t>
            </a:r>
            <a:br>
              <a:rPr lang="en-US" sz="3200" b="0" smtClean="0"/>
            </a:br>
            <a:r>
              <a:rPr lang="en-US" sz="2400" b="0" smtClean="0"/>
              <a:t>(</a:t>
            </a:r>
            <a:r>
              <a:rPr lang="en-US" sz="2400" smtClean="0">
                <a:solidFill>
                  <a:schemeClr val="accent2"/>
                </a:solidFill>
              </a:rPr>
              <a:t>prospectus plus 1-page sheet highlighting fees</a:t>
            </a:r>
            <a:r>
              <a:rPr lang="en-US" sz="2400" b="0" smtClean="0"/>
              <a:t>)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533400" y="1395413"/>
          <a:ext cx="8458200" cy="495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76" name="Chart" r:id="rId4" imgW="7305913" imgH="4934117" progId="MSGraph.Chart.8">
                  <p:embed followColorScheme="full"/>
                </p:oleObj>
              </mc:Choice>
              <mc:Fallback>
                <p:oleObj name="Chart" r:id="rId4" imgW="7305913" imgH="493411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95413"/>
                        <a:ext cx="8458200" cy="495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6127750"/>
            <a:ext cx="4800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t-tests: </a:t>
            </a:r>
          </a:p>
          <a:p>
            <a:r>
              <a:rPr lang="en-US" sz="1400">
                <a:solidFill>
                  <a:srgbClr val="000000"/>
                </a:solidFill>
              </a:rPr>
              <a:t>MBA: p=0.0000</a:t>
            </a:r>
          </a:p>
          <a:p>
            <a:r>
              <a:rPr lang="en-US" sz="1400">
                <a:solidFill>
                  <a:srgbClr val="000000"/>
                </a:solidFill>
              </a:rPr>
              <a:t>College: p=0.1451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286000" y="5699125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83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724400" y="5715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30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334000" y="5715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29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971800" y="5715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85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505200" y="4572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**</a:t>
            </a:r>
          </a:p>
        </p:txBody>
      </p:sp>
      <p:sp>
        <p:nvSpPr>
          <p:cNvPr id="182282" name="Line 10"/>
          <p:cNvSpPr>
            <a:spLocks noChangeShapeType="1"/>
          </p:cNvSpPr>
          <p:nvPr/>
        </p:nvSpPr>
        <p:spPr bwMode="auto">
          <a:xfrm>
            <a:off x="1676400" y="3733800"/>
            <a:ext cx="52578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2283" name="Text Box 11"/>
          <p:cNvSpPr txBox="1">
            <a:spLocks noChangeArrowheads="1"/>
          </p:cNvSpPr>
          <p:nvPr/>
        </p:nvSpPr>
        <p:spPr bwMode="auto">
          <a:xfrm>
            <a:off x="4860925" y="6096000"/>
            <a:ext cx="3292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9999"/>
                </a:solidFill>
              </a:rPr>
              <a:t>10% of College treatment put all funds in minimum-fee fund</a:t>
            </a:r>
          </a:p>
        </p:txBody>
      </p:sp>
      <p:sp>
        <p:nvSpPr>
          <p:cNvPr id="182284" name="Text Box 12"/>
          <p:cNvSpPr txBox="1">
            <a:spLocks noChangeArrowheads="1"/>
          </p:cNvSpPr>
          <p:nvPr/>
        </p:nvSpPr>
        <p:spPr bwMode="auto">
          <a:xfrm>
            <a:off x="1752600" y="6096000"/>
            <a:ext cx="3063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9999"/>
                </a:solidFill>
              </a:rPr>
              <a:t>19% of MBA treatment put all funds in minimum-fee fund</a:t>
            </a:r>
          </a:p>
        </p:txBody>
      </p:sp>
    </p:spTree>
    <p:extLst>
      <p:ext uri="{BB962C8B-B14F-4D97-AF65-F5344CB8AC3E}">
        <p14:creationId xmlns:p14="http://schemas.microsoft.com/office/powerpoint/2010/main" val="401249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2" grpId="0" animBg="1"/>
      <p:bldP spid="182282" grpId="1" animBg="1"/>
      <p:bldP spid="182283" grpId="0"/>
      <p:bldP spid="18228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smtClean="0"/>
              <a:t>Ranking of factor importance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530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u="sng" smtClean="0"/>
              <a:t>MBA fee treatment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Fees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1-year performance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Performance since inception</a:t>
            </a:r>
            <a:endParaRPr lang="en-US" sz="2200" u="sng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u="sng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u="sng" smtClean="0"/>
              <a:t>MBA controls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Fees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1-year performance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Performance since inception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50292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u="sng" smtClean="0"/>
              <a:t>College fee treatment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Fees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1-year performance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Performance since inception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endParaRPr lang="en-US" sz="2200" u="sng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u="sng" smtClean="0"/>
              <a:t>College controls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1-year performance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Performance since inception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Desire to diversify among funds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4648200" y="1981200"/>
            <a:ext cx="16002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533400" y="1981200"/>
            <a:ext cx="16764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533400" y="4114800"/>
            <a:ext cx="16002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37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smtClean="0"/>
              <a:t>Returns treatment effect on</a:t>
            </a:r>
            <a:br>
              <a:rPr lang="en-US" sz="3200" b="0" smtClean="0"/>
            </a:br>
            <a:r>
              <a:rPr lang="en-US" sz="3200" b="0" smtClean="0"/>
              <a:t>average returns since inception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922338" y="1395413"/>
          <a:ext cx="7323137" cy="495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00" name="Chart" r:id="rId4" imgW="7305913" imgH="4943618" progId="MSGraph.Chart.8">
                  <p:embed followColorScheme="full"/>
                </p:oleObj>
              </mc:Choice>
              <mc:Fallback>
                <p:oleObj name="Chart" r:id="rId4" imgW="7305913" imgH="494361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1395413"/>
                        <a:ext cx="7323137" cy="495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286000" y="5699125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83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419600" y="5715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30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105400" y="5715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28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971800" y="5715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84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0" y="6096000"/>
            <a:ext cx="4038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t-tests</a:t>
            </a:r>
          </a:p>
          <a:p>
            <a:r>
              <a:rPr lang="en-US" sz="1400">
                <a:solidFill>
                  <a:srgbClr val="000000"/>
                </a:solidFill>
              </a:rPr>
              <a:t>MBA: p=0.0055</a:t>
            </a:r>
          </a:p>
          <a:p>
            <a:r>
              <a:rPr lang="en-US" sz="1400">
                <a:solidFill>
                  <a:srgbClr val="000000"/>
                </a:solidFill>
              </a:rPr>
              <a:t>College: p=0.0000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413125" y="3429000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**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546725" y="2971800"/>
            <a:ext cx="473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605597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smtClean="0"/>
              <a:t>Returns treatment effect on fees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922338" y="1395413"/>
          <a:ext cx="7331075" cy="463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24" name="Chart" r:id="rId4" imgW="7305913" imgH="4943618" progId="MSGraph.Chart.8">
                  <p:embed followColorScheme="full"/>
                </p:oleObj>
              </mc:Choice>
              <mc:Fallback>
                <p:oleObj name="Chart" r:id="rId4" imgW="7305913" imgH="494361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1395413"/>
                        <a:ext cx="7331075" cy="463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209800" y="54102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83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419600" y="5426075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30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029200" y="5426075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28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895600" y="5426075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84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0" y="6096000"/>
            <a:ext cx="4038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t-tests</a:t>
            </a:r>
          </a:p>
          <a:p>
            <a:r>
              <a:rPr lang="en-US" sz="1400">
                <a:solidFill>
                  <a:srgbClr val="000000"/>
                </a:solidFill>
              </a:rPr>
              <a:t>MBA: p=0.0813</a:t>
            </a:r>
          </a:p>
          <a:p>
            <a:r>
              <a:rPr lang="en-US" sz="1400">
                <a:solidFill>
                  <a:srgbClr val="000000"/>
                </a:solidFill>
              </a:rPr>
              <a:t>College: p=0.0008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5470525" y="2743200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**</a:t>
            </a:r>
          </a:p>
        </p:txBody>
      </p:sp>
      <p:sp>
        <p:nvSpPr>
          <p:cNvPr id="188426" name="Line 10"/>
          <p:cNvSpPr>
            <a:spLocks noChangeShapeType="1"/>
          </p:cNvSpPr>
          <p:nvPr/>
        </p:nvSpPr>
        <p:spPr bwMode="auto">
          <a:xfrm>
            <a:off x="1752600" y="3657600"/>
            <a:ext cx="43434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69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smtClean="0"/>
              <a:t>Ranking of factor importance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u="sng" smtClean="0"/>
              <a:t>MBA return treatment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1-year performance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Performance since inception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Fees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200" u="sng" smtClean="0"/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u="sng" smtClean="0"/>
              <a:t>MBA controls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Fees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1-year performance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Performance since inception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endParaRPr lang="en-US" sz="2200" smtClean="0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u="sng" smtClean="0"/>
              <a:t>College return treatment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Performance since inception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1-year performance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Desire to diversify among funds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200" u="sng" smtClean="0"/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u="sng" smtClean="0"/>
              <a:t>College controls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1-year performance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Performance since inception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Desire to diversify among funds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4648200" y="4572000"/>
            <a:ext cx="3276600" cy="685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4648200" y="2057400"/>
            <a:ext cx="3276600" cy="609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457200" y="2362200"/>
            <a:ext cx="3276600" cy="609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457200" y="4648200"/>
            <a:ext cx="3276600" cy="685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307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smtClean="0"/>
              <a:t>Lack of confidence and fees</a:t>
            </a:r>
            <a:br>
              <a:rPr lang="en-US" sz="3200" b="0" smtClean="0"/>
            </a:br>
            <a:r>
              <a:rPr lang="en-US" sz="2400" b="0" smtClean="0"/>
              <a:t>(all revealed preferences are not created equal)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922338" y="1395413"/>
          <a:ext cx="7323137" cy="495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48" name="Chart" r:id="rId4" imgW="7305913" imgH="4972121" progId="MSGraph.Chart.8">
                  <p:embed followColorScheme="full"/>
                </p:oleObj>
              </mc:Choice>
              <mc:Fallback>
                <p:oleObj name="Chart" r:id="rId4" imgW="7305913" imgH="497212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1395413"/>
                        <a:ext cx="7323137" cy="495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362200" y="5699125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solidFill>
                  <a:srgbClr val="000000"/>
                </a:solidFill>
              </a:rPr>
              <a:t>N = 64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419600" y="5699125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solidFill>
                  <a:srgbClr val="000000"/>
                </a:solidFill>
              </a:rPr>
              <a:t>N = 46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953000" y="5699125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solidFill>
                  <a:srgbClr val="000000"/>
                </a:solidFill>
              </a:rPr>
              <a:t>N = 36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819400" y="5699125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solidFill>
                  <a:srgbClr val="000000"/>
                </a:solidFill>
              </a:rPr>
              <a:t>N = 136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0" y="6340475"/>
            <a:ext cx="5410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t-tests: MBA 1 vs. 2, p=0.2013; MBA 1 vs. 3, p=0.0479; </a:t>
            </a:r>
          </a:p>
          <a:p>
            <a:r>
              <a:rPr lang="en-US" sz="1400">
                <a:solidFill>
                  <a:srgbClr val="000000"/>
                </a:solidFill>
              </a:rPr>
              <a:t>College 1 vs. 2, p=0.2864; College 1 vs. 3, p=0.3335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352800" y="5699125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solidFill>
                  <a:srgbClr val="000000"/>
                </a:solidFill>
              </a:rPr>
              <a:t>N = 50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410200" y="5699125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solidFill>
                  <a:srgbClr val="000000"/>
                </a:solidFill>
              </a:rPr>
              <a:t>N = 5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641725" y="4495800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192524" name="Line 12"/>
          <p:cNvSpPr>
            <a:spLocks noChangeShapeType="1"/>
          </p:cNvSpPr>
          <p:nvPr/>
        </p:nvSpPr>
        <p:spPr bwMode="auto">
          <a:xfrm>
            <a:off x="2057400" y="4267200"/>
            <a:ext cx="41910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77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2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9BA480-62B3-4337-8BBB-5D3CF00BC0A7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49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12954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We conducted one version with Harvard staff as subjects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1238"/>
            <a:ext cx="8342313" cy="4805362"/>
          </a:xfrm>
        </p:spPr>
        <p:txBody>
          <a:bodyPr/>
          <a:lstStyle/>
          <a:p>
            <a:pPr marL="457200" indent="-457200" eaLnBrk="1" hangingPunct="1"/>
            <a:r>
              <a:rPr lang="en-US" dirty="0" smtClean="0"/>
              <a:t>400 subjects (administrators, faculty assistants, technical personal, but not faculty)</a:t>
            </a:r>
          </a:p>
          <a:p>
            <a:pPr marL="457200" indent="-457200" eaLnBrk="1" hangingPunct="1"/>
            <a:r>
              <a:rPr lang="en-US" dirty="0" smtClean="0"/>
              <a:t>We give </a:t>
            </a:r>
            <a:r>
              <a:rPr lang="en-US" b="1" dirty="0" smtClean="0">
                <a:solidFill>
                  <a:schemeClr val="tx2"/>
                </a:solidFill>
              </a:rPr>
              <a:t>every</a:t>
            </a:r>
            <a:r>
              <a:rPr lang="en-US" dirty="0" smtClean="0"/>
              <a:t> one of our subjects $10,000 and rewarded them with any gains on their investment</a:t>
            </a:r>
          </a:p>
          <a:p>
            <a:pPr marL="749300" lvl="1" indent="-457200" eaLnBrk="1" hangingPunct="1"/>
            <a:r>
              <a:rPr lang="en-US" dirty="0" smtClean="0"/>
              <a:t>$4,000,000 short position in stock market</a:t>
            </a:r>
          </a:p>
          <a:p>
            <a:pPr marL="457200" indent="-457200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2653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229600" cy="636587"/>
          </a:xfrm>
        </p:spPr>
        <p:txBody>
          <a:bodyPr/>
          <a:lstStyle/>
          <a:p>
            <a:pPr algn="l"/>
            <a:r>
              <a:rPr lang="en-US" altLang="en-US"/>
              <a:t> Assessing Literacy: Inflation  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029200"/>
          </a:xfrm>
        </p:spPr>
        <p:txBody>
          <a:bodyPr/>
          <a:lstStyle/>
          <a:p>
            <a:pPr marL="166688" indent="-119063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 u="sng">
                <a:solidFill>
                  <a:srgbClr val="FF0000"/>
                </a:solidFill>
              </a:rPr>
              <a:t>Inflation</a:t>
            </a:r>
            <a:endParaRPr lang="en-US" altLang="en-US">
              <a:solidFill>
                <a:srgbClr val="FF0000"/>
              </a:solidFill>
            </a:endParaRPr>
          </a:p>
          <a:p>
            <a:pPr marL="166688" indent="-119063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“Imagine that the interest rate on your savings account was 1% per year and inflation was 2% per year.  After 1 year, would you be able to buy with the money in this account:”</a:t>
            </a:r>
          </a:p>
          <a:p>
            <a:pPr marL="1652588" lvl="2" indent="-419100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i) More than today; </a:t>
            </a:r>
          </a:p>
          <a:p>
            <a:pPr marL="1652588" lvl="2" indent="-419100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ii) Exactly the same;</a:t>
            </a:r>
          </a:p>
          <a:p>
            <a:pPr marL="1652588" lvl="2" indent="-419100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iii) Less than today;</a:t>
            </a:r>
          </a:p>
          <a:p>
            <a:pPr marL="1652588" lvl="2" indent="-419100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iv) DK; </a:t>
            </a:r>
          </a:p>
          <a:p>
            <a:pPr marL="1652588" lvl="2" indent="-419100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v) Refuse to answer.</a:t>
            </a:r>
          </a:p>
        </p:txBody>
      </p:sp>
    </p:spTree>
    <p:extLst>
      <p:ext uri="{BB962C8B-B14F-4D97-AF65-F5344CB8AC3E}">
        <p14:creationId xmlns:p14="http://schemas.microsoft.com/office/powerpoint/2010/main" val="237788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FD029D-C96F-411D-A8AF-4F62DA068B2E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50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024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52450" y="1295400"/>
          <a:ext cx="67056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2" name="Chart" r:id="rId4" imgW="4562551" imgH="2219249" progId="Excel.Sheet.8">
                  <p:embed/>
                </p:oleObj>
              </mc:Choice>
              <mc:Fallback>
                <p:oleObj name="Chart" r:id="rId4" imgW="4562551" imgH="221924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1295400"/>
                        <a:ext cx="67056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543800" cy="12954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Data from Harvard Staff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2019300" y="2016125"/>
            <a:ext cx="22002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000" b="1">
                <a:solidFill>
                  <a:srgbClr val="CC9900"/>
                </a:solidFill>
              </a:rPr>
              <a:t>Control Treatment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1743075" y="5341938"/>
            <a:ext cx="2851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</a:rPr>
              <a:t>3% of Harvard staff</a:t>
            </a:r>
          </a:p>
          <a:p>
            <a:pPr algn="ctr"/>
            <a:r>
              <a:rPr lang="en-US" sz="2000" b="1">
                <a:solidFill>
                  <a:srgbClr val="000000"/>
                </a:solidFill>
              </a:rPr>
              <a:t>in Control Treatment </a:t>
            </a:r>
          </a:p>
          <a:p>
            <a:pPr algn="ctr"/>
            <a:r>
              <a:rPr lang="en-US" sz="2000" b="1">
                <a:solidFill>
                  <a:srgbClr val="000000"/>
                </a:solidFill>
              </a:rPr>
              <a:t>put all $$$</a:t>
            </a:r>
          </a:p>
          <a:p>
            <a:pPr algn="ctr"/>
            <a:r>
              <a:rPr lang="en-US" sz="2000" b="1">
                <a:solidFill>
                  <a:srgbClr val="000000"/>
                </a:solidFill>
              </a:rPr>
              <a:t>in low-cost fund</a:t>
            </a: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2590800" y="2514600"/>
            <a:ext cx="1066800" cy="2667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2743200" y="2590800"/>
            <a:ext cx="67945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400" b="1">
                <a:solidFill>
                  <a:srgbClr val="000000"/>
                </a:solidFill>
              </a:rPr>
              <a:t>$518</a:t>
            </a:r>
          </a:p>
        </p:txBody>
      </p:sp>
      <p:sp>
        <p:nvSpPr>
          <p:cNvPr id="225292" name="Text Box 12"/>
          <p:cNvSpPr txBox="1">
            <a:spLocks noChangeArrowheads="1"/>
          </p:cNvSpPr>
          <p:nvPr/>
        </p:nvSpPr>
        <p:spPr bwMode="auto">
          <a:xfrm>
            <a:off x="7140575" y="2740025"/>
            <a:ext cx="1455738" cy="146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>
                <a:solidFill>
                  <a:srgbClr val="808080"/>
                </a:solidFill>
              </a:rPr>
              <a:t>Fees from </a:t>
            </a:r>
          </a:p>
          <a:p>
            <a:pPr eaLnBrk="0" hangingPunct="0"/>
            <a:r>
              <a:rPr lang="en-US" sz="2400">
                <a:solidFill>
                  <a:srgbClr val="808080"/>
                </a:solidFill>
              </a:rPr>
              <a:t>random </a:t>
            </a:r>
          </a:p>
          <a:p>
            <a:pPr eaLnBrk="0" hangingPunct="0"/>
            <a:r>
              <a:rPr lang="en-US" sz="2400">
                <a:solidFill>
                  <a:srgbClr val="808080"/>
                </a:solidFill>
              </a:rPr>
              <a:t>allocation</a:t>
            </a:r>
          </a:p>
          <a:p>
            <a:pPr eaLnBrk="0" hangingPunct="0"/>
            <a:r>
              <a:rPr lang="en-US" sz="2400">
                <a:solidFill>
                  <a:srgbClr val="808080"/>
                </a:solidFill>
              </a:rPr>
              <a:t>$431</a:t>
            </a:r>
          </a:p>
        </p:txBody>
      </p:sp>
      <p:sp>
        <p:nvSpPr>
          <p:cNvPr id="2" name="Rectangle 1"/>
          <p:cNvSpPr/>
          <p:nvPr/>
        </p:nvSpPr>
        <p:spPr>
          <a:xfrm>
            <a:off x="4800600" y="2514600"/>
            <a:ext cx="1752600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5291" name="Line 11"/>
          <p:cNvSpPr>
            <a:spLocks noChangeShapeType="1"/>
          </p:cNvSpPr>
          <p:nvPr/>
        </p:nvSpPr>
        <p:spPr bwMode="auto">
          <a:xfrm>
            <a:off x="1944688" y="3490913"/>
            <a:ext cx="5065712" cy="14287"/>
          </a:xfrm>
          <a:prstGeom prst="line">
            <a:avLst/>
          </a:prstGeom>
          <a:noFill/>
          <a:ln w="5715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094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6" grpId="0"/>
      <p:bldP spid="22529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FD029D-C96F-411D-A8AF-4F62DA068B2E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51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024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52450" y="1295400"/>
          <a:ext cx="67056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96" name="Chart" r:id="rId4" imgW="4562551" imgH="2219249" progId="Excel.Sheet.8">
                  <p:embed/>
                </p:oleObj>
              </mc:Choice>
              <mc:Fallback>
                <p:oleObj name="Chart" r:id="rId4" imgW="4562551" imgH="221924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1295400"/>
                        <a:ext cx="67056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543800" cy="12954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Data from Harvard Staff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2019300" y="2016125"/>
            <a:ext cx="22002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000" b="1">
                <a:solidFill>
                  <a:srgbClr val="CC9900"/>
                </a:solidFill>
              </a:rPr>
              <a:t>Control Treatment</a:t>
            </a: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4770438" y="2314575"/>
            <a:ext cx="17351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000" b="1">
                <a:solidFill>
                  <a:srgbClr val="008000"/>
                </a:solidFill>
              </a:rPr>
              <a:t>Fee Treatment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1743075" y="5341938"/>
            <a:ext cx="2851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</a:rPr>
              <a:t>3% of Harvard staff</a:t>
            </a:r>
          </a:p>
          <a:p>
            <a:pPr algn="ctr"/>
            <a:r>
              <a:rPr lang="en-US" sz="2000" b="1">
                <a:solidFill>
                  <a:srgbClr val="000000"/>
                </a:solidFill>
              </a:rPr>
              <a:t>in Control Treatment </a:t>
            </a:r>
          </a:p>
          <a:p>
            <a:pPr algn="ctr"/>
            <a:r>
              <a:rPr lang="en-US" sz="2000" b="1">
                <a:solidFill>
                  <a:srgbClr val="000000"/>
                </a:solidFill>
              </a:rPr>
              <a:t>put all $$$</a:t>
            </a:r>
          </a:p>
          <a:p>
            <a:pPr algn="ctr"/>
            <a:r>
              <a:rPr lang="en-US" sz="2000" b="1">
                <a:solidFill>
                  <a:srgbClr val="000000"/>
                </a:solidFill>
              </a:rPr>
              <a:t>in low-cost fund</a:t>
            </a:r>
          </a:p>
        </p:txBody>
      </p:sp>
      <p:sp>
        <p:nvSpPr>
          <p:cNvPr id="225287" name="Text Box 7"/>
          <p:cNvSpPr txBox="1">
            <a:spLocks noChangeArrowheads="1"/>
          </p:cNvSpPr>
          <p:nvPr/>
        </p:nvSpPr>
        <p:spPr bwMode="auto">
          <a:xfrm>
            <a:off x="4376738" y="5337175"/>
            <a:ext cx="2851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</a:rPr>
              <a:t>9% of Harvard staff</a:t>
            </a:r>
          </a:p>
          <a:p>
            <a:pPr algn="ctr"/>
            <a:r>
              <a:rPr lang="en-US" sz="2000" b="1">
                <a:solidFill>
                  <a:srgbClr val="000000"/>
                </a:solidFill>
              </a:rPr>
              <a:t>in Fee Treatment </a:t>
            </a:r>
          </a:p>
          <a:p>
            <a:pPr algn="ctr"/>
            <a:r>
              <a:rPr lang="en-US" sz="2000" b="1">
                <a:solidFill>
                  <a:srgbClr val="000000"/>
                </a:solidFill>
              </a:rPr>
              <a:t>put all $$$</a:t>
            </a:r>
          </a:p>
          <a:p>
            <a:pPr algn="ctr"/>
            <a:r>
              <a:rPr lang="en-US" sz="2000" b="1">
                <a:solidFill>
                  <a:srgbClr val="000000"/>
                </a:solidFill>
              </a:rPr>
              <a:t>in low-cost fund</a:t>
            </a:r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5384800" y="2911475"/>
            <a:ext cx="67945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400" b="1">
                <a:solidFill>
                  <a:srgbClr val="000000"/>
                </a:solidFill>
              </a:rPr>
              <a:t>$494</a:t>
            </a: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2590800" y="2514600"/>
            <a:ext cx="1066800" cy="2667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2743200" y="2590800"/>
            <a:ext cx="67945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400" b="1">
                <a:solidFill>
                  <a:srgbClr val="000000"/>
                </a:solidFill>
              </a:rPr>
              <a:t>$518</a:t>
            </a:r>
          </a:p>
        </p:txBody>
      </p:sp>
      <p:sp>
        <p:nvSpPr>
          <p:cNvPr id="225291" name="Line 11"/>
          <p:cNvSpPr>
            <a:spLocks noChangeShapeType="1"/>
          </p:cNvSpPr>
          <p:nvPr/>
        </p:nvSpPr>
        <p:spPr bwMode="auto">
          <a:xfrm>
            <a:off x="1944688" y="3490913"/>
            <a:ext cx="5065712" cy="14287"/>
          </a:xfrm>
          <a:prstGeom prst="line">
            <a:avLst/>
          </a:prstGeom>
          <a:noFill/>
          <a:ln w="5715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5292" name="Text Box 12"/>
          <p:cNvSpPr txBox="1">
            <a:spLocks noChangeArrowheads="1"/>
          </p:cNvSpPr>
          <p:nvPr/>
        </p:nvSpPr>
        <p:spPr bwMode="auto">
          <a:xfrm>
            <a:off x="7140575" y="2740025"/>
            <a:ext cx="1455738" cy="146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>
                <a:solidFill>
                  <a:srgbClr val="808080"/>
                </a:solidFill>
              </a:rPr>
              <a:t>Fees from </a:t>
            </a:r>
          </a:p>
          <a:p>
            <a:pPr eaLnBrk="0" hangingPunct="0"/>
            <a:r>
              <a:rPr lang="en-US" sz="2400">
                <a:solidFill>
                  <a:srgbClr val="808080"/>
                </a:solidFill>
              </a:rPr>
              <a:t>random </a:t>
            </a:r>
          </a:p>
          <a:p>
            <a:pPr eaLnBrk="0" hangingPunct="0"/>
            <a:r>
              <a:rPr lang="en-US" sz="2400">
                <a:solidFill>
                  <a:srgbClr val="808080"/>
                </a:solidFill>
              </a:rPr>
              <a:t>allocation</a:t>
            </a:r>
          </a:p>
          <a:p>
            <a:pPr eaLnBrk="0" hangingPunct="0"/>
            <a:r>
              <a:rPr lang="en-US" sz="2400">
                <a:solidFill>
                  <a:srgbClr val="808080"/>
                </a:solidFill>
              </a:rPr>
              <a:t>$431</a:t>
            </a:r>
          </a:p>
        </p:txBody>
      </p:sp>
    </p:spTree>
    <p:extLst>
      <p:ext uri="{BB962C8B-B14F-4D97-AF65-F5344CB8AC3E}">
        <p14:creationId xmlns:p14="http://schemas.microsoft.com/office/powerpoint/2010/main" val="1330247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$100 bills on the sidewalk</a:t>
            </a:r>
            <a:br>
              <a:rPr lang="en-US" sz="3200" b="0" smtClean="0">
                <a:solidFill>
                  <a:schemeClr val="tx1"/>
                </a:solidFill>
              </a:rPr>
            </a:br>
            <a:r>
              <a:rPr lang="en-US" sz="3200" b="0" smtClean="0">
                <a:solidFill>
                  <a:schemeClr val="tx1"/>
                </a:solidFill>
              </a:rPr>
              <a:t>Choi, Laibson, Madrian (2009)</a:t>
            </a:r>
            <a:br>
              <a:rPr lang="en-US" sz="3200" b="0" smtClean="0">
                <a:solidFill>
                  <a:schemeClr val="tx1"/>
                </a:solidFill>
              </a:rPr>
            </a:br>
            <a:endParaRPr lang="en-US" sz="3200" b="0" smtClean="0">
              <a:solidFill>
                <a:schemeClr val="tx1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700" y="1524000"/>
            <a:ext cx="8543925" cy="3987800"/>
          </a:xfrm>
        </p:spPr>
        <p:txBody>
          <a:bodyPr/>
          <a:lstStyle/>
          <a:p>
            <a:pPr marL="177800" indent="-177800" eaLnBrk="1" hangingPunct="1"/>
            <a:r>
              <a:rPr lang="en-US" sz="2400" dirty="0" smtClean="0"/>
              <a:t>Employer match is an instantaneous, riskless return on investment</a:t>
            </a:r>
          </a:p>
          <a:p>
            <a:pPr marL="177800" indent="-177800" eaLnBrk="1" hangingPunct="1"/>
            <a:r>
              <a:rPr lang="en-US" sz="2400" dirty="0" smtClean="0"/>
              <a:t>Particularly appealing if you are over 59½ years old</a:t>
            </a:r>
          </a:p>
          <a:p>
            <a:pPr marL="457200" lvl="1" indent="-165100" eaLnBrk="1" hangingPunct="1"/>
            <a:r>
              <a:rPr lang="en-US" sz="2400" dirty="0" smtClean="0"/>
              <a:t> Have the most experience, so should be savvy</a:t>
            </a:r>
          </a:p>
          <a:p>
            <a:pPr marL="457200" lvl="1" indent="-165100" eaLnBrk="1" hangingPunct="1"/>
            <a:r>
              <a:rPr lang="en-US" sz="2400" dirty="0" smtClean="0"/>
              <a:t> Retirement is close, so should be thinking about saving</a:t>
            </a:r>
          </a:p>
          <a:p>
            <a:pPr marL="457200" lvl="1" indent="-165100" eaLnBrk="1" hangingPunct="1"/>
            <a:r>
              <a:rPr lang="en-US" sz="2400" dirty="0" smtClean="0"/>
              <a:t> Can withdraw money from 401(k) without penalty</a:t>
            </a:r>
          </a:p>
          <a:p>
            <a:pPr marL="177800" indent="-177800" eaLnBrk="1" hangingPunct="1"/>
            <a:r>
              <a:rPr lang="en-US" sz="2400" dirty="0" smtClean="0"/>
              <a:t>We study seven companies and find that on average, </a:t>
            </a:r>
            <a:r>
              <a:rPr lang="en-US" sz="2400" u="sng" dirty="0" smtClean="0"/>
              <a:t>half</a:t>
            </a:r>
            <a:r>
              <a:rPr lang="en-US" sz="2400" dirty="0" smtClean="0"/>
              <a:t> of employees over 59½ years old are not fully exploiting their employer match</a:t>
            </a:r>
          </a:p>
          <a:p>
            <a:pPr marL="457200" lvl="1" indent="-165100" eaLnBrk="1" hangingPunct="1"/>
            <a:r>
              <a:rPr lang="en-US" sz="2400" dirty="0" smtClean="0"/>
              <a:t> Average loss is 1.6% of salary per year</a:t>
            </a:r>
          </a:p>
          <a:p>
            <a:pPr marL="177800" indent="-177800" eaLnBrk="1" hangingPunct="1"/>
            <a:r>
              <a:rPr lang="en-US" sz="2400" dirty="0" smtClean="0"/>
              <a:t>Educational intervention has no effect</a:t>
            </a:r>
          </a:p>
        </p:txBody>
      </p:sp>
    </p:spTree>
    <p:extLst>
      <p:ext uri="{BB962C8B-B14F-4D97-AF65-F5344CB8AC3E}">
        <p14:creationId xmlns:p14="http://schemas.microsoft.com/office/powerpoint/2010/main" val="2143687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Financial education </a:t>
            </a:r>
            <a:br>
              <a:rPr lang="en-US" sz="3200" b="0" smtClean="0">
                <a:solidFill>
                  <a:schemeClr val="tx1"/>
                </a:solidFill>
              </a:rPr>
            </a:br>
            <a:r>
              <a:rPr lang="en-US" sz="3200" b="0" smtClean="0">
                <a:solidFill>
                  <a:schemeClr val="tx1"/>
                </a:solidFill>
              </a:rPr>
              <a:t>Choi, Laibson, Madrian, Metrick (2004) </a:t>
            </a:r>
            <a:br>
              <a:rPr lang="en-US" sz="3200" b="0" smtClean="0">
                <a:solidFill>
                  <a:schemeClr val="tx1"/>
                </a:solidFill>
              </a:rPr>
            </a:br>
            <a:endParaRPr lang="en-US" sz="3200" b="0" smtClean="0">
              <a:solidFill>
                <a:schemeClr val="tx1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972425" cy="4584700"/>
          </a:xfrm>
        </p:spPr>
        <p:txBody>
          <a:bodyPr/>
          <a:lstStyle/>
          <a:p>
            <a:pPr marL="177800" indent="-177800" eaLnBrk="1" hangingPunct="1"/>
            <a:r>
              <a:rPr lang="en-US" sz="2400" smtClean="0"/>
              <a:t>Seminars presented by professional financial advisors</a:t>
            </a:r>
          </a:p>
          <a:p>
            <a:pPr marL="177800" indent="-177800" eaLnBrk="1" hangingPunct="1"/>
            <a:r>
              <a:rPr lang="en-US" sz="2400" smtClean="0"/>
              <a:t>Curriculum: Setting savings goals, asset allocation, managing credit and debt, insurance against financial risks</a:t>
            </a:r>
          </a:p>
          <a:p>
            <a:pPr marL="177800" indent="-177800" eaLnBrk="1" hangingPunct="1"/>
            <a:r>
              <a:rPr lang="en-US" sz="2400" smtClean="0"/>
              <a:t>Seminars offered throughout 2000</a:t>
            </a:r>
          </a:p>
          <a:p>
            <a:pPr marL="177800" indent="-177800" eaLnBrk="1" hangingPunct="1"/>
            <a:r>
              <a:rPr lang="en-US" sz="2400" smtClean="0"/>
              <a:t>Linked data on individual employees’ seminar attendance to administrative data on actual savings behavior before and after seminar</a:t>
            </a:r>
          </a:p>
        </p:txBody>
      </p:sp>
    </p:spTree>
    <p:extLst>
      <p:ext uri="{BB962C8B-B14F-4D97-AF65-F5344CB8AC3E}">
        <p14:creationId xmlns:p14="http://schemas.microsoft.com/office/powerpoint/2010/main" val="797201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90562"/>
          </a:xfrm>
        </p:spPr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Effect of education is positive but small</a:t>
            </a:r>
          </a:p>
        </p:txBody>
      </p:sp>
      <p:graphicFrame>
        <p:nvGraphicFramePr>
          <p:cNvPr id="136265" name="Group 73"/>
          <p:cNvGraphicFramePr>
            <a:graphicFrameLocks noGrp="1"/>
          </p:cNvGraphicFramePr>
          <p:nvPr/>
        </p:nvGraphicFramePr>
        <p:xfrm>
          <a:off x="381000" y="914400"/>
          <a:ext cx="8305800" cy="5284154"/>
        </p:xfrm>
        <a:graphic>
          <a:graphicData uri="http://schemas.openxmlformats.org/drawingml/2006/table">
            <a:tbl>
              <a:tblPr/>
              <a:tblGrid>
                <a:gridCol w="3505200"/>
                <a:gridCol w="1524000"/>
                <a:gridCol w="1390650"/>
                <a:gridCol w="18859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Seminar attendees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Non-attendees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5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planning to make change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actually made change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actually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made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change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Those not in 401(k)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Enroll in 401(k) Plan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Those already in 401(k)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Increase contribution rate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Change fund selection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Change asset allocation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81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0370B7-8348-4FFB-9F57-986672C53563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55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90562"/>
          </a:xfrm>
        </p:spPr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Effect of education is positive but small</a:t>
            </a:r>
          </a:p>
        </p:txBody>
      </p:sp>
      <p:graphicFrame>
        <p:nvGraphicFramePr>
          <p:cNvPr id="227388" name="Group 60"/>
          <p:cNvGraphicFramePr>
            <a:graphicFrameLocks noGrp="1"/>
          </p:cNvGraphicFramePr>
          <p:nvPr/>
        </p:nvGraphicFramePr>
        <p:xfrm>
          <a:off x="381000" y="914400"/>
          <a:ext cx="8305800" cy="5284154"/>
        </p:xfrm>
        <a:graphic>
          <a:graphicData uri="http://schemas.openxmlformats.org/drawingml/2006/table">
            <a:tbl>
              <a:tblPr/>
              <a:tblGrid>
                <a:gridCol w="3505200"/>
                <a:gridCol w="1524000"/>
                <a:gridCol w="1390650"/>
                <a:gridCol w="18859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Seminar attendees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Non-attendees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5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planning to make change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actually made change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actually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made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change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Those not in 401(k)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Enroll in 401(k) Plan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Those already in 401(k)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Increase contribution rate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Change fund selection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Change asset allocation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443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9AAA3C-4425-4BAA-B5B9-1093BEA44B07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56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90562"/>
          </a:xfrm>
        </p:spPr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Effect of education is positive but small</a:t>
            </a:r>
          </a:p>
        </p:txBody>
      </p:sp>
      <p:graphicFrame>
        <p:nvGraphicFramePr>
          <p:cNvPr id="229436" name="Group 60"/>
          <p:cNvGraphicFramePr>
            <a:graphicFrameLocks noGrp="1"/>
          </p:cNvGraphicFramePr>
          <p:nvPr/>
        </p:nvGraphicFramePr>
        <p:xfrm>
          <a:off x="381000" y="914400"/>
          <a:ext cx="8305800" cy="5284154"/>
        </p:xfrm>
        <a:graphic>
          <a:graphicData uri="http://schemas.openxmlformats.org/drawingml/2006/table">
            <a:tbl>
              <a:tblPr/>
              <a:tblGrid>
                <a:gridCol w="3505200"/>
                <a:gridCol w="1524000"/>
                <a:gridCol w="1390650"/>
                <a:gridCol w="18859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Seminar attendees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Non-attendees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5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planning to make change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actually made change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actually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made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change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Those not in 401(k)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Enroll in 401(k) Plan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Those already in 401(k)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Increase contribution rate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Change fund selection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Change asset allocation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961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183563" cy="6172200"/>
          </a:xfrm>
        </p:spPr>
        <p:txBody>
          <a:bodyPr/>
          <a:lstStyle/>
          <a:p>
            <a:pPr marL="177800" indent="-1778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400" smtClean="0"/>
              <a:t>Financial education effects are small</a:t>
            </a:r>
          </a:p>
          <a:p>
            <a:pPr marL="177800" indent="-1778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400" smtClean="0"/>
              <a:t>Seminar attendees have good intentions to change their   401(k) savings behavior, but most do not follow through</a:t>
            </a:r>
          </a:p>
          <a:p>
            <a:pPr marL="177800" indent="-1778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400" smtClean="0"/>
              <a:t>Financial education alone will not dramatically improve the quality of 401(k) savings outcomes</a:t>
            </a:r>
          </a:p>
          <a:p>
            <a:pPr marL="177800" indent="-1778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400" smtClean="0"/>
              <a:t>Choi et al (2005) study the effect of the Enron, Worldcom, and Global Crossing scandals on employer stock holding</a:t>
            </a:r>
          </a:p>
          <a:p>
            <a:pPr marL="457200" lvl="1" indent="-1651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000" smtClean="0"/>
              <a:t>No net sales of employer stock in reaction to these news stories</a:t>
            </a:r>
          </a:p>
          <a:p>
            <a:pPr marL="457200" lvl="1" indent="-1651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000" smtClean="0"/>
              <a:t>These scandals did not affect the asset allocation decisions of new hires.</a:t>
            </a:r>
          </a:p>
          <a:p>
            <a:pPr marL="457200" lvl="1" indent="-1651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000" smtClean="0"/>
              <a:t>These hires did not affect the asset allocation decisions of new hires at other Houston firms.</a:t>
            </a:r>
          </a:p>
        </p:txBody>
      </p:sp>
    </p:spTree>
    <p:extLst>
      <p:ext uri="{BB962C8B-B14F-4D97-AF65-F5344CB8AC3E}">
        <p14:creationId xmlns:p14="http://schemas.microsoft.com/office/powerpoint/2010/main" val="617361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Information and disclosure generally don’t do much on their own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  <a:p>
            <a:pPr eaLnBrk="1" hangingPunct="1"/>
            <a:r>
              <a:rPr lang="en-US" smtClean="0"/>
              <a:t>New York City calorie disclosure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(</a:t>
            </a:r>
            <a:r>
              <a:rPr lang="en-US" i="1" smtClean="0"/>
              <a:t>Elbel et al 2009</a:t>
            </a:r>
            <a:r>
              <a:rPr lang="en-US" smtClean="0"/>
              <a:t>)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2133600" cy="457200"/>
          </a:xfrm>
          <a:noFill/>
        </p:spPr>
        <p:txBody>
          <a:bodyPr/>
          <a:lstStyle/>
          <a:p>
            <a:pPr algn="l"/>
            <a:fld id="{BF04A4E1-CDF7-4129-9BEC-1BB1747054D4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l"/>
              <a:t>58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25488" y="4473575"/>
          <a:ext cx="7895771" cy="1412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5543"/>
                <a:gridCol w="1701074"/>
                <a:gridCol w="1579154"/>
              </a:tblGrid>
              <a:tr h="370840">
                <a:tc>
                  <a:txBody>
                    <a:bodyPr/>
                    <a:lstStyle/>
                    <a:p>
                      <a:endParaRPr lang="en-US" sz="2490" baseline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aseline="0" dirty="0" smtClean="0">
                          <a:solidFill>
                            <a:schemeClr val="tx1"/>
                          </a:solidFill>
                        </a:rPr>
                        <a:t>Before </a:t>
                      </a:r>
                      <a:endParaRPr lang="en-US" sz="249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aseline="0" dirty="0" smtClean="0">
                          <a:solidFill>
                            <a:schemeClr val="tx1"/>
                          </a:solidFill>
                        </a:rPr>
                        <a:t>After</a:t>
                      </a:r>
                      <a:endParaRPr lang="en-US" sz="249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99FF">
                        <a:alpha val="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90" b="1" baseline="0" dirty="0" smtClean="0">
                          <a:solidFill>
                            <a:srgbClr val="FF0000"/>
                          </a:solidFill>
                        </a:rPr>
                        <a:t>NYC (intervention city)</a:t>
                      </a:r>
                      <a:endParaRPr lang="en-US" sz="249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="1" baseline="0" dirty="0" smtClean="0">
                          <a:solidFill>
                            <a:srgbClr val="FF0000"/>
                          </a:solidFill>
                        </a:rPr>
                        <a:t>825</a:t>
                      </a:r>
                      <a:endParaRPr lang="en-US" sz="249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="1" baseline="0" dirty="0" smtClean="0">
                          <a:solidFill>
                            <a:srgbClr val="FF0000"/>
                          </a:solidFill>
                        </a:rPr>
                        <a:t>846</a:t>
                      </a:r>
                      <a:endParaRPr lang="en-US" sz="249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6699FF">
                        <a:alpha val="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90" b="1" baseline="0" dirty="0" smtClean="0">
                          <a:solidFill>
                            <a:srgbClr val="0CAC2A"/>
                          </a:solidFill>
                        </a:rPr>
                        <a:t>Newark (control city)</a:t>
                      </a:r>
                      <a:endParaRPr lang="en-US" sz="2490" b="1" baseline="0" dirty="0">
                        <a:solidFill>
                          <a:srgbClr val="0CAC2A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="1" baseline="0" dirty="0" smtClean="0">
                          <a:solidFill>
                            <a:srgbClr val="0CAC2A"/>
                          </a:solidFill>
                        </a:rPr>
                        <a:t>823</a:t>
                      </a:r>
                      <a:endParaRPr lang="en-US" sz="2490" b="1" baseline="0" dirty="0">
                        <a:solidFill>
                          <a:srgbClr val="0CAC2A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="1" baseline="0" dirty="0" smtClean="0">
                          <a:solidFill>
                            <a:srgbClr val="0CAC2A"/>
                          </a:solidFill>
                        </a:rPr>
                        <a:t>826</a:t>
                      </a:r>
                      <a:endParaRPr lang="en-US" sz="2490" b="1" baseline="0" dirty="0">
                        <a:solidFill>
                          <a:srgbClr val="0CAC2A"/>
                        </a:solidFill>
                      </a:endParaRPr>
                    </a:p>
                  </a:txBody>
                  <a:tcPr>
                    <a:solidFill>
                      <a:srgbClr val="6699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7607" name="TextBox 5"/>
          <p:cNvSpPr txBox="1">
            <a:spLocks noChangeArrowheads="1"/>
          </p:cNvSpPr>
          <p:nvPr/>
        </p:nvSpPr>
        <p:spPr bwMode="auto">
          <a:xfrm>
            <a:off x="5384800" y="3236913"/>
            <a:ext cx="32797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</a:rPr>
              <a:t>Calories from </a:t>
            </a:r>
          </a:p>
          <a:p>
            <a:pPr algn="ctr"/>
            <a:r>
              <a:rPr lang="en-US" sz="2400" b="1">
                <a:solidFill>
                  <a:srgbClr val="FFFFFF"/>
                </a:solidFill>
              </a:rPr>
              <a:t>fast food purchases</a:t>
            </a:r>
          </a:p>
        </p:txBody>
      </p:sp>
      <p:sp>
        <p:nvSpPr>
          <p:cNvPr id="8" name="Rectangle 7"/>
          <p:cNvSpPr/>
          <p:nvPr/>
        </p:nvSpPr>
        <p:spPr>
          <a:xfrm>
            <a:off x="7126288" y="5006975"/>
            <a:ext cx="1422400" cy="392113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21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information about your peers affect savings behavior?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C4203F-DC7E-4610-9102-FF98370B00D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66916"/>
            <a:ext cx="82296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dirty="0" smtClean="0">
                <a:latin typeface="Gill Sans MT" pitchFamily="34" charset="0"/>
              </a:rPr>
              <a:t>Social marketing and peer effects</a:t>
            </a:r>
            <a:br>
              <a:rPr lang="en-US" dirty="0" smtClean="0">
                <a:latin typeface="Gill Sans MT" pitchFamily="34" charset="0"/>
              </a:rPr>
            </a:br>
            <a:r>
              <a:rPr lang="en-US" sz="2400" dirty="0" err="1" smtClean="0">
                <a:latin typeface="Gill Sans MT" pitchFamily="34" charset="0"/>
              </a:rPr>
              <a:t>Beshears</a:t>
            </a:r>
            <a:r>
              <a:rPr lang="en-US" sz="2400" dirty="0" smtClean="0">
                <a:latin typeface="Gill Sans MT" pitchFamily="34" charset="0"/>
              </a:rPr>
              <a:t>, Choi, Laibson, </a:t>
            </a:r>
            <a:r>
              <a:rPr lang="en-US" sz="2400" dirty="0" err="1" smtClean="0">
                <a:latin typeface="Gill Sans MT" pitchFamily="34" charset="0"/>
              </a:rPr>
              <a:t>Madrian</a:t>
            </a:r>
            <a:r>
              <a:rPr lang="en-US" sz="2400" dirty="0" smtClean="0">
                <a:latin typeface="Gill Sans MT" pitchFamily="34" charset="0"/>
              </a:rPr>
              <a:t>, Milkman (</a:t>
            </a:r>
            <a:r>
              <a:rPr lang="en-US" sz="2400" dirty="0" smtClean="0">
                <a:latin typeface="Gill Sans MT" pitchFamily="34" charset="0"/>
              </a:rPr>
              <a:t>2014)</a:t>
            </a:r>
            <a:endParaRPr lang="en-US" sz="2400" dirty="0" smtClean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32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Assessing Literacy: Risk Diversification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835525"/>
          </a:xfrm>
        </p:spPr>
        <p:txBody>
          <a:bodyPr/>
          <a:lstStyle/>
          <a:p>
            <a:pPr marL="166688" indent="-166688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 u="sng">
                <a:solidFill>
                  <a:srgbClr val="FF0000"/>
                </a:solidFill>
              </a:rPr>
              <a:t>Risk Diversification</a:t>
            </a:r>
          </a:p>
          <a:p>
            <a:pPr marL="166688" indent="-166688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“Do you think the following statement is true or false? Buying a single company stock usually provides a safer return than a stock mutual fund.”</a:t>
            </a:r>
          </a:p>
          <a:p>
            <a:pPr marL="1652588" lvl="2" indent="-419100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i) True;</a:t>
            </a:r>
          </a:p>
          <a:p>
            <a:pPr marL="1652588" lvl="2" indent="-419100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ii) False;</a:t>
            </a:r>
            <a:r>
              <a:rPr lang="en-US" altLang="en-US"/>
              <a:t> </a:t>
            </a:r>
          </a:p>
          <a:p>
            <a:pPr marL="1652588" lvl="2" indent="-419100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iii) DK; </a:t>
            </a:r>
          </a:p>
          <a:p>
            <a:pPr marL="1652588" lvl="2" indent="-419100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iv) Refuse to answer.</a:t>
            </a:r>
          </a:p>
        </p:txBody>
      </p:sp>
    </p:spTree>
    <p:extLst>
      <p:ext uri="{BB962C8B-B14F-4D97-AF65-F5344CB8AC3E}">
        <p14:creationId xmlns:p14="http://schemas.microsoft.com/office/powerpoint/2010/main" val="343612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3" cstate="print"/>
          <a:srcRect r="552" b="320"/>
          <a:stretch>
            <a:fillRect/>
          </a:stretch>
        </p:blipFill>
        <p:spPr bwMode="auto">
          <a:xfrm>
            <a:off x="-835378" y="-110840"/>
            <a:ext cx="9979378" cy="129435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79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Variation in peer information has </a:t>
            </a:r>
            <a:br>
              <a:rPr lang="en-US" sz="3100" dirty="0" smtClean="0"/>
            </a:br>
            <a:r>
              <a:rPr lang="en-US" sz="3100" dirty="0" smtClean="0"/>
              <a:t>no net impact on savings behavior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6312"/>
            <a:ext cx="8229600" cy="4805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Small perverse effects for unionized workers</a:t>
            </a:r>
          </a:p>
          <a:p>
            <a:r>
              <a:rPr lang="en-US" dirty="0" smtClean="0"/>
              <a:t>Small positive effect for non-unionized workers</a:t>
            </a:r>
          </a:p>
          <a:p>
            <a:endParaRPr lang="en-US" dirty="0" smtClean="0"/>
          </a:p>
          <a:p>
            <a:r>
              <a:rPr lang="en-US" dirty="0" smtClean="0"/>
              <a:t>Sources of variation of peer information:</a:t>
            </a:r>
          </a:p>
          <a:p>
            <a:pPr lvl="1"/>
            <a:r>
              <a:rPr lang="en-US" dirty="0" smtClean="0"/>
              <a:t>Exclusion vs. inclusion of peer information</a:t>
            </a:r>
          </a:p>
          <a:p>
            <a:pPr lvl="1"/>
            <a:r>
              <a:rPr lang="en-US" dirty="0" smtClean="0"/>
              <a:t>Variation in peer success (due to variation in comparison group)</a:t>
            </a:r>
          </a:p>
          <a:p>
            <a:r>
              <a:rPr lang="en-US" dirty="0" smtClean="0"/>
              <a:t>All sources of variation generate consistent findings.</a:t>
            </a:r>
          </a:p>
        </p:txBody>
      </p:sp>
    </p:spTree>
    <p:extLst>
      <p:ext uri="{BB962C8B-B14F-4D97-AF65-F5344CB8AC3E}">
        <p14:creationId xmlns:p14="http://schemas.microsoft.com/office/powerpoint/2010/main" val="3548288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686800" cy="79216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Nine claims about household finance</a:t>
            </a:r>
            <a:endParaRPr lang="en-US" sz="36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0641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Households: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</a:t>
            </a:r>
            <a:r>
              <a:rPr lang="en-US" sz="2400" dirty="0" smtClean="0"/>
              <a:t>ave low levels of financial literacy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very few </a:t>
            </a:r>
            <a:r>
              <a:rPr lang="en-US" sz="2400" i="1" dirty="0" smtClean="0"/>
              <a:t>liquid</a:t>
            </a:r>
            <a:r>
              <a:rPr lang="en-US" sz="2400" dirty="0" smtClean="0"/>
              <a:t> assets (live hand to mouth)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substantial </a:t>
            </a:r>
            <a:r>
              <a:rPr lang="en-US" sz="2400" i="1" dirty="0" smtClean="0"/>
              <a:t>illiquid</a:t>
            </a:r>
            <a:r>
              <a:rPr lang="en-US" sz="2400" dirty="0" smtClean="0"/>
              <a:t>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a high MPC out of liquid wealth and liquidity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a low MPC out of illiquid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Don’t choose optimal financial service products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Barely change their behavior after financial education interventions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Have misaligned financial intentions and financial actions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Make financial choices that are easy to manipulate</a:t>
            </a:r>
            <a:endParaRPr lang="en-US" sz="2400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 smtClean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57855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Procrastination in retirement savings</a:t>
            </a:r>
            <a:br>
              <a:rPr lang="en-US" sz="3200" b="0" smtClean="0">
                <a:solidFill>
                  <a:schemeClr val="tx1"/>
                </a:solidFill>
              </a:rPr>
            </a:br>
            <a:r>
              <a:rPr lang="en-US" sz="3200" b="0" smtClean="0">
                <a:solidFill>
                  <a:schemeClr val="tx1"/>
                </a:solidFill>
              </a:rPr>
              <a:t>Choi, Laibson, Madrian, Metrick (2002)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700" y="1981200"/>
            <a:ext cx="8750300" cy="4167188"/>
          </a:xfrm>
        </p:spPr>
        <p:txBody>
          <a:bodyPr/>
          <a:lstStyle/>
          <a:p>
            <a:pPr marL="177800" indent="-177800" eaLnBrk="1" hangingPunct="1">
              <a:buFont typeface="Wingdings" pitchFamily="2" charset="2"/>
              <a:buNone/>
            </a:pPr>
            <a:r>
              <a:rPr lang="en-US" sz="2400" smtClean="0"/>
              <a:t>Survey</a:t>
            </a:r>
          </a:p>
          <a:p>
            <a:pPr marL="457200" lvl="1" indent="-165100" eaLnBrk="1" hangingPunct="1"/>
            <a:r>
              <a:rPr lang="en-US" sz="2400" smtClean="0"/>
              <a:t> Mailed to 590 employees (random sample)</a:t>
            </a:r>
          </a:p>
          <a:p>
            <a:pPr marL="457200" lvl="1" indent="-165100" eaLnBrk="1" hangingPunct="1"/>
            <a:r>
              <a:rPr lang="en-US" sz="2400" smtClean="0"/>
              <a:t> 195 usable responses</a:t>
            </a:r>
          </a:p>
          <a:p>
            <a:pPr marL="457200" lvl="1" indent="-165100" eaLnBrk="1" hangingPunct="1"/>
            <a:r>
              <a:rPr lang="en-US" sz="2400" smtClean="0"/>
              <a:t> Matched to administrative data on actual savings behavior</a:t>
            </a:r>
          </a:p>
        </p:txBody>
      </p:sp>
    </p:spTree>
    <p:extLst>
      <p:ext uri="{BB962C8B-B14F-4D97-AF65-F5344CB8AC3E}">
        <p14:creationId xmlns:p14="http://schemas.microsoft.com/office/powerpoint/2010/main" val="4025231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2133600" cy="457200"/>
          </a:xfrm>
          <a:noFill/>
        </p:spPr>
        <p:txBody>
          <a:bodyPr/>
          <a:lstStyle/>
          <a:p>
            <a:pPr algn="l"/>
            <a:fld id="{EF13384F-818D-4D34-B36A-6525B584025C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l"/>
              <a:t>64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3200"/>
            <a:ext cx="8229600" cy="9445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FFFF"/>
                </a:solidFill>
              </a:rPr>
              <a:t/>
            </a:r>
            <a:br>
              <a:rPr lang="en-US" sz="2800" smtClean="0">
                <a:solidFill>
                  <a:srgbClr val="FFFFFF"/>
                </a:solidFill>
              </a:rPr>
            </a:br>
            <a:r>
              <a:rPr lang="en-US" sz="2800" smtClean="0">
                <a:solidFill>
                  <a:srgbClr val="FFFFFF"/>
                </a:solidFill>
              </a:rPr>
              <a:t>Typical breakdown among 100 employees</a:t>
            </a:r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611188" y="3355975"/>
            <a:ext cx="7605712" cy="0"/>
          </a:xfrm>
          <a:prstGeom prst="line">
            <a:avLst/>
          </a:prstGeom>
          <a:noFill/>
          <a:ln w="31750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8518" name="Line 6"/>
          <p:cNvSpPr>
            <a:spLocks noChangeShapeType="1"/>
          </p:cNvSpPr>
          <p:nvPr/>
        </p:nvSpPr>
        <p:spPr bwMode="auto">
          <a:xfrm>
            <a:off x="2778125" y="3479800"/>
            <a:ext cx="5589588" cy="15875"/>
          </a:xfrm>
          <a:prstGeom prst="line">
            <a:avLst/>
          </a:prstGeom>
          <a:noFill/>
          <a:ln w="3175000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8519" name="Line 7"/>
          <p:cNvSpPr>
            <a:spLocks noChangeShapeType="1"/>
          </p:cNvSpPr>
          <p:nvPr/>
        </p:nvSpPr>
        <p:spPr bwMode="auto">
          <a:xfrm>
            <a:off x="6173788" y="3609975"/>
            <a:ext cx="2324100" cy="14288"/>
          </a:xfrm>
          <a:prstGeom prst="line">
            <a:avLst/>
          </a:prstGeom>
          <a:noFill/>
          <a:ln w="317500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9399" name="Text Box 13"/>
          <p:cNvSpPr txBox="1">
            <a:spLocks noChangeArrowheads="1"/>
          </p:cNvSpPr>
          <p:nvPr/>
        </p:nvSpPr>
        <p:spPr bwMode="auto">
          <a:xfrm>
            <a:off x="661988" y="1881188"/>
            <a:ext cx="1627187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solidFill>
                  <a:srgbClr val="FFFFFF"/>
                </a:solidFill>
              </a:rPr>
              <a:t>Out of every 100 surveyed employees</a:t>
            </a:r>
          </a:p>
        </p:txBody>
      </p:sp>
      <p:sp>
        <p:nvSpPr>
          <p:cNvPr id="448526" name="Text Box 14"/>
          <p:cNvSpPr txBox="1">
            <a:spLocks noChangeArrowheads="1"/>
          </p:cNvSpPr>
          <p:nvPr/>
        </p:nvSpPr>
        <p:spPr bwMode="auto">
          <a:xfrm>
            <a:off x="2965450" y="2073275"/>
            <a:ext cx="25558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solidFill>
                  <a:srgbClr val="FFFFFF"/>
                </a:solidFill>
              </a:rPr>
              <a:t>68 self-report saving too little</a:t>
            </a:r>
          </a:p>
        </p:txBody>
      </p:sp>
      <p:sp>
        <p:nvSpPr>
          <p:cNvPr id="448528" name="Text Box 16"/>
          <p:cNvSpPr txBox="1">
            <a:spLocks noChangeArrowheads="1"/>
          </p:cNvSpPr>
          <p:nvPr/>
        </p:nvSpPr>
        <p:spPr bwMode="auto">
          <a:xfrm>
            <a:off x="6467475" y="2312988"/>
            <a:ext cx="18637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solidFill>
                  <a:srgbClr val="FFFFFF"/>
                </a:solidFill>
              </a:rPr>
              <a:t>24 plan to raise savings rate in next 2 months</a:t>
            </a:r>
          </a:p>
        </p:txBody>
      </p:sp>
      <p:sp>
        <p:nvSpPr>
          <p:cNvPr id="448530" name="Text Box 18"/>
          <p:cNvSpPr txBox="1">
            <a:spLocks noChangeArrowheads="1"/>
          </p:cNvSpPr>
          <p:nvPr/>
        </p:nvSpPr>
        <p:spPr bwMode="auto">
          <a:xfrm>
            <a:off x="4264025" y="6018213"/>
            <a:ext cx="42989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100" b="1">
                <a:solidFill>
                  <a:srgbClr val="FF0000"/>
                </a:solidFill>
              </a:rPr>
              <a:t>3 actually follow through</a:t>
            </a:r>
          </a:p>
        </p:txBody>
      </p:sp>
      <p:sp>
        <p:nvSpPr>
          <p:cNvPr id="448531" name="Line 19"/>
          <p:cNvSpPr>
            <a:spLocks noChangeShapeType="1"/>
          </p:cNvSpPr>
          <p:nvPr/>
        </p:nvSpPr>
        <p:spPr bwMode="auto">
          <a:xfrm flipV="1">
            <a:off x="8302625" y="3627438"/>
            <a:ext cx="231775" cy="0"/>
          </a:xfrm>
          <a:prstGeom prst="line">
            <a:avLst/>
          </a:prstGeom>
          <a:noFill/>
          <a:ln w="31750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8532" name="Line 20"/>
          <p:cNvSpPr>
            <a:spLocks noChangeShapeType="1"/>
          </p:cNvSpPr>
          <p:nvPr/>
        </p:nvSpPr>
        <p:spPr bwMode="auto">
          <a:xfrm flipV="1">
            <a:off x="8382000" y="5372100"/>
            <a:ext cx="0" cy="6477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2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8" grpId="0" animBg="1"/>
      <p:bldP spid="448519" grpId="0" animBg="1"/>
      <p:bldP spid="448526" grpId="0"/>
      <p:bldP spid="448528" grpId="0"/>
      <p:bldP spid="448530" grpId="0"/>
      <p:bldP spid="448531" grpId="0" animBg="1"/>
      <p:bldP spid="44853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943" y="731838"/>
            <a:ext cx="7543800" cy="1295400"/>
          </a:xfrm>
        </p:spPr>
        <p:txBody>
          <a:bodyPr/>
          <a:lstStyle/>
          <a:p>
            <a:r>
              <a:rPr lang="en-US" dirty="0" smtClean="0"/>
              <a:t>Credit card pay down</a:t>
            </a:r>
            <a:br>
              <a:rPr lang="en-US" dirty="0" smtClean="0"/>
            </a:br>
            <a:r>
              <a:rPr lang="en-US" dirty="0" err="1" smtClean="0"/>
              <a:t>Kuchler</a:t>
            </a:r>
            <a:r>
              <a:rPr lang="en-US" dirty="0" smtClean="0"/>
              <a:t> (2013)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36738"/>
            <a:ext cx="8229600" cy="4411662"/>
          </a:xfrm>
        </p:spPr>
        <p:txBody>
          <a:bodyPr/>
          <a:lstStyle/>
          <a:p>
            <a:r>
              <a:rPr lang="en-US" sz="2800" dirty="0" smtClean="0"/>
              <a:t>Data from on-line financial </a:t>
            </a:r>
            <a:r>
              <a:rPr lang="en-US" sz="2800" dirty="0"/>
              <a:t>management service </a:t>
            </a:r>
            <a:r>
              <a:rPr lang="en-US" sz="2800" dirty="0" err="1" smtClean="0"/>
              <a:t>ReadyForZero</a:t>
            </a:r>
            <a:r>
              <a:rPr lang="en-US" sz="2800" dirty="0" smtClean="0"/>
              <a:t>, </a:t>
            </a:r>
            <a:r>
              <a:rPr lang="en-US" sz="2800" dirty="0"/>
              <a:t>which </a:t>
            </a:r>
            <a:r>
              <a:rPr lang="en-US" sz="2800" dirty="0" smtClean="0"/>
              <a:t>gives users help </a:t>
            </a:r>
            <a:r>
              <a:rPr lang="en-US" sz="2800" dirty="0"/>
              <a:t>in managing their debt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Median credit card debt at sign-up: $10,669.</a:t>
            </a:r>
          </a:p>
          <a:p>
            <a:r>
              <a:rPr lang="en-US" sz="2800" dirty="0" smtClean="0"/>
              <a:t>When </a:t>
            </a:r>
            <a:r>
              <a:rPr lang="en-US" sz="2800" dirty="0"/>
              <a:t>users sign up for the site, they plan to reduce their debt </a:t>
            </a:r>
            <a:r>
              <a:rPr lang="en-US" sz="2800" dirty="0" smtClean="0"/>
              <a:t>significantly.</a:t>
            </a:r>
          </a:p>
          <a:p>
            <a:r>
              <a:rPr lang="en-US" sz="2800" dirty="0" smtClean="0"/>
              <a:t>Median plan over first 90 days: </a:t>
            </a:r>
            <a:r>
              <a:rPr lang="en-US" sz="2800" b="1" dirty="0" smtClean="0">
                <a:solidFill>
                  <a:srgbClr val="FF0000"/>
                </a:solidFill>
              </a:rPr>
              <a:t>$1,947 </a:t>
            </a:r>
          </a:p>
          <a:p>
            <a:r>
              <a:rPr lang="en-US" sz="2800" dirty="0" smtClean="0"/>
              <a:t>Most users reduce their </a:t>
            </a:r>
            <a:r>
              <a:rPr lang="en-US" sz="2800" dirty="0"/>
              <a:t>debt levels by </a:t>
            </a:r>
            <a:r>
              <a:rPr lang="en-US" sz="2800" dirty="0" smtClean="0"/>
              <a:t>very little</a:t>
            </a:r>
          </a:p>
          <a:p>
            <a:r>
              <a:rPr lang="en-US" sz="2800" dirty="0" smtClean="0"/>
              <a:t>Median pay down over first 90 days: </a:t>
            </a:r>
            <a:r>
              <a:rPr lang="en-US" sz="2800" b="1" dirty="0" smtClean="0">
                <a:solidFill>
                  <a:srgbClr val="FF0000"/>
                </a:solidFill>
              </a:rPr>
              <a:t>$234</a:t>
            </a:r>
            <a:r>
              <a:rPr lang="en-US" sz="28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2B480-26BF-41D4-9C9E-67735757DEC7}" type="slidenum">
              <a:rPr lang="en-US" altLang="en-US" smtClean="0"/>
              <a:pPr>
                <a:defRPr/>
              </a:pPr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1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686800" cy="79216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Nine claims about household finance</a:t>
            </a:r>
            <a:endParaRPr lang="en-US" sz="36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0641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Households: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</a:t>
            </a:r>
            <a:r>
              <a:rPr lang="en-US" sz="2400" dirty="0" smtClean="0"/>
              <a:t>ave low levels of financial literacy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very few </a:t>
            </a:r>
            <a:r>
              <a:rPr lang="en-US" sz="2400" i="1" dirty="0" smtClean="0"/>
              <a:t>liquid</a:t>
            </a:r>
            <a:r>
              <a:rPr lang="en-US" sz="2400" dirty="0" smtClean="0"/>
              <a:t> assets (live hand to mouth)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substantial </a:t>
            </a:r>
            <a:r>
              <a:rPr lang="en-US" sz="2400" i="1" dirty="0" smtClean="0"/>
              <a:t>illiquid</a:t>
            </a:r>
            <a:r>
              <a:rPr lang="en-US" sz="2400" dirty="0" smtClean="0"/>
              <a:t>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a high MPC out of liquid wealth and liquidity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a low MPC out of illiquid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Don’t choose optimal financial service products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Barely change their behavior after financial education interventions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misaligned financial intentions and financial actions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Make financial choices that are easy to manipulate</a:t>
            </a:r>
            <a:endParaRPr lang="en-US" sz="2400" b="1" dirty="0">
              <a:solidFill>
                <a:srgbClr val="FF0000"/>
              </a:solidFill>
            </a:endParaRPr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 smtClean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51203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040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Opt-in enrollment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 descr="http://www.lakesregionrealestatenews.com/wp-content/uploads/2009/11/hurdle-too-high.jpg"/>
          <p:cNvPicPr>
            <a:picLocks noChangeAspect="1" noChangeArrowheads="1"/>
          </p:cNvPicPr>
          <p:nvPr/>
        </p:nvPicPr>
        <p:blipFill>
          <a:blip r:embed="rId2" cstate="print"/>
          <a:srcRect t="4241" r="33784" b="3708"/>
          <a:stretch>
            <a:fillRect/>
          </a:stretch>
        </p:blipFill>
        <p:spPr bwMode="auto">
          <a:xfrm flipH="1">
            <a:off x="3837737" y="2264661"/>
            <a:ext cx="1633098" cy="29635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9902" y="3071819"/>
            <a:ext cx="3223260" cy="1785104"/>
          </a:xfrm>
          <a:prstGeom prst="rect">
            <a:avLst/>
          </a:prstGeom>
          <a:solidFill>
            <a:srgbClr val="C00000"/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UNDESIRED </a:t>
            </a:r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BEHAVIOR:</a:t>
            </a:r>
          </a:p>
          <a:p>
            <a:pPr algn="ctr"/>
            <a:r>
              <a:rPr lang="en-US" sz="28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Non-participation</a:t>
            </a:r>
            <a:endParaRPr lang="en-US" sz="2800" dirty="0">
              <a:solidFill>
                <a:prstClr val="white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2928" y="3071819"/>
            <a:ext cx="3223260" cy="1846659"/>
          </a:xfrm>
          <a:prstGeom prst="rect">
            <a:avLst/>
          </a:prstGeom>
          <a:solidFill>
            <a:srgbClr val="0CAC2A"/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DESIRED </a:t>
            </a:r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BEHAVIOR:</a:t>
            </a:r>
          </a:p>
          <a:p>
            <a:pPr algn="ctr"/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participation</a:t>
            </a:r>
            <a:endParaRPr lang="en-US" sz="3200" dirty="0">
              <a:solidFill>
                <a:prstClr val="white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4709" y="1713583"/>
            <a:ext cx="3153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Franklin Gothic Medium" pitchFamily="34" charset="0"/>
                <a:cs typeface="+mn-cs"/>
              </a:rPr>
              <a:t>PROCRASTINATION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879" y="696691"/>
            <a:ext cx="7353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cs typeface="+mn-cs"/>
              </a:rPr>
              <a:t>Opt-out enrollment (auto-enrollment)</a:t>
            </a:r>
            <a:endParaRPr lang="en-US" sz="32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5651" y="4891320"/>
            <a:ext cx="1642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C4CCFF">
                    <a:lumMod val="10000"/>
                  </a:srgbClr>
                </a:solidFill>
                <a:cs typeface="+mn-cs"/>
              </a:rPr>
              <a:t>START HERE</a:t>
            </a:r>
            <a:endParaRPr lang="en-US" sz="1800" b="1" dirty="0">
              <a:solidFill>
                <a:srgbClr val="C4CCFF">
                  <a:lumMod val="10000"/>
                </a:srgbClr>
              </a:solidFill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324600"/>
            <a:ext cx="91053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rgbClr val="040404"/>
                </a:solidFill>
              </a:rPr>
              <a:t>Madrian</a:t>
            </a:r>
            <a:r>
              <a:rPr lang="en-US" sz="2200" dirty="0" smtClean="0">
                <a:solidFill>
                  <a:srgbClr val="040404"/>
                </a:solidFill>
              </a:rPr>
              <a:t> and </a:t>
            </a:r>
            <a:r>
              <a:rPr lang="en-US" sz="2200" dirty="0" err="1" smtClean="0">
                <a:solidFill>
                  <a:srgbClr val="040404"/>
                </a:solidFill>
              </a:rPr>
              <a:t>Shea</a:t>
            </a:r>
            <a:r>
              <a:rPr lang="en-US" sz="2200" dirty="0" smtClean="0">
                <a:solidFill>
                  <a:srgbClr val="040404"/>
                </a:solidFill>
              </a:rPr>
              <a:t> (2001); Choi, </a:t>
            </a:r>
            <a:r>
              <a:rPr lang="en-US" sz="2200" dirty="0" err="1" smtClean="0">
                <a:solidFill>
                  <a:srgbClr val="040404"/>
                </a:solidFill>
              </a:rPr>
              <a:t>Laibson</a:t>
            </a:r>
            <a:r>
              <a:rPr lang="en-US" sz="2200" dirty="0" smtClean="0">
                <a:solidFill>
                  <a:srgbClr val="040404"/>
                </a:solidFill>
              </a:rPr>
              <a:t>, </a:t>
            </a:r>
            <a:r>
              <a:rPr lang="en-US" sz="2200" dirty="0" err="1" smtClean="0">
                <a:solidFill>
                  <a:srgbClr val="040404"/>
                </a:solidFill>
              </a:rPr>
              <a:t>Madrian</a:t>
            </a:r>
            <a:r>
              <a:rPr lang="en-US" sz="2200" dirty="0" smtClean="0">
                <a:solidFill>
                  <a:srgbClr val="040404"/>
                </a:solidFill>
              </a:rPr>
              <a:t>, and </a:t>
            </a:r>
            <a:r>
              <a:rPr lang="en-US" sz="2200" dirty="0" err="1" smtClean="0">
                <a:solidFill>
                  <a:srgbClr val="040404"/>
                </a:solidFill>
              </a:rPr>
              <a:t>Metrick</a:t>
            </a:r>
            <a:r>
              <a:rPr lang="en-US" sz="2200" dirty="0" smtClean="0">
                <a:solidFill>
                  <a:srgbClr val="040404"/>
                </a:solidFill>
              </a:rPr>
              <a:t> (2002)</a:t>
            </a:r>
            <a:endParaRPr lang="en-US" sz="2200" dirty="0">
              <a:solidFill>
                <a:srgbClr val="0404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735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25 -1.04046E-6 L 0.17032 -0.19029 C 0.19931 -0.23329 0.24306 -0.25688 0.28837 -0.25688 C 0.34028 -0.25688 0.38178 -0.23329 0.41077 -0.19029 L 0.55018 -1.04046E-6 " pathEditMode="relative" rAng="0" ptsTypes="FffFF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00" y="-129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55 -4.10405E-6 L -0.17361 -0.1889 C -0.20295 -0.23167 -0.24653 -0.25526 -0.29184 -0.25526 C -0.34375 -0.25526 -0.38507 -0.23167 -0.41441 -0.1889 L -0.5533 -4.10405E-6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00" y="-128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/>
      <p:bldP spid="8" grpId="0"/>
      <p:bldP spid="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040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Active Choice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 descr="http://www.lakesregionrealestatenews.com/wp-content/uploads/2009/11/hurdle-too-high.jpg"/>
          <p:cNvPicPr>
            <a:picLocks noChangeAspect="1" noChangeArrowheads="1"/>
          </p:cNvPicPr>
          <p:nvPr/>
        </p:nvPicPr>
        <p:blipFill>
          <a:blip r:embed="rId2" cstate="print"/>
          <a:srcRect t="4241" r="33784" b="3708"/>
          <a:stretch>
            <a:fillRect/>
          </a:stretch>
        </p:blipFill>
        <p:spPr bwMode="auto">
          <a:xfrm flipH="1">
            <a:off x="3837737" y="2264661"/>
            <a:ext cx="1633098" cy="29635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9902" y="3071819"/>
            <a:ext cx="3223260" cy="1785104"/>
          </a:xfrm>
          <a:prstGeom prst="rect">
            <a:avLst/>
          </a:prstGeom>
          <a:solidFill>
            <a:srgbClr val="C00000"/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UNDESIRED </a:t>
            </a:r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BEHAVIOR:</a:t>
            </a:r>
          </a:p>
          <a:p>
            <a:pPr algn="ctr"/>
            <a:r>
              <a:rPr lang="en-US" sz="28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Non-participation</a:t>
            </a:r>
            <a:endParaRPr lang="en-US" sz="2800" dirty="0">
              <a:solidFill>
                <a:prstClr val="white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2928" y="3071819"/>
            <a:ext cx="3223260" cy="1846659"/>
          </a:xfrm>
          <a:prstGeom prst="rect">
            <a:avLst/>
          </a:prstGeom>
          <a:solidFill>
            <a:srgbClr val="0CAC2A"/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DESIRED </a:t>
            </a:r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BEHAVIOR:</a:t>
            </a:r>
          </a:p>
          <a:p>
            <a:pPr algn="ctr"/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participation</a:t>
            </a:r>
            <a:endParaRPr lang="en-US" sz="3200" dirty="0">
              <a:solidFill>
                <a:prstClr val="white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7625" y="1307191"/>
            <a:ext cx="3153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Franklin Gothic Medium" pitchFamily="34" charset="0"/>
                <a:cs typeface="+mn-cs"/>
              </a:rPr>
              <a:t>PROCRASTINATION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5651" y="4891320"/>
            <a:ext cx="1642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cs typeface="+mn-cs"/>
              </a:rPr>
              <a:t>START HERE</a:t>
            </a:r>
            <a:endParaRPr lang="en-US" sz="18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0238" y="4034964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cs typeface="+mn-cs"/>
              </a:rPr>
              <a:t>Must  choose for oneself</a:t>
            </a:r>
            <a:endParaRPr lang="en-US" sz="18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5931" y="6411030"/>
            <a:ext cx="5497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40404"/>
                </a:solidFill>
              </a:rPr>
              <a:t>Carroll</a:t>
            </a:r>
            <a:r>
              <a:rPr lang="en-US" sz="2000" dirty="0">
                <a:solidFill>
                  <a:srgbClr val="040404"/>
                </a:solidFill>
              </a:rPr>
              <a:t>, </a:t>
            </a:r>
            <a:r>
              <a:rPr lang="en-US" sz="2000" dirty="0" smtClean="0">
                <a:solidFill>
                  <a:srgbClr val="040404"/>
                </a:solidFill>
              </a:rPr>
              <a:t>Choi</a:t>
            </a:r>
            <a:r>
              <a:rPr lang="en-US" sz="2000" dirty="0">
                <a:solidFill>
                  <a:srgbClr val="040404"/>
                </a:solidFill>
              </a:rPr>
              <a:t>, </a:t>
            </a:r>
            <a:r>
              <a:rPr lang="en-US" sz="2000" dirty="0" err="1" smtClean="0">
                <a:solidFill>
                  <a:srgbClr val="040404"/>
                </a:solidFill>
              </a:rPr>
              <a:t>Laibson</a:t>
            </a:r>
            <a:r>
              <a:rPr lang="en-US" sz="2000" dirty="0">
                <a:solidFill>
                  <a:srgbClr val="040404"/>
                </a:solidFill>
              </a:rPr>
              <a:t>, </a:t>
            </a:r>
            <a:r>
              <a:rPr lang="en-US" sz="2000" dirty="0" err="1" smtClean="0">
                <a:solidFill>
                  <a:srgbClr val="040404"/>
                </a:solidFill>
              </a:rPr>
              <a:t>Madrian</a:t>
            </a:r>
            <a:r>
              <a:rPr lang="en-US" sz="2000" dirty="0">
                <a:solidFill>
                  <a:srgbClr val="040404"/>
                </a:solidFill>
              </a:rPr>
              <a:t>, </a:t>
            </a:r>
            <a:r>
              <a:rPr lang="en-US" sz="2000" dirty="0" err="1" smtClean="0">
                <a:solidFill>
                  <a:srgbClr val="040404"/>
                </a:solidFill>
              </a:rPr>
              <a:t>Metrick</a:t>
            </a:r>
            <a:r>
              <a:rPr lang="en-US" sz="2000" dirty="0" smtClean="0">
                <a:solidFill>
                  <a:srgbClr val="040404"/>
                </a:solidFill>
              </a:rPr>
              <a:t> (2009)</a:t>
            </a:r>
            <a:endParaRPr lang="en-US" sz="2000" dirty="0">
              <a:solidFill>
                <a:srgbClr val="0404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90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8023 L -4.16667E-6 0.2527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-0.17179 L -0.16927 -0.35907 C -0.19861 -0.40138 -0.24201 -0.42474 -0.28715 -0.42474 C -0.33889 -0.42474 -0.38003 -0.40138 -0.40938 -0.35907 L -0.54774 -0.17179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/>
      <p:bldP spid="9" grpId="0"/>
      <p:bldP spid="1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lakesregionrealestatenews.com/wp-content/uploads/2009/11/hurdle-too-high.jpg"/>
          <p:cNvPicPr>
            <a:picLocks noChangeAspect="1" noChangeArrowheads="1"/>
          </p:cNvPicPr>
          <p:nvPr/>
        </p:nvPicPr>
        <p:blipFill>
          <a:blip r:embed="rId2" cstate="print"/>
          <a:srcRect t="4241" r="33784" b="3708"/>
          <a:stretch>
            <a:fillRect/>
          </a:stretch>
        </p:blipFill>
        <p:spPr bwMode="auto">
          <a:xfrm flipH="1">
            <a:off x="3837737" y="2264661"/>
            <a:ext cx="1633098" cy="29635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9902" y="3071819"/>
            <a:ext cx="3223260" cy="1785104"/>
          </a:xfrm>
          <a:prstGeom prst="rect">
            <a:avLst/>
          </a:prstGeom>
          <a:solidFill>
            <a:srgbClr val="C00000"/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UNDESIRED </a:t>
            </a:r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BEHAVIOR:</a:t>
            </a:r>
          </a:p>
          <a:p>
            <a:pPr algn="ctr"/>
            <a:r>
              <a:rPr lang="en-US" sz="28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Non-participation</a:t>
            </a:r>
            <a:endParaRPr lang="en-US" sz="2800" dirty="0">
              <a:solidFill>
                <a:prstClr val="white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2928" y="3071819"/>
            <a:ext cx="3223260" cy="1846659"/>
          </a:xfrm>
          <a:prstGeom prst="rect">
            <a:avLst/>
          </a:prstGeom>
          <a:solidFill>
            <a:srgbClr val="0CAC2A"/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DESIRED </a:t>
            </a:r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BEHAVIOR:</a:t>
            </a:r>
          </a:p>
          <a:p>
            <a:pPr algn="ctr"/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participation</a:t>
            </a:r>
            <a:endParaRPr lang="en-US" sz="3200" dirty="0">
              <a:solidFill>
                <a:prstClr val="white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4709" y="1713583"/>
            <a:ext cx="3153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Franklin Gothic Medium" pitchFamily="34" charset="0"/>
                <a:cs typeface="+mn-cs"/>
              </a:rPr>
              <a:t>PROCRASTINATION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02851" y="493491"/>
            <a:ext cx="3531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cs typeface="+mn-cs"/>
              </a:rPr>
              <a:t>Quick enrollment</a:t>
            </a:r>
            <a:endParaRPr lang="en-US" sz="32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5651" y="4891320"/>
            <a:ext cx="1642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cs typeface="+mn-cs"/>
              </a:rPr>
              <a:t>START HERE</a:t>
            </a:r>
            <a:endParaRPr lang="en-US" sz="18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6926" y="6248400"/>
            <a:ext cx="5801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40404"/>
                </a:solidFill>
              </a:rPr>
              <a:t>Beshears</a:t>
            </a:r>
            <a:r>
              <a:rPr lang="en-US" sz="2400" dirty="0">
                <a:solidFill>
                  <a:srgbClr val="040404"/>
                </a:solidFill>
              </a:rPr>
              <a:t>, </a:t>
            </a:r>
            <a:r>
              <a:rPr lang="en-US" sz="2400" dirty="0" smtClean="0">
                <a:solidFill>
                  <a:srgbClr val="040404"/>
                </a:solidFill>
              </a:rPr>
              <a:t>Choi, </a:t>
            </a:r>
            <a:r>
              <a:rPr lang="en-US" sz="2400" dirty="0" err="1" smtClean="0">
                <a:solidFill>
                  <a:srgbClr val="040404"/>
                </a:solidFill>
              </a:rPr>
              <a:t>Laibson</a:t>
            </a:r>
            <a:r>
              <a:rPr lang="en-US" sz="2400" dirty="0">
                <a:solidFill>
                  <a:srgbClr val="040404"/>
                </a:solidFill>
              </a:rPr>
              <a:t>, </a:t>
            </a:r>
            <a:r>
              <a:rPr lang="en-US" sz="2400" dirty="0" err="1" smtClean="0">
                <a:solidFill>
                  <a:srgbClr val="040404"/>
                </a:solidFill>
              </a:rPr>
              <a:t>Madrian</a:t>
            </a:r>
            <a:r>
              <a:rPr lang="en-US" sz="2400" dirty="0" smtClean="0">
                <a:solidFill>
                  <a:srgbClr val="040404"/>
                </a:solidFill>
              </a:rPr>
              <a:t> (2013)</a:t>
            </a:r>
            <a:endParaRPr lang="en-US" sz="2400" dirty="0">
              <a:solidFill>
                <a:srgbClr val="0404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546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algn="l"/>
            <a:r>
              <a:rPr lang="en-US" altLang="en-US"/>
              <a:t>How much do older people (ages 50+) know?</a:t>
            </a:r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381000" y="1233488"/>
            <a:ext cx="822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graphicFrame>
        <p:nvGraphicFramePr>
          <p:cNvPr id="149512" name="Object 8"/>
          <p:cNvGraphicFramePr>
            <a:graphicFrameLocks noChangeAspect="1"/>
          </p:cNvGraphicFramePr>
          <p:nvPr>
            <p:ph idx="1"/>
          </p:nvPr>
        </p:nvGraphicFramePr>
        <p:xfrm>
          <a:off x="381000" y="1543050"/>
          <a:ext cx="8229600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37" name="Bitmap Image" r:id="rId4" imgW="11104762" imgH="3828571" progId="Paint.Picture">
                  <p:embed/>
                </p:oleObj>
              </mc:Choice>
              <mc:Fallback>
                <p:oleObj name="Bitmap Image" r:id="rId4" imgW="11104762" imgH="38285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43050"/>
                        <a:ext cx="8229600" cy="325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13" name="Oval 9"/>
          <p:cNvSpPr>
            <a:spLocks noChangeArrowheads="1"/>
          </p:cNvSpPr>
          <p:nvPr/>
        </p:nvSpPr>
        <p:spPr bwMode="auto">
          <a:xfrm>
            <a:off x="2971800" y="2895600"/>
            <a:ext cx="914400" cy="457200"/>
          </a:xfrm>
          <a:prstGeom prst="ellipse">
            <a:avLst/>
          </a:prstGeom>
          <a:noFill/>
          <a:ln w="28575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9514" name="Oval 10"/>
          <p:cNvSpPr>
            <a:spLocks noChangeArrowheads="1"/>
          </p:cNvSpPr>
          <p:nvPr/>
        </p:nvSpPr>
        <p:spPr bwMode="auto">
          <a:xfrm>
            <a:off x="2971800" y="3429000"/>
            <a:ext cx="914400" cy="533400"/>
          </a:xfrm>
          <a:prstGeom prst="ellipse">
            <a:avLst/>
          </a:prstGeom>
          <a:noFill/>
          <a:ln w="28575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9515" name="Oval 11"/>
          <p:cNvSpPr>
            <a:spLocks noChangeArrowheads="1"/>
          </p:cNvSpPr>
          <p:nvPr/>
        </p:nvSpPr>
        <p:spPr bwMode="auto">
          <a:xfrm>
            <a:off x="2971800" y="4114800"/>
            <a:ext cx="914400" cy="533400"/>
          </a:xfrm>
          <a:prstGeom prst="ellipse">
            <a:avLst/>
          </a:prstGeom>
          <a:noFill/>
          <a:ln w="28575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9516" name="Oval 12"/>
          <p:cNvSpPr>
            <a:spLocks noChangeArrowheads="1"/>
          </p:cNvSpPr>
          <p:nvPr/>
        </p:nvSpPr>
        <p:spPr bwMode="auto">
          <a:xfrm>
            <a:off x="5867400" y="4114800"/>
            <a:ext cx="9144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9517" name="Oval 13"/>
          <p:cNvSpPr>
            <a:spLocks noChangeArrowheads="1"/>
          </p:cNvSpPr>
          <p:nvPr/>
        </p:nvSpPr>
        <p:spPr bwMode="auto">
          <a:xfrm>
            <a:off x="4343400" y="2819400"/>
            <a:ext cx="9144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609600" y="4953000"/>
            <a:ext cx="79248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dirty="0" smtClean="0">
                <a:latin typeface="Arial" panose="020B0604020202020204" pitchFamily="34" charset="0"/>
                <a:cs typeface="+mn-cs"/>
              </a:rPr>
              <a:t>34% </a:t>
            </a:r>
            <a:r>
              <a:rPr lang="en-US" altLang="en-US" sz="2200" dirty="0" smtClean="0">
                <a:latin typeface="Arial" panose="020B0604020202020204" pitchFamily="34" charset="0"/>
                <a:cs typeface="+mn-cs"/>
              </a:rPr>
              <a:t>correctly answer all 3 </a:t>
            </a:r>
            <a:r>
              <a:rPr lang="en-US" altLang="en-US" sz="2200" dirty="0" smtClean="0">
                <a:latin typeface="Arial" panose="020B0604020202020204" pitchFamily="34" charset="0"/>
                <a:cs typeface="+mn-cs"/>
              </a:rPr>
              <a:t>questions</a:t>
            </a:r>
            <a:endParaRPr lang="en-US" altLang="en-US" sz="2200" dirty="0" smtClean="0"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9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lakesregionrealestatenews.com/wp-content/uploads/2009/11/hurdle-too-high.jpg"/>
          <p:cNvPicPr>
            <a:picLocks noChangeAspect="1" noChangeArrowheads="1"/>
          </p:cNvPicPr>
          <p:nvPr/>
        </p:nvPicPr>
        <p:blipFill>
          <a:blip r:embed="rId2" cstate="print"/>
          <a:srcRect t="4241" r="33784" b="3708"/>
          <a:stretch>
            <a:fillRect/>
          </a:stretch>
        </p:blipFill>
        <p:spPr bwMode="auto">
          <a:xfrm flipH="1">
            <a:off x="4302185" y="3941414"/>
            <a:ext cx="589128" cy="10690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9902" y="3071819"/>
            <a:ext cx="3223260" cy="1785104"/>
          </a:xfrm>
          <a:prstGeom prst="rect">
            <a:avLst/>
          </a:prstGeom>
          <a:solidFill>
            <a:srgbClr val="C00000"/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UNDESIRED </a:t>
            </a:r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BEHAVIOR:</a:t>
            </a:r>
          </a:p>
          <a:p>
            <a:pPr algn="ctr"/>
            <a:r>
              <a:rPr lang="en-US" sz="28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Non-participation</a:t>
            </a:r>
            <a:endParaRPr lang="en-US" sz="2800" dirty="0">
              <a:solidFill>
                <a:prstClr val="white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2928" y="3071819"/>
            <a:ext cx="3223260" cy="1846659"/>
          </a:xfrm>
          <a:prstGeom prst="rect">
            <a:avLst/>
          </a:prstGeom>
          <a:solidFill>
            <a:srgbClr val="0CAC2A"/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DESIRED </a:t>
            </a:r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BEHAVIOR:</a:t>
            </a:r>
          </a:p>
          <a:p>
            <a:pPr algn="ctr"/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participation</a:t>
            </a:r>
            <a:endParaRPr lang="en-US" sz="3200" dirty="0">
              <a:solidFill>
                <a:prstClr val="white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4709" y="1713583"/>
            <a:ext cx="3153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Franklin Gothic Medium" pitchFamily="34" charset="0"/>
                <a:cs typeface="+mn-cs"/>
              </a:rPr>
              <a:t>PROCRASTINATION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02851" y="493491"/>
            <a:ext cx="3531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cs typeface="+mn-cs"/>
              </a:rPr>
              <a:t>Quick enrollment</a:t>
            </a:r>
            <a:endParaRPr lang="en-US" sz="32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5651" y="4891320"/>
            <a:ext cx="1642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cs typeface="+mn-cs"/>
              </a:rPr>
              <a:t>START HERE</a:t>
            </a:r>
            <a:endParaRPr lang="en-US" sz="18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6926" y="6248400"/>
            <a:ext cx="5801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40404"/>
                </a:solidFill>
              </a:rPr>
              <a:t>Beshears</a:t>
            </a:r>
            <a:r>
              <a:rPr lang="en-US" sz="2400" dirty="0">
                <a:solidFill>
                  <a:srgbClr val="040404"/>
                </a:solidFill>
              </a:rPr>
              <a:t>, </a:t>
            </a:r>
            <a:r>
              <a:rPr lang="en-US" sz="2400" dirty="0" smtClean="0">
                <a:solidFill>
                  <a:srgbClr val="040404"/>
                </a:solidFill>
              </a:rPr>
              <a:t>Choi, </a:t>
            </a:r>
            <a:r>
              <a:rPr lang="en-US" sz="2400" dirty="0" err="1" smtClean="0">
                <a:solidFill>
                  <a:srgbClr val="040404"/>
                </a:solidFill>
              </a:rPr>
              <a:t>Laibson</a:t>
            </a:r>
            <a:r>
              <a:rPr lang="en-US" sz="2400" dirty="0">
                <a:solidFill>
                  <a:srgbClr val="040404"/>
                </a:solidFill>
              </a:rPr>
              <a:t>, </a:t>
            </a:r>
            <a:r>
              <a:rPr lang="en-US" sz="2400" dirty="0" err="1" smtClean="0">
                <a:solidFill>
                  <a:srgbClr val="040404"/>
                </a:solidFill>
              </a:rPr>
              <a:t>Madrian</a:t>
            </a:r>
            <a:r>
              <a:rPr lang="en-US" sz="2400" dirty="0" smtClean="0">
                <a:solidFill>
                  <a:srgbClr val="040404"/>
                </a:solidFill>
              </a:rPr>
              <a:t> (2013)</a:t>
            </a:r>
            <a:endParaRPr lang="en-US" sz="2400" dirty="0">
              <a:solidFill>
                <a:srgbClr val="0404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761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70132B6-923F-4C8D-997E-572658670FB0}" type="slidenum">
              <a:rPr lang="en-US" smtClean="0">
                <a:solidFill>
                  <a:srgbClr val="000000"/>
                </a:solidFill>
              </a:rPr>
              <a:pPr/>
              <a:t>71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solidFill>
                  <a:schemeClr val="bg1"/>
                </a:solidFill>
              </a:rPr>
              <a:t>P</a:t>
            </a:r>
            <a:r>
              <a:rPr lang="en-US" sz="2800" dirty="0" smtClean="0">
                <a:solidFill>
                  <a:schemeClr val="bg1"/>
                </a:solidFill>
              </a:rPr>
              <a:t>articipation in 401K plans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(for a typical firm)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3309938" y="1538288"/>
          <a:ext cx="5734050" cy="471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87" name="Chart" r:id="rId3" imgW="6067616" imgH="4057793" progId="MSGraph.Chart.8">
                  <p:embed followColorScheme="full"/>
                </p:oleObj>
              </mc:Choice>
              <mc:Fallback>
                <p:oleObj name="Chart" r:id="rId3" imgW="6067616" imgH="405779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938" y="1538288"/>
                        <a:ext cx="5734050" cy="471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00025" y="1849438"/>
            <a:ext cx="33464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400" b="1" dirty="0">
                <a:solidFill>
                  <a:srgbClr val="FFFFFF">
                    <a:lumMod val="65000"/>
                  </a:srgbClr>
                </a:solidFill>
                <a:latin typeface="Calibri" pitchFamily="34" charset="0"/>
              </a:rPr>
              <a:t>Default non-enrollment</a:t>
            </a:r>
            <a:r>
              <a:rPr lang="en-US" sz="2000" b="1" dirty="0">
                <a:solidFill>
                  <a:srgbClr val="FFFFFF">
                    <a:lumMod val="65000"/>
                  </a:srgbClr>
                </a:solidFill>
                <a:latin typeface="Calibri" pitchFamily="34" charset="0"/>
              </a:rPr>
              <a:t> </a:t>
            </a:r>
            <a:r>
              <a:rPr lang="en-US" sz="2000" b="1" dirty="0" smtClean="0">
                <a:solidFill>
                  <a:srgbClr val="FFFFFF">
                    <a:lumMod val="65000"/>
                  </a:srgbClr>
                </a:solidFill>
                <a:latin typeface="Calibri" pitchFamily="34" charset="0"/>
              </a:rPr>
              <a:t>(opt in)</a:t>
            </a:r>
            <a:endParaRPr lang="en-US" sz="2000" b="1" dirty="0">
              <a:solidFill>
                <a:srgbClr val="FFFFFF">
                  <a:lumMod val="65000"/>
                </a:srgbClr>
              </a:solidFill>
              <a:latin typeface="Calibri" pitchFamily="34" charset="0"/>
            </a:endParaRPr>
          </a:p>
        </p:txBody>
      </p:sp>
      <p:sp>
        <p:nvSpPr>
          <p:cNvPr id="6150" name="Text Box 12"/>
          <p:cNvSpPr txBox="1">
            <a:spLocks noChangeArrowheads="1"/>
          </p:cNvSpPr>
          <p:nvPr/>
        </p:nvSpPr>
        <p:spPr bwMode="auto">
          <a:xfrm>
            <a:off x="4957763" y="1978025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Calibri" pitchFamily="34" charset="0"/>
              </a:rPr>
              <a:t>40%</a:t>
            </a:r>
          </a:p>
        </p:txBody>
      </p:sp>
      <p:sp>
        <p:nvSpPr>
          <p:cNvPr id="441369" name="Text Box 6"/>
          <p:cNvSpPr txBox="1">
            <a:spLocks noChangeArrowheads="1"/>
          </p:cNvSpPr>
          <p:nvPr/>
        </p:nvSpPr>
        <p:spPr bwMode="auto">
          <a:xfrm>
            <a:off x="446088" y="2844800"/>
            <a:ext cx="3048000" cy="6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400" b="1" dirty="0" smtClean="0">
                <a:solidFill>
                  <a:srgbClr val="00CC00"/>
                </a:solidFill>
                <a:latin typeface="Calibri" pitchFamily="34" charset="0"/>
              </a:rPr>
              <a:t>Quick Enrollment</a:t>
            </a:r>
          </a:p>
          <a:p>
            <a:pPr algn="r">
              <a:lnSpc>
                <a:spcPct val="80000"/>
              </a:lnSpc>
            </a:pPr>
            <a:r>
              <a:rPr lang="en-US" sz="2000" b="1" dirty="0" smtClean="0">
                <a:solidFill>
                  <a:srgbClr val="00CC00"/>
                </a:solidFill>
                <a:latin typeface="Calibri" pitchFamily="34" charset="0"/>
              </a:rPr>
              <a:t>(“</a:t>
            </a:r>
            <a:r>
              <a:rPr lang="en-US" sz="2000" b="1" dirty="0">
                <a:solidFill>
                  <a:srgbClr val="00CC00"/>
                </a:solidFill>
                <a:latin typeface="Calibri" pitchFamily="34" charset="0"/>
              </a:rPr>
              <a:t>check a box”)</a:t>
            </a:r>
          </a:p>
        </p:txBody>
      </p:sp>
      <p:sp>
        <p:nvSpPr>
          <p:cNvPr id="441370" name="Rectangle 14"/>
          <p:cNvSpPr>
            <a:spLocks noChangeArrowheads="1"/>
          </p:cNvSpPr>
          <p:nvPr/>
        </p:nvSpPr>
        <p:spPr bwMode="auto">
          <a:xfrm>
            <a:off x="3773488" y="2754313"/>
            <a:ext cx="2506662" cy="731837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1371" name="Text Box 9"/>
          <p:cNvSpPr txBox="1">
            <a:spLocks noChangeArrowheads="1"/>
          </p:cNvSpPr>
          <p:nvPr/>
        </p:nvSpPr>
        <p:spPr bwMode="auto">
          <a:xfrm>
            <a:off x="5592763" y="2936875"/>
            <a:ext cx="91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50%</a:t>
            </a:r>
          </a:p>
        </p:txBody>
      </p:sp>
      <p:sp>
        <p:nvSpPr>
          <p:cNvPr id="441373" name="Text Box 7"/>
          <p:cNvSpPr txBox="1">
            <a:spLocks noChangeArrowheads="1"/>
          </p:cNvSpPr>
          <p:nvPr/>
        </p:nvSpPr>
        <p:spPr bwMode="auto">
          <a:xfrm>
            <a:off x="185738" y="3749675"/>
            <a:ext cx="330041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400" b="1">
                <a:solidFill>
                  <a:srgbClr val="FFCC00"/>
                </a:solidFill>
                <a:latin typeface="Calibri" pitchFamily="34" charset="0"/>
              </a:rPr>
              <a:t>Active choice</a:t>
            </a:r>
            <a:r>
              <a:rPr lang="en-US" sz="2000" b="1">
                <a:solidFill>
                  <a:srgbClr val="FFCC00"/>
                </a:solidFill>
                <a:latin typeface="Calibri" pitchFamily="34" charset="0"/>
              </a:rPr>
              <a:t>            (perceived req’t to choose)</a:t>
            </a:r>
          </a:p>
        </p:txBody>
      </p:sp>
      <p:sp>
        <p:nvSpPr>
          <p:cNvPr id="441374" name="Rectangle 15"/>
          <p:cNvSpPr>
            <a:spLocks noChangeArrowheads="1"/>
          </p:cNvSpPr>
          <p:nvPr/>
        </p:nvSpPr>
        <p:spPr bwMode="auto">
          <a:xfrm>
            <a:off x="3795713" y="3684588"/>
            <a:ext cx="3363912" cy="67468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1375" name="Text Box 10"/>
          <p:cNvSpPr txBox="1">
            <a:spLocks noChangeArrowheads="1"/>
          </p:cNvSpPr>
          <p:nvPr/>
        </p:nvSpPr>
        <p:spPr bwMode="auto">
          <a:xfrm>
            <a:off x="6432550" y="3838575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Calibri" pitchFamily="34" charset="0"/>
              </a:rPr>
              <a:t>70%</a:t>
            </a:r>
          </a:p>
        </p:txBody>
      </p:sp>
      <p:sp>
        <p:nvSpPr>
          <p:cNvPr id="441377" name="Text Box 8"/>
          <p:cNvSpPr txBox="1">
            <a:spLocks noChangeArrowheads="1"/>
          </p:cNvSpPr>
          <p:nvPr/>
        </p:nvSpPr>
        <p:spPr bwMode="auto">
          <a:xfrm>
            <a:off x="638175" y="4678363"/>
            <a:ext cx="28289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400" b="1">
                <a:solidFill>
                  <a:srgbClr val="F64D0A"/>
                </a:solidFill>
                <a:latin typeface="Calibri" pitchFamily="34" charset="0"/>
              </a:rPr>
              <a:t>Default enrollment</a:t>
            </a:r>
            <a:r>
              <a:rPr lang="en-US" sz="2000" b="1">
                <a:solidFill>
                  <a:srgbClr val="F64D0A"/>
                </a:solidFill>
                <a:latin typeface="Calibri" pitchFamily="34" charset="0"/>
              </a:rPr>
              <a:t>     (opt out)</a:t>
            </a:r>
          </a:p>
        </p:txBody>
      </p:sp>
      <p:sp>
        <p:nvSpPr>
          <p:cNvPr id="441378" name="Rectangle 16"/>
          <p:cNvSpPr>
            <a:spLocks noChangeArrowheads="1"/>
          </p:cNvSpPr>
          <p:nvPr/>
        </p:nvSpPr>
        <p:spPr bwMode="auto">
          <a:xfrm>
            <a:off x="3792538" y="4556125"/>
            <a:ext cx="4283075" cy="6746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1379" name="Text Box 11"/>
          <p:cNvSpPr txBox="1">
            <a:spLocks noChangeArrowheads="1"/>
          </p:cNvSpPr>
          <p:nvPr/>
        </p:nvSpPr>
        <p:spPr bwMode="auto">
          <a:xfrm>
            <a:off x="7343775" y="46863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Calibri" pitchFamily="34" charset="0"/>
              </a:rPr>
              <a:t>90%</a:t>
            </a:r>
          </a:p>
        </p:txBody>
      </p:sp>
      <p:sp>
        <p:nvSpPr>
          <p:cNvPr id="6160" name="Text Box 36"/>
          <p:cNvSpPr txBox="1">
            <a:spLocks noChangeArrowheads="1"/>
          </p:cNvSpPr>
          <p:nvPr/>
        </p:nvSpPr>
        <p:spPr bwMode="auto">
          <a:xfrm>
            <a:off x="3554413" y="6089650"/>
            <a:ext cx="5332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</a:rPr>
              <a:t>Participation Rate (1 year of tenure)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767328" y="5285232"/>
            <a:ext cx="48006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74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69" grpId="0"/>
      <p:bldP spid="441370" grpId="0" animBg="1"/>
      <p:bldP spid="441371" grpId="0"/>
      <p:bldP spid="441373" grpId="0"/>
      <p:bldP spid="441374" grpId="0" animBg="1"/>
      <p:bldP spid="441375" grpId="0"/>
      <p:bldP spid="441377" grpId="0"/>
      <p:bldP spid="441378" grpId="0" animBg="1"/>
      <p:bldP spid="44137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2B8E74-E8B5-4727-B680-8CAB64319AA4}" type="slidenum">
              <a:rPr lang="en-US" altLang="en-US" smtClean="0">
                <a:latin typeface="Arial" charset="0"/>
                <a:cs typeface="Arial" charset="0"/>
              </a:rPr>
              <a:pPr/>
              <a:t>72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Gauging employee attitudes to automatic enrollment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0085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In surveys, 97% of employees in auto-enrollment firms report that they approve of </a:t>
            </a:r>
            <a:r>
              <a:rPr lang="en-US" sz="2400" dirty="0" smtClean="0">
                <a:solidFill>
                  <a:srgbClr val="008000"/>
                </a:solidFill>
              </a:rPr>
              <a:t>auto-enrollment</a:t>
            </a:r>
            <a:r>
              <a:rPr lang="en-US" sz="2400" dirty="0" smtClean="0"/>
              <a:t>.</a:t>
            </a:r>
          </a:p>
          <a:p>
            <a:pPr eaLnBrk="1" hangingPunct="1"/>
            <a:r>
              <a:rPr lang="en-US" sz="2400" dirty="0" smtClean="0"/>
              <a:t>Even among employees who opt out of </a:t>
            </a:r>
            <a:r>
              <a:rPr lang="en-US" sz="2400" dirty="0" smtClean="0">
                <a:solidFill>
                  <a:srgbClr val="008000"/>
                </a:solidFill>
              </a:rPr>
              <a:t>automatic enrollment</a:t>
            </a:r>
            <a:r>
              <a:rPr lang="en-US" sz="2400" dirty="0" smtClean="0"/>
              <a:t>, 79% report that they approve of auto-enrollment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79311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9DB0B89-5FBA-477A-A769-52BE0CF612A9}" type="slidenum">
              <a:rPr lang="en-US" altLang="en-US" sz="1400">
                <a:solidFill>
                  <a:schemeClr val="tx1"/>
                </a:solidFill>
              </a:rPr>
              <a:pPr eaLnBrk="1" hangingPunct="1"/>
              <a:t>73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Save </a:t>
            </a:r>
            <a:r>
              <a:rPr lang="en-US" sz="3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More Tomorrow </a:t>
            </a:r>
            <a:r>
              <a:rPr lang="en-US" sz="32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(</a:t>
            </a:r>
            <a:r>
              <a:rPr lang="en-US" sz="3200" dirty="0" err="1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SMarT</a:t>
            </a:r>
            <a:r>
              <a:rPr lang="en-US" sz="32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)</a:t>
            </a:r>
            <a:br>
              <a:rPr lang="en-US" sz="32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2800" dirty="0" err="1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Benartzi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and </a:t>
            </a:r>
            <a:r>
              <a:rPr lang="en-US" sz="2800" dirty="0" err="1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Thaler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(2004)</a:t>
            </a:r>
            <a:endParaRPr lang="en-US" sz="28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People pre-commit to saving more in the future.</a:t>
            </a:r>
          </a:p>
          <a:p>
            <a:pPr>
              <a:lnSpc>
                <a:spcPct val="90000"/>
              </a:lnSpc>
            </a:pPr>
            <a:endParaRPr lang="en-US" altLang="en-US" dirty="0" smtClean="0">
              <a:solidFill>
                <a:srgbClr val="00000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Saving increases are synchronized with salary increases.</a:t>
            </a:r>
          </a:p>
          <a:p>
            <a:pPr>
              <a:lnSpc>
                <a:spcPct val="90000"/>
              </a:lnSpc>
            </a:pPr>
            <a:endParaRPr lang="en-US" altLang="en-US" dirty="0" smtClean="0">
              <a:solidFill>
                <a:srgbClr val="00000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People remain in the plan unless they drop out.</a:t>
            </a:r>
          </a:p>
          <a:p>
            <a:pPr>
              <a:lnSpc>
                <a:spcPct val="90000"/>
              </a:lnSpc>
            </a:pP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6967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849BB55-443F-4967-9BF6-036F4ADE9367}" type="slidenum">
              <a:rPr lang="en-US" altLang="en-US" sz="1400">
                <a:solidFill>
                  <a:schemeClr val="tx1"/>
                </a:solidFill>
              </a:rPr>
              <a:pPr eaLnBrk="1" hangingPunct="1"/>
              <a:t>74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Save More Tomorrow (</a:t>
            </a:r>
            <a:r>
              <a:rPr lang="en-US" sz="4000" dirty="0" err="1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SMarT</a:t>
            </a:r>
            <a:r>
              <a:rPr lang="en-US" sz="40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)</a:t>
            </a:r>
            <a:br>
              <a:rPr lang="en-US" sz="40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3600" dirty="0" err="1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Benartzi</a:t>
            </a:r>
            <a:r>
              <a:rPr lang="en-US" sz="36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and </a:t>
            </a:r>
            <a:r>
              <a:rPr lang="en-US" sz="3600" dirty="0" err="1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Thaler</a:t>
            </a:r>
            <a:r>
              <a:rPr lang="en-US" sz="36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(2004)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spcAft>
                <a:spcPct val="50000"/>
              </a:spcAft>
            </a:pPr>
            <a:r>
              <a:rPr lang="en-US" altLang="en-US" dirty="0" smtClean="0">
                <a:ea typeface="ＭＳ Ｐゴシック" panose="020B0600070205080204" pitchFamily="34" charset="-128"/>
              </a:rPr>
              <a:t>Manufacturing firm hired a financial consultant to advise employees on how much to save</a:t>
            </a:r>
          </a:p>
          <a:p>
            <a:pPr lvl="1">
              <a:spcAft>
                <a:spcPct val="50000"/>
              </a:spcAft>
            </a:pPr>
            <a:r>
              <a:rPr lang="en-US" altLang="en-US" dirty="0" smtClean="0">
                <a:ea typeface="ＭＳ Ｐゴシック" panose="020B0600070205080204" pitchFamily="34" charset="-128"/>
              </a:rPr>
              <a:t>Financial consultant typically advised </a:t>
            </a:r>
            <a:r>
              <a:rPr lang="en-US" altLang="en-US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5%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increases </a:t>
            </a:r>
          </a:p>
          <a:p>
            <a:pPr lvl="1">
              <a:spcAft>
                <a:spcPct val="50000"/>
              </a:spcAft>
            </a:pPr>
            <a:r>
              <a:rPr lang="en-US" altLang="en-US" dirty="0" smtClean="0">
                <a:ea typeface="ＭＳ Ｐゴシック" panose="020B0600070205080204" pitchFamily="34" charset="-128"/>
              </a:rPr>
              <a:t>If participants did not accept the advice, they were offered the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SMarT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program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8604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D2AD219-AA85-4E3F-A837-4A0D34BB82A8}" type="slidenum">
              <a:rPr lang="en-US" altLang="en-US" sz="1400">
                <a:solidFill>
                  <a:schemeClr val="tx1"/>
                </a:solidFill>
              </a:rPr>
              <a:pPr eaLnBrk="1" hangingPunct="1"/>
              <a:t>75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ea typeface="ＭＳ Ｐゴシック" charset="-128"/>
                <a:cs typeface="ＭＳ Ｐゴシック" charset="-128"/>
              </a:rPr>
              <a:t>The First SMarT Program (cont.) 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spcAft>
                <a:spcPct val="50000"/>
              </a:spcAft>
            </a:pPr>
            <a:r>
              <a:rPr lang="en-US" altLang="en-US" dirty="0" smtClean="0">
                <a:ea typeface="ＭＳ Ｐゴシック" panose="020B0600070205080204" pitchFamily="34" charset="-128"/>
              </a:rPr>
              <a:t>Participants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precommit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to increase their saving rate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by </a:t>
            </a:r>
            <a:r>
              <a:rPr lang="en-US" altLang="en-US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3%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per year</a:t>
            </a:r>
          </a:p>
          <a:p>
            <a:pPr lvl="1">
              <a:spcAft>
                <a:spcPct val="50000"/>
              </a:spcAft>
            </a:pPr>
            <a:r>
              <a:rPr lang="en-US" altLang="en-US" dirty="0" smtClean="0">
                <a:ea typeface="ＭＳ Ｐゴシック" panose="020B0600070205080204" pitchFamily="34" charset="-128"/>
              </a:rPr>
              <a:t>Saving increases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synchronized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with pay raises</a:t>
            </a:r>
          </a:p>
          <a:p>
            <a:pPr lvl="1">
              <a:spcAft>
                <a:spcPct val="50000"/>
              </a:spcAft>
            </a:pPr>
            <a:r>
              <a:rPr lang="en-US" altLang="en-US" dirty="0" smtClean="0">
                <a:ea typeface="ＭＳ Ｐゴシック" panose="020B0600070205080204" pitchFamily="34" charset="-128"/>
              </a:rPr>
              <a:t>The increases continue unless the participant opts out or hits the plan max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686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AEEE703-F158-4BEB-9D1F-E4C911EE418B}" type="slidenum">
              <a:rPr lang="en-US" altLang="en-US" sz="1400">
                <a:solidFill>
                  <a:schemeClr val="tx1"/>
                </a:solidFill>
              </a:rPr>
              <a:pPr eaLnBrk="1" hangingPunct="1"/>
              <a:t>76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-128"/>
                <a:cs typeface="ＭＳ Ｐゴシック" charset="-128"/>
              </a:rPr>
              <a:t>Participation Data</a:t>
            </a:r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>
            <p:ph idx="1"/>
          </p:nvPr>
        </p:nvGraphicFramePr>
        <p:xfrm>
          <a:off x="914400" y="1524000"/>
          <a:ext cx="71104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12" name="Document" r:id="rId4" imgW="7324560" imgH="4238640" progId="Word.Document.8">
                  <p:embed/>
                </p:oleObj>
              </mc:Choice>
              <mc:Fallback>
                <p:oleObj name="Document" r:id="rId4" imgW="7324560" imgH="42386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24000"/>
                        <a:ext cx="711041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6451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6692DAA-B6A6-450A-94B8-FB7ECA0C8A31}" type="slidenum">
              <a:rPr lang="en-US" altLang="en-US" sz="1400">
                <a:solidFill>
                  <a:schemeClr val="tx1"/>
                </a:solidFill>
              </a:rPr>
              <a:pPr eaLnBrk="1" hangingPunct="1"/>
              <a:t>77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28600"/>
            <a:ext cx="7543800" cy="12954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Saving Rates</a:t>
            </a:r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85323777"/>
              </p:ext>
            </p:extLst>
          </p:nvPr>
        </p:nvGraphicFramePr>
        <p:xfrm>
          <a:off x="381000" y="1449388"/>
          <a:ext cx="8540750" cy="405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36" name="Document" r:id="rId4" imgW="7880426" imgH="3738113" progId="Word.Document.8">
                  <p:embed/>
                </p:oleObj>
              </mc:Choice>
              <mc:Fallback>
                <p:oleObj name="Document" r:id="rId4" imgW="7880426" imgH="373811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449388"/>
                        <a:ext cx="8540750" cy="4051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5873750" y="5562600"/>
            <a:ext cx="250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Source: Brian Tarbox</a:t>
            </a:r>
          </a:p>
        </p:txBody>
      </p:sp>
      <p:sp>
        <p:nvSpPr>
          <p:cNvPr id="2" name="Rectangle 1"/>
          <p:cNvSpPr/>
          <p:nvPr/>
        </p:nvSpPr>
        <p:spPr>
          <a:xfrm>
            <a:off x="5257800" y="1449388"/>
            <a:ext cx="838200" cy="36560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Lessons from SMarT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Throw the kitchen sink at the problem.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Upside:  likely to 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Downside: not sure what things matter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Subsequent studies reveal that linking to pay raises is nice but not essential.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Ease of sign up is essential.</a:t>
            </a:r>
          </a:p>
        </p:txBody>
      </p:sp>
    </p:spTree>
    <p:extLst>
      <p:ext uri="{BB962C8B-B14F-4D97-AF65-F5344CB8AC3E}">
        <p14:creationId xmlns:p14="http://schemas.microsoft.com/office/powerpoint/2010/main" val="422346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686800" cy="1295400"/>
          </a:xfrm>
        </p:spPr>
        <p:txBody>
          <a:bodyPr/>
          <a:lstStyle/>
          <a:p>
            <a:pPr eaLnBrk="1" hangingPunct="1"/>
            <a:r>
              <a:rPr lang="en-US" dirty="0" smtClean="0"/>
              <a:t>Should Choice Architecture Influence Economic Outcomes?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Standard neoclassical theory:  		    		       If transactions costs are small and stakes are large, choice architecture should not influence rational consumers.</a:t>
            </a:r>
          </a:p>
          <a:p>
            <a:pPr eaLnBrk="1" hangingPunct="1"/>
            <a:r>
              <a:rPr lang="en-US" sz="2400" dirty="0" smtClean="0"/>
              <a:t>In practice, defaults make an enormous difference:</a:t>
            </a:r>
          </a:p>
          <a:p>
            <a:pPr lvl="1" eaLnBrk="1" hangingPunct="1"/>
            <a:r>
              <a:rPr lang="en-US" sz="2400" dirty="0" smtClean="0"/>
              <a:t>Organ donation (Johnson and Goldstein 2003)</a:t>
            </a:r>
          </a:p>
          <a:p>
            <a:pPr lvl="1" eaLnBrk="1" hangingPunct="1"/>
            <a:r>
              <a:rPr lang="en-US" sz="2400" dirty="0" smtClean="0"/>
              <a:t>Car insurance</a:t>
            </a:r>
          </a:p>
          <a:p>
            <a:pPr lvl="1" eaLnBrk="1" hangingPunct="1"/>
            <a:r>
              <a:rPr lang="en-US" sz="2400" dirty="0" smtClean="0"/>
              <a:t>Car purchase options</a:t>
            </a:r>
          </a:p>
          <a:p>
            <a:pPr lvl="1" eaLnBrk="1" hangingPunct="1"/>
            <a:r>
              <a:rPr lang="en-US" sz="2400" dirty="0" smtClean="0"/>
              <a:t>Consent to receive e-mail marketing</a:t>
            </a:r>
          </a:p>
          <a:p>
            <a:pPr lvl="1" eaLnBrk="1" hangingPunct="1"/>
            <a:r>
              <a:rPr lang="en-US" sz="2400" dirty="0" smtClean="0"/>
              <a:t>Savings</a:t>
            </a:r>
          </a:p>
          <a:p>
            <a:pPr lvl="1" eaLnBrk="1" hangingPunct="1"/>
            <a:r>
              <a:rPr lang="en-US" sz="2400" dirty="0" smtClean="0"/>
              <a:t>Asset allocation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Correct responses: By Gender</a:t>
            </a:r>
          </a:p>
        </p:txBody>
      </p:sp>
      <p:graphicFrame>
        <p:nvGraphicFramePr>
          <p:cNvPr id="654339" name="Object 3"/>
          <p:cNvGraphicFramePr>
            <a:graphicFrameLocks noChangeAspect="1"/>
          </p:cNvGraphicFramePr>
          <p:nvPr>
            <p:ph idx="1"/>
          </p:nvPr>
        </p:nvGraphicFramePr>
        <p:xfrm>
          <a:off x="838200" y="914400"/>
          <a:ext cx="70104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60" name="Chart" r:id="rId3" imgW="4905375" imgH="3629025" progId="Excel.Chart.8">
                  <p:embed/>
                </p:oleObj>
              </mc:Choice>
              <mc:Fallback>
                <p:oleObj name="Chart" r:id="rId3" imgW="4905375" imgH="362902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4041" b="3398"/>
                      <a:stretch>
                        <a:fillRect/>
                      </a:stretch>
                    </p:blipFill>
                    <p:spPr bwMode="auto">
                      <a:xfrm>
                        <a:off x="838200" y="914400"/>
                        <a:ext cx="70104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9184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1295400"/>
          </a:xfrm>
        </p:spPr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4411663"/>
          </a:xfr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Seemingly minor nudges affect all saving and asset allocation outcomes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At least </a:t>
            </a:r>
            <a:r>
              <a:rPr lang="en-US" sz="2800" dirty="0"/>
              <a:t>f</a:t>
            </a:r>
            <a:r>
              <a:rPr lang="en-US" sz="2800" dirty="0" smtClean="0"/>
              <a:t>our psychological factors jointly contribute to these effects</a:t>
            </a:r>
          </a:p>
          <a:p>
            <a:pPr marL="920750" lvl="1" indent="-571500" eaLnBrk="1" hangingPunct="1">
              <a:lnSpc>
                <a:spcPct val="90000"/>
              </a:lnSpc>
              <a:buFont typeface="+mj-lt"/>
              <a:buAutoNum type="romanLcPeriod"/>
            </a:pPr>
            <a:r>
              <a:rPr lang="en-US" sz="2400" dirty="0" smtClean="0"/>
              <a:t>Financial illiteracy</a:t>
            </a:r>
          </a:p>
          <a:p>
            <a:pPr marL="920750" lvl="1" indent="-571500" eaLnBrk="1" hangingPunct="1">
              <a:lnSpc>
                <a:spcPct val="90000"/>
              </a:lnSpc>
              <a:buFont typeface="+mj-lt"/>
              <a:buAutoNum type="romanLcPeriod"/>
            </a:pPr>
            <a:r>
              <a:rPr lang="en-US" sz="2400" dirty="0" smtClean="0"/>
              <a:t>Endorsement</a:t>
            </a:r>
          </a:p>
          <a:p>
            <a:pPr marL="920750" lvl="1" indent="-571500" eaLnBrk="1" hangingPunct="1">
              <a:lnSpc>
                <a:spcPct val="90000"/>
              </a:lnSpc>
              <a:buFont typeface="+mj-lt"/>
              <a:buAutoNum type="romanLcPeriod"/>
            </a:pPr>
            <a:r>
              <a:rPr lang="en-US" sz="2400" dirty="0" smtClean="0"/>
              <a:t>Complexity and transaction costs (bounded rationality)</a:t>
            </a:r>
          </a:p>
          <a:p>
            <a:pPr marL="920750" lvl="1" indent="-571500" eaLnBrk="1" hangingPunct="1">
              <a:lnSpc>
                <a:spcPct val="90000"/>
              </a:lnSpc>
              <a:buFont typeface="+mj-lt"/>
              <a:buAutoNum type="romanLcPeriod"/>
            </a:pPr>
            <a:r>
              <a:rPr lang="en-US" sz="2400" dirty="0" smtClean="0"/>
              <a:t>Present-bias</a:t>
            </a:r>
          </a:p>
          <a:p>
            <a:pPr marL="920750" lvl="1" indent="-571500" eaLnBrk="1" hangingPunct="1">
              <a:lnSpc>
                <a:spcPct val="90000"/>
              </a:lnSpc>
              <a:buFont typeface="+mj-lt"/>
              <a:buAutoNum type="romanLcPeriod"/>
            </a:pPr>
            <a:r>
              <a:rPr lang="en-US" sz="2400" dirty="0" smtClean="0"/>
              <a:t>(Status quo bias/Loss Aversion)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The surprising weakness of incentive- and information-based interventions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Extensions to health domain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534400" cy="1295400"/>
          </a:xfrm>
        </p:spPr>
        <p:txBody>
          <a:bodyPr/>
          <a:lstStyle/>
          <a:p>
            <a:pPr eaLnBrk="1" hangingPunct="1"/>
            <a:r>
              <a:rPr lang="en-US" dirty="0" smtClean="0"/>
              <a:t>1. Seemingly minor nudges </a:t>
            </a:r>
            <a:r>
              <a:rPr lang="en-US" dirty="0"/>
              <a:t>a</a:t>
            </a:r>
            <a:r>
              <a:rPr lang="en-US" dirty="0" smtClean="0"/>
              <a:t>ffect </a:t>
            </a:r>
            <a:r>
              <a:rPr lang="en-US" dirty="0"/>
              <a:t>s</a:t>
            </a:r>
            <a:r>
              <a:rPr lang="en-US" dirty="0" smtClean="0"/>
              <a:t>aving and asset allocation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err="1" smtClean="0"/>
              <a:t>i</a:t>
            </a:r>
            <a:r>
              <a:rPr lang="en-US" b="1" dirty="0" smtClean="0"/>
              <a:t>.    Participation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ii.   Contribution rates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iii.  Asset allocation</a:t>
            </a:r>
            <a:endParaRPr lang="en-US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iv.  Pre-retirement distributions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v.   </a:t>
            </a:r>
            <a:r>
              <a:rPr lang="en-US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Decumulation</a:t>
            </a: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/ </a:t>
            </a:r>
            <a:r>
              <a:rPr lang="en-US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annuitization</a:t>
            </a:r>
            <a:endParaRPr lang="en-US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Participation,</a:t>
            </a:r>
            <a:br>
              <a:rPr lang="en-US" sz="3600" smtClean="0"/>
            </a:br>
            <a:r>
              <a:rPr lang="en-US" sz="3600" smtClean="0"/>
              <a:t>Contribution rates, and </a:t>
            </a:r>
            <a:br>
              <a:rPr lang="en-US" sz="3600" smtClean="0"/>
            </a:br>
            <a:r>
              <a:rPr lang="en-US" sz="3600" smtClean="0"/>
              <a:t>Asset Allocation</a:t>
            </a:r>
          </a:p>
        </p:txBody>
      </p:sp>
      <p:sp>
        <p:nvSpPr>
          <p:cNvPr id="21507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838200" y="2286000"/>
            <a:ext cx="7337425" cy="4089400"/>
          </a:xfrm>
          <a:noFill/>
        </p:spPr>
        <p:txBody>
          <a:bodyPr/>
          <a:lstStyle/>
          <a:p>
            <a:pPr marL="177800" indent="-177800" eaLnBrk="1" hangingPunct="1">
              <a:buFont typeface="Wingdings" pitchFamily="2" charset="2"/>
              <a:buNone/>
            </a:pPr>
            <a:r>
              <a:rPr lang="en-US" sz="2400" dirty="0" smtClean="0"/>
              <a:t> </a:t>
            </a:r>
            <a:r>
              <a:rPr lang="en-US" sz="2400" b="1" dirty="0" smtClean="0"/>
              <a:t>Automatic Enrollment in a US 401(k) plan</a:t>
            </a:r>
          </a:p>
          <a:p>
            <a:pPr marL="177800" indent="-177800" eaLnBrk="1" hangingPunct="1"/>
            <a:endParaRPr lang="en-US" sz="2400" b="1" dirty="0" smtClean="0"/>
          </a:p>
          <a:p>
            <a:pPr marL="177800" indent="-177800" eaLnBrk="1" hangingPunct="1"/>
            <a:r>
              <a:rPr lang="en-US" sz="2400" dirty="0" smtClean="0"/>
              <a:t> Welcome to the company</a:t>
            </a:r>
          </a:p>
          <a:p>
            <a:pPr marL="177800" indent="-177800" eaLnBrk="1" hangingPunct="1"/>
            <a:r>
              <a:rPr lang="en-US" sz="2400" dirty="0" smtClean="0"/>
              <a:t> If you don’t do anything…</a:t>
            </a:r>
          </a:p>
          <a:p>
            <a:pPr marL="457200" lvl="1" indent="-165100" eaLnBrk="1" hangingPunct="1"/>
            <a:r>
              <a:rPr lang="en-US" sz="2400" dirty="0" smtClean="0"/>
              <a:t> You are automatically enrolled in the 401(k) </a:t>
            </a:r>
          </a:p>
          <a:p>
            <a:pPr marL="457200" lvl="1" indent="-165100" eaLnBrk="1" hangingPunct="1"/>
            <a:r>
              <a:rPr lang="en-US" sz="2400" dirty="0" smtClean="0"/>
              <a:t> You save 2% of your pay</a:t>
            </a:r>
          </a:p>
          <a:p>
            <a:pPr marL="177800" indent="-177800" eaLnBrk="1" hangingPunct="1"/>
            <a:r>
              <a:rPr lang="en-US" sz="2400" dirty="0" smtClean="0"/>
              <a:t> Call this phone number to opt out of enrollment or change your investment allocations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6019800"/>
            <a:ext cx="6123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First study: </a:t>
            </a:r>
            <a:r>
              <a:rPr lang="en-US" sz="2800" dirty="0" err="1" smtClean="0"/>
              <a:t>Madrian</a:t>
            </a:r>
            <a:r>
              <a:rPr lang="en-US" sz="2800" dirty="0" smtClean="0"/>
              <a:t> and Shea (2001)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76200"/>
            <a:ext cx="8458200" cy="6172200"/>
          </a:xfrm>
        </p:spPr>
        <p:txBody>
          <a:bodyPr/>
          <a:lstStyle/>
          <a:p>
            <a:pPr marL="3175" indent="-3175" eaLnBrk="1" hangingPunct="1">
              <a:buFontTx/>
              <a:buNone/>
            </a:pPr>
            <a:r>
              <a:rPr lang="en-US" sz="3600" b="1" dirty="0" smtClean="0">
                <a:solidFill>
                  <a:srgbClr val="040404"/>
                </a:solidFill>
                <a:latin typeface="Gill Sans MT" pitchFamily="34" charset="0"/>
              </a:rPr>
              <a:t>Defaults and Participation</a:t>
            </a:r>
          </a:p>
          <a:p>
            <a:pPr marL="3175" indent="-3175" eaLnBrk="1" hangingPunct="1">
              <a:buFontTx/>
              <a:buNone/>
            </a:pPr>
            <a:r>
              <a:rPr lang="en-US" sz="2400" b="1" dirty="0" err="1" smtClean="0">
                <a:solidFill>
                  <a:srgbClr val="040404"/>
                </a:solidFill>
                <a:latin typeface="Gill Sans MT" pitchFamily="34" charset="0"/>
              </a:rPr>
              <a:t>Beshears</a:t>
            </a:r>
            <a:r>
              <a:rPr lang="en-US" sz="2400" b="1" dirty="0" smtClean="0">
                <a:solidFill>
                  <a:srgbClr val="040404"/>
                </a:solidFill>
                <a:latin typeface="Gill Sans MT" pitchFamily="34" charset="0"/>
              </a:rPr>
              <a:t>, </a:t>
            </a:r>
            <a:r>
              <a:rPr lang="en-US" sz="2400" b="1" dirty="0" err="1" smtClean="0">
                <a:solidFill>
                  <a:srgbClr val="040404"/>
                </a:solidFill>
                <a:latin typeface="Gill Sans MT" pitchFamily="34" charset="0"/>
              </a:rPr>
              <a:t>Choi</a:t>
            </a:r>
            <a:r>
              <a:rPr lang="en-US" sz="2400" b="1" dirty="0" smtClean="0">
                <a:solidFill>
                  <a:srgbClr val="040404"/>
                </a:solidFill>
                <a:latin typeface="Gill Sans MT" pitchFamily="34" charset="0"/>
              </a:rPr>
              <a:t>, </a:t>
            </a:r>
            <a:r>
              <a:rPr lang="en-US" sz="2400" b="1" dirty="0" err="1" smtClean="0">
                <a:solidFill>
                  <a:srgbClr val="040404"/>
                </a:solidFill>
                <a:latin typeface="Gill Sans MT" pitchFamily="34" charset="0"/>
              </a:rPr>
              <a:t>Laibson</a:t>
            </a:r>
            <a:r>
              <a:rPr lang="en-US" sz="2400" b="1" dirty="0" smtClean="0">
                <a:solidFill>
                  <a:srgbClr val="040404"/>
                </a:solidFill>
                <a:latin typeface="Gill Sans MT" pitchFamily="34" charset="0"/>
              </a:rPr>
              <a:t>, and </a:t>
            </a:r>
            <a:r>
              <a:rPr lang="en-US" sz="2400" b="1" dirty="0" err="1" smtClean="0">
                <a:solidFill>
                  <a:srgbClr val="040404"/>
                </a:solidFill>
                <a:latin typeface="Gill Sans MT" pitchFamily="34" charset="0"/>
              </a:rPr>
              <a:t>Madrian</a:t>
            </a:r>
            <a:r>
              <a:rPr lang="en-US" sz="2400" b="1" dirty="0" smtClean="0">
                <a:solidFill>
                  <a:srgbClr val="040404"/>
                </a:solidFill>
                <a:latin typeface="Gill Sans MT" pitchFamily="34" charset="0"/>
              </a:rPr>
              <a:t> (2010)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265" y="1244323"/>
            <a:ext cx="7632700" cy="561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81000"/>
            <a:ext cx="8458200" cy="6172200"/>
          </a:xfrm>
        </p:spPr>
        <p:txBody>
          <a:bodyPr/>
          <a:lstStyle/>
          <a:p>
            <a:pPr marL="3175" indent="-3175" eaLnBrk="1" hangingPunct="1">
              <a:buFontTx/>
              <a:buNone/>
            </a:pPr>
            <a:r>
              <a:rPr lang="en-US" sz="3600" b="1" dirty="0" smtClean="0">
                <a:solidFill>
                  <a:srgbClr val="040404"/>
                </a:solidFill>
                <a:latin typeface="Gill Sans MT" pitchFamily="34" charset="0"/>
              </a:rPr>
              <a:t>Default Stickiness</a:t>
            </a: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811" y="1179512"/>
            <a:ext cx="7508732" cy="552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 sz="3000" dirty="0" err="1" smtClean="0"/>
              <a:t>Choi</a:t>
            </a:r>
            <a:r>
              <a:rPr lang="en-US" sz="3000" dirty="0" smtClean="0"/>
              <a:t>, </a:t>
            </a:r>
            <a:r>
              <a:rPr lang="en-US" sz="3000" dirty="0" err="1" smtClean="0"/>
              <a:t>Laibson</a:t>
            </a:r>
            <a:r>
              <a:rPr lang="en-US" sz="3000" dirty="0" smtClean="0"/>
              <a:t>, </a:t>
            </a:r>
            <a:r>
              <a:rPr lang="en-US" sz="3000" dirty="0" err="1" smtClean="0"/>
              <a:t>Madrian</a:t>
            </a:r>
            <a:r>
              <a:rPr lang="en-US" sz="3000" dirty="0" smtClean="0"/>
              <a:t>, </a:t>
            </a:r>
            <a:r>
              <a:rPr lang="en-US" sz="3000" dirty="0" err="1" smtClean="0"/>
              <a:t>Metrick</a:t>
            </a:r>
            <a:r>
              <a:rPr lang="en-US" sz="3000" dirty="0" smtClean="0"/>
              <a:t> (2004)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0" y="1371600"/>
          <a:ext cx="9013825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0" name="Chart" r:id="rId4" imgW="9258300" imgH="5067300" progId="Excel.Sheet.8">
                  <p:embed/>
                </p:oleObj>
              </mc:Choice>
              <mc:Fallback>
                <p:oleObj name="Chart" r:id="rId4" imgW="9258300" imgH="50673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71600"/>
                        <a:ext cx="9013825" cy="571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4937125" y="3184525"/>
            <a:ext cx="2103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</a:rPr>
              <a:t>Hired before AE</a:t>
            </a:r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3946525" y="4278313"/>
            <a:ext cx="2695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</a:rPr>
              <a:t>Hired after AE ended</a:t>
            </a:r>
          </a:p>
        </p:txBody>
      </p:sp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6645275" y="2041525"/>
            <a:ext cx="2117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6600"/>
                </a:solidFill>
              </a:rPr>
              <a:t>Hired during AE</a:t>
            </a:r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1143000" y="6248400"/>
            <a:ext cx="70866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00038" y="1295400"/>
          <a:ext cx="8504237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64" name="Chart" r:id="rId4" imgW="8982151" imgH="4972202" progId="Excel.Sheet.8">
                  <p:embed/>
                </p:oleObj>
              </mc:Choice>
              <mc:Fallback>
                <p:oleObj name="Chart" r:id="rId4" imgW="8982151" imgH="4972202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1295400"/>
                        <a:ext cx="8504237" cy="533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219200"/>
          </a:xfrm>
        </p:spPr>
        <p:txBody>
          <a:bodyPr/>
          <a:lstStyle/>
          <a:p>
            <a:pPr eaLnBrk="1" hangingPunct="1"/>
            <a:r>
              <a:rPr lang="en-US" sz="3000" smtClean="0"/>
              <a:t>Employees enrolled under auto-enrollment cluster at the default contribution rate.</a:t>
            </a:r>
          </a:p>
        </p:txBody>
      </p:sp>
      <p:sp>
        <p:nvSpPr>
          <p:cNvPr id="2052" name="Oval 4"/>
          <p:cNvSpPr>
            <a:spLocks noChangeArrowheads="1"/>
          </p:cNvSpPr>
          <p:nvPr/>
        </p:nvSpPr>
        <p:spPr bwMode="auto">
          <a:xfrm>
            <a:off x="2501900" y="2133600"/>
            <a:ext cx="1460500" cy="3124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 flipH="1">
            <a:off x="3475038" y="2733675"/>
            <a:ext cx="715962" cy="3333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230688" y="2322513"/>
            <a:ext cx="2279650" cy="915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/>
              <a:t>Default contribution</a:t>
            </a:r>
          </a:p>
          <a:p>
            <a:pPr eaLnBrk="0" hangingPunct="0"/>
            <a:r>
              <a:rPr lang="en-US" sz="1800"/>
              <a:t>rate under automatic</a:t>
            </a:r>
          </a:p>
          <a:p>
            <a:pPr eaLnBrk="0" hangingPunct="0"/>
            <a:r>
              <a:rPr lang="en-US" sz="1800"/>
              <a:t>enrollment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191000" y="2362200"/>
            <a:ext cx="2286000" cy="838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950325" cy="933450"/>
          </a:xfrm>
        </p:spPr>
        <p:txBody>
          <a:bodyPr/>
          <a:lstStyle/>
          <a:p>
            <a:pPr eaLnBrk="1" hangingPunct="1"/>
            <a:r>
              <a:rPr lang="en-US" smtClean="0"/>
              <a:t>Participants stay at the automatic enrollment defaults for a long time.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312738" y="1331913"/>
          <a:ext cx="8491537" cy="518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88" name="Chart" r:id="rId4" imgW="8972702" imgH="5476951" progId="Excel.Sheet.8">
                  <p:embed/>
                </p:oleObj>
              </mc:Choice>
              <mc:Fallback>
                <p:oleObj name="Chart" r:id="rId4" imgW="8972702" imgH="5476951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8" y="1331913"/>
                        <a:ext cx="8491537" cy="5186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dirty="0" smtClean="0">
                <a:solidFill>
                  <a:schemeClr val="tx1"/>
                </a:solidFill>
              </a:rPr>
              <a:t>Automatic enrollment: Summary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56588" cy="4711700"/>
          </a:xfrm>
          <a:noFill/>
        </p:spPr>
        <p:txBody>
          <a:bodyPr/>
          <a:lstStyle/>
          <a:p>
            <a:pPr marL="177800" indent="-177800" eaLnBrk="1" hangingPunct="1"/>
            <a:r>
              <a:rPr lang="en-US" sz="2400" dirty="0" smtClean="0"/>
              <a:t>Automatic enrollment dramatically increases 401(k) participation</a:t>
            </a:r>
          </a:p>
          <a:p>
            <a:pPr marL="177800" indent="-177800" eaLnBrk="1" hangingPunct="1"/>
            <a:r>
              <a:rPr lang="en-US" sz="2400" dirty="0" smtClean="0"/>
              <a:t>Participants hired under automatic enrollment tend to stay at the automatic enrollment defaults</a:t>
            </a:r>
          </a:p>
          <a:p>
            <a:pPr marL="177800" indent="-177800" eaLnBrk="1" hangingPunct="1"/>
            <a:r>
              <a:rPr lang="en-US" sz="2400" dirty="0" smtClean="0"/>
              <a:t>Similar default effects are observed for auto-escalation otherwise known as SMART (Save More Tomorrow; </a:t>
            </a:r>
            <a:r>
              <a:rPr lang="en-US" sz="2400" dirty="0" err="1" smtClean="0"/>
              <a:t>Benartzi</a:t>
            </a:r>
            <a:r>
              <a:rPr lang="en-US" sz="2400" dirty="0" smtClean="0"/>
              <a:t> and </a:t>
            </a:r>
            <a:r>
              <a:rPr lang="en-US" sz="2400" dirty="0" err="1" smtClean="0"/>
              <a:t>Thaler</a:t>
            </a:r>
            <a:r>
              <a:rPr lang="en-US" sz="2400" dirty="0" smtClean="0"/>
              <a:t>, 2004)</a:t>
            </a:r>
          </a:p>
          <a:p>
            <a:pPr marL="527050" lvl="1" indent="-177800" eaLnBrk="1" hangingPunct="1"/>
            <a:r>
              <a:rPr lang="en-US" sz="2000" dirty="0" smtClean="0"/>
              <a:t>Has two flavors: opt-out auto-escalation and opt-in auto-escalation (it’s the opt-out version that works – very few opt-in on their own)</a:t>
            </a:r>
          </a:p>
          <a:p>
            <a:pPr marL="177800" indent="-177800" eaLnBrk="1" hangingPunct="1"/>
            <a:r>
              <a:rPr lang="en-US" sz="2400" dirty="0" smtClean="0"/>
              <a:t>Also observe default effects for…</a:t>
            </a:r>
          </a:p>
          <a:p>
            <a:pPr marL="457200" lvl="1" indent="-165100" eaLnBrk="1" hangingPunct="1"/>
            <a:r>
              <a:rPr lang="en-US" sz="2400" dirty="0" smtClean="0"/>
              <a:t>cash distributions at separation</a:t>
            </a:r>
          </a:p>
          <a:p>
            <a:pPr marL="457200" lvl="1" indent="-165100" eaLnBrk="1" hangingPunct="1"/>
            <a:r>
              <a:rPr lang="en-US" sz="2400" dirty="0" smtClean="0"/>
              <a:t>saving rates at changing match thresholds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2B8E74-E8B5-4727-B680-8CAB64319AA4}" type="slidenum">
              <a:rPr lang="en-US" altLang="en-US" smtClean="0">
                <a:latin typeface="Arial" charset="0"/>
                <a:cs typeface="Arial" charset="0"/>
              </a:rPr>
              <a:pPr/>
              <a:t>89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Gauging employee attitudes to automatic enrollment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0085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In firms with standard 401(k) plans (</a:t>
            </a:r>
            <a:r>
              <a:rPr lang="en-US" sz="2400" dirty="0" smtClean="0">
                <a:solidFill>
                  <a:srgbClr val="FF0000"/>
                </a:solidFill>
              </a:rPr>
              <a:t>no auto-enrollment</a:t>
            </a:r>
            <a:r>
              <a:rPr lang="en-US" sz="2400" dirty="0" smtClean="0"/>
              <a:t>), 2/3 of workers say that they should save more</a:t>
            </a:r>
          </a:p>
          <a:p>
            <a:pPr eaLnBrk="1" hangingPunct="1"/>
            <a:r>
              <a:rPr lang="en-US" sz="2400" dirty="0" smtClean="0"/>
              <a:t>Opt-out rates under </a:t>
            </a:r>
            <a:r>
              <a:rPr lang="en-US" sz="2400" dirty="0" smtClean="0">
                <a:solidFill>
                  <a:srgbClr val="008000"/>
                </a:solidFill>
              </a:rPr>
              <a:t>automatic enrollment</a:t>
            </a:r>
            <a:r>
              <a:rPr lang="en-US" sz="2400" dirty="0" smtClean="0"/>
              <a:t> are typically only 5%-10% (opt-out rates rarely exceed 20%)</a:t>
            </a:r>
          </a:p>
          <a:p>
            <a:pPr eaLnBrk="1" hangingPunct="1"/>
            <a:r>
              <a:rPr lang="en-US" sz="2400" dirty="0" smtClean="0"/>
              <a:t>Under </a:t>
            </a:r>
            <a:r>
              <a:rPr lang="en-US" sz="2400" dirty="0" smtClean="0">
                <a:solidFill>
                  <a:srgbClr val="008000"/>
                </a:solidFill>
              </a:rPr>
              <a:t>automatic enrollment</a:t>
            </a:r>
            <a:r>
              <a:rPr lang="en-US" sz="2400" dirty="0" smtClean="0"/>
              <a:t> employers report “no complaints” in 401(k) plans</a:t>
            </a:r>
          </a:p>
          <a:p>
            <a:pPr eaLnBrk="1" hangingPunct="1"/>
            <a:r>
              <a:rPr lang="en-US" sz="2400" dirty="0" smtClean="0"/>
              <a:t>In surveys, 97% of employees in auto-enrollment firms report that they approve of </a:t>
            </a:r>
            <a:r>
              <a:rPr lang="en-US" sz="2400" dirty="0" smtClean="0">
                <a:solidFill>
                  <a:srgbClr val="008000"/>
                </a:solidFill>
              </a:rPr>
              <a:t>auto-enrollment</a:t>
            </a:r>
            <a:r>
              <a:rPr lang="en-US" sz="2400" dirty="0" smtClean="0"/>
              <a:t>.</a:t>
            </a:r>
          </a:p>
          <a:p>
            <a:pPr eaLnBrk="1" hangingPunct="1"/>
            <a:r>
              <a:rPr lang="en-US" sz="2400" dirty="0" smtClean="0"/>
              <a:t>Even among employees who opt out of </a:t>
            </a:r>
            <a:r>
              <a:rPr lang="en-US" sz="2400" dirty="0" smtClean="0">
                <a:solidFill>
                  <a:srgbClr val="008000"/>
                </a:solidFill>
              </a:rPr>
              <a:t>automatic enrollment</a:t>
            </a:r>
            <a:r>
              <a:rPr lang="en-US" sz="2400" dirty="0" smtClean="0"/>
              <a:t>, 79% report that they approve of auto-enrollment</a:t>
            </a:r>
          </a:p>
          <a:p>
            <a:pPr eaLnBrk="1" hangingPunct="1"/>
            <a:r>
              <a:rPr lang="en-US" sz="2400" dirty="0" smtClean="0"/>
              <a:t>The US government has adopted </a:t>
            </a:r>
            <a:r>
              <a:rPr lang="en-US" sz="2400" dirty="0" smtClean="0">
                <a:solidFill>
                  <a:srgbClr val="008000"/>
                </a:solidFill>
              </a:rPr>
              <a:t>automatic enrollment</a:t>
            </a:r>
            <a:r>
              <a:rPr lang="en-US" sz="2400" dirty="0" smtClean="0"/>
              <a:t>. 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/>
              <a:t>Financial Literacy and Age</a:t>
            </a:r>
          </a:p>
        </p:txBody>
      </p:sp>
      <p:graphicFrame>
        <p:nvGraphicFramePr>
          <p:cNvPr id="655363" name="Object 3"/>
          <p:cNvGraphicFramePr>
            <a:graphicFrameLocks noChangeAspect="1"/>
          </p:cNvGraphicFramePr>
          <p:nvPr>
            <p:ph idx="1"/>
          </p:nvPr>
        </p:nvGraphicFramePr>
        <p:xfrm>
          <a:off x="457200" y="990600"/>
          <a:ext cx="8153400" cy="506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84" name="Chart" r:id="rId3" imgW="5886450" imgH="3629025" progId="Excel.Chart.8">
                  <p:embed/>
                </p:oleObj>
              </mc:Choice>
              <mc:Fallback>
                <p:oleObj name="Chart" r:id="rId3" imgW="5886450" imgH="362902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90600"/>
                        <a:ext cx="8153400" cy="506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0647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Additional evidence on Asset Allocation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Private account component of Swedish Social Security system (Cronqvist and Thaler, 2004)</a:t>
            </a:r>
          </a:p>
          <a:p>
            <a:pPr lvl="1" eaLnBrk="1" hangingPunct="1"/>
            <a:r>
              <a:rPr lang="en-US" smtClean="0"/>
              <a:t>At inception, one-third of assets are invested in the default fund</a:t>
            </a:r>
          </a:p>
          <a:p>
            <a:pPr lvl="1" eaLnBrk="1" hangingPunct="1"/>
            <a:r>
              <a:rPr lang="en-US" smtClean="0"/>
              <a:t>Subsequent enrollees invest 90% of assets in the default fund</a:t>
            </a:r>
          </a:p>
          <a:p>
            <a:pPr eaLnBrk="1" hangingPunct="1"/>
            <a:r>
              <a:rPr lang="en-US" smtClean="0"/>
              <a:t>Company match in employer stock (Choi, Laibson and Madrian, 2005b, 2007)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040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Active Choice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 descr="http://www.lakesregionrealestatenews.com/wp-content/uploads/2009/11/hurdle-too-high.jpg"/>
          <p:cNvPicPr>
            <a:picLocks noChangeAspect="1" noChangeArrowheads="1"/>
          </p:cNvPicPr>
          <p:nvPr/>
        </p:nvPicPr>
        <p:blipFill>
          <a:blip r:embed="rId2" cstate="print"/>
          <a:srcRect t="4241" r="33784" b="3708"/>
          <a:stretch>
            <a:fillRect/>
          </a:stretch>
        </p:blipFill>
        <p:spPr bwMode="auto">
          <a:xfrm flipH="1">
            <a:off x="3837737" y="2264661"/>
            <a:ext cx="1633098" cy="29635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9902" y="3071819"/>
            <a:ext cx="3223260" cy="1785104"/>
          </a:xfrm>
          <a:prstGeom prst="rect">
            <a:avLst/>
          </a:prstGeom>
          <a:solidFill>
            <a:srgbClr val="C00000"/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UNDESIRED </a:t>
            </a:r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BEHAVIOR:</a:t>
            </a:r>
          </a:p>
          <a:p>
            <a:pPr algn="ctr"/>
            <a:r>
              <a:rPr lang="en-US" sz="28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Non-participation</a:t>
            </a:r>
            <a:endParaRPr lang="en-US" sz="2800" dirty="0">
              <a:solidFill>
                <a:prstClr val="white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2928" y="3071819"/>
            <a:ext cx="3223260" cy="1846659"/>
          </a:xfrm>
          <a:prstGeom prst="rect">
            <a:avLst/>
          </a:prstGeom>
          <a:solidFill>
            <a:srgbClr val="0CAC2A"/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DESIRED </a:t>
            </a:r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BEHAVIOR:</a:t>
            </a:r>
          </a:p>
          <a:p>
            <a:pPr algn="ctr"/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participation</a:t>
            </a:r>
            <a:endParaRPr lang="en-US" sz="3200" dirty="0">
              <a:solidFill>
                <a:prstClr val="white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7625" y="1307191"/>
            <a:ext cx="3153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Franklin Gothic Medium" pitchFamily="34" charset="0"/>
                <a:cs typeface="+mn-cs"/>
              </a:rPr>
              <a:t>PROCRASTINATION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5651" y="4891320"/>
            <a:ext cx="1642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cs typeface="+mn-cs"/>
              </a:rPr>
              <a:t>START HERE</a:t>
            </a:r>
            <a:endParaRPr lang="en-US" sz="18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0238" y="4034964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cs typeface="+mn-cs"/>
              </a:rPr>
              <a:t>Must  choose for oneself</a:t>
            </a:r>
            <a:endParaRPr lang="en-US" sz="1800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590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8023 L -4.16667E-6 0.2527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-0.17179 L -0.16927 -0.35907 C -0.19861 -0.40138 -0.24201 -0.42474 -0.28715 -0.42474 C -0.33889 -0.42474 -0.38003 -0.40138 -0.40938 -0.35907 L -0.54774 -0.17179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/>
      <p:bldP spid="9" grpId="0"/>
      <p:bldP spid="10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304800"/>
            <a:ext cx="9329737" cy="944563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The Flypaper Effect in Individual Investor Asset Allocation  </a:t>
            </a:r>
            <a:r>
              <a:rPr lang="en-US" sz="2400" dirty="0" smtClean="0"/>
              <a:t>(</a:t>
            </a:r>
            <a:r>
              <a:rPr lang="en-US" sz="2400" dirty="0" err="1" smtClean="0"/>
              <a:t>Choi</a:t>
            </a:r>
            <a:r>
              <a:rPr lang="en-US" sz="2400" dirty="0" smtClean="0"/>
              <a:t>, </a:t>
            </a:r>
            <a:r>
              <a:rPr lang="en-US" sz="2400" dirty="0" err="1" smtClean="0"/>
              <a:t>Laibson</a:t>
            </a:r>
            <a:r>
              <a:rPr lang="en-US" sz="2400" dirty="0" smtClean="0"/>
              <a:t>, </a:t>
            </a:r>
            <a:r>
              <a:rPr lang="en-US" sz="2400" dirty="0" err="1" smtClean="0"/>
              <a:t>Madrian</a:t>
            </a:r>
            <a:r>
              <a:rPr lang="en-US" sz="2400" dirty="0" smtClean="0"/>
              <a:t> 2009)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715375" cy="3525838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Studied a firm that used several different match systems in their 401(k) plan.  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I’ll discuss two of those regimes today: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marL="457200" indent="-457200" eaLnBrk="1" hangingPunct="1">
              <a:lnSpc>
                <a:spcPct val="90000"/>
              </a:lnSpc>
              <a:buClr>
                <a:srgbClr val="81C0FF"/>
              </a:buClr>
              <a:buFont typeface="Wingdings" pitchFamily="2" charset="2"/>
              <a:buNone/>
            </a:pPr>
            <a:r>
              <a:rPr lang="en-US" sz="2400" u="sng" dirty="0" smtClean="0">
                <a:solidFill>
                  <a:srgbClr val="008000"/>
                </a:solidFill>
              </a:rPr>
              <a:t>Match</a:t>
            </a:r>
            <a:r>
              <a:rPr lang="en-US" sz="2400" dirty="0" smtClean="0">
                <a:solidFill>
                  <a:srgbClr val="008000"/>
                </a:solidFill>
              </a:rPr>
              <a:t> allocated to employer stock and workers can reallocate</a:t>
            </a:r>
          </a:p>
          <a:p>
            <a:pPr marL="749300" lvl="1" indent="-457200" eaLnBrk="1" hangingPunct="1">
              <a:lnSpc>
                <a:spcPct val="90000"/>
              </a:lnSpc>
              <a:buClr>
                <a:srgbClr val="008000"/>
              </a:buClr>
            </a:pPr>
            <a:r>
              <a:rPr lang="en-US" sz="2400" dirty="0" smtClean="0">
                <a:solidFill>
                  <a:srgbClr val="008000"/>
                </a:solidFill>
              </a:rPr>
              <a:t>Call this “default” case (default is employer stock)</a:t>
            </a:r>
          </a:p>
          <a:p>
            <a:pPr marL="749300" lvl="1" indent="-457200" eaLnBrk="1" hangingPunct="1">
              <a:lnSpc>
                <a:spcPct val="90000"/>
              </a:lnSpc>
              <a:buClr>
                <a:srgbClr val="81C0FF"/>
              </a:buClr>
              <a:buFont typeface="Wingdings" pitchFamily="2" charset="2"/>
              <a:buNone/>
            </a:pPr>
            <a:endParaRPr lang="en-US" sz="2400" dirty="0" smtClean="0">
              <a:solidFill>
                <a:srgbClr val="008000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Clr>
                <a:srgbClr val="81C0FF"/>
              </a:buClr>
              <a:buFont typeface="Wingdings" pitchFamily="2" charset="2"/>
              <a:buNone/>
            </a:pPr>
            <a:r>
              <a:rPr lang="en-US" sz="2400" u="sng" dirty="0" smtClean="0">
                <a:solidFill>
                  <a:srgbClr val="0000FF"/>
                </a:solidFill>
              </a:rPr>
              <a:t>Match</a:t>
            </a:r>
            <a:r>
              <a:rPr lang="en-US" sz="2400" dirty="0" smtClean="0">
                <a:solidFill>
                  <a:srgbClr val="0000FF"/>
                </a:solidFill>
              </a:rPr>
              <a:t> allocated to an asset actively chosen by workers;                  workers </a:t>
            </a:r>
            <a:r>
              <a:rPr lang="en-US" sz="2400" i="1" dirty="0" smtClean="0">
                <a:solidFill>
                  <a:srgbClr val="0000FF"/>
                </a:solidFill>
              </a:rPr>
              <a:t>required</a:t>
            </a:r>
            <a:r>
              <a:rPr lang="en-US" sz="2400" dirty="0" smtClean="0">
                <a:solidFill>
                  <a:srgbClr val="0000FF"/>
                </a:solidFill>
              </a:rPr>
              <a:t> to make an active designation. </a:t>
            </a:r>
          </a:p>
          <a:p>
            <a:pPr marL="749300" lvl="1" indent="-457200" eaLnBrk="1" hangingPunct="1">
              <a:lnSpc>
                <a:spcPct val="90000"/>
              </a:lnSpc>
              <a:buClr>
                <a:srgbClr val="0000FF"/>
              </a:buClr>
            </a:pPr>
            <a:r>
              <a:rPr lang="en-US" sz="2400" dirty="0" smtClean="0">
                <a:solidFill>
                  <a:srgbClr val="0000FF"/>
                </a:solidFill>
              </a:rPr>
              <a:t>Call this “active choice” case (workers must choose)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66FF66"/>
              </a:buClr>
              <a:buFont typeface="Wingdings" pitchFamily="2" charset="2"/>
              <a:buAutoNum type="arabicPeriod"/>
            </a:pPr>
            <a:endParaRPr lang="en-US" dirty="0" smtClean="0">
              <a:solidFill>
                <a:srgbClr val="0000FF"/>
              </a:solidFill>
            </a:endParaRPr>
          </a:p>
          <a:p>
            <a:pPr marL="749300" lvl="1" indent="-457200" eaLnBrk="1" hangingPunct="1">
              <a:lnSpc>
                <a:spcPct val="90000"/>
              </a:lnSpc>
              <a:buClr>
                <a:srgbClr val="66FF66"/>
              </a:buClr>
              <a:buFont typeface="Wingdings" pitchFamily="2" charset="2"/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749300" lvl="1" indent="-457200" eaLnBrk="1" hangingPunct="1">
              <a:lnSpc>
                <a:spcPct val="90000"/>
              </a:lnSpc>
              <a:buClr>
                <a:srgbClr val="66FF66"/>
              </a:buClr>
              <a:buFont typeface="Wingdings" pitchFamily="2" charset="2"/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600" dirty="0" smtClean="0"/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528638" y="5745163"/>
            <a:ext cx="7324725" cy="146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/>
              <a:t>Economically, these two systems are identical.</a:t>
            </a:r>
          </a:p>
          <a:p>
            <a:pPr eaLnBrk="0" hangingPunct="0"/>
            <a:r>
              <a:rPr lang="en-US" sz="2400"/>
              <a:t>They both allow workers to do whatever the worker wants. </a:t>
            </a:r>
          </a:p>
          <a:p>
            <a:pPr eaLnBrk="0" hangingPunct="0"/>
            <a:endParaRPr lang="en-US" sz="2400"/>
          </a:p>
          <a:p>
            <a:pPr eaLnBrk="0" hangingPunct="0"/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61CFCE-F1DB-4572-96FD-FA921A927534}" type="slidenum">
              <a:rPr lang="en-US" altLang="en-US" smtClean="0">
                <a:latin typeface="Arial" charset="0"/>
                <a:cs typeface="Arial" charset="0"/>
              </a:rPr>
              <a:pPr/>
              <a:t>93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57200"/>
            <a:ext cx="8229600" cy="1295400"/>
          </a:xfrm>
        </p:spPr>
        <p:txBody>
          <a:bodyPr/>
          <a:lstStyle/>
          <a:p>
            <a:pPr eaLnBrk="1" hangingPunct="1"/>
            <a:r>
              <a:rPr lang="en-US" sz="3600" smtClean="0"/>
              <a:t>Consequences of the two regimes</a:t>
            </a:r>
          </a:p>
        </p:txBody>
      </p:sp>
      <p:graphicFrame>
        <p:nvGraphicFramePr>
          <p:cNvPr id="282627" name="Group 3"/>
          <p:cNvGraphicFramePr>
            <a:graphicFrameLocks noGrp="1"/>
          </p:cNvGraphicFramePr>
          <p:nvPr>
            <p:ph idx="1"/>
          </p:nvPr>
        </p:nvGraphicFramePr>
        <p:xfrm>
          <a:off x="-465138" y="1089025"/>
          <a:ext cx="9567863" cy="3552826"/>
        </p:xfrm>
        <a:graphic>
          <a:graphicData uri="http://schemas.openxmlformats.org/drawingml/2006/table">
            <a:tbl>
              <a:tblPr/>
              <a:tblGrid>
                <a:gridCol w="544513"/>
                <a:gridCol w="5429250"/>
                <a:gridCol w="1743075"/>
                <a:gridCol w="1851025"/>
              </a:tblGrid>
              <a:tr h="146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Match Defaults into Employer Stock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Active choice</a:t>
                      </a: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99FF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Own Balance in Employer Stock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24%</a:t>
                      </a:r>
                      <a:endParaRPr kumimoji="0" 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99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20%</a:t>
                      </a:r>
                      <a:endParaRPr kumimoji="0" 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99FF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Matching Balance in Employer Stock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94%</a:t>
                      </a:r>
                      <a:endParaRPr kumimoji="0" 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99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27%</a:t>
                      </a:r>
                      <a:endParaRPr kumimoji="0" 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99FF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Balance in Employer Stock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56%</a:t>
                      </a:r>
                      <a:endParaRPr kumimoji="0" 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22%</a:t>
                      </a: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99FF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46" name="Line 25"/>
          <p:cNvSpPr>
            <a:spLocks noChangeShapeType="1"/>
          </p:cNvSpPr>
          <p:nvPr/>
        </p:nvSpPr>
        <p:spPr bwMode="auto">
          <a:xfrm>
            <a:off x="5649913" y="2578100"/>
            <a:ext cx="1470025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6647" name="Line 26"/>
          <p:cNvSpPr>
            <a:spLocks noChangeShapeType="1"/>
          </p:cNvSpPr>
          <p:nvPr/>
        </p:nvSpPr>
        <p:spPr bwMode="auto">
          <a:xfrm>
            <a:off x="7464425" y="2559050"/>
            <a:ext cx="1470025" cy="0"/>
          </a:xfrm>
          <a:prstGeom prst="line">
            <a:avLst/>
          </a:prstGeom>
          <a:noFill/>
          <a:ln w="57150">
            <a:solidFill>
              <a:srgbClr val="6699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82651" name="Oval 27"/>
          <p:cNvSpPr>
            <a:spLocks noChangeArrowheads="1"/>
          </p:cNvSpPr>
          <p:nvPr/>
        </p:nvSpPr>
        <p:spPr bwMode="auto">
          <a:xfrm>
            <a:off x="5791200" y="4114800"/>
            <a:ext cx="1163638" cy="679450"/>
          </a:xfrm>
          <a:prstGeom prst="ellipse">
            <a:avLst/>
          </a:prstGeom>
          <a:solidFill>
            <a:srgbClr val="66FF66">
              <a:alpha val="0"/>
            </a:srgbClr>
          </a:solidFill>
          <a:ln w="31750" algn="ctr">
            <a:solidFill>
              <a:srgbClr val="008000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82652" name="Oval 28"/>
          <p:cNvSpPr>
            <a:spLocks noChangeArrowheads="1"/>
          </p:cNvSpPr>
          <p:nvPr/>
        </p:nvSpPr>
        <p:spPr bwMode="auto">
          <a:xfrm>
            <a:off x="7543800" y="4114800"/>
            <a:ext cx="1163638" cy="679450"/>
          </a:xfrm>
          <a:prstGeom prst="ellipse">
            <a:avLst/>
          </a:prstGeom>
          <a:solidFill>
            <a:srgbClr val="66FF66">
              <a:alpha val="0"/>
            </a:srgbClr>
          </a:solidFill>
          <a:ln w="31750" algn="ctr">
            <a:solidFill>
              <a:srgbClr val="3366FF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6650" name="Text Box 29"/>
          <p:cNvSpPr txBox="1">
            <a:spLocks noChangeArrowheads="1"/>
          </p:cNvSpPr>
          <p:nvPr/>
        </p:nvSpPr>
        <p:spPr bwMode="auto">
          <a:xfrm>
            <a:off x="5616575" y="990600"/>
            <a:ext cx="3527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/>
              <a:t>Balances in employer stock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51" grpId="0" animBg="1"/>
      <p:bldP spid="282652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smtClean="0"/>
              <a:t>Cash Distributions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19263"/>
            <a:ext cx="8839200" cy="44116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What happens to savings plan balances when employees leave their jobs?</a:t>
            </a:r>
          </a:p>
          <a:p>
            <a:pPr eaLnBrk="1" hangingPunct="1"/>
            <a:r>
              <a:rPr lang="en-US" sz="2400" smtClean="0"/>
              <a:t>Employees can request a cash distribution or roll balances over into another account</a:t>
            </a:r>
          </a:p>
          <a:p>
            <a:pPr lvl="1" eaLnBrk="1" hangingPunct="1"/>
            <a:r>
              <a:rPr lang="en-US" sz="2000" smtClean="0"/>
              <a:t>Balances &gt;$5000:  default leaves balances with former employer</a:t>
            </a:r>
          </a:p>
          <a:p>
            <a:pPr lvl="1" eaLnBrk="1" hangingPunct="1"/>
            <a:r>
              <a:rPr lang="en-US" sz="2000" smtClean="0"/>
              <a:t>Balances &lt;$5000:  default distributes balances as cash transfer</a:t>
            </a:r>
          </a:p>
          <a:p>
            <a:pPr eaLnBrk="1" hangingPunct="1"/>
            <a:r>
              <a:rPr lang="en-US" sz="2400" smtClean="0"/>
              <a:t>Vast majority of employees accept default (Choi et al. 2002, 2004a and 2004b)</a:t>
            </a:r>
          </a:p>
          <a:p>
            <a:pPr eaLnBrk="1" hangingPunct="1"/>
            <a:r>
              <a:rPr lang="en-US" sz="2400" smtClean="0"/>
              <a:t>When employees receive small cash distributions, balances typically consumed (Poterba, Venti and Wise 1998)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smtClean="0"/>
              <a:t>Post-Retirement Distributions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Social Security</a:t>
            </a:r>
          </a:p>
          <a:p>
            <a:pPr lvl="1" eaLnBrk="1" hangingPunct="1"/>
            <a:r>
              <a:rPr lang="en-US" smtClean="0"/>
              <a:t>Joint and survivor annuity (reduced benefits)</a:t>
            </a:r>
          </a:p>
          <a:p>
            <a:pPr eaLnBrk="1" hangingPunct="1"/>
            <a:r>
              <a:rPr lang="en-US" smtClean="0"/>
              <a:t>Defined benefit pension</a:t>
            </a:r>
          </a:p>
          <a:p>
            <a:pPr lvl="1" eaLnBrk="1" hangingPunct="1"/>
            <a:r>
              <a:rPr lang="en-US" smtClean="0"/>
              <a:t>Annuity</a:t>
            </a:r>
          </a:p>
          <a:p>
            <a:pPr lvl="1" eaLnBrk="1" hangingPunct="1"/>
            <a:r>
              <a:rPr lang="en-US" smtClean="0"/>
              <a:t>Lump sum payout if offered</a:t>
            </a:r>
          </a:p>
          <a:p>
            <a:pPr eaLnBrk="1" hangingPunct="1"/>
            <a:r>
              <a:rPr lang="en-US" smtClean="0"/>
              <a:t>Defined contribution savings plan</a:t>
            </a:r>
          </a:p>
          <a:p>
            <a:pPr lvl="1" eaLnBrk="1" hangingPunct="1"/>
            <a:r>
              <a:rPr lang="en-US" smtClean="0"/>
              <a:t>Lump sum payout</a:t>
            </a:r>
          </a:p>
          <a:p>
            <a:pPr lvl="1" eaLnBrk="1" hangingPunct="1"/>
            <a:r>
              <a:rPr lang="en-US" smtClean="0"/>
              <a:t>Annuity if offered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smtClean="0"/>
              <a:t>Defined Benefit Pension Annuitization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Annuity income and economic welfare of the elderly</a:t>
            </a:r>
          </a:p>
          <a:p>
            <a:pPr lvl="1" eaLnBrk="1" hangingPunct="1"/>
            <a:r>
              <a:rPr lang="en-US" sz="2200" smtClean="0"/>
              <a:t>Social Security replacement rate relatively low on average</a:t>
            </a:r>
          </a:p>
          <a:p>
            <a:pPr lvl="1" eaLnBrk="1" hangingPunct="1"/>
            <a:r>
              <a:rPr lang="en-US" sz="2200" smtClean="0"/>
              <a:t>17% of women fall into poverty after the death of their spouse (Holden and Zick 2000)</a:t>
            </a:r>
          </a:p>
          <a:p>
            <a:pPr eaLnBrk="1" hangingPunct="1"/>
            <a:r>
              <a:rPr lang="en-US" sz="2600" smtClean="0"/>
              <a:t>For married individuals, three distinct annuitization regimes</a:t>
            </a:r>
          </a:p>
          <a:p>
            <a:pPr lvl="1" eaLnBrk="1" hangingPunct="1"/>
            <a:r>
              <a:rPr lang="en-US" sz="2200" smtClean="0"/>
              <a:t>Pre-1974:  no regulation</a:t>
            </a:r>
          </a:p>
          <a:p>
            <a:pPr lvl="1" eaLnBrk="1" hangingPunct="1"/>
            <a:r>
              <a:rPr lang="en-US" sz="2200" smtClean="0"/>
              <a:t>ERISA I (1974): default joint-and-survivor annuity with option to opt-out</a:t>
            </a:r>
          </a:p>
          <a:p>
            <a:pPr lvl="1" eaLnBrk="1" hangingPunct="1"/>
            <a:r>
              <a:rPr lang="en-US" sz="2200" smtClean="0"/>
              <a:t>ERISA II (1984 amendment): default joint-and-survivor annuity, opting out required notarized permission of spouse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smtClean="0"/>
              <a:t>Defined Benefit Pension Annuitization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Effect of joint-and-survivor default on annuitization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Pre-1974:  Less than half of married men have joint-and-survivor annuity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Post-ERISA (I + II): joint-and-survivor annuitization increases 25 percentage points (Holden and Nicholson 1998)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Post-1984 amendments: joint-and-survivor annuitization increases 5 to 10 percentage points (Saku 2001)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However, there are limits to defaults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Many/most households opt out of Defined Benefit </a:t>
            </a:r>
            <a:r>
              <a:rPr lang="en-US" dirty="0" err="1" smtClean="0"/>
              <a:t>annuitization</a:t>
            </a:r>
            <a:r>
              <a:rPr lang="en-US" dirty="0" smtClean="0"/>
              <a:t> (see </a:t>
            </a:r>
            <a:r>
              <a:rPr lang="en-US" dirty="0" err="1" smtClean="0"/>
              <a:t>Previterro</a:t>
            </a:r>
            <a:r>
              <a:rPr lang="en-US" dirty="0" smtClean="0"/>
              <a:t> 2010)</a:t>
            </a:r>
          </a:p>
          <a:p>
            <a:pPr eaLnBrk="1" hangingPunct="1"/>
            <a:r>
              <a:rPr lang="en-US" dirty="0" smtClean="0"/>
              <a:t>Most households generally opt out of aggressive defaults (</a:t>
            </a:r>
            <a:r>
              <a:rPr lang="en-US" dirty="0" err="1" smtClean="0"/>
              <a:t>Beshears</a:t>
            </a:r>
            <a:r>
              <a:rPr lang="en-US" dirty="0" smtClean="0"/>
              <a:t>, </a:t>
            </a:r>
            <a:r>
              <a:rPr lang="en-US" dirty="0" err="1" smtClean="0"/>
              <a:t>Choi</a:t>
            </a:r>
            <a:r>
              <a:rPr lang="en-US" dirty="0" smtClean="0"/>
              <a:t>, Laibson, and </a:t>
            </a:r>
            <a:r>
              <a:rPr lang="en-US" dirty="0" err="1" smtClean="0"/>
              <a:t>Madrian</a:t>
            </a:r>
            <a:r>
              <a:rPr lang="en-US" dirty="0" smtClean="0"/>
              <a:t> 2010)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565383-8988-4465-8EF5-D011EC9C4B6D}" type="slidenum">
              <a:rPr lang="en-US" altLang="en-US" smtClean="0">
                <a:latin typeface="Arial" charset="0"/>
                <a:cs typeface="Arial" charset="0"/>
              </a:rPr>
              <a:pPr/>
              <a:t>98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81000"/>
            <a:ext cx="8458200" cy="6321014"/>
          </a:xfrm>
        </p:spPr>
        <p:txBody>
          <a:bodyPr/>
          <a:lstStyle/>
          <a:p>
            <a:pPr marL="3175" indent="-3175" eaLnBrk="1" hangingPunct="1">
              <a:lnSpc>
                <a:spcPct val="80000"/>
              </a:lnSpc>
              <a:buFontTx/>
              <a:buNone/>
            </a:pPr>
            <a:r>
              <a:rPr lang="en-US" sz="3600" b="1" dirty="0" smtClean="0">
                <a:solidFill>
                  <a:schemeClr val="accent2"/>
                </a:solidFill>
                <a:latin typeface="Gill Sans MT" pitchFamily="34" charset="0"/>
              </a:rPr>
              <a:t>Plan Details (</a:t>
            </a:r>
            <a:r>
              <a:rPr lang="en-US" sz="3600" b="1" dirty="0" err="1" smtClean="0">
                <a:solidFill>
                  <a:schemeClr val="accent2"/>
                </a:solidFill>
                <a:latin typeface="Gill Sans MT" pitchFamily="34" charset="0"/>
              </a:rPr>
              <a:t>Beshears</a:t>
            </a:r>
            <a:r>
              <a:rPr lang="en-US" sz="3600" b="1" dirty="0" smtClean="0">
                <a:solidFill>
                  <a:schemeClr val="accent2"/>
                </a:solidFill>
                <a:latin typeface="Gill Sans MT" pitchFamily="34" charset="0"/>
              </a:rPr>
              <a:t> et al 2010)</a:t>
            </a:r>
          </a:p>
          <a:p>
            <a:pPr marL="3175" indent="-3175" eaLnBrk="1" hangingPunct="1">
              <a:lnSpc>
                <a:spcPct val="80000"/>
              </a:lnSpc>
              <a:buFontTx/>
              <a:buNone/>
            </a:pPr>
            <a:endParaRPr lang="en-US" dirty="0" smtClean="0">
              <a:latin typeface="Palatino Linotype" pitchFamily="18" charset="0"/>
            </a:endParaRPr>
          </a:p>
          <a:p>
            <a:pPr marL="3175" indent="-3175" eaLnBrk="1" hangingPunct="1">
              <a:lnSpc>
                <a:spcPct val="80000"/>
              </a:lnSpc>
              <a:buFontTx/>
              <a:buNone/>
            </a:pPr>
            <a:r>
              <a:rPr lang="en-US" dirty="0" smtClean="0"/>
              <a:t>Large UK firm</a:t>
            </a:r>
          </a:p>
          <a:p>
            <a:pPr marL="3175" indent="-3175" eaLnBrk="1" hangingPunct="1"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 marL="3175" indent="-3175" eaLnBrk="1" hangingPunct="1">
              <a:lnSpc>
                <a:spcPct val="80000"/>
              </a:lnSpc>
              <a:buFontTx/>
              <a:buNone/>
            </a:pPr>
            <a:r>
              <a:rPr lang="en-US" dirty="0" smtClean="0"/>
              <a:t>Employees eligible for DC plan upon hire</a:t>
            </a:r>
          </a:p>
          <a:p>
            <a:pPr marL="3175" indent="-3175" eaLnBrk="1" hangingPunct="1"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 marL="3175" indent="-3175" eaLnBrk="1" hangingPunct="1">
              <a:lnSpc>
                <a:spcPct val="80000"/>
              </a:lnSpc>
              <a:buFontTx/>
              <a:buNone/>
            </a:pPr>
            <a:r>
              <a:rPr lang="en-US" dirty="0" smtClean="0"/>
              <a:t>Minimum employee contribution rate 4%, with one-for-one employer match on contributions between 12% and 18%</a:t>
            </a:r>
          </a:p>
          <a:p>
            <a:pPr marL="3175" indent="-3175" eaLnBrk="1" hangingPunct="1"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 marL="3175" indent="-3175" eaLnBrk="1" hangingPunct="1">
              <a:lnSpc>
                <a:spcPct val="80000"/>
              </a:lnSpc>
              <a:buNone/>
            </a:pPr>
            <a:r>
              <a:rPr lang="en-US" dirty="0" smtClean="0"/>
              <a:t>Immediate automatic enrollment at 12%</a:t>
            </a:r>
          </a:p>
          <a:p>
            <a:pPr marL="3175" indent="-3175" eaLnBrk="1" hangingPunct="1"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 marL="3175" indent="-3175" eaLnBrk="1" hangingPunct="1">
              <a:lnSpc>
                <a:spcPct val="80000"/>
              </a:lnSpc>
              <a:buFontTx/>
              <a:buNone/>
            </a:pPr>
            <a:r>
              <a:rPr lang="en-US" dirty="0" smtClean="0"/>
              <a:t>Study new hires, March 2006 –  June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_Blank Presentation">
  <a:themeElements>
    <a:clrScheme name="Blank Presentatio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Blank Presentation">
  <a:themeElements>
    <a:clrScheme name="Blank Presentatio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">
  <a:themeElements>
    <a:clrScheme name="1_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">
  <a:themeElements>
    <a:clrScheme name="">
      <a:dk1>
        <a:srgbClr val="969696"/>
      </a:dk1>
      <a:lt1>
        <a:srgbClr val="C4CCFF"/>
      </a:lt1>
      <a:dk2>
        <a:srgbClr val="006AB0"/>
      </a:dk2>
      <a:lt2>
        <a:srgbClr val="FFA600"/>
      </a:lt2>
      <a:accent1>
        <a:srgbClr val="FFE9BF"/>
      </a:accent1>
      <a:accent2>
        <a:srgbClr val="004A7B"/>
      </a:accent2>
      <a:accent3>
        <a:srgbClr val="AAB9D4"/>
      </a:accent3>
      <a:accent4>
        <a:srgbClr val="A7AEDA"/>
      </a:accent4>
      <a:accent5>
        <a:srgbClr val="FFF2DC"/>
      </a:accent5>
      <a:accent6>
        <a:srgbClr val="00426F"/>
      </a:accent6>
      <a:hlink>
        <a:srgbClr val="C4CCFF"/>
      </a:hlink>
      <a:folHlink>
        <a:srgbClr val="8898FF"/>
      </a:folHlink>
    </a:clrScheme>
    <a:fontScheme name="1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3">
        <a:dk1>
          <a:srgbClr val="000000"/>
        </a:dk1>
        <a:lt1>
          <a:srgbClr val="CFE1E6"/>
        </a:lt1>
        <a:dk2>
          <a:srgbClr val="000000"/>
        </a:dk2>
        <a:lt2>
          <a:srgbClr val="969696"/>
        </a:lt2>
        <a:accent1>
          <a:srgbClr val="30A2BF"/>
        </a:accent1>
        <a:accent2>
          <a:srgbClr val="438695"/>
        </a:accent2>
        <a:accent3>
          <a:srgbClr val="E4EEF0"/>
        </a:accent3>
        <a:accent4>
          <a:srgbClr val="000000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4">
        <a:dk1>
          <a:srgbClr val="000000"/>
        </a:dk1>
        <a:lt1>
          <a:srgbClr val="8898FF"/>
        </a:lt1>
        <a:dk2>
          <a:srgbClr val="000000"/>
        </a:dk2>
        <a:lt2>
          <a:srgbClr val="969696"/>
        </a:lt2>
        <a:accent1>
          <a:srgbClr val="30A2BF"/>
        </a:accent1>
        <a:accent2>
          <a:srgbClr val="438695"/>
        </a:accent2>
        <a:accent3>
          <a:srgbClr val="C3CAFF"/>
        </a:accent3>
        <a:accent4>
          <a:srgbClr val="000000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5">
        <a:dk1>
          <a:srgbClr val="969696"/>
        </a:dk1>
        <a:lt1>
          <a:srgbClr val="C4CCFF"/>
        </a:lt1>
        <a:dk2>
          <a:srgbClr val="091A86"/>
        </a:dk2>
        <a:lt2>
          <a:srgbClr val="B37400"/>
        </a:lt2>
        <a:accent1>
          <a:srgbClr val="30A2BF"/>
        </a:accent1>
        <a:accent2>
          <a:srgbClr val="438695"/>
        </a:accent2>
        <a:accent3>
          <a:srgbClr val="AAABC3"/>
        </a:accent3>
        <a:accent4>
          <a:srgbClr val="A7AEDA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6">
        <a:dk1>
          <a:srgbClr val="969696"/>
        </a:dk1>
        <a:lt1>
          <a:srgbClr val="C4CCFF"/>
        </a:lt1>
        <a:dk2>
          <a:srgbClr val="091A86"/>
        </a:dk2>
        <a:lt2>
          <a:srgbClr val="B37400"/>
        </a:lt2>
        <a:accent1>
          <a:srgbClr val="FFE9BF"/>
        </a:accent1>
        <a:accent2>
          <a:srgbClr val="438695"/>
        </a:accent2>
        <a:accent3>
          <a:srgbClr val="AAABC3"/>
        </a:accent3>
        <a:accent4>
          <a:srgbClr val="A7AEDA"/>
        </a:accent4>
        <a:accent5>
          <a:srgbClr val="FFF2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">
  <a:themeElements>
    <a:clrScheme name="">
      <a:dk1>
        <a:srgbClr val="969696"/>
      </a:dk1>
      <a:lt1>
        <a:srgbClr val="C4CCFF"/>
      </a:lt1>
      <a:dk2>
        <a:srgbClr val="006AB0"/>
      </a:dk2>
      <a:lt2>
        <a:srgbClr val="FFA600"/>
      </a:lt2>
      <a:accent1>
        <a:srgbClr val="FFE9BF"/>
      </a:accent1>
      <a:accent2>
        <a:srgbClr val="004A7B"/>
      </a:accent2>
      <a:accent3>
        <a:srgbClr val="AAB9D4"/>
      </a:accent3>
      <a:accent4>
        <a:srgbClr val="A7AEDA"/>
      </a:accent4>
      <a:accent5>
        <a:srgbClr val="FFF2DC"/>
      </a:accent5>
      <a:accent6>
        <a:srgbClr val="00426F"/>
      </a:accent6>
      <a:hlink>
        <a:srgbClr val="C4CCFF"/>
      </a:hlink>
      <a:folHlink>
        <a:srgbClr val="8898FF"/>
      </a:folHlink>
    </a:clrScheme>
    <a:fontScheme name="1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3">
        <a:dk1>
          <a:srgbClr val="000000"/>
        </a:dk1>
        <a:lt1>
          <a:srgbClr val="CFE1E6"/>
        </a:lt1>
        <a:dk2>
          <a:srgbClr val="000000"/>
        </a:dk2>
        <a:lt2>
          <a:srgbClr val="969696"/>
        </a:lt2>
        <a:accent1>
          <a:srgbClr val="30A2BF"/>
        </a:accent1>
        <a:accent2>
          <a:srgbClr val="438695"/>
        </a:accent2>
        <a:accent3>
          <a:srgbClr val="E4EEF0"/>
        </a:accent3>
        <a:accent4>
          <a:srgbClr val="000000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4">
        <a:dk1>
          <a:srgbClr val="000000"/>
        </a:dk1>
        <a:lt1>
          <a:srgbClr val="8898FF"/>
        </a:lt1>
        <a:dk2>
          <a:srgbClr val="000000"/>
        </a:dk2>
        <a:lt2>
          <a:srgbClr val="969696"/>
        </a:lt2>
        <a:accent1>
          <a:srgbClr val="30A2BF"/>
        </a:accent1>
        <a:accent2>
          <a:srgbClr val="438695"/>
        </a:accent2>
        <a:accent3>
          <a:srgbClr val="C3CAFF"/>
        </a:accent3>
        <a:accent4>
          <a:srgbClr val="000000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5">
        <a:dk1>
          <a:srgbClr val="969696"/>
        </a:dk1>
        <a:lt1>
          <a:srgbClr val="C4CCFF"/>
        </a:lt1>
        <a:dk2>
          <a:srgbClr val="091A86"/>
        </a:dk2>
        <a:lt2>
          <a:srgbClr val="B37400"/>
        </a:lt2>
        <a:accent1>
          <a:srgbClr val="30A2BF"/>
        </a:accent1>
        <a:accent2>
          <a:srgbClr val="438695"/>
        </a:accent2>
        <a:accent3>
          <a:srgbClr val="AAABC3"/>
        </a:accent3>
        <a:accent4>
          <a:srgbClr val="A7AEDA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6">
        <a:dk1>
          <a:srgbClr val="969696"/>
        </a:dk1>
        <a:lt1>
          <a:srgbClr val="C4CCFF"/>
        </a:lt1>
        <a:dk2>
          <a:srgbClr val="091A86"/>
        </a:dk2>
        <a:lt2>
          <a:srgbClr val="B37400"/>
        </a:lt2>
        <a:accent1>
          <a:srgbClr val="FFE9BF"/>
        </a:accent1>
        <a:accent2>
          <a:srgbClr val="438695"/>
        </a:accent2>
        <a:accent3>
          <a:srgbClr val="AAABC3"/>
        </a:accent3>
        <a:accent4>
          <a:srgbClr val="A7AEDA"/>
        </a:accent4>
        <a:accent5>
          <a:srgbClr val="FFF2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">
  <a:themeElements>
    <a:clrScheme name="">
      <a:dk1>
        <a:srgbClr val="969696"/>
      </a:dk1>
      <a:lt1>
        <a:srgbClr val="C4CCFF"/>
      </a:lt1>
      <a:dk2>
        <a:srgbClr val="006AB0"/>
      </a:dk2>
      <a:lt2>
        <a:srgbClr val="FFA600"/>
      </a:lt2>
      <a:accent1>
        <a:srgbClr val="FFE9BF"/>
      </a:accent1>
      <a:accent2>
        <a:srgbClr val="004A7B"/>
      </a:accent2>
      <a:accent3>
        <a:srgbClr val="AAB9D4"/>
      </a:accent3>
      <a:accent4>
        <a:srgbClr val="A7AEDA"/>
      </a:accent4>
      <a:accent5>
        <a:srgbClr val="FFF2DC"/>
      </a:accent5>
      <a:accent6>
        <a:srgbClr val="00426F"/>
      </a:accent6>
      <a:hlink>
        <a:srgbClr val="C4CCFF"/>
      </a:hlink>
      <a:folHlink>
        <a:srgbClr val="8898FF"/>
      </a:folHlink>
    </a:clrScheme>
    <a:fontScheme name="1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3">
        <a:dk1>
          <a:srgbClr val="000000"/>
        </a:dk1>
        <a:lt1>
          <a:srgbClr val="CFE1E6"/>
        </a:lt1>
        <a:dk2>
          <a:srgbClr val="000000"/>
        </a:dk2>
        <a:lt2>
          <a:srgbClr val="969696"/>
        </a:lt2>
        <a:accent1>
          <a:srgbClr val="30A2BF"/>
        </a:accent1>
        <a:accent2>
          <a:srgbClr val="438695"/>
        </a:accent2>
        <a:accent3>
          <a:srgbClr val="E4EEF0"/>
        </a:accent3>
        <a:accent4>
          <a:srgbClr val="000000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4">
        <a:dk1>
          <a:srgbClr val="000000"/>
        </a:dk1>
        <a:lt1>
          <a:srgbClr val="8898FF"/>
        </a:lt1>
        <a:dk2>
          <a:srgbClr val="000000"/>
        </a:dk2>
        <a:lt2>
          <a:srgbClr val="969696"/>
        </a:lt2>
        <a:accent1>
          <a:srgbClr val="30A2BF"/>
        </a:accent1>
        <a:accent2>
          <a:srgbClr val="438695"/>
        </a:accent2>
        <a:accent3>
          <a:srgbClr val="C3CAFF"/>
        </a:accent3>
        <a:accent4>
          <a:srgbClr val="000000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5">
        <a:dk1>
          <a:srgbClr val="969696"/>
        </a:dk1>
        <a:lt1>
          <a:srgbClr val="C4CCFF"/>
        </a:lt1>
        <a:dk2>
          <a:srgbClr val="091A86"/>
        </a:dk2>
        <a:lt2>
          <a:srgbClr val="B37400"/>
        </a:lt2>
        <a:accent1>
          <a:srgbClr val="30A2BF"/>
        </a:accent1>
        <a:accent2>
          <a:srgbClr val="438695"/>
        </a:accent2>
        <a:accent3>
          <a:srgbClr val="AAABC3"/>
        </a:accent3>
        <a:accent4>
          <a:srgbClr val="A7AEDA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6">
        <a:dk1>
          <a:srgbClr val="969696"/>
        </a:dk1>
        <a:lt1>
          <a:srgbClr val="C4CCFF"/>
        </a:lt1>
        <a:dk2>
          <a:srgbClr val="091A86"/>
        </a:dk2>
        <a:lt2>
          <a:srgbClr val="B37400"/>
        </a:lt2>
        <a:accent1>
          <a:srgbClr val="FFE9BF"/>
        </a:accent1>
        <a:accent2>
          <a:srgbClr val="438695"/>
        </a:accent2>
        <a:accent3>
          <a:srgbClr val="AAABC3"/>
        </a:accent3>
        <a:accent4>
          <a:srgbClr val="A7AEDA"/>
        </a:accent4>
        <a:accent5>
          <a:srgbClr val="FFF2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">
  <a:themeElements>
    <a:clrScheme name="">
      <a:dk1>
        <a:srgbClr val="969696"/>
      </a:dk1>
      <a:lt1>
        <a:srgbClr val="C4CCFF"/>
      </a:lt1>
      <a:dk2>
        <a:srgbClr val="006AB0"/>
      </a:dk2>
      <a:lt2>
        <a:srgbClr val="FFA600"/>
      </a:lt2>
      <a:accent1>
        <a:srgbClr val="FFE9BF"/>
      </a:accent1>
      <a:accent2>
        <a:srgbClr val="004A7B"/>
      </a:accent2>
      <a:accent3>
        <a:srgbClr val="AAB9D4"/>
      </a:accent3>
      <a:accent4>
        <a:srgbClr val="A7AEDA"/>
      </a:accent4>
      <a:accent5>
        <a:srgbClr val="FFF2DC"/>
      </a:accent5>
      <a:accent6>
        <a:srgbClr val="00426F"/>
      </a:accent6>
      <a:hlink>
        <a:srgbClr val="C4CCFF"/>
      </a:hlink>
      <a:folHlink>
        <a:srgbClr val="8898FF"/>
      </a:folHlink>
    </a:clrScheme>
    <a:fontScheme name="1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3">
        <a:dk1>
          <a:srgbClr val="000000"/>
        </a:dk1>
        <a:lt1>
          <a:srgbClr val="CFE1E6"/>
        </a:lt1>
        <a:dk2>
          <a:srgbClr val="000000"/>
        </a:dk2>
        <a:lt2>
          <a:srgbClr val="969696"/>
        </a:lt2>
        <a:accent1>
          <a:srgbClr val="30A2BF"/>
        </a:accent1>
        <a:accent2>
          <a:srgbClr val="438695"/>
        </a:accent2>
        <a:accent3>
          <a:srgbClr val="E4EEF0"/>
        </a:accent3>
        <a:accent4>
          <a:srgbClr val="000000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4">
        <a:dk1>
          <a:srgbClr val="000000"/>
        </a:dk1>
        <a:lt1>
          <a:srgbClr val="8898FF"/>
        </a:lt1>
        <a:dk2>
          <a:srgbClr val="000000"/>
        </a:dk2>
        <a:lt2>
          <a:srgbClr val="969696"/>
        </a:lt2>
        <a:accent1>
          <a:srgbClr val="30A2BF"/>
        </a:accent1>
        <a:accent2>
          <a:srgbClr val="438695"/>
        </a:accent2>
        <a:accent3>
          <a:srgbClr val="C3CAFF"/>
        </a:accent3>
        <a:accent4>
          <a:srgbClr val="000000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5">
        <a:dk1>
          <a:srgbClr val="969696"/>
        </a:dk1>
        <a:lt1>
          <a:srgbClr val="C4CCFF"/>
        </a:lt1>
        <a:dk2>
          <a:srgbClr val="091A86"/>
        </a:dk2>
        <a:lt2>
          <a:srgbClr val="B37400"/>
        </a:lt2>
        <a:accent1>
          <a:srgbClr val="30A2BF"/>
        </a:accent1>
        <a:accent2>
          <a:srgbClr val="438695"/>
        </a:accent2>
        <a:accent3>
          <a:srgbClr val="AAABC3"/>
        </a:accent3>
        <a:accent4>
          <a:srgbClr val="A7AEDA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6">
        <a:dk1>
          <a:srgbClr val="969696"/>
        </a:dk1>
        <a:lt1>
          <a:srgbClr val="C4CCFF"/>
        </a:lt1>
        <a:dk2>
          <a:srgbClr val="091A86"/>
        </a:dk2>
        <a:lt2>
          <a:srgbClr val="B37400"/>
        </a:lt2>
        <a:accent1>
          <a:srgbClr val="FFE9BF"/>
        </a:accent1>
        <a:accent2>
          <a:srgbClr val="438695"/>
        </a:accent2>
        <a:accent3>
          <a:srgbClr val="AAABC3"/>
        </a:accent3>
        <a:accent4>
          <a:srgbClr val="A7AEDA"/>
        </a:accent4>
        <a:accent5>
          <a:srgbClr val="FFF2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Blank Presentation">
  <a:themeElements>
    <a:clrScheme name="Blank Presentatio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default">
  <a:themeElements>
    <a:clrScheme name="">
      <a:dk1>
        <a:srgbClr val="969696"/>
      </a:dk1>
      <a:lt1>
        <a:srgbClr val="C4CCFF"/>
      </a:lt1>
      <a:dk2>
        <a:srgbClr val="006AB0"/>
      </a:dk2>
      <a:lt2>
        <a:srgbClr val="FFA600"/>
      </a:lt2>
      <a:accent1>
        <a:srgbClr val="FFE9BF"/>
      </a:accent1>
      <a:accent2>
        <a:srgbClr val="004A7B"/>
      </a:accent2>
      <a:accent3>
        <a:srgbClr val="AAB9D4"/>
      </a:accent3>
      <a:accent4>
        <a:srgbClr val="A7AEDA"/>
      </a:accent4>
      <a:accent5>
        <a:srgbClr val="FFF2DC"/>
      </a:accent5>
      <a:accent6>
        <a:srgbClr val="00426F"/>
      </a:accent6>
      <a:hlink>
        <a:srgbClr val="C4CCFF"/>
      </a:hlink>
      <a:folHlink>
        <a:srgbClr val="8898FF"/>
      </a:folHlink>
    </a:clrScheme>
    <a:fontScheme name="1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3">
        <a:dk1>
          <a:srgbClr val="000000"/>
        </a:dk1>
        <a:lt1>
          <a:srgbClr val="CFE1E6"/>
        </a:lt1>
        <a:dk2>
          <a:srgbClr val="000000"/>
        </a:dk2>
        <a:lt2>
          <a:srgbClr val="969696"/>
        </a:lt2>
        <a:accent1>
          <a:srgbClr val="30A2BF"/>
        </a:accent1>
        <a:accent2>
          <a:srgbClr val="438695"/>
        </a:accent2>
        <a:accent3>
          <a:srgbClr val="E4EEF0"/>
        </a:accent3>
        <a:accent4>
          <a:srgbClr val="000000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4">
        <a:dk1>
          <a:srgbClr val="000000"/>
        </a:dk1>
        <a:lt1>
          <a:srgbClr val="8898FF"/>
        </a:lt1>
        <a:dk2>
          <a:srgbClr val="000000"/>
        </a:dk2>
        <a:lt2>
          <a:srgbClr val="969696"/>
        </a:lt2>
        <a:accent1>
          <a:srgbClr val="30A2BF"/>
        </a:accent1>
        <a:accent2>
          <a:srgbClr val="438695"/>
        </a:accent2>
        <a:accent3>
          <a:srgbClr val="C3CAFF"/>
        </a:accent3>
        <a:accent4>
          <a:srgbClr val="000000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5">
        <a:dk1>
          <a:srgbClr val="969696"/>
        </a:dk1>
        <a:lt1>
          <a:srgbClr val="C4CCFF"/>
        </a:lt1>
        <a:dk2>
          <a:srgbClr val="091A86"/>
        </a:dk2>
        <a:lt2>
          <a:srgbClr val="B37400"/>
        </a:lt2>
        <a:accent1>
          <a:srgbClr val="30A2BF"/>
        </a:accent1>
        <a:accent2>
          <a:srgbClr val="438695"/>
        </a:accent2>
        <a:accent3>
          <a:srgbClr val="AAABC3"/>
        </a:accent3>
        <a:accent4>
          <a:srgbClr val="A7AEDA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6">
        <a:dk1>
          <a:srgbClr val="969696"/>
        </a:dk1>
        <a:lt1>
          <a:srgbClr val="C4CCFF"/>
        </a:lt1>
        <a:dk2>
          <a:srgbClr val="091A86"/>
        </a:dk2>
        <a:lt2>
          <a:srgbClr val="B37400"/>
        </a:lt2>
        <a:accent1>
          <a:srgbClr val="FFE9BF"/>
        </a:accent1>
        <a:accent2>
          <a:srgbClr val="438695"/>
        </a:accent2>
        <a:accent3>
          <a:srgbClr val="AAABC3"/>
        </a:accent3>
        <a:accent4>
          <a:srgbClr val="A7AEDA"/>
        </a:accent4>
        <a:accent5>
          <a:srgbClr val="FFF2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28621</TotalTime>
  <Words>9184</Words>
  <Application>Microsoft Office PowerPoint</Application>
  <PresentationFormat>On-screen Show (4:3)</PresentationFormat>
  <Paragraphs>1794</Paragraphs>
  <Slides>194</Slides>
  <Notes>136</Notes>
  <HiddenSlides>128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13</vt:i4>
      </vt:variant>
      <vt:variant>
        <vt:lpstr>Embedded OLE Servers</vt:lpstr>
      </vt:variant>
      <vt:variant>
        <vt:i4>10</vt:i4>
      </vt:variant>
      <vt:variant>
        <vt:lpstr>Slide Titles</vt:lpstr>
      </vt:variant>
      <vt:variant>
        <vt:i4>194</vt:i4>
      </vt:variant>
    </vt:vector>
  </HeadingPairs>
  <TitlesOfParts>
    <vt:vector size="232" baseType="lpstr">
      <vt:lpstr>Arial Unicode MS</vt:lpstr>
      <vt:lpstr>ＭＳ Ｐゴシック</vt:lpstr>
      <vt:lpstr>Arial</vt:lpstr>
      <vt:lpstr>Arial Narrow</vt:lpstr>
      <vt:lpstr>Calibri</vt:lpstr>
      <vt:lpstr>Cambria Math</vt:lpstr>
      <vt:lpstr>Franklin Gothic Medium</vt:lpstr>
      <vt:lpstr>Garamond</vt:lpstr>
      <vt:lpstr>Gill Sans MT</vt:lpstr>
      <vt:lpstr>Helvetica</vt:lpstr>
      <vt:lpstr>Monotype Sorts</vt:lpstr>
      <vt:lpstr>Palatino Linotype</vt:lpstr>
      <vt:lpstr>Symbol</vt:lpstr>
      <vt:lpstr>Times New Roman</vt:lpstr>
      <vt:lpstr>Wingdings</vt:lpstr>
      <vt:lpstr>Network</vt:lpstr>
      <vt:lpstr>1_default</vt:lpstr>
      <vt:lpstr>3_default</vt:lpstr>
      <vt:lpstr>4_default</vt:lpstr>
      <vt:lpstr>2_default</vt:lpstr>
      <vt:lpstr>1_Network</vt:lpstr>
      <vt:lpstr>5_default</vt:lpstr>
      <vt:lpstr>1_Blank Presentation</vt:lpstr>
      <vt:lpstr>6_default</vt:lpstr>
      <vt:lpstr>Office Theme</vt:lpstr>
      <vt:lpstr>Edge</vt:lpstr>
      <vt:lpstr>2_Blank Presentation</vt:lpstr>
      <vt:lpstr>3_Blank Presentation</vt:lpstr>
      <vt:lpstr>Chart</vt:lpstr>
      <vt:lpstr>Worksheet</vt:lpstr>
      <vt:lpstr>Equation</vt:lpstr>
      <vt:lpstr>Bitmap Image</vt:lpstr>
      <vt:lpstr>Microsoft Excel Chart</vt:lpstr>
      <vt:lpstr>Microsoft Office Excel Chart</vt:lpstr>
      <vt:lpstr>Microsoft Excel Worksheet</vt:lpstr>
      <vt:lpstr>Microsoft Office Excel Worksheet</vt:lpstr>
      <vt:lpstr>Microsoft Word 97 - 2004 Document</vt:lpstr>
      <vt:lpstr>Microsoft Word 97 - 2003 Document</vt:lpstr>
      <vt:lpstr>PowerPoint Presentation</vt:lpstr>
      <vt:lpstr>Nine claims about household finance</vt:lpstr>
      <vt:lpstr>Nine claims about household finance</vt:lpstr>
      <vt:lpstr>Assessing Literacy: Numeracy </vt:lpstr>
      <vt:lpstr> Assessing Literacy: Inflation  </vt:lpstr>
      <vt:lpstr>Assessing Literacy: Risk Diversification</vt:lpstr>
      <vt:lpstr>How much do older people (ages 50+) know?</vt:lpstr>
      <vt:lpstr>Correct responses: By Gender</vt:lpstr>
      <vt:lpstr>Financial Literacy and Age</vt:lpstr>
      <vt:lpstr>Financial Literacy and Education</vt:lpstr>
      <vt:lpstr>Financial Literacy among the Young (23-27). NLSY: Percentage of correct responses</vt:lpstr>
      <vt:lpstr>Two Takeway Points</vt:lpstr>
      <vt:lpstr>Financial literacy matters</vt:lpstr>
      <vt:lpstr>More on the power of interest compounding (TNS)</vt:lpstr>
      <vt:lpstr>Payment options: Loaning money to the retailer (TNS)</vt:lpstr>
      <vt:lpstr>Who has lower debt literacy? Differences between men and women</vt:lpstr>
      <vt:lpstr>People who make errors have “difficulties paying off debt.”</vt:lpstr>
      <vt:lpstr>PowerPoint Presentation</vt:lpstr>
      <vt:lpstr>PowerPoint Presentation</vt:lpstr>
      <vt:lpstr>PowerPoint Presentation</vt:lpstr>
      <vt:lpstr>PowerPoint Presentation</vt:lpstr>
      <vt:lpstr>Nine claims about household finance</vt:lpstr>
      <vt:lpstr>Households live hand to mouth Lusardi and Tufano (2009)</vt:lpstr>
      <vt:lpstr>PowerPoint Presentation</vt:lpstr>
      <vt:lpstr>PowerPoint Presentation</vt:lpstr>
      <vt:lpstr>PowerPoint Presentation</vt:lpstr>
      <vt:lpstr>High MPC’s out of liquid wealth Shapiro (2005)</vt:lpstr>
      <vt:lpstr>The data can reject a number of alternative hypotheses.</vt:lpstr>
      <vt:lpstr>High MPC’s out of Social security Mastrobuoni and Weinberg (2009) </vt:lpstr>
      <vt:lpstr>Lifecycle simulations (Angeletos et al 2001)</vt:lpstr>
      <vt:lpstr>Preferences</vt:lpstr>
      <vt:lpstr>Predictions (HS education)</vt:lpstr>
      <vt:lpstr>LRT Simulation Model</vt:lpstr>
      <vt:lpstr>Laibson, Repetto, and Tobacman (2012)</vt:lpstr>
      <vt:lpstr>LRT Results:</vt:lpstr>
      <vt:lpstr>…. have a low MPC out of illiquid wealth </vt:lpstr>
      <vt:lpstr>Nine claims about household finance</vt:lpstr>
      <vt:lpstr>PowerPoint Presentation</vt:lpstr>
      <vt:lpstr>One year of index fund fees on  a $10,000 investment</vt:lpstr>
      <vt:lpstr>Experimental conditions</vt:lpstr>
      <vt:lpstr>Fees paid by control groups (prospectus only)</vt:lpstr>
      <vt:lpstr>Ranking of factor importance</vt:lpstr>
      <vt:lpstr>Effect of fee treatment  (prospectus plus 1-page sheet highlighting fees)</vt:lpstr>
      <vt:lpstr>Ranking of factor importance</vt:lpstr>
      <vt:lpstr>Returns treatment effect on average returns since inception</vt:lpstr>
      <vt:lpstr>Returns treatment effect on fees</vt:lpstr>
      <vt:lpstr>Ranking of factor importance</vt:lpstr>
      <vt:lpstr>Lack of confidence and fees (all revealed preferences are not created equal)</vt:lpstr>
      <vt:lpstr>We conducted one version with Harvard staff as subjects</vt:lpstr>
      <vt:lpstr>Data from Harvard Staff</vt:lpstr>
      <vt:lpstr>Data from Harvard Staff</vt:lpstr>
      <vt:lpstr>$100 bills on the sidewalk Choi, Laibson, Madrian (2009) </vt:lpstr>
      <vt:lpstr>Financial education  Choi, Laibson, Madrian, Metrick (2004)  </vt:lpstr>
      <vt:lpstr>Effect of education is positive but small</vt:lpstr>
      <vt:lpstr>Effect of education is positive but small</vt:lpstr>
      <vt:lpstr>Effect of education is positive but small</vt:lpstr>
      <vt:lpstr>PowerPoint Presentation</vt:lpstr>
      <vt:lpstr>Information and disclosure generally don’t do much on their own</vt:lpstr>
      <vt:lpstr>Social marketing and peer effects Beshears, Choi, Laibson, Madrian, Milkman (2014)</vt:lpstr>
      <vt:lpstr>PowerPoint Presentation</vt:lpstr>
      <vt:lpstr>Variation in peer information has  no net impact on savings behavior </vt:lpstr>
      <vt:lpstr>Nine claims about household finance</vt:lpstr>
      <vt:lpstr>Procrastination in retirement savings Choi, Laibson, Madrian, Metrick (2002)</vt:lpstr>
      <vt:lpstr> Typical breakdown among 100 employees</vt:lpstr>
      <vt:lpstr>Credit card pay down Kuchler (2013) </vt:lpstr>
      <vt:lpstr>Nine claims about household finance</vt:lpstr>
      <vt:lpstr>Opt-in enrollment</vt:lpstr>
      <vt:lpstr>Active Choice</vt:lpstr>
      <vt:lpstr>PowerPoint Presentation</vt:lpstr>
      <vt:lpstr>PowerPoint Presentation</vt:lpstr>
      <vt:lpstr>Participation in 401K plans (for a typical firm)</vt:lpstr>
      <vt:lpstr>Gauging employee attitudes to automatic enrollment</vt:lpstr>
      <vt:lpstr>Save More Tomorrow (SMarT) Benartzi and Thaler (2004)</vt:lpstr>
      <vt:lpstr>Save More Tomorrow (SMarT) Benartzi and Thaler (2004)</vt:lpstr>
      <vt:lpstr>The First SMarT Program (cont.) </vt:lpstr>
      <vt:lpstr>Participation Data</vt:lpstr>
      <vt:lpstr>Saving Rates</vt:lpstr>
      <vt:lpstr>Lessons from SMarT</vt:lpstr>
      <vt:lpstr>Should Choice Architecture Influence Economic Outcomes?</vt:lpstr>
      <vt:lpstr>Outline</vt:lpstr>
      <vt:lpstr>1. Seemingly minor nudges affect saving and asset allocation</vt:lpstr>
      <vt:lpstr> Participation, Contribution rates, and  Asset Allocation</vt:lpstr>
      <vt:lpstr>PowerPoint Presentation</vt:lpstr>
      <vt:lpstr>PowerPoint Presentation</vt:lpstr>
      <vt:lpstr>Choi, Laibson, Madrian, Metrick (2004)</vt:lpstr>
      <vt:lpstr>Employees enrolled under auto-enrollment cluster at the default contribution rate.</vt:lpstr>
      <vt:lpstr>Participants stay at the automatic enrollment defaults for a long time.</vt:lpstr>
      <vt:lpstr>Automatic enrollment: Summary</vt:lpstr>
      <vt:lpstr>Gauging employee attitudes to automatic enrollment</vt:lpstr>
      <vt:lpstr>Additional evidence on Asset Allocation</vt:lpstr>
      <vt:lpstr>Active Choice</vt:lpstr>
      <vt:lpstr>The Flypaper Effect in Individual Investor Asset Allocation  (Choi, Laibson, Madrian 2009)</vt:lpstr>
      <vt:lpstr>Consequences of the two regimes</vt:lpstr>
      <vt:lpstr>Cash Distributions</vt:lpstr>
      <vt:lpstr>Post-Retirement Distributions</vt:lpstr>
      <vt:lpstr>Defined Benefit Pension Annuitization</vt:lpstr>
      <vt:lpstr>Defined Benefit Pension Annuitization</vt:lpstr>
      <vt:lpstr>However, there are limits to defaults</vt:lpstr>
      <vt:lpstr>PowerPoint Presentation</vt:lpstr>
      <vt:lpstr>PowerPoint Presentation</vt:lpstr>
      <vt:lpstr>PowerPoint Presentation</vt:lpstr>
      <vt:lpstr>2. Four mutually compatible psychological factors contribute to default effects</vt:lpstr>
      <vt:lpstr>PowerPoint Presentation</vt:lpstr>
      <vt:lpstr>PowerPoint Presentation</vt:lpstr>
      <vt:lpstr>PowerPoint Presentation</vt:lpstr>
      <vt:lpstr>More data on financial illiteracy</vt:lpstr>
      <vt:lpstr>PowerPoint Presentation</vt:lpstr>
      <vt:lpstr>PowerPoint Presentation</vt:lpstr>
      <vt:lpstr>PowerPoint Presentation</vt:lpstr>
      <vt:lpstr>One year of index fund fees on  a $10,000 investment</vt:lpstr>
      <vt:lpstr>Experimental conditions</vt:lpstr>
      <vt:lpstr>Fees paid by control groups (prospectus only)</vt:lpstr>
      <vt:lpstr>Ranking of factor importance</vt:lpstr>
      <vt:lpstr>Effect of fee treatment  (prospectus plus 1-page sheet highlighting fees)</vt:lpstr>
      <vt:lpstr>Ranking of factor importance</vt:lpstr>
      <vt:lpstr>Returns treatment effect on average returns since inception</vt:lpstr>
      <vt:lpstr>Returns treatment effect on fees</vt:lpstr>
      <vt:lpstr>Ranking of factor importance</vt:lpstr>
      <vt:lpstr>Lack of confidence and fees (all revealed preferences are not created equal)</vt:lpstr>
      <vt:lpstr>We conducted one version with Harvard staff as subjects</vt:lpstr>
      <vt:lpstr>Data from Harvard Staff</vt:lpstr>
      <vt:lpstr>Data from Harvard Staff</vt:lpstr>
      <vt:lpstr>PowerPoint Presentation</vt:lpstr>
      <vt:lpstr>PowerPoint Presentation</vt:lpstr>
      <vt:lpstr>ii. Endorsement</vt:lpstr>
      <vt:lpstr>PowerPoint Presentation</vt:lpstr>
      <vt:lpstr>PowerPoint Presentation</vt:lpstr>
      <vt:lpstr>iii. Complexity</vt:lpstr>
      <vt:lpstr>PowerPoint Presentation</vt:lpstr>
      <vt:lpstr>PowerPoint Presentation</vt:lpstr>
      <vt:lpstr>Complexity and Quick Enrollment</vt:lpstr>
      <vt:lpstr>Complexity and Quick Enrollment</vt:lpstr>
      <vt:lpstr>PowerPoint Presentation</vt:lpstr>
      <vt:lpstr>PowerPoint Presentation</vt:lpstr>
      <vt:lpstr>iv.  Present-Biased Preferences</vt:lpstr>
      <vt:lpstr>Lusardi and Tufano (2009)</vt:lpstr>
      <vt:lpstr>PowerPoint Presentation</vt:lpstr>
      <vt:lpstr>PowerPoint Presentation</vt:lpstr>
      <vt:lpstr>Laibson, Repetto, and Tobacman (2004)</vt:lpstr>
      <vt:lpstr>LRT Simulation Model</vt:lpstr>
      <vt:lpstr>LRT Results:</vt:lpstr>
      <vt:lpstr>Intuition</vt:lpstr>
      <vt:lpstr>Procrastination (assume b = ½ , d = 1).</vt:lpstr>
      <vt:lpstr>Interaction with financial illiteracy</vt:lpstr>
      <vt:lpstr>Interaction with endorsement and complexity</vt:lpstr>
      <vt:lpstr>Procrastination in retirement savings Choi, Laibson, Madrian, Metrick (2002)</vt:lpstr>
      <vt:lpstr> Typical breakdown among 100 employees</vt:lpstr>
      <vt:lpstr>3. Alternative Policies</vt:lpstr>
      <vt:lpstr>$100 bills on the sidewalk Choi, Laibson, Madrian (2009) </vt:lpstr>
      <vt:lpstr>Financial education  Choi, Laibson, Madrian, Metrick (2004)  </vt:lpstr>
      <vt:lpstr>Effect of education is positive but small</vt:lpstr>
      <vt:lpstr>Effect of education is positive but small</vt:lpstr>
      <vt:lpstr>Effect of education is positive but small</vt:lpstr>
      <vt:lpstr>PowerPoint Presentation</vt:lpstr>
      <vt:lpstr>Information and disclosure generally don’t do much on their own</vt:lpstr>
      <vt:lpstr>Social marketing and peer effects Beshears, Choi, Laibson, Madrian, Milkman (2011)</vt:lpstr>
      <vt:lpstr>PowerPoint Presentation</vt:lpstr>
      <vt:lpstr>Variation in peer information has  no net impact on savings behavior </vt:lpstr>
      <vt:lpstr>4. Behavioral mechanism design</vt:lpstr>
      <vt:lpstr>PowerPoint Presentation</vt:lpstr>
      <vt:lpstr>A specific example:  Optimal Defaults – public policy</vt:lpstr>
      <vt:lpstr>Basic set-up of problem</vt:lpstr>
      <vt:lpstr>Specific Details</vt:lpstr>
      <vt:lpstr>Timing of game</vt:lpstr>
      <vt:lpstr>Sophisticated procrastination</vt:lpstr>
      <vt:lpstr>PowerPoint Presentation</vt:lpstr>
      <vt:lpstr>PowerPoint Presentation</vt:lpstr>
      <vt:lpstr>How does introducing β &lt; 1 change the expected delay time?</vt:lpstr>
      <vt:lpstr>V vs. V hat</vt:lpstr>
      <vt:lpstr>A model of procrastination: naifs</vt:lpstr>
      <vt:lpstr>PowerPoint Presentation</vt:lpstr>
      <vt:lpstr>PowerPoint Presentation</vt:lpstr>
      <vt:lpstr>PowerPoint Presentation</vt:lpstr>
      <vt:lpstr>Summary</vt:lpstr>
      <vt:lpstr>That completes theory of consumer behavior. Now solve for government’s optimal policy.</vt:lpstr>
      <vt:lpstr>Optimal ‘Defaults’</vt:lpstr>
      <vt:lpstr>PowerPoint Presentation</vt:lpstr>
      <vt:lpstr>Lessons from theoretical  analysis of defaults</vt:lpstr>
      <vt:lpstr>Empirical evidence on active choice Carroll, Choi, Laibson, Madrian, Metrick (2009)  </vt:lpstr>
      <vt:lpstr>PowerPoint Presentation</vt:lpstr>
      <vt:lpstr>Active choice in 401(k) plans</vt:lpstr>
      <vt:lpstr>Other active choice interventions</vt:lpstr>
      <vt:lpstr>Translation to the health domain</vt:lpstr>
      <vt:lpstr>Information and disclosure generally don’t do much on their own</vt:lpstr>
      <vt:lpstr>Flu shot study: Control Condition</vt:lpstr>
      <vt:lpstr>Flu Shot Study: Date Plan Condition</vt:lpstr>
      <vt:lpstr>Date/Time Plan Condition</vt:lpstr>
      <vt:lpstr>Flu shot adherence  Milkman, Beshears, Choi, Laibson, and Madrian 2011</vt:lpstr>
      <vt:lpstr>Use Active Choice to encourage adoption of Home Delivery  of chronic medication Beshears, Choi, Laibson, and Madrian (in preparation)</vt:lpstr>
      <vt:lpstr>Home Delivery Utilization for All Drug Classes</vt:lpstr>
      <vt:lpstr>Results from pilot study on 54,863 employees without home delivery taking chronic medication  </vt:lpstr>
      <vt:lpstr>Results from pilot study at one company</vt:lpstr>
      <vt:lpstr>Outline</vt:lpstr>
      <vt:lpstr>Nine claims about household finance</vt:lpstr>
    </vt:vector>
  </TitlesOfParts>
  <Company>The Wharton School of Business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Importance of Default Options for Retirement Saving Outcomes:  Evidence from the United States</dc:title>
  <dc:creator>Brigitte C. Madrian</dc:creator>
  <cp:lastModifiedBy>dlaibson</cp:lastModifiedBy>
  <cp:revision>319</cp:revision>
  <dcterms:created xsi:type="dcterms:W3CDTF">2005-10-12T15:03:06Z</dcterms:created>
  <dcterms:modified xsi:type="dcterms:W3CDTF">2014-07-08T14:18:23Z</dcterms:modified>
</cp:coreProperties>
</file>