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charts/chart2.xml" ContentType="application/vnd.openxmlformats-officedocument.drawingml.chart+xml"/>
  <Override PartName="/ppt/notesSlides/notesSlide22.xml" ContentType="application/vnd.openxmlformats-officedocument.presentationml.notesSlide+xml"/>
  <Override PartName="/ppt/charts/chart3.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4.xml" ContentType="application/vnd.openxmlformats-officedocument.drawingml.chart+xml"/>
  <Override PartName="/ppt/notesSlides/notesSlide28.xml" ContentType="application/vnd.openxmlformats-officedocument.presentationml.notesSlide+xml"/>
  <Override PartName="/ppt/charts/chart5.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31.xml" ContentType="application/vnd.openxmlformats-officedocument.presentationml.notesSlide+xml"/>
  <Override PartName="/ppt/charts/chart8.xml" ContentType="application/vnd.openxmlformats-officedocument.drawingml.chart+xml"/>
  <Override PartName="/ppt/drawings/drawing1.xml" ContentType="application/vnd.openxmlformats-officedocument.drawingml.chartshape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9.xml" ContentType="application/vnd.openxmlformats-officedocument.drawingml.chart+xml"/>
  <Override PartName="/ppt/drawings/drawing2.xml" ContentType="application/vnd.openxmlformats-officedocument.drawingml.chartshapes+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charts/chart10.xml" ContentType="application/vnd.openxmlformats-officedocument.drawingml.chart+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charts/chart11.xml" ContentType="application/vnd.openxmlformats-officedocument.drawingml.chart+xml"/>
  <Override PartName="/ppt/notesSlides/notesSlide98.xml" ContentType="application/vnd.openxmlformats-officedocument.presentationml.notesSlide+xml"/>
  <Override PartName="/ppt/charts/chart12.xml" ContentType="application/vnd.openxmlformats-officedocument.drawingml.chart+xml"/>
  <Override PartName="/ppt/drawings/drawing3.xml" ContentType="application/vnd.openxmlformats-officedocument.drawingml.chartshapes+xml"/>
  <Override PartName="/ppt/notesSlides/notesSlide99.xml" ContentType="application/vnd.openxmlformats-officedocument.presentationml.notesSlide+xml"/>
  <Override PartName="/ppt/charts/chart13.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charts/chart17.xml" ContentType="application/vnd.openxmlformats-officedocument.drawingml.chart+xml"/>
  <Override PartName="/ppt/notesSlides/notesSlide122.xml" ContentType="application/vnd.openxmlformats-officedocument.presentationml.notesSlide+xml"/>
  <Override PartName="/ppt/charts/chart18.xml" ContentType="application/vnd.openxmlformats-officedocument.drawingml.chart+xml"/>
  <Override PartName="/ppt/notesSlides/notesSlide123.xml" ContentType="application/vnd.openxmlformats-officedocument.presentationml.notesSlide+xml"/>
  <Override PartName="/ppt/charts/chart19.xml" ContentType="application/vnd.openxmlformats-officedocument.drawingml.chart+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charts/chart20.xml" ContentType="application/vnd.openxmlformats-officedocument.drawingml.chart+xml"/>
  <Override PartName="/ppt/notesSlides/notesSlide129.xml" ContentType="application/vnd.openxmlformats-officedocument.presentationml.notesSlide+xml"/>
  <Override PartName="/ppt/charts/chart21.xml" ContentType="application/vnd.openxmlformats-officedocument.drawingml.chart+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notesSlides/notesSlide132.xml" ContentType="application/vnd.openxmlformats-officedocument.presentationml.notesSlide+xml"/>
  <Override PartName="/ppt/charts/chart24.xml" ContentType="application/vnd.openxmlformats-officedocument.drawingml.chart+xml"/>
  <Override PartName="/ppt/drawings/drawing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1" r:id="rId2"/>
    <p:sldMasterId id="2147483673" r:id="rId3"/>
    <p:sldMasterId id="2147483686" r:id="rId4"/>
  </p:sldMasterIdLst>
  <p:notesMasterIdLst>
    <p:notesMasterId r:id="rId258"/>
  </p:notesMasterIdLst>
  <p:handoutMasterIdLst>
    <p:handoutMasterId r:id="rId259"/>
  </p:handoutMasterIdLst>
  <p:sldIdLst>
    <p:sldId id="256" r:id="rId5"/>
    <p:sldId id="452" r:id="rId6"/>
    <p:sldId id="518" r:id="rId7"/>
    <p:sldId id="519" r:id="rId8"/>
    <p:sldId id="520" r:id="rId9"/>
    <p:sldId id="521" r:id="rId10"/>
    <p:sldId id="522" r:id="rId11"/>
    <p:sldId id="523" r:id="rId12"/>
    <p:sldId id="524" r:id="rId13"/>
    <p:sldId id="525" r:id="rId14"/>
    <p:sldId id="526" r:id="rId15"/>
    <p:sldId id="527" r:id="rId16"/>
    <p:sldId id="528" r:id="rId17"/>
    <p:sldId id="529" r:id="rId18"/>
    <p:sldId id="530" r:id="rId19"/>
    <p:sldId id="531" r:id="rId20"/>
    <p:sldId id="532" r:id="rId21"/>
    <p:sldId id="533" r:id="rId22"/>
    <p:sldId id="534" r:id="rId23"/>
    <p:sldId id="535" r:id="rId24"/>
    <p:sldId id="536" r:id="rId25"/>
    <p:sldId id="537" r:id="rId26"/>
    <p:sldId id="538" r:id="rId27"/>
    <p:sldId id="539" r:id="rId28"/>
    <p:sldId id="540" r:id="rId29"/>
    <p:sldId id="541" r:id="rId30"/>
    <p:sldId id="542" r:id="rId31"/>
    <p:sldId id="543" r:id="rId32"/>
    <p:sldId id="544" r:id="rId33"/>
    <p:sldId id="545" r:id="rId34"/>
    <p:sldId id="546" r:id="rId35"/>
    <p:sldId id="547" r:id="rId36"/>
    <p:sldId id="548" r:id="rId37"/>
    <p:sldId id="549" r:id="rId38"/>
    <p:sldId id="550" r:id="rId39"/>
    <p:sldId id="551" r:id="rId40"/>
    <p:sldId id="552" r:id="rId41"/>
    <p:sldId id="553" r:id="rId42"/>
    <p:sldId id="554" r:id="rId43"/>
    <p:sldId id="555" r:id="rId44"/>
    <p:sldId id="556" r:id="rId45"/>
    <p:sldId id="557" r:id="rId46"/>
    <p:sldId id="558" r:id="rId47"/>
    <p:sldId id="559" r:id="rId48"/>
    <p:sldId id="560" r:id="rId49"/>
    <p:sldId id="561" r:id="rId50"/>
    <p:sldId id="562" r:id="rId51"/>
    <p:sldId id="563" r:id="rId52"/>
    <p:sldId id="648" r:id="rId53"/>
    <p:sldId id="564" r:id="rId54"/>
    <p:sldId id="649" r:id="rId55"/>
    <p:sldId id="643" r:id="rId56"/>
    <p:sldId id="650" r:id="rId57"/>
    <p:sldId id="565" r:id="rId58"/>
    <p:sldId id="566" r:id="rId59"/>
    <p:sldId id="567" r:id="rId60"/>
    <p:sldId id="568" r:id="rId61"/>
    <p:sldId id="569" r:id="rId62"/>
    <p:sldId id="612" r:id="rId63"/>
    <p:sldId id="613" r:id="rId64"/>
    <p:sldId id="614" r:id="rId65"/>
    <p:sldId id="615" r:id="rId66"/>
    <p:sldId id="616" r:id="rId67"/>
    <p:sldId id="699" r:id="rId68"/>
    <p:sldId id="617" r:id="rId69"/>
    <p:sldId id="618" r:id="rId70"/>
    <p:sldId id="619" r:id="rId71"/>
    <p:sldId id="620" r:id="rId72"/>
    <p:sldId id="621" r:id="rId73"/>
    <p:sldId id="622" r:id="rId74"/>
    <p:sldId id="623" r:id="rId75"/>
    <p:sldId id="693" r:id="rId76"/>
    <p:sldId id="698" r:id="rId77"/>
    <p:sldId id="624" r:id="rId78"/>
    <p:sldId id="645" r:id="rId79"/>
    <p:sldId id="647" r:id="rId80"/>
    <p:sldId id="646" r:id="rId81"/>
    <p:sldId id="625" r:id="rId82"/>
    <p:sldId id="626" r:id="rId83"/>
    <p:sldId id="627" r:id="rId84"/>
    <p:sldId id="628" r:id="rId85"/>
    <p:sldId id="629" r:id="rId86"/>
    <p:sldId id="630" r:id="rId87"/>
    <p:sldId id="631" r:id="rId88"/>
    <p:sldId id="632" r:id="rId89"/>
    <p:sldId id="633" r:id="rId90"/>
    <p:sldId id="449" r:id="rId91"/>
    <p:sldId id="450" r:id="rId92"/>
    <p:sldId id="451" r:id="rId93"/>
    <p:sldId id="651" r:id="rId94"/>
    <p:sldId id="652" r:id="rId95"/>
    <p:sldId id="653" r:id="rId96"/>
    <p:sldId id="654" r:id="rId97"/>
    <p:sldId id="655" r:id="rId98"/>
    <p:sldId id="656" r:id="rId99"/>
    <p:sldId id="657" r:id="rId100"/>
    <p:sldId id="658" r:id="rId101"/>
    <p:sldId id="659" r:id="rId102"/>
    <p:sldId id="660" r:id="rId103"/>
    <p:sldId id="661" r:id="rId104"/>
    <p:sldId id="662" r:id="rId105"/>
    <p:sldId id="663" r:id="rId106"/>
    <p:sldId id="664" r:id="rId107"/>
    <p:sldId id="665" r:id="rId108"/>
    <p:sldId id="666" r:id="rId109"/>
    <p:sldId id="667" r:id="rId110"/>
    <p:sldId id="668" r:id="rId111"/>
    <p:sldId id="669" r:id="rId112"/>
    <p:sldId id="670" r:id="rId113"/>
    <p:sldId id="671" r:id="rId114"/>
    <p:sldId id="672" r:id="rId115"/>
    <p:sldId id="673" r:id="rId116"/>
    <p:sldId id="674" r:id="rId117"/>
    <p:sldId id="675" r:id="rId118"/>
    <p:sldId id="676" r:id="rId119"/>
    <p:sldId id="677" r:id="rId120"/>
    <p:sldId id="678" r:id="rId121"/>
    <p:sldId id="679" r:id="rId122"/>
    <p:sldId id="680" r:id="rId123"/>
    <p:sldId id="681" r:id="rId124"/>
    <p:sldId id="682" r:id="rId125"/>
    <p:sldId id="683" r:id="rId126"/>
    <p:sldId id="684" r:id="rId127"/>
    <p:sldId id="685" r:id="rId128"/>
    <p:sldId id="686" r:id="rId129"/>
    <p:sldId id="687" r:id="rId130"/>
    <p:sldId id="688" r:id="rId131"/>
    <p:sldId id="689" r:id="rId132"/>
    <p:sldId id="690" r:id="rId133"/>
    <p:sldId id="691" r:id="rId134"/>
    <p:sldId id="692" r:id="rId135"/>
    <p:sldId id="634" r:id="rId136"/>
    <p:sldId id="636" r:id="rId137"/>
    <p:sldId id="637" r:id="rId138"/>
    <p:sldId id="638" r:id="rId139"/>
    <p:sldId id="639" r:id="rId140"/>
    <p:sldId id="640" r:id="rId141"/>
    <p:sldId id="641" r:id="rId142"/>
    <p:sldId id="642" r:id="rId143"/>
    <p:sldId id="694" r:id="rId144"/>
    <p:sldId id="695" r:id="rId145"/>
    <p:sldId id="696" r:id="rId146"/>
    <p:sldId id="352" r:id="rId147"/>
    <p:sldId id="267" r:id="rId148"/>
    <p:sldId id="327" r:id="rId149"/>
    <p:sldId id="273" r:id="rId150"/>
    <p:sldId id="272" r:id="rId151"/>
    <p:sldId id="259" r:id="rId152"/>
    <p:sldId id="296" r:id="rId153"/>
    <p:sldId id="372" r:id="rId154"/>
    <p:sldId id="303" r:id="rId155"/>
    <p:sldId id="304" r:id="rId156"/>
    <p:sldId id="268" r:id="rId157"/>
    <p:sldId id="292" r:id="rId158"/>
    <p:sldId id="293" r:id="rId159"/>
    <p:sldId id="299" r:id="rId160"/>
    <p:sldId id="295" r:id="rId161"/>
    <p:sldId id="297" r:id="rId162"/>
    <p:sldId id="291" r:id="rId163"/>
    <p:sldId id="700" r:id="rId164"/>
    <p:sldId id="261" r:id="rId165"/>
    <p:sldId id="408" r:id="rId166"/>
    <p:sldId id="263" r:id="rId167"/>
    <p:sldId id="325" r:id="rId168"/>
    <p:sldId id="300" r:id="rId169"/>
    <p:sldId id="266" r:id="rId170"/>
    <p:sldId id="448" r:id="rId171"/>
    <p:sldId id="290" r:id="rId172"/>
    <p:sldId id="410" r:id="rId173"/>
    <p:sldId id="411" r:id="rId174"/>
    <p:sldId id="412" r:id="rId175"/>
    <p:sldId id="413" r:id="rId176"/>
    <p:sldId id="697" r:id="rId177"/>
    <p:sldId id="414" r:id="rId178"/>
    <p:sldId id="415" r:id="rId179"/>
    <p:sldId id="416" r:id="rId180"/>
    <p:sldId id="417" r:id="rId181"/>
    <p:sldId id="418" r:id="rId182"/>
    <p:sldId id="419" r:id="rId183"/>
    <p:sldId id="420" r:id="rId184"/>
    <p:sldId id="421" r:id="rId185"/>
    <p:sldId id="422" r:id="rId186"/>
    <p:sldId id="423" r:id="rId187"/>
    <p:sldId id="424" r:id="rId188"/>
    <p:sldId id="425" r:id="rId189"/>
    <p:sldId id="426" r:id="rId190"/>
    <p:sldId id="427" r:id="rId191"/>
    <p:sldId id="428" r:id="rId192"/>
    <p:sldId id="429" r:id="rId193"/>
    <p:sldId id="430" r:id="rId194"/>
    <p:sldId id="431" r:id="rId195"/>
    <p:sldId id="432" r:id="rId196"/>
    <p:sldId id="433" r:id="rId197"/>
    <p:sldId id="434" r:id="rId198"/>
    <p:sldId id="435" r:id="rId199"/>
    <p:sldId id="436" r:id="rId200"/>
    <p:sldId id="437" r:id="rId201"/>
    <p:sldId id="438" r:id="rId202"/>
    <p:sldId id="439" r:id="rId203"/>
    <p:sldId id="440" r:id="rId204"/>
    <p:sldId id="441" r:id="rId205"/>
    <p:sldId id="442" r:id="rId206"/>
    <p:sldId id="443" r:id="rId207"/>
    <p:sldId id="444" r:id="rId208"/>
    <p:sldId id="445" r:id="rId209"/>
    <p:sldId id="446" r:id="rId210"/>
    <p:sldId id="447" r:id="rId211"/>
    <p:sldId id="306" r:id="rId212"/>
    <p:sldId id="315" r:id="rId213"/>
    <p:sldId id="307" r:id="rId214"/>
    <p:sldId id="309" r:id="rId215"/>
    <p:sldId id="316" r:id="rId216"/>
    <p:sldId id="311" r:id="rId217"/>
    <p:sldId id="312" r:id="rId218"/>
    <p:sldId id="313" r:id="rId219"/>
    <p:sldId id="314" r:id="rId220"/>
    <p:sldId id="298" r:id="rId221"/>
    <p:sldId id="305" r:id="rId222"/>
    <p:sldId id="328" r:id="rId223"/>
    <p:sldId id="329" r:id="rId224"/>
    <p:sldId id="330" r:id="rId225"/>
    <p:sldId id="331" r:id="rId226"/>
    <p:sldId id="332" r:id="rId227"/>
    <p:sldId id="367" r:id="rId228"/>
    <p:sldId id="288" r:id="rId229"/>
    <p:sldId id="335" r:id="rId230"/>
    <p:sldId id="336" r:id="rId231"/>
    <p:sldId id="265" r:id="rId232"/>
    <p:sldId id="337" r:id="rId233"/>
    <p:sldId id="376" r:id="rId234"/>
    <p:sldId id="333" r:id="rId235"/>
    <p:sldId id="354" r:id="rId236"/>
    <p:sldId id="334" r:id="rId237"/>
    <p:sldId id="386" r:id="rId238"/>
    <p:sldId id="374" r:id="rId239"/>
    <p:sldId id="377" r:id="rId240"/>
    <p:sldId id="378" r:id="rId241"/>
    <p:sldId id="379" r:id="rId242"/>
    <p:sldId id="380" r:id="rId243"/>
    <p:sldId id="381" r:id="rId244"/>
    <p:sldId id="368" r:id="rId245"/>
    <p:sldId id="355" r:id="rId246"/>
    <p:sldId id="356" r:id="rId247"/>
    <p:sldId id="373" r:id="rId248"/>
    <p:sldId id="358" r:id="rId249"/>
    <p:sldId id="359" r:id="rId250"/>
    <p:sldId id="387" r:id="rId251"/>
    <p:sldId id="382" r:id="rId252"/>
    <p:sldId id="385" r:id="rId253"/>
    <p:sldId id="366" r:id="rId254"/>
    <p:sldId id="371" r:id="rId255"/>
    <p:sldId id="365" r:id="rId256"/>
    <p:sldId id="644" r:id="rId25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2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20" autoAdjust="0"/>
    <p:restoredTop sz="94660"/>
  </p:normalViewPr>
  <p:slideViewPr>
    <p:cSldViewPr>
      <p:cViewPr varScale="1">
        <p:scale>
          <a:sx n="87" d="100"/>
          <a:sy n="87" d="100"/>
        </p:scale>
        <p:origin x="1074" y="9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226" Type="http://schemas.openxmlformats.org/officeDocument/2006/relationships/slide" Target="slides/slide222.xml"/><Relationship Id="rId247" Type="http://schemas.openxmlformats.org/officeDocument/2006/relationships/slide" Target="slides/slide243.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37" Type="http://schemas.openxmlformats.org/officeDocument/2006/relationships/slide" Target="slides/slide233.xml"/><Relationship Id="rId258" Type="http://schemas.openxmlformats.org/officeDocument/2006/relationships/notesMaster" Target="notesMasters/notesMaster1.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openxmlformats.org/officeDocument/2006/relationships/slide" Target="slides/slide202.xml"/><Relationship Id="rId227" Type="http://schemas.openxmlformats.org/officeDocument/2006/relationships/slide" Target="slides/slide223.xml"/><Relationship Id="rId248" Type="http://schemas.openxmlformats.org/officeDocument/2006/relationships/slide" Target="slides/slide244.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217" Type="http://schemas.openxmlformats.org/officeDocument/2006/relationships/slide" Target="slides/slide213.xml"/><Relationship Id="rId1" Type="http://schemas.openxmlformats.org/officeDocument/2006/relationships/slideMaster" Target="slideMasters/slideMaster1.xml"/><Relationship Id="rId6" Type="http://schemas.openxmlformats.org/officeDocument/2006/relationships/slide" Target="slides/slide2.xml"/><Relationship Id="rId212" Type="http://schemas.openxmlformats.org/officeDocument/2006/relationships/slide" Target="slides/slide208.xml"/><Relationship Id="rId233" Type="http://schemas.openxmlformats.org/officeDocument/2006/relationships/slide" Target="slides/slide229.xml"/><Relationship Id="rId238" Type="http://schemas.openxmlformats.org/officeDocument/2006/relationships/slide" Target="slides/slide234.xml"/><Relationship Id="rId254" Type="http://schemas.openxmlformats.org/officeDocument/2006/relationships/slide" Target="slides/slide250.xml"/><Relationship Id="rId259" Type="http://schemas.openxmlformats.org/officeDocument/2006/relationships/handoutMaster" Target="handoutMasters/handoutMaster1.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172" Type="http://schemas.openxmlformats.org/officeDocument/2006/relationships/slide" Target="slides/slide168.xml"/><Relationship Id="rId193" Type="http://schemas.openxmlformats.org/officeDocument/2006/relationships/slide" Target="slides/slide189.xml"/><Relationship Id="rId202" Type="http://schemas.openxmlformats.org/officeDocument/2006/relationships/slide" Target="slides/slide198.xml"/><Relationship Id="rId207" Type="http://schemas.openxmlformats.org/officeDocument/2006/relationships/slide" Target="slides/slide203.xml"/><Relationship Id="rId223" Type="http://schemas.openxmlformats.org/officeDocument/2006/relationships/slide" Target="slides/slide219.xml"/><Relationship Id="rId228" Type="http://schemas.openxmlformats.org/officeDocument/2006/relationships/slide" Target="slides/slide224.xml"/><Relationship Id="rId244" Type="http://schemas.openxmlformats.org/officeDocument/2006/relationships/slide" Target="slides/slide240.xml"/><Relationship Id="rId249" Type="http://schemas.openxmlformats.org/officeDocument/2006/relationships/slide" Target="slides/slide24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260" Type="http://schemas.openxmlformats.org/officeDocument/2006/relationships/presProps" Target="presProp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13" Type="http://schemas.openxmlformats.org/officeDocument/2006/relationships/slide" Target="slides/slide209.xml"/><Relationship Id="rId218" Type="http://schemas.openxmlformats.org/officeDocument/2006/relationships/slide" Target="slides/slide214.xml"/><Relationship Id="rId234" Type="http://schemas.openxmlformats.org/officeDocument/2006/relationships/slide" Target="slides/slide230.xml"/><Relationship Id="rId239" Type="http://schemas.openxmlformats.org/officeDocument/2006/relationships/slide" Target="slides/slide235.xml"/><Relationship Id="rId2" Type="http://schemas.openxmlformats.org/officeDocument/2006/relationships/slideMaster" Target="slideMasters/slideMaster2.xml"/><Relationship Id="rId29" Type="http://schemas.openxmlformats.org/officeDocument/2006/relationships/slide" Target="slides/slide25.xml"/><Relationship Id="rId250" Type="http://schemas.openxmlformats.org/officeDocument/2006/relationships/slide" Target="slides/slide246.xml"/><Relationship Id="rId255" Type="http://schemas.openxmlformats.org/officeDocument/2006/relationships/slide" Target="slides/slide251.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199" Type="http://schemas.openxmlformats.org/officeDocument/2006/relationships/slide" Target="slides/slide195.xml"/><Relationship Id="rId203" Type="http://schemas.openxmlformats.org/officeDocument/2006/relationships/slide" Target="slides/slide199.xml"/><Relationship Id="rId208" Type="http://schemas.openxmlformats.org/officeDocument/2006/relationships/slide" Target="slides/slide204.xml"/><Relationship Id="rId229" Type="http://schemas.openxmlformats.org/officeDocument/2006/relationships/slide" Target="slides/slide225.xml"/><Relationship Id="rId19" Type="http://schemas.openxmlformats.org/officeDocument/2006/relationships/slide" Target="slides/slide15.xml"/><Relationship Id="rId224" Type="http://schemas.openxmlformats.org/officeDocument/2006/relationships/slide" Target="slides/slide220.xml"/><Relationship Id="rId240" Type="http://schemas.openxmlformats.org/officeDocument/2006/relationships/slide" Target="slides/slide236.xml"/><Relationship Id="rId245" Type="http://schemas.openxmlformats.org/officeDocument/2006/relationships/slide" Target="slides/slide241.xml"/><Relationship Id="rId261" Type="http://schemas.openxmlformats.org/officeDocument/2006/relationships/viewProps" Target="viewProps.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219" Type="http://schemas.openxmlformats.org/officeDocument/2006/relationships/slide" Target="slides/slide215.xml"/><Relationship Id="rId3" Type="http://schemas.openxmlformats.org/officeDocument/2006/relationships/slideMaster" Target="slideMasters/slideMaster3.xml"/><Relationship Id="rId214" Type="http://schemas.openxmlformats.org/officeDocument/2006/relationships/slide" Target="slides/slide210.xml"/><Relationship Id="rId230" Type="http://schemas.openxmlformats.org/officeDocument/2006/relationships/slide" Target="slides/slide226.xml"/><Relationship Id="rId235" Type="http://schemas.openxmlformats.org/officeDocument/2006/relationships/slide" Target="slides/slide231.xml"/><Relationship Id="rId251" Type="http://schemas.openxmlformats.org/officeDocument/2006/relationships/slide" Target="slides/slide247.xml"/><Relationship Id="rId256" Type="http://schemas.openxmlformats.org/officeDocument/2006/relationships/slide" Target="slides/slide252.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220" Type="http://schemas.openxmlformats.org/officeDocument/2006/relationships/slide" Target="slides/slide216.xml"/><Relationship Id="rId225" Type="http://schemas.openxmlformats.org/officeDocument/2006/relationships/slide" Target="slides/slide221.xml"/><Relationship Id="rId241" Type="http://schemas.openxmlformats.org/officeDocument/2006/relationships/slide" Target="slides/slide237.xml"/><Relationship Id="rId246" Type="http://schemas.openxmlformats.org/officeDocument/2006/relationships/slide" Target="slides/slide242.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262"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slide" Target="slides/slide211.xml"/><Relationship Id="rId236" Type="http://schemas.openxmlformats.org/officeDocument/2006/relationships/slide" Target="slides/slide232.xml"/><Relationship Id="rId257" Type="http://schemas.openxmlformats.org/officeDocument/2006/relationships/slide" Target="slides/slide253.xml"/><Relationship Id="rId26" Type="http://schemas.openxmlformats.org/officeDocument/2006/relationships/slide" Target="slides/slide22.xml"/><Relationship Id="rId231" Type="http://schemas.openxmlformats.org/officeDocument/2006/relationships/slide" Target="slides/slide227.xml"/><Relationship Id="rId252" Type="http://schemas.openxmlformats.org/officeDocument/2006/relationships/slide" Target="slides/slide248.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242" Type="http://schemas.openxmlformats.org/officeDocument/2006/relationships/slide" Target="slides/slide238.xml"/><Relationship Id="rId263" Type="http://schemas.openxmlformats.org/officeDocument/2006/relationships/tableStyles" Target="tableStyles.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slide" Target="slides/slide228.xml"/><Relationship Id="rId253" Type="http://schemas.openxmlformats.org/officeDocument/2006/relationships/slide" Target="slides/slide249.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222" Type="http://schemas.openxmlformats.org/officeDocument/2006/relationships/slide" Target="slides/slide218.xml"/><Relationship Id="rId243" Type="http://schemas.openxmlformats.org/officeDocument/2006/relationships/slide" Target="slides/slide239.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oleObject" Target="file:///C:\Documents%20and%20Settings\David\Desktop\SA_CSHomePrice_History.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Documents%20and%20Settings\David\Desktop\download.xls"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Documents%20and%20Settings\David\Desktop\Fig2-1.xls"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Documents%20and%20Settings\dlaibson\Desktop\Table%20One.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Documents%20and%20Settings\David\Desktop\For%20Presentation%20of%20Bubble%20paper.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Documents%20and%20Settings\David\Desktop\For%20Presentation%20of%20Bubble%20paper.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Documents%20and%20Settings\David\Desktop\For%20Presentation%20of%20Bubble%20paper.xlsx" TargetMode="Externa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19.xml.rels><?xml version="1.0" encoding="UTF-8" standalone="yes"?>
<Relationships xmlns="http://schemas.openxmlformats.org/package/2006/relationships"><Relationship Id="rId1" Type="http://schemas.openxmlformats.org/officeDocument/2006/relationships/oleObject" Target="file:///C:\Documents%20and%20Settings\dlaibson\Desktop\Table%20One.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oleObject" Target="file:///C:\Documents%20and%20Settings\David\Desktop\NIPATable.csv"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Documents%20and%20Settings\David\Desktop\NIPATable.csv"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Documents%20and%20Settings\David\Desktop\NIPATable.csv"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Documents%20and%20Settings\David\Desktop\NIPATable%20(2).csv" TargetMode="External"/></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Documents%20and%20Settings\dlaibson\Desktop\housing%20stock%20in%20the%20U.S..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dlaibson\Desktop\Table%20On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David\Desktop\NIPATable.csv"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David\Desktop\NIPATable.csv"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ocuments%20and%20Settings\David\Desktop\NIPATable.csv"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Documents%20and%20Settings\David\Desktop\NIPATable%20(2).csv"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dlaibson\Desktop\housing%20stock%20in%20the%20U.S..xls"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Documents%20and%20Settings\David\Desktop\ie_data.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169491525423807"/>
          <c:y val="0.21074380165289314"/>
          <c:w val="0.29661016949152541"/>
          <c:h val="0.5785123966942145"/>
        </c:manualLayout>
      </c:layout>
      <c:pieChart>
        <c:varyColors val="1"/>
        <c:ser>
          <c:idx val="0"/>
          <c:order val="0"/>
          <c:spPr>
            <a:solidFill>
              <a:srgbClr val="9999FF"/>
            </a:solidFill>
            <a:ln w="26206">
              <a:solidFill>
                <a:srgbClr val="000000"/>
              </a:solidFill>
              <a:prstDash val="solid"/>
            </a:ln>
          </c:spPr>
          <c:dPt>
            <c:idx val="1"/>
            <c:bubble3D val="0"/>
            <c:spPr>
              <a:solidFill>
                <a:srgbClr val="993366"/>
              </a:solidFill>
              <a:ln w="26206">
                <a:solidFill>
                  <a:srgbClr val="000000"/>
                </a:solidFill>
                <a:prstDash val="solid"/>
              </a:ln>
            </c:spPr>
          </c:dPt>
          <c:dPt>
            <c:idx val="2"/>
            <c:bubble3D val="0"/>
            <c:spPr>
              <a:solidFill>
                <a:srgbClr val="FFFFCC"/>
              </a:solidFill>
              <a:ln w="26206">
                <a:solidFill>
                  <a:srgbClr val="000000"/>
                </a:solidFill>
                <a:prstDash val="solid"/>
              </a:ln>
            </c:spPr>
          </c:dPt>
          <c:dPt>
            <c:idx val="3"/>
            <c:bubble3D val="0"/>
            <c:spPr>
              <a:solidFill>
                <a:srgbClr val="CCFFFF"/>
              </a:solidFill>
              <a:ln w="26206">
                <a:solidFill>
                  <a:srgbClr val="000000"/>
                </a:solidFill>
                <a:prstDash val="solid"/>
              </a:ln>
            </c:spPr>
          </c:dPt>
          <c:dPt>
            <c:idx val="4"/>
            <c:bubble3D val="0"/>
            <c:spPr>
              <a:solidFill>
                <a:srgbClr val="660066"/>
              </a:solidFill>
              <a:ln w="26206">
                <a:solidFill>
                  <a:srgbClr val="000000"/>
                </a:solidFill>
                <a:prstDash val="solid"/>
              </a:ln>
            </c:spPr>
          </c:dPt>
          <c:dPt>
            <c:idx val="5"/>
            <c:bubble3D val="0"/>
            <c:spPr>
              <a:solidFill>
                <a:srgbClr val="FF8080"/>
              </a:solidFill>
              <a:ln w="26206">
                <a:solidFill>
                  <a:srgbClr val="000000"/>
                </a:solidFill>
                <a:prstDash val="solid"/>
              </a:ln>
            </c:spPr>
          </c:dPt>
          <c:dPt>
            <c:idx val="6"/>
            <c:bubble3D val="0"/>
            <c:spPr>
              <a:solidFill>
                <a:srgbClr val="0066CC"/>
              </a:solidFill>
              <a:ln w="26206">
                <a:solidFill>
                  <a:srgbClr val="000000"/>
                </a:solidFill>
                <a:prstDash val="solid"/>
              </a:ln>
            </c:spPr>
          </c:dPt>
          <c:dPt>
            <c:idx val="7"/>
            <c:bubble3D val="0"/>
            <c:spPr>
              <a:solidFill>
                <a:srgbClr val="CCCCFF"/>
              </a:solidFill>
              <a:ln w="26206">
                <a:solidFill>
                  <a:srgbClr val="000000"/>
                </a:solidFill>
                <a:prstDash val="solid"/>
              </a:ln>
            </c:spPr>
          </c:dPt>
          <c:dPt>
            <c:idx val="8"/>
            <c:bubble3D val="0"/>
            <c:spPr>
              <a:solidFill>
                <a:srgbClr val="000080"/>
              </a:solidFill>
              <a:ln w="26206">
                <a:solidFill>
                  <a:srgbClr val="000000"/>
                </a:solidFill>
                <a:prstDash val="solid"/>
              </a:ln>
            </c:spPr>
          </c:dPt>
          <c:dLbls>
            <c:dLbl>
              <c:idx val="0"/>
              <c:layout>
                <c:manualLayout>
                  <c:x val="1.6983778667010965E-2"/>
                  <c:y val="2.6657769473731109E-3"/>
                </c:manualLayout>
              </c:layout>
              <c:showLegendKey val="0"/>
              <c:showVal val="0"/>
              <c:showCatName val="1"/>
              <c:showSerName val="0"/>
              <c:showPercent val="0"/>
              <c:showBubbleSize val="0"/>
              <c:extLst>
                <c:ext xmlns:c15="http://schemas.microsoft.com/office/drawing/2012/chart" uri="{CE6537A1-D6FC-4f65-9D91-7224C49458BB}"/>
              </c:extLst>
            </c:dLbl>
            <c:dLbl>
              <c:idx val="1"/>
              <c:layout>
                <c:manualLayout>
                  <c:x val="-3.7591971085581613E-3"/>
                  <c:y val="-3.4543707460296315E-2"/>
                </c:manualLayout>
              </c:layout>
              <c:showLegendKey val="0"/>
              <c:showVal val="0"/>
              <c:showCatName val="1"/>
              <c:showSerName val="0"/>
              <c:showPercent val="0"/>
              <c:showBubbleSize val="0"/>
              <c:extLst>
                <c:ext xmlns:c15="http://schemas.microsoft.com/office/drawing/2012/chart" uri="{CE6537A1-D6FC-4f65-9D91-7224C49458BB}"/>
              </c:extLst>
            </c:dLbl>
            <c:dLbl>
              <c:idx val="2"/>
              <c:layout>
                <c:manualLayout>
                  <c:x val="-2.6528548685512692E-3"/>
                  <c:y val="-3.2327772587748646E-2"/>
                </c:manualLayout>
              </c:layout>
              <c:showLegendKey val="0"/>
              <c:showVal val="0"/>
              <c:showCatName val="1"/>
              <c:showSerName val="0"/>
              <c:showPercent val="0"/>
              <c:showBubbleSize val="0"/>
              <c:extLst>
                <c:ext xmlns:c15="http://schemas.microsoft.com/office/drawing/2012/chart" uri="{CE6537A1-D6FC-4f65-9D91-7224C49458BB}"/>
              </c:extLst>
            </c:dLbl>
            <c:dLbl>
              <c:idx val="3"/>
              <c:layout>
                <c:manualLayout>
                  <c:x val="-1.6485575061314133E-2"/>
                  <c:y val="1.8229636549668613E-2"/>
                </c:manualLayout>
              </c:layout>
              <c:showLegendKey val="0"/>
              <c:showVal val="0"/>
              <c:showCatName val="1"/>
              <c:showSerName val="0"/>
              <c:showPercent val="0"/>
              <c:showBubbleSize val="0"/>
              <c:extLst>
                <c:ext xmlns:c15="http://schemas.microsoft.com/office/drawing/2012/chart" uri="{CE6537A1-D6FC-4f65-9D91-7224C49458BB}"/>
              </c:extLst>
            </c:dLbl>
            <c:dLbl>
              <c:idx val="5"/>
              <c:layout>
                <c:manualLayout>
                  <c:x val="-2.0626640419947544E-2"/>
                  <c:y val="-2.5388673873392945E-2"/>
                </c:manualLayout>
              </c:layout>
              <c:showLegendKey val="0"/>
              <c:showVal val="0"/>
              <c:showCatName val="1"/>
              <c:showSerName val="0"/>
              <c:showPercent val="0"/>
              <c:showBubbleSize val="0"/>
              <c:extLst>
                <c:ext xmlns:c15="http://schemas.microsoft.com/office/drawing/2012/chart" uri="{CE6537A1-D6FC-4f65-9D91-7224C49458BB}"/>
              </c:extLst>
            </c:dLbl>
            <c:dLbl>
              <c:idx val="6"/>
              <c:layout>
                <c:manualLayout>
                  <c:x val="-2.4530463405189142E-3"/>
                  <c:y val="3.5247119533787161E-3"/>
                </c:manualLayout>
              </c:layout>
              <c:showLegendKey val="0"/>
              <c:showVal val="0"/>
              <c:showCatName val="1"/>
              <c:showSerName val="0"/>
              <c:showPercent val="0"/>
              <c:showBubbleSize val="0"/>
              <c:extLst>
                <c:ext xmlns:c15="http://schemas.microsoft.com/office/drawing/2012/chart" uri="{CE6537A1-D6FC-4f65-9D91-7224C49458BB}"/>
              </c:extLst>
            </c:dLbl>
            <c:dLbl>
              <c:idx val="7"/>
              <c:layout>
                <c:manualLayout>
                  <c:x val="1.2246245858611938E-2"/>
                  <c:y val="-2.1824814271097482E-3"/>
                </c:manualLayout>
              </c:layout>
              <c:showLegendKey val="0"/>
              <c:showVal val="0"/>
              <c:showCatName val="1"/>
              <c:showSerName val="0"/>
              <c:showPercent val="0"/>
              <c:showBubbleSize val="0"/>
              <c:extLst>
                <c:ext xmlns:c15="http://schemas.microsoft.com/office/drawing/2012/chart" uri="{CE6537A1-D6FC-4f65-9D91-7224C49458BB}"/>
              </c:extLst>
            </c:dLbl>
            <c:dLbl>
              <c:idx val="8"/>
              <c:layout>
                <c:manualLayout>
                  <c:x val="2.4159190654446883E-2"/>
                  <c:y val="6.1534765781395967E-3"/>
                </c:manualLayout>
              </c:layout>
              <c:showLegendKey val="0"/>
              <c:showVal val="0"/>
              <c:showCatName val="1"/>
              <c:showSerName val="0"/>
              <c:showPercent val="0"/>
              <c:showBubbleSize val="0"/>
              <c:extLst>
                <c:ext xmlns:c15="http://schemas.microsoft.com/office/drawing/2012/chart" uri="{CE6537A1-D6FC-4f65-9D91-7224C49458BB}"/>
              </c:extLst>
            </c:dLbl>
            <c:spPr>
              <a:noFill/>
              <a:ln w="52412">
                <a:noFill/>
              </a:ln>
            </c:spPr>
            <c:txPr>
              <a:bodyPr/>
              <a:lstStyle/>
              <a:p>
                <a:pPr>
                  <a:defRPr sz="1960" b="1" i="0" u="none" strike="noStrike" baseline="0">
                    <a:solidFill>
                      <a:schemeClr val="tx1"/>
                    </a:solidFill>
                    <a:latin typeface="Arial"/>
                    <a:ea typeface="Arial"/>
                    <a:cs typeface="Arial"/>
                  </a:defRPr>
                </a:pPr>
                <a:endParaRPr lang="en-US"/>
              </a:p>
            </c:txPr>
            <c:showLegendKey val="0"/>
            <c:showVal val="0"/>
            <c:showCatName val="1"/>
            <c:showSerName val="0"/>
            <c:showPercent val="0"/>
            <c:showBubbleSize val="0"/>
            <c:showLeaderLines val="1"/>
            <c:extLst>
              <c:ext xmlns:c15="http://schemas.microsoft.com/office/drawing/2012/chart" uri="{CE6537A1-D6FC-4f65-9D91-7224C49458BB}"/>
            </c:extLst>
          </c:dLbls>
          <c:cat>
            <c:strRef>
              <c:f>Sheet2!$E$17:$E$25</c:f>
              <c:strCache>
                <c:ptCount val="9"/>
                <c:pt idx="0">
                  <c:v>0%</c:v>
                </c:pt>
                <c:pt idx="1">
                  <c:v>1%-2%</c:v>
                </c:pt>
                <c:pt idx="2">
                  <c:v>3%-5%</c:v>
                </c:pt>
                <c:pt idx="3">
                  <c:v>6%-10%</c:v>
                </c:pt>
                <c:pt idx="4">
                  <c:v>11%-15%</c:v>
                </c:pt>
                <c:pt idx="5">
                  <c:v>16%-20%</c:v>
                </c:pt>
                <c:pt idx="6">
                  <c:v>21%-40%</c:v>
                </c:pt>
                <c:pt idx="7">
                  <c:v>41%-99%</c:v>
                </c:pt>
                <c:pt idx="8">
                  <c:v>100%</c:v>
                </c:pt>
              </c:strCache>
            </c:strRef>
          </c:cat>
          <c:val>
            <c:numRef>
              <c:f>Sheet2!$D$17:$D$25</c:f>
              <c:numCache>
                <c:formatCode>0%</c:formatCode>
                <c:ptCount val="9"/>
                <c:pt idx="0">
                  <c:v>0.1528114070486955</c:v>
                </c:pt>
                <c:pt idx="1">
                  <c:v>0.10115684691955878</c:v>
                </c:pt>
                <c:pt idx="2">
                  <c:v>9.2816787732041939E-2</c:v>
                </c:pt>
                <c:pt idx="3">
                  <c:v>0.15388754371805219</c:v>
                </c:pt>
                <c:pt idx="4">
                  <c:v>6.4030131826742276E-2</c:v>
                </c:pt>
                <c:pt idx="5">
                  <c:v>0.12644605864944874</c:v>
                </c:pt>
                <c:pt idx="6">
                  <c:v>0.13344094700026948</c:v>
                </c:pt>
                <c:pt idx="7">
                  <c:v>8.5552865213882751E-2</c:v>
                </c:pt>
                <c:pt idx="8">
                  <c:v>8.9857411891310204E-2</c:v>
                </c:pt>
              </c:numCache>
            </c:numRef>
          </c:val>
        </c:ser>
        <c:dLbls>
          <c:showLegendKey val="0"/>
          <c:showVal val="0"/>
          <c:showCatName val="1"/>
          <c:showSerName val="0"/>
          <c:showPercent val="0"/>
          <c:showBubbleSize val="0"/>
          <c:showLeaderLines val="1"/>
        </c:dLbls>
        <c:firstSliceAng val="0"/>
      </c:pieChart>
      <c:spPr>
        <a:noFill/>
        <a:ln w="52412">
          <a:noFill/>
        </a:ln>
      </c:spPr>
    </c:plotArea>
    <c:plotVisOnly val="1"/>
    <c:dispBlanksAs val="zero"/>
    <c:showDLblsOverMax val="0"/>
  </c:chart>
  <c:spPr>
    <a:solidFill>
      <a:schemeClr val="bg1"/>
    </a:solidFill>
    <a:ln>
      <a:noFill/>
    </a:ln>
  </c:spPr>
  <c:txPr>
    <a:bodyPr/>
    <a:lstStyle/>
    <a:p>
      <a:pPr>
        <a:defRPr sz="1960" b="0" i="0" u="none" strike="noStrike" baseline="0">
          <a:solidFill>
            <a:srgbClr val="000000"/>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8571741032371027E-2"/>
          <c:y val="6.9919072615923034E-2"/>
          <c:w val="0.689469816272966"/>
          <c:h val="0.70350513004056303"/>
        </c:manualLayout>
      </c:layout>
      <c:lineChart>
        <c:grouping val="standard"/>
        <c:varyColors val="0"/>
        <c:ser>
          <c:idx val="0"/>
          <c:order val="0"/>
          <c:tx>
            <c:v>Las Vegas</c:v>
          </c:tx>
          <c:marker>
            <c:symbol val="none"/>
          </c:marker>
          <c:cat>
            <c:numRef>
              <c:f>'SA Rounded'!$A$3:$A$279</c:f>
              <c:numCache>
                <c:formatCode>mmmm\ yyyy</c:formatCode>
                <c:ptCount val="277"/>
                <c:pt idx="0">
                  <c:v>31778</c:v>
                </c:pt>
                <c:pt idx="1">
                  <c:v>31809</c:v>
                </c:pt>
                <c:pt idx="2">
                  <c:v>31837</c:v>
                </c:pt>
                <c:pt idx="3">
                  <c:v>31868</c:v>
                </c:pt>
                <c:pt idx="4">
                  <c:v>31898</c:v>
                </c:pt>
                <c:pt idx="5">
                  <c:v>31929</c:v>
                </c:pt>
                <c:pt idx="6">
                  <c:v>31959</c:v>
                </c:pt>
                <c:pt idx="7">
                  <c:v>31990</c:v>
                </c:pt>
                <c:pt idx="8">
                  <c:v>32021</c:v>
                </c:pt>
                <c:pt idx="9">
                  <c:v>32051</c:v>
                </c:pt>
                <c:pt idx="10">
                  <c:v>32082</c:v>
                </c:pt>
                <c:pt idx="11">
                  <c:v>32112</c:v>
                </c:pt>
                <c:pt idx="12">
                  <c:v>32143</c:v>
                </c:pt>
                <c:pt idx="13">
                  <c:v>32174</c:v>
                </c:pt>
                <c:pt idx="14">
                  <c:v>32203</c:v>
                </c:pt>
                <c:pt idx="15">
                  <c:v>32234</c:v>
                </c:pt>
                <c:pt idx="16">
                  <c:v>32264</c:v>
                </c:pt>
                <c:pt idx="17">
                  <c:v>32295</c:v>
                </c:pt>
                <c:pt idx="18">
                  <c:v>32325</c:v>
                </c:pt>
                <c:pt idx="19">
                  <c:v>32356</c:v>
                </c:pt>
                <c:pt idx="20">
                  <c:v>32387</c:v>
                </c:pt>
                <c:pt idx="21">
                  <c:v>32417</c:v>
                </c:pt>
                <c:pt idx="22">
                  <c:v>32448</c:v>
                </c:pt>
                <c:pt idx="23">
                  <c:v>32478</c:v>
                </c:pt>
                <c:pt idx="24">
                  <c:v>32509</c:v>
                </c:pt>
                <c:pt idx="25">
                  <c:v>32540</c:v>
                </c:pt>
                <c:pt idx="26">
                  <c:v>32568</c:v>
                </c:pt>
                <c:pt idx="27">
                  <c:v>32599</c:v>
                </c:pt>
                <c:pt idx="28">
                  <c:v>32629</c:v>
                </c:pt>
                <c:pt idx="29">
                  <c:v>32660</c:v>
                </c:pt>
                <c:pt idx="30">
                  <c:v>32690</c:v>
                </c:pt>
                <c:pt idx="31">
                  <c:v>32721</c:v>
                </c:pt>
                <c:pt idx="32">
                  <c:v>32752</c:v>
                </c:pt>
                <c:pt idx="33">
                  <c:v>32782</c:v>
                </c:pt>
                <c:pt idx="34">
                  <c:v>32813</c:v>
                </c:pt>
                <c:pt idx="35">
                  <c:v>32843</c:v>
                </c:pt>
                <c:pt idx="36">
                  <c:v>32874</c:v>
                </c:pt>
                <c:pt idx="37">
                  <c:v>32905</c:v>
                </c:pt>
                <c:pt idx="38">
                  <c:v>32933</c:v>
                </c:pt>
                <c:pt idx="39">
                  <c:v>32964</c:v>
                </c:pt>
                <c:pt idx="40">
                  <c:v>32994</c:v>
                </c:pt>
                <c:pt idx="41">
                  <c:v>33025</c:v>
                </c:pt>
                <c:pt idx="42">
                  <c:v>33055</c:v>
                </c:pt>
                <c:pt idx="43">
                  <c:v>33086</c:v>
                </c:pt>
                <c:pt idx="44">
                  <c:v>33117</c:v>
                </c:pt>
                <c:pt idx="45">
                  <c:v>33147</c:v>
                </c:pt>
                <c:pt idx="46">
                  <c:v>33178</c:v>
                </c:pt>
                <c:pt idx="47">
                  <c:v>33208</c:v>
                </c:pt>
                <c:pt idx="48">
                  <c:v>33239</c:v>
                </c:pt>
                <c:pt idx="49">
                  <c:v>33270</c:v>
                </c:pt>
                <c:pt idx="50">
                  <c:v>33298</c:v>
                </c:pt>
                <c:pt idx="51">
                  <c:v>33329</c:v>
                </c:pt>
                <c:pt idx="52">
                  <c:v>33359</c:v>
                </c:pt>
                <c:pt idx="53">
                  <c:v>33390</c:v>
                </c:pt>
                <c:pt idx="54">
                  <c:v>33420</c:v>
                </c:pt>
                <c:pt idx="55">
                  <c:v>33451</c:v>
                </c:pt>
                <c:pt idx="56">
                  <c:v>33482</c:v>
                </c:pt>
                <c:pt idx="57">
                  <c:v>33512</c:v>
                </c:pt>
                <c:pt idx="58">
                  <c:v>33543</c:v>
                </c:pt>
                <c:pt idx="59">
                  <c:v>33573</c:v>
                </c:pt>
                <c:pt idx="60">
                  <c:v>33604</c:v>
                </c:pt>
                <c:pt idx="61">
                  <c:v>33635</c:v>
                </c:pt>
                <c:pt idx="62">
                  <c:v>33664</c:v>
                </c:pt>
                <c:pt idx="63">
                  <c:v>33695</c:v>
                </c:pt>
                <c:pt idx="64">
                  <c:v>33725</c:v>
                </c:pt>
                <c:pt idx="65">
                  <c:v>33756</c:v>
                </c:pt>
                <c:pt idx="66">
                  <c:v>33786</c:v>
                </c:pt>
                <c:pt idx="67">
                  <c:v>33817</c:v>
                </c:pt>
                <c:pt idx="68">
                  <c:v>33848</c:v>
                </c:pt>
                <c:pt idx="69">
                  <c:v>33878</c:v>
                </c:pt>
                <c:pt idx="70">
                  <c:v>33909</c:v>
                </c:pt>
                <c:pt idx="71">
                  <c:v>33939</c:v>
                </c:pt>
                <c:pt idx="72">
                  <c:v>33970</c:v>
                </c:pt>
                <c:pt idx="73">
                  <c:v>34001</c:v>
                </c:pt>
                <c:pt idx="74">
                  <c:v>34029</c:v>
                </c:pt>
                <c:pt idx="75">
                  <c:v>34060</c:v>
                </c:pt>
                <c:pt idx="76">
                  <c:v>34090</c:v>
                </c:pt>
                <c:pt idx="77">
                  <c:v>34121</c:v>
                </c:pt>
                <c:pt idx="78">
                  <c:v>34151</c:v>
                </c:pt>
                <c:pt idx="79">
                  <c:v>34182</c:v>
                </c:pt>
                <c:pt idx="80">
                  <c:v>34213</c:v>
                </c:pt>
                <c:pt idx="81">
                  <c:v>34243</c:v>
                </c:pt>
                <c:pt idx="82">
                  <c:v>34274</c:v>
                </c:pt>
                <c:pt idx="83">
                  <c:v>34304</c:v>
                </c:pt>
                <c:pt idx="84">
                  <c:v>34335</c:v>
                </c:pt>
                <c:pt idx="85">
                  <c:v>34366</c:v>
                </c:pt>
                <c:pt idx="86">
                  <c:v>34394</c:v>
                </c:pt>
                <c:pt idx="87">
                  <c:v>34425</c:v>
                </c:pt>
                <c:pt idx="88">
                  <c:v>34455</c:v>
                </c:pt>
                <c:pt idx="89">
                  <c:v>34486</c:v>
                </c:pt>
                <c:pt idx="90">
                  <c:v>34516</c:v>
                </c:pt>
                <c:pt idx="91">
                  <c:v>34547</c:v>
                </c:pt>
                <c:pt idx="92">
                  <c:v>34578</c:v>
                </c:pt>
                <c:pt idx="93">
                  <c:v>34608</c:v>
                </c:pt>
                <c:pt idx="94">
                  <c:v>34639</c:v>
                </c:pt>
                <c:pt idx="95">
                  <c:v>34669</c:v>
                </c:pt>
                <c:pt idx="96">
                  <c:v>34700</c:v>
                </c:pt>
                <c:pt idx="97">
                  <c:v>34731</c:v>
                </c:pt>
                <c:pt idx="98">
                  <c:v>34759</c:v>
                </c:pt>
                <c:pt idx="99">
                  <c:v>34790</c:v>
                </c:pt>
                <c:pt idx="100">
                  <c:v>34820</c:v>
                </c:pt>
                <c:pt idx="101">
                  <c:v>34851</c:v>
                </c:pt>
                <c:pt idx="102">
                  <c:v>34881</c:v>
                </c:pt>
                <c:pt idx="103">
                  <c:v>34912</c:v>
                </c:pt>
                <c:pt idx="104">
                  <c:v>34943</c:v>
                </c:pt>
                <c:pt idx="105">
                  <c:v>34973</c:v>
                </c:pt>
                <c:pt idx="106">
                  <c:v>35004</c:v>
                </c:pt>
                <c:pt idx="107">
                  <c:v>35034</c:v>
                </c:pt>
                <c:pt idx="108">
                  <c:v>35065</c:v>
                </c:pt>
                <c:pt idx="109">
                  <c:v>35096</c:v>
                </c:pt>
                <c:pt idx="110">
                  <c:v>35125</c:v>
                </c:pt>
                <c:pt idx="111">
                  <c:v>35156</c:v>
                </c:pt>
                <c:pt idx="112">
                  <c:v>35186</c:v>
                </c:pt>
                <c:pt idx="113">
                  <c:v>35217</c:v>
                </c:pt>
                <c:pt idx="114">
                  <c:v>35247</c:v>
                </c:pt>
                <c:pt idx="115">
                  <c:v>35278</c:v>
                </c:pt>
                <c:pt idx="116">
                  <c:v>35309</c:v>
                </c:pt>
                <c:pt idx="117">
                  <c:v>35339</c:v>
                </c:pt>
                <c:pt idx="118">
                  <c:v>35370</c:v>
                </c:pt>
                <c:pt idx="119">
                  <c:v>35400</c:v>
                </c:pt>
                <c:pt idx="120">
                  <c:v>35431</c:v>
                </c:pt>
                <c:pt idx="121">
                  <c:v>35462</c:v>
                </c:pt>
                <c:pt idx="122">
                  <c:v>35490</c:v>
                </c:pt>
                <c:pt idx="123">
                  <c:v>35521</c:v>
                </c:pt>
                <c:pt idx="124">
                  <c:v>35551</c:v>
                </c:pt>
                <c:pt idx="125">
                  <c:v>35582</c:v>
                </c:pt>
                <c:pt idx="126">
                  <c:v>35612</c:v>
                </c:pt>
                <c:pt idx="127">
                  <c:v>35643</c:v>
                </c:pt>
                <c:pt idx="128">
                  <c:v>35674</c:v>
                </c:pt>
                <c:pt idx="129">
                  <c:v>35704</c:v>
                </c:pt>
                <c:pt idx="130">
                  <c:v>35735</c:v>
                </c:pt>
                <c:pt idx="131">
                  <c:v>35765</c:v>
                </c:pt>
                <c:pt idx="132">
                  <c:v>35796</c:v>
                </c:pt>
                <c:pt idx="133">
                  <c:v>35827</c:v>
                </c:pt>
                <c:pt idx="134">
                  <c:v>35855</c:v>
                </c:pt>
                <c:pt idx="135">
                  <c:v>35886</c:v>
                </c:pt>
                <c:pt idx="136">
                  <c:v>35916</c:v>
                </c:pt>
                <c:pt idx="137">
                  <c:v>35947</c:v>
                </c:pt>
                <c:pt idx="138">
                  <c:v>35977</c:v>
                </c:pt>
                <c:pt idx="139">
                  <c:v>36008</c:v>
                </c:pt>
                <c:pt idx="140">
                  <c:v>36039</c:v>
                </c:pt>
                <c:pt idx="141">
                  <c:v>36069</c:v>
                </c:pt>
                <c:pt idx="142">
                  <c:v>36100</c:v>
                </c:pt>
                <c:pt idx="143">
                  <c:v>36130</c:v>
                </c:pt>
                <c:pt idx="144">
                  <c:v>36161</c:v>
                </c:pt>
                <c:pt idx="145">
                  <c:v>36192</c:v>
                </c:pt>
                <c:pt idx="146">
                  <c:v>36220</c:v>
                </c:pt>
                <c:pt idx="147">
                  <c:v>36251</c:v>
                </c:pt>
                <c:pt idx="148">
                  <c:v>36281</c:v>
                </c:pt>
                <c:pt idx="149">
                  <c:v>36312</c:v>
                </c:pt>
                <c:pt idx="150">
                  <c:v>36342</c:v>
                </c:pt>
                <c:pt idx="151">
                  <c:v>36373</c:v>
                </c:pt>
                <c:pt idx="152">
                  <c:v>36404</c:v>
                </c:pt>
                <c:pt idx="153">
                  <c:v>36434</c:v>
                </c:pt>
                <c:pt idx="154">
                  <c:v>36465</c:v>
                </c:pt>
                <c:pt idx="155">
                  <c:v>36495</c:v>
                </c:pt>
                <c:pt idx="156">
                  <c:v>36526</c:v>
                </c:pt>
                <c:pt idx="157">
                  <c:v>36557</c:v>
                </c:pt>
                <c:pt idx="158">
                  <c:v>36586</c:v>
                </c:pt>
                <c:pt idx="159">
                  <c:v>36617</c:v>
                </c:pt>
                <c:pt idx="160">
                  <c:v>36647</c:v>
                </c:pt>
                <c:pt idx="161">
                  <c:v>36678</c:v>
                </c:pt>
                <c:pt idx="162">
                  <c:v>36708</c:v>
                </c:pt>
                <c:pt idx="163">
                  <c:v>36739</c:v>
                </c:pt>
                <c:pt idx="164">
                  <c:v>36770</c:v>
                </c:pt>
                <c:pt idx="165">
                  <c:v>36800</c:v>
                </c:pt>
                <c:pt idx="166">
                  <c:v>36831</c:v>
                </c:pt>
                <c:pt idx="167">
                  <c:v>36861</c:v>
                </c:pt>
                <c:pt idx="168">
                  <c:v>36892</c:v>
                </c:pt>
                <c:pt idx="169">
                  <c:v>36923</c:v>
                </c:pt>
                <c:pt idx="170">
                  <c:v>36951</c:v>
                </c:pt>
                <c:pt idx="171">
                  <c:v>36982</c:v>
                </c:pt>
                <c:pt idx="172">
                  <c:v>37012</c:v>
                </c:pt>
                <c:pt idx="173">
                  <c:v>37043</c:v>
                </c:pt>
                <c:pt idx="174">
                  <c:v>37073</c:v>
                </c:pt>
                <c:pt idx="175">
                  <c:v>37104</c:v>
                </c:pt>
                <c:pt idx="176">
                  <c:v>37135</c:v>
                </c:pt>
                <c:pt idx="177">
                  <c:v>37165</c:v>
                </c:pt>
                <c:pt idx="178">
                  <c:v>37196</c:v>
                </c:pt>
                <c:pt idx="179">
                  <c:v>37226</c:v>
                </c:pt>
                <c:pt idx="180">
                  <c:v>37257</c:v>
                </c:pt>
                <c:pt idx="181">
                  <c:v>37288</c:v>
                </c:pt>
                <c:pt idx="182">
                  <c:v>37316</c:v>
                </c:pt>
                <c:pt idx="183">
                  <c:v>37347</c:v>
                </c:pt>
                <c:pt idx="184">
                  <c:v>37377</c:v>
                </c:pt>
                <c:pt idx="185">
                  <c:v>37408</c:v>
                </c:pt>
                <c:pt idx="186">
                  <c:v>37438</c:v>
                </c:pt>
                <c:pt idx="187">
                  <c:v>37469</c:v>
                </c:pt>
                <c:pt idx="188">
                  <c:v>37500</c:v>
                </c:pt>
                <c:pt idx="189">
                  <c:v>37530</c:v>
                </c:pt>
                <c:pt idx="190">
                  <c:v>37561</c:v>
                </c:pt>
                <c:pt idx="191">
                  <c:v>37591</c:v>
                </c:pt>
                <c:pt idx="192">
                  <c:v>37622</c:v>
                </c:pt>
                <c:pt idx="193">
                  <c:v>37653</c:v>
                </c:pt>
                <c:pt idx="194">
                  <c:v>37681</c:v>
                </c:pt>
                <c:pt idx="195">
                  <c:v>37712</c:v>
                </c:pt>
                <c:pt idx="196">
                  <c:v>37742</c:v>
                </c:pt>
                <c:pt idx="197">
                  <c:v>37773</c:v>
                </c:pt>
                <c:pt idx="198">
                  <c:v>37803</c:v>
                </c:pt>
                <c:pt idx="199">
                  <c:v>37834</c:v>
                </c:pt>
                <c:pt idx="200">
                  <c:v>37865</c:v>
                </c:pt>
                <c:pt idx="201">
                  <c:v>37895</c:v>
                </c:pt>
                <c:pt idx="202">
                  <c:v>37926</c:v>
                </c:pt>
                <c:pt idx="203">
                  <c:v>37956</c:v>
                </c:pt>
                <c:pt idx="204">
                  <c:v>37987</c:v>
                </c:pt>
                <c:pt idx="205">
                  <c:v>38018</c:v>
                </c:pt>
                <c:pt idx="206">
                  <c:v>38047</c:v>
                </c:pt>
                <c:pt idx="207">
                  <c:v>38078</c:v>
                </c:pt>
                <c:pt idx="208">
                  <c:v>38108</c:v>
                </c:pt>
                <c:pt idx="209">
                  <c:v>38139</c:v>
                </c:pt>
                <c:pt idx="210">
                  <c:v>38169</c:v>
                </c:pt>
                <c:pt idx="211">
                  <c:v>38200</c:v>
                </c:pt>
                <c:pt idx="212">
                  <c:v>38231</c:v>
                </c:pt>
                <c:pt idx="213">
                  <c:v>38261</c:v>
                </c:pt>
                <c:pt idx="214">
                  <c:v>38292</c:v>
                </c:pt>
                <c:pt idx="215">
                  <c:v>38322</c:v>
                </c:pt>
                <c:pt idx="216">
                  <c:v>38353</c:v>
                </c:pt>
                <c:pt idx="217">
                  <c:v>38384</c:v>
                </c:pt>
                <c:pt idx="218">
                  <c:v>38412</c:v>
                </c:pt>
                <c:pt idx="219">
                  <c:v>38443</c:v>
                </c:pt>
                <c:pt idx="220">
                  <c:v>38473</c:v>
                </c:pt>
                <c:pt idx="221">
                  <c:v>38504</c:v>
                </c:pt>
                <c:pt idx="222">
                  <c:v>38534</c:v>
                </c:pt>
                <c:pt idx="223">
                  <c:v>38565</c:v>
                </c:pt>
                <c:pt idx="224">
                  <c:v>38596</c:v>
                </c:pt>
                <c:pt idx="225">
                  <c:v>38626</c:v>
                </c:pt>
                <c:pt idx="226">
                  <c:v>38657</c:v>
                </c:pt>
                <c:pt idx="227">
                  <c:v>38687</c:v>
                </c:pt>
                <c:pt idx="228">
                  <c:v>38718</c:v>
                </c:pt>
                <c:pt idx="229">
                  <c:v>38749</c:v>
                </c:pt>
                <c:pt idx="230">
                  <c:v>38777</c:v>
                </c:pt>
                <c:pt idx="231">
                  <c:v>38808</c:v>
                </c:pt>
                <c:pt idx="232">
                  <c:v>38838</c:v>
                </c:pt>
                <c:pt idx="233">
                  <c:v>38869</c:v>
                </c:pt>
                <c:pt idx="234">
                  <c:v>38899</c:v>
                </c:pt>
                <c:pt idx="235">
                  <c:v>38930</c:v>
                </c:pt>
                <c:pt idx="236">
                  <c:v>38961</c:v>
                </c:pt>
                <c:pt idx="237">
                  <c:v>38991</c:v>
                </c:pt>
                <c:pt idx="238">
                  <c:v>39022</c:v>
                </c:pt>
                <c:pt idx="239">
                  <c:v>39052</c:v>
                </c:pt>
                <c:pt idx="240">
                  <c:v>39083</c:v>
                </c:pt>
                <c:pt idx="241">
                  <c:v>39114</c:v>
                </c:pt>
                <c:pt idx="242">
                  <c:v>39142</c:v>
                </c:pt>
                <c:pt idx="243">
                  <c:v>39173</c:v>
                </c:pt>
                <c:pt idx="244">
                  <c:v>39203</c:v>
                </c:pt>
                <c:pt idx="245">
                  <c:v>39234</c:v>
                </c:pt>
                <c:pt idx="246">
                  <c:v>39265</c:v>
                </c:pt>
                <c:pt idx="247">
                  <c:v>39295</c:v>
                </c:pt>
                <c:pt idx="248">
                  <c:v>39326</c:v>
                </c:pt>
                <c:pt idx="249">
                  <c:v>39356</c:v>
                </c:pt>
                <c:pt idx="250">
                  <c:v>39387</c:v>
                </c:pt>
                <c:pt idx="251">
                  <c:v>39417</c:v>
                </c:pt>
                <c:pt idx="252">
                  <c:v>39448</c:v>
                </c:pt>
                <c:pt idx="253">
                  <c:v>39479</c:v>
                </c:pt>
                <c:pt idx="254">
                  <c:v>39508</c:v>
                </c:pt>
                <c:pt idx="255">
                  <c:v>39539</c:v>
                </c:pt>
                <c:pt idx="256">
                  <c:v>39569</c:v>
                </c:pt>
                <c:pt idx="257">
                  <c:v>39600</c:v>
                </c:pt>
                <c:pt idx="258">
                  <c:v>39630</c:v>
                </c:pt>
                <c:pt idx="259">
                  <c:v>39661</c:v>
                </c:pt>
                <c:pt idx="260">
                  <c:v>39692</c:v>
                </c:pt>
                <c:pt idx="261">
                  <c:v>39722</c:v>
                </c:pt>
                <c:pt idx="262">
                  <c:v>39753</c:v>
                </c:pt>
                <c:pt idx="263">
                  <c:v>39783</c:v>
                </c:pt>
                <c:pt idx="264">
                  <c:v>39814</c:v>
                </c:pt>
                <c:pt idx="265">
                  <c:v>39845</c:v>
                </c:pt>
                <c:pt idx="266">
                  <c:v>39873</c:v>
                </c:pt>
                <c:pt idx="267">
                  <c:v>39904</c:v>
                </c:pt>
                <c:pt idx="268">
                  <c:v>39934</c:v>
                </c:pt>
                <c:pt idx="269">
                  <c:v>39965</c:v>
                </c:pt>
                <c:pt idx="270">
                  <c:v>39995</c:v>
                </c:pt>
                <c:pt idx="271">
                  <c:v>40026</c:v>
                </c:pt>
                <c:pt idx="272">
                  <c:v>40057</c:v>
                </c:pt>
                <c:pt idx="273">
                  <c:v>40087</c:v>
                </c:pt>
                <c:pt idx="274">
                  <c:v>40118</c:v>
                </c:pt>
                <c:pt idx="275">
                  <c:v>40148</c:v>
                </c:pt>
                <c:pt idx="276">
                  <c:v>40179</c:v>
                </c:pt>
              </c:numCache>
            </c:numRef>
          </c:cat>
          <c:val>
            <c:numRef>
              <c:f>'SA Rounded'!$P$3:$P$279</c:f>
              <c:numCache>
                <c:formatCode>General</c:formatCode>
                <c:ptCount val="277"/>
                <c:pt idx="0">
                  <c:v>66.42</c:v>
                </c:pt>
                <c:pt idx="1">
                  <c:v>67.569999999999993</c:v>
                </c:pt>
                <c:pt idx="2">
                  <c:v>67.849999999999994</c:v>
                </c:pt>
                <c:pt idx="3">
                  <c:v>68.19</c:v>
                </c:pt>
                <c:pt idx="4">
                  <c:v>67.930000000000007</c:v>
                </c:pt>
                <c:pt idx="5">
                  <c:v>66.8</c:v>
                </c:pt>
                <c:pt idx="6">
                  <c:v>65.760000000000005</c:v>
                </c:pt>
                <c:pt idx="7">
                  <c:v>65.03</c:v>
                </c:pt>
                <c:pt idx="8">
                  <c:v>65.28</c:v>
                </c:pt>
                <c:pt idx="9">
                  <c:v>65.510000000000005</c:v>
                </c:pt>
                <c:pt idx="10">
                  <c:v>66.53</c:v>
                </c:pt>
                <c:pt idx="11">
                  <c:v>66.489999999999995</c:v>
                </c:pt>
                <c:pt idx="12">
                  <c:v>66.7</c:v>
                </c:pt>
                <c:pt idx="13">
                  <c:v>66.430000000000007</c:v>
                </c:pt>
                <c:pt idx="14">
                  <c:v>66.760000000000005</c:v>
                </c:pt>
                <c:pt idx="15">
                  <c:v>67.430000000000007</c:v>
                </c:pt>
                <c:pt idx="16">
                  <c:v>67.58</c:v>
                </c:pt>
                <c:pt idx="17">
                  <c:v>67.53</c:v>
                </c:pt>
                <c:pt idx="18">
                  <c:v>67.649999999999991</c:v>
                </c:pt>
                <c:pt idx="19">
                  <c:v>67.95</c:v>
                </c:pt>
                <c:pt idx="20">
                  <c:v>68.459999999999994</c:v>
                </c:pt>
                <c:pt idx="21">
                  <c:v>68.459999999999994</c:v>
                </c:pt>
                <c:pt idx="22">
                  <c:v>68.14</c:v>
                </c:pt>
                <c:pt idx="23">
                  <c:v>67.83</c:v>
                </c:pt>
                <c:pt idx="24">
                  <c:v>68.78</c:v>
                </c:pt>
                <c:pt idx="25">
                  <c:v>69.64</c:v>
                </c:pt>
                <c:pt idx="26">
                  <c:v>70.48</c:v>
                </c:pt>
                <c:pt idx="27">
                  <c:v>70</c:v>
                </c:pt>
                <c:pt idx="28">
                  <c:v>69.790000000000006</c:v>
                </c:pt>
                <c:pt idx="29">
                  <c:v>71.55</c:v>
                </c:pt>
                <c:pt idx="30">
                  <c:v>71.77</c:v>
                </c:pt>
                <c:pt idx="31">
                  <c:v>72.39</c:v>
                </c:pt>
                <c:pt idx="32">
                  <c:v>72.790000000000006</c:v>
                </c:pt>
                <c:pt idx="33">
                  <c:v>73.459999999999994</c:v>
                </c:pt>
                <c:pt idx="34">
                  <c:v>74.260000000000005</c:v>
                </c:pt>
                <c:pt idx="35">
                  <c:v>74.86</c:v>
                </c:pt>
                <c:pt idx="36">
                  <c:v>75.56</c:v>
                </c:pt>
                <c:pt idx="37">
                  <c:v>75.64</c:v>
                </c:pt>
                <c:pt idx="38">
                  <c:v>76.599999999999994</c:v>
                </c:pt>
                <c:pt idx="39">
                  <c:v>77.27</c:v>
                </c:pt>
                <c:pt idx="40">
                  <c:v>77.849999999999994</c:v>
                </c:pt>
                <c:pt idx="41">
                  <c:v>78.73</c:v>
                </c:pt>
                <c:pt idx="42">
                  <c:v>79.649999999999991</c:v>
                </c:pt>
                <c:pt idx="43">
                  <c:v>80.58</c:v>
                </c:pt>
                <c:pt idx="44">
                  <c:v>81</c:v>
                </c:pt>
                <c:pt idx="45">
                  <c:v>81.55</c:v>
                </c:pt>
                <c:pt idx="46">
                  <c:v>81.38</c:v>
                </c:pt>
                <c:pt idx="47">
                  <c:v>81.7</c:v>
                </c:pt>
                <c:pt idx="48">
                  <c:v>81.09</c:v>
                </c:pt>
                <c:pt idx="49">
                  <c:v>82.06</c:v>
                </c:pt>
                <c:pt idx="50">
                  <c:v>82.149999999999991</c:v>
                </c:pt>
                <c:pt idx="51">
                  <c:v>82.240000000000023</c:v>
                </c:pt>
                <c:pt idx="52">
                  <c:v>82.35</c:v>
                </c:pt>
                <c:pt idx="53">
                  <c:v>82.27</c:v>
                </c:pt>
                <c:pt idx="54">
                  <c:v>83.34</c:v>
                </c:pt>
                <c:pt idx="55">
                  <c:v>83.64</c:v>
                </c:pt>
                <c:pt idx="56">
                  <c:v>84.86</c:v>
                </c:pt>
                <c:pt idx="57">
                  <c:v>82.990000000000023</c:v>
                </c:pt>
                <c:pt idx="58">
                  <c:v>81.58</c:v>
                </c:pt>
                <c:pt idx="59">
                  <c:v>82.83</c:v>
                </c:pt>
                <c:pt idx="60">
                  <c:v>83.04</c:v>
                </c:pt>
                <c:pt idx="61">
                  <c:v>83.5</c:v>
                </c:pt>
                <c:pt idx="62">
                  <c:v>83.11999999999999</c:v>
                </c:pt>
                <c:pt idx="63">
                  <c:v>83.01</c:v>
                </c:pt>
                <c:pt idx="64">
                  <c:v>83.210000000000022</c:v>
                </c:pt>
                <c:pt idx="65">
                  <c:v>83.13</c:v>
                </c:pt>
                <c:pt idx="66">
                  <c:v>82.77</c:v>
                </c:pt>
                <c:pt idx="67">
                  <c:v>82.4</c:v>
                </c:pt>
                <c:pt idx="68">
                  <c:v>82.47</c:v>
                </c:pt>
                <c:pt idx="69">
                  <c:v>82.960000000000022</c:v>
                </c:pt>
                <c:pt idx="70">
                  <c:v>83.31</c:v>
                </c:pt>
                <c:pt idx="71">
                  <c:v>82.89</c:v>
                </c:pt>
                <c:pt idx="72">
                  <c:v>82.56</c:v>
                </c:pt>
                <c:pt idx="73">
                  <c:v>83.01</c:v>
                </c:pt>
                <c:pt idx="74">
                  <c:v>83.2</c:v>
                </c:pt>
                <c:pt idx="75">
                  <c:v>82.8</c:v>
                </c:pt>
                <c:pt idx="76">
                  <c:v>81.960000000000022</c:v>
                </c:pt>
                <c:pt idx="77">
                  <c:v>81.92</c:v>
                </c:pt>
                <c:pt idx="78">
                  <c:v>81.990000000000023</c:v>
                </c:pt>
                <c:pt idx="79">
                  <c:v>82.4</c:v>
                </c:pt>
                <c:pt idx="80">
                  <c:v>82.88</c:v>
                </c:pt>
                <c:pt idx="81">
                  <c:v>83.14</c:v>
                </c:pt>
                <c:pt idx="82">
                  <c:v>83.740000000000023</c:v>
                </c:pt>
                <c:pt idx="83">
                  <c:v>83.8</c:v>
                </c:pt>
                <c:pt idx="84">
                  <c:v>83.97</c:v>
                </c:pt>
                <c:pt idx="85">
                  <c:v>83.76</c:v>
                </c:pt>
                <c:pt idx="86">
                  <c:v>84.08</c:v>
                </c:pt>
                <c:pt idx="87">
                  <c:v>84.4</c:v>
                </c:pt>
                <c:pt idx="88">
                  <c:v>85.440000000000026</c:v>
                </c:pt>
                <c:pt idx="89">
                  <c:v>85.93</c:v>
                </c:pt>
                <c:pt idx="90">
                  <c:v>86.29</c:v>
                </c:pt>
                <c:pt idx="91">
                  <c:v>86.07</c:v>
                </c:pt>
                <c:pt idx="92">
                  <c:v>86.169999999999987</c:v>
                </c:pt>
                <c:pt idx="93">
                  <c:v>86.28</c:v>
                </c:pt>
                <c:pt idx="94">
                  <c:v>86.54</c:v>
                </c:pt>
                <c:pt idx="95">
                  <c:v>87.22</c:v>
                </c:pt>
                <c:pt idx="96">
                  <c:v>87.32</c:v>
                </c:pt>
                <c:pt idx="97">
                  <c:v>87.59</c:v>
                </c:pt>
                <c:pt idx="98">
                  <c:v>87.740000000000023</c:v>
                </c:pt>
                <c:pt idx="99">
                  <c:v>88.27</c:v>
                </c:pt>
                <c:pt idx="100">
                  <c:v>88.149999999999991</c:v>
                </c:pt>
                <c:pt idx="101">
                  <c:v>88.03</c:v>
                </c:pt>
                <c:pt idx="102">
                  <c:v>87.92</c:v>
                </c:pt>
                <c:pt idx="103">
                  <c:v>88.33</c:v>
                </c:pt>
                <c:pt idx="104">
                  <c:v>88.649999999999991</c:v>
                </c:pt>
                <c:pt idx="105">
                  <c:v>88.92</c:v>
                </c:pt>
                <c:pt idx="106">
                  <c:v>89.01</c:v>
                </c:pt>
                <c:pt idx="107">
                  <c:v>89.13</c:v>
                </c:pt>
                <c:pt idx="108">
                  <c:v>89.19</c:v>
                </c:pt>
                <c:pt idx="109">
                  <c:v>89.5</c:v>
                </c:pt>
                <c:pt idx="110">
                  <c:v>89.440000000000026</c:v>
                </c:pt>
                <c:pt idx="111">
                  <c:v>89.77</c:v>
                </c:pt>
                <c:pt idx="112">
                  <c:v>89.82</c:v>
                </c:pt>
                <c:pt idx="113">
                  <c:v>90.22</c:v>
                </c:pt>
                <c:pt idx="114">
                  <c:v>90.22</c:v>
                </c:pt>
                <c:pt idx="115">
                  <c:v>90.11</c:v>
                </c:pt>
                <c:pt idx="116">
                  <c:v>89.81</c:v>
                </c:pt>
                <c:pt idx="117">
                  <c:v>89.66</c:v>
                </c:pt>
                <c:pt idx="118">
                  <c:v>89.48</c:v>
                </c:pt>
                <c:pt idx="119">
                  <c:v>90.14</c:v>
                </c:pt>
                <c:pt idx="120">
                  <c:v>90.78</c:v>
                </c:pt>
                <c:pt idx="121">
                  <c:v>91.63</c:v>
                </c:pt>
                <c:pt idx="122">
                  <c:v>91.910000000000025</c:v>
                </c:pt>
                <c:pt idx="123">
                  <c:v>91.63</c:v>
                </c:pt>
                <c:pt idx="124">
                  <c:v>91.5</c:v>
                </c:pt>
                <c:pt idx="125">
                  <c:v>91.72</c:v>
                </c:pt>
                <c:pt idx="126">
                  <c:v>92.08</c:v>
                </c:pt>
                <c:pt idx="127">
                  <c:v>92.490000000000023</c:v>
                </c:pt>
                <c:pt idx="128">
                  <c:v>92.59</c:v>
                </c:pt>
                <c:pt idx="129">
                  <c:v>92.89</c:v>
                </c:pt>
                <c:pt idx="130">
                  <c:v>92.9</c:v>
                </c:pt>
                <c:pt idx="131">
                  <c:v>93.210000000000022</c:v>
                </c:pt>
                <c:pt idx="132">
                  <c:v>93.240000000000023</c:v>
                </c:pt>
                <c:pt idx="133">
                  <c:v>93.59</c:v>
                </c:pt>
                <c:pt idx="134">
                  <c:v>94.79</c:v>
                </c:pt>
                <c:pt idx="135">
                  <c:v>94.77</c:v>
                </c:pt>
                <c:pt idx="136">
                  <c:v>94.54</c:v>
                </c:pt>
                <c:pt idx="137">
                  <c:v>94.23</c:v>
                </c:pt>
                <c:pt idx="138">
                  <c:v>94.3</c:v>
                </c:pt>
                <c:pt idx="139">
                  <c:v>94.410000000000025</c:v>
                </c:pt>
                <c:pt idx="140">
                  <c:v>94.79</c:v>
                </c:pt>
                <c:pt idx="141">
                  <c:v>94.88</c:v>
                </c:pt>
                <c:pt idx="142">
                  <c:v>95.29</c:v>
                </c:pt>
                <c:pt idx="143">
                  <c:v>95.63</c:v>
                </c:pt>
                <c:pt idx="144">
                  <c:v>96.25</c:v>
                </c:pt>
                <c:pt idx="145">
                  <c:v>96.79</c:v>
                </c:pt>
                <c:pt idx="146">
                  <c:v>96.7</c:v>
                </c:pt>
                <c:pt idx="147">
                  <c:v>96.85</c:v>
                </c:pt>
                <c:pt idx="148">
                  <c:v>97.34</c:v>
                </c:pt>
                <c:pt idx="149">
                  <c:v>97.95</c:v>
                </c:pt>
                <c:pt idx="150">
                  <c:v>98.22</c:v>
                </c:pt>
                <c:pt idx="151">
                  <c:v>98.179999999999978</c:v>
                </c:pt>
                <c:pt idx="152">
                  <c:v>98.57</c:v>
                </c:pt>
                <c:pt idx="153">
                  <c:v>98.990000000000023</c:v>
                </c:pt>
                <c:pt idx="154">
                  <c:v>99.54</c:v>
                </c:pt>
                <c:pt idx="155">
                  <c:v>99.85</c:v>
                </c:pt>
                <c:pt idx="156">
                  <c:v>100.4</c:v>
                </c:pt>
                <c:pt idx="157">
                  <c:v>100.91000000000005</c:v>
                </c:pt>
                <c:pt idx="158">
                  <c:v>101.44000000000005</c:v>
                </c:pt>
                <c:pt idx="159">
                  <c:v>101.58</c:v>
                </c:pt>
                <c:pt idx="160">
                  <c:v>102.05</c:v>
                </c:pt>
                <c:pt idx="161">
                  <c:v>102.28</c:v>
                </c:pt>
                <c:pt idx="162">
                  <c:v>102.66999999999999</c:v>
                </c:pt>
                <c:pt idx="163">
                  <c:v>103.22</c:v>
                </c:pt>
                <c:pt idx="164">
                  <c:v>103.89</c:v>
                </c:pt>
                <c:pt idx="165">
                  <c:v>104.66999999999999</c:v>
                </c:pt>
                <c:pt idx="166">
                  <c:v>105.04</c:v>
                </c:pt>
                <c:pt idx="167">
                  <c:v>105.52</c:v>
                </c:pt>
                <c:pt idx="168">
                  <c:v>105.77</c:v>
                </c:pt>
                <c:pt idx="169">
                  <c:v>106.17999999999998</c:v>
                </c:pt>
                <c:pt idx="170">
                  <c:v>107</c:v>
                </c:pt>
                <c:pt idx="171">
                  <c:v>107.93</c:v>
                </c:pt>
                <c:pt idx="172">
                  <c:v>108.75</c:v>
                </c:pt>
                <c:pt idx="173">
                  <c:v>109.51</c:v>
                </c:pt>
                <c:pt idx="174">
                  <c:v>110.3</c:v>
                </c:pt>
                <c:pt idx="175">
                  <c:v>110.97</c:v>
                </c:pt>
                <c:pt idx="176">
                  <c:v>111.7</c:v>
                </c:pt>
                <c:pt idx="177">
                  <c:v>112.08</c:v>
                </c:pt>
                <c:pt idx="178">
                  <c:v>112.97</c:v>
                </c:pt>
                <c:pt idx="179">
                  <c:v>113.51</c:v>
                </c:pt>
                <c:pt idx="180">
                  <c:v>114.45</c:v>
                </c:pt>
                <c:pt idx="181">
                  <c:v>115.01</c:v>
                </c:pt>
                <c:pt idx="182">
                  <c:v>115.42</c:v>
                </c:pt>
                <c:pt idx="183">
                  <c:v>115.38</c:v>
                </c:pt>
                <c:pt idx="184">
                  <c:v>115.89</c:v>
                </c:pt>
                <c:pt idx="185">
                  <c:v>116.35</c:v>
                </c:pt>
                <c:pt idx="186">
                  <c:v>116.82</c:v>
                </c:pt>
                <c:pt idx="187">
                  <c:v>117.26</c:v>
                </c:pt>
                <c:pt idx="188">
                  <c:v>117.8</c:v>
                </c:pt>
                <c:pt idx="189">
                  <c:v>119.16</c:v>
                </c:pt>
                <c:pt idx="190">
                  <c:v>120.6</c:v>
                </c:pt>
                <c:pt idx="191">
                  <c:v>121.99000000000002</c:v>
                </c:pt>
                <c:pt idx="192">
                  <c:v>122.92</c:v>
                </c:pt>
                <c:pt idx="193">
                  <c:v>123.75</c:v>
                </c:pt>
                <c:pt idx="194">
                  <c:v>124.34</c:v>
                </c:pt>
                <c:pt idx="195">
                  <c:v>125.26</c:v>
                </c:pt>
                <c:pt idx="196">
                  <c:v>125.99000000000002</c:v>
                </c:pt>
                <c:pt idx="197">
                  <c:v>126.98</c:v>
                </c:pt>
                <c:pt idx="198">
                  <c:v>128.35000000000011</c:v>
                </c:pt>
                <c:pt idx="199">
                  <c:v>130.41999999999999</c:v>
                </c:pt>
                <c:pt idx="200">
                  <c:v>132.69</c:v>
                </c:pt>
                <c:pt idx="201">
                  <c:v>135.69</c:v>
                </c:pt>
                <c:pt idx="202">
                  <c:v>138.79</c:v>
                </c:pt>
                <c:pt idx="203">
                  <c:v>143.05000000000001</c:v>
                </c:pt>
                <c:pt idx="204">
                  <c:v>147.25</c:v>
                </c:pt>
                <c:pt idx="205">
                  <c:v>151.63999999999999</c:v>
                </c:pt>
                <c:pt idx="206">
                  <c:v>159.85000000000011</c:v>
                </c:pt>
                <c:pt idx="207">
                  <c:v>167.51</c:v>
                </c:pt>
                <c:pt idx="208">
                  <c:v>175.4800000000001</c:v>
                </c:pt>
                <c:pt idx="209">
                  <c:v>185.08</c:v>
                </c:pt>
                <c:pt idx="210">
                  <c:v>193.58</c:v>
                </c:pt>
                <c:pt idx="211">
                  <c:v>199.33</c:v>
                </c:pt>
                <c:pt idx="212">
                  <c:v>202.95000000000007</c:v>
                </c:pt>
                <c:pt idx="213">
                  <c:v>205.2</c:v>
                </c:pt>
                <c:pt idx="214">
                  <c:v>206.82000000000011</c:v>
                </c:pt>
                <c:pt idx="215">
                  <c:v>208.12</c:v>
                </c:pt>
                <c:pt idx="216">
                  <c:v>209.20999999999998</c:v>
                </c:pt>
                <c:pt idx="217">
                  <c:v>211.72</c:v>
                </c:pt>
                <c:pt idx="218">
                  <c:v>213.72</c:v>
                </c:pt>
                <c:pt idx="219">
                  <c:v>216.28</c:v>
                </c:pt>
                <c:pt idx="220">
                  <c:v>218.13</c:v>
                </c:pt>
                <c:pt idx="221">
                  <c:v>219.6</c:v>
                </c:pt>
                <c:pt idx="222">
                  <c:v>220.43</c:v>
                </c:pt>
                <c:pt idx="223">
                  <c:v>221.86</c:v>
                </c:pt>
                <c:pt idx="224">
                  <c:v>223.56</c:v>
                </c:pt>
                <c:pt idx="225">
                  <c:v>225.39000000000001</c:v>
                </c:pt>
                <c:pt idx="226">
                  <c:v>227.82000000000011</c:v>
                </c:pt>
                <c:pt idx="227">
                  <c:v>229.78</c:v>
                </c:pt>
                <c:pt idx="228">
                  <c:v>232.39000000000001</c:v>
                </c:pt>
                <c:pt idx="229">
                  <c:v>234.51</c:v>
                </c:pt>
                <c:pt idx="230">
                  <c:v>235.41</c:v>
                </c:pt>
                <c:pt idx="231">
                  <c:v>235.94</c:v>
                </c:pt>
                <c:pt idx="232">
                  <c:v>235.68</c:v>
                </c:pt>
                <c:pt idx="233">
                  <c:v>233.96</c:v>
                </c:pt>
                <c:pt idx="234">
                  <c:v>233</c:v>
                </c:pt>
                <c:pt idx="235">
                  <c:v>232.12</c:v>
                </c:pt>
                <c:pt idx="236">
                  <c:v>231.44</c:v>
                </c:pt>
                <c:pt idx="237">
                  <c:v>230.94</c:v>
                </c:pt>
                <c:pt idx="238">
                  <c:v>231.26999999999998</c:v>
                </c:pt>
                <c:pt idx="239">
                  <c:v>231.6</c:v>
                </c:pt>
                <c:pt idx="240">
                  <c:v>232.14</c:v>
                </c:pt>
                <c:pt idx="241">
                  <c:v>232.04</c:v>
                </c:pt>
                <c:pt idx="242">
                  <c:v>231.52</c:v>
                </c:pt>
                <c:pt idx="243">
                  <c:v>228.99</c:v>
                </c:pt>
                <c:pt idx="244">
                  <c:v>226.45000000000007</c:v>
                </c:pt>
                <c:pt idx="245">
                  <c:v>222.53</c:v>
                </c:pt>
                <c:pt idx="246">
                  <c:v>218.99</c:v>
                </c:pt>
                <c:pt idx="247">
                  <c:v>214.49</c:v>
                </c:pt>
                <c:pt idx="248">
                  <c:v>210.45000000000007</c:v>
                </c:pt>
                <c:pt idx="249">
                  <c:v>205.82000000000011</c:v>
                </c:pt>
                <c:pt idx="250">
                  <c:v>200.56</c:v>
                </c:pt>
                <c:pt idx="251">
                  <c:v>195.75</c:v>
                </c:pt>
                <c:pt idx="252">
                  <c:v>187.12</c:v>
                </c:pt>
                <c:pt idx="253">
                  <c:v>178.92000000000004</c:v>
                </c:pt>
                <c:pt idx="254">
                  <c:v>171.5</c:v>
                </c:pt>
                <c:pt idx="255">
                  <c:v>167.56</c:v>
                </c:pt>
                <c:pt idx="256">
                  <c:v>162.55000000000001</c:v>
                </c:pt>
                <c:pt idx="257">
                  <c:v>159.56</c:v>
                </c:pt>
                <c:pt idx="258">
                  <c:v>154.15</c:v>
                </c:pt>
                <c:pt idx="259">
                  <c:v>149.37</c:v>
                </c:pt>
                <c:pt idx="260">
                  <c:v>144.78</c:v>
                </c:pt>
                <c:pt idx="261">
                  <c:v>140.63</c:v>
                </c:pt>
                <c:pt idx="262">
                  <c:v>136.94999999999999</c:v>
                </c:pt>
                <c:pt idx="263">
                  <c:v>131</c:v>
                </c:pt>
                <c:pt idx="264">
                  <c:v>126.26</c:v>
                </c:pt>
                <c:pt idx="265">
                  <c:v>122.23</c:v>
                </c:pt>
                <c:pt idx="266">
                  <c:v>117.95</c:v>
                </c:pt>
                <c:pt idx="267">
                  <c:v>113.72</c:v>
                </c:pt>
                <c:pt idx="268">
                  <c:v>110.59</c:v>
                </c:pt>
                <c:pt idx="269">
                  <c:v>107.91000000000005</c:v>
                </c:pt>
                <c:pt idx="270">
                  <c:v>105.8</c:v>
                </c:pt>
                <c:pt idx="271">
                  <c:v>104.71000000000002</c:v>
                </c:pt>
                <c:pt idx="272">
                  <c:v>103.32</c:v>
                </c:pt>
                <c:pt idx="273">
                  <c:v>103.08</c:v>
                </c:pt>
                <c:pt idx="274">
                  <c:v>103.35</c:v>
                </c:pt>
                <c:pt idx="275">
                  <c:v>104</c:v>
                </c:pt>
                <c:pt idx="276">
                  <c:v>104.3</c:v>
                </c:pt>
              </c:numCache>
            </c:numRef>
          </c:val>
          <c:smooth val="0"/>
        </c:ser>
        <c:ser>
          <c:idx val="1"/>
          <c:order val="1"/>
          <c:tx>
            <c:v>Phoenix</c:v>
          </c:tx>
          <c:spPr>
            <a:ln>
              <a:solidFill>
                <a:srgbClr val="FF0000"/>
              </a:solidFill>
            </a:ln>
          </c:spPr>
          <c:marker>
            <c:symbol val="none"/>
          </c:marker>
          <c:cat>
            <c:numRef>
              <c:f>'SA Rounded'!$A$3:$A$279</c:f>
              <c:numCache>
                <c:formatCode>mmmm\ yyyy</c:formatCode>
                <c:ptCount val="277"/>
                <c:pt idx="0">
                  <c:v>31778</c:v>
                </c:pt>
                <c:pt idx="1">
                  <c:v>31809</c:v>
                </c:pt>
                <c:pt idx="2">
                  <c:v>31837</c:v>
                </c:pt>
                <c:pt idx="3">
                  <c:v>31868</c:v>
                </c:pt>
                <c:pt idx="4">
                  <c:v>31898</c:v>
                </c:pt>
                <c:pt idx="5">
                  <c:v>31929</c:v>
                </c:pt>
                <c:pt idx="6">
                  <c:v>31959</c:v>
                </c:pt>
                <c:pt idx="7">
                  <c:v>31990</c:v>
                </c:pt>
                <c:pt idx="8">
                  <c:v>32021</c:v>
                </c:pt>
                <c:pt idx="9">
                  <c:v>32051</c:v>
                </c:pt>
                <c:pt idx="10">
                  <c:v>32082</c:v>
                </c:pt>
                <c:pt idx="11">
                  <c:v>32112</c:v>
                </c:pt>
                <c:pt idx="12">
                  <c:v>32143</c:v>
                </c:pt>
                <c:pt idx="13">
                  <c:v>32174</c:v>
                </c:pt>
                <c:pt idx="14">
                  <c:v>32203</c:v>
                </c:pt>
                <c:pt idx="15">
                  <c:v>32234</c:v>
                </c:pt>
                <c:pt idx="16">
                  <c:v>32264</c:v>
                </c:pt>
                <c:pt idx="17">
                  <c:v>32295</c:v>
                </c:pt>
                <c:pt idx="18">
                  <c:v>32325</c:v>
                </c:pt>
                <c:pt idx="19">
                  <c:v>32356</c:v>
                </c:pt>
                <c:pt idx="20">
                  <c:v>32387</c:v>
                </c:pt>
                <c:pt idx="21">
                  <c:v>32417</c:v>
                </c:pt>
                <c:pt idx="22">
                  <c:v>32448</c:v>
                </c:pt>
                <c:pt idx="23">
                  <c:v>32478</c:v>
                </c:pt>
                <c:pt idx="24">
                  <c:v>32509</c:v>
                </c:pt>
                <c:pt idx="25">
                  <c:v>32540</c:v>
                </c:pt>
                <c:pt idx="26">
                  <c:v>32568</c:v>
                </c:pt>
                <c:pt idx="27">
                  <c:v>32599</c:v>
                </c:pt>
                <c:pt idx="28">
                  <c:v>32629</c:v>
                </c:pt>
                <c:pt idx="29">
                  <c:v>32660</c:v>
                </c:pt>
                <c:pt idx="30">
                  <c:v>32690</c:v>
                </c:pt>
                <c:pt idx="31">
                  <c:v>32721</c:v>
                </c:pt>
                <c:pt idx="32">
                  <c:v>32752</c:v>
                </c:pt>
                <c:pt idx="33">
                  <c:v>32782</c:v>
                </c:pt>
                <c:pt idx="34">
                  <c:v>32813</c:v>
                </c:pt>
                <c:pt idx="35">
                  <c:v>32843</c:v>
                </c:pt>
                <c:pt idx="36">
                  <c:v>32874</c:v>
                </c:pt>
                <c:pt idx="37">
                  <c:v>32905</c:v>
                </c:pt>
                <c:pt idx="38">
                  <c:v>32933</c:v>
                </c:pt>
                <c:pt idx="39">
                  <c:v>32964</c:v>
                </c:pt>
                <c:pt idx="40">
                  <c:v>32994</c:v>
                </c:pt>
                <c:pt idx="41">
                  <c:v>33025</c:v>
                </c:pt>
                <c:pt idx="42">
                  <c:v>33055</c:v>
                </c:pt>
                <c:pt idx="43">
                  <c:v>33086</c:v>
                </c:pt>
                <c:pt idx="44">
                  <c:v>33117</c:v>
                </c:pt>
                <c:pt idx="45">
                  <c:v>33147</c:v>
                </c:pt>
                <c:pt idx="46">
                  <c:v>33178</c:v>
                </c:pt>
                <c:pt idx="47">
                  <c:v>33208</c:v>
                </c:pt>
                <c:pt idx="48">
                  <c:v>33239</c:v>
                </c:pt>
                <c:pt idx="49">
                  <c:v>33270</c:v>
                </c:pt>
                <c:pt idx="50">
                  <c:v>33298</c:v>
                </c:pt>
                <c:pt idx="51">
                  <c:v>33329</c:v>
                </c:pt>
                <c:pt idx="52">
                  <c:v>33359</c:v>
                </c:pt>
                <c:pt idx="53">
                  <c:v>33390</c:v>
                </c:pt>
                <c:pt idx="54">
                  <c:v>33420</c:v>
                </c:pt>
                <c:pt idx="55">
                  <c:v>33451</c:v>
                </c:pt>
                <c:pt idx="56">
                  <c:v>33482</c:v>
                </c:pt>
                <c:pt idx="57">
                  <c:v>33512</c:v>
                </c:pt>
                <c:pt idx="58">
                  <c:v>33543</c:v>
                </c:pt>
                <c:pt idx="59">
                  <c:v>33573</c:v>
                </c:pt>
                <c:pt idx="60">
                  <c:v>33604</c:v>
                </c:pt>
                <c:pt idx="61">
                  <c:v>33635</c:v>
                </c:pt>
                <c:pt idx="62">
                  <c:v>33664</c:v>
                </c:pt>
                <c:pt idx="63">
                  <c:v>33695</c:v>
                </c:pt>
                <c:pt idx="64">
                  <c:v>33725</c:v>
                </c:pt>
                <c:pt idx="65">
                  <c:v>33756</c:v>
                </c:pt>
                <c:pt idx="66">
                  <c:v>33786</c:v>
                </c:pt>
                <c:pt idx="67">
                  <c:v>33817</c:v>
                </c:pt>
                <c:pt idx="68">
                  <c:v>33848</c:v>
                </c:pt>
                <c:pt idx="69">
                  <c:v>33878</c:v>
                </c:pt>
                <c:pt idx="70">
                  <c:v>33909</c:v>
                </c:pt>
                <c:pt idx="71">
                  <c:v>33939</c:v>
                </c:pt>
                <c:pt idx="72">
                  <c:v>33970</c:v>
                </c:pt>
                <c:pt idx="73">
                  <c:v>34001</c:v>
                </c:pt>
                <c:pt idx="74">
                  <c:v>34029</c:v>
                </c:pt>
                <c:pt idx="75">
                  <c:v>34060</c:v>
                </c:pt>
                <c:pt idx="76">
                  <c:v>34090</c:v>
                </c:pt>
                <c:pt idx="77">
                  <c:v>34121</c:v>
                </c:pt>
                <c:pt idx="78">
                  <c:v>34151</c:v>
                </c:pt>
                <c:pt idx="79">
                  <c:v>34182</c:v>
                </c:pt>
                <c:pt idx="80">
                  <c:v>34213</c:v>
                </c:pt>
                <c:pt idx="81">
                  <c:v>34243</c:v>
                </c:pt>
                <c:pt idx="82">
                  <c:v>34274</c:v>
                </c:pt>
                <c:pt idx="83">
                  <c:v>34304</c:v>
                </c:pt>
                <c:pt idx="84">
                  <c:v>34335</c:v>
                </c:pt>
                <c:pt idx="85">
                  <c:v>34366</c:v>
                </c:pt>
                <c:pt idx="86">
                  <c:v>34394</c:v>
                </c:pt>
                <c:pt idx="87">
                  <c:v>34425</c:v>
                </c:pt>
                <c:pt idx="88">
                  <c:v>34455</c:v>
                </c:pt>
                <c:pt idx="89">
                  <c:v>34486</c:v>
                </c:pt>
                <c:pt idx="90">
                  <c:v>34516</c:v>
                </c:pt>
                <c:pt idx="91">
                  <c:v>34547</c:v>
                </c:pt>
                <c:pt idx="92">
                  <c:v>34578</c:v>
                </c:pt>
                <c:pt idx="93">
                  <c:v>34608</c:v>
                </c:pt>
                <c:pt idx="94">
                  <c:v>34639</c:v>
                </c:pt>
                <c:pt idx="95">
                  <c:v>34669</c:v>
                </c:pt>
                <c:pt idx="96">
                  <c:v>34700</c:v>
                </c:pt>
                <c:pt idx="97">
                  <c:v>34731</c:v>
                </c:pt>
                <c:pt idx="98">
                  <c:v>34759</c:v>
                </c:pt>
                <c:pt idx="99">
                  <c:v>34790</c:v>
                </c:pt>
                <c:pt idx="100">
                  <c:v>34820</c:v>
                </c:pt>
                <c:pt idx="101">
                  <c:v>34851</c:v>
                </c:pt>
                <c:pt idx="102">
                  <c:v>34881</c:v>
                </c:pt>
                <c:pt idx="103">
                  <c:v>34912</c:v>
                </c:pt>
                <c:pt idx="104">
                  <c:v>34943</c:v>
                </c:pt>
                <c:pt idx="105">
                  <c:v>34973</c:v>
                </c:pt>
                <c:pt idx="106">
                  <c:v>35004</c:v>
                </c:pt>
                <c:pt idx="107">
                  <c:v>35034</c:v>
                </c:pt>
                <c:pt idx="108">
                  <c:v>35065</c:v>
                </c:pt>
                <c:pt idx="109">
                  <c:v>35096</c:v>
                </c:pt>
                <c:pt idx="110">
                  <c:v>35125</c:v>
                </c:pt>
                <c:pt idx="111">
                  <c:v>35156</c:v>
                </c:pt>
                <c:pt idx="112">
                  <c:v>35186</c:v>
                </c:pt>
                <c:pt idx="113">
                  <c:v>35217</c:v>
                </c:pt>
                <c:pt idx="114">
                  <c:v>35247</c:v>
                </c:pt>
                <c:pt idx="115">
                  <c:v>35278</c:v>
                </c:pt>
                <c:pt idx="116">
                  <c:v>35309</c:v>
                </c:pt>
                <c:pt idx="117">
                  <c:v>35339</c:v>
                </c:pt>
                <c:pt idx="118">
                  <c:v>35370</c:v>
                </c:pt>
                <c:pt idx="119">
                  <c:v>35400</c:v>
                </c:pt>
                <c:pt idx="120">
                  <c:v>35431</c:v>
                </c:pt>
                <c:pt idx="121">
                  <c:v>35462</c:v>
                </c:pt>
                <c:pt idx="122">
                  <c:v>35490</c:v>
                </c:pt>
                <c:pt idx="123">
                  <c:v>35521</c:v>
                </c:pt>
                <c:pt idx="124">
                  <c:v>35551</c:v>
                </c:pt>
                <c:pt idx="125">
                  <c:v>35582</c:v>
                </c:pt>
                <c:pt idx="126">
                  <c:v>35612</c:v>
                </c:pt>
                <c:pt idx="127">
                  <c:v>35643</c:v>
                </c:pt>
                <c:pt idx="128">
                  <c:v>35674</c:v>
                </c:pt>
                <c:pt idx="129">
                  <c:v>35704</c:v>
                </c:pt>
                <c:pt idx="130">
                  <c:v>35735</c:v>
                </c:pt>
                <c:pt idx="131">
                  <c:v>35765</c:v>
                </c:pt>
                <c:pt idx="132">
                  <c:v>35796</c:v>
                </c:pt>
                <c:pt idx="133">
                  <c:v>35827</c:v>
                </c:pt>
                <c:pt idx="134">
                  <c:v>35855</c:v>
                </c:pt>
                <c:pt idx="135">
                  <c:v>35886</c:v>
                </c:pt>
                <c:pt idx="136">
                  <c:v>35916</c:v>
                </c:pt>
                <c:pt idx="137">
                  <c:v>35947</c:v>
                </c:pt>
                <c:pt idx="138">
                  <c:v>35977</c:v>
                </c:pt>
                <c:pt idx="139">
                  <c:v>36008</c:v>
                </c:pt>
                <c:pt idx="140">
                  <c:v>36039</c:v>
                </c:pt>
                <c:pt idx="141">
                  <c:v>36069</c:v>
                </c:pt>
                <c:pt idx="142">
                  <c:v>36100</c:v>
                </c:pt>
                <c:pt idx="143">
                  <c:v>36130</c:v>
                </c:pt>
                <c:pt idx="144">
                  <c:v>36161</c:v>
                </c:pt>
                <c:pt idx="145">
                  <c:v>36192</c:v>
                </c:pt>
                <c:pt idx="146">
                  <c:v>36220</c:v>
                </c:pt>
                <c:pt idx="147">
                  <c:v>36251</c:v>
                </c:pt>
                <c:pt idx="148">
                  <c:v>36281</c:v>
                </c:pt>
                <c:pt idx="149">
                  <c:v>36312</c:v>
                </c:pt>
                <c:pt idx="150">
                  <c:v>36342</c:v>
                </c:pt>
                <c:pt idx="151">
                  <c:v>36373</c:v>
                </c:pt>
                <c:pt idx="152">
                  <c:v>36404</c:v>
                </c:pt>
                <c:pt idx="153">
                  <c:v>36434</c:v>
                </c:pt>
                <c:pt idx="154">
                  <c:v>36465</c:v>
                </c:pt>
                <c:pt idx="155">
                  <c:v>36495</c:v>
                </c:pt>
                <c:pt idx="156">
                  <c:v>36526</c:v>
                </c:pt>
                <c:pt idx="157">
                  <c:v>36557</c:v>
                </c:pt>
                <c:pt idx="158">
                  <c:v>36586</c:v>
                </c:pt>
                <c:pt idx="159">
                  <c:v>36617</c:v>
                </c:pt>
                <c:pt idx="160">
                  <c:v>36647</c:v>
                </c:pt>
                <c:pt idx="161">
                  <c:v>36678</c:v>
                </c:pt>
                <c:pt idx="162">
                  <c:v>36708</c:v>
                </c:pt>
                <c:pt idx="163">
                  <c:v>36739</c:v>
                </c:pt>
                <c:pt idx="164">
                  <c:v>36770</c:v>
                </c:pt>
                <c:pt idx="165">
                  <c:v>36800</c:v>
                </c:pt>
                <c:pt idx="166">
                  <c:v>36831</c:v>
                </c:pt>
                <c:pt idx="167">
                  <c:v>36861</c:v>
                </c:pt>
                <c:pt idx="168">
                  <c:v>36892</c:v>
                </c:pt>
                <c:pt idx="169">
                  <c:v>36923</c:v>
                </c:pt>
                <c:pt idx="170">
                  <c:v>36951</c:v>
                </c:pt>
                <c:pt idx="171">
                  <c:v>36982</c:v>
                </c:pt>
                <c:pt idx="172">
                  <c:v>37012</c:v>
                </c:pt>
                <c:pt idx="173">
                  <c:v>37043</c:v>
                </c:pt>
                <c:pt idx="174">
                  <c:v>37073</c:v>
                </c:pt>
                <c:pt idx="175">
                  <c:v>37104</c:v>
                </c:pt>
                <c:pt idx="176">
                  <c:v>37135</c:v>
                </c:pt>
                <c:pt idx="177">
                  <c:v>37165</c:v>
                </c:pt>
                <c:pt idx="178">
                  <c:v>37196</c:v>
                </c:pt>
                <c:pt idx="179">
                  <c:v>37226</c:v>
                </c:pt>
                <c:pt idx="180">
                  <c:v>37257</c:v>
                </c:pt>
                <c:pt idx="181">
                  <c:v>37288</c:v>
                </c:pt>
                <c:pt idx="182">
                  <c:v>37316</c:v>
                </c:pt>
                <c:pt idx="183">
                  <c:v>37347</c:v>
                </c:pt>
                <c:pt idx="184">
                  <c:v>37377</c:v>
                </c:pt>
                <c:pt idx="185">
                  <c:v>37408</c:v>
                </c:pt>
                <c:pt idx="186">
                  <c:v>37438</c:v>
                </c:pt>
                <c:pt idx="187">
                  <c:v>37469</c:v>
                </c:pt>
                <c:pt idx="188">
                  <c:v>37500</c:v>
                </c:pt>
                <c:pt idx="189">
                  <c:v>37530</c:v>
                </c:pt>
                <c:pt idx="190">
                  <c:v>37561</c:v>
                </c:pt>
                <c:pt idx="191">
                  <c:v>37591</c:v>
                </c:pt>
                <c:pt idx="192">
                  <c:v>37622</c:v>
                </c:pt>
                <c:pt idx="193">
                  <c:v>37653</c:v>
                </c:pt>
                <c:pt idx="194">
                  <c:v>37681</c:v>
                </c:pt>
                <c:pt idx="195">
                  <c:v>37712</c:v>
                </c:pt>
                <c:pt idx="196">
                  <c:v>37742</c:v>
                </c:pt>
                <c:pt idx="197">
                  <c:v>37773</c:v>
                </c:pt>
                <c:pt idx="198">
                  <c:v>37803</c:v>
                </c:pt>
                <c:pt idx="199">
                  <c:v>37834</c:v>
                </c:pt>
                <c:pt idx="200">
                  <c:v>37865</c:v>
                </c:pt>
                <c:pt idx="201">
                  <c:v>37895</c:v>
                </c:pt>
                <c:pt idx="202">
                  <c:v>37926</c:v>
                </c:pt>
                <c:pt idx="203">
                  <c:v>37956</c:v>
                </c:pt>
                <c:pt idx="204">
                  <c:v>37987</c:v>
                </c:pt>
                <c:pt idx="205">
                  <c:v>38018</c:v>
                </c:pt>
                <c:pt idx="206">
                  <c:v>38047</c:v>
                </c:pt>
                <c:pt idx="207">
                  <c:v>38078</c:v>
                </c:pt>
                <c:pt idx="208">
                  <c:v>38108</c:v>
                </c:pt>
                <c:pt idx="209">
                  <c:v>38139</c:v>
                </c:pt>
                <c:pt idx="210">
                  <c:v>38169</c:v>
                </c:pt>
                <c:pt idx="211">
                  <c:v>38200</c:v>
                </c:pt>
                <c:pt idx="212">
                  <c:v>38231</c:v>
                </c:pt>
                <c:pt idx="213">
                  <c:v>38261</c:v>
                </c:pt>
                <c:pt idx="214">
                  <c:v>38292</c:v>
                </c:pt>
                <c:pt idx="215">
                  <c:v>38322</c:v>
                </c:pt>
                <c:pt idx="216">
                  <c:v>38353</c:v>
                </c:pt>
                <c:pt idx="217">
                  <c:v>38384</c:v>
                </c:pt>
                <c:pt idx="218">
                  <c:v>38412</c:v>
                </c:pt>
                <c:pt idx="219">
                  <c:v>38443</c:v>
                </c:pt>
                <c:pt idx="220">
                  <c:v>38473</c:v>
                </c:pt>
                <c:pt idx="221">
                  <c:v>38504</c:v>
                </c:pt>
                <c:pt idx="222">
                  <c:v>38534</c:v>
                </c:pt>
                <c:pt idx="223">
                  <c:v>38565</c:v>
                </c:pt>
                <c:pt idx="224">
                  <c:v>38596</c:v>
                </c:pt>
                <c:pt idx="225">
                  <c:v>38626</c:v>
                </c:pt>
                <c:pt idx="226">
                  <c:v>38657</c:v>
                </c:pt>
                <c:pt idx="227">
                  <c:v>38687</c:v>
                </c:pt>
                <c:pt idx="228">
                  <c:v>38718</c:v>
                </c:pt>
                <c:pt idx="229">
                  <c:v>38749</c:v>
                </c:pt>
                <c:pt idx="230">
                  <c:v>38777</c:v>
                </c:pt>
                <c:pt idx="231">
                  <c:v>38808</c:v>
                </c:pt>
                <c:pt idx="232">
                  <c:v>38838</c:v>
                </c:pt>
                <c:pt idx="233">
                  <c:v>38869</c:v>
                </c:pt>
                <c:pt idx="234">
                  <c:v>38899</c:v>
                </c:pt>
                <c:pt idx="235">
                  <c:v>38930</c:v>
                </c:pt>
                <c:pt idx="236">
                  <c:v>38961</c:v>
                </c:pt>
                <c:pt idx="237">
                  <c:v>38991</c:v>
                </c:pt>
                <c:pt idx="238">
                  <c:v>39022</c:v>
                </c:pt>
                <c:pt idx="239">
                  <c:v>39052</c:v>
                </c:pt>
                <c:pt idx="240">
                  <c:v>39083</c:v>
                </c:pt>
                <c:pt idx="241">
                  <c:v>39114</c:v>
                </c:pt>
                <c:pt idx="242">
                  <c:v>39142</c:v>
                </c:pt>
                <c:pt idx="243">
                  <c:v>39173</c:v>
                </c:pt>
                <c:pt idx="244">
                  <c:v>39203</c:v>
                </c:pt>
                <c:pt idx="245">
                  <c:v>39234</c:v>
                </c:pt>
                <c:pt idx="246">
                  <c:v>39265</c:v>
                </c:pt>
                <c:pt idx="247">
                  <c:v>39295</c:v>
                </c:pt>
                <c:pt idx="248">
                  <c:v>39326</c:v>
                </c:pt>
                <c:pt idx="249">
                  <c:v>39356</c:v>
                </c:pt>
                <c:pt idx="250">
                  <c:v>39387</c:v>
                </c:pt>
                <c:pt idx="251">
                  <c:v>39417</c:v>
                </c:pt>
                <c:pt idx="252">
                  <c:v>39448</c:v>
                </c:pt>
                <c:pt idx="253">
                  <c:v>39479</c:v>
                </c:pt>
                <c:pt idx="254">
                  <c:v>39508</c:v>
                </c:pt>
                <c:pt idx="255">
                  <c:v>39539</c:v>
                </c:pt>
                <c:pt idx="256">
                  <c:v>39569</c:v>
                </c:pt>
                <c:pt idx="257">
                  <c:v>39600</c:v>
                </c:pt>
                <c:pt idx="258">
                  <c:v>39630</c:v>
                </c:pt>
                <c:pt idx="259">
                  <c:v>39661</c:v>
                </c:pt>
                <c:pt idx="260">
                  <c:v>39692</c:v>
                </c:pt>
                <c:pt idx="261">
                  <c:v>39722</c:v>
                </c:pt>
                <c:pt idx="262">
                  <c:v>39753</c:v>
                </c:pt>
                <c:pt idx="263">
                  <c:v>39783</c:v>
                </c:pt>
                <c:pt idx="264">
                  <c:v>39814</c:v>
                </c:pt>
                <c:pt idx="265">
                  <c:v>39845</c:v>
                </c:pt>
                <c:pt idx="266">
                  <c:v>39873</c:v>
                </c:pt>
                <c:pt idx="267">
                  <c:v>39904</c:v>
                </c:pt>
                <c:pt idx="268">
                  <c:v>39934</c:v>
                </c:pt>
                <c:pt idx="269">
                  <c:v>39965</c:v>
                </c:pt>
                <c:pt idx="270">
                  <c:v>39995</c:v>
                </c:pt>
                <c:pt idx="271">
                  <c:v>40026</c:v>
                </c:pt>
                <c:pt idx="272">
                  <c:v>40057</c:v>
                </c:pt>
                <c:pt idx="273">
                  <c:v>40087</c:v>
                </c:pt>
                <c:pt idx="274">
                  <c:v>40118</c:v>
                </c:pt>
                <c:pt idx="275">
                  <c:v>40148</c:v>
                </c:pt>
                <c:pt idx="276">
                  <c:v>40179</c:v>
                </c:pt>
              </c:numCache>
            </c:numRef>
          </c:cat>
          <c:val>
            <c:numRef>
              <c:f>'SA Rounded'!$B$3:$B$279</c:f>
              <c:numCache>
                <c:formatCode>General</c:formatCode>
                <c:ptCount val="277"/>
                <c:pt idx="24">
                  <c:v>67.569999999999993</c:v>
                </c:pt>
                <c:pt idx="25">
                  <c:v>67.61999999999999</c:v>
                </c:pt>
                <c:pt idx="26">
                  <c:v>67.92</c:v>
                </c:pt>
                <c:pt idx="27">
                  <c:v>67.97</c:v>
                </c:pt>
                <c:pt idx="28">
                  <c:v>68.069999999999993</c:v>
                </c:pt>
                <c:pt idx="29">
                  <c:v>67.7</c:v>
                </c:pt>
                <c:pt idx="30">
                  <c:v>67.34</c:v>
                </c:pt>
                <c:pt idx="31">
                  <c:v>66.95</c:v>
                </c:pt>
                <c:pt idx="32">
                  <c:v>66.819999999999993</c:v>
                </c:pt>
                <c:pt idx="33">
                  <c:v>66.56</c:v>
                </c:pt>
                <c:pt idx="34">
                  <c:v>66.489999999999995</c:v>
                </c:pt>
                <c:pt idx="35">
                  <c:v>66.5</c:v>
                </c:pt>
                <c:pt idx="36">
                  <c:v>66.58</c:v>
                </c:pt>
                <c:pt idx="37">
                  <c:v>66.7</c:v>
                </c:pt>
                <c:pt idx="38">
                  <c:v>66.64</c:v>
                </c:pt>
                <c:pt idx="39">
                  <c:v>66.78</c:v>
                </c:pt>
                <c:pt idx="40">
                  <c:v>66.59</c:v>
                </c:pt>
                <c:pt idx="41">
                  <c:v>66.599999999999994</c:v>
                </c:pt>
                <c:pt idx="42">
                  <c:v>66.400000000000006</c:v>
                </c:pt>
                <c:pt idx="43">
                  <c:v>66.260000000000005</c:v>
                </c:pt>
                <c:pt idx="44">
                  <c:v>65.940000000000026</c:v>
                </c:pt>
                <c:pt idx="45">
                  <c:v>65.81</c:v>
                </c:pt>
                <c:pt idx="46">
                  <c:v>65.38</c:v>
                </c:pt>
                <c:pt idx="47">
                  <c:v>65.45</c:v>
                </c:pt>
                <c:pt idx="48">
                  <c:v>65.28</c:v>
                </c:pt>
                <c:pt idx="49">
                  <c:v>65.48</c:v>
                </c:pt>
                <c:pt idx="50">
                  <c:v>64.790000000000006</c:v>
                </c:pt>
                <c:pt idx="51">
                  <c:v>64.63</c:v>
                </c:pt>
                <c:pt idx="52">
                  <c:v>64.510000000000005</c:v>
                </c:pt>
                <c:pt idx="53">
                  <c:v>64.930000000000007</c:v>
                </c:pt>
                <c:pt idx="54">
                  <c:v>65.319999999999993</c:v>
                </c:pt>
                <c:pt idx="55">
                  <c:v>65.56</c:v>
                </c:pt>
                <c:pt idx="56">
                  <c:v>65.739999999999995</c:v>
                </c:pt>
                <c:pt idx="57">
                  <c:v>65.72</c:v>
                </c:pt>
                <c:pt idx="58">
                  <c:v>66.08</c:v>
                </c:pt>
                <c:pt idx="59">
                  <c:v>66.040000000000006</c:v>
                </c:pt>
                <c:pt idx="60">
                  <c:v>66.040000000000006</c:v>
                </c:pt>
                <c:pt idx="61">
                  <c:v>66.069999999999993</c:v>
                </c:pt>
                <c:pt idx="62">
                  <c:v>66.11</c:v>
                </c:pt>
                <c:pt idx="63">
                  <c:v>66.09</c:v>
                </c:pt>
                <c:pt idx="64">
                  <c:v>66.14</c:v>
                </c:pt>
                <c:pt idx="65">
                  <c:v>66.13</c:v>
                </c:pt>
                <c:pt idx="66">
                  <c:v>66.099999999999994</c:v>
                </c:pt>
                <c:pt idx="67">
                  <c:v>66.169999999999987</c:v>
                </c:pt>
                <c:pt idx="68">
                  <c:v>66.239999999999995</c:v>
                </c:pt>
                <c:pt idx="69">
                  <c:v>66.430000000000007</c:v>
                </c:pt>
                <c:pt idx="70">
                  <c:v>66.5</c:v>
                </c:pt>
                <c:pt idx="71">
                  <c:v>66.679999999999978</c:v>
                </c:pt>
                <c:pt idx="72">
                  <c:v>66.86999999999999</c:v>
                </c:pt>
                <c:pt idx="73">
                  <c:v>67.02</c:v>
                </c:pt>
                <c:pt idx="74">
                  <c:v>67.36999999999999</c:v>
                </c:pt>
                <c:pt idx="75">
                  <c:v>67.53</c:v>
                </c:pt>
                <c:pt idx="76">
                  <c:v>67.849999999999994</c:v>
                </c:pt>
                <c:pt idx="77">
                  <c:v>67.989999999999995</c:v>
                </c:pt>
                <c:pt idx="78">
                  <c:v>68.3</c:v>
                </c:pt>
                <c:pt idx="79">
                  <c:v>68.45</c:v>
                </c:pt>
                <c:pt idx="80">
                  <c:v>68.989999999999995</c:v>
                </c:pt>
                <c:pt idx="81">
                  <c:v>69.290000000000006</c:v>
                </c:pt>
                <c:pt idx="82">
                  <c:v>69.8</c:v>
                </c:pt>
                <c:pt idx="83">
                  <c:v>70.13</c:v>
                </c:pt>
                <c:pt idx="84">
                  <c:v>70.599999999999994</c:v>
                </c:pt>
                <c:pt idx="85">
                  <c:v>71.03</c:v>
                </c:pt>
                <c:pt idx="86">
                  <c:v>71.430000000000007</c:v>
                </c:pt>
                <c:pt idx="87">
                  <c:v>71.92</c:v>
                </c:pt>
                <c:pt idx="88">
                  <c:v>72.22</c:v>
                </c:pt>
                <c:pt idx="89">
                  <c:v>72.48</c:v>
                </c:pt>
                <c:pt idx="90">
                  <c:v>72.86999999999999</c:v>
                </c:pt>
                <c:pt idx="91">
                  <c:v>73.27</c:v>
                </c:pt>
                <c:pt idx="92">
                  <c:v>73.77</c:v>
                </c:pt>
                <c:pt idx="93">
                  <c:v>74.14</c:v>
                </c:pt>
                <c:pt idx="94">
                  <c:v>74.45</c:v>
                </c:pt>
                <c:pt idx="95">
                  <c:v>74.900000000000006</c:v>
                </c:pt>
                <c:pt idx="96">
                  <c:v>75.22</c:v>
                </c:pt>
                <c:pt idx="97">
                  <c:v>75.599999999999994</c:v>
                </c:pt>
                <c:pt idx="98">
                  <c:v>75.669999999999987</c:v>
                </c:pt>
                <c:pt idx="99">
                  <c:v>75.92</c:v>
                </c:pt>
                <c:pt idx="100">
                  <c:v>76.22</c:v>
                </c:pt>
                <c:pt idx="101">
                  <c:v>76.790000000000006</c:v>
                </c:pt>
                <c:pt idx="102">
                  <c:v>77.14</c:v>
                </c:pt>
                <c:pt idx="103">
                  <c:v>77.45</c:v>
                </c:pt>
                <c:pt idx="104">
                  <c:v>77.599999999999994</c:v>
                </c:pt>
                <c:pt idx="105">
                  <c:v>78.02</c:v>
                </c:pt>
                <c:pt idx="106">
                  <c:v>78.39</c:v>
                </c:pt>
                <c:pt idx="107">
                  <c:v>78.86</c:v>
                </c:pt>
                <c:pt idx="108">
                  <c:v>79.260000000000005</c:v>
                </c:pt>
                <c:pt idx="109">
                  <c:v>79.72</c:v>
                </c:pt>
                <c:pt idx="110">
                  <c:v>80.08</c:v>
                </c:pt>
                <c:pt idx="111">
                  <c:v>80.48</c:v>
                </c:pt>
                <c:pt idx="112">
                  <c:v>80.77</c:v>
                </c:pt>
                <c:pt idx="113">
                  <c:v>81.02</c:v>
                </c:pt>
                <c:pt idx="114">
                  <c:v>81.34</c:v>
                </c:pt>
                <c:pt idx="115">
                  <c:v>81.61</c:v>
                </c:pt>
                <c:pt idx="116">
                  <c:v>81.86</c:v>
                </c:pt>
                <c:pt idx="117">
                  <c:v>82.07</c:v>
                </c:pt>
                <c:pt idx="118">
                  <c:v>82.3</c:v>
                </c:pt>
                <c:pt idx="119">
                  <c:v>82.48</c:v>
                </c:pt>
                <c:pt idx="120">
                  <c:v>82.8</c:v>
                </c:pt>
                <c:pt idx="121">
                  <c:v>83.179999999999978</c:v>
                </c:pt>
                <c:pt idx="122">
                  <c:v>83.55</c:v>
                </c:pt>
                <c:pt idx="123">
                  <c:v>83.95</c:v>
                </c:pt>
                <c:pt idx="124">
                  <c:v>84.27</c:v>
                </c:pt>
                <c:pt idx="125">
                  <c:v>84.39</c:v>
                </c:pt>
                <c:pt idx="126">
                  <c:v>84.440000000000026</c:v>
                </c:pt>
                <c:pt idx="127">
                  <c:v>84.56</c:v>
                </c:pt>
                <c:pt idx="128">
                  <c:v>85.03</c:v>
                </c:pt>
                <c:pt idx="129">
                  <c:v>85.64</c:v>
                </c:pt>
                <c:pt idx="130">
                  <c:v>86.16</c:v>
                </c:pt>
                <c:pt idx="131">
                  <c:v>86.56</c:v>
                </c:pt>
                <c:pt idx="132">
                  <c:v>86.92</c:v>
                </c:pt>
                <c:pt idx="133">
                  <c:v>87.43</c:v>
                </c:pt>
                <c:pt idx="134">
                  <c:v>87.69</c:v>
                </c:pt>
                <c:pt idx="135">
                  <c:v>88.13</c:v>
                </c:pt>
                <c:pt idx="136">
                  <c:v>88.59</c:v>
                </c:pt>
                <c:pt idx="137">
                  <c:v>89.25</c:v>
                </c:pt>
                <c:pt idx="138">
                  <c:v>89.9</c:v>
                </c:pt>
                <c:pt idx="139">
                  <c:v>90.23</c:v>
                </c:pt>
                <c:pt idx="140">
                  <c:v>90.61999999999999</c:v>
                </c:pt>
                <c:pt idx="141">
                  <c:v>90.940000000000026</c:v>
                </c:pt>
                <c:pt idx="142">
                  <c:v>91.55</c:v>
                </c:pt>
                <c:pt idx="143">
                  <c:v>92.2</c:v>
                </c:pt>
                <c:pt idx="144">
                  <c:v>92.75</c:v>
                </c:pt>
                <c:pt idx="145">
                  <c:v>93.33</c:v>
                </c:pt>
                <c:pt idx="146">
                  <c:v>94.02</c:v>
                </c:pt>
                <c:pt idx="147">
                  <c:v>94.73</c:v>
                </c:pt>
                <c:pt idx="148">
                  <c:v>95.11999999999999</c:v>
                </c:pt>
                <c:pt idx="149">
                  <c:v>95.59</c:v>
                </c:pt>
                <c:pt idx="150">
                  <c:v>96.13</c:v>
                </c:pt>
                <c:pt idx="151">
                  <c:v>96.86999999999999</c:v>
                </c:pt>
                <c:pt idx="152">
                  <c:v>97.61999999999999</c:v>
                </c:pt>
                <c:pt idx="153">
                  <c:v>98.29</c:v>
                </c:pt>
                <c:pt idx="154">
                  <c:v>98.960000000000022</c:v>
                </c:pt>
                <c:pt idx="155">
                  <c:v>99.649999999999991</c:v>
                </c:pt>
                <c:pt idx="156">
                  <c:v>100.41000000000005</c:v>
                </c:pt>
                <c:pt idx="157">
                  <c:v>100.94000000000005</c:v>
                </c:pt>
                <c:pt idx="158">
                  <c:v>101.71000000000002</c:v>
                </c:pt>
                <c:pt idx="159">
                  <c:v>102.27</c:v>
                </c:pt>
                <c:pt idx="160">
                  <c:v>102.99000000000002</c:v>
                </c:pt>
                <c:pt idx="161">
                  <c:v>103.7</c:v>
                </c:pt>
                <c:pt idx="162">
                  <c:v>104.08</c:v>
                </c:pt>
                <c:pt idx="163">
                  <c:v>104.49000000000002</c:v>
                </c:pt>
                <c:pt idx="164">
                  <c:v>104.96000000000002</c:v>
                </c:pt>
                <c:pt idx="165">
                  <c:v>105.32</c:v>
                </c:pt>
                <c:pt idx="166">
                  <c:v>105.8</c:v>
                </c:pt>
                <c:pt idx="167">
                  <c:v>106.02</c:v>
                </c:pt>
                <c:pt idx="168">
                  <c:v>106.4</c:v>
                </c:pt>
                <c:pt idx="169">
                  <c:v>106.88</c:v>
                </c:pt>
                <c:pt idx="170">
                  <c:v>107.45</c:v>
                </c:pt>
                <c:pt idx="171">
                  <c:v>108.09</c:v>
                </c:pt>
                <c:pt idx="172">
                  <c:v>108.71000000000002</c:v>
                </c:pt>
                <c:pt idx="173">
                  <c:v>109.02</c:v>
                </c:pt>
                <c:pt idx="174">
                  <c:v>109.51</c:v>
                </c:pt>
                <c:pt idx="175">
                  <c:v>109.85</c:v>
                </c:pt>
                <c:pt idx="176">
                  <c:v>110.27</c:v>
                </c:pt>
                <c:pt idx="177">
                  <c:v>110.75</c:v>
                </c:pt>
                <c:pt idx="178">
                  <c:v>111.1</c:v>
                </c:pt>
                <c:pt idx="179">
                  <c:v>111.66</c:v>
                </c:pt>
                <c:pt idx="180">
                  <c:v>112.16</c:v>
                </c:pt>
                <c:pt idx="181">
                  <c:v>112.79</c:v>
                </c:pt>
                <c:pt idx="182">
                  <c:v>113.2</c:v>
                </c:pt>
                <c:pt idx="183">
                  <c:v>113.69</c:v>
                </c:pt>
                <c:pt idx="184">
                  <c:v>114.21000000000002</c:v>
                </c:pt>
                <c:pt idx="185">
                  <c:v>114.67999999999998</c:v>
                </c:pt>
                <c:pt idx="186">
                  <c:v>115</c:v>
                </c:pt>
                <c:pt idx="187">
                  <c:v>115.27</c:v>
                </c:pt>
                <c:pt idx="188">
                  <c:v>115.53</c:v>
                </c:pt>
                <c:pt idx="189">
                  <c:v>115.82</c:v>
                </c:pt>
                <c:pt idx="190">
                  <c:v>116.24000000000002</c:v>
                </c:pt>
                <c:pt idx="191">
                  <c:v>116.72</c:v>
                </c:pt>
                <c:pt idx="192">
                  <c:v>117.71000000000002</c:v>
                </c:pt>
                <c:pt idx="193">
                  <c:v>118.61</c:v>
                </c:pt>
                <c:pt idx="194">
                  <c:v>119.55</c:v>
                </c:pt>
                <c:pt idx="195">
                  <c:v>119.91000000000005</c:v>
                </c:pt>
                <c:pt idx="196">
                  <c:v>120.31</c:v>
                </c:pt>
                <c:pt idx="197">
                  <c:v>120.66999999999999</c:v>
                </c:pt>
                <c:pt idx="198">
                  <c:v>121.29</c:v>
                </c:pt>
                <c:pt idx="199">
                  <c:v>122.08</c:v>
                </c:pt>
                <c:pt idx="200">
                  <c:v>123.01</c:v>
                </c:pt>
                <c:pt idx="201">
                  <c:v>123.91000000000005</c:v>
                </c:pt>
                <c:pt idx="202">
                  <c:v>124.97</c:v>
                </c:pt>
                <c:pt idx="203">
                  <c:v>126.26</c:v>
                </c:pt>
                <c:pt idx="204">
                  <c:v>127.29</c:v>
                </c:pt>
                <c:pt idx="205">
                  <c:v>128.4</c:v>
                </c:pt>
                <c:pt idx="206">
                  <c:v>129.63</c:v>
                </c:pt>
                <c:pt idx="207">
                  <c:v>130.94999999999999</c:v>
                </c:pt>
                <c:pt idx="208">
                  <c:v>132.51</c:v>
                </c:pt>
                <c:pt idx="209">
                  <c:v>133.94</c:v>
                </c:pt>
                <c:pt idx="210">
                  <c:v>135.80000000000001</c:v>
                </c:pt>
                <c:pt idx="211">
                  <c:v>137.53</c:v>
                </c:pt>
                <c:pt idx="212">
                  <c:v>140.49</c:v>
                </c:pt>
                <c:pt idx="213">
                  <c:v>143.78</c:v>
                </c:pt>
                <c:pt idx="214">
                  <c:v>147.69</c:v>
                </c:pt>
                <c:pt idx="215">
                  <c:v>152.16</c:v>
                </c:pt>
                <c:pt idx="216">
                  <c:v>156.34</c:v>
                </c:pt>
                <c:pt idx="217">
                  <c:v>161.66</c:v>
                </c:pt>
                <c:pt idx="218">
                  <c:v>167.83</c:v>
                </c:pt>
                <c:pt idx="219">
                  <c:v>174.70999999999998</c:v>
                </c:pt>
                <c:pt idx="220">
                  <c:v>181.26</c:v>
                </c:pt>
                <c:pt idx="221">
                  <c:v>189.03</c:v>
                </c:pt>
                <c:pt idx="222">
                  <c:v>196.17</c:v>
                </c:pt>
                <c:pt idx="223">
                  <c:v>202.88000000000011</c:v>
                </c:pt>
                <c:pt idx="224">
                  <c:v>209.35000000000011</c:v>
                </c:pt>
                <c:pt idx="225">
                  <c:v>213.47</c:v>
                </c:pt>
                <c:pt idx="226">
                  <c:v>217.34</c:v>
                </c:pt>
                <c:pt idx="227">
                  <c:v>220.16</c:v>
                </c:pt>
                <c:pt idx="228">
                  <c:v>223.05</c:v>
                </c:pt>
                <c:pt idx="229">
                  <c:v>225.31</c:v>
                </c:pt>
                <c:pt idx="230">
                  <c:v>226.59</c:v>
                </c:pt>
                <c:pt idx="231">
                  <c:v>227.97</c:v>
                </c:pt>
                <c:pt idx="232">
                  <c:v>228.41</c:v>
                </c:pt>
                <c:pt idx="233">
                  <c:v>227.78</c:v>
                </c:pt>
                <c:pt idx="234">
                  <c:v>226.13</c:v>
                </c:pt>
                <c:pt idx="235">
                  <c:v>224.28</c:v>
                </c:pt>
                <c:pt idx="236">
                  <c:v>222.51</c:v>
                </c:pt>
                <c:pt idx="237">
                  <c:v>221.34</c:v>
                </c:pt>
                <c:pt idx="238">
                  <c:v>220.85000000000011</c:v>
                </c:pt>
                <c:pt idx="239">
                  <c:v>220.6</c:v>
                </c:pt>
                <c:pt idx="240">
                  <c:v>221.51</c:v>
                </c:pt>
                <c:pt idx="241">
                  <c:v>220.96</c:v>
                </c:pt>
                <c:pt idx="242">
                  <c:v>220.33</c:v>
                </c:pt>
                <c:pt idx="243">
                  <c:v>218.45000000000007</c:v>
                </c:pt>
                <c:pt idx="244">
                  <c:v>216.15</c:v>
                </c:pt>
                <c:pt idx="245">
                  <c:v>213.1</c:v>
                </c:pt>
                <c:pt idx="246">
                  <c:v>209.52</c:v>
                </c:pt>
                <c:pt idx="247">
                  <c:v>205.99</c:v>
                </c:pt>
                <c:pt idx="248">
                  <c:v>202.4800000000001</c:v>
                </c:pt>
                <c:pt idx="249">
                  <c:v>197.49</c:v>
                </c:pt>
                <c:pt idx="250">
                  <c:v>192.13</c:v>
                </c:pt>
                <c:pt idx="251">
                  <c:v>186.68</c:v>
                </c:pt>
                <c:pt idx="252">
                  <c:v>181.2</c:v>
                </c:pt>
                <c:pt idx="253">
                  <c:v>175.18</c:v>
                </c:pt>
                <c:pt idx="254">
                  <c:v>169.91</c:v>
                </c:pt>
                <c:pt idx="255">
                  <c:v>164.28</c:v>
                </c:pt>
                <c:pt idx="256">
                  <c:v>159.19</c:v>
                </c:pt>
                <c:pt idx="257">
                  <c:v>153.78</c:v>
                </c:pt>
                <c:pt idx="258">
                  <c:v>148.16</c:v>
                </c:pt>
                <c:pt idx="259">
                  <c:v>142.65</c:v>
                </c:pt>
                <c:pt idx="260">
                  <c:v>137.72</c:v>
                </c:pt>
                <c:pt idx="261">
                  <c:v>132.83000000000001</c:v>
                </c:pt>
                <c:pt idx="262">
                  <c:v>128.83000000000001</c:v>
                </c:pt>
                <c:pt idx="263">
                  <c:v>123.16</c:v>
                </c:pt>
                <c:pt idx="264">
                  <c:v>117.9</c:v>
                </c:pt>
                <c:pt idx="265">
                  <c:v>113.55</c:v>
                </c:pt>
                <c:pt idx="266">
                  <c:v>108.81</c:v>
                </c:pt>
                <c:pt idx="267">
                  <c:v>106.5</c:v>
                </c:pt>
                <c:pt idx="268">
                  <c:v>104.86</c:v>
                </c:pt>
                <c:pt idx="269">
                  <c:v>105.2</c:v>
                </c:pt>
                <c:pt idx="270">
                  <c:v>105.98</c:v>
                </c:pt>
                <c:pt idx="271">
                  <c:v>106.72</c:v>
                </c:pt>
                <c:pt idx="272">
                  <c:v>107.59</c:v>
                </c:pt>
                <c:pt idx="273">
                  <c:v>108.71000000000002</c:v>
                </c:pt>
                <c:pt idx="274">
                  <c:v>110.45</c:v>
                </c:pt>
                <c:pt idx="275">
                  <c:v>111.73</c:v>
                </c:pt>
                <c:pt idx="276">
                  <c:v>112.57</c:v>
                </c:pt>
              </c:numCache>
            </c:numRef>
          </c:val>
          <c:smooth val="0"/>
        </c:ser>
        <c:dLbls>
          <c:showLegendKey val="0"/>
          <c:showVal val="0"/>
          <c:showCatName val="0"/>
          <c:showSerName val="0"/>
          <c:showPercent val="0"/>
          <c:showBubbleSize val="0"/>
        </c:dLbls>
        <c:smooth val="0"/>
        <c:axId val="446432456"/>
        <c:axId val="446432848"/>
      </c:lineChart>
      <c:dateAx>
        <c:axId val="446432456"/>
        <c:scaling>
          <c:orientation val="minMax"/>
        </c:scaling>
        <c:delete val="0"/>
        <c:axPos val="b"/>
        <c:numFmt formatCode="mmmm\ yyyy" sourceLinked="1"/>
        <c:majorTickMark val="out"/>
        <c:minorTickMark val="none"/>
        <c:tickLblPos val="nextTo"/>
        <c:crossAx val="446432848"/>
        <c:crosses val="autoZero"/>
        <c:auto val="1"/>
        <c:lblOffset val="100"/>
        <c:baseTimeUnit val="months"/>
      </c:dateAx>
      <c:valAx>
        <c:axId val="446432848"/>
        <c:scaling>
          <c:orientation val="minMax"/>
        </c:scaling>
        <c:delete val="0"/>
        <c:axPos val="l"/>
        <c:majorGridlines/>
        <c:numFmt formatCode="General" sourceLinked="1"/>
        <c:majorTickMark val="out"/>
        <c:minorTickMark val="none"/>
        <c:tickLblPos val="nextTo"/>
        <c:txPr>
          <a:bodyPr/>
          <a:lstStyle/>
          <a:p>
            <a:pPr>
              <a:defRPr sz="2800"/>
            </a:pPr>
            <a:endParaRPr lang="en-US"/>
          </a:p>
        </c:txPr>
        <c:crossAx val="446432456"/>
        <c:crosses val="autoZero"/>
        <c:crossBetween val="between"/>
      </c:valAx>
    </c:plotArea>
    <c:legend>
      <c:legendPos val="r"/>
      <c:legendEntry>
        <c:idx val="0"/>
        <c:txPr>
          <a:bodyPr/>
          <a:lstStyle/>
          <a:p>
            <a:pPr>
              <a:defRPr sz="2000">
                <a:solidFill>
                  <a:srgbClr val="0070C0"/>
                </a:solidFill>
              </a:defRPr>
            </a:pPr>
            <a:endParaRPr lang="en-US"/>
          </a:p>
        </c:txPr>
      </c:legendEntry>
      <c:legendEntry>
        <c:idx val="1"/>
        <c:txPr>
          <a:bodyPr/>
          <a:lstStyle/>
          <a:p>
            <a:pPr>
              <a:defRPr sz="2000">
                <a:solidFill>
                  <a:srgbClr val="FF0000"/>
                </a:solidFill>
              </a:defRPr>
            </a:pPr>
            <a:endParaRPr lang="en-US"/>
          </a:p>
        </c:txPr>
      </c:legendEntry>
      <c:overlay val="0"/>
      <c:txPr>
        <a:bodyPr/>
        <a:lstStyle/>
        <a:p>
          <a:pPr>
            <a:defRPr sz="2000"/>
          </a:pPr>
          <a:endParaRPr lang="en-US"/>
        </a:p>
      </c:txPr>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marker>
            <c:symbol val="none"/>
          </c:marker>
          <c:cat>
            <c:numRef>
              <c:f>SA_CSHomePrice_History!$A$3:$A$291</c:f>
              <c:numCache>
                <c:formatCode>mmmm\ yyyy</c:formatCode>
                <c:ptCount val="289"/>
                <c:pt idx="0">
                  <c:v>31778</c:v>
                </c:pt>
                <c:pt idx="1">
                  <c:v>31809</c:v>
                </c:pt>
                <c:pt idx="2">
                  <c:v>31837</c:v>
                </c:pt>
                <c:pt idx="3">
                  <c:v>31868</c:v>
                </c:pt>
                <c:pt idx="4">
                  <c:v>31898</c:v>
                </c:pt>
                <c:pt idx="5">
                  <c:v>31929</c:v>
                </c:pt>
                <c:pt idx="6">
                  <c:v>31959</c:v>
                </c:pt>
                <c:pt idx="7">
                  <c:v>31990</c:v>
                </c:pt>
                <c:pt idx="8">
                  <c:v>32021</c:v>
                </c:pt>
                <c:pt idx="9">
                  <c:v>32051</c:v>
                </c:pt>
                <c:pt idx="10">
                  <c:v>32082</c:v>
                </c:pt>
                <c:pt idx="11">
                  <c:v>32112</c:v>
                </c:pt>
                <c:pt idx="12">
                  <c:v>32143</c:v>
                </c:pt>
                <c:pt idx="13">
                  <c:v>32174</c:v>
                </c:pt>
                <c:pt idx="14">
                  <c:v>32203</c:v>
                </c:pt>
                <c:pt idx="15">
                  <c:v>32234</c:v>
                </c:pt>
                <c:pt idx="16">
                  <c:v>32264</c:v>
                </c:pt>
                <c:pt idx="17">
                  <c:v>32295</c:v>
                </c:pt>
                <c:pt idx="18">
                  <c:v>32325</c:v>
                </c:pt>
                <c:pt idx="19">
                  <c:v>32356</c:v>
                </c:pt>
                <c:pt idx="20">
                  <c:v>32387</c:v>
                </c:pt>
                <c:pt idx="21">
                  <c:v>32417</c:v>
                </c:pt>
                <c:pt idx="22">
                  <c:v>32448</c:v>
                </c:pt>
                <c:pt idx="23">
                  <c:v>32478</c:v>
                </c:pt>
                <c:pt idx="24">
                  <c:v>32509</c:v>
                </c:pt>
                <c:pt idx="25">
                  <c:v>32540</c:v>
                </c:pt>
                <c:pt idx="26">
                  <c:v>32568</c:v>
                </c:pt>
                <c:pt idx="27">
                  <c:v>32599</c:v>
                </c:pt>
                <c:pt idx="28">
                  <c:v>32629</c:v>
                </c:pt>
                <c:pt idx="29">
                  <c:v>32660</c:v>
                </c:pt>
                <c:pt idx="30">
                  <c:v>32690</c:v>
                </c:pt>
                <c:pt idx="31">
                  <c:v>32721</c:v>
                </c:pt>
                <c:pt idx="32">
                  <c:v>32752</c:v>
                </c:pt>
                <c:pt idx="33">
                  <c:v>32782</c:v>
                </c:pt>
                <c:pt idx="34">
                  <c:v>32813</c:v>
                </c:pt>
                <c:pt idx="35">
                  <c:v>32843</c:v>
                </c:pt>
                <c:pt idx="36">
                  <c:v>32874</c:v>
                </c:pt>
                <c:pt idx="37">
                  <c:v>32905</c:v>
                </c:pt>
                <c:pt idx="38">
                  <c:v>32933</c:v>
                </c:pt>
                <c:pt idx="39">
                  <c:v>32964</c:v>
                </c:pt>
                <c:pt idx="40">
                  <c:v>32994</c:v>
                </c:pt>
                <c:pt idx="41">
                  <c:v>33025</c:v>
                </c:pt>
                <c:pt idx="42">
                  <c:v>33055</c:v>
                </c:pt>
                <c:pt idx="43">
                  <c:v>33086</c:v>
                </c:pt>
                <c:pt idx="44">
                  <c:v>33117</c:v>
                </c:pt>
                <c:pt idx="45">
                  <c:v>33147</c:v>
                </c:pt>
                <c:pt idx="46">
                  <c:v>33178</c:v>
                </c:pt>
                <c:pt idx="47">
                  <c:v>33208</c:v>
                </c:pt>
                <c:pt idx="48">
                  <c:v>33239</c:v>
                </c:pt>
                <c:pt idx="49">
                  <c:v>33270</c:v>
                </c:pt>
                <c:pt idx="50">
                  <c:v>33298</c:v>
                </c:pt>
                <c:pt idx="51">
                  <c:v>33329</c:v>
                </c:pt>
                <c:pt idx="52">
                  <c:v>33359</c:v>
                </c:pt>
                <c:pt idx="53">
                  <c:v>33390</c:v>
                </c:pt>
                <c:pt idx="54">
                  <c:v>33420</c:v>
                </c:pt>
                <c:pt idx="55">
                  <c:v>33451</c:v>
                </c:pt>
                <c:pt idx="56">
                  <c:v>33482</c:v>
                </c:pt>
                <c:pt idx="57">
                  <c:v>33512</c:v>
                </c:pt>
                <c:pt idx="58">
                  <c:v>33543</c:v>
                </c:pt>
                <c:pt idx="59">
                  <c:v>33573</c:v>
                </c:pt>
                <c:pt idx="60">
                  <c:v>33604</c:v>
                </c:pt>
                <c:pt idx="61">
                  <c:v>33635</c:v>
                </c:pt>
                <c:pt idx="62">
                  <c:v>33664</c:v>
                </c:pt>
                <c:pt idx="63">
                  <c:v>33695</c:v>
                </c:pt>
                <c:pt idx="64">
                  <c:v>33725</c:v>
                </c:pt>
                <c:pt idx="65">
                  <c:v>33756</c:v>
                </c:pt>
                <c:pt idx="66">
                  <c:v>33786</c:v>
                </c:pt>
                <c:pt idx="67">
                  <c:v>33817</c:v>
                </c:pt>
                <c:pt idx="68">
                  <c:v>33848</c:v>
                </c:pt>
                <c:pt idx="69">
                  <c:v>33878</c:v>
                </c:pt>
                <c:pt idx="70">
                  <c:v>33909</c:v>
                </c:pt>
                <c:pt idx="71">
                  <c:v>33939</c:v>
                </c:pt>
                <c:pt idx="72">
                  <c:v>33970</c:v>
                </c:pt>
                <c:pt idx="73">
                  <c:v>34001</c:v>
                </c:pt>
                <c:pt idx="74">
                  <c:v>34029</c:v>
                </c:pt>
                <c:pt idx="75">
                  <c:v>34060</c:v>
                </c:pt>
                <c:pt idx="76">
                  <c:v>34090</c:v>
                </c:pt>
                <c:pt idx="77">
                  <c:v>34121</c:v>
                </c:pt>
                <c:pt idx="78">
                  <c:v>34151</c:v>
                </c:pt>
                <c:pt idx="79">
                  <c:v>34182</c:v>
                </c:pt>
                <c:pt idx="80">
                  <c:v>34213</c:v>
                </c:pt>
                <c:pt idx="81">
                  <c:v>34243</c:v>
                </c:pt>
                <c:pt idx="82">
                  <c:v>34274</c:v>
                </c:pt>
                <c:pt idx="83">
                  <c:v>34304</c:v>
                </c:pt>
                <c:pt idx="84">
                  <c:v>34335</c:v>
                </c:pt>
                <c:pt idx="85">
                  <c:v>34366</c:v>
                </c:pt>
                <c:pt idx="86">
                  <c:v>34394</c:v>
                </c:pt>
                <c:pt idx="87">
                  <c:v>34425</c:v>
                </c:pt>
                <c:pt idx="88">
                  <c:v>34455</c:v>
                </c:pt>
                <c:pt idx="89">
                  <c:v>34486</c:v>
                </c:pt>
                <c:pt idx="90">
                  <c:v>34516</c:v>
                </c:pt>
                <c:pt idx="91">
                  <c:v>34547</c:v>
                </c:pt>
                <c:pt idx="92">
                  <c:v>34578</c:v>
                </c:pt>
                <c:pt idx="93">
                  <c:v>34608</c:v>
                </c:pt>
                <c:pt idx="94">
                  <c:v>34639</c:v>
                </c:pt>
                <c:pt idx="95">
                  <c:v>34669</c:v>
                </c:pt>
                <c:pt idx="96">
                  <c:v>34700</c:v>
                </c:pt>
                <c:pt idx="97">
                  <c:v>34731</c:v>
                </c:pt>
                <c:pt idx="98">
                  <c:v>34759</c:v>
                </c:pt>
                <c:pt idx="99">
                  <c:v>34790</c:v>
                </c:pt>
                <c:pt idx="100">
                  <c:v>34820</c:v>
                </c:pt>
                <c:pt idx="101">
                  <c:v>34851</c:v>
                </c:pt>
                <c:pt idx="102">
                  <c:v>34881</c:v>
                </c:pt>
                <c:pt idx="103">
                  <c:v>34912</c:v>
                </c:pt>
                <c:pt idx="104">
                  <c:v>34943</c:v>
                </c:pt>
                <c:pt idx="105">
                  <c:v>34973</c:v>
                </c:pt>
                <c:pt idx="106">
                  <c:v>35004</c:v>
                </c:pt>
                <c:pt idx="107">
                  <c:v>35034</c:v>
                </c:pt>
                <c:pt idx="108">
                  <c:v>35065</c:v>
                </c:pt>
                <c:pt idx="109">
                  <c:v>35096</c:v>
                </c:pt>
                <c:pt idx="110">
                  <c:v>35125</c:v>
                </c:pt>
                <c:pt idx="111">
                  <c:v>35156</c:v>
                </c:pt>
                <c:pt idx="112">
                  <c:v>35186</c:v>
                </c:pt>
                <c:pt idx="113">
                  <c:v>35217</c:v>
                </c:pt>
                <c:pt idx="114">
                  <c:v>35247</c:v>
                </c:pt>
                <c:pt idx="115">
                  <c:v>35278</c:v>
                </c:pt>
                <c:pt idx="116">
                  <c:v>35309</c:v>
                </c:pt>
                <c:pt idx="117">
                  <c:v>35339</c:v>
                </c:pt>
                <c:pt idx="118">
                  <c:v>35370</c:v>
                </c:pt>
                <c:pt idx="119">
                  <c:v>35400</c:v>
                </c:pt>
                <c:pt idx="120">
                  <c:v>35431</c:v>
                </c:pt>
                <c:pt idx="121">
                  <c:v>35462</c:v>
                </c:pt>
                <c:pt idx="122">
                  <c:v>35490</c:v>
                </c:pt>
                <c:pt idx="123">
                  <c:v>35521</c:v>
                </c:pt>
                <c:pt idx="124">
                  <c:v>35551</c:v>
                </c:pt>
                <c:pt idx="125">
                  <c:v>35582</c:v>
                </c:pt>
                <c:pt idx="126">
                  <c:v>35612</c:v>
                </c:pt>
                <c:pt idx="127">
                  <c:v>35643</c:v>
                </c:pt>
                <c:pt idx="128">
                  <c:v>35674</c:v>
                </c:pt>
                <c:pt idx="129">
                  <c:v>35704</c:v>
                </c:pt>
                <c:pt idx="130">
                  <c:v>35735</c:v>
                </c:pt>
                <c:pt idx="131">
                  <c:v>35765</c:v>
                </c:pt>
                <c:pt idx="132">
                  <c:v>35796</c:v>
                </c:pt>
                <c:pt idx="133">
                  <c:v>35827</c:v>
                </c:pt>
                <c:pt idx="134">
                  <c:v>35855</c:v>
                </c:pt>
                <c:pt idx="135">
                  <c:v>35886</c:v>
                </c:pt>
                <c:pt idx="136">
                  <c:v>35916</c:v>
                </c:pt>
                <c:pt idx="137">
                  <c:v>35947</c:v>
                </c:pt>
                <c:pt idx="138">
                  <c:v>35977</c:v>
                </c:pt>
                <c:pt idx="139">
                  <c:v>36008</c:v>
                </c:pt>
                <c:pt idx="140">
                  <c:v>36039</c:v>
                </c:pt>
                <c:pt idx="141">
                  <c:v>36069</c:v>
                </c:pt>
                <c:pt idx="142">
                  <c:v>36100</c:v>
                </c:pt>
                <c:pt idx="143">
                  <c:v>36130</c:v>
                </c:pt>
                <c:pt idx="144">
                  <c:v>36161</c:v>
                </c:pt>
                <c:pt idx="145">
                  <c:v>36192</c:v>
                </c:pt>
                <c:pt idx="146">
                  <c:v>36220</c:v>
                </c:pt>
                <c:pt idx="147">
                  <c:v>36251</c:v>
                </c:pt>
                <c:pt idx="148">
                  <c:v>36281</c:v>
                </c:pt>
                <c:pt idx="149">
                  <c:v>36312</c:v>
                </c:pt>
                <c:pt idx="150">
                  <c:v>36342</c:v>
                </c:pt>
                <c:pt idx="151">
                  <c:v>36373</c:v>
                </c:pt>
                <c:pt idx="152">
                  <c:v>36404</c:v>
                </c:pt>
                <c:pt idx="153">
                  <c:v>36434</c:v>
                </c:pt>
                <c:pt idx="154">
                  <c:v>36465</c:v>
                </c:pt>
                <c:pt idx="155">
                  <c:v>36495</c:v>
                </c:pt>
                <c:pt idx="156">
                  <c:v>36526</c:v>
                </c:pt>
                <c:pt idx="157">
                  <c:v>36557</c:v>
                </c:pt>
                <c:pt idx="158">
                  <c:v>36586</c:v>
                </c:pt>
                <c:pt idx="159">
                  <c:v>36617</c:v>
                </c:pt>
                <c:pt idx="160">
                  <c:v>36647</c:v>
                </c:pt>
                <c:pt idx="161">
                  <c:v>36678</c:v>
                </c:pt>
                <c:pt idx="162">
                  <c:v>36708</c:v>
                </c:pt>
                <c:pt idx="163">
                  <c:v>36739</c:v>
                </c:pt>
                <c:pt idx="164">
                  <c:v>36770</c:v>
                </c:pt>
                <c:pt idx="165">
                  <c:v>36800</c:v>
                </c:pt>
                <c:pt idx="166">
                  <c:v>36831</c:v>
                </c:pt>
                <c:pt idx="167">
                  <c:v>36861</c:v>
                </c:pt>
                <c:pt idx="168">
                  <c:v>36892</c:v>
                </c:pt>
                <c:pt idx="169">
                  <c:v>36923</c:v>
                </c:pt>
                <c:pt idx="170">
                  <c:v>36951</c:v>
                </c:pt>
                <c:pt idx="171">
                  <c:v>36982</c:v>
                </c:pt>
                <c:pt idx="172">
                  <c:v>37012</c:v>
                </c:pt>
                <c:pt idx="173">
                  <c:v>37043</c:v>
                </c:pt>
                <c:pt idx="174">
                  <c:v>37073</c:v>
                </c:pt>
                <c:pt idx="175">
                  <c:v>37104</c:v>
                </c:pt>
                <c:pt idx="176">
                  <c:v>37135</c:v>
                </c:pt>
                <c:pt idx="177">
                  <c:v>37165</c:v>
                </c:pt>
                <c:pt idx="178">
                  <c:v>37196</c:v>
                </c:pt>
                <c:pt idx="179">
                  <c:v>37226</c:v>
                </c:pt>
                <c:pt idx="180">
                  <c:v>37257</c:v>
                </c:pt>
                <c:pt idx="181">
                  <c:v>37288</c:v>
                </c:pt>
                <c:pt idx="182">
                  <c:v>37316</c:v>
                </c:pt>
                <c:pt idx="183">
                  <c:v>37347</c:v>
                </c:pt>
                <c:pt idx="184">
                  <c:v>37377</c:v>
                </c:pt>
                <c:pt idx="185">
                  <c:v>37408</c:v>
                </c:pt>
                <c:pt idx="186">
                  <c:v>37438</c:v>
                </c:pt>
                <c:pt idx="187">
                  <c:v>37469</c:v>
                </c:pt>
                <c:pt idx="188">
                  <c:v>37500</c:v>
                </c:pt>
                <c:pt idx="189">
                  <c:v>37530</c:v>
                </c:pt>
                <c:pt idx="190">
                  <c:v>37561</c:v>
                </c:pt>
                <c:pt idx="191">
                  <c:v>37591</c:v>
                </c:pt>
                <c:pt idx="192">
                  <c:v>37622</c:v>
                </c:pt>
                <c:pt idx="193">
                  <c:v>37653</c:v>
                </c:pt>
                <c:pt idx="194">
                  <c:v>37681</c:v>
                </c:pt>
                <c:pt idx="195">
                  <c:v>37712</c:v>
                </c:pt>
                <c:pt idx="196">
                  <c:v>37742</c:v>
                </c:pt>
                <c:pt idx="197">
                  <c:v>37773</c:v>
                </c:pt>
                <c:pt idx="198">
                  <c:v>37803</c:v>
                </c:pt>
                <c:pt idx="199">
                  <c:v>37834</c:v>
                </c:pt>
                <c:pt idx="200">
                  <c:v>37865</c:v>
                </c:pt>
                <c:pt idx="201">
                  <c:v>37895</c:v>
                </c:pt>
                <c:pt idx="202">
                  <c:v>37926</c:v>
                </c:pt>
                <c:pt idx="203">
                  <c:v>37956</c:v>
                </c:pt>
                <c:pt idx="204">
                  <c:v>37987</c:v>
                </c:pt>
                <c:pt idx="205">
                  <c:v>38018</c:v>
                </c:pt>
                <c:pt idx="206">
                  <c:v>38047</c:v>
                </c:pt>
                <c:pt idx="207">
                  <c:v>38078</c:v>
                </c:pt>
                <c:pt idx="208">
                  <c:v>38108</c:v>
                </c:pt>
                <c:pt idx="209">
                  <c:v>38139</c:v>
                </c:pt>
                <c:pt idx="210">
                  <c:v>38169</c:v>
                </c:pt>
                <c:pt idx="211">
                  <c:v>38200</c:v>
                </c:pt>
                <c:pt idx="212">
                  <c:v>38231</c:v>
                </c:pt>
                <c:pt idx="213">
                  <c:v>38261</c:v>
                </c:pt>
                <c:pt idx="214">
                  <c:v>38292</c:v>
                </c:pt>
                <c:pt idx="215">
                  <c:v>38322</c:v>
                </c:pt>
                <c:pt idx="216">
                  <c:v>38353</c:v>
                </c:pt>
                <c:pt idx="217">
                  <c:v>38384</c:v>
                </c:pt>
                <c:pt idx="218">
                  <c:v>38412</c:v>
                </c:pt>
                <c:pt idx="219">
                  <c:v>38443</c:v>
                </c:pt>
                <c:pt idx="220">
                  <c:v>38473</c:v>
                </c:pt>
                <c:pt idx="221">
                  <c:v>38504</c:v>
                </c:pt>
                <c:pt idx="222">
                  <c:v>38534</c:v>
                </c:pt>
                <c:pt idx="223">
                  <c:v>38565</c:v>
                </c:pt>
                <c:pt idx="224">
                  <c:v>38596</c:v>
                </c:pt>
                <c:pt idx="225">
                  <c:v>38626</c:v>
                </c:pt>
                <c:pt idx="226">
                  <c:v>38657</c:v>
                </c:pt>
                <c:pt idx="227">
                  <c:v>38687</c:v>
                </c:pt>
                <c:pt idx="228">
                  <c:v>38718</c:v>
                </c:pt>
                <c:pt idx="229">
                  <c:v>38749</c:v>
                </c:pt>
                <c:pt idx="230">
                  <c:v>38777</c:v>
                </c:pt>
                <c:pt idx="231">
                  <c:v>38808</c:v>
                </c:pt>
                <c:pt idx="232">
                  <c:v>38838</c:v>
                </c:pt>
                <c:pt idx="233">
                  <c:v>38869</c:v>
                </c:pt>
                <c:pt idx="234">
                  <c:v>38899</c:v>
                </c:pt>
                <c:pt idx="235">
                  <c:v>38930</c:v>
                </c:pt>
                <c:pt idx="236">
                  <c:v>38961</c:v>
                </c:pt>
                <c:pt idx="237">
                  <c:v>38991</c:v>
                </c:pt>
                <c:pt idx="238">
                  <c:v>39022</c:v>
                </c:pt>
                <c:pt idx="239">
                  <c:v>39052</c:v>
                </c:pt>
                <c:pt idx="240">
                  <c:v>39083</c:v>
                </c:pt>
                <c:pt idx="241">
                  <c:v>39114</c:v>
                </c:pt>
                <c:pt idx="242">
                  <c:v>39142</c:v>
                </c:pt>
                <c:pt idx="243">
                  <c:v>39173</c:v>
                </c:pt>
                <c:pt idx="244">
                  <c:v>39203</c:v>
                </c:pt>
                <c:pt idx="245">
                  <c:v>39234</c:v>
                </c:pt>
                <c:pt idx="246">
                  <c:v>39265</c:v>
                </c:pt>
                <c:pt idx="247">
                  <c:v>39295</c:v>
                </c:pt>
                <c:pt idx="248">
                  <c:v>39326</c:v>
                </c:pt>
                <c:pt idx="249">
                  <c:v>39356</c:v>
                </c:pt>
                <c:pt idx="250">
                  <c:v>39387</c:v>
                </c:pt>
                <c:pt idx="251">
                  <c:v>39417</c:v>
                </c:pt>
                <c:pt idx="252">
                  <c:v>39448</c:v>
                </c:pt>
                <c:pt idx="253">
                  <c:v>39479</c:v>
                </c:pt>
                <c:pt idx="254">
                  <c:v>39508</c:v>
                </c:pt>
                <c:pt idx="255">
                  <c:v>39539</c:v>
                </c:pt>
                <c:pt idx="256">
                  <c:v>39569</c:v>
                </c:pt>
                <c:pt idx="257">
                  <c:v>39600</c:v>
                </c:pt>
                <c:pt idx="258">
                  <c:v>39630</c:v>
                </c:pt>
                <c:pt idx="259">
                  <c:v>39661</c:v>
                </c:pt>
                <c:pt idx="260">
                  <c:v>39692</c:v>
                </c:pt>
                <c:pt idx="261">
                  <c:v>39722</c:v>
                </c:pt>
                <c:pt idx="262">
                  <c:v>39753</c:v>
                </c:pt>
                <c:pt idx="263">
                  <c:v>39783</c:v>
                </c:pt>
                <c:pt idx="264">
                  <c:v>39814</c:v>
                </c:pt>
                <c:pt idx="265">
                  <c:v>39845</c:v>
                </c:pt>
                <c:pt idx="266">
                  <c:v>39873</c:v>
                </c:pt>
                <c:pt idx="267">
                  <c:v>39904</c:v>
                </c:pt>
                <c:pt idx="268">
                  <c:v>39934</c:v>
                </c:pt>
                <c:pt idx="269">
                  <c:v>39965</c:v>
                </c:pt>
                <c:pt idx="270">
                  <c:v>39995</c:v>
                </c:pt>
                <c:pt idx="271">
                  <c:v>40026</c:v>
                </c:pt>
                <c:pt idx="272">
                  <c:v>40057</c:v>
                </c:pt>
                <c:pt idx="273">
                  <c:v>40087</c:v>
                </c:pt>
                <c:pt idx="274">
                  <c:v>40118</c:v>
                </c:pt>
                <c:pt idx="275">
                  <c:v>40148</c:v>
                </c:pt>
                <c:pt idx="276">
                  <c:v>40179</c:v>
                </c:pt>
                <c:pt idx="277">
                  <c:v>40210</c:v>
                </c:pt>
                <c:pt idx="278">
                  <c:v>40238</c:v>
                </c:pt>
                <c:pt idx="279">
                  <c:v>40269</c:v>
                </c:pt>
                <c:pt idx="280">
                  <c:v>40299</c:v>
                </c:pt>
                <c:pt idx="281">
                  <c:v>40330</c:v>
                </c:pt>
                <c:pt idx="282">
                  <c:v>40360</c:v>
                </c:pt>
                <c:pt idx="283">
                  <c:v>40391</c:v>
                </c:pt>
                <c:pt idx="284">
                  <c:v>40422</c:v>
                </c:pt>
                <c:pt idx="285">
                  <c:v>40452</c:v>
                </c:pt>
                <c:pt idx="286">
                  <c:v>40483</c:v>
                </c:pt>
                <c:pt idx="287">
                  <c:v>40513</c:v>
                </c:pt>
                <c:pt idx="288">
                  <c:v>40544</c:v>
                </c:pt>
              </c:numCache>
            </c:numRef>
          </c:cat>
          <c:val>
            <c:numRef>
              <c:f>SA_CSHomePrice_History!$V$3:$V$291</c:f>
              <c:numCache>
                <c:formatCode>0.00</c:formatCode>
                <c:ptCount val="289"/>
                <c:pt idx="0">
                  <c:v>63.1</c:v>
                </c:pt>
                <c:pt idx="1">
                  <c:v>63.8</c:v>
                </c:pt>
                <c:pt idx="2">
                  <c:v>64.430000000000007</c:v>
                </c:pt>
                <c:pt idx="3">
                  <c:v>65.06</c:v>
                </c:pt>
                <c:pt idx="4">
                  <c:v>65.819999999999993</c:v>
                </c:pt>
                <c:pt idx="5">
                  <c:v>66.48</c:v>
                </c:pt>
                <c:pt idx="6">
                  <c:v>67.12</c:v>
                </c:pt>
                <c:pt idx="7">
                  <c:v>67.709999999999994</c:v>
                </c:pt>
                <c:pt idx="8">
                  <c:v>68.349999999999994</c:v>
                </c:pt>
                <c:pt idx="9">
                  <c:v>68.989999999999995</c:v>
                </c:pt>
                <c:pt idx="10">
                  <c:v>69.569999999999993</c:v>
                </c:pt>
                <c:pt idx="11">
                  <c:v>70.31</c:v>
                </c:pt>
                <c:pt idx="12">
                  <c:v>70.760000000000005</c:v>
                </c:pt>
                <c:pt idx="13">
                  <c:v>71.239999999999995</c:v>
                </c:pt>
                <c:pt idx="14">
                  <c:v>71.739999999999995</c:v>
                </c:pt>
                <c:pt idx="15">
                  <c:v>72.2</c:v>
                </c:pt>
                <c:pt idx="16">
                  <c:v>72.760000000000005</c:v>
                </c:pt>
                <c:pt idx="17">
                  <c:v>73.5</c:v>
                </c:pt>
                <c:pt idx="18">
                  <c:v>74.34</c:v>
                </c:pt>
                <c:pt idx="19">
                  <c:v>75.09</c:v>
                </c:pt>
                <c:pt idx="20">
                  <c:v>75.819999999999993</c:v>
                </c:pt>
                <c:pt idx="21">
                  <c:v>76.430000000000007</c:v>
                </c:pt>
                <c:pt idx="22">
                  <c:v>77.08</c:v>
                </c:pt>
                <c:pt idx="23">
                  <c:v>77.680000000000007</c:v>
                </c:pt>
                <c:pt idx="24">
                  <c:v>78.33</c:v>
                </c:pt>
                <c:pt idx="25">
                  <c:v>78.900000000000006</c:v>
                </c:pt>
                <c:pt idx="26">
                  <c:v>79.819999999999993</c:v>
                </c:pt>
                <c:pt idx="27">
                  <c:v>80.44</c:v>
                </c:pt>
                <c:pt idx="28">
                  <c:v>80.83</c:v>
                </c:pt>
                <c:pt idx="29">
                  <c:v>81.069999999999993</c:v>
                </c:pt>
                <c:pt idx="30">
                  <c:v>81.14</c:v>
                </c:pt>
                <c:pt idx="31">
                  <c:v>81.400000000000006</c:v>
                </c:pt>
                <c:pt idx="32">
                  <c:v>81.62</c:v>
                </c:pt>
                <c:pt idx="33">
                  <c:v>81.94</c:v>
                </c:pt>
                <c:pt idx="34">
                  <c:v>82.23</c:v>
                </c:pt>
                <c:pt idx="35">
                  <c:v>82.47</c:v>
                </c:pt>
                <c:pt idx="36">
                  <c:v>82.65</c:v>
                </c:pt>
                <c:pt idx="37">
                  <c:v>82.73</c:v>
                </c:pt>
                <c:pt idx="38">
                  <c:v>82.76</c:v>
                </c:pt>
                <c:pt idx="39">
                  <c:v>82.68</c:v>
                </c:pt>
                <c:pt idx="40">
                  <c:v>82.33</c:v>
                </c:pt>
                <c:pt idx="41">
                  <c:v>81.99</c:v>
                </c:pt>
                <c:pt idx="42">
                  <c:v>81.569999999999993</c:v>
                </c:pt>
                <c:pt idx="43">
                  <c:v>81.17</c:v>
                </c:pt>
                <c:pt idx="44">
                  <c:v>80.77</c:v>
                </c:pt>
                <c:pt idx="45">
                  <c:v>80.36</c:v>
                </c:pt>
                <c:pt idx="46">
                  <c:v>79.91</c:v>
                </c:pt>
                <c:pt idx="47">
                  <c:v>79.52</c:v>
                </c:pt>
                <c:pt idx="48">
                  <c:v>78.87</c:v>
                </c:pt>
                <c:pt idx="49">
                  <c:v>78.34</c:v>
                </c:pt>
                <c:pt idx="50">
                  <c:v>77.709999999999994</c:v>
                </c:pt>
                <c:pt idx="51">
                  <c:v>77.45</c:v>
                </c:pt>
                <c:pt idx="52">
                  <c:v>77.599999999999994</c:v>
                </c:pt>
                <c:pt idx="53">
                  <c:v>77.81</c:v>
                </c:pt>
                <c:pt idx="54">
                  <c:v>78.09</c:v>
                </c:pt>
                <c:pt idx="55">
                  <c:v>78.25</c:v>
                </c:pt>
                <c:pt idx="56">
                  <c:v>78.27</c:v>
                </c:pt>
                <c:pt idx="57">
                  <c:v>78.239999999999995</c:v>
                </c:pt>
                <c:pt idx="58">
                  <c:v>78.150000000000006</c:v>
                </c:pt>
                <c:pt idx="59">
                  <c:v>78.150000000000006</c:v>
                </c:pt>
                <c:pt idx="60">
                  <c:v>78.069999999999993</c:v>
                </c:pt>
                <c:pt idx="61">
                  <c:v>78.08</c:v>
                </c:pt>
                <c:pt idx="62">
                  <c:v>78.010000000000005</c:v>
                </c:pt>
                <c:pt idx="63">
                  <c:v>77.95</c:v>
                </c:pt>
                <c:pt idx="64">
                  <c:v>77.89</c:v>
                </c:pt>
                <c:pt idx="65">
                  <c:v>77.7</c:v>
                </c:pt>
                <c:pt idx="66">
                  <c:v>77.430000000000007</c:v>
                </c:pt>
                <c:pt idx="67">
                  <c:v>77.31</c:v>
                </c:pt>
                <c:pt idx="68">
                  <c:v>77.150000000000006</c:v>
                </c:pt>
                <c:pt idx="69">
                  <c:v>77.03</c:v>
                </c:pt>
                <c:pt idx="70">
                  <c:v>76.959999999999994</c:v>
                </c:pt>
                <c:pt idx="71">
                  <c:v>76.86</c:v>
                </c:pt>
                <c:pt idx="72">
                  <c:v>76.89</c:v>
                </c:pt>
                <c:pt idx="73">
                  <c:v>76.849999999999994</c:v>
                </c:pt>
                <c:pt idx="74">
                  <c:v>76.599999999999994</c:v>
                </c:pt>
                <c:pt idx="75">
                  <c:v>76.400000000000006</c:v>
                </c:pt>
                <c:pt idx="76">
                  <c:v>76.27</c:v>
                </c:pt>
                <c:pt idx="77">
                  <c:v>76.260000000000005</c:v>
                </c:pt>
                <c:pt idx="78">
                  <c:v>76.09</c:v>
                </c:pt>
                <c:pt idx="79">
                  <c:v>75.900000000000006</c:v>
                </c:pt>
                <c:pt idx="80">
                  <c:v>75.87</c:v>
                </c:pt>
                <c:pt idx="81">
                  <c:v>75.81</c:v>
                </c:pt>
                <c:pt idx="82">
                  <c:v>75.900000000000006</c:v>
                </c:pt>
                <c:pt idx="83">
                  <c:v>75.91</c:v>
                </c:pt>
                <c:pt idx="84">
                  <c:v>76.06</c:v>
                </c:pt>
                <c:pt idx="85">
                  <c:v>76.23</c:v>
                </c:pt>
                <c:pt idx="86">
                  <c:v>76.41</c:v>
                </c:pt>
                <c:pt idx="87">
                  <c:v>76.58</c:v>
                </c:pt>
                <c:pt idx="88">
                  <c:v>76.69</c:v>
                </c:pt>
                <c:pt idx="89">
                  <c:v>76.77</c:v>
                </c:pt>
                <c:pt idx="90">
                  <c:v>76.87</c:v>
                </c:pt>
                <c:pt idx="91">
                  <c:v>76.94</c:v>
                </c:pt>
                <c:pt idx="92">
                  <c:v>76.97</c:v>
                </c:pt>
                <c:pt idx="93">
                  <c:v>77.099999999999994</c:v>
                </c:pt>
                <c:pt idx="94">
                  <c:v>77.13</c:v>
                </c:pt>
                <c:pt idx="95">
                  <c:v>77.209999999999994</c:v>
                </c:pt>
                <c:pt idx="96">
                  <c:v>77.2</c:v>
                </c:pt>
                <c:pt idx="97">
                  <c:v>77.28</c:v>
                </c:pt>
                <c:pt idx="98">
                  <c:v>77.06</c:v>
                </c:pt>
                <c:pt idx="99">
                  <c:v>76.88</c:v>
                </c:pt>
                <c:pt idx="100">
                  <c:v>76.77</c:v>
                </c:pt>
                <c:pt idx="101">
                  <c:v>76.66</c:v>
                </c:pt>
                <c:pt idx="102">
                  <c:v>76.7</c:v>
                </c:pt>
                <c:pt idx="103">
                  <c:v>76.75</c:v>
                </c:pt>
                <c:pt idx="104">
                  <c:v>76.819999999999993</c:v>
                </c:pt>
                <c:pt idx="105">
                  <c:v>76.86</c:v>
                </c:pt>
                <c:pt idx="106">
                  <c:v>76.88</c:v>
                </c:pt>
                <c:pt idx="107">
                  <c:v>76.92</c:v>
                </c:pt>
                <c:pt idx="108">
                  <c:v>76.989999999999995</c:v>
                </c:pt>
                <c:pt idx="109">
                  <c:v>77.12</c:v>
                </c:pt>
                <c:pt idx="110">
                  <c:v>77.17</c:v>
                </c:pt>
                <c:pt idx="111">
                  <c:v>77.34</c:v>
                </c:pt>
                <c:pt idx="112">
                  <c:v>77.47</c:v>
                </c:pt>
                <c:pt idx="113">
                  <c:v>77.47</c:v>
                </c:pt>
                <c:pt idx="114">
                  <c:v>77.510000000000005</c:v>
                </c:pt>
                <c:pt idx="115">
                  <c:v>77.61</c:v>
                </c:pt>
                <c:pt idx="116">
                  <c:v>77.75</c:v>
                </c:pt>
                <c:pt idx="117">
                  <c:v>77.95</c:v>
                </c:pt>
                <c:pt idx="118">
                  <c:v>78.180000000000007</c:v>
                </c:pt>
                <c:pt idx="119">
                  <c:v>78.38</c:v>
                </c:pt>
                <c:pt idx="120">
                  <c:v>78.569999999999993</c:v>
                </c:pt>
                <c:pt idx="121">
                  <c:v>78.72</c:v>
                </c:pt>
                <c:pt idx="122">
                  <c:v>78.989999999999995</c:v>
                </c:pt>
                <c:pt idx="123">
                  <c:v>79.25</c:v>
                </c:pt>
                <c:pt idx="124">
                  <c:v>79.53</c:v>
                </c:pt>
                <c:pt idx="125">
                  <c:v>79.91</c:v>
                </c:pt>
                <c:pt idx="126">
                  <c:v>80.22</c:v>
                </c:pt>
                <c:pt idx="127">
                  <c:v>80.61</c:v>
                </c:pt>
                <c:pt idx="128">
                  <c:v>80.91</c:v>
                </c:pt>
                <c:pt idx="129">
                  <c:v>81.42</c:v>
                </c:pt>
                <c:pt idx="130">
                  <c:v>81.96</c:v>
                </c:pt>
                <c:pt idx="131">
                  <c:v>82.59</c:v>
                </c:pt>
                <c:pt idx="132">
                  <c:v>83.26</c:v>
                </c:pt>
                <c:pt idx="133">
                  <c:v>83.97</c:v>
                </c:pt>
                <c:pt idx="134">
                  <c:v>84.62</c:v>
                </c:pt>
                <c:pt idx="135">
                  <c:v>85.19</c:v>
                </c:pt>
                <c:pt idx="136">
                  <c:v>85.86</c:v>
                </c:pt>
                <c:pt idx="137">
                  <c:v>86.63</c:v>
                </c:pt>
                <c:pt idx="138">
                  <c:v>87.43</c:v>
                </c:pt>
                <c:pt idx="139">
                  <c:v>88.14</c:v>
                </c:pt>
                <c:pt idx="140">
                  <c:v>88.85</c:v>
                </c:pt>
                <c:pt idx="141">
                  <c:v>89.35</c:v>
                </c:pt>
                <c:pt idx="142">
                  <c:v>89.73</c:v>
                </c:pt>
                <c:pt idx="143">
                  <c:v>90.14</c:v>
                </c:pt>
                <c:pt idx="144">
                  <c:v>90.71</c:v>
                </c:pt>
                <c:pt idx="145">
                  <c:v>91.44</c:v>
                </c:pt>
                <c:pt idx="146">
                  <c:v>92.13</c:v>
                </c:pt>
                <c:pt idx="147">
                  <c:v>93.05</c:v>
                </c:pt>
                <c:pt idx="148">
                  <c:v>93.75</c:v>
                </c:pt>
                <c:pt idx="149">
                  <c:v>94.65</c:v>
                </c:pt>
                <c:pt idx="150">
                  <c:v>95.5</c:v>
                </c:pt>
                <c:pt idx="151">
                  <c:v>96.38</c:v>
                </c:pt>
                <c:pt idx="152">
                  <c:v>97.2</c:v>
                </c:pt>
                <c:pt idx="153">
                  <c:v>97.98</c:v>
                </c:pt>
                <c:pt idx="154">
                  <c:v>98.89</c:v>
                </c:pt>
                <c:pt idx="155">
                  <c:v>99.87</c:v>
                </c:pt>
                <c:pt idx="156">
                  <c:v>100.75</c:v>
                </c:pt>
                <c:pt idx="157">
                  <c:v>101.89</c:v>
                </c:pt>
                <c:pt idx="158">
                  <c:v>103.15</c:v>
                </c:pt>
                <c:pt idx="159">
                  <c:v>104.53</c:v>
                </c:pt>
                <c:pt idx="160">
                  <c:v>106.01</c:v>
                </c:pt>
                <c:pt idx="161">
                  <c:v>107.34</c:v>
                </c:pt>
                <c:pt idx="162">
                  <c:v>108.17</c:v>
                </c:pt>
                <c:pt idx="163">
                  <c:v>109.07</c:v>
                </c:pt>
                <c:pt idx="164">
                  <c:v>110.03</c:v>
                </c:pt>
                <c:pt idx="165">
                  <c:v>111.17</c:v>
                </c:pt>
                <c:pt idx="166">
                  <c:v>112.5</c:v>
                </c:pt>
                <c:pt idx="167">
                  <c:v>113.93</c:v>
                </c:pt>
                <c:pt idx="168">
                  <c:v>115.43</c:v>
                </c:pt>
                <c:pt idx="169">
                  <c:v>116.69</c:v>
                </c:pt>
                <c:pt idx="170">
                  <c:v>117.72</c:v>
                </c:pt>
                <c:pt idx="171">
                  <c:v>118.5</c:v>
                </c:pt>
                <c:pt idx="172">
                  <c:v>118.95</c:v>
                </c:pt>
                <c:pt idx="173">
                  <c:v>119.5</c:v>
                </c:pt>
                <c:pt idx="174">
                  <c:v>120.1</c:v>
                </c:pt>
                <c:pt idx="175">
                  <c:v>120.96</c:v>
                </c:pt>
                <c:pt idx="176">
                  <c:v>121.95</c:v>
                </c:pt>
                <c:pt idx="177">
                  <c:v>122.81</c:v>
                </c:pt>
                <c:pt idx="178">
                  <c:v>123.62</c:v>
                </c:pt>
                <c:pt idx="179">
                  <c:v>124.02</c:v>
                </c:pt>
                <c:pt idx="180">
                  <c:v>124.83</c:v>
                </c:pt>
                <c:pt idx="181">
                  <c:v>125.76</c:v>
                </c:pt>
                <c:pt idx="182">
                  <c:v>127.03</c:v>
                </c:pt>
                <c:pt idx="183">
                  <c:v>128.54</c:v>
                </c:pt>
                <c:pt idx="184">
                  <c:v>130.34</c:v>
                </c:pt>
                <c:pt idx="185">
                  <c:v>132.22</c:v>
                </c:pt>
                <c:pt idx="186">
                  <c:v>134.1</c:v>
                </c:pt>
                <c:pt idx="187">
                  <c:v>135.97</c:v>
                </c:pt>
                <c:pt idx="188">
                  <c:v>137.61000000000001</c:v>
                </c:pt>
                <c:pt idx="189">
                  <c:v>139.37</c:v>
                </c:pt>
                <c:pt idx="190">
                  <c:v>141.01</c:v>
                </c:pt>
                <c:pt idx="191">
                  <c:v>142.56</c:v>
                </c:pt>
                <c:pt idx="192">
                  <c:v>143.86000000000001</c:v>
                </c:pt>
                <c:pt idx="193">
                  <c:v>145.04</c:v>
                </c:pt>
                <c:pt idx="194">
                  <c:v>146.12</c:v>
                </c:pt>
                <c:pt idx="195">
                  <c:v>147.13999999999999</c:v>
                </c:pt>
                <c:pt idx="196">
                  <c:v>148.19</c:v>
                </c:pt>
                <c:pt idx="197">
                  <c:v>149.13</c:v>
                </c:pt>
                <c:pt idx="198">
                  <c:v>150.63999999999999</c:v>
                </c:pt>
                <c:pt idx="199">
                  <c:v>152.47999999999999</c:v>
                </c:pt>
                <c:pt idx="200">
                  <c:v>154.66</c:v>
                </c:pt>
                <c:pt idx="201">
                  <c:v>156.82</c:v>
                </c:pt>
                <c:pt idx="202">
                  <c:v>159.16999999999999</c:v>
                </c:pt>
                <c:pt idx="203">
                  <c:v>161.63999999999999</c:v>
                </c:pt>
                <c:pt idx="204">
                  <c:v>164</c:v>
                </c:pt>
                <c:pt idx="205">
                  <c:v>166.41</c:v>
                </c:pt>
                <c:pt idx="206">
                  <c:v>169.44</c:v>
                </c:pt>
                <c:pt idx="207">
                  <c:v>172.48</c:v>
                </c:pt>
                <c:pt idx="208">
                  <c:v>175.53</c:v>
                </c:pt>
                <c:pt idx="209">
                  <c:v>178.83</c:v>
                </c:pt>
                <c:pt idx="210">
                  <c:v>181.52</c:v>
                </c:pt>
                <c:pt idx="211">
                  <c:v>183.64</c:v>
                </c:pt>
                <c:pt idx="212">
                  <c:v>185.53</c:v>
                </c:pt>
                <c:pt idx="213">
                  <c:v>187.45</c:v>
                </c:pt>
                <c:pt idx="214">
                  <c:v>189.49</c:v>
                </c:pt>
                <c:pt idx="215">
                  <c:v>191.76</c:v>
                </c:pt>
                <c:pt idx="216">
                  <c:v>194.59</c:v>
                </c:pt>
                <c:pt idx="217">
                  <c:v>197.76</c:v>
                </c:pt>
                <c:pt idx="218">
                  <c:v>201.2</c:v>
                </c:pt>
                <c:pt idx="219">
                  <c:v>203.81</c:v>
                </c:pt>
                <c:pt idx="220">
                  <c:v>206.05</c:v>
                </c:pt>
                <c:pt idx="221">
                  <c:v>208.21</c:v>
                </c:pt>
                <c:pt idx="222">
                  <c:v>210.29</c:v>
                </c:pt>
                <c:pt idx="223">
                  <c:v>212.52</c:v>
                </c:pt>
                <c:pt idx="224">
                  <c:v>215</c:v>
                </c:pt>
                <c:pt idx="225">
                  <c:v>217.47</c:v>
                </c:pt>
                <c:pt idx="226">
                  <c:v>219.94</c:v>
                </c:pt>
                <c:pt idx="227">
                  <c:v>222.16</c:v>
                </c:pt>
                <c:pt idx="228">
                  <c:v>223.82</c:v>
                </c:pt>
                <c:pt idx="229">
                  <c:v>225.58</c:v>
                </c:pt>
                <c:pt idx="230">
                  <c:v>226.32</c:v>
                </c:pt>
                <c:pt idx="231">
                  <c:v>226.82</c:v>
                </c:pt>
                <c:pt idx="232">
                  <c:v>226.61</c:v>
                </c:pt>
                <c:pt idx="233">
                  <c:v>225.71</c:v>
                </c:pt>
                <c:pt idx="234">
                  <c:v>224.63</c:v>
                </c:pt>
                <c:pt idx="235">
                  <c:v>223.63</c:v>
                </c:pt>
                <c:pt idx="236">
                  <c:v>222.93</c:v>
                </c:pt>
                <c:pt idx="237">
                  <c:v>222.81</c:v>
                </c:pt>
                <c:pt idx="238">
                  <c:v>222.85</c:v>
                </c:pt>
                <c:pt idx="239">
                  <c:v>222.48</c:v>
                </c:pt>
                <c:pt idx="240">
                  <c:v>222.6</c:v>
                </c:pt>
                <c:pt idx="241">
                  <c:v>222.83</c:v>
                </c:pt>
                <c:pt idx="242">
                  <c:v>222.63</c:v>
                </c:pt>
                <c:pt idx="243">
                  <c:v>221.21</c:v>
                </c:pt>
                <c:pt idx="244">
                  <c:v>219.27</c:v>
                </c:pt>
                <c:pt idx="245">
                  <c:v>216.91</c:v>
                </c:pt>
                <c:pt idx="246">
                  <c:v>214.65</c:v>
                </c:pt>
                <c:pt idx="247">
                  <c:v>212.5</c:v>
                </c:pt>
                <c:pt idx="248">
                  <c:v>210.31</c:v>
                </c:pt>
                <c:pt idx="249">
                  <c:v>207.72</c:v>
                </c:pt>
                <c:pt idx="250">
                  <c:v>204.09</c:v>
                </c:pt>
                <c:pt idx="251">
                  <c:v>200.61</c:v>
                </c:pt>
                <c:pt idx="252">
                  <c:v>197.18</c:v>
                </c:pt>
                <c:pt idx="253">
                  <c:v>192.85</c:v>
                </c:pt>
                <c:pt idx="254">
                  <c:v>188.98</c:v>
                </c:pt>
                <c:pt idx="255">
                  <c:v>185.63</c:v>
                </c:pt>
                <c:pt idx="256">
                  <c:v>182.6</c:v>
                </c:pt>
                <c:pt idx="257">
                  <c:v>180.21</c:v>
                </c:pt>
                <c:pt idx="258">
                  <c:v>177.14</c:v>
                </c:pt>
                <c:pt idx="259">
                  <c:v>174.7</c:v>
                </c:pt>
                <c:pt idx="260">
                  <c:v>171.08</c:v>
                </c:pt>
                <c:pt idx="261">
                  <c:v>167.87</c:v>
                </c:pt>
                <c:pt idx="262">
                  <c:v>164.92</c:v>
                </c:pt>
                <c:pt idx="263">
                  <c:v>161.94999999999999</c:v>
                </c:pt>
                <c:pt idx="264">
                  <c:v>158.82</c:v>
                </c:pt>
                <c:pt idx="265">
                  <c:v>156.61000000000001</c:v>
                </c:pt>
                <c:pt idx="266">
                  <c:v>154.04</c:v>
                </c:pt>
                <c:pt idx="267">
                  <c:v>152.55000000000001</c:v>
                </c:pt>
                <c:pt idx="268">
                  <c:v>152.22</c:v>
                </c:pt>
                <c:pt idx="269">
                  <c:v>153.12</c:v>
                </c:pt>
                <c:pt idx="270">
                  <c:v>154.47999999999999</c:v>
                </c:pt>
                <c:pt idx="271">
                  <c:v>156.08000000000001</c:v>
                </c:pt>
                <c:pt idx="272">
                  <c:v>156.5</c:v>
                </c:pt>
                <c:pt idx="273">
                  <c:v>156.94</c:v>
                </c:pt>
                <c:pt idx="274">
                  <c:v>157.31</c:v>
                </c:pt>
                <c:pt idx="275">
                  <c:v>157.97999999999999</c:v>
                </c:pt>
                <c:pt idx="276">
                  <c:v>158.72999999999999</c:v>
                </c:pt>
                <c:pt idx="277">
                  <c:v>158.97</c:v>
                </c:pt>
                <c:pt idx="278">
                  <c:v>158.99</c:v>
                </c:pt>
                <c:pt idx="279">
                  <c:v>159.69999999999999</c:v>
                </c:pt>
                <c:pt idx="280">
                  <c:v>160.58000000000001</c:v>
                </c:pt>
                <c:pt idx="281">
                  <c:v>160.83000000000001</c:v>
                </c:pt>
                <c:pt idx="282">
                  <c:v>160.65</c:v>
                </c:pt>
                <c:pt idx="283">
                  <c:v>159.88</c:v>
                </c:pt>
                <c:pt idx="284">
                  <c:v>158.62</c:v>
                </c:pt>
                <c:pt idx="285">
                  <c:v>157.13999999999999</c:v>
                </c:pt>
                <c:pt idx="286">
                  <c:v>156.46</c:v>
                </c:pt>
                <c:pt idx="287" formatCode="General">
                  <c:v>155.86000000000001</c:v>
                </c:pt>
                <c:pt idx="288" formatCode="General">
                  <c:v>155.51</c:v>
                </c:pt>
              </c:numCache>
            </c:numRef>
          </c:val>
          <c:smooth val="0"/>
        </c:ser>
        <c:dLbls>
          <c:showLegendKey val="0"/>
          <c:showVal val="0"/>
          <c:showCatName val="0"/>
          <c:showSerName val="0"/>
          <c:showPercent val="0"/>
          <c:showBubbleSize val="0"/>
        </c:dLbls>
        <c:smooth val="0"/>
        <c:axId val="544582056"/>
        <c:axId val="544582448"/>
      </c:lineChart>
      <c:dateAx>
        <c:axId val="544582056"/>
        <c:scaling>
          <c:orientation val="minMax"/>
        </c:scaling>
        <c:delete val="0"/>
        <c:axPos val="b"/>
        <c:numFmt formatCode="mmmm\ yyyy" sourceLinked="1"/>
        <c:majorTickMark val="out"/>
        <c:minorTickMark val="none"/>
        <c:tickLblPos val="nextTo"/>
        <c:crossAx val="544582448"/>
        <c:crosses val="autoZero"/>
        <c:auto val="1"/>
        <c:lblOffset val="100"/>
        <c:baseTimeUnit val="months"/>
      </c:dateAx>
      <c:valAx>
        <c:axId val="544582448"/>
        <c:scaling>
          <c:orientation val="minMax"/>
        </c:scaling>
        <c:delete val="0"/>
        <c:axPos val="l"/>
        <c:majorGridlines/>
        <c:numFmt formatCode="0.00" sourceLinked="1"/>
        <c:majorTickMark val="out"/>
        <c:minorTickMark val="none"/>
        <c:tickLblPos val="nextTo"/>
        <c:crossAx val="544582056"/>
        <c:crosses val="autoZero"/>
        <c:crossBetween val="between"/>
      </c:valAx>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820512820512819"/>
          <c:y val="1.9639934533551555E-2"/>
          <c:w val="0.75919732441471677"/>
          <c:h val="0.78887070376432078"/>
        </c:manualLayout>
      </c:layout>
      <c:scatterChart>
        <c:scatterStyle val="lineMarker"/>
        <c:varyColors val="0"/>
        <c:ser>
          <c:idx val="0"/>
          <c:order val="0"/>
          <c:tx>
            <c:v>Home Price Index as of 2004</c:v>
          </c:tx>
          <c:spPr>
            <a:ln w="38100">
              <a:solidFill>
                <a:srgbClr val="0070C0"/>
              </a:solidFill>
              <a:prstDash val="solid"/>
            </a:ln>
          </c:spPr>
          <c:marker>
            <c:symbol val="none"/>
          </c:marker>
          <c:xVal>
            <c:numRef>
              <c:f>Data!$A$8:$A$136</c:f>
              <c:numCache>
                <c:formatCode>General</c:formatCode>
                <c:ptCount val="129"/>
                <c:pt idx="0">
                  <c:v>1890</c:v>
                </c:pt>
                <c:pt idx="1">
                  <c:v>1891</c:v>
                </c:pt>
                <c:pt idx="2">
                  <c:v>1892</c:v>
                </c:pt>
                <c:pt idx="3">
                  <c:v>1893</c:v>
                </c:pt>
                <c:pt idx="4">
                  <c:v>1894</c:v>
                </c:pt>
                <c:pt idx="5">
                  <c:v>1895</c:v>
                </c:pt>
                <c:pt idx="6">
                  <c:v>1896</c:v>
                </c:pt>
                <c:pt idx="7">
                  <c:v>1897</c:v>
                </c:pt>
                <c:pt idx="8">
                  <c:v>1898</c:v>
                </c:pt>
                <c:pt idx="9">
                  <c:v>1899</c:v>
                </c:pt>
                <c:pt idx="10">
                  <c:v>1900</c:v>
                </c:pt>
                <c:pt idx="11">
                  <c:v>1901</c:v>
                </c:pt>
                <c:pt idx="12">
                  <c:v>1902</c:v>
                </c:pt>
                <c:pt idx="13">
                  <c:v>1903</c:v>
                </c:pt>
                <c:pt idx="14">
                  <c:v>1904</c:v>
                </c:pt>
                <c:pt idx="15">
                  <c:v>1905</c:v>
                </c:pt>
                <c:pt idx="16">
                  <c:v>1906</c:v>
                </c:pt>
                <c:pt idx="17">
                  <c:v>1907</c:v>
                </c:pt>
                <c:pt idx="18">
                  <c:v>1908</c:v>
                </c:pt>
                <c:pt idx="19">
                  <c:v>1909</c:v>
                </c:pt>
                <c:pt idx="20">
                  <c:v>1910</c:v>
                </c:pt>
                <c:pt idx="21">
                  <c:v>1911</c:v>
                </c:pt>
                <c:pt idx="22">
                  <c:v>1912</c:v>
                </c:pt>
                <c:pt idx="23">
                  <c:v>1913</c:v>
                </c:pt>
                <c:pt idx="24">
                  <c:v>1914</c:v>
                </c:pt>
                <c:pt idx="25">
                  <c:v>1915</c:v>
                </c:pt>
                <c:pt idx="26">
                  <c:v>1916</c:v>
                </c:pt>
                <c:pt idx="27">
                  <c:v>1917</c:v>
                </c:pt>
                <c:pt idx="28">
                  <c:v>1918</c:v>
                </c:pt>
                <c:pt idx="29">
                  <c:v>1919</c:v>
                </c:pt>
                <c:pt idx="30">
                  <c:v>1920</c:v>
                </c:pt>
                <c:pt idx="31">
                  <c:v>1921</c:v>
                </c:pt>
                <c:pt idx="32">
                  <c:v>1922</c:v>
                </c:pt>
                <c:pt idx="33">
                  <c:v>1923</c:v>
                </c:pt>
                <c:pt idx="34">
                  <c:v>1924</c:v>
                </c:pt>
                <c:pt idx="35">
                  <c:v>1925</c:v>
                </c:pt>
                <c:pt idx="36">
                  <c:v>1926</c:v>
                </c:pt>
                <c:pt idx="37">
                  <c:v>1927</c:v>
                </c:pt>
                <c:pt idx="38">
                  <c:v>1928</c:v>
                </c:pt>
                <c:pt idx="39">
                  <c:v>1929</c:v>
                </c:pt>
                <c:pt idx="40">
                  <c:v>1930</c:v>
                </c:pt>
                <c:pt idx="41">
                  <c:v>1931</c:v>
                </c:pt>
                <c:pt idx="42">
                  <c:v>1932</c:v>
                </c:pt>
                <c:pt idx="43">
                  <c:v>1933</c:v>
                </c:pt>
                <c:pt idx="44">
                  <c:v>1934</c:v>
                </c:pt>
                <c:pt idx="45">
                  <c:v>1935</c:v>
                </c:pt>
                <c:pt idx="46">
                  <c:v>1936</c:v>
                </c:pt>
                <c:pt idx="47">
                  <c:v>1937</c:v>
                </c:pt>
                <c:pt idx="48">
                  <c:v>1938</c:v>
                </c:pt>
                <c:pt idx="49">
                  <c:v>1939</c:v>
                </c:pt>
                <c:pt idx="50">
                  <c:v>1940</c:v>
                </c:pt>
                <c:pt idx="51">
                  <c:v>1941</c:v>
                </c:pt>
                <c:pt idx="52">
                  <c:v>1942</c:v>
                </c:pt>
                <c:pt idx="53">
                  <c:v>1943</c:v>
                </c:pt>
                <c:pt idx="54">
                  <c:v>1944</c:v>
                </c:pt>
                <c:pt idx="55">
                  <c:v>1945</c:v>
                </c:pt>
                <c:pt idx="56">
                  <c:v>1946</c:v>
                </c:pt>
                <c:pt idx="57">
                  <c:v>1947</c:v>
                </c:pt>
                <c:pt idx="58">
                  <c:v>1948</c:v>
                </c:pt>
                <c:pt idx="59">
                  <c:v>1949</c:v>
                </c:pt>
                <c:pt idx="60">
                  <c:v>1950</c:v>
                </c:pt>
                <c:pt idx="61">
                  <c:v>1951</c:v>
                </c:pt>
                <c:pt idx="62">
                  <c:v>1952</c:v>
                </c:pt>
                <c:pt idx="63">
                  <c:v>1953</c:v>
                </c:pt>
                <c:pt idx="64">
                  <c:v>1954</c:v>
                </c:pt>
                <c:pt idx="65">
                  <c:v>1955</c:v>
                </c:pt>
                <c:pt idx="66">
                  <c:v>1956</c:v>
                </c:pt>
                <c:pt idx="67">
                  <c:v>1957</c:v>
                </c:pt>
                <c:pt idx="68">
                  <c:v>1958</c:v>
                </c:pt>
                <c:pt idx="69">
                  <c:v>1959</c:v>
                </c:pt>
                <c:pt idx="70">
                  <c:v>1960</c:v>
                </c:pt>
                <c:pt idx="71">
                  <c:v>1961</c:v>
                </c:pt>
                <c:pt idx="72">
                  <c:v>1962</c:v>
                </c:pt>
                <c:pt idx="73">
                  <c:v>1963</c:v>
                </c:pt>
                <c:pt idx="74">
                  <c:v>1964</c:v>
                </c:pt>
                <c:pt idx="75">
                  <c:v>1965</c:v>
                </c:pt>
                <c:pt idx="76">
                  <c:v>1966</c:v>
                </c:pt>
                <c:pt idx="77">
                  <c:v>1967</c:v>
                </c:pt>
                <c:pt idx="78">
                  <c:v>1968</c:v>
                </c:pt>
                <c:pt idx="79">
                  <c:v>1969</c:v>
                </c:pt>
                <c:pt idx="80">
                  <c:v>1970</c:v>
                </c:pt>
                <c:pt idx="81">
                  <c:v>1971</c:v>
                </c:pt>
                <c:pt idx="82">
                  <c:v>1972</c:v>
                </c:pt>
                <c:pt idx="83">
                  <c:v>1973</c:v>
                </c:pt>
                <c:pt idx="84">
                  <c:v>1974</c:v>
                </c:pt>
                <c:pt idx="85">
                  <c:v>1975</c:v>
                </c:pt>
                <c:pt idx="86">
                  <c:v>1976</c:v>
                </c:pt>
                <c:pt idx="87">
                  <c:v>1977</c:v>
                </c:pt>
                <c:pt idx="88">
                  <c:v>1978</c:v>
                </c:pt>
                <c:pt idx="89">
                  <c:v>1979</c:v>
                </c:pt>
                <c:pt idx="90">
                  <c:v>1980</c:v>
                </c:pt>
                <c:pt idx="91">
                  <c:v>1981</c:v>
                </c:pt>
                <c:pt idx="92">
                  <c:v>1982</c:v>
                </c:pt>
                <c:pt idx="93">
                  <c:v>1983</c:v>
                </c:pt>
                <c:pt idx="94">
                  <c:v>1984</c:v>
                </c:pt>
                <c:pt idx="95">
                  <c:v>1985</c:v>
                </c:pt>
                <c:pt idx="96">
                  <c:v>1986</c:v>
                </c:pt>
                <c:pt idx="97">
                  <c:v>1987</c:v>
                </c:pt>
                <c:pt idx="98">
                  <c:v>1988</c:v>
                </c:pt>
                <c:pt idx="99">
                  <c:v>1989</c:v>
                </c:pt>
                <c:pt idx="100">
                  <c:v>1990</c:v>
                </c:pt>
                <c:pt idx="101">
                  <c:v>1991</c:v>
                </c:pt>
                <c:pt idx="102">
                  <c:v>1992</c:v>
                </c:pt>
                <c:pt idx="103">
                  <c:v>1993</c:v>
                </c:pt>
                <c:pt idx="104">
                  <c:v>1994</c:v>
                </c:pt>
                <c:pt idx="105">
                  <c:v>1995</c:v>
                </c:pt>
                <c:pt idx="106">
                  <c:v>1996</c:v>
                </c:pt>
                <c:pt idx="107">
                  <c:v>1997</c:v>
                </c:pt>
                <c:pt idx="108">
                  <c:v>1998</c:v>
                </c:pt>
                <c:pt idx="109">
                  <c:v>1999</c:v>
                </c:pt>
                <c:pt idx="110">
                  <c:v>2000</c:v>
                </c:pt>
                <c:pt idx="111">
                  <c:v>2001</c:v>
                </c:pt>
                <c:pt idx="112">
                  <c:v>2002</c:v>
                </c:pt>
                <c:pt idx="113">
                  <c:v>2003</c:v>
                </c:pt>
                <c:pt idx="114">
                  <c:v>2004</c:v>
                </c:pt>
                <c:pt idx="115">
                  <c:v>2005</c:v>
                </c:pt>
                <c:pt idx="116">
                  <c:v>2006</c:v>
                </c:pt>
                <c:pt idx="117">
                  <c:v>2007.125</c:v>
                </c:pt>
                <c:pt idx="118">
                  <c:v>2007.375</c:v>
                </c:pt>
                <c:pt idx="119">
                  <c:v>2007.625</c:v>
                </c:pt>
                <c:pt idx="120">
                  <c:v>2007.875</c:v>
                </c:pt>
                <c:pt idx="121">
                  <c:v>2008.125</c:v>
                </c:pt>
                <c:pt idx="122">
                  <c:v>2008.375</c:v>
                </c:pt>
                <c:pt idx="123">
                  <c:v>2008.625</c:v>
                </c:pt>
                <c:pt idx="124">
                  <c:v>2008.875</c:v>
                </c:pt>
                <c:pt idx="125">
                  <c:v>2009.125</c:v>
                </c:pt>
                <c:pt idx="126">
                  <c:v>2009.375</c:v>
                </c:pt>
                <c:pt idx="127">
                  <c:v>2009.625</c:v>
                </c:pt>
                <c:pt idx="128">
                  <c:v>2009.875</c:v>
                </c:pt>
              </c:numCache>
            </c:numRef>
          </c:xVal>
          <c:yVal>
            <c:numRef>
              <c:f>Data!$B$8:$B$136</c:f>
              <c:numCache>
                <c:formatCode>General</c:formatCode>
                <c:ptCount val="129"/>
                <c:pt idx="0">
                  <c:v>100</c:v>
                </c:pt>
                <c:pt idx="1">
                  <c:v>88.011791056563737</c:v>
                </c:pt>
                <c:pt idx="2">
                  <c:v>95.421736182503096</c:v>
                </c:pt>
                <c:pt idx="3">
                  <c:v>92.297385480981944</c:v>
                </c:pt>
                <c:pt idx="4">
                  <c:v>123.98048277944351</c:v>
                </c:pt>
                <c:pt idx="5">
                  <c:v>117.45509156635744</c:v>
                </c:pt>
                <c:pt idx="6">
                  <c:v>100.30299018534107</c:v>
                </c:pt>
                <c:pt idx="7">
                  <c:v>106.51570280594891</c:v>
                </c:pt>
                <c:pt idx="8">
                  <c:v>110.18413977609028</c:v>
                </c:pt>
                <c:pt idx="9">
                  <c:v>103.8531133418476</c:v>
                </c:pt>
                <c:pt idx="10">
                  <c:v>101.57429475419819</c:v>
                </c:pt>
                <c:pt idx="11">
                  <c:v>87.326095502592736</c:v>
                </c:pt>
                <c:pt idx="12">
                  <c:v>100.4736445014437</c:v>
                </c:pt>
                <c:pt idx="13">
                  <c:v>93.074892384752658</c:v>
                </c:pt>
                <c:pt idx="14">
                  <c:v>101.85435896630185</c:v>
                </c:pt>
                <c:pt idx="15">
                  <c:v>87.2485475278975</c:v>
                </c:pt>
                <c:pt idx="16">
                  <c:v>103.52516731881606</c:v>
                </c:pt>
                <c:pt idx="17">
                  <c:v>109.31652066458432</c:v>
                </c:pt>
                <c:pt idx="18">
                  <c:v>100.81918235205082</c:v>
                </c:pt>
                <c:pt idx="19">
                  <c:v>95.380413785817851</c:v>
                </c:pt>
                <c:pt idx="20">
                  <c:v>93.11063670722838</c:v>
                </c:pt>
                <c:pt idx="21">
                  <c:v>97.543336044855181</c:v>
                </c:pt>
                <c:pt idx="22">
                  <c:v>102.36516183529945</c:v>
                </c:pt>
                <c:pt idx="23">
                  <c:v>95.408560799230997</c:v>
                </c:pt>
                <c:pt idx="24">
                  <c:v>96.977163697895705</c:v>
                </c:pt>
                <c:pt idx="25">
                  <c:v>88.148763797861449</c:v>
                </c:pt>
                <c:pt idx="26">
                  <c:v>93.724851648340547</c:v>
                </c:pt>
                <c:pt idx="27">
                  <c:v>85.009037418622057</c:v>
                </c:pt>
                <c:pt idx="28">
                  <c:v>75.566621063295401</c:v>
                </c:pt>
                <c:pt idx="29">
                  <c:v>70.51379535554895</c:v>
                </c:pt>
                <c:pt idx="30">
                  <c:v>66.074149070036938</c:v>
                </c:pt>
                <c:pt idx="31">
                  <c:v>65.614308479471049</c:v>
                </c:pt>
                <c:pt idx="32">
                  <c:v>74.7961971410177</c:v>
                </c:pt>
                <c:pt idx="33">
                  <c:v>76.350077815320617</c:v>
                </c:pt>
                <c:pt idx="34">
                  <c:v>74.286977883195448</c:v>
                </c:pt>
                <c:pt idx="35">
                  <c:v>78.162820207536058</c:v>
                </c:pt>
                <c:pt idx="36">
                  <c:v>72.490601552443778</c:v>
                </c:pt>
                <c:pt idx="37">
                  <c:v>71.380301210962458</c:v>
                </c:pt>
                <c:pt idx="38">
                  <c:v>73.282129873181248</c:v>
                </c:pt>
                <c:pt idx="39">
                  <c:v>72.614329879892765</c:v>
                </c:pt>
                <c:pt idx="40">
                  <c:v>69.49191369505759</c:v>
                </c:pt>
                <c:pt idx="41">
                  <c:v>68.645203207023911</c:v>
                </c:pt>
                <c:pt idx="42">
                  <c:v>68.337193512212096</c:v>
                </c:pt>
                <c:pt idx="43">
                  <c:v>72.865946976453174</c:v>
                </c:pt>
                <c:pt idx="44">
                  <c:v>73.279411128565343</c:v>
                </c:pt>
                <c:pt idx="45">
                  <c:v>78.069999028619634</c:v>
                </c:pt>
                <c:pt idx="46">
                  <c:v>79.414895049349241</c:v>
                </c:pt>
                <c:pt idx="47">
                  <c:v>79.717617806811873</c:v>
                </c:pt>
                <c:pt idx="48">
                  <c:v>78.464652936533838</c:v>
                </c:pt>
                <c:pt idx="49">
                  <c:v>78.549684934929161</c:v>
                </c:pt>
                <c:pt idx="50">
                  <c:v>81.730806328031051</c:v>
                </c:pt>
                <c:pt idx="51">
                  <c:v>73.815883429282962</c:v>
                </c:pt>
                <c:pt idx="52">
                  <c:v>68.502826828783569</c:v>
                </c:pt>
                <c:pt idx="53">
                  <c:v>70.922974200816938</c:v>
                </c:pt>
                <c:pt idx="54">
                  <c:v>80.308995786372662</c:v>
                </c:pt>
                <c:pt idx="55">
                  <c:v>87.750046120937483</c:v>
                </c:pt>
                <c:pt idx="56">
                  <c:v>106.50589550863101</c:v>
                </c:pt>
                <c:pt idx="57">
                  <c:v>109.32967071418349</c:v>
                </c:pt>
                <c:pt idx="58">
                  <c:v>101.22257950824536</c:v>
                </c:pt>
                <c:pt idx="59">
                  <c:v>100.04660762637602</c:v>
                </c:pt>
                <c:pt idx="60">
                  <c:v>105.89483934250828</c:v>
                </c:pt>
                <c:pt idx="61">
                  <c:v>103.89866872416337</c:v>
                </c:pt>
                <c:pt idx="62">
                  <c:v>103.97432747997293</c:v>
                </c:pt>
                <c:pt idx="63">
                  <c:v>114.71330928920214</c:v>
                </c:pt>
                <c:pt idx="64">
                  <c:v>114.19912604308873</c:v>
                </c:pt>
                <c:pt idx="65">
                  <c:v>115.46212609748655</c:v>
                </c:pt>
                <c:pt idx="66">
                  <c:v>115.31661548096648</c:v>
                </c:pt>
                <c:pt idx="67">
                  <c:v>115.09565859096485</c:v>
                </c:pt>
                <c:pt idx="68">
                  <c:v>112.68524849385484</c:v>
                </c:pt>
                <c:pt idx="69">
                  <c:v>110.98045514156283</c:v>
                </c:pt>
                <c:pt idx="70">
                  <c:v>110.52529338339657</c:v>
                </c:pt>
                <c:pt idx="71">
                  <c:v>109.19386000318435</c:v>
                </c:pt>
                <c:pt idx="72">
                  <c:v>109.67151411741943</c:v>
                </c:pt>
                <c:pt idx="73">
                  <c:v>109.36006507744253</c:v>
                </c:pt>
                <c:pt idx="74">
                  <c:v>106.98159726485322</c:v>
                </c:pt>
                <c:pt idx="75">
                  <c:v>109.69451350733269</c:v>
                </c:pt>
                <c:pt idx="76">
                  <c:v>109.40942390952149</c:v>
                </c:pt>
                <c:pt idx="77">
                  <c:v>107.22608691656674</c:v>
                </c:pt>
                <c:pt idx="78">
                  <c:v>106.41025983880449</c:v>
                </c:pt>
                <c:pt idx="79">
                  <c:v>108.5517720486297</c:v>
                </c:pt>
                <c:pt idx="80">
                  <c:v>110.44032846197834</c:v>
                </c:pt>
                <c:pt idx="81">
                  <c:v>110.68353528579188</c:v>
                </c:pt>
                <c:pt idx="82">
                  <c:v>111.61097633612023</c:v>
                </c:pt>
                <c:pt idx="83">
                  <c:v>109.91746417622076</c:v>
                </c:pt>
                <c:pt idx="84">
                  <c:v>108.05464309707099</c:v>
                </c:pt>
                <c:pt idx="85">
                  <c:v>108.57325282940658</c:v>
                </c:pt>
                <c:pt idx="86">
                  <c:v>105.68882375234605</c:v>
                </c:pt>
                <c:pt idx="87">
                  <c:v>109.42270940920724</c:v>
                </c:pt>
                <c:pt idx="88">
                  <c:v>116.30113557972308</c:v>
                </c:pt>
                <c:pt idx="89">
                  <c:v>122.08975372246704</c:v>
                </c:pt>
                <c:pt idx="90">
                  <c:v>117.13838452588939</c:v>
                </c:pt>
                <c:pt idx="91">
                  <c:v>110.81643937720941</c:v>
                </c:pt>
                <c:pt idx="92">
                  <c:v>107.25359424839392</c:v>
                </c:pt>
                <c:pt idx="93">
                  <c:v>106.14555798247125</c:v>
                </c:pt>
                <c:pt idx="94">
                  <c:v>105.85456694556217</c:v>
                </c:pt>
                <c:pt idx="95">
                  <c:v>107.74504081601172</c:v>
                </c:pt>
                <c:pt idx="96">
                  <c:v>111.1730909182909</c:v>
                </c:pt>
                <c:pt idx="97">
                  <c:v>118.924513141307</c:v>
                </c:pt>
                <c:pt idx="98">
                  <c:v>122.84896005149868</c:v>
                </c:pt>
                <c:pt idx="99">
                  <c:v>127.51131668328149</c:v>
                </c:pt>
                <c:pt idx="100">
                  <c:v>126.47708507354405</c:v>
                </c:pt>
                <c:pt idx="101">
                  <c:v>116.30619733156924</c:v>
                </c:pt>
                <c:pt idx="102">
                  <c:v>114.70161251955241</c:v>
                </c:pt>
                <c:pt idx="103">
                  <c:v>111.32120394549523</c:v>
                </c:pt>
                <c:pt idx="104">
                  <c:v>111.49651917643848</c:v>
                </c:pt>
                <c:pt idx="105">
                  <c:v>110.27065238200024</c:v>
                </c:pt>
                <c:pt idx="106">
                  <c:v>109.92455499753532</c:v>
                </c:pt>
                <c:pt idx="107">
                  <c:v>109.63865111117998</c:v>
                </c:pt>
                <c:pt idx="108">
                  <c:v>113.07446117308737</c:v>
                </c:pt>
                <c:pt idx="109">
                  <c:v>119.48190420787029</c:v>
                </c:pt>
                <c:pt idx="110">
                  <c:v>126.29959151886955</c:v>
                </c:pt>
                <c:pt idx="111">
                  <c:v>133.04212875254424</c:v>
                </c:pt>
                <c:pt idx="112">
                  <c:v>142.04888671425473</c:v>
                </c:pt>
                <c:pt idx="113">
                  <c:v>153.09584669198119</c:v>
                </c:pt>
                <c:pt idx="114">
                  <c:v>168.36777589291665</c:v>
                </c:pt>
                <c:pt idx="115">
                  <c:v>189.1465331765225</c:v>
                </c:pt>
                <c:pt idx="116">
                  <c:v>202.82967937409722</c:v>
                </c:pt>
                <c:pt idx="117">
                  <c:v>194.67133778323043</c:v>
                </c:pt>
                <c:pt idx="118">
                  <c:v>188.93728626673857</c:v>
                </c:pt>
                <c:pt idx="119">
                  <c:v>184.23996190187219</c:v>
                </c:pt>
                <c:pt idx="120">
                  <c:v>174.22955385916077</c:v>
                </c:pt>
                <c:pt idx="121">
                  <c:v>161.19820065009827</c:v>
                </c:pt>
                <c:pt idx="122">
                  <c:v>154.99547861899356</c:v>
                </c:pt>
                <c:pt idx="123">
                  <c:v>146.04220825092668</c:v>
                </c:pt>
                <c:pt idx="124">
                  <c:v>137.41191213328011</c:v>
                </c:pt>
                <c:pt idx="125">
                  <c:v>130.54571938665833</c:v>
                </c:pt>
                <c:pt idx="126">
                  <c:v>133.19108099164652</c:v>
                </c:pt>
                <c:pt idx="127">
                  <c:v>136.25128452569325</c:v>
                </c:pt>
                <c:pt idx="128">
                  <c:v>134.21192846485673</c:v>
                </c:pt>
              </c:numCache>
            </c:numRef>
          </c:yVal>
          <c:smooth val="0"/>
        </c:ser>
        <c:ser>
          <c:idx val="1"/>
          <c:order val="1"/>
          <c:tx>
            <c:v>Building Costs</c:v>
          </c:tx>
          <c:spPr>
            <a:ln w="25400">
              <a:solidFill>
                <a:srgbClr val="99CC00"/>
              </a:solidFill>
              <a:prstDash val="solid"/>
            </a:ln>
          </c:spPr>
          <c:marker>
            <c:symbol val="none"/>
          </c:marker>
          <c:xVal>
            <c:numRef>
              <c:f>Data!$C$8:$C$130</c:f>
              <c:numCache>
                <c:formatCode>General</c:formatCode>
                <c:ptCount val="123"/>
                <c:pt idx="0">
                  <c:v>1890</c:v>
                </c:pt>
                <c:pt idx="1">
                  <c:v>1891</c:v>
                </c:pt>
                <c:pt idx="2">
                  <c:v>1892</c:v>
                </c:pt>
                <c:pt idx="3">
                  <c:v>1893</c:v>
                </c:pt>
                <c:pt idx="4">
                  <c:v>1894</c:v>
                </c:pt>
                <c:pt idx="5">
                  <c:v>1895</c:v>
                </c:pt>
                <c:pt idx="6">
                  <c:v>1896</c:v>
                </c:pt>
                <c:pt idx="7">
                  <c:v>1897</c:v>
                </c:pt>
                <c:pt idx="8">
                  <c:v>1898</c:v>
                </c:pt>
                <c:pt idx="9">
                  <c:v>1899</c:v>
                </c:pt>
                <c:pt idx="10">
                  <c:v>1900</c:v>
                </c:pt>
                <c:pt idx="11">
                  <c:v>1901</c:v>
                </c:pt>
                <c:pt idx="12">
                  <c:v>1902</c:v>
                </c:pt>
                <c:pt idx="13">
                  <c:v>1903</c:v>
                </c:pt>
                <c:pt idx="14">
                  <c:v>1904</c:v>
                </c:pt>
                <c:pt idx="15">
                  <c:v>1905</c:v>
                </c:pt>
                <c:pt idx="16">
                  <c:v>1906</c:v>
                </c:pt>
                <c:pt idx="17">
                  <c:v>1907</c:v>
                </c:pt>
                <c:pt idx="18">
                  <c:v>1908</c:v>
                </c:pt>
                <c:pt idx="19">
                  <c:v>1909</c:v>
                </c:pt>
                <c:pt idx="20">
                  <c:v>1910</c:v>
                </c:pt>
                <c:pt idx="21">
                  <c:v>1911</c:v>
                </c:pt>
                <c:pt idx="22">
                  <c:v>1912</c:v>
                </c:pt>
                <c:pt idx="23">
                  <c:v>1913</c:v>
                </c:pt>
                <c:pt idx="24">
                  <c:v>1914</c:v>
                </c:pt>
                <c:pt idx="25">
                  <c:v>1915</c:v>
                </c:pt>
                <c:pt idx="26">
                  <c:v>1916</c:v>
                </c:pt>
                <c:pt idx="27">
                  <c:v>1917</c:v>
                </c:pt>
                <c:pt idx="28">
                  <c:v>1918</c:v>
                </c:pt>
                <c:pt idx="29">
                  <c:v>1919</c:v>
                </c:pt>
                <c:pt idx="30">
                  <c:v>1920</c:v>
                </c:pt>
                <c:pt idx="31">
                  <c:v>1921</c:v>
                </c:pt>
                <c:pt idx="32">
                  <c:v>1922</c:v>
                </c:pt>
                <c:pt idx="33">
                  <c:v>1923</c:v>
                </c:pt>
                <c:pt idx="34">
                  <c:v>1924</c:v>
                </c:pt>
                <c:pt idx="35">
                  <c:v>1925</c:v>
                </c:pt>
                <c:pt idx="36">
                  <c:v>1926</c:v>
                </c:pt>
                <c:pt idx="37">
                  <c:v>1927</c:v>
                </c:pt>
                <c:pt idx="38">
                  <c:v>1928</c:v>
                </c:pt>
                <c:pt idx="39">
                  <c:v>1929</c:v>
                </c:pt>
                <c:pt idx="40">
                  <c:v>1930</c:v>
                </c:pt>
                <c:pt idx="41">
                  <c:v>1931</c:v>
                </c:pt>
                <c:pt idx="42">
                  <c:v>1932</c:v>
                </c:pt>
                <c:pt idx="43">
                  <c:v>1933</c:v>
                </c:pt>
                <c:pt idx="44">
                  <c:v>1934</c:v>
                </c:pt>
                <c:pt idx="45">
                  <c:v>1935</c:v>
                </c:pt>
                <c:pt idx="46">
                  <c:v>1936</c:v>
                </c:pt>
                <c:pt idx="47">
                  <c:v>1937</c:v>
                </c:pt>
                <c:pt idx="48">
                  <c:v>1938</c:v>
                </c:pt>
                <c:pt idx="49">
                  <c:v>1939</c:v>
                </c:pt>
                <c:pt idx="50">
                  <c:v>1940</c:v>
                </c:pt>
                <c:pt idx="51">
                  <c:v>1941</c:v>
                </c:pt>
                <c:pt idx="52">
                  <c:v>1942</c:v>
                </c:pt>
                <c:pt idx="53">
                  <c:v>1943</c:v>
                </c:pt>
                <c:pt idx="54">
                  <c:v>1944</c:v>
                </c:pt>
                <c:pt idx="55">
                  <c:v>1945</c:v>
                </c:pt>
                <c:pt idx="56">
                  <c:v>1946</c:v>
                </c:pt>
                <c:pt idx="57">
                  <c:v>1947</c:v>
                </c:pt>
                <c:pt idx="58">
                  <c:v>1948</c:v>
                </c:pt>
                <c:pt idx="59">
                  <c:v>1949</c:v>
                </c:pt>
                <c:pt idx="60">
                  <c:v>1950</c:v>
                </c:pt>
                <c:pt idx="61">
                  <c:v>1951</c:v>
                </c:pt>
                <c:pt idx="62">
                  <c:v>1952</c:v>
                </c:pt>
                <c:pt idx="63">
                  <c:v>1953</c:v>
                </c:pt>
                <c:pt idx="64">
                  <c:v>1954</c:v>
                </c:pt>
                <c:pt idx="65">
                  <c:v>1955</c:v>
                </c:pt>
                <c:pt idx="66">
                  <c:v>1956</c:v>
                </c:pt>
                <c:pt idx="67">
                  <c:v>1957</c:v>
                </c:pt>
                <c:pt idx="68">
                  <c:v>1958</c:v>
                </c:pt>
                <c:pt idx="69">
                  <c:v>1959</c:v>
                </c:pt>
                <c:pt idx="70">
                  <c:v>1960</c:v>
                </c:pt>
                <c:pt idx="71">
                  <c:v>1961</c:v>
                </c:pt>
                <c:pt idx="72">
                  <c:v>1962</c:v>
                </c:pt>
                <c:pt idx="73">
                  <c:v>1963</c:v>
                </c:pt>
                <c:pt idx="74">
                  <c:v>1964</c:v>
                </c:pt>
                <c:pt idx="75">
                  <c:v>1965</c:v>
                </c:pt>
                <c:pt idx="76">
                  <c:v>1966</c:v>
                </c:pt>
                <c:pt idx="77">
                  <c:v>1967</c:v>
                </c:pt>
                <c:pt idx="78">
                  <c:v>1968</c:v>
                </c:pt>
                <c:pt idx="79">
                  <c:v>1969</c:v>
                </c:pt>
                <c:pt idx="80">
                  <c:v>1970</c:v>
                </c:pt>
                <c:pt idx="81">
                  <c:v>1971</c:v>
                </c:pt>
                <c:pt idx="82">
                  <c:v>1972</c:v>
                </c:pt>
                <c:pt idx="83">
                  <c:v>1973</c:v>
                </c:pt>
                <c:pt idx="84">
                  <c:v>1974</c:v>
                </c:pt>
                <c:pt idx="85">
                  <c:v>1975</c:v>
                </c:pt>
                <c:pt idx="86">
                  <c:v>1976</c:v>
                </c:pt>
                <c:pt idx="87">
                  <c:v>1977</c:v>
                </c:pt>
                <c:pt idx="88">
                  <c:v>1978</c:v>
                </c:pt>
                <c:pt idx="89">
                  <c:v>1979</c:v>
                </c:pt>
                <c:pt idx="90">
                  <c:v>1980</c:v>
                </c:pt>
                <c:pt idx="91">
                  <c:v>1981</c:v>
                </c:pt>
                <c:pt idx="92">
                  <c:v>1982</c:v>
                </c:pt>
                <c:pt idx="93">
                  <c:v>1983</c:v>
                </c:pt>
                <c:pt idx="94">
                  <c:v>1984</c:v>
                </c:pt>
                <c:pt idx="95">
                  <c:v>1985</c:v>
                </c:pt>
                <c:pt idx="96">
                  <c:v>1986</c:v>
                </c:pt>
                <c:pt idx="97">
                  <c:v>1987</c:v>
                </c:pt>
                <c:pt idx="98">
                  <c:v>1988</c:v>
                </c:pt>
                <c:pt idx="99">
                  <c:v>1989</c:v>
                </c:pt>
                <c:pt idx="100">
                  <c:v>1990</c:v>
                </c:pt>
                <c:pt idx="101">
                  <c:v>1991</c:v>
                </c:pt>
                <c:pt idx="102">
                  <c:v>1992</c:v>
                </c:pt>
                <c:pt idx="103">
                  <c:v>1993</c:v>
                </c:pt>
                <c:pt idx="104">
                  <c:v>1994</c:v>
                </c:pt>
                <c:pt idx="105">
                  <c:v>1995</c:v>
                </c:pt>
                <c:pt idx="106">
                  <c:v>1996</c:v>
                </c:pt>
                <c:pt idx="107">
                  <c:v>1997</c:v>
                </c:pt>
                <c:pt idx="108">
                  <c:v>1998</c:v>
                </c:pt>
                <c:pt idx="109">
                  <c:v>1999</c:v>
                </c:pt>
                <c:pt idx="110">
                  <c:v>2000</c:v>
                </c:pt>
                <c:pt idx="111">
                  <c:v>2001</c:v>
                </c:pt>
                <c:pt idx="112">
                  <c:v>2002</c:v>
                </c:pt>
                <c:pt idx="113">
                  <c:v>2003</c:v>
                </c:pt>
                <c:pt idx="114">
                  <c:v>2004</c:v>
                </c:pt>
                <c:pt idx="115">
                  <c:v>2005</c:v>
                </c:pt>
                <c:pt idx="116">
                  <c:v>2006</c:v>
                </c:pt>
                <c:pt idx="117">
                  <c:v>2007</c:v>
                </c:pt>
                <c:pt idx="118">
                  <c:v>2008</c:v>
                </c:pt>
                <c:pt idx="119">
                  <c:v>2009</c:v>
                </c:pt>
              </c:numCache>
            </c:numRef>
          </c:xVal>
          <c:yVal>
            <c:numRef>
              <c:f>Data!$D$8:$D$130</c:f>
              <c:numCache>
                <c:formatCode>General</c:formatCode>
                <c:ptCount val="123"/>
                <c:pt idx="0">
                  <c:v>51.362339834968708</c:v>
                </c:pt>
                <c:pt idx="1">
                  <c:v>47.26616290855403</c:v>
                </c:pt>
                <c:pt idx="2">
                  <c:v>52.048155015552602</c:v>
                </c:pt>
                <c:pt idx="3">
                  <c:v>44.673331550321265</c:v>
                </c:pt>
                <c:pt idx="4">
                  <c:v>57.263433799441337</c:v>
                </c:pt>
                <c:pt idx="5">
                  <c:v>61.470338429243704</c:v>
                </c:pt>
                <c:pt idx="6">
                  <c:v>60.068945428973606</c:v>
                </c:pt>
                <c:pt idx="7">
                  <c:v>62.384892756389746</c:v>
                </c:pt>
                <c:pt idx="8">
                  <c:v>61.438038202283501</c:v>
                </c:pt>
                <c:pt idx="9">
                  <c:v>64.044605796465532</c:v>
                </c:pt>
                <c:pt idx="10">
                  <c:v>49.420633813161963</c:v>
                </c:pt>
                <c:pt idx="11">
                  <c:v>51.252324438093325</c:v>
                </c:pt>
                <c:pt idx="12">
                  <c:v>50.516165104586733</c:v>
                </c:pt>
                <c:pt idx="13">
                  <c:v>43.543549635726144</c:v>
                </c:pt>
                <c:pt idx="14">
                  <c:v>47.085621062162488</c:v>
                </c:pt>
                <c:pt idx="15">
                  <c:v>47.110983749312027</c:v>
                </c:pt>
                <c:pt idx="16">
                  <c:v>51.769148434637323</c:v>
                </c:pt>
                <c:pt idx="17">
                  <c:v>49.544707383141926</c:v>
                </c:pt>
                <c:pt idx="18">
                  <c:v>50.125714115545264</c:v>
                </c:pt>
                <c:pt idx="19">
                  <c:v>44.071666122663473</c:v>
                </c:pt>
                <c:pt idx="20">
                  <c:v>37.981766718947924</c:v>
                </c:pt>
                <c:pt idx="21">
                  <c:v>42.297557688034289</c:v>
                </c:pt>
                <c:pt idx="22">
                  <c:v>42.254108323403813</c:v>
                </c:pt>
                <c:pt idx="23">
                  <c:v>40.336469535178594</c:v>
                </c:pt>
                <c:pt idx="24">
                  <c:v>34.477839354011124</c:v>
                </c:pt>
                <c:pt idx="25">
                  <c:v>35.317522956253846</c:v>
                </c:pt>
                <c:pt idx="26">
                  <c:v>47.29616864718578</c:v>
                </c:pt>
                <c:pt idx="27">
                  <c:v>53.594301367803297</c:v>
                </c:pt>
                <c:pt idx="28">
                  <c:v>42.643917380036129</c:v>
                </c:pt>
                <c:pt idx="29">
                  <c:v>36.182717777000349</c:v>
                </c:pt>
                <c:pt idx="30">
                  <c:v>40.271799969806324</c:v>
                </c:pt>
                <c:pt idx="31">
                  <c:v>32.805185035155233</c:v>
                </c:pt>
                <c:pt idx="32">
                  <c:v>34.437609584562594</c:v>
                </c:pt>
                <c:pt idx="33">
                  <c:v>41.571114427079252</c:v>
                </c:pt>
                <c:pt idx="34">
                  <c:v>40.369637131498905</c:v>
                </c:pt>
                <c:pt idx="35">
                  <c:v>39.718513951958613</c:v>
                </c:pt>
                <c:pt idx="36">
                  <c:v>38.806698996624711</c:v>
                </c:pt>
                <c:pt idx="37">
                  <c:v>39.908269849996074</c:v>
                </c:pt>
                <c:pt idx="38">
                  <c:v>40.803719251192391</c:v>
                </c:pt>
                <c:pt idx="39">
                  <c:v>41.939694388986943</c:v>
                </c:pt>
                <c:pt idx="40">
                  <c:v>40.622217078338132</c:v>
                </c:pt>
                <c:pt idx="41">
                  <c:v>39.673467694254498</c:v>
                </c:pt>
                <c:pt idx="42">
                  <c:v>34.397213561589574</c:v>
                </c:pt>
                <c:pt idx="43">
                  <c:v>43.078444157493372</c:v>
                </c:pt>
                <c:pt idx="44">
                  <c:v>47.504039848734763</c:v>
                </c:pt>
                <c:pt idx="45">
                  <c:v>45.830773210878661</c:v>
                </c:pt>
                <c:pt idx="46">
                  <c:v>46.799085339133619</c:v>
                </c:pt>
                <c:pt idx="47">
                  <c:v>52.194526647405887</c:v>
                </c:pt>
                <c:pt idx="48">
                  <c:v>52.091382821392344</c:v>
                </c:pt>
                <c:pt idx="49">
                  <c:v>52.835545433126505</c:v>
                </c:pt>
                <c:pt idx="50">
                  <c:v>54.836438710493951</c:v>
                </c:pt>
                <c:pt idx="51">
                  <c:v>56.189005727564442</c:v>
                </c:pt>
                <c:pt idx="52">
                  <c:v>53.093496461624071</c:v>
                </c:pt>
                <c:pt idx="53">
                  <c:v>50.878790934612006</c:v>
                </c:pt>
                <c:pt idx="54">
                  <c:v>50.711518896956193</c:v>
                </c:pt>
                <c:pt idx="55">
                  <c:v>50.415711806091799</c:v>
                </c:pt>
                <c:pt idx="56">
                  <c:v>54.052764168212121</c:v>
                </c:pt>
                <c:pt idx="57">
                  <c:v>54.663052789035632</c:v>
                </c:pt>
                <c:pt idx="58">
                  <c:v>54.024908200592435</c:v>
                </c:pt>
                <c:pt idx="59">
                  <c:v>55.070551585120022</c:v>
                </c:pt>
                <c:pt idx="60">
                  <c:v>59.917186202379149</c:v>
                </c:pt>
                <c:pt idx="61">
                  <c:v>59.278698601377414</c:v>
                </c:pt>
                <c:pt idx="62">
                  <c:v>58.943437717178206</c:v>
                </c:pt>
                <c:pt idx="63">
                  <c:v>60.839220095317941</c:v>
                </c:pt>
                <c:pt idx="64">
                  <c:v>62.254476192033295</c:v>
                </c:pt>
                <c:pt idx="65">
                  <c:v>65.955282669615286</c:v>
                </c:pt>
                <c:pt idx="66">
                  <c:v>68.791487860313623</c:v>
                </c:pt>
                <c:pt idx="67">
                  <c:v>69.246321039590157</c:v>
                </c:pt>
                <c:pt idx="68">
                  <c:v>68.925714197841643</c:v>
                </c:pt>
                <c:pt idx="69">
                  <c:v>70.952967716251663</c:v>
                </c:pt>
                <c:pt idx="70">
                  <c:v>71.636142575431336</c:v>
                </c:pt>
                <c:pt idx="71">
                  <c:v>71.568196995915699</c:v>
                </c:pt>
                <c:pt idx="72">
                  <c:v>72.592999816749028</c:v>
                </c:pt>
                <c:pt idx="73">
                  <c:v>73.367017736755258</c:v>
                </c:pt>
                <c:pt idx="74">
                  <c:v>74.367117321477195</c:v>
                </c:pt>
                <c:pt idx="75">
                  <c:v>75.457246162303903</c:v>
                </c:pt>
                <c:pt idx="76">
                  <c:v>76.749267860909228</c:v>
                </c:pt>
                <c:pt idx="77">
                  <c:v>77.150510233920471</c:v>
                </c:pt>
                <c:pt idx="78">
                  <c:v>79.390564568524809</c:v>
                </c:pt>
                <c:pt idx="79">
                  <c:v>83.323038340611717</c:v>
                </c:pt>
                <c:pt idx="80">
                  <c:v>83.042895247403209</c:v>
                </c:pt>
                <c:pt idx="81">
                  <c:v>89.436185877159289</c:v>
                </c:pt>
                <c:pt idx="82">
                  <c:v>95.743095655616827</c:v>
                </c:pt>
                <c:pt idx="83">
                  <c:v>100.30455778467774</c:v>
                </c:pt>
                <c:pt idx="84">
                  <c:v>97.093271547117126</c:v>
                </c:pt>
                <c:pt idx="85">
                  <c:v>94.122500920650793</c:v>
                </c:pt>
                <c:pt idx="86">
                  <c:v>96.233897983317718</c:v>
                </c:pt>
                <c:pt idx="87">
                  <c:v>99.165503728450389</c:v>
                </c:pt>
                <c:pt idx="88">
                  <c:v>100.56884002199011</c:v>
                </c:pt>
                <c:pt idx="89">
                  <c:v>100</c:v>
                </c:pt>
                <c:pt idx="90">
                  <c:v>93.677209009159242</c:v>
                </c:pt>
                <c:pt idx="91">
                  <c:v>90.503876703759005</c:v>
                </c:pt>
                <c:pt idx="92">
                  <c:v>88.952770828948758</c:v>
                </c:pt>
                <c:pt idx="93">
                  <c:v>91.528301017098343</c:v>
                </c:pt>
                <c:pt idx="94">
                  <c:v>89.061595491057588</c:v>
                </c:pt>
                <c:pt idx="95">
                  <c:v>86.307251784090525</c:v>
                </c:pt>
                <c:pt idx="96">
                  <c:v>85.065639257954359</c:v>
                </c:pt>
                <c:pt idx="97">
                  <c:v>85.800117465126306</c:v>
                </c:pt>
                <c:pt idx="98">
                  <c:v>84.312854375427349</c:v>
                </c:pt>
                <c:pt idx="99">
                  <c:v>81.669450233769538</c:v>
                </c:pt>
                <c:pt idx="100">
                  <c:v>79.634988431030209</c:v>
                </c:pt>
                <c:pt idx="101">
                  <c:v>76.742074535998185</c:v>
                </c:pt>
                <c:pt idx="102">
                  <c:v>77.053819626208067</c:v>
                </c:pt>
                <c:pt idx="103">
                  <c:v>78.887880537909268</c:v>
                </c:pt>
                <c:pt idx="104">
                  <c:v>79.898871089405048</c:v>
                </c:pt>
                <c:pt idx="105">
                  <c:v>77.744309804433641</c:v>
                </c:pt>
                <c:pt idx="106">
                  <c:v>77.892859482662857</c:v>
                </c:pt>
                <c:pt idx="107">
                  <c:v>79.391464287331061</c:v>
                </c:pt>
                <c:pt idx="108">
                  <c:v>78.790605489905971</c:v>
                </c:pt>
                <c:pt idx="109">
                  <c:v>78.981281308377888</c:v>
                </c:pt>
                <c:pt idx="110">
                  <c:v>78.722001047395949</c:v>
                </c:pt>
                <c:pt idx="111">
                  <c:v>76.640160699815468</c:v>
                </c:pt>
                <c:pt idx="112">
                  <c:v>76.813539497288346</c:v>
                </c:pt>
                <c:pt idx="113">
                  <c:v>76.315435159296527</c:v>
                </c:pt>
                <c:pt idx="114">
                  <c:v>80.773025788503162</c:v>
                </c:pt>
                <c:pt idx="115">
                  <c:v>82.79484771967978</c:v>
                </c:pt>
                <c:pt idx="116">
                  <c:v>82.727011372365979</c:v>
                </c:pt>
                <c:pt idx="117">
                  <c:v>83.196606760536142</c:v>
                </c:pt>
                <c:pt idx="118">
                  <c:v>81.418262767163242</c:v>
                </c:pt>
                <c:pt idx="119">
                  <c:v>84.737221920397459</c:v>
                </c:pt>
              </c:numCache>
            </c:numRef>
          </c:yVal>
          <c:smooth val="0"/>
        </c:ser>
        <c:ser>
          <c:idx val="3"/>
          <c:order val="3"/>
          <c:tx>
            <c:v>Interest Rate</c:v>
          </c:tx>
          <c:spPr>
            <a:ln w="25400">
              <a:solidFill>
                <a:schemeClr val="bg1">
                  <a:lumMod val="50000"/>
                </a:schemeClr>
              </a:solidFill>
              <a:prstDash val="solid"/>
            </a:ln>
          </c:spPr>
          <c:marker>
            <c:symbol val="none"/>
          </c:marker>
          <c:xVal>
            <c:numRef>
              <c:f>Data!$C$8:$C$132</c:f>
              <c:numCache>
                <c:formatCode>General</c:formatCode>
                <c:ptCount val="125"/>
                <c:pt idx="0">
                  <c:v>1890</c:v>
                </c:pt>
                <c:pt idx="1">
                  <c:v>1891</c:v>
                </c:pt>
                <c:pt idx="2">
                  <c:v>1892</c:v>
                </c:pt>
                <c:pt idx="3">
                  <c:v>1893</c:v>
                </c:pt>
                <c:pt idx="4">
                  <c:v>1894</c:v>
                </c:pt>
                <c:pt idx="5">
                  <c:v>1895</c:v>
                </c:pt>
                <c:pt idx="6">
                  <c:v>1896</c:v>
                </c:pt>
                <c:pt idx="7">
                  <c:v>1897</c:v>
                </c:pt>
                <c:pt idx="8">
                  <c:v>1898</c:v>
                </c:pt>
                <c:pt idx="9">
                  <c:v>1899</c:v>
                </c:pt>
                <c:pt idx="10">
                  <c:v>1900</c:v>
                </c:pt>
                <c:pt idx="11">
                  <c:v>1901</c:v>
                </c:pt>
                <c:pt idx="12">
                  <c:v>1902</c:v>
                </c:pt>
                <c:pt idx="13">
                  <c:v>1903</c:v>
                </c:pt>
                <c:pt idx="14">
                  <c:v>1904</c:v>
                </c:pt>
                <c:pt idx="15">
                  <c:v>1905</c:v>
                </c:pt>
                <c:pt idx="16">
                  <c:v>1906</c:v>
                </c:pt>
                <c:pt idx="17">
                  <c:v>1907</c:v>
                </c:pt>
                <c:pt idx="18">
                  <c:v>1908</c:v>
                </c:pt>
                <c:pt idx="19">
                  <c:v>1909</c:v>
                </c:pt>
                <c:pt idx="20">
                  <c:v>1910</c:v>
                </c:pt>
                <c:pt idx="21">
                  <c:v>1911</c:v>
                </c:pt>
                <c:pt idx="22">
                  <c:v>1912</c:v>
                </c:pt>
                <c:pt idx="23">
                  <c:v>1913</c:v>
                </c:pt>
                <c:pt idx="24">
                  <c:v>1914</c:v>
                </c:pt>
                <c:pt idx="25">
                  <c:v>1915</c:v>
                </c:pt>
                <c:pt idx="26">
                  <c:v>1916</c:v>
                </c:pt>
                <c:pt idx="27">
                  <c:v>1917</c:v>
                </c:pt>
                <c:pt idx="28">
                  <c:v>1918</c:v>
                </c:pt>
                <c:pt idx="29">
                  <c:v>1919</c:v>
                </c:pt>
                <c:pt idx="30">
                  <c:v>1920</c:v>
                </c:pt>
                <c:pt idx="31">
                  <c:v>1921</c:v>
                </c:pt>
                <c:pt idx="32">
                  <c:v>1922</c:v>
                </c:pt>
                <c:pt idx="33">
                  <c:v>1923</c:v>
                </c:pt>
                <c:pt idx="34">
                  <c:v>1924</c:v>
                </c:pt>
                <c:pt idx="35">
                  <c:v>1925</c:v>
                </c:pt>
                <c:pt idx="36">
                  <c:v>1926</c:v>
                </c:pt>
                <c:pt idx="37">
                  <c:v>1927</c:v>
                </c:pt>
                <c:pt idx="38">
                  <c:v>1928</c:v>
                </c:pt>
                <c:pt idx="39">
                  <c:v>1929</c:v>
                </c:pt>
                <c:pt idx="40">
                  <c:v>1930</c:v>
                </c:pt>
                <c:pt idx="41">
                  <c:v>1931</c:v>
                </c:pt>
                <c:pt idx="42">
                  <c:v>1932</c:v>
                </c:pt>
                <c:pt idx="43">
                  <c:v>1933</c:v>
                </c:pt>
                <c:pt idx="44">
                  <c:v>1934</c:v>
                </c:pt>
                <c:pt idx="45">
                  <c:v>1935</c:v>
                </c:pt>
                <c:pt idx="46">
                  <c:v>1936</c:v>
                </c:pt>
                <c:pt idx="47">
                  <c:v>1937</c:v>
                </c:pt>
                <c:pt idx="48">
                  <c:v>1938</c:v>
                </c:pt>
                <c:pt idx="49">
                  <c:v>1939</c:v>
                </c:pt>
                <c:pt idx="50">
                  <c:v>1940</c:v>
                </c:pt>
                <c:pt idx="51">
                  <c:v>1941</c:v>
                </c:pt>
                <c:pt idx="52">
                  <c:v>1942</c:v>
                </c:pt>
                <c:pt idx="53">
                  <c:v>1943</c:v>
                </c:pt>
                <c:pt idx="54">
                  <c:v>1944</c:v>
                </c:pt>
                <c:pt idx="55">
                  <c:v>1945</c:v>
                </c:pt>
                <c:pt idx="56">
                  <c:v>1946</c:v>
                </c:pt>
                <c:pt idx="57">
                  <c:v>1947</c:v>
                </c:pt>
                <c:pt idx="58">
                  <c:v>1948</c:v>
                </c:pt>
                <c:pt idx="59">
                  <c:v>1949</c:v>
                </c:pt>
                <c:pt idx="60">
                  <c:v>1950</c:v>
                </c:pt>
                <c:pt idx="61">
                  <c:v>1951</c:v>
                </c:pt>
                <c:pt idx="62">
                  <c:v>1952</c:v>
                </c:pt>
                <c:pt idx="63">
                  <c:v>1953</c:v>
                </c:pt>
                <c:pt idx="64">
                  <c:v>1954</c:v>
                </c:pt>
                <c:pt idx="65">
                  <c:v>1955</c:v>
                </c:pt>
                <c:pt idx="66">
                  <c:v>1956</c:v>
                </c:pt>
                <c:pt idx="67">
                  <c:v>1957</c:v>
                </c:pt>
                <c:pt idx="68">
                  <c:v>1958</c:v>
                </c:pt>
                <c:pt idx="69">
                  <c:v>1959</c:v>
                </c:pt>
                <c:pt idx="70">
                  <c:v>1960</c:v>
                </c:pt>
                <c:pt idx="71">
                  <c:v>1961</c:v>
                </c:pt>
                <c:pt idx="72">
                  <c:v>1962</c:v>
                </c:pt>
                <c:pt idx="73">
                  <c:v>1963</c:v>
                </c:pt>
                <c:pt idx="74">
                  <c:v>1964</c:v>
                </c:pt>
                <c:pt idx="75">
                  <c:v>1965</c:v>
                </c:pt>
                <c:pt idx="76">
                  <c:v>1966</c:v>
                </c:pt>
                <c:pt idx="77">
                  <c:v>1967</c:v>
                </c:pt>
                <c:pt idx="78">
                  <c:v>1968</c:v>
                </c:pt>
                <c:pt idx="79">
                  <c:v>1969</c:v>
                </c:pt>
                <c:pt idx="80">
                  <c:v>1970</c:v>
                </c:pt>
                <c:pt idx="81">
                  <c:v>1971</c:v>
                </c:pt>
                <c:pt idx="82">
                  <c:v>1972</c:v>
                </c:pt>
                <c:pt idx="83">
                  <c:v>1973</c:v>
                </c:pt>
                <c:pt idx="84">
                  <c:v>1974</c:v>
                </c:pt>
                <c:pt idx="85">
                  <c:v>1975</c:v>
                </c:pt>
                <c:pt idx="86">
                  <c:v>1976</c:v>
                </c:pt>
                <c:pt idx="87">
                  <c:v>1977</c:v>
                </c:pt>
                <c:pt idx="88">
                  <c:v>1978</c:v>
                </c:pt>
                <c:pt idx="89">
                  <c:v>1979</c:v>
                </c:pt>
                <c:pt idx="90">
                  <c:v>1980</c:v>
                </c:pt>
                <c:pt idx="91">
                  <c:v>1981</c:v>
                </c:pt>
                <c:pt idx="92">
                  <c:v>1982</c:v>
                </c:pt>
                <c:pt idx="93">
                  <c:v>1983</c:v>
                </c:pt>
                <c:pt idx="94">
                  <c:v>1984</c:v>
                </c:pt>
                <c:pt idx="95">
                  <c:v>1985</c:v>
                </c:pt>
                <c:pt idx="96">
                  <c:v>1986</c:v>
                </c:pt>
                <c:pt idx="97">
                  <c:v>1987</c:v>
                </c:pt>
                <c:pt idx="98">
                  <c:v>1988</c:v>
                </c:pt>
                <c:pt idx="99">
                  <c:v>1989</c:v>
                </c:pt>
                <c:pt idx="100">
                  <c:v>1990</c:v>
                </c:pt>
                <c:pt idx="101">
                  <c:v>1991</c:v>
                </c:pt>
                <c:pt idx="102">
                  <c:v>1992</c:v>
                </c:pt>
                <c:pt idx="103">
                  <c:v>1993</c:v>
                </c:pt>
                <c:pt idx="104">
                  <c:v>1994</c:v>
                </c:pt>
                <c:pt idx="105">
                  <c:v>1995</c:v>
                </c:pt>
                <c:pt idx="106">
                  <c:v>1996</c:v>
                </c:pt>
                <c:pt idx="107">
                  <c:v>1997</c:v>
                </c:pt>
                <c:pt idx="108">
                  <c:v>1998</c:v>
                </c:pt>
                <c:pt idx="109">
                  <c:v>1999</c:v>
                </c:pt>
                <c:pt idx="110">
                  <c:v>2000</c:v>
                </c:pt>
                <c:pt idx="111">
                  <c:v>2001</c:v>
                </c:pt>
                <c:pt idx="112">
                  <c:v>2002</c:v>
                </c:pt>
                <c:pt idx="113">
                  <c:v>2003</c:v>
                </c:pt>
                <c:pt idx="114">
                  <c:v>2004</c:v>
                </c:pt>
                <c:pt idx="115">
                  <c:v>2005</c:v>
                </c:pt>
                <c:pt idx="116">
                  <c:v>2006</c:v>
                </c:pt>
                <c:pt idx="117">
                  <c:v>2007</c:v>
                </c:pt>
                <c:pt idx="118">
                  <c:v>2008</c:v>
                </c:pt>
                <c:pt idx="119">
                  <c:v>2009</c:v>
                </c:pt>
              </c:numCache>
            </c:numRef>
          </c:xVal>
          <c:yVal>
            <c:numRef>
              <c:f>Data!$F$8:$F$132</c:f>
              <c:numCache>
                <c:formatCode>General</c:formatCode>
                <c:ptCount val="125"/>
                <c:pt idx="0">
                  <c:v>3.42</c:v>
                </c:pt>
                <c:pt idx="1">
                  <c:v>3.62</c:v>
                </c:pt>
                <c:pt idx="2">
                  <c:v>3.6</c:v>
                </c:pt>
                <c:pt idx="3">
                  <c:v>3.75</c:v>
                </c:pt>
                <c:pt idx="4">
                  <c:v>3.7</c:v>
                </c:pt>
                <c:pt idx="5">
                  <c:v>3.46</c:v>
                </c:pt>
                <c:pt idx="6">
                  <c:v>3.6</c:v>
                </c:pt>
                <c:pt idx="7">
                  <c:v>3.4</c:v>
                </c:pt>
                <c:pt idx="8">
                  <c:v>3.3499999999999988</c:v>
                </c:pt>
                <c:pt idx="9">
                  <c:v>3.1</c:v>
                </c:pt>
                <c:pt idx="10">
                  <c:v>3.15</c:v>
                </c:pt>
                <c:pt idx="11">
                  <c:v>3.1</c:v>
                </c:pt>
                <c:pt idx="12">
                  <c:v>3.18</c:v>
                </c:pt>
                <c:pt idx="13">
                  <c:v>3.3</c:v>
                </c:pt>
                <c:pt idx="14">
                  <c:v>3.4</c:v>
                </c:pt>
                <c:pt idx="15">
                  <c:v>3.48</c:v>
                </c:pt>
                <c:pt idx="16">
                  <c:v>3.4299999999999997</c:v>
                </c:pt>
                <c:pt idx="17">
                  <c:v>3.67</c:v>
                </c:pt>
                <c:pt idx="18">
                  <c:v>3.8699999999999997</c:v>
                </c:pt>
                <c:pt idx="19">
                  <c:v>3.7600000000000002</c:v>
                </c:pt>
                <c:pt idx="20">
                  <c:v>3.9099999999999997</c:v>
                </c:pt>
                <c:pt idx="21">
                  <c:v>3.98</c:v>
                </c:pt>
                <c:pt idx="22">
                  <c:v>4.01</c:v>
                </c:pt>
                <c:pt idx="23">
                  <c:v>4.45</c:v>
                </c:pt>
                <c:pt idx="24">
                  <c:v>4.1599999999999975</c:v>
                </c:pt>
                <c:pt idx="25">
                  <c:v>4.24</c:v>
                </c:pt>
                <c:pt idx="26">
                  <c:v>4.05</c:v>
                </c:pt>
                <c:pt idx="27">
                  <c:v>4.2300000000000004</c:v>
                </c:pt>
                <c:pt idx="28">
                  <c:v>4.57</c:v>
                </c:pt>
                <c:pt idx="29">
                  <c:v>4.5</c:v>
                </c:pt>
                <c:pt idx="30">
                  <c:v>4.9700000000000024</c:v>
                </c:pt>
                <c:pt idx="31">
                  <c:v>5.09</c:v>
                </c:pt>
                <c:pt idx="32">
                  <c:v>4.3</c:v>
                </c:pt>
                <c:pt idx="33">
                  <c:v>4.3599999999999985</c:v>
                </c:pt>
                <c:pt idx="34">
                  <c:v>4.0599999999999996</c:v>
                </c:pt>
                <c:pt idx="35">
                  <c:v>3.86</c:v>
                </c:pt>
                <c:pt idx="36">
                  <c:v>3.68</c:v>
                </c:pt>
                <c:pt idx="37">
                  <c:v>3.34</c:v>
                </c:pt>
                <c:pt idx="38">
                  <c:v>3.3299999999999987</c:v>
                </c:pt>
                <c:pt idx="39">
                  <c:v>3.6</c:v>
                </c:pt>
                <c:pt idx="40">
                  <c:v>3.29</c:v>
                </c:pt>
                <c:pt idx="41">
                  <c:v>3.34</c:v>
                </c:pt>
                <c:pt idx="42">
                  <c:v>3.68</c:v>
                </c:pt>
                <c:pt idx="43">
                  <c:v>3.3099999999999987</c:v>
                </c:pt>
                <c:pt idx="44">
                  <c:v>3.12</c:v>
                </c:pt>
                <c:pt idx="45">
                  <c:v>2.79</c:v>
                </c:pt>
                <c:pt idx="46">
                  <c:v>2.65</c:v>
                </c:pt>
                <c:pt idx="47">
                  <c:v>2.68</c:v>
                </c:pt>
                <c:pt idx="48">
                  <c:v>2.56</c:v>
                </c:pt>
                <c:pt idx="49">
                  <c:v>2.36</c:v>
                </c:pt>
                <c:pt idx="50">
                  <c:v>2.21</c:v>
                </c:pt>
                <c:pt idx="51">
                  <c:v>1.9500000000000015</c:v>
                </c:pt>
                <c:pt idx="52">
                  <c:v>2.46</c:v>
                </c:pt>
                <c:pt idx="53">
                  <c:v>2.4699999999999998</c:v>
                </c:pt>
                <c:pt idx="54">
                  <c:v>2.48</c:v>
                </c:pt>
                <c:pt idx="55">
                  <c:v>2.3699999999999997</c:v>
                </c:pt>
                <c:pt idx="56">
                  <c:v>2.19</c:v>
                </c:pt>
                <c:pt idx="57">
                  <c:v>2.25</c:v>
                </c:pt>
                <c:pt idx="58">
                  <c:v>2.44</c:v>
                </c:pt>
                <c:pt idx="59">
                  <c:v>2.3099999999999987</c:v>
                </c:pt>
                <c:pt idx="60">
                  <c:v>2.3199999999999967</c:v>
                </c:pt>
                <c:pt idx="61">
                  <c:v>2.57</c:v>
                </c:pt>
                <c:pt idx="62">
                  <c:v>2.68</c:v>
                </c:pt>
                <c:pt idx="63">
                  <c:v>2.8299999999999987</c:v>
                </c:pt>
                <c:pt idx="64">
                  <c:v>2.48</c:v>
                </c:pt>
                <c:pt idx="65">
                  <c:v>2.61</c:v>
                </c:pt>
                <c:pt idx="66">
                  <c:v>2.9</c:v>
                </c:pt>
                <c:pt idx="67">
                  <c:v>3.46</c:v>
                </c:pt>
                <c:pt idx="68">
                  <c:v>3.09</c:v>
                </c:pt>
                <c:pt idx="69">
                  <c:v>4.0199999999999996</c:v>
                </c:pt>
                <c:pt idx="70">
                  <c:v>4.72</c:v>
                </c:pt>
                <c:pt idx="71">
                  <c:v>3.84</c:v>
                </c:pt>
                <c:pt idx="72">
                  <c:v>4.08</c:v>
                </c:pt>
                <c:pt idx="73">
                  <c:v>3.8299999999999987</c:v>
                </c:pt>
                <c:pt idx="74">
                  <c:v>4.17</c:v>
                </c:pt>
                <c:pt idx="75">
                  <c:v>4.1899999999999995</c:v>
                </c:pt>
                <c:pt idx="76">
                  <c:v>4.6099999999999985</c:v>
                </c:pt>
                <c:pt idx="77">
                  <c:v>4.58</c:v>
                </c:pt>
                <c:pt idx="78">
                  <c:v>5.53</c:v>
                </c:pt>
                <c:pt idx="79">
                  <c:v>6.04</c:v>
                </c:pt>
                <c:pt idx="80">
                  <c:v>7.79</c:v>
                </c:pt>
                <c:pt idx="81">
                  <c:v>6.24</c:v>
                </c:pt>
                <c:pt idx="82">
                  <c:v>5.95</c:v>
                </c:pt>
                <c:pt idx="83">
                  <c:v>6.46</c:v>
                </c:pt>
                <c:pt idx="84">
                  <c:v>6.99</c:v>
                </c:pt>
                <c:pt idx="85">
                  <c:v>7.5</c:v>
                </c:pt>
                <c:pt idx="86">
                  <c:v>7.74</c:v>
                </c:pt>
                <c:pt idx="87">
                  <c:v>7.21</c:v>
                </c:pt>
                <c:pt idx="88">
                  <c:v>7.96</c:v>
                </c:pt>
                <c:pt idx="89">
                  <c:v>9.1</c:v>
                </c:pt>
                <c:pt idx="90">
                  <c:v>10.8</c:v>
                </c:pt>
                <c:pt idx="91">
                  <c:v>12.57</c:v>
                </c:pt>
                <c:pt idx="92">
                  <c:v>14.59</c:v>
                </c:pt>
                <c:pt idx="93">
                  <c:v>10.46</c:v>
                </c:pt>
                <c:pt idx="94">
                  <c:v>11.67</c:v>
                </c:pt>
                <c:pt idx="95">
                  <c:v>11.38</c:v>
                </c:pt>
                <c:pt idx="96">
                  <c:v>9.19</c:v>
                </c:pt>
                <c:pt idx="97">
                  <c:v>7.08</c:v>
                </c:pt>
                <c:pt idx="98">
                  <c:v>8.67</c:v>
                </c:pt>
                <c:pt idx="99">
                  <c:v>9.09</c:v>
                </c:pt>
                <c:pt idx="100">
                  <c:v>8.2100000000000009</c:v>
                </c:pt>
                <c:pt idx="101">
                  <c:v>8.09</c:v>
                </c:pt>
                <c:pt idx="102">
                  <c:v>7.03</c:v>
                </c:pt>
                <c:pt idx="103">
                  <c:v>6.6</c:v>
                </c:pt>
                <c:pt idx="104">
                  <c:v>5.75</c:v>
                </c:pt>
                <c:pt idx="105">
                  <c:v>7.78</c:v>
                </c:pt>
                <c:pt idx="106">
                  <c:v>5.6499999999999995</c:v>
                </c:pt>
                <c:pt idx="107">
                  <c:v>6.58</c:v>
                </c:pt>
                <c:pt idx="108">
                  <c:v>5.54</c:v>
                </c:pt>
                <c:pt idx="109">
                  <c:v>4.72</c:v>
                </c:pt>
                <c:pt idx="110">
                  <c:v>6.6599999999999975</c:v>
                </c:pt>
                <c:pt idx="111">
                  <c:v>5.1599999999999975</c:v>
                </c:pt>
                <c:pt idx="112">
                  <c:v>5.04</c:v>
                </c:pt>
                <c:pt idx="113">
                  <c:v>4.05</c:v>
                </c:pt>
                <c:pt idx="114">
                  <c:v>4.1499999999999995</c:v>
                </c:pt>
                <c:pt idx="115">
                  <c:v>4.22</c:v>
                </c:pt>
                <c:pt idx="116">
                  <c:v>4.42</c:v>
                </c:pt>
                <c:pt idx="117">
                  <c:v>4.76</c:v>
                </c:pt>
                <c:pt idx="118">
                  <c:v>3.74</c:v>
                </c:pt>
                <c:pt idx="119">
                  <c:v>2.52</c:v>
                </c:pt>
              </c:numCache>
            </c:numRef>
          </c:yVal>
          <c:smooth val="0"/>
        </c:ser>
        <c:dLbls>
          <c:showLegendKey val="0"/>
          <c:showVal val="0"/>
          <c:showCatName val="0"/>
          <c:showSerName val="0"/>
          <c:showPercent val="0"/>
          <c:showBubbleSize val="0"/>
        </c:dLbls>
        <c:axId val="544583232"/>
        <c:axId val="544583624"/>
      </c:scatterChart>
      <c:scatterChart>
        <c:scatterStyle val="lineMarker"/>
        <c:varyColors val="0"/>
        <c:ser>
          <c:idx val="2"/>
          <c:order val="2"/>
          <c:tx>
            <c:v>Population</c:v>
          </c:tx>
          <c:spPr>
            <a:ln w="25400">
              <a:solidFill>
                <a:srgbClr val="FF00FF"/>
              </a:solidFill>
              <a:prstDash val="solid"/>
            </a:ln>
          </c:spPr>
          <c:marker>
            <c:symbol val="none"/>
          </c:marker>
          <c:xVal>
            <c:numRef>
              <c:f>Data!$C$8:$C$130</c:f>
              <c:numCache>
                <c:formatCode>General</c:formatCode>
                <c:ptCount val="123"/>
                <c:pt idx="0">
                  <c:v>1890</c:v>
                </c:pt>
                <c:pt idx="1">
                  <c:v>1891</c:v>
                </c:pt>
                <c:pt idx="2">
                  <c:v>1892</c:v>
                </c:pt>
                <c:pt idx="3">
                  <c:v>1893</c:v>
                </c:pt>
                <c:pt idx="4">
                  <c:v>1894</c:v>
                </c:pt>
                <c:pt idx="5">
                  <c:v>1895</c:v>
                </c:pt>
                <c:pt idx="6">
                  <c:v>1896</c:v>
                </c:pt>
                <c:pt idx="7">
                  <c:v>1897</c:v>
                </c:pt>
                <c:pt idx="8">
                  <c:v>1898</c:v>
                </c:pt>
                <c:pt idx="9">
                  <c:v>1899</c:v>
                </c:pt>
                <c:pt idx="10">
                  <c:v>1900</c:v>
                </c:pt>
                <c:pt idx="11">
                  <c:v>1901</c:v>
                </c:pt>
                <c:pt idx="12">
                  <c:v>1902</c:v>
                </c:pt>
                <c:pt idx="13">
                  <c:v>1903</c:v>
                </c:pt>
                <c:pt idx="14">
                  <c:v>1904</c:v>
                </c:pt>
                <c:pt idx="15">
                  <c:v>1905</c:v>
                </c:pt>
                <c:pt idx="16">
                  <c:v>1906</c:v>
                </c:pt>
                <c:pt idx="17">
                  <c:v>1907</c:v>
                </c:pt>
                <c:pt idx="18">
                  <c:v>1908</c:v>
                </c:pt>
                <c:pt idx="19">
                  <c:v>1909</c:v>
                </c:pt>
                <c:pt idx="20">
                  <c:v>1910</c:v>
                </c:pt>
                <c:pt idx="21">
                  <c:v>1911</c:v>
                </c:pt>
                <c:pt idx="22">
                  <c:v>1912</c:v>
                </c:pt>
                <c:pt idx="23">
                  <c:v>1913</c:v>
                </c:pt>
                <c:pt idx="24">
                  <c:v>1914</c:v>
                </c:pt>
                <c:pt idx="25">
                  <c:v>1915</c:v>
                </c:pt>
                <c:pt idx="26">
                  <c:v>1916</c:v>
                </c:pt>
                <c:pt idx="27">
                  <c:v>1917</c:v>
                </c:pt>
                <c:pt idx="28">
                  <c:v>1918</c:v>
                </c:pt>
                <c:pt idx="29">
                  <c:v>1919</c:v>
                </c:pt>
                <c:pt idx="30">
                  <c:v>1920</c:v>
                </c:pt>
                <c:pt idx="31">
                  <c:v>1921</c:v>
                </c:pt>
                <c:pt idx="32">
                  <c:v>1922</c:v>
                </c:pt>
                <c:pt idx="33">
                  <c:v>1923</c:v>
                </c:pt>
                <c:pt idx="34">
                  <c:v>1924</c:v>
                </c:pt>
                <c:pt idx="35">
                  <c:v>1925</c:v>
                </c:pt>
                <c:pt idx="36">
                  <c:v>1926</c:v>
                </c:pt>
                <c:pt idx="37">
                  <c:v>1927</c:v>
                </c:pt>
                <c:pt idx="38">
                  <c:v>1928</c:v>
                </c:pt>
                <c:pt idx="39">
                  <c:v>1929</c:v>
                </c:pt>
                <c:pt idx="40">
                  <c:v>1930</c:v>
                </c:pt>
                <c:pt idx="41">
                  <c:v>1931</c:v>
                </c:pt>
                <c:pt idx="42">
                  <c:v>1932</c:v>
                </c:pt>
                <c:pt idx="43">
                  <c:v>1933</c:v>
                </c:pt>
                <c:pt idx="44">
                  <c:v>1934</c:v>
                </c:pt>
                <c:pt idx="45">
                  <c:v>1935</c:v>
                </c:pt>
                <c:pt idx="46">
                  <c:v>1936</c:v>
                </c:pt>
                <c:pt idx="47">
                  <c:v>1937</c:v>
                </c:pt>
                <c:pt idx="48">
                  <c:v>1938</c:v>
                </c:pt>
                <c:pt idx="49">
                  <c:v>1939</c:v>
                </c:pt>
                <c:pt idx="50">
                  <c:v>1940</c:v>
                </c:pt>
                <c:pt idx="51">
                  <c:v>1941</c:v>
                </c:pt>
                <c:pt idx="52">
                  <c:v>1942</c:v>
                </c:pt>
                <c:pt idx="53">
                  <c:v>1943</c:v>
                </c:pt>
                <c:pt idx="54">
                  <c:v>1944</c:v>
                </c:pt>
                <c:pt idx="55">
                  <c:v>1945</c:v>
                </c:pt>
                <c:pt idx="56">
                  <c:v>1946</c:v>
                </c:pt>
                <c:pt idx="57">
                  <c:v>1947</c:v>
                </c:pt>
                <c:pt idx="58">
                  <c:v>1948</c:v>
                </c:pt>
                <c:pt idx="59">
                  <c:v>1949</c:v>
                </c:pt>
                <c:pt idx="60">
                  <c:v>1950</c:v>
                </c:pt>
                <c:pt idx="61">
                  <c:v>1951</c:v>
                </c:pt>
                <c:pt idx="62">
                  <c:v>1952</c:v>
                </c:pt>
                <c:pt idx="63">
                  <c:v>1953</c:v>
                </c:pt>
                <c:pt idx="64">
                  <c:v>1954</c:v>
                </c:pt>
                <c:pt idx="65">
                  <c:v>1955</c:v>
                </c:pt>
                <c:pt idx="66">
                  <c:v>1956</c:v>
                </c:pt>
                <c:pt idx="67">
                  <c:v>1957</c:v>
                </c:pt>
                <c:pt idx="68">
                  <c:v>1958</c:v>
                </c:pt>
                <c:pt idx="69">
                  <c:v>1959</c:v>
                </c:pt>
                <c:pt idx="70">
                  <c:v>1960</c:v>
                </c:pt>
                <c:pt idx="71">
                  <c:v>1961</c:v>
                </c:pt>
                <c:pt idx="72">
                  <c:v>1962</c:v>
                </c:pt>
                <c:pt idx="73">
                  <c:v>1963</c:v>
                </c:pt>
                <c:pt idx="74">
                  <c:v>1964</c:v>
                </c:pt>
                <c:pt idx="75">
                  <c:v>1965</c:v>
                </c:pt>
                <c:pt idx="76">
                  <c:v>1966</c:v>
                </c:pt>
                <c:pt idx="77">
                  <c:v>1967</c:v>
                </c:pt>
                <c:pt idx="78">
                  <c:v>1968</c:v>
                </c:pt>
                <c:pt idx="79">
                  <c:v>1969</c:v>
                </c:pt>
                <c:pt idx="80">
                  <c:v>1970</c:v>
                </c:pt>
                <c:pt idx="81">
                  <c:v>1971</c:v>
                </c:pt>
                <c:pt idx="82">
                  <c:v>1972</c:v>
                </c:pt>
                <c:pt idx="83">
                  <c:v>1973</c:v>
                </c:pt>
                <c:pt idx="84">
                  <c:v>1974</c:v>
                </c:pt>
                <c:pt idx="85">
                  <c:v>1975</c:v>
                </c:pt>
                <c:pt idx="86">
                  <c:v>1976</c:v>
                </c:pt>
                <c:pt idx="87">
                  <c:v>1977</c:v>
                </c:pt>
                <c:pt idx="88">
                  <c:v>1978</c:v>
                </c:pt>
                <c:pt idx="89">
                  <c:v>1979</c:v>
                </c:pt>
                <c:pt idx="90">
                  <c:v>1980</c:v>
                </c:pt>
                <c:pt idx="91">
                  <c:v>1981</c:v>
                </c:pt>
                <c:pt idx="92">
                  <c:v>1982</c:v>
                </c:pt>
                <c:pt idx="93">
                  <c:v>1983</c:v>
                </c:pt>
                <c:pt idx="94">
                  <c:v>1984</c:v>
                </c:pt>
                <c:pt idx="95">
                  <c:v>1985</c:v>
                </c:pt>
                <c:pt idx="96">
                  <c:v>1986</c:v>
                </c:pt>
                <c:pt idx="97">
                  <c:v>1987</c:v>
                </c:pt>
                <c:pt idx="98">
                  <c:v>1988</c:v>
                </c:pt>
                <c:pt idx="99">
                  <c:v>1989</c:v>
                </c:pt>
                <c:pt idx="100">
                  <c:v>1990</c:v>
                </c:pt>
                <c:pt idx="101">
                  <c:v>1991</c:v>
                </c:pt>
                <c:pt idx="102">
                  <c:v>1992</c:v>
                </c:pt>
                <c:pt idx="103">
                  <c:v>1993</c:v>
                </c:pt>
                <c:pt idx="104">
                  <c:v>1994</c:v>
                </c:pt>
                <c:pt idx="105">
                  <c:v>1995</c:v>
                </c:pt>
                <c:pt idx="106">
                  <c:v>1996</c:v>
                </c:pt>
                <c:pt idx="107">
                  <c:v>1997</c:v>
                </c:pt>
                <c:pt idx="108">
                  <c:v>1998</c:v>
                </c:pt>
                <c:pt idx="109">
                  <c:v>1999</c:v>
                </c:pt>
                <c:pt idx="110">
                  <c:v>2000</c:v>
                </c:pt>
                <c:pt idx="111">
                  <c:v>2001</c:v>
                </c:pt>
                <c:pt idx="112">
                  <c:v>2002</c:v>
                </c:pt>
                <c:pt idx="113">
                  <c:v>2003</c:v>
                </c:pt>
                <c:pt idx="114">
                  <c:v>2004</c:v>
                </c:pt>
                <c:pt idx="115">
                  <c:v>2005</c:v>
                </c:pt>
                <c:pt idx="116">
                  <c:v>2006</c:v>
                </c:pt>
                <c:pt idx="117">
                  <c:v>2007</c:v>
                </c:pt>
                <c:pt idx="118">
                  <c:v>2008</c:v>
                </c:pt>
                <c:pt idx="119">
                  <c:v>2009</c:v>
                </c:pt>
              </c:numCache>
            </c:numRef>
          </c:xVal>
          <c:yVal>
            <c:numRef>
              <c:f>Data!$E$8:$E$130</c:f>
              <c:numCache>
                <c:formatCode>General</c:formatCode>
                <c:ptCount val="123"/>
                <c:pt idx="0">
                  <c:v>63.056000000000004</c:v>
                </c:pt>
                <c:pt idx="1">
                  <c:v>64.361000000000004</c:v>
                </c:pt>
                <c:pt idx="2">
                  <c:v>65.665999999999983</c:v>
                </c:pt>
                <c:pt idx="3">
                  <c:v>66.97</c:v>
                </c:pt>
                <c:pt idx="4">
                  <c:v>68.274999999999991</c:v>
                </c:pt>
                <c:pt idx="5">
                  <c:v>69.58</c:v>
                </c:pt>
                <c:pt idx="6">
                  <c:v>70.884999999999991</c:v>
                </c:pt>
                <c:pt idx="7">
                  <c:v>72.188999999999979</c:v>
                </c:pt>
                <c:pt idx="8">
                  <c:v>73.494000000000099</c:v>
                </c:pt>
                <c:pt idx="9">
                  <c:v>74.799000000000007</c:v>
                </c:pt>
                <c:pt idx="10">
                  <c:v>76.093999999999994</c:v>
                </c:pt>
                <c:pt idx="11">
                  <c:v>77.584000000000003</c:v>
                </c:pt>
                <c:pt idx="12">
                  <c:v>79.162999999999982</c:v>
                </c:pt>
                <c:pt idx="13">
                  <c:v>80.631999999999991</c:v>
                </c:pt>
                <c:pt idx="14">
                  <c:v>82.165999999999983</c:v>
                </c:pt>
                <c:pt idx="15">
                  <c:v>83.821999999999989</c:v>
                </c:pt>
                <c:pt idx="16">
                  <c:v>85.45</c:v>
                </c:pt>
                <c:pt idx="17">
                  <c:v>87.007999999999996</c:v>
                </c:pt>
                <c:pt idx="18">
                  <c:v>88.710000000000022</c:v>
                </c:pt>
                <c:pt idx="19">
                  <c:v>90.490000000000023</c:v>
                </c:pt>
                <c:pt idx="20">
                  <c:v>92.406999999999996</c:v>
                </c:pt>
                <c:pt idx="21">
                  <c:v>93.863</c:v>
                </c:pt>
                <c:pt idx="22">
                  <c:v>95.334999999999994</c:v>
                </c:pt>
                <c:pt idx="23">
                  <c:v>97.224999999999994</c:v>
                </c:pt>
                <c:pt idx="24">
                  <c:v>99.111000000000004</c:v>
                </c:pt>
                <c:pt idx="25">
                  <c:v>100.54600000000002</c:v>
                </c:pt>
                <c:pt idx="26">
                  <c:v>101.9610000000001</c:v>
                </c:pt>
                <c:pt idx="27">
                  <c:v>103.268</c:v>
                </c:pt>
                <c:pt idx="28">
                  <c:v>103.208</c:v>
                </c:pt>
                <c:pt idx="29">
                  <c:v>104.51400000000002</c:v>
                </c:pt>
                <c:pt idx="30">
                  <c:v>106.5410000000001</c:v>
                </c:pt>
                <c:pt idx="31">
                  <c:v>108.538</c:v>
                </c:pt>
                <c:pt idx="32">
                  <c:v>110.04900000000002</c:v>
                </c:pt>
                <c:pt idx="33">
                  <c:v>111.94700000000012</c:v>
                </c:pt>
                <c:pt idx="34">
                  <c:v>114.10899999999998</c:v>
                </c:pt>
                <c:pt idx="35">
                  <c:v>115.82899999999998</c:v>
                </c:pt>
                <c:pt idx="36">
                  <c:v>117.39700000000002</c:v>
                </c:pt>
                <c:pt idx="37">
                  <c:v>119.035</c:v>
                </c:pt>
                <c:pt idx="38">
                  <c:v>120.509</c:v>
                </c:pt>
                <c:pt idx="39">
                  <c:v>121.87799999999999</c:v>
                </c:pt>
                <c:pt idx="40">
                  <c:v>123.18799999999999</c:v>
                </c:pt>
                <c:pt idx="41">
                  <c:v>124.149</c:v>
                </c:pt>
                <c:pt idx="42">
                  <c:v>124.9490000000001</c:v>
                </c:pt>
                <c:pt idx="43">
                  <c:v>125.69</c:v>
                </c:pt>
                <c:pt idx="44">
                  <c:v>126.485</c:v>
                </c:pt>
                <c:pt idx="45">
                  <c:v>127.36199999999999</c:v>
                </c:pt>
                <c:pt idx="46">
                  <c:v>128.18100000000001</c:v>
                </c:pt>
                <c:pt idx="47">
                  <c:v>128.96100000000001</c:v>
                </c:pt>
                <c:pt idx="48">
                  <c:v>129.96900000000002</c:v>
                </c:pt>
                <c:pt idx="49">
                  <c:v>131.02800000000019</c:v>
                </c:pt>
                <c:pt idx="50">
                  <c:v>132.12200000000001</c:v>
                </c:pt>
                <c:pt idx="51">
                  <c:v>133.40200000000004</c:v>
                </c:pt>
                <c:pt idx="52">
                  <c:v>134.86000000000001</c:v>
                </c:pt>
                <c:pt idx="53">
                  <c:v>136.73899999999998</c:v>
                </c:pt>
                <c:pt idx="54">
                  <c:v>138.39700000000019</c:v>
                </c:pt>
                <c:pt idx="55">
                  <c:v>139.9280000000002</c:v>
                </c:pt>
                <c:pt idx="56">
                  <c:v>141.38900000000001</c:v>
                </c:pt>
                <c:pt idx="57">
                  <c:v>144.126</c:v>
                </c:pt>
                <c:pt idx="58">
                  <c:v>146.631</c:v>
                </c:pt>
                <c:pt idx="59">
                  <c:v>149.18800000000007</c:v>
                </c:pt>
                <c:pt idx="60">
                  <c:v>151.684</c:v>
                </c:pt>
                <c:pt idx="61">
                  <c:v>154.28700000000001</c:v>
                </c:pt>
                <c:pt idx="62">
                  <c:v>156.95400000000001</c:v>
                </c:pt>
                <c:pt idx="63">
                  <c:v>159.565</c:v>
                </c:pt>
                <c:pt idx="64">
                  <c:v>162.39100000000019</c:v>
                </c:pt>
                <c:pt idx="65">
                  <c:v>165.27499999999998</c:v>
                </c:pt>
                <c:pt idx="66">
                  <c:v>168.221</c:v>
                </c:pt>
                <c:pt idx="67">
                  <c:v>171.27399999999992</c:v>
                </c:pt>
                <c:pt idx="68">
                  <c:v>174.14099999999999</c:v>
                </c:pt>
                <c:pt idx="69">
                  <c:v>177.13</c:v>
                </c:pt>
                <c:pt idx="70">
                  <c:v>180.76</c:v>
                </c:pt>
                <c:pt idx="71">
                  <c:v>183.74199999999999</c:v>
                </c:pt>
                <c:pt idx="72">
                  <c:v>186.59</c:v>
                </c:pt>
                <c:pt idx="73">
                  <c:v>189.3</c:v>
                </c:pt>
                <c:pt idx="74">
                  <c:v>191.92700000000019</c:v>
                </c:pt>
                <c:pt idx="75">
                  <c:v>194.34700000000001</c:v>
                </c:pt>
                <c:pt idx="76">
                  <c:v>196.59900000000002</c:v>
                </c:pt>
                <c:pt idx="77">
                  <c:v>198.75200000000001</c:v>
                </c:pt>
                <c:pt idx="78">
                  <c:v>200.74499999999998</c:v>
                </c:pt>
                <c:pt idx="79">
                  <c:v>202.73599999999999</c:v>
                </c:pt>
                <c:pt idx="80">
                  <c:v>205.089</c:v>
                </c:pt>
                <c:pt idx="81">
                  <c:v>207.69200000000001</c:v>
                </c:pt>
                <c:pt idx="82">
                  <c:v>209.92400000000001</c:v>
                </c:pt>
                <c:pt idx="83">
                  <c:v>211.93900000000002</c:v>
                </c:pt>
                <c:pt idx="84">
                  <c:v>213.8980000000002</c:v>
                </c:pt>
                <c:pt idx="85">
                  <c:v>215.98100000000019</c:v>
                </c:pt>
                <c:pt idx="86">
                  <c:v>218.08600000000001</c:v>
                </c:pt>
                <c:pt idx="87">
                  <c:v>220.28900000000002</c:v>
                </c:pt>
                <c:pt idx="88">
                  <c:v>222.62900000000002</c:v>
                </c:pt>
                <c:pt idx="89">
                  <c:v>225.10599999999999</c:v>
                </c:pt>
                <c:pt idx="90">
                  <c:v>227.726</c:v>
                </c:pt>
                <c:pt idx="91">
                  <c:v>230.00800000000001</c:v>
                </c:pt>
                <c:pt idx="92">
                  <c:v>232.21799999999999</c:v>
                </c:pt>
                <c:pt idx="93">
                  <c:v>234.333</c:v>
                </c:pt>
                <c:pt idx="94">
                  <c:v>236.39400000000001</c:v>
                </c:pt>
                <c:pt idx="95">
                  <c:v>238.506</c:v>
                </c:pt>
                <c:pt idx="96">
                  <c:v>240.68300000000002</c:v>
                </c:pt>
                <c:pt idx="97">
                  <c:v>242.84300000000002</c:v>
                </c:pt>
                <c:pt idx="98">
                  <c:v>245.06100000000001</c:v>
                </c:pt>
                <c:pt idx="99">
                  <c:v>247.3870000000002</c:v>
                </c:pt>
                <c:pt idx="100">
                  <c:v>250.18100000000001</c:v>
                </c:pt>
                <c:pt idx="101">
                  <c:v>253.53</c:v>
                </c:pt>
                <c:pt idx="102">
                  <c:v>256.92200000000003</c:v>
                </c:pt>
                <c:pt idx="103">
                  <c:v>260.28199999999924</c:v>
                </c:pt>
                <c:pt idx="104">
                  <c:v>263.45499999999993</c:v>
                </c:pt>
                <c:pt idx="105">
                  <c:v>266.58799999999962</c:v>
                </c:pt>
                <c:pt idx="106">
                  <c:v>269.714</c:v>
                </c:pt>
                <c:pt idx="107">
                  <c:v>272.95800000000003</c:v>
                </c:pt>
                <c:pt idx="108">
                  <c:v>276.15400000000039</c:v>
                </c:pt>
                <c:pt idx="109">
                  <c:v>279.32799999999969</c:v>
                </c:pt>
                <c:pt idx="110">
                  <c:v>282.42499999999956</c:v>
                </c:pt>
                <c:pt idx="111">
                  <c:v>285.358</c:v>
                </c:pt>
                <c:pt idx="112">
                  <c:v>288.24</c:v>
                </c:pt>
                <c:pt idx="113">
                  <c:v>291.08499999999964</c:v>
                </c:pt>
                <c:pt idx="114">
                  <c:v>293.714</c:v>
                </c:pt>
                <c:pt idx="115">
                  <c:v>296.60000000000002</c:v>
                </c:pt>
                <c:pt idx="116">
                  <c:v>299.5</c:v>
                </c:pt>
                <c:pt idx="117">
                  <c:v>300.8</c:v>
                </c:pt>
                <c:pt idx="118">
                  <c:v>303</c:v>
                </c:pt>
                <c:pt idx="119">
                  <c:v>306</c:v>
                </c:pt>
              </c:numCache>
            </c:numRef>
          </c:yVal>
          <c:smooth val="0"/>
        </c:ser>
        <c:dLbls>
          <c:showLegendKey val="0"/>
          <c:showVal val="0"/>
          <c:showCatName val="0"/>
          <c:showSerName val="0"/>
          <c:showPercent val="0"/>
          <c:showBubbleSize val="0"/>
        </c:dLbls>
        <c:axId val="544584016"/>
        <c:axId val="544584408"/>
      </c:scatterChart>
      <c:valAx>
        <c:axId val="544583232"/>
        <c:scaling>
          <c:orientation val="minMax"/>
        </c:scaling>
        <c:delete val="0"/>
        <c:axPos val="b"/>
        <c:title>
          <c:tx>
            <c:rich>
              <a:bodyPr/>
              <a:lstStyle/>
              <a:p>
                <a:pPr>
                  <a:defRPr sz="1600" b="0" i="0" u="none" strike="noStrike" baseline="0">
                    <a:solidFill>
                      <a:srgbClr val="000000"/>
                    </a:solidFill>
                    <a:latin typeface="Times New Roman"/>
                    <a:ea typeface="Times New Roman"/>
                    <a:cs typeface="Times New Roman"/>
                  </a:defRPr>
                </a:pPr>
                <a:r>
                  <a:rPr lang="en-US"/>
                  <a:t>Year</a:t>
                </a:r>
              </a:p>
            </c:rich>
          </c:tx>
          <c:layout>
            <c:manualLayout>
              <c:xMode val="edge"/>
              <c:yMode val="edge"/>
              <c:x val="0.47613762486126526"/>
              <c:y val="0.91517128874388265"/>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600" b="0" i="0" u="none" strike="noStrike" baseline="0">
                <a:solidFill>
                  <a:srgbClr val="000000"/>
                </a:solidFill>
                <a:latin typeface="Times New Roman"/>
                <a:ea typeface="Times New Roman"/>
                <a:cs typeface="Times New Roman"/>
              </a:defRPr>
            </a:pPr>
            <a:endParaRPr lang="en-US"/>
          </a:p>
        </c:txPr>
        <c:crossAx val="544583624"/>
        <c:crosses val="autoZero"/>
        <c:crossBetween val="midCat"/>
      </c:valAx>
      <c:valAx>
        <c:axId val="544583624"/>
        <c:scaling>
          <c:orientation val="minMax"/>
          <c:min val="0"/>
        </c:scaling>
        <c:delete val="0"/>
        <c:axPos val="l"/>
        <c:title>
          <c:tx>
            <c:rich>
              <a:bodyPr/>
              <a:lstStyle/>
              <a:p>
                <a:pPr>
                  <a:defRPr sz="1600" b="0" i="0" u="none" strike="noStrike" baseline="0">
                    <a:solidFill>
                      <a:srgbClr val="000000"/>
                    </a:solidFill>
                    <a:latin typeface="Times New Roman"/>
                    <a:ea typeface="Times New Roman"/>
                    <a:cs typeface="Times New Roman"/>
                  </a:defRPr>
                </a:pPr>
                <a:r>
                  <a:rPr lang="en-US"/>
                  <a:t>Index or Interest Rate</a:t>
                </a:r>
              </a:p>
            </c:rich>
          </c:tx>
          <c:layout>
            <c:manualLayout>
              <c:xMode val="edge"/>
              <c:yMode val="edge"/>
              <c:x val="2.108768035516095E-2"/>
              <c:y val="0.28874388254486183"/>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600" b="0" i="0" u="none" strike="noStrike" baseline="0">
                <a:solidFill>
                  <a:srgbClr val="000000"/>
                </a:solidFill>
                <a:latin typeface="Times New Roman"/>
                <a:ea typeface="Times New Roman"/>
                <a:cs typeface="Times New Roman"/>
              </a:defRPr>
            </a:pPr>
            <a:endParaRPr lang="en-US"/>
          </a:p>
        </c:txPr>
        <c:crossAx val="544583232"/>
        <c:crosses val="autoZero"/>
        <c:crossBetween val="midCat"/>
      </c:valAx>
      <c:valAx>
        <c:axId val="544584016"/>
        <c:scaling>
          <c:orientation val="minMax"/>
        </c:scaling>
        <c:delete val="1"/>
        <c:axPos val="b"/>
        <c:numFmt formatCode="General" sourceLinked="1"/>
        <c:majorTickMark val="out"/>
        <c:minorTickMark val="none"/>
        <c:tickLblPos val="nextTo"/>
        <c:crossAx val="544584408"/>
        <c:crosses val="autoZero"/>
        <c:crossBetween val="midCat"/>
      </c:valAx>
      <c:valAx>
        <c:axId val="544584408"/>
        <c:scaling>
          <c:orientation val="minMax"/>
          <c:max val="1000"/>
        </c:scaling>
        <c:delete val="0"/>
        <c:axPos val="r"/>
        <c:title>
          <c:tx>
            <c:rich>
              <a:bodyPr/>
              <a:lstStyle/>
              <a:p>
                <a:pPr>
                  <a:defRPr sz="1600" b="0" i="0" u="none" strike="noStrike" baseline="0">
                    <a:solidFill>
                      <a:srgbClr val="000000"/>
                    </a:solidFill>
                    <a:latin typeface="Times New Roman"/>
                    <a:ea typeface="Times New Roman"/>
                    <a:cs typeface="Times New Roman"/>
                  </a:defRPr>
                </a:pPr>
                <a:r>
                  <a:rPr lang="en-US"/>
                  <a:t>Population in Millions</a:t>
                </a:r>
              </a:p>
            </c:rich>
          </c:tx>
          <c:layout>
            <c:manualLayout>
              <c:xMode val="edge"/>
              <c:yMode val="edge"/>
              <c:x val="0.95449500554939082"/>
              <c:y val="0.2789559543230018"/>
            </c:manualLayout>
          </c:layout>
          <c:overlay val="0"/>
          <c:spPr>
            <a:noFill/>
            <a:ln w="25400">
              <a:noFill/>
            </a:ln>
          </c:spPr>
        </c:title>
        <c:numFmt formatCode="General" sourceLinked="1"/>
        <c:majorTickMark val="cross"/>
        <c:minorTickMark val="none"/>
        <c:tickLblPos val="nextTo"/>
        <c:spPr>
          <a:ln w="3175">
            <a:solidFill>
              <a:srgbClr val="000000"/>
            </a:solidFill>
            <a:prstDash val="solid"/>
          </a:ln>
        </c:spPr>
        <c:txPr>
          <a:bodyPr rot="0" vert="horz"/>
          <a:lstStyle/>
          <a:p>
            <a:pPr>
              <a:defRPr sz="1600" b="0" i="0" u="none" strike="noStrike" baseline="0">
                <a:solidFill>
                  <a:srgbClr val="000000"/>
                </a:solidFill>
                <a:latin typeface="Times New Roman"/>
                <a:ea typeface="Times New Roman"/>
                <a:cs typeface="Times New Roman"/>
              </a:defRPr>
            </a:pPr>
            <a:endParaRPr lang="en-US"/>
          </a:p>
        </c:txPr>
        <c:crossAx val="544584016"/>
        <c:crosses val="max"/>
        <c:crossBetween val="midCat"/>
      </c:valAx>
      <c:spPr>
        <a:solidFill>
          <a:srgbClr val="FFFFFF"/>
        </a:solidFill>
        <a:ln w="12700">
          <a:solidFill>
            <a:srgbClr val="808080"/>
          </a:solidFill>
          <a:prstDash val="solid"/>
        </a:ln>
      </c:spPr>
    </c:plotArea>
    <c:plotVisOnly val="1"/>
    <c:dispBlanksAs val="gap"/>
    <c:showDLblsOverMax val="0"/>
  </c:chart>
  <c:spPr>
    <a:noFill/>
    <a:ln w="9525">
      <a:noFill/>
    </a:ln>
  </c:spPr>
  <c:txPr>
    <a:bodyPr/>
    <a:lstStyle/>
    <a:p>
      <a:pPr>
        <a:defRPr sz="1000" b="0" i="0" u="none" strike="noStrike" baseline="0">
          <a:solidFill>
            <a:srgbClr val="000000"/>
          </a:solidFill>
          <a:latin typeface="Times New Roman"/>
          <a:ea typeface="Times New Roman"/>
          <a:cs typeface="Times New Roman"/>
        </a:defRPr>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marker>
            <c:symbol val="none"/>
          </c:marker>
          <c:cat>
            <c:numRef>
              <c:f>'Balance Sheets Data (nominal)'!$A$2:$A$229</c:f>
              <c:numCache>
                <c:formatCode>0.0</c:formatCode>
                <c:ptCount val="228"/>
                <c:pt idx="0">
                  <c:v>1952.1</c:v>
                </c:pt>
                <c:pt idx="1">
                  <c:v>1952.1999999999998</c:v>
                </c:pt>
                <c:pt idx="2">
                  <c:v>1952.2999999999997</c:v>
                </c:pt>
                <c:pt idx="3">
                  <c:v>1952.3999999999996</c:v>
                </c:pt>
                <c:pt idx="4">
                  <c:v>1953.1</c:v>
                </c:pt>
                <c:pt idx="5">
                  <c:v>1953.1999999999998</c:v>
                </c:pt>
                <c:pt idx="6">
                  <c:v>1953.2999999999997</c:v>
                </c:pt>
                <c:pt idx="7">
                  <c:v>1953.3999999999996</c:v>
                </c:pt>
                <c:pt idx="8">
                  <c:v>1954.1</c:v>
                </c:pt>
                <c:pt idx="9">
                  <c:v>1954.1999999999998</c:v>
                </c:pt>
                <c:pt idx="10">
                  <c:v>1954.2999999999997</c:v>
                </c:pt>
                <c:pt idx="11">
                  <c:v>1954.3999999999996</c:v>
                </c:pt>
                <c:pt idx="12">
                  <c:v>1955.1</c:v>
                </c:pt>
                <c:pt idx="13">
                  <c:v>1955.1999999999998</c:v>
                </c:pt>
                <c:pt idx="14">
                  <c:v>1955.2999999999997</c:v>
                </c:pt>
                <c:pt idx="15">
                  <c:v>1955.3999999999996</c:v>
                </c:pt>
                <c:pt idx="16">
                  <c:v>1956.1</c:v>
                </c:pt>
                <c:pt idx="17">
                  <c:v>1956.1999999999998</c:v>
                </c:pt>
                <c:pt idx="18">
                  <c:v>1956.2999999999997</c:v>
                </c:pt>
                <c:pt idx="19">
                  <c:v>1956.3999999999996</c:v>
                </c:pt>
                <c:pt idx="20">
                  <c:v>1957.1</c:v>
                </c:pt>
                <c:pt idx="21">
                  <c:v>1957.1999999999998</c:v>
                </c:pt>
                <c:pt idx="22">
                  <c:v>1957.2999999999997</c:v>
                </c:pt>
                <c:pt idx="23">
                  <c:v>1957.3999999999996</c:v>
                </c:pt>
                <c:pt idx="24">
                  <c:v>1958.1</c:v>
                </c:pt>
                <c:pt idx="25">
                  <c:v>1958.1999999999998</c:v>
                </c:pt>
                <c:pt idx="26">
                  <c:v>1958.2999999999997</c:v>
                </c:pt>
                <c:pt idx="27">
                  <c:v>1958.3999999999996</c:v>
                </c:pt>
                <c:pt idx="28">
                  <c:v>1959.1</c:v>
                </c:pt>
                <c:pt idx="29">
                  <c:v>1959.1999999999998</c:v>
                </c:pt>
                <c:pt idx="30">
                  <c:v>1959.2999999999997</c:v>
                </c:pt>
                <c:pt idx="31">
                  <c:v>1959.3999999999996</c:v>
                </c:pt>
                <c:pt idx="32">
                  <c:v>1960.1</c:v>
                </c:pt>
                <c:pt idx="33">
                  <c:v>1960.1999999999998</c:v>
                </c:pt>
                <c:pt idx="34">
                  <c:v>1960.2999999999997</c:v>
                </c:pt>
                <c:pt idx="35">
                  <c:v>1960.3999999999996</c:v>
                </c:pt>
                <c:pt idx="36">
                  <c:v>1961.1</c:v>
                </c:pt>
                <c:pt idx="37">
                  <c:v>1961.1999999999998</c:v>
                </c:pt>
                <c:pt idx="38">
                  <c:v>1961.2999999999997</c:v>
                </c:pt>
                <c:pt idx="39">
                  <c:v>1961.3999999999996</c:v>
                </c:pt>
                <c:pt idx="40">
                  <c:v>1962.1</c:v>
                </c:pt>
                <c:pt idx="41">
                  <c:v>1962.1999999999998</c:v>
                </c:pt>
                <c:pt idx="42">
                  <c:v>1962.2999999999997</c:v>
                </c:pt>
                <c:pt idx="43">
                  <c:v>1962.3999999999996</c:v>
                </c:pt>
                <c:pt idx="44">
                  <c:v>1963.1</c:v>
                </c:pt>
                <c:pt idx="45">
                  <c:v>1963.1999999999998</c:v>
                </c:pt>
                <c:pt idx="46">
                  <c:v>1963.2999999999997</c:v>
                </c:pt>
                <c:pt idx="47">
                  <c:v>1963.3999999999996</c:v>
                </c:pt>
                <c:pt idx="48">
                  <c:v>1964.1</c:v>
                </c:pt>
                <c:pt idx="49">
                  <c:v>1964.1999999999998</c:v>
                </c:pt>
                <c:pt idx="50">
                  <c:v>1964.2999999999997</c:v>
                </c:pt>
                <c:pt idx="51">
                  <c:v>1964.3999999999996</c:v>
                </c:pt>
                <c:pt idx="52">
                  <c:v>1965.1</c:v>
                </c:pt>
                <c:pt idx="53">
                  <c:v>1965.1999999999998</c:v>
                </c:pt>
                <c:pt idx="54">
                  <c:v>1965.2999999999997</c:v>
                </c:pt>
                <c:pt idx="55">
                  <c:v>1965.3999999999996</c:v>
                </c:pt>
                <c:pt idx="56">
                  <c:v>1966.1</c:v>
                </c:pt>
                <c:pt idx="57">
                  <c:v>1966.1999999999998</c:v>
                </c:pt>
                <c:pt idx="58">
                  <c:v>1966.2999999999997</c:v>
                </c:pt>
                <c:pt idx="59">
                  <c:v>1966.3999999999996</c:v>
                </c:pt>
                <c:pt idx="60">
                  <c:v>1967.1</c:v>
                </c:pt>
                <c:pt idx="61">
                  <c:v>1967.1999999999998</c:v>
                </c:pt>
                <c:pt idx="62">
                  <c:v>1967.2999999999997</c:v>
                </c:pt>
                <c:pt idx="63">
                  <c:v>1967.3999999999996</c:v>
                </c:pt>
                <c:pt idx="64">
                  <c:v>1968.1</c:v>
                </c:pt>
                <c:pt idx="65">
                  <c:v>1968.1999999999998</c:v>
                </c:pt>
                <c:pt idx="66">
                  <c:v>1968.2999999999997</c:v>
                </c:pt>
                <c:pt idx="67">
                  <c:v>1968.3999999999996</c:v>
                </c:pt>
                <c:pt idx="68">
                  <c:v>1969.1</c:v>
                </c:pt>
                <c:pt idx="69">
                  <c:v>1969.1999999999998</c:v>
                </c:pt>
                <c:pt idx="70">
                  <c:v>1969.2999999999997</c:v>
                </c:pt>
                <c:pt idx="71">
                  <c:v>1969.3999999999996</c:v>
                </c:pt>
                <c:pt idx="72">
                  <c:v>1970.1</c:v>
                </c:pt>
                <c:pt idx="73">
                  <c:v>1970.1999999999998</c:v>
                </c:pt>
                <c:pt idx="74">
                  <c:v>1970.2999999999997</c:v>
                </c:pt>
                <c:pt idx="75">
                  <c:v>1970.3999999999996</c:v>
                </c:pt>
                <c:pt idx="76">
                  <c:v>1971.1</c:v>
                </c:pt>
                <c:pt idx="77">
                  <c:v>1971.1999999999998</c:v>
                </c:pt>
                <c:pt idx="78">
                  <c:v>1971.2999999999997</c:v>
                </c:pt>
                <c:pt idx="79">
                  <c:v>1971.3999999999996</c:v>
                </c:pt>
                <c:pt idx="80">
                  <c:v>1972.1</c:v>
                </c:pt>
                <c:pt idx="81">
                  <c:v>1972.1999999999998</c:v>
                </c:pt>
                <c:pt idx="82">
                  <c:v>1972.2999999999997</c:v>
                </c:pt>
                <c:pt idx="83">
                  <c:v>1972.3999999999996</c:v>
                </c:pt>
                <c:pt idx="84">
                  <c:v>1973.1</c:v>
                </c:pt>
                <c:pt idx="85">
                  <c:v>1973.1999999999998</c:v>
                </c:pt>
                <c:pt idx="86">
                  <c:v>1973.2999999999997</c:v>
                </c:pt>
                <c:pt idx="87">
                  <c:v>1973.3999999999996</c:v>
                </c:pt>
                <c:pt idx="88">
                  <c:v>1974.1</c:v>
                </c:pt>
                <c:pt idx="89">
                  <c:v>1974.1999999999998</c:v>
                </c:pt>
                <c:pt idx="90">
                  <c:v>1974.2999999999997</c:v>
                </c:pt>
                <c:pt idx="91">
                  <c:v>1974.3999999999996</c:v>
                </c:pt>
                <c:pt idx="92">
                  <c:v>1975.1</c:v>
                </c:pt>
                <c:pt idx="93">
                  <c:v>1975.1999999999998</c:v>
                </c:pt>
                <c:pt idx="94">
                  <c:v>1975.2999999999997</c:v>
                </c:pt>
                <c:pt idx="95">
                  <c:v>1975.3999999999996</c:v>
                </c:pt>
                <c:pt idx="96">
                  <c:v>1976.1</c:v>
                </c:pt>
                <c:pt idx="97">
                  <c:v>1976.1999999999998</c:v>
                </c:pt>
                <c:pt idx="98">
                  <c:v>1976.2999999999997</c:v>
                </c:pt>
                <c:pt idx="99">
                  <c:v>1976.3999999999996</c:v>
                </c:pt>
                <c:pt idx="100">
                  <c:v>1977.1</c:v>
                </c:pt>
                <c:pt idx="101">
                  <c:v>1977.1999999999998</c:v>
                </c:pt>
                <c:pt idx="102">
                  <c:v>1977.2999999999997</c:v>
                </c:pt>
                <c:pt idx="103">
                  <c:v>1977.3999999999996</c:v>
                </c:pt>
                <c:pt idx="104">
                  <c:v>1978.1</c:v>
                </c:pt>
                <c:pt idx="105">
                  <c:v>1978.1999999999998</c:v>
                </c:pt>
                <c:pt idx="106">
                  <c:v>1978.2999999999997</c:v>
                </c:pt>
                <c:pt idx="107">
                  <c:v>1978.3999999999996</c:v>
                </c:pt>
                <c:pt idx="108">
                  <c:v>1979.1</c:v>
                </c:pt>
                <c:pt idx="109">
                  <c:v>1979.1999999999998</c:v>
                </c:pt>
                <c:pt idx="110">
                  <c:v>1979.2999999999997</c:v>
                </c:pt>
                <c:pt idx="111">
                  <c:v>1979.3999999999996</c:v>
                </c:pt>
                <c:pt idx="112">
                  <c:v>1980.1</c:v>
                </c:pt>
                <c:pt idx="113">
                  <c:v>1980.1999999999998</c:v>
                </c:pt>
                <c:pt idx="114">
                  <c:v>1980.2999999999997</c:v>
                </c:pt>
                <c:pt idx="115">
                  <c:v>1980.3999999999996</c:v>
                </c:pt>
                <c:pt idx="116">
                  <c:v>1981.1</c:v>
                </c:pt>
                <c:pt idx="117">
                  <c:v>1981.1999999999998</c:v>
                </c:pt>
                <c:pt idx="118">
                  <c:v>1981.2999999999997</c:v>
                </c:pt>
                <c:pt idx="119">
                  <c:v>1981.3999999999996</c:v>
                </c:pt>
                <c:pt idx="120">
                  <c:v>1982.1</c:v>
                </c:pt>
                <c:pt idx="121">
                  <c:v>1982.1999999999998</c:v>
                </c:pt>
                <c:pt idx="122">
                  <c:v>1982.2999999999997</c:v>
                </c:pt>
                <c:pt idx="123">
                  <c:v>1982.3999999999996</c:v>
                </c:pt>
                <c:pt idx="124">
                  <c:v>1983.1</c:v>
                </c:pt>
                <c:pt idx="125">
                  <c:v>1983.1999999999998</c:v>
                </c:pt>
                <c:pt idx="126">
                  <c:v>1983.2999999999997</c:v>
                </c:pt>
                <c:pt idx="127">
                  <c:v>1983.3999999999996</c:v>
                </c:pt>
                <c:pt idx="128">
                  <c:v>1984.1</c:v>
                </c:pt>
                <c:pt idx="129">
                  <c:v>1984.1999999999998</c:v>
                </c:pt>
                <c:pt idx="130">
                  <c:v>1984.2999999999997</c:v>
                </c:pt>
                <c:pt idx="131">
                  <c:v>1984.3999999999996</c:v>
                </c:pt>
                <c:pt idx="132">
                  <c:v>1985.1</c:v>
                </c:pt>
                <c:pt idx="133">
                  <c:v>1985.1999999999998</c:v>
                </c:pt>
                <c:pt idx="134">
                  <c:v>1985.2999999999997</c:v>
                </c:pt>
                <c:pt idx="135">
                  <c:v>1985.3999999999996</c:v>
                </c:pt>
                <c:pt idx="136">
                  <c:v>1986.1</c:v>
                </c:pt>
                <c:pt idx="137">
                  <c:v>1986.1999999999998</c:v>
                </c:pt>
                <c:pt idx="138">
                  <c:v>1986.2999999999997</c:v>
                </c:pt>
                <c:pt idx="139">
                  <c:v>1986.3999999999996</c:v>
                </c:pt>
                <c:pt idx="140">
                  <c:v>1987.1</c:v>
                </c:pt>
                <c:pt idx="141">
                  <c:v>1987.1999999999998</c:v>
                </c:pt>
                <c:pt idx="142">
                  <c:v>1987.2999999999997</c:v>
                </c:pt>
                <c:pt idx="143">
                  <c:v>1987.3999999999996</c:v>
                </c:pt>
                <c:pt idx="144">
                  <c:v>1988.1</c:v>
                </c:pt>
                <c:pt idx="145">
                  <c:v>1988.1999999999998</c:v>
                </c:pt>
                <c:pt idx="146">
                  <c:v>1988.2999999999997</c:v>
                </c:pt>
                <c:pt idx="147">
                  <c:v>1988.3999999999996</c:v>
                </c:pt>
                <c:pt idx="148">
                  <c:v>1989.1</c:v>
                </c:pt>
                <c:pt idx="149">
                  <c:v>1989.1999999999998</c:v>
                </c:pt>
                <c:pt idx="150">
                  <c:v>1989.2999999999997</c:v>
                </c:pt>
                <c:pt idx="151">
                  <c:v>1989.3999999999996</c:v>
                </c:pt>
                <c:pt idx="152">
                  <c:v>1990.1</c:v>
                </c:pt>
                <c:pt idx="153">
                  <c:v>1990.1999999999998</c:v>
                </c:pt>
                <c:pt idx="154">
                  <c:v>1990.2999999999997</c:v>
                </c:pt>
                <c:pt idx="155">
                  <c:v>1990.3999999999996</c:v>
                </c:pt>
                <c:pt idx="156">
                  <c:v>1991.1</c:v>
                </c:pt>
                <c:pt idx="157">
                  <c:v>1991.1999999999998</c:v>
                </c:pt>
                <c:pt idx="158">
                  <c:v>1991.2999999999997</c:v>
                </c:pt>
                <c:pt idx="159">
                  <c:v>1991.3999999999996</c:v>
                </c:pt>
                <c:pt idx="160">
                  <c:v>1992.1</c:v>
                </c:pt>
                <c:pt idx="161">
                  <c:v>1992.1999999999998</c:v>
                </c:pt>
                <c:pt idx="162">
                  <c:v>1992.2999999999997</c:v>
                </c:pt>
                <c:pt idx="163">
                  <c:v>1992.3999999999996</c:v>
                </c:pt>
                <c:pt idx="164">
                  <c:v>1993.1</c:v>
                </c:pt>
                <c:pt idx="165">
                  <c:v>1993.1999999999998</c:v>
                </c:pt>
                <c:pt idx="166">
                  <c:v>1993.2999999999997</c:v>
                </c:pt>
                <c:pt idx="167">
                  <c:v>1993.3999999999996</c:v>
                </c:pt>
                <c:pt idx="168">
                  <c:v>1994.1</c:v>
                </c:pt>
                <c:pt idx="169">
                  <c:v>1994.1999999999998</c:v>
                </c:pt>
                <c:pt idx="170">
                  <c:v>1994.2999999999997</c:v>
                </c:pt>
                <c:pt idx="171">
                  <c:v>1994.3999999999996</c:v>
                </c:pt>
                <c:pt idx="172">
                  <c:v>1995.1</c:v>
                </c:pt>
                <c:pt idx="173">
                  <c:v>1995.1999999999998</c:v>
                </c:pt>
                <c:pt idx="174">
                  <c:v>1995.2999999999997</c:v>
                </c:pt>
                <c:pt idx="175">
                  <c:v>1995.3999999999996</c:v>
                </c:pt>
                <c:pt idx="176">
                  <c:v>1996.1</c:v>
                </c:pt>
                <c:pt idx="177">
                  <c:v>1996.1999999999998</c:v>
                </c:pt>
                <c:pt idx="178">
                  <c:v>1996.2999999999997</c:v>
                </c:pt>
                <c:pt idx="179">
                  <c:v>1996.3999999999996</c:v>
                </c:pt>
                <c:pt idx="180">
                  <c:v>1997.1</c:v>
                </c:pt>
                <c:pt idx="181">
                  <c:v>1997.1999999999998</c:v>
                </c:pt>
                <c:pt idx="182">
                  <c:v>1997.2999999999997</c:v>
                </c:pt>
                <c:pt idx="183">
                  <c:v>1997.3999999999996</c:v>
                </c:pt>
                <c:pt idx="184">
                  <c:v>1998.1</c:v>
                </c:pt>
                <c:pt idx="185">
                  <c:v>1998.1999999999998</c:v>
                </c:pt>
                <c:pt idx="186">
                  <c:v>1998.2999999999997</c:v>
                </c:pt>
                <c:pt idx="187">
                  <c:v>1998.3999999999996</c:v>
                </c:pt>
                <c:pt idx="188">
                  <c:v>1999.1</c:v>
                </c:pt>
                <c:pt idx="189">
                  <c:v>1999.1999999999998</c:v>
                </c:pt>
                <c:pt idx="190">
                  <c:v>1999.2999999999997</c:v>
                </c:pt>
                <c:pt idx="191">
                  <c:v>1999.3999999999996</c:v>
                </c:pt>
                <c:pt idx="192">
                  <c:v>2000.1</c:v>
                </c:pt>
                <c:pt idx="193">
                  <c:v>2000.1999999999998</c:v>
                </c:pt>
                <c:pt idx="194">
                  <c:v>2000.2999999999997</c:v>
                </c:pt>
                <c:pt idx="195">
                  <c:v>2000.3999999999996</c:v>
                </c:pt>
                <c:pt idx="196">
                  <c:v>2001.1</c:v>
                </c:pt>
                <c:pt idx="197">
                  <c:v>2001.1999999999998</c:v>
                </c:pt>
                <c:pt idx="198">
                  <c:v>2001.2999999999997</c:v>
                </c:pt>
                <c:pt idx="199">
                  <c:v>2001.3999999999996</c:v>
                </c:pt>
                <c:pt idx="200">
                  <c:v>2002.1</c:v>
                </c:pt>
                <c:pt idx="201">
                  <c:v>2002.1999999999998</c:v>
                </c:pt>
                <c:pt idx="202">
                  <c:v>2002.2999999999997</c:v>
                </c:pt>
                <c:pt idx="203">
                  <c:v>2002.3999999999996</c:v>
                </c:pt>
                <c:pt idx="204">
                  <c:v>2003.1</c:v>
                </c:pt>
                <c:pt idx="205">
                  <c:v>2003.1999999999998</c:v>
                </c:pt>
                <c:pt idx="206">
                  <c:v>2003.2999999999997</c:v>
                </c:pt>
                <c:pt idx="207">
                  <c:v>2003.3999999999996</c:v>
                </c:pt>
                <c:pt idx="208">
                  <c:v>2004.1</c:v>
                </c:pt>
                <c:pt idx="209">
                  <c:v>2004.1999999999998</c:v>
                </c:pt>
                <c:pt idx="210">
                  <c:v>2004.2999999999997</c:v>
                </c:pt>
                <c:pt idx="211">
                  <c:v>2004.3999999999996</c:v>
                </c:pt>
                <c:pt idx="212">
                  <c:v>2005.1</c:v>
                </c:pt>
                <c:pt idx="213">
                  <c:v>2005.1999999999998</c:v>
                </c:pt>
                <c:pt idx="214">
                  <c:v>2005.2999999999997</c:v>
                </c:pt>
                <c:pt idx="215">
                  <c:v>2005.3999999999996</c:v>
                </c:pt>
                <c:pt idx="216">
                  <c:v>2006.1</c:v>
                </c:pt>
                <c:pt idx="217">
                  <c:v>2006.1999999999998</c:v>
                </c:pt>
                <c:pt idx="218">
                  <c:v>2006.2999999999997</c:v>
                </c:pt>
                <c:pt idx="219">
                  <c:v>2006.3999999999996</c:v>
                </c:pt>
                <c:pt idx="220">
                  <c:v>2007.1</c:v>
                </c:pt>
                <c:pt idx="221">
                  <c:v>2007.1999999999998</c:v>
                </c:pt>
                <c:pt idx="222">
                  <c:v>2007.2999999999997</c:v>
                </c:pt>
                <c:pt idx="223">
                  <c:v>2007.3999999999996</c:v>
                </c:pt>
                <c:pt idx="224">
                  <c:v>2008.1</c:v>
                </c:pt>
                <c:pt idx="225">
                  <c:v>2008.1999999999998</c:v>
                </c:pt>
                <c:pt idx="226">
                  <c:v>2008.2999999999997</c:v>
                </c:pt>
                <c:pt idx="227">
                  <c:v>2008.3999999999996</c:v>
                </c:pt>
              </c:numCache>
            </c:numRef>
          </c:cat>
          <c:val>
            <c:numRef>
              <c:f>'Balance Sheets Data (nominal)'!$BK$2:$BK$229</c:f>
              <c:numCache>
                <c:formatCode>General</c:formatCode>
                <c:ptCount val="228"/>
                <c:pt idx="0">
                  <c:v>3.2832621690862513</c:v>
                </c:pt>
                <c:pt idx="1">
                  <c:v>3.3330494037478555</c:v>
                </c:pt>
                <c:pt idx="2">
                  <c:v>3.305048814504862</c:v>
                </c:pt>
                <c:pt idx="3">
                  <c:v>3.1926494345718672</c:v>
                </c:pt>
                <c:pt idx="4">
                  <c:v>3.1539904862579413</c:v>
                </c:pt>
                <c:pt idx="5">
                  <c:v>3.1203926701570692</c:v>
                </c:pt>
                <c:pt idx="6">
                  <c:v>3.1585935450013296</c:v>
                </c:pt>
                <c:pt idx="7">
                  <c:v>3.2447725458898646</c:v>
                </c:pt>
                <c:pt idx="8">
                  <c:v>3.3060484945376838</c:v>
                </c:pt>
                <c:pt idx="9">
                  <c:v>3.3524734042553104</c:v>
                </c:pt>
                <c:pt idx="10">
                  <c:v>3.4036239495798317</c:v>
                </c:pt>
                <c:pt idx="11">
                  <c:v>3.3702952503209245</c:v>
                </c:pt>
                <c:pt idx="12">
                  <c:v>3.3096870342771978</c:v>
                </c:pt>
                <c:pt idx="13">
                  <c:v>3.329471890971039</c:v>
                </c:pt>
                <c:pt idx="14">
                  <c:v>3.352586412395699</c:v>
                </c:pt>
                <c:pt idx="15">
                  <c:v>3.3455399061032867</c:v>
                </c:pt>
                <c:pt idx="16">
                  <c:v>3.4262666355358267</c:v>
                </c:pt>
                <c:pt idx="17">
                  <c:v>3.3938277291570702</c:v>
                </c:pt>
                <c:pt idx="18">
                  <c:v>3.388527202367424</c:v>
                </c:pt>
                <c:pt idx="19">
                  <c:v>3.3945771033251413</c:v>
                </c:pt>
                <c:pt idx="20">
                  <c:v>3.3407261592300972</c:v>
                </c:pt>
                <c:pt idx="21">
                  <c:v>3.3985627177700346</c:v>
                </c:pt>
                <c:pt idx="22">
                  <c:v>3.3262864493996567</c:v>
                </c:pt>
                <c:pt idx="23">
                  <c:v>3.3718959913326016</c:v>
                </c:pt>
                <c:pt idx="24">
                  <c:v>3.4979735682819499</c:v>
                </c:pt>
                <c:pt idx="25">
                  <c:v>3.5207378301680854</c:v>
                </c:pt>
                <c:pt idx="26">
                  <c:v>3.5340470638117427</c:v>
                </c:pt>
                <c:pt idx="27">
                  <c:v>3.5012371134020617</c:v>
                </c:pt>
                <c:pt idx="28">
                  <c:v>3.4664311667339542</c:v>
                </c:pt>
                <c:pt idx="29">
                  <c:v>3.4306451612903177</c:v>
                </c:pt>
                <c:pt idx="30">
                  <c:v>3.4462006675829602</c:v>
                </c:pt>
                <c:pt idx="31">
                  <c:v>3.4821512081060102</c:v>
                </c:pt>
                <c:pt idx="32">
                  <c:v>3.3981590434617575</c:v>
                </c:pt>
                <c:pt idx="33">
                  <c:v>3.4349933472723939</c:v>
                </c:pt>
                <c:pt idx="34">
                  <c:v>3.3940253356021928</c:v>
                </c:pt>
                <c:pt idx="35">
                  <c:v>3.5307868601986248</c:v>
                </c:pt>
                <c:pt idx="36">
                  <c:v>3.603523394582322</c:v>
                </c:pt>
                <c:pt idx="37">
                  <c:v>3.5620779220779242</c:v>
                </c:pt>
                <c:pt idx="38">
                  <c:v>3.5572260647979612</c:v>
                </c:pt>
                <c:pt idx="39">
                  <c:v>3.5670755555555602</c:v>
                </c:pt>
                <c:pt idx="40">
                  <c:v>3.5046875000000002</c:v>
                </c:pt>
                <c:pt idx="41">
                  <c:v>3.2874485596707808</c:v>
                </c:pt>
                <c:pt idx="42">
                  <c:v>3.3137796610169494</c:v>
                </c:pt>
                <c:pt idx="43">
                  <c:v>3.4714478341479778</c:v>
                </c:pt>
                <c:pt idx="44">
                  <c:v>3.4930278884462211</c:v>
                </c:pt>
                <c:pt idx="45">
                  <c:v>3.4902323298429319</c:v>
                </c:pt>
                <c:pt idx="46">
                  <c:v>3.4807340920019416</c:v>
                </c:pt>
                <c:pt idx="47">
                  <c:v>3.4164798737174427</c:v>
                </c:pt>
                <c:pt idx="48">
                  <c:v>3.3985991379310345</c:v>
                </c:pt>
                <c:pt idx="49">
                  <c:v>3.4164541590771003</c:v>
                </c:pt>
                <c:pt idx="50">
                  <c:v>3.4200298284862045</c:v>
                </c:pt>
                <c:pt idx="51">
                  <c:v>3.4544701006512728</c:v>
                </c:pt>
                <c:pt idx="52">
                  <c:v>3.4123185281011925</c:v>
                </c:pt>
                <c:pt idx="53">
                  <c:v>3.34020618556701</c:v>
                </c:pt>
                <c:pt idx="54">
                  <c:v>3.365237175951461</c:v>
                </c:pt>
                <c:pt idx="55">
                  <c:v>3.3660334448160536</c:v>
                </c:pt>
                <c:pt idx="56">
                  <c:v>3.2657758173326452</c:v>
                </c:pt>
                <c:pt idx="57">
                  <c:v>3.2580971919476855</c:v>
                </c:pt>
                <c:pt idx="58">
                  <c:v>3.1553945046634801</c:v>
                </c:pt>
                <c:pt idx="59">
                  <c:v>3.2074588031222877</c:v>
                </c:pt>
                <c:pt idx="60">
                  <c:v>3.2946692749724997</c:v>
                </c:pt>
                <c:pt idx="61">
                  <c:v>3.3163039513677797</c:v>
                </c:pt>
                <c:pt idx="62">
                  <c:v>3.357257197467447</c:v>
                </c:pt>
                <c:pt idx="63">
                  <c:v>3.380710600375235</c:v>
                </c:pt>
                <c:pt idx="64">
                  <c:v>3.2754517558813636</c:v>
                </c:pt>
                <c:pt idx="65">
                  <c:v>3.3383101083830997</c:v>
                </c:pt>
                <c:pt idx="66">
                  <c:v>3.3415379595388277</c:v>
                </c:pt>
                <c:pt idx="67">
                  <c:v>3.4555804763430524</c:v>
                </c:pt>
                <c:pt idx="68">
                  <c:v>3.3747762747138377</c:v>
                </c:pt>
                <c:pt idx="69">
                  <c:v>3.3169312711256791</c:v>
                </c:pt>
                <c:pt idx="70">
                  <c:v>3.2636126442548932</c:v>
                </c:pt>
                <c:pt idx="71">
                  <c:v>3.2433704957196894</c:v>
                </c:pt>
                <c:pt idx="72">
                  <c:v>3.2168878403617418</c:v>
                </c:pt>
                <c:pt idx="73">
                  <c:v>3.0796651180797374</c:v>
                </c:pt>
                <c:pt idx="74">
                  <c:v>3.1414866279623217</c:v>
                </c:pt>
                <c:pt idx="75">
                  <c:v>3.2442777091841601</c:v>
                </c:pt>
                <c:pt idx="76">
                  <c:v>3.2519621232814337</c:v>
                </c:pt>
                <c:pt idx="77">
                  <c:v>3.2421499419176212</c:v>
                </c:pt>
                <c:pt idx="78">
                  <c:v>3.2246379355744756</c:v>
                </c:pt>
                <c:pt idx="79">
                  <c:v>3.2823565164539392</c:v>
                </c:pt>
                <c:pt idx="80">
                  <c:v>3.3001091886443814</c:v>
                </c:pt>
                <c:pt idx="81">
                  <c:v>3.2415857737172686</c:v>
                </c:pt>
                <c:pt idx="82">
                  <c:v>3.2663759302232527</c:v>
                </c:pt>
                <c:pt idx="83">
                  <c:v>3.357280497280497</c:v>
                </c:pt>
                <c:pt idx="84">
                  <c:v>3.2405466117558972</c:v>
                </c:pt>
                <c:pt idx="85">
                  <c:v>3.1726583570230948</c:v>
                </c:pt>
                <c:pt idx="86">
                  <c:v>3.2664821736630167</c:v>
                </c:pt>
                <c:pt idx="87">
                  <c:v>3.1322837394400587</c:v>
                </c:pt>
                <c:pt idx="88">
                  <c:v>3.1136696613683479</c:v>
                </c:pt>
                <c:pt idx="89">
                  <c:v>3.0064970039722607</c:v>
                </c:pt>
                <c:pt idx="90">
                  <c:v>2.8944657244749603</c:v>
                </c:pt>
                <c:pt idx="91">
                  <c:v>2.9083043646195441</c:v>
                </c:pt>
                <c:pt idx="92">
                  <c:v>3.047114649681546</c:v>
                </c:pt>
                <c:pt idx="93">
                  <c:v>3.1289673642252152</c:v>
                </c:pt>
                <c:pt idx="94">
                  <c:v>2.9961878419818415</c:v>
                </c:pt>
                <c:pt idx="95">
                  <c:v>2.9986819083168088</c:v>
                </c:pt>
                <c:pt idx="96">
                  <c:v>3.0170596863364549</c:v>
                </c:pt>
                <c:pt idx="97">
                  <c:v>3.059028201008366</c:v>
                </c:pt>
                <c:pt idx="98">
                  <c:v>3.0593755099820488</c:v>
                </c:pt>
                <c:pt idx="99">
                  <c:v>3.069044714369066</c:v>
                </c:pt>
                <c:pt idx="100">
                  <c:v>3.0309957201051931</c:v>
                </c:pt>
                <c:pt idx="101">
                  <c:v>3.0195912263210412</c:v>
                </c:pt>
                <c:pt idx="102">
                  <c:v>2.9933907489839555</c:v>
                </c:pt>
                <c:pt idx="103">
                  <c:v>2.9985319189240411</c:v>
                </c:pt>
                <c:pt idx="104">
                  <c:v>3.0139441860465115</c:v>
                </c:pt>
                <c:pt idx="105">
                  <c:v>2.9616408859201973</c:v>
                </c:pt>
                <c:pt idx="106">
                  <c:v>2.9936392432154801</c:v>
                </c:pt>
                <c:pt idx="107">
                  <c:v>2.9594290442697537</c:v>
                </c:pt>
                <c:pt idx="108">
                  <c:v>3.0269842558026423</c:v>
                </c:pt>
                <c:pt idx="109">
                  <c:v>3.0558434878936396</c:v>
                </c:pt>
                <c:pt idx="110">
                  <c:v>3.0811396931595341</c:v>
                </c:pt>
                <c:pt idx="111">
                  <c:v>3.1002292802104892</c:v>
                </c:pt>
                <c:pt idx="112">
                  <c:v>3.0903606942354966</c:v>
                </c:pt>
                <c:pt idx="113">
                  <c:v>3.2089107097057852</c:v>
                </c:pt>
                <c:pt idx="114">
                  <c:v>3.2847627933682624</c:v>
                </c:pt>
                <c:pt idx="115">
                  <c:v>3.2473619253316892</c:v>
                </c:pt>
                <c:pt idx="116">
                  <c:v>3.1592721197628224</c:v>
                </c:pt>
                <c:pt idx="117">
                  <c:v>3.203671538287062</c:v>
                </c:pt>
                <c:pt idx="118">
                  <c:v>3.1260609683203842</c:v>
                </c:pt>
                <c:pt idx="119">
                  <c:v>3.1955387310724612</c:v>
                </c:pt>
                <c:pt idx="120">
                  <c:v>3.2351135935734905</c:v>
                </c:pt>
                <c:pt idx="121">
                  <c:v>3.211919079779197</c:v>
                </c:pt>
                <c:pt idx="122">
                  <c:v>3.2504120627556352</c:v>
                </c:pt>
                <c:pt idx="123">
                  <c:v>3.3062786628047207</c:v>
                </c:pt>
                <c:pt idx="124">
                  <c:v>3.3443110940317475</c:v>
                </c:pt>
                <c:pt idx="125">
                  <c:v>3.3348066932636637</c:v>
                </c:pt>
                <c:pt idx="126">
                  <c:v>3.270668375449242</c:v>
                </c:pt>
                <c:pt idx="127">
                  <c:v>3.2031676783004723</c:v>
                </c:pt>
                <c:pt idx="128">
                  <c:v>3.1412221755564889</c:v>
                </c:pt>
                <c:pt idx="129">
                  <c:v>3.1038069897149878</c:v>
                </c:pt>
                <c:pt idx="130">
                  <c:v>3.1393368860288575</c:v>
                </c:pt>
                <c:pt idx="131">
                  <c:v>3.1612095235735667</c:v>
                </c:pt>
                <c:pt idx="132">
                  <c:v>3.1888602985799346</c:v>
                </c:pt>
                <c:pt idx="133">
                  <c:v>3.2204767375071812</c:v>
                </c:pt>
                <c:pt idx="134">
                  <c:v>3.1879801938375611</c:v>
                </c:pt>
                <c:pt idx="135">
                  <c:v>3.2920519228099403</c:v>
                </c:pt>
                <c:pt idx="136">
                  <c:v>3.3635990514410894</c:v>
                </c:pt>
                <c:pt idx="137">
                  <c:v>3.4119868043473351</c:v>
                </c:pt>
                <c:pt idx="138">
                  <c:v>3.3723402834953977</c:v>
                </c:pt>
                <c:pt idx="139">
                  <c:v>3.4506038142583737</c:v>
                </c:pt>
                <c:pt idx="140">
                  <c:v>3.5633729247041477</c:v>
                </c:pt>
                <c:pt idx="141">
                  <c:v>3.5634904051172711</c:v>
                </c:pt>
                <c:pt idx="142">
                  <c:v>3.5946432316791777</c:v>
                </c:pt>
                <c:pt idx="143">
                  <c:v>3.4194155086670897</c:v>
                </c:pt>
                <c:pt idx="144">
                  <c:v>3.4622690280498367</c:v>
                </c:pt>
                <c:pt idx="145">
                  <c:v>3.464973927470965</c:v>
                </c:pt>
                <c:pt idx="146">
                  <c:v>3.4582326195935167</c:v>
                </c:pt>
                <c:pt idx="147">
                  <c:v>3.4649846774654187</c:v>
                </c:pt>
                <c:pt idx="148">
                  <c:v>3.4679193605485272</c:v>
                </c:pt>
                <c:pt idx="149">
                  <c:v>3.4866907464109675</c:v>
                </c:pt>
                <c:pt idx="150">
                  <c:v>3.542191652054461</c:v>
                </c:pt>
                <c:pt idx="151">
                  <c:v>3.5624357573912602</c:v>
                </c:pt>
                <c:pt idx="152">
                  <c:v>3.4786701420474442</c:v>
                </c:pt>
                <c:pt idx="153">
                  <c:v>3.4705797126446698</c:v>
                </c:pt>
                <c:pt idx="154">
                  <c:v>3.3751752316476904</c:v>
                </c:pt>
                <c:pt idx="155">
                  <c:v>3.459095882916154</c:v>
                </c:pt>
                <c:pt idx="156">
                  <c:v>3.56101222826087</c:v>
                </c:pt>
                <c:pt idx="157">
                  <c:v>3.5102493167680935</c:v>
                </c:pt>
                <c:pt idx="158">
                  <c:v>3.5135910265756602</c:v>
                </c:pt>
                <c:pt idx="159">
                  <c:v>3.5772449883526392</c:v>
                </c:pt>
                <c:pt idx="160">
                  <c:v>3.5340391536611735</c:v>
                </c:pt>
                <c:pt idx="161">
                  <c:v>3.4803580229249151</c:v>
                </c:pt>
                <c:pt idx="162">
                  <c:v>3.4735428257973511</c:v>
                </c:pt>
                <c:pt idx="163">
                  <c:v>3.5169717625649652</c:v>
                </c:pt>
                <c:pt idx="164">
                  <c:v>3.5323475017958947</c:v>
                </c:pt>
                <c:pt idx="165">
                  <c:v>3.5277007304789798</c:v>
                </c:pt>
                <c:pt idx="166">
                  <c:v>3.5516240673598407</c:v>
                </c:pt>
                <c:pt idx="167">
                  <c:v>3.5549763242257577</c:v>
                </c:pt>
                <c:pt idx="168">
                  <c:v>3.4954955867457667</c:v>
                </c:pt>
                <c:pt idx="169">
                  <c:v>3.4570705202969871</c:v>
                </c:pt>
                <c:pt idx="170">
                  <c:v>3.47130890641031</c:v>
                </c:pt>
                <c:pt idx="171">
                  <c:v>3.4497649401288677</c:v>
                </c:pt>
                <c:pt idx="172">
                  <c:v>3.5124645465382347</c:v>
                </c:pt>
                <c:pt idx="173">
                  <c:v>3.5807228423075523</c:v>
                </c:pt>
                <c:pt idx="174">
                  <c:v>3.6366235653449226</c:v>
                </c:pt>
                <c:pt idx="175">
                  <c:v>3.6821415752741782</c:v>
                </c:pt>
                <c:pt idx="176">
                  <c:v>3.7235857347096712</c:v>
                </c:pt>
                <c:pt idx="177">
                  <c:v>3.7178818506802456</c:v>
                </c:pt>
                <c:pt idx="178">
                  <c:v>3.7224657394930167</c:v>
                </c:pt>
                <c:pt idx="179">
                  <c:v>3.7182665866706666</c:v>
                </c:pt>
                <c:pt idx="180">
                  <c:v>3.6996783258152663</c:v>
                </c:pt>
                <c:pt idx="181">
                  <c:v>3.8400598758847977</c:v>
                </c:pt>
                <c:pt idx="182">
                  <c:v>3.9204810365191665</c:v>
                </c:pt>
                <c:pt idx="183">
                  <c:v>3.9288601378789307</c:v>
                </c:pt>
                <c:pt idx="184">
                  <c:v>4.0917651717190537</c:v>
                </c:pt>
                <c:pt idx="185">
                  <c:v>4.1287737211102007</c:v>
                </c:pt>
                <c:pt idx="186">
                  <c:v>3.914510495477558</c:v>
                </c:pt>
                <c:pt idx="187">
                  <c:v>4.1476579776184161</c:v>
                </c:pt>
                <c:pt idx="188">
                  <c:v>4.1741931925970039</c:v>
                </c:pt>
                <c:pt idx="189">
                  <c:v>4.2743898584057245</c:v>
                </c:pt>
                <c:pt idx="190">
                  <c:v>4.1563343533580275</c:v>
                </c:pt>
                <c:pt idx="191">
                  <c:v>4.4242512737013495</c:v>
                </c:pt>
                <c:pt idx="192">
                  <c:v>4.5137412507529016</c:v>
                </c:pt>
                <c:pt idx="193">
                  <c:v>4.3738781202915824</c:v>
                </c:pt>
                <c:pt idx="194">
                  <c:v>4.394115857677324</c:v>
                </c:pt>
                <c:pt idx="195">
                  <c:v>4.2214716283555695</c:v>
                </c:pt>
                <c:pt idx="196">
                  <c:v>4.0531597066307441</c:v>
                </c:pt>
                <c:pt idx="197">
                  <c:v>4.1420173957685442</c:v>
                </c:pt>
                <c:pt idx="198">
                  <c:v>3.9496857455772512</c:v>
                </c:pt>
                <c:pt idx="199">
                  <c:v>4.0825215376040207</c:v>
                </c:pt>
                <c:pt idx="200">
                  <c:v>4.0993738689479642</c:v>
                </c:pt>
                <c:pt idx="201">
                  <c:v>3.9310772447394182</c:v>
                </c:pt>
                <c:pt idx="202">
                  <c:v>3.725900982198834</c:v>
                </c:pt>
                <c:pt idx="203">
                  <c:v>3.8260690579826457</c:v>
                </c:pt>
                <c:pt idx="204">
                  <c:v>3.7899398445673507</c:v>
                </c:pt>
                <c:pt idx="205">
                  <c:v>3.9397967096881397</c:v>
                </c:pt>
                <c:pt idx="206">
                  <c:v>3.9502737662478236</c:v>
                </c:pt>
                <c:pt idx="207">
                  <c:v>4.1332287535095373</c:v>
                </c:pt>
                <c:pt idx="208">
                  <c:v>4.1695936171145505</c:v>
                </c:pt>
                <c:pt idx="209">
                  <c:v>4.1762607340034528</c:v>
                </c:pt>
                <c:pt idx="210">
                  <c:v>4.1596320695451388</c:v>
                </c:pt>
                <c:pt idx="211">
                  <c:v>4.3414595974390089</c:v>
                </c:pt>
                <c:pt idx="212">
                  <c:v>4.3476290373002948</c:v>
                </c:pt>
                <c:pt idx="213">
                  <c:v>4.4349054685911771</c:v>
                </c:pt>
                <c:pt idx="214">
                  <c:v>4.5150380437383353</c:v>
                </c:pt>
                <c:pt idx="215">
                  <c:v>4.5759443621814055</c:v>
                </c:pt>
                <c:pt idx="216">
                  <c:v>4.6335535047378</c:v>
                </c:pt>
                <c:pt idx="217">
                  <c:v>4.5317669273113514</c:v>
                </c:pt>
                <c:pt idx="218">
                  <c:v>4.5529510324839855</c:v>
                </c:pt>
                <c:pt idx="219">
                  <c:v>4.6596195989558788</c:v>
                </c:pt>
                <c:pt idx="220">
                  <c:v>4.6862333375274785</c:v>
                </c:pt>
                <c:pt idx="221">
                  <c:v>4.6851130118289355</c:v>
                </c:pt>
                <c:pt idx="222">
                  <c:v>4.6080483993519987</c:v>
                </c:pt>
                <c:pt idx="223">
                  <c:v>4.4678872797764546</c:v>
                </c:pt>
                <c:pt idx="224">
                  <c:v>4.2538414789269865</c:v>
                </c:pt>
                <c:pt idx="225">
                  <c:v>4.1490090594284466</c:v>
                </c:pt>
                <c:pt idx="226">
                  <c:v>3.9261246947158077</c:v>
                </c:pt>
                <c:pt idx="227">
                  <c:v>3.6250536960486737</c:v>
                </c:pt>
              </c:numCache>
            </c:numRef>
          </c:val>
          <c:smooth val="0"/>
        </c:ser>
        <c:dLbls>
          <c:showLegendKey val="0"/>
          <c:showVal val="0"/>
          <c:showCatName val="0"/>
          <c:showSerName val="0"/>
          <c:showPercent val="0"/>
          <c:showBubbleSize val="0"/>
        </c:dLbls>
        <c:smooth val="0"/>
        <c:axId val="544585192"/>
        <c:axId val="544585584"/>
      </c:lineChart>
      <c:catAx>
        <c:axId val="544585192"/>
        <c:scaling>
          <c:orientation val="minMax"/>
        </c:scaling>
        <c:delete val="0"/>
        <c:axPos val="b"/>
        <c:numFmt formatCode="0.0" sourceLinked="1"/>
        <c:majorTickMark val="out"/>
        <c:minorTickMark val="none"/>
        <c:tickLblPos val="nextTo"/>
        <c:crossAx val="544585584"/>
        <c:crosses val="autoZero"/>
        <c:auto val="1"/>
        <c:lblAlgn val="ctr"/>
        <c:lblOffset val="100"/>
        <c:tickLblSkip val="40"/>
        <c:tickMarkSkip val="40"/>
        <c:noMultiLvlLbl val="0"/>
      </c:catAx>
      <c:valAx>
        <c:axId val="544585584"/>
        <c:scaling>
          <c:orientation val="minMax"/>
          <c:max val="5"/>
          <c:min val="2"/>
        </c:scaling>
        <c:delete val="0"/>
        <c:axPos val="l"/>
        <c:majorGridlines/>
        <c:numFmt formatCode="General" sourceLinked="1"/>
        <c:majorTickMark val="out"/>
        <c:minorTickMark val="none"/>
        <c:tickLblPos val="nextTo"/>
        <c:crossAx val="544585192"/>
        <c:crosses val="autoZero"/>
        <c:crossBetween val="between"/>
      </c:valAx>
    </c:plotArea>
    <c:plotVisOnly val="1"/>
    <c:dispBlanksAs val="gap"/>
    <c:showDLblsOverMax val="0"/>
  </c:chart>
  <c:txPr>
    <a:bodyPr/>
    <a:lstStyle/>
    <a:p>
      <a:pPr>
        <a:defRPr sz="2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marker>
            <c:symbol val="none"/>
          </c:marker>
          <c:val>
            <c:numRef>
              <c:f>Sheet1!$D$6:$D$41</c:f>
              <c:numCache>
                <c:formatCode>General</c:formatCode>
                <c:ptCount val="36"/>
                <c:pt idx="0">
                  <c:v>1</c:v>
                </c:pt>
                <c:pt idx="1">
                  <c:v>1.35</c:v>
                </c:pt>
                <c:pt idx="2">
                  <c:v>1.5799999999999881</c:v>
                </c:pt>
                <c:pt idx="3">
                  <c:v>1.715499999999988</c:v>
                </c:pt>
                <c:pt idx="4">
                  <c:v>1.777949999999991</c:v>
                </c:pt>
                <c:pt idx="5">
                  <c:v>1.785199999999991</c:v>
                </c:pt>
                <c:pt idx="6">
                  <c:v>1.7519364999999849</c:v>
                </c:pt>
                <c:pt idx="7">
                  <c:v>1.6900960499999991</c:v>
                </c:pt>
                <c:pt idx="8">
                  <c:v>1.609249639999998</c:v>
                </c:pt>
                <c:pt idx="9">
                  <c:v>1.51695427149999</c:v>
                </c:pt>
                <c:pt idx="10">
                  <c:v>1.419070024349999</c:v>
                </c:pt>
                <c:pt idx="11">
                  <c:v>1.3200424232000121</c:v>
                </c:pt>
                <c:pt idx="12">
                  <c:v>1.223151001664498</c:v>
                </c:pt>
                <c:pt idx="13">
                  <c:v>1.1307257338936489</c:v>
                </c:pt>
                <c:pt idx="14">
                  <c:v>1.044333516404119</c:v>
                </c:pt>
                <c:pt idx="15">
                  <c:v>0.96493719214463902</c:v>
                </c:pt>
                <c:pt idx="16">
                  <c:v>0.89302975967088505</c:v>
                </c:pt>
                <c:pt idx="17">
                  <c:v>0.82874644117490803</c:v>
                </c:pt>
                <c:pt idx="18">
                  <c:v>0.77195722543760203</c:v>
                </c:pt>
                <c:pt idx="19">
                  <c:v>0.72234238118623395</c:v>
                </c:pt>
                <c:pt idx="20">
                  <c:v>0.679453273447163</c:v>
                </c:pt>
                <c:pt idx="21">
                  <c:v>0.64276062659422195</c:v>
                </c:pt>
                <c:pt idx="22">
                  <c:v>0.611692175593744</c:v>
                </c:pt>
                <c:pt idx="23">
                  <c:v>0.58566144109558105</c:v>
                </c:pt>
                <c:pt idx="24">
                  <c:v>0.56408916167905598</c:v>
                </c:pt>
                <c:pt idx="25">
                  <c:v>0.54641872285462201</c:v>
                </c:pt>
                <c:pt idx="26">
                  <c:v>0.53212674082714095</c:v>
                </c:pt>
                <c:pt idx="27">
                  <c:v>0.52072979172227496</c:v>
                </c:pt>
                <c:pt idx="28">
                  <c:v>0.51178812512405103</c:v>
                </c:pt>
                <c:pt idx="29">
                  <c:v>0.50490706475362501</c:v>
                </c:pt>
                <c:pt idx="30">
                  <c:v>0.49973667874060901</c:v>
                </c:pt>
                <c:pt idx="31">
                  <c:v>0.49597019658888702</c:v>
                </c:pt>
                <c:pt idx="32">
                  <c:v>0.49334155872045998</c:v>
                </c:pt>
                <c:pt idx="33">
                  <c:v>0.49162240631490201</c:v>
                </c:pt>
                <c:pt idx="34">
                  <c:v>0.49061875286939</c:v>
                </c:pt>
                <c:pt idx="35">
                  <c:v>0.49016752326808599</c:v>
                </c:pt>
              </c:numCache>
            </c:numRef>
          </c:val>
          <c:smooth val="1"/>
        </c:ser>
        <c:ser>
          <c:idx val="1"/>
          <c:order val="1"/>
          <c:marker>
            <c:symbol val="none"/>
          </c:marker>
          <c:val>
            <c:numRef>
              <c:f>Sheet1!$H$6:$H$41</c:f>
              <c:numCache>
                <c:formatCode>General</c:formatCode>
                <c:ptCount val="36"/>
                <c:pt idx="0">
                  <c:v>1</c:v>
                </c:pt>
                <c:pt idx="1">
                  <c:v>1.5880000000000001</c:v>
                </c:pt>
                <c:pt idx="2">
                  <c:v>1.891800000000001</c:v>
                </c:pt>
                <c:pt idx="3">
                  <c:v>1.9956800000000019</c:v>
                </c:pt>
                <c:pt idx="4">
                  <c:v>1.96441800000001</c:v>
                </c:pt>
                <c:pt idx="5">
                  <c:v>1.8468768000000011</c:v>
                </c:pt>
                <c:pt idx="6">
                  <c:v>1.6791311800000019</c:v>
                </c:pt>
                <c:pt idx="7">
                  <c:v>1.4871399680000019</c:v>
                </c:pt>
                <c:pt idx="8">
                  <c:v>1.288988681800002</c:v>
                </c:pt>
                <c:pt idx="9">
                  <c:v>1.096740911680012</c:v>
                </c:pt>
                <c:pt idx="10">
                  <c:v>0.91794281551800805</c:v>
                </c:pt>
                <c:pt idx="11">
                  <c:v>0.75682691223680998</c:v>
                </c:pt>
                <c:pt idx="12">
                  <c:v>0.61526022949218195</c:v>
                </c:pt>
                <c:pt idx="13">
                  <c:v>0.493478874233575</c:v>
                </c:pt>
                <c:pt idx="14">
                  <c:v>0.39064704960379298</c:v>
                </c:pt>
                <c:pt idx="15">
                  <c:v>0.30527401111425401</c:v>
                </c:pt>
                <c:pt idx="16">
                  <c:v>0.23551783554033501</c:v>
                </c:pt>
                <c:pt idx="17">
                  <c:v>0.179400429640272</c:v>
                </c:pt>
                <c:pt idx="18">
                  <c:v>0.13495409432321701</c:v>
                </c:pt>
                <c:pt idx="19">
                  <c:v>0.100316271650971</c:v>
                </c:pt>
                <c:pt idx="20">
                  <c:v>7.3785873331462401E-2</c:v>
                </c:pt>
                <c:pt idx="21">
                  <c:v>5.3851820757208901E-2</c:v>
                </c:pt>
                <c:pt idx="22">
                  <c:v>3.9202095546083698E-2</c:v>
                </c:pt>
                <c:pt idx="23">
                  <c:v>2.8719669381548001E-2</c:v>
                </c:pt>
                <c:pt idx="24">
                  <c:v>2.14701089055227E-2</c:v>
                </c:pt>
                <c:pt idx="25">
                  <c:v>1.6684389150829801E-2</c:v>
                </c:pt>
                <c:pt idx="26">
                  <c:v>1.37394518527381E-2</c:v>
                </c:pt>
                <c:pt idx="27">
                  <c:v>1.2138270016341501E-2</c:v>
                </c:pt>
                <c:pt idx="28">
                  <c:v>1.14905883218668E-2</c:v>
                </c:pt>
                <c:pt idx="29">
                  <c:v>1.14950658043647E-2</c:v>
                </c:pt>
                <c:pt idx="30">
                  <c:v>1.19232228777701E-2</c:v>
                </c:pt>
                <c:pt idx="31">
                  <c:v>1.26053638315952E-2</c:v>
                </c:pt>
                <c:pt idx="32">
                  <c:v>1.3418487260001701E-2</c:v>
                </c:pt>
                <c:pt idx="33">
                  <c:v>1.42760931254659E-2</c:v>
                </c:pt>
                <c:pt idx="34">
                  <c:v>1.51197322817443E-2</c:v>
                </c:pt>
                <c:pt idx="35">
                  <c:v>1.5912111119238199E-2</c:v>
                </c:pt>
              </c:numCache>
            </c:numRef>
          </c:val>
          <c:smooth val="1"/>
        </c:ser>
        <c:ser>
          <c:idx val="2"/>
          <c:order val="2"/>
          <c:marker>
            <c:symbol val="none"/>
          </c:marker>
          <c:val>
            <c:numRef>
              <c:f>Sheet1!$K$6:$K$41</c:f>
              <c:numCache>
                <c:formatCode>General</c:formatCode>
                <c:ptCount val="36"/>
                <c:pt idx="0">
                  <c:v>1</c:v>
                </c:pt>
                <c:pt idx="1">
                  <c:v>1.64</c:v>
                </c:pt>
                <c:pt idx="2">
                  <c:v>2.04</c:v>
                </c:pt>
                <c:pt idx="3">
                  <c:v>2.278</c:v>
                </c:pt>
                <c:pt idx="4">
                  <c:v>2.4057199999999992</c:v>
                </c:pt>
                <c:pt idx="5">
                  <c:v>2.4581759999999981</c:v>
                </c:pt>
                <c:pt idx="6">
                  <c:v>2.4595587999999982</c:v>
                </c:pt>
                <c:pt idx="7">
                  <c:v>2.4268825999999981</c:v>
                </c:pt>
                <c:pt idx="8">
                  <c:v>2.3722831679999992</c:v>
                </c:pt>
                <c:pt idx="9">
                  <c:v>2.3044934907999992</c:v>
                </c:pt>
                <c:pt idx="10">
                  <c:v>2.2298140636400001</c:v>
                </c:pt>
                <c:pt idx="11">
                  <c:v>2.152768765055999</c:v>
                </c:pt>
                <c:pt idx="12">
                  <c:v>2.0765616972291991</c:v>
                </c:pt>
                <c:pt idx="13">
                  <c:v>2.0034051246534772</c:v>
                </c:pt>
                <c:pt idx="14">
                  <c:v>1.9347615356464321</c:v>
                </c:pt>
                <c:pt idx="15">
                  <c:v>1.871526587229581</c:v>
                </c:pt>
                <c:pt idx="16">
                  <c:v>1.814169907845032</c:v>
                </c:pt>
                <c:pt idx="17">
                  <c:v>1.762844813004915</c:v>
                </c:pt>
                <c:pt idx="18">
                  <c:v>1.7174743763890701</c:v>
                </c:pt>
                <c:pt idx="19">
                  <c:v>1.677819062572391</c:v>
                </c:pt>
                <c:pt idx="20">
                  <c:v>1.6435297133317659</c:v>
                </c:pt>
                <c:pt idx="21">
                  <c:v>1.614188758019796</c:v>
                </c:pt>
                <c:pt idx="22">
                  <c:v>1.589341894521646</c:v>
                </c:pt>
                <c:pt idx="23">
                  <c:v>1.5685220453044471</c:v>
                </c:pt>
                <c:pt idx="24">
                  <c:v>1.5512670648000491</c:v>
                </c:pt>
                <c:pt idx="25">
                  <c:v>1.5371324195577749</c:v>
                </c:pt>
                <c:pt idx="26">
                  <c:v>1.525699857426148</c:v>
                </c:pt>
                <c:pt idx="27">
                  <c:v>1.516582912236488</c:v>
                </c:pt>
                <c:pt idx="28">
                  <c:v>1.5094299474144219</c:v>
                </c:pt>
                <c:pt idx="29">
                  <c:v>1.5039253201920111</c:v>
                </c:pt>
                <c:pt idx="30">
                  <c:v>1.499789144025957</c:v>
                </c:pt>
                <c:pt idx="31">
                  <c:v>1.4967760378911901</c:v>
                </c:pt>
                <c:pt idx="32">
                  <c:v>1.4946731753484179</c:v>
                </c:pt>
                <c:pt idx="33">
                  <c:v>1.493297882075137</c:v>
                </c:pt>
                <c:pt idx="34">
                  <c:v>1.49249497650944</c:v>
                </c:pt>
                <c:pt idx="35">
                  <c:v>1.4921340031428321</c:v>
                </c:pt>
              </c:numCache>
            </c:numRef>
          </c:val>
          <c:smooth val="1"/>
        </c:ser>
        <c:dLbls>
          <c:showLegendKey val="0"/>
          <c:showVal val="0"/>
          <c:showCatName val="0"/>
          <c:showSerName val="0"/>
          <c:showPercent val="0"/>
          <c:showBubbleSize val="0"/>
        </c:dLbls>
        <c:smooth val="0"/>
        <c:axId val="512920832"/>
        <c:axId val="512921224"/>
      </c:lineChart>
      <c:catAx>
        <c:axId val="512920832"/>
        <c:scaling>
          <c:orientation val="minMax"/>
        </c:scaling>
        <c:delete val="0"/>
        <c:axPos val="b"/>
        <c:majorTickMark val="out"/>
        <c:minorTickMark val="none"/>
        <c:tickLblPos val="nextTo"/>
        <c:txPr>
          <a:bodyPr/>
          <a:lstStyle/>
          <a:p>
            <a:pPr>
              <a:defRPr>
                <a:solidFill>
                  <a:schemeClr val="bg1"/>
                </a:solidFill>
              </a:defRPr>
            </a:pPr>
            <a:endParaRPr lang="en-US"/>
          </a:p>
        </c:txPr>
        <c:crossAx val="512921224"/>
        <c:crosses val="autoZero"/>
        <c:auto val="1"/>
        <c:lblAlgn val="ctr"/>
        <c:lblOffset val="100"/>
        <c:noMultiLvlLbl val="0"/>
      </c:catAx>
      <c:valAx>
        <c:axId val="512921224"/>
        <c:scaling>
          <c:orientation val="minMax"/>
          <c:max val="2.5"/>
          <c:min val="0"/>
        </c:scaling>
        <c:delete val="0"/>
        <c:axPos val="l"/>
        <c:majorGridlines>
          <c:spPr>
            <a:ln>
              <a:solidFill>
                <a:schemeClr val="bg1"/>
              </a:solidFill>
            </a:ln>
          </c:spPr>
        </c:majorGridlines>
        <c:numFmt formatCode="General" sourceLinked="1"/>
        <c:majorTickMark val="out"/>
        <c:minorTickMark val="none"/>
        <c:tickLblPos val="nextTo"/>
        <c:txPr>
          <a:bodyPr/>
          <a:lstStyle/>
          <a:p>
            <a:pPr>
              <a:defRPr sz="2000"/>
            </a:pPr>
            <a:endParaRPr lang="en-US"/>
          </a:p>
        </c:txPr>
        <c:crossAx val="512920832"/>
        <c:crosses val="autoZero"/>
        <c:crossBetween val="between"/>
      </c:val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marker>
            <c:symbol val="none"/>
          </c:marker>
          <c:val>
            <c:numRef>
              <c:f>Sheet1!$D$6:$D$41</c:f>
              <c:numCache>
                <c:formatCode>General</c:formatCode>
                <c:ptCount val="36"/>
                <c:pt idx="0">
                  <c:v>1</c:v>
                </c:pt>
                <c:pt idx="1">
                  <c:v>1.35</c:v>
                </c:pt>
                <c:pt idx="2">
                  <c:v>1.5799999999999881</c:v>
                </c:pt>
                <c:pt idx="3">
                  <c:v>1.715499999999988</c:v>
                </c:pt>
                <c:pt idx="4">
                  <c:v>1.777949999999991</c:v>
                </c:pt>
                <c:pt idx="5">
                  <c:v>1.785199999999991</c:v>
                </c:pt>
                <c:pt idx="6">
                  <c:v>1.7519364999999849</c:v>
                </c:pt>
                <c:pt idx="7">
                  <c:v>1.6900960499999991</c:v>
                </c:pt>
                <c:pt idx="8">
                  <c:v>1.609249639999998</c:v>
                </c:pt>
                <c:pt idx="9">
                  <c:v>1.51695427149999</c:v>
                </c:pt>
                <c:pt idx="10">
                  <c:v>1.419070024349999</c:v>
                </c:pt>
                <c:pt idx="11">
                  <c:v>1.3200424232000121</c:v>
                </c:pt>
                <c:pt idx="12">
                  <c:v>1.223151001664498</c:v>
                </c:pt>
                <c:pt idx="13">
                  <c:v>1.1307257338936489</c:v>
                </c:pt>
                <c:pt idx="14">
                  <c:v>1.044333516404119</c:v>
                </c:pt>
                <c:pt idx="15">
                  <c:v>0.96493719214463902</c:v>
                </c:pt>
                <c:pt idx="16">
                  <c:v>0.89302975967088505</c:v>
                </c:pt>
                <c:pt idx="17">
                  <c:v>0.82874644117490803</c:v>
                </c:pt>
                <c:pt idx="18">
                  <c:v>0.77195722543760203</c:v>
                </c:pt>
                <c:pt idx="19">
                  <c:v>0.72234238118623395</c:v>
                </c:pt>
                <c:pt idx="20">
                  <c:v>0.679453273447163</c:v>
                </c:pt>
                <c:pt idx="21">
                  <c:v>0.64276062659422195</c:v>
                </c:pt>
                <c:pt idx="22">
                  <c:v>0.611692175593744</c:v>
                </c:pt>
                <c:pt idx="23">
                  <c:v>0.58566144109558105</c:v>
                </c:pt>
                <c:pt idx="24">
                  <c:v>0.56408916167905598</c:v>
                </c:pt>
                <c:pt idx="25">
                  <c:v>0.54641872285462201</c:v>
                </c:pt>
                <c:pt idx="26">
                  <c:v>0.53212674082714095</c:v>
                </c:pt>
                <c:pt idx="27">
                  <c:v>0.52072979172227496</c:v>
                </c:pt>
                <c:pt idx="28">
                  <c:v>0.51178812512405103</c:v>
                </c:pt>
                <c:pt idx="29">
                  <c:v>0.50490706475362501</c:v>
                </c:pt>
                <c:pt idx="30">
                  <c:v>0.49973667874060901</c:v>
                </c:pt>
                <c:pt idx="31">
                  <c:v>0.49597019658888702</c:v>
                </c:pt>
                <c:pt idx="32">
                  <c:v>0.49334155872045998</c:v>
                </c:pt>
                <c:pt idx="33">
                  <c:v>0.49162240631490201</c:v>
                </c:pt>
                <c:pt idx="34">
                  <c:v>0.49061875286939</c:v>
                </c:pt>
                <c:pt idx="35">
                  <c:v>0.49016752326808599</c:v>
                </c:pt>
              </c:numCache>
            </c:numRef>
          </c:val>
          <c:smooth val="1"/>
        </c:ser>
        <c:ser>
          <c:idx val="1"/>
          <c:order val="1"/>
          <c:spPr>
            <a:ln>
              <a:noFill/>
            </a:ln>
          </c:spPr>
          <c:marker>
            <c:symbol val="none"/>
          </c:marker>
          <c:val>
            <c:numRef>
              <c:f>Sheet1!$H$6:$H$41</c:f>
              <c:numCache>
                <c:formatCode>General</c:formatCode>
                <c:ptCount val="36"/>
                <c:pt idx="0">
                  <c:v>1</c:v>
                </c:pt>
                <c:pt idx="1">
                  <c:v>1.5880000000000001</c:v>
                </c:pt>
                <c:pt idx="2">
                  <c:v>1.891800000000001</c:v>
                </c:pt>
                <c:pt idx="3">
                  <c:v>1.9956800000000019</c:v>
                </c:pt>
                <c:pt idx="4">
                  <c:v>1.96441800000001</c:v>
                </c:pt>
                <c:pt idx="5">
                  <c:v>1.8468768000000011</c:v>
                </c:pt>
                <c:pt idx="6">
                  <c:v>1.6791311800000019</c:v>
                </c:pt>
                <c:pt idx="7">
                  <c:v>1.4871399680000019</c:v>
                </c:pt>
                <c:pt idx="8">
                  <c:v>1.288988681800002</c:v>
                </c:pt>
                <c:pt idx="9">
                  <c:v>1.096740911680012</c:v>
                </c:pt>
                <c:pt idx="10">
                  <c:v>0.91794281551800805</c:v>
                </c:pt>
                <c:pt idx="11">
                  <c:v>0.75682691223680998</c:v>
                </c:pt>
                <c:pt idx="12">
                  <c:v>0.61526022949218195</c:v>
                </c:pt>
                <c:pt idx="13">
                  <c:v>0.493478874233575</c:v>
                </c:pt>
                <c:pt idx="14">
                  <c:v>0.39064704960379298</c:v>
                </c:pt>
                <c:pt idx="15">
                  <c:v>0.30527401111425401</c:v>
                </c:pt>
                <c:pt idx="16">
                  <c:v>0.23551783554033501</c:v>
                </c:pt>
                <c:pt idx="17">
                  <c:v>0.179400429640272</c:v>
                </c:pt>
                <c:pt idx="18">
                  <c:v>0.13495409432321701</c:v>
                </c:pt>
                <c:pt idx="19">
                  <c:v>0.100316271650971</c:v>
                </c:pt>
                <c:pt idx="20">
                  <c:v>7.3785873331462401E-2</c:v>
                </c:pt>
                <c:pt idx="21">
                  <c:v>5.3851820757208901E-2</c:v>
                </c:pt>
                <c:pt idx="22">
                  <c:v>3.9202095546083698E-2</c:v>
                </c:pt>
                <c:pt idx="23">
                  <c:v>2.8719669381548001E-2</c:v>
                </c:pt>
                <c:pt idx="24">
                  <c:v>2.14701089055227E-2</c:v>
                </c:pt>
                <c:pt idx="25">
                  <c:v>1.6684389150829801E-2</c:v>
                </c:pt>
                <c:pt idx="26">
                  <c:v>1.37394518527381E-2</c:v>
                </c:pt>
                <c:pt idx="27">
                  <c:v>1.2138270016341501E-2</c:v>
                </c:pt>
                <c:pt idx="28">
                  <c:v>1.14905883218668E-2</c:v>
                </c:pt>
                <c:pt idx="29">
                  <c:v>1.14950658043647E-2</c:v>
                </c:pt>
                <c:pt idx="30">
                  <c:v>1.19232228777701E-2</c:v>
                </c:pt>
                <c:pt idx="31">
                  <c:v>1.26053638315952E-2</c:v>
                </c:pt>
                <c:pt idx="32">
                  <c:v>1.3418487260001701E-2</c:v>
                </c:pt>
                <c:pt idx="33">
                  <c:v>1.42760931254659E-2</c:v>
                </c:pt>
                <c:pt idx="34">
                  <c:v>1.51197322817443E-2</c:v>
                </c:pt>
                <c:pt idx="35">
                  <c:v>1.5912111119238199E-2</c:v>
                </c:pt>
              </c:numCache>
            </c:numRef>
          </c:val>
          <c:smooth val="1"/>
        </c:ser>
        <c:ser>
          <c:idx val="2"/>
          <c:order val="2"/>
          <c:spPr>
            <a:ln>
              <a:noFill/>
            </a:ln>
          </c:spPr>
          <c:marker>
            <c:symbol val="none"/>
          </c:marker>
          <c:val>
            <c:numRef>
              <c:f>Sheet1!$K$6:$K$41</c:f>
              <c:numCache>
                <c:formatCode>General</c:formatCode>
                <c:ptCount val="36"/>
                <c:pt idx="0">
                  <c:v>1</c:v>
                </c:pt>
                <c:pt idx="1">
                  <c:v>1.64</c:v>
                </c:pt>
                <c:pt idx="2">
                  <c:v>2.04</c:v>
                </c:pt>
                <c:pt idx="3">
                  <c:v>2.278</c:v>
                </c:pt>
                <c:pt idx="4">
                  <c:v>2.4057199999999992</c:v>
                </c:pt>
                <c:pt idx="5">
                  <c:v>2.4581759999999981</c:v>
                </c:pt>
                <c:pt idx="6">
                  <c:v>2.4595587999999982</c:v>
                </c:pt>
                <c:pt idx="7">
                  <c:v>2.4268825999999981</c:v>
                </c:pt>
                <c:pt idx="8">
                  <c:v>2.3722831679999992</c:v>
                </c:pt>
                <c:pt idx="9">
                  <c:v>2.3044934907999992</c:v>
                </c:pt>
                <c:pt idx="10">
                  <c:v>2.2298140636400001</c:v>
                </c:pt>
                <c:pt idx="11">
                  <c:v>2.152768765055999</c:v>
                </c:pt>
                <c:pt idx="12">
                  <c:v>2.0765616972291991</c:v>
                </c:pt>
                <c:pt idx="13">
                  <c:v>2.0034051246534772</c:v>
                </c:pt>
                <c:pt idx="14">
                  <c:v>1.9347615356464321</c:v>
                </c:pt>
                <c:pt idx="15">
                  <c:v>1.871526587229581</c:v>
                </c:pt>
                <c:pt idx="16">
                  <c:v>1.814169907845032</c:v>
                </c:pt>
                <c:pt idx="17">
                  <c:v>1.762844813004915</c:v>
                </c:pt>
                <c:pt idx="18">
                  <c:v>1.7174743763890701</c:v>
                </c:pt>
                <c:pt idx="19">
                  <c:v>1.677819062572391</c:v>
                </c:pt>
                <c:pt idx="20">
                  <c:v>1.6435297133317659</c:v>
                </c:pt>
                <c:pt idx="21">
                  <c:v>1.614188758019796</c:v>
                </c:pt>
                <c:pt idx="22">
                  <c:v>1.589341894521646</c:v>
                </c:pt>
                <c:pt idx="23">
                  <c:v>1.5685220453044471</c:v>
                </c:pt>
                <c:pt idx="24">
                  <c:v>1.5512670648000491</c:v>
                </c:pt>
                <c:pt idx="25">
                  <c:v>1.5371324195577749</c:v>
                </c:pt>
                <c:pt idx="26">
                  <c:v>1.525699857426148</c:v>
                </c:pt>
                <c:pt idx="27">
                  <c:v>1.516582912236488</c:v>
                </c:pt>
                <c:pt idx="28">
                  <c:v>1.5094299474144219</c:v>
                </c:pt>
                <c:pt idx="29">
                  <c:v>1.5039253201920111</c:v>
                </c:pt>
                <c:pt idx="30">
                  <c:v>1.499789144025957</c:v>
                </c:pt>
                <c:pt idx="31">
                  <c:v>1.4967760378911901</c:v>
                </c:pt>
                <c:pt idx="32">
                  <c:v>1.4946731753484179</c:v>
                </c:pt>
                <c:pt idx="33">
                  <c:v>1.493297882075137</c:v>
                </c:pt>
                <c:pt idx="34">
                  <c:v>1.49249497650944</c:v>
                </c:pt>
                <c:pt idx="35">
                  <c:v>1.4921340031428321</c:v>
                </c:pt>
              </c:numCache>
            </c:numRef>
          </c:val>
          <c:smooth val="1"/>
        </c:ser>
        <c:dLbls>
          <c:showLegendKey val="0"/>
          <c:showVal val="0"/>
          <c:showCatName val="0"/>
          <c:showSerName val="0"/>
          <c:showPercent val="0"/>
          <c:showBubbleSize val="0"/>
        </c:dLbls>
        <c:smooth val="0"/>
        <c:axId val="512922400"/>
        <c:axId val="512922792"/>
      </c:lineChart>
      <c:catAx>
        <c:axId val="512922400"/>
        <c:scaling>
          <c:orientation val="minMax"/>
        </c:scaling>
        <c:delete val="0"/>
        <c:axPos val="b"/>
        <c:majorTickMark val="out"/>
        <c:minorTickMark val="none"/>
        <c:tickLblPos val="nextTo"/>
        <c:txPr>
          <a:bodyPr/>
          <a:lstStyle/>
          <a:p>
            <a:pPr>
              <a:defRPr>
                <a:solidFill>
                  <a:schemeClr val="bg1"/>
                </a:solidFill>
              </a:defRPr>
            </a:pPr>
            <a:endParaRPr lang="en-US"/>
          </a:p>
        </c:txPr>
        <c:crossAx val="512922792"/>
        <c:crosses val="autoZero"/>
        <c:auto val="1"/>
        <c:lblAlgn val="ctr"/>
        <c:lblOffset val="100"/>
        <c:noMultiLvlLbl val="0"/>
      </c:catAx>
      <c:valAx>
        <c:axId val="512922792"/>
        <c:scaling>
          <c:orientation val="minMax"/>
          <c:max val="2.5"/>
          <c:min val="0"/>
        </c:scaling>
        <c:delete val="0"/>
        <c:axPos val="l"/>
        <c:majorGridlines>
          <c:spPr>
            <a:ln>
              <a:solidFill>
                <a:schemeClr val="bg1"/>
              </a:solidFill>
            </a:ln>
          </c:spPr>
        </c:majorGridlines>
        <c:numFmt formatCode="General" sourceLinked="1"/>
        <c:majorTickMark val="out"/>
        <c:minorTickMark val="none"/>
        <c:tickLblPos val="nextTo"/>
        <c:txPr>
          <a:bodyPr/>
          <a:lstStyle/>
          <a:p>
            <a:pPr>
              <a:defRPr sz="2000"/>
            </a:pPr>
            <a:endParaRPr lang="en-US"/>
          </a:p>
        </c:txPr>
        <c:crossAx val="512922400"/>
        <c:crosses val="autoZero"/>
        <c:crossBetween val="between"/>
      </c:valAx>
    </c:plotArea>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marker>
            <c:symbol val="none"/>
          </c:marker>
          <c:val>
            <c:numRef>
              <c:f>Sheet1!$D$6:$D$41</c:f>
              <c:numCache>
                <c:formatCode>General</c:formatCode>
                <c:ptCount val="36"/>
                <c:pt idx="0">
                  <c:v>1</c:v>
                </c:pt>
                <c:pt idx="1">
                  <c:v>1.35</c:v>
                </c:pt>
                <c:pt idx="2">
                  <c:v>1.5799999999999881</c:v>
                </c:pt>
                <c:pt idx="3">
                  <c:v>1.715499999999988</c:v>
                </c:pt>
                <c:pt idx="4">
                  <c:v>1.777949999999991</c:v>
                </c:pt>
                <c:pt idx="5">
                  <c:v>1.785199999999991</c:v>
                </c:pt>
                <c:pt idx="6">
                  <c:v>1.7519364999999849</c:v>
                </c:pt>
                <c:pt idx="7">
                  <c:v>1.6900960499999991</c:v>
                </c:pt>
                <c:pt idx="8">
                  <c:v>1.609249639999998</c:v>
                </c:pt>
                <c:pt idx="9">
                  <c:v>1.51695427149999</c:v>
                </c:pt>
                <c:pt idx="10">
                  <c:v>1.419070024349999</c:v>
                </c:pt>
                <c:pt idx="11">
                  <c:v>1.3200424232000121</c:v>
                </c:pt>
                <c:pt idx="12">
                  <c:v>1.223151001664498</c:v>
                </c:pt>
                <c:pt idx="13">
                  <c:v>1.1307257338936489</c:v>
                </c:pt>
                <c:pt idx="14">
                  <c:v>1.044333516404119</c:v>
                </c:pt>
                <c:pt idx="15">
                  <c:v>0.96493719214463902</c:v>
                </c:pt>
                <c:pt idx="16">
                  <c:v>0.89302975967088505</c:v>
                </c:pt>
                <c:pt idx="17">
                  <c:v>0.82874644117490803</c:v>
                </c:pt>
                <c:pt idx="18">
                  <c:v>0.77195722543760203</c:v>
                </c:pt>
                <c:pt idx="19">
                  <c:v>0.72234238118623395</c:v>
                </c:pt>
                <c:pt idx="20">
                  <c:v>0.679453273447163</c:v>
                </c:pt>
                <c:pt idx="21">
                  <c:v>0.64276062659422195</c:v>
                </c:pt>
                <c:pt idx="22">
                  <c:v>0.611692175593744</c:v>
                </c:pt>
                <c:pt idx="23">
                  <c:v>0.58566144109558105</c:v>
                </c:pt>
                <c:pt idx="24">
                  <c:v>0.56408916167905598</c:v>
                </c:pt>
                <c:pt idx="25">
                  <c:v>0.54641872285462201</c:v>
                </c:pt>
                <c:pt idx="26">
                  <c:v>0.53212674082714095</c:v>
                </c:pt>
                <c:pt idx="27">
                  <c:v>0.52072979172227496</c:v>
                </c:pt>
                <c:pt idx="28">
                  <c:v>0.51178812512405103</c:v>
                </c:pt>
                <c:pt idx="29">
                  <c:v>0.50490706475362501</c:v>
                </c:pt>
                <c:pt idx="30">
                  <c:v>0.49973667874060901</c:v>
                </c:pt>
                <c:pt idx="31">
                  <c:v>0.49597019658888702</c:v>
                </c:pt>
                <c:pt idx="32">
                  <c:v>0.49334155872045998</c:v>
                </c:pt>
                <c:pt idx="33">
                  <c:v>0.49162240631490201</c:v>
                </c:pt>
                <c:pt idx="34">
                  <c:v>0.49061875286939</c:v>
                </c:pt>
                <c:pt idx="35">
                  <c:v>0.49016752326808599</c:v>
                </c:pt>
              </c:numCache>
            </c:numRef>
          </c:val>
          <c:smooth val="1"/>
        </c:ser>
        <c:ser>
          <c:idx val="1"/>
          <c:order val="1"/>
          <c:spPr>
            <a:ln>
              <a:noFill/>
            </a:ln>
          </c:spPr>
          <c:marker>
            <c:symbol val="none"/>
          </c:marker>
          <c:val>
            <c:numRef>
              <c:f>Sheet1!$H$6:$H$41</c:f>
              <c:numCache>
                <c:formatCode>General</c:formatCode>
                <c:ptCount val="36"/>
                <c:pt idx="0">
                  <c:v>1</c:v>
                </c:pt>
                <c:pt idx="1">
                  <c:v>1.5880000000000001</c:v>
                </c:pt>
                <c:pt idx="2">
                  <c:v>1.891800000000001</c:v>
                </c:pt>
                <c:pt idx="3">
                  <c:v>1.9956800000000019</c:v>
                </c:pt>
                <c:pt idx="4">
                  <c:v>1.96441800000001</c:v>
                </c:pt>
                <c:pt idx="5">
                  <c:v>1.8468768000000011</c:v>
                </c:pt>
                <c:pt idx="6">
                  <c:v>1.6791311800000019</c:v>
                </c:pt>
                <c:pt idx="7">
                  <c:v>1.4871399680000019</c:v>
                </c:pt>
                <c:pt idx="8">
                  <c:v>1.288988681800002</c:v>
                </c:pt>
                <c:pt idx="9">
                  <c:v>1.096740911680012</c:v>
                </c:pt>
                <c:pt idx="10">
                  <c:v>0.91794281551800805</c:v>
                </c:pt>
                <c:pt idx="11">
                  <c:v>0.75682691223680998</c:v>
                </c:pt>
                <c:pt idx="12">
                  <c:v>0.61526022949218195</c:v>
                </c:pt>
                <c:pt idx="13">
                  <c:v>0.493478874233575</c:v>
                </c:pt>
                <c:pt idx="14">
                  <c:v>0.39064704960379298</c:v>
                </c:pt>
                <c:pt idx="15">
                  <c:v>0.30527401111425401</c:v>
                </c:pt>
                <c:pt idx="16">
                  <c:v>0.23551783554033501</c:v>
                </c:pt>
                <c:pt idx="17">
                  <c:v>0.179400429640272</c:v>
                </c:pt>
                <c:pt idx="18">
                  <c:v>0.13495409432321701</c:v>
                </c:pt>
                <c:pt idx="19">
                  <c:v>0.100316271650971</c:v>
                </c:pt>
                <c:pt idx="20">
                  <c:v>7.3785873331462401E-2</c:v>
                </c:pt>
                <c:pt idx="21">
                  <c:v>5.3851820757208901E-2</c:v>
                </c:pt>
                <c:pt idx="22">
                  <c:v>3.9202095546083698E-2</c:v>
                </c:pt>
                <c:pt idx="23">
                  <c:v>2.8719669381548001E-2</c:v>
                </c:pt>
                <c:pt idx="24">
                  <c:v>2.14701089055227E-2</c:v>
                </c:pt>
                <c:pt idx="25">
                  <c:v>1.6684389150829801E-2</c:v>
                </c:pt>
                <c:pt idx="26">
                  <c:v>1.37394518527381E-2</c:v>
                </c:pt>
                <c:pt idx="27">
                  <c:v>1.2138270016341501E-2</c:v>
                </c:pt>
                <c:pt idx="28">
                  <c:v>1.14905883218668E-2</c:v>
                </c:pt>
                <c:pt idx="29">
                  <c:v>1.14950658043647E-2</c:v>
                </c:pt>
                <c:pt idx="30">
                  <c:v>1.19232228777701E-2</c:v>
                </c:pt>
                <c:pt idx="31">
                  <c:v>1.26053638315952E-2</c:v>
                </c:pt>
                <c:pt idx="32">
                  <c:v>1.3418487260001701E-2</c:v>
                </c:pt>
                <c:pt idx="33">
                  <c:v>1.42760931254659E-2</c:v>
                </c:pt>
                <c:pt idx="34">
                  <c:v>1.51197322817443E-2</c:v>
                </c:pt>
                <c:pt idx="35">
                  <c:v>1.5912111119238199E-2</c:v>
                </c:pt>
              </c:numCache>
            </c:numRef>
          </c:val>
          <c:smooth val="1"/>
        </c:ser>
        <c:ser>
          <c:idx val="2"/>
          <c:order val="2"/>
          <c:spPr>
            <a:ln>
              <a:noFill/>
            </a:ln>
          </c:spPr>
          <c:marker>
            <c:symbol val="none"/>
          </c:marker>
          <c:val>
            <c:numRef>
              <c:f>Sheet1!$K$6:$K$41</c:f>
              <c:numCache>
                <c:formatCode>General</c:formatCode>
                <c:ptCount val="36"/>
                <c:pt idx="0">
                  <c:v>1</c:v>
                </c:pt>
                <c:pt idx="1">
                  <c:v>1.64</c:v>
                </c:pt>
                <c:pt idx="2">
                  <c:v>2.04</c:v>
                </c:pt>
                <c:pt idx="3">
                  <c:v>2.278</c:v>
                </c:pt>
                <c:pt idx="4">
                  <c:v>2.4057199999999992</c:v>
                </c:pt>
                <c:pt idx="5">
                  <c:v>2.4581759999999981</c:v>
                </c:pt>
                <c:pt idx="6">
                  <c:v>2.4595587999999982</c:v>
                </c:pt>
                <c:pt idx="7">
                  <c:v>2.4268825999999981</c:v>
                </c:pt>
                <c:pt idx="8">
                  <c:v>2.3722831679999992</c:v>
                </c:pt>
                <c:pt idx="9">
                  <c:v>2.3044934907999992</c:v>
                </c:pt>
                <c:pt idx="10">
                  <c:v>2.2298140636400001</c:v>
                </c:pt>
                <c:pt idx="11">
                  <c:v>2.152768765055999</c:v>
                </c:pt>
                <c:pt idx="12">
                  <c:v>2.0765616972291991</c:v>
                </c:pt>
                <c:pt idx="13">
                  <c:v>2.0034051246534772</c:v>
                </c:pt>
                <c:pt idx="14">
                  <c:v>1.9347615356464321</c:v>
                </c:pt>
                <c:pt idx="15">
                  <c:v>1.871526587229581</c:v>
                </c:pt>
                <c:pt idx="16">
                  <c:v>1.814169907845032</c:v>
                </c:pt>
                <c:pt idx="17">
                  <c:v>1.762844813004915</c:v>
                </c:pt>
                <c:pt idx="18">
                  <c:v>1.7174743763890701</c:v>
                </c:pt>
                <c:pt idx="19">
                  <c:v>1.677819062572391</c:v>
                </c:pt>
                <c:pt idx="20">
                  <c:v>1.6435297133317659</c:v>
                </c:pt>
                <c:pt idx="21">
                  <c:v>1.614188758019796</c:v>
                </c:pt>
                <c:pt idx="22">
                  <c:v>1.589341894521646</c:v>
                </c:pt>
                <c:pt idx="23">
                  <c:v>1.5685220453044471</c:v>
                </c:pt>
                <c:pt idx="24">
                  <c:v>1.5512670648000491</c:v>
                </c:pt>
                <c:pt idx="25">
                  <c:v>1.5371324195577749</c:v>
                </c:pt>
                <c:pt idx="26">
                  <c:v>1.525699857426148</c:v>
                </c:pt>
                <c:pt idx="27">
                  <c:v>1.516582912236488</c:v>
                </c:pt>
                <c:pt idx="28">
                  <c:v>1.5094299474144219</c:v>
                </c:pt>
                <c:pt idx="29">
                  <c:v>1.5039253201920111</c:v>
                </c:pt>
                <c:pt idx="30">
                  <c:v>1.499789144025957</c:v>
                </c:pt>
                <c:pt idx="31">
                  <c:v>1.4967760378911901</c:v>
                </c:pt>
                <c:pt idx="32">
                  <c:v>1.4946731753484179</c:v>
                </c:pt>
                <c:pt idx="33">
                  <c:v>1.493297882075137</c:v>
                </c:pt>
                <c:pt idx="34">
                  <c:v>1.49249497650944</c:v>
                </c:pt>
                <c:pt idx="35">
                  <c:v>1.4921340031428321</c:v>
                </c:pt>
              </c:numCache>
            </c:numRef>
          </c:val>
          <c:smooth val="1"/>
        </c:ser>
        <c:dLbls>
          <c:showLegendKey val="0"/>
          <c:showVal val="0"/>
          <c:showCatName val="0"/>
          <c:showSerName val="0"/>
          <c:showPercent val="0"/>
          <c:showBubbleSize val="0"/>
        </c:dLbls>
        <c:smooth val="0"/>
        <c:axId val="512923576"/>
        <c:axId val="512923968"/>
      </c:lineChart>
      <c:catAx>
        <c:axId val="512923576"/>
        <c:scaling>
          <c:orientation val="minMax"/>
        </c:scaling>
        <c:delete val="0"/>
        <c:axPos val="b"/>
        <c:majorTickMark val="out"/>
        <c:minorTickMark val="none"/>
        <c:tickLblPos val="nextTo"/>
        <c:txPr>
          <a:bodyPr/>
          <a:lstStyle/>
          <a:p>
            <a:pPr>
              <a:defRPr>
                <a:solidFill>
                  <a:schemeClr val="bg1"/>
                </a:solidFill>
              </a:defRPr>
            </a:pPr>
            <a:endParaRPr lang="en-US"/>
          </a:p>
        </c:txPr>
        <c:crossAx val="512923968"/>
        <c:crosses val="autoZero"/>
        <c:auto val="1"/>
        <c:lblAlgn val="ctr"/>
        <c:lblOffset val="100"/>
        <c:noMultiLvlLbl val="0"/>
      </c:catAx>
      <c:valAx>
        <c:axId val="512923968"/>
        <c:scaling>
          <c:orientation val="minMax"/>
          <c:max val="2.5"/>
          <c:min val="0"/>
        </c:scaling>
        <c:delete val="0"/>
        <c:axPos val="l"/>
        <c:majorGridlines>
          <c:spPr>
            <a:ln>
              <a:solidFill>
                <a:schemeClr val="bg1"/>
              </a:solidFill>
            </a:ln>
          </c:spPr>
        </c:majorGridlines>
        <c:numFmt formatCode="General" sourceLinked="1"/>
        <c:majorTickMark val="out"/>
        <c:minorTickMark val="none"/>
        <c:tickLblPos val="nextTo"/>
        <c:txPr>
          <a:bodyPr/>
          <a:lstStyle/>
          <a:p>
            <a:pPr>
              <a:defRPr sz="2000"/>
            </a:pPr>
            <a:endParaRPr lang="en-US"/>
          </a:p>
        </c:txPr>
        <c:crossAx val="512923576"/>
        <c:crosses val="autoZero"/>
        <c:crossBetween val="between"/>
      </c:valAx>
    </c:plotArea>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169491525423807"/>
          <c:y val="0.21074380165289314"/>
          <c:w val="0.29661016949152541"/>
          <c:h val="0.5785123966942145"/>
        </c:manualLayout>
      </c:layout>
      <c:pieChart>
        <c:varyColors val="1"/>
        <c:ser>
          <c:idx val="0"/>
          <c:order val="0"/>
          <c:spPr>
            <a:solidFill>
              <a:srgbClr val="9999FF"/>
            </a:solidFill>
            <a:ln w="26206">
              <a:solidFill>
                <a:srgbClr val="000000"/>
              </a:solidFill>
              <a:prstDash val="solid"/>
            </a:ln>
          </c:spPr>
          <c:dPt>
            <c:idx val="1"/>
            <c:bubble3D val="0"/>
            <c:spPr>
              <a:solidFill>
                <a:srgbClr val="993366"/>
              </a:solidFill>
              <a:ln w="26206">
                <a:solidFill>
                  <a:srgbClr val="000000"/>
                </a:solidFill>
                <a:prstDash val="solid"/>
              </a:ln>
            </c:spPr>
          </c:dPt>
          <c:dPt>
            <c:idx val="2"/>
            <c:bubble3D val="0"/>
            <c:spPr>
              <a:solidFill>
                <a:srgbClr val="FFFFCC"/>
              </a:solidFill>
              <a:ln w="26206">
                <a:solidFill>
                  <a:srgbClr val="000000"/>
                </a:solidFill>
                <a:prstDash val="solid"/>
              </a:ln>
            </c:spPr>
          </c:dPt>
          <c:dPt>
            <c:idx val="3"/>
            <c:bubble3D val="0"/>
            <c:spPr>
              <a:solidFill>
                <a:srgbClr val="CCFFFF"/>
              </a:solidFill>
              <a:ln w="26206">
                <a:solidFill>
                  <a:srgbClr val="000000"/>
                </a:solidFill>
                <a:prstDash val="solid"/>
              </a:ln>
            </c:spPr>
          </c:dPt>
          <c:dPt>
            <c:idx val="4"/>
            <c:bubble3D val="0"/>
            <c:spPr>
              <a:solidFill>
                <a:srgbClr val="660066"/>
              </a:solidFill>
              <a:ln w="26206">
                <a:solidFill>
                  <a:srgbClr val="000000"/>
                </a:solidFill>
                <a:prstDash val="solid"/>
              </a:ln>
            </c:spPr>
          </c:dPt>
          <c:dPt>
            <c:idx val="5"/>
            <c:bubble3D val="0"/>
            <c:spPr>
              <a:solidFill>
                <a:srgbClr val="FF8080"/>
              </a:solidFill>
              <a:ln w="26206">
                <a:solidFill>
                  <a:srgbClr val="000000"/>
                </a:solidFill>
                <a:prstDash val="solid"/>
              </a:ln>
            </c:spPr>
          </c:dPt>
          <c:dPt>
            <c:idx val="6"/>
            <c:bubble3D val="0"/>
            <c:spPr>
              <a:solidFill>
                <a:srgbClr val="0066CC"/>
              </a:solidFill>
              <a:ln w="26206">
                <a:solidFill>
                  <a:srgbClr val="000000"/>
                </a:solidFill>
                <a:prstDash val="solid"/>
              </a:ln>
            </c:spPr>
          </c:dPt>
          <c:dPt>
            <c:idx val="7"/>
            <c:bubble3D val="0"/>
            <c:spPr>
              <a:solidFill>
                <a:srgbClr val="CCCCFF"/>
              </a:solidFill>
              <a:ln w="26206">
                <a:solidFill>
                  <a:srgbClr val="000000"/>
                </a:solidFill>
                <a:prstDash val="solid"/>
              </a:ln>
            </c:spPr>
          </c:dPt>
          <c:dPt>
            <c:idx val="8"/>
            <c:bubble3D val="0"/>
            <c:spPr>
              <a:solidFill>
                <a:srgbClr val="000080"/>
              </a:solidFill>
              <a:ln w="26206">
                <a:solidFill>
                  <a:srgbClr val="000000"/>
                </a:solidFill>
                <a:prstDash val="solid"/>
              </a:ln>
            </c:spPr>
          </c:dPt>
          <c:dLbls>
            <c:dLbl>
              <c:idx val="0"/>
              <c:layout>
                <c:manualLayout>
                  <c:x val="1.6983778667010965E-2"/>
                  <c:y val="2.6657769473731109E-3"/>
                </c:manualLayout>
              </c:layout>
              <c:showLegendKey val="0"/>
              <c:showVal val="0"/>
              <c:showCatName val="1"/>
              <c:showSerName val="0"/>
              <c:showPercent val="0"/>
              <c:showBubbleSize val="0"/>
              <c:extLst>
                <c:ext xmlns:c15="http://schemas.microsoft.com/office/drawing/2012/chart" uri="{CE6537A1-D6FC-4f65-9D91-7224C49458BB}"/>
              </c:extLst>
            </c:dLbl>
            <c:dLbl>
              <c:idx val="1"/>
              <c:layout>
                <c:manualLayout>
                  <c:x val="-3.7591971085581613E-3"/>
                  <c:y val="-3.4543707460296315E-2"/>
                </c:manualLayout>
              </c:layout>
              <c:showLegendKey val="0"/>
              <c:showVal val="0"/>
              <c:showCatName val="1"/>
              <c:showSerName val="0"/>
              <c:showPercent val="0"/>
              <c:showBubbleSize val="0"/>
              <c:extLst>
                <c:ext xmlns:c15="http://schemas.microsoft.com/office/drawing/2012/chart" uri="{CE6537A1-D6FC-4f65-9D91-7224C49458BB}"/>
              </c:extLst>
            </c:dLbl>
            <c:dLbl>
              <c:idx val="2"/>
              <c:layout>
                <c:manualLayout>
                  <c:x val="-2.6528548685512692E-3"/>
                  <c:y val="-3.2327772587748646E-2"/>
                </c:manualLayout>
              </c:layout>
              <c:showLegendKey val="0"/>
              <c:showVal val="0"/>
              <c:showCatName val="1"/>
              <c:showSerName val="0"/>
              <c:showPercent val="0"/>
              <c:showBubbleSize val="0"/>
              <c:extLst>
                <c:ext xmlns:c15="http://schemas.microsoft.com/office/drawing/2012/chart" uri="{CE6537A1-D6FC-4f65-9D91-7224C49458BB}"/>
              </c:extLst>
            </c:dLbl>
            <c:dLbl>
              <c:idx val="3"/>
              <c:layout>
                <c:manualLayout>
                  <c:x val="-1.6485575061314133E-2"/>
                  <c:y val="1.8229636549668613E-2"/>
                </c:manualLayout>
              </c:layout>
              <c:showLegendKey val="0"/>
              <c:showVal val="0"/>
              <c:showCatName val="1"/>
              <c:showSerName val="0"/>
              <c:showPercent val="0"/>
              <c:showBubbleSize val="0"/>
              <c:extLst>
                <c:ext xmlns:c15="http://schemas.microsoft.com/office/drawing/2012/chart" uri="{CE6537A1-D6FC-4f65-9D91-7224C49458BB}"/>
              </c:extLst>
            </c:dLbl>
            <c:dLbl>
              <c:idx val="5"/>
              <c:layout>
                <c:manualLayout>
                  <c:x val="-2.0626640419947544E-2"/>
                  <c:y val="-2.5388673873392945E-2"/>
                </c:manualLayout>
              </c:layout>
              <c:showLegendKey val="0"/>
              <c:showVal val="0"/>
              <c:showCatName val="1"/>
              <c:showSerName val="0"/>
              <c:showPercent val="0"/>
              <c:showBubbleSize val="0"/>
              <c:extLst>
                <c:ext xmlns:c15="http://schemas.microsoft.com/office/drawing/2012/chart" uri="{CE6537A1-D6FC-4f65-9D91-7224C49458BB}"/>
              </c:extLst>
            </c:dLbl>
            <c:dLbl>
              <c:idx val="6"/>
              <c:layout>
                <c:manualLayout>
                  <c:x val="-2.4530463405189142E-3"/>
                  <c:y val="3.5247119533787161E-3"/>
                </c:manualLayout>
              </c:layout>
              <c:showLegendKey val="0"/>
              <c:showVal val="0"/>
              <c:showCatName val="1"/>
              <c:showSerName val="0"/>
              <c:showPercent val="0"/>
              <c:showBubbleSize val="0"/>
              <c:extLst>
                <c:ext xmlns:c15="http://schemas.microsoft.com/office/drawing/2012/chart" uri="{CE6537A1-D6FC-4f65-9D91-7224C49458BB}"/>
              </c:extLst>
            </c:dLbl>
            <c:dLbl>
              <c:idx val="7"/>
              <c:layout>
                <c:manualLayout>
                  <c:x val="1.2246245858611938E-2"/>
                  <c:y val="-2.1824814271097482E-3"/>
                </c:manualLayout>
              </c:layout>
              <c:showLegendKey val="0"/>
              <c:showVal val="0"/>
              <c:showCatName val="1"/>
              <c:showSerName val="0"/>
              <c:showPercent val="0"/>
              <c:showBubbleSize val="0"/>
              <c:extLst>
                <c:ext xmlns:c15="http://schemas.microsoft.com/office/drawing/2012/chart" uri="{CE6537A1-D6FC-4f65-9D91-7224C49458BB}"/>
              </c:extLst>
            </c:dLbl>
            <c:dLbl>
              <c:idx val="8"/>
              <c:layout>
                <c:manualLayout>
                  <c:x val="2.4159190654446883E-2"/>
                  <c:y val="6.1534765781395967E-3"/>
                </c:manualLayout>
              </c:layout>
              <c:showLegendKey val="0"/>
              <c:showVal val="0"/>
              <c:showCatName val="1"/>
              <c:showSerName val="0"/>
              <c:showPercent val="0"/>
              <c:showBubbleSize val="0"/>
              <c:extLst>
                <c:ext xmlns:c15="http://schemas.microsoft.com/office/drawing/2012/chart" uri="{CE6537A1-D6FC-4f65-9D91-7224C49458BB}"/>
              </c:extLst>
            </c:dLbl>
            <c:spPr>
              <a:noFill/>
              <a:ln w="52412">
                <a:noFill/>
              </a:ln>
            </c:spPr>
            <c:txPr>
              <a:bodyPr/>
              <a:lstStyle/>
              <a:p>
                <a:pPr>
                  <a:defRPr sz="1960" b="1" i="0" u="none" strike="noStrike" baseline="0">
                    <a:solidFill>
                      <a:schemeClr val="tx1"/>
                    </a:solidFill>
                    <a:latin typeface="Arial"/>
                    <a:ea typeface="Arial"/>
                    <a:cs typeface="Arial"/>
                  </a:defRPr>
                </a:pPr>
                <a:endParaRPr lang="en-US"/>
              </a:p>
            </c:txPr>
            <c:showLegendKey val="0"/>
            <c:showVal val="0"/>
            <c:showCatName val="1"/>
            <c:showSerName val="0"/>
            <c:showPercent val="0"/>
            <c:showBubbleSize val="0"/>
            <c:showLeaderLines val="1"/>
            <c:extLst>
              <c:ext xmlns:c15="http://schemas.microsoft.com/office/drawing/2012/chart" uri="{CE6537A1-D6FC-4f65-9D91-7224C49458BB}"/>
            </c:extLst>
          </c:dLbls>
          <c:cat>
            <c:strRef>
              <c:f>Sheet2!$E$17:$E$25</c:f>
              <c:strCache>
                <c:ptCount val="9"/>
                <c:pt idx="0">
                  <c:v>0%</c:v>
                </c:pt>
                <c:pt idx="1">
                  <c:v>1%-2%</c:v>
                </c:pt>
                <c:pt idx="2">
                  <c:v>3%-5%</c:v>
                </c:pt>
                <c:pt idx="3">
                  <c:v>6%-10%</c:v>
                </c:pt>
                <c:pt idx="4">
                  <c:v>11%-15%</c:v>
                </c:pt>
                <c:pt idx="5">
                  <c:v>16%-20%</c:v>
                </c:pt>
                <c:pt idx="6">
                  <c:v>21%-40%</c:v>
                </c:pt>
                <c:pt idx="7">
                  <c:v>41%-99%</c:v>
                </c:pt>
                <c:pt idx="8">
                  <c:v>100%</c:v>
                </c:pt>
              </c:strCache>
            </c:strRef>
          </c:cat>
          <c:val>
            <c:numRef>
              <c:f>Sheet2!$D$17:$D$25</c:f>
              <c:numCache>
                <c:formatCode>0%</c:formatCode>
                <c:ptCount val="9"/>
                <c:pt idx="0">
                  <c:v>0.1528114070486955</c:v>
                </c:pt>
                <c:pt idx="1">
                  <c:v>0.10115684691955878</c:v>
                </c:pt>
                <c:pt idx="2">
                  <c:v>9.2816787732041939E-2</c:v>
                </c:pt>
                <c:pt idx="3">
                  <c:v>0.15388754371805219</c:v>
                </c:pt>
                <c:pt idx="4">
                  <c:v>6.4030131826742276E-2</c:v>
                </c:pt>
                <c:pt idx="5">
                  <c:v>0.12644605864944874</c:v>
                </c:pt>
                <c:pt idx="6">
                  <c:v>0.13344094700026948</c:v>
                </c:pt>
                <c:pt idx="7">
                  <c:v>8.5552865213882751E-2</c:v>
                </c:pt>
                <c:pt idx="8">
                  <c:v>8.9857411891310204E-2</c:v>
                </c:pt>
              </c:numCache>
            </c:numRef>
          </c:val>
        </c:ser>
        <c:dLbls>
          <c:showLegendKey val="0"/>
          <c:showVal val="0"/>
          <c:showCatName val="1"/>
          <c:showSerName val="0"/>
          <c:showPercent val="0"/>
          <c:showBubbleSize val="0"/>
          <c:showLeaderLines val="1"/>
        </c:dLbls>
        <c:firstSliceAng val="0"/>
      </c:pieChart>
      <c:spPr>
        <a:noFill/>
        <a:ln w="52412">
          <a:noFill/>
        </a:ln>
      </c:spPr>
    </c:plotArea>
    <c:plotVisOnly val="1"/>
    <c:dispBlanksAs val="zero"/>
    <c:showDLblsOverMax val="0"/>
  </c:chart>
  <c:spPr>
    <a:solidFill>
      <a:schemeClr val="bg1"/>
    </a:solidFill>
    <a:ln>
      <a:noFill/>
    </a:ln>
  </c:spPr>
  <c:txPr>
    <a:bodyPr/>
    <a:lstStyle/>
    <a:p>
      <a:pPr>
        <a:defRPr sz="1960" b="0" i="0" u="none" strike="noStrike" baseline="0">
          <a:solidFill>
            <a:srgbClr val="000000"/>
          </a:solidFill>
          <a:latin typeface="Arial"/>
          <a:ea typeface="Arial"/>
          <a:cs typeface="Aria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04496788008574"/>
          <c:y val="0.10416666666666684"/>
          <c:w val="0.84154175588865099"/>
          <c:h val="0.67500000000000171"/>
        </c:manualLayout>
      </c:layout>
      <c:lineChart>
        <c:grouping val="standard"/>
        <c:varyColors val="0"/>
        <c:ser>
          <c:idx val="1"/>
          <c:order val="0"/>
          <c:spPr>
            <a:ln w="38100">
              <a:solidFill>
                <a:srgbClr val="FF0000"/>
              </a:solidFill>
              <a:prstDash val="solid"/>
            </a:ln>
          </c:spPr>
          <c:marker>
            <c:symbol val="square"/>
            <c:size val="9"/>
            <c:spPr>
              <a:solidFill>
                <a:srgbClr val="FF00FF"/>
              </a:solidFill>
              <a:ln>
                <a:solidFill>
                  <a:srgbClr val="FF0000"/>
                </a:solidFill>
                <a:prstDash val="solid"/>
              </a:ln>
            </c:spPr>
          </c:marker>
          <c:cat>
            <c:numRef>
              <c:f>Sheet2!$E$7:$E$12</c:f>
              <c:numCache>
                <c:formatCode>General</c:formatCode>
                <c:ptCount val="6"/>
                <c:pt idx="0">
                  <c:v>1997</c:v>
                </c:pt>
                <c:pt idx="1">
                  <c:v>1999</c:v>
                </c:pt>
                <c:pt idx="2">
                  <c:v>2001</c:v>
                </c:pt>
                <c:pt idx="3">
                  <c:v>2003</c:v>
                </c:pt>
                <c:pt idx="4">
                  <c:v>2005</c:v>
                </c:pt>
                <c:pt idx="5">
                  <c:v>2007</c:v>
                </c:pt>
              </c:numCache>
            </c:numRef>
          </c:cat>
          <c:val>
            <c:numRef>
              <c:f>Sheet2!$F$7:$F$12</c:f>
              <c:numCache>
                <c:formatCode>0%</c:formatCode>
                <c:ptCount val="6"/>
                <c:pt idx="0">
                  <c:v>4.5031392076206982E-2</c:v>
                </c:pt>
                <c:pt idx="1">
                  <c:v>4.480874316939891E-2</c:v>
                </c:pt>
                <c:pt idx="2">
                  <c:v>5.9249208502939847E-2</c:v>
                </c:pt>
                <c:pt idx="3">
                  <c:v>7.2117593017914594E-2</c:v>
                </c:pt>
                <c:pt idx="4">
                  <c:v>8.6181277860326602E-2</c:v>
                </c:pt>
                <c:pt idx="5">
                  <c:v>0.1299771167048055</c:v>
                </c:pt>
              </c:numCache>
            </c:numRef>
          </c:val>
          <c:smooth val="0"/>
        </c:ser>
        <c:dLbls>
          <c:showLegendKey val="0"/>
          <c:showVal val="0"/>
          <c:showCatName val="0"/>
          <c:showSerName val="0"/>
          <c:showPercent val="0"/>
          <c:showBubbleSize val="0"/>
        </c:dLbls>
        <c:marker val="1"/>
        <c:smooth val="0"/>
        <c:axId val="600917712"/>
        <c:axId val="600918104"/>
      </c:lineChart>
      <c:catAx>
        <c:axId val="600917712"/>
        <c:scaling>
          <c:orientation val="minMax"/>
        </c:scaling>
        <c:delete val="0"/>
        <c:axPos val="b"/>
        <c:numFmt formatCode="General" sourceLinked="1"/>
        <c:majorTickMark val="out"/>
        <c:minorTickMark val="none"/>
        <c:tickLblPos val="nextTo"/>
        <c:spPr>
          <a:ln w="5816">
            <a:solidFill>
              <a:srgbClr val="000000"/>
            </a:solidFill>
            <a:prstDash val="solid"/>
          </a:ln>
        </c:spPr>
        <c:txPr>
          <a:bodyPr rot="0" vert="horz"/>
          <a:lstStyle/>
          <a:p>
            <a:pPr>
              <a:defRPr sz="2427" b="0" i="0" u="none" strike="noStrike" baseline="0">
                <a:solidFill>
                  <a:schemeClr val="tx1"/>
                </a:solidFill>
                <a:latin typeface="Arial"/>
                <a:ea typeface="Arial"/>
                <a:cs typeface="Arial"/>
              </a:defRPr>
            </a:pPr>
            <a:endParaRPr lang="en-US"/>
          </a:p>
        </c:txPr>
        <c:crossAx val="600918104"/>
        <c:crosses val="autoZero"/>
        <c:auto val="1"/>
        <c:lblAlgn val="ctr"/>
        <c:lblOffset val="100"/>
        <c:tickLblSkip val="1"/>
        <c:tickMarkSkip val="1"/>
        <c:noMultiLvlLbl val="0"/>
      </c:catAx>
      <c:valAx>
        <c:axId val="600918104"/>
        <c:scaling>
          <c:orientation val="minMax"/>
        </c:scaling>
        <c:delete val="0"/>
        <c:axPos val="l"/>
        <c:numFmt formatCode="0%" sourceLinked="1"/>
        <c:majorTickMark val="out"/>
        <c:minorTickMark val="none"/>
        <c:tickLblPos val="nextTo"/>
        <c:spPr>
          <a:ln w="5816">
            <a:solidFill>
              <a:schemeClr val="tx1"/>
            </a:solidFill>
            <a:prstDash val="solid"/>
          </a:ln>
        </c:spPr>
        <c:txPr>
          <a:bodyPr rot="0" vert="horz"/>
          <a:lstStyle/>
          <a:p>
            <a:pPr>
              <a:defRPr sz="2427" b="0" i="0" u="none" strike="noStrike" baseline="0">
                <a:solidFill>
                  <a:schemeClr val="tx1"/>
                </a:solidFill>
                <a:latin typeface="Arial"/>
                <a:ea typeface="Arial"/>
                <a:cs typeface="Arial"/>
              </a:defRPr>
            </a:pPr>
            <a:endParaRPr lang="en-US"/>
          </a:p>
        </c:txPr>
        <c:crossAx val="600917712"/>
        <c:crosses val="autoZero"/>
        <c:crossBetween val="between"/>
      </c:valAx>
      <c:spPr>
        <a:solidFill>
          <a:schemeClr val="bg1"/>
        </a:solidFill>
        <a:ln w="46532">
          <a:noFill/>
        </a:ln>
      </c:spPr>
    </c:plotArea>
    <c:plotVisOnly val="1"/>
    <c:dispBlanksAs val="gap"/>
    <c:showDLblsOverMax val="0"/>
  </c:chart>
  <c:spPr>
    <a:solidFill>
      <a:schemeClr val="bg1"/>
    </a:solidFill>
    <a:ln w="5816">
      <a:noFill/>
      <a:prstDash val="solid"/>
    </a:ln>
  </c:spPr>
  <c:txPr>
    <a:bodyPr/>
    <a:lstStyle/>
    <a:p>
      <a:pPr>
        <a:defRPr sz="1740" b="0" i="0" u="none" strike="noStrike" baseline="0">
          <a:solidFill>
            <a:srgbClr val="000000"/>
          </a:solidFill>
          <a:latin typeface="Arial"/>
          <a:ea typeface="Arial"/>
          <a:cs typeface="Arial"/>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marker>
            <c:symbol val="none"/>
          </c:marker>
          <c:cat>
            <c:numRef>
              <c:f>'Balance Sheets Data (nominal)'!$A$2:$A$229</c:f>
              <c:numCache>
                <c:formatCode>0.0</c:formatCode>
                <c:ptCount val="228"/>
                <c:pt idx="0">
                  <c:v>1952.1</c:v>
                </c:pt>
                <c:pt idx="1">
                  <c:v>1952.1999999999998</c:v>
                </c:pt>
                <c:pt idx="2">
                  <c:v>1952.2999999999997</c:v>
                </c:pt>
                <c:pt idx="3">
                  <c:v>1952.3999999999996</c:v>
                </c:pt>
                <c:pt idx="4">
                  <c:v>1953.1</c:v>
                </c:pt>
                <c:pt idx="5">
                  <c:v>1953.1999999999998</c:v>
                </c:pt>
                <c:pt idx="6">
                  <c:v>1953.2999999999997</c:v>
                </c:pt>
                <c:pt idx="7">
                  <c:v>1953.3999999999996</c:v>
                </c:pt>
                <c:pt idx="8">
                  <c:v>1954.1</c:v>
                </c:pt>
                <c:pt idx="9">
                  <c:v>1954.1999999999998</c:v>
                </c:pt>
                <c:pt idx="10">
                  <c:v>1954.2999999999997</c:v>
                </c:pt>
                <c:pt idx="11">
                  <c:v>1954.3999999999996</c:v>
                </c:pt>
                <c:pt idx="12">
                  <c:v>1955.1</c:v>
                </c:pt>
                <c:pt idx="13">
                  <c:v>1955.1999999999998</c:v>
                </c:pt>
                <c:pt idx="14">
                  <c:v>1955.2999999999997</c:v>
                </c:pt>
                <c:pt idx="15">
                  <c:v>1955.3999999999996</c:v>
                </c:pt>
                <c:pt idx="16">
                  <c:v>1956.1</c:v>
                </c:pt>
                <c:pt idx="17">
                  <c:v>1956.1999999999998</c:v>
                </c:pt>
                <c:pt idx="18">
                  <c:v>1956.2999999999997</c:v>
                </c:pt>
                <c:pt idx="19">
                  <c:v>1956.3999999999996</c:v>
                </c:pt>
                <c:pt idx="20">
                  <c:v>1957.1</c:v>
                </c:pt>
                <c:pt idx="21">
                  <c:v>1957.1999999999998</c:v>
                </c:pt>
                <c:pt idx="22">
                  <c:v>1957.2999999999997</c:v>
                </c:pt>
                <c:pt idx="23">
                  <c:v>1957.3999999999996</c:v>
                </c:pt>
                <c:pt idx="24">
                  <c:v>1958.1</c:v>
                </c:pt>
                <c:pt idx="25">
                  <c:v>1958.1999999999998</c:v>
                </c:pt>
                <c:pt idx="26">
                  <c:v>1958.2999999999997</c:v>
                </c:pt>
                <c:pt idx="27">
                  <c:v>1958.3999999999996</c:v>
                </c:pt>
                <c:pt idx="28">
                  <c:v>1959.1</c:v>
                </c:pt>
                <c:pt idx="29">
                  <c:v>1959.1999999999998</c:v>
                </c:pt>
                <c:pt idx="30">
                  <c:v>1959.2999999999997</c:v>
                </c:pt>
                <c:pt idx="31">
                  <c:v>1959.3999999999996</c:v>
                </c:pt>
                <c:pt idx="32">
                  <c:v>1960.1</c:v>
                </c:pt>
                <c:pt idx="33">
                  <c:v>1960.1999999999998</c:v>
                </c:pt>
                <c:pt idx="34">
                  <c:v>1960.2999999999997</c:v>
                </c:pt>
                <c:pt idx="35">
                  <c:v>1960.3999999999996</c:v>
                </c:pt>
                <c:pt idx="36">
                  <c:v>1961.1</c:v>
                </c:pt>
                <c:pt idx="37">
                  <c:v>1961.1999999999998</c:v>
                </c:pt>
                <c:pt idx="38">
                  <c:v>1961.2999999999997</c:v>
                </c:pt>
                <c:pt idx="39">
                  <c:v>1961.3999999999996</c:v>
                </c:pt>
                <c:pt idx="40">
                  <c:v>1962.1</c:v>
                </c:pt>
                <c:pt idx="41">
                  <c:v>1962.1999999999998</c:v>
                </c:pt>
                <c:pt idx="42">
                  <c:v>1962.2999999999997</c:v>
                </c:pt>
                <c:pt idx="43">
                  <c:v>1962.3999999999996</c:v>
                </c:pt>
                <c:pt idx="44">
                  <c:v>1963.1</c:v>
                </c:pt>
                <c:pt idx="45">
                  <c:v>1963.1999999999998</c:v>
                </c:pt>
                <c:pt idx="46">
                  <c:v>1963.2999999999997</c:v>
                </c:pt>
                <c:pt idx="47">
                  <c:v>1963.3999999999996</c:v>
                </c:pt>
                <c:pt idx="48">
                  <c:v>1964.1</c:v>
                </c:pt>
                <c:pt idx="49">
                  <c:v>1964.1999999999998</c:v>
                </c:pt>
                <c:pt idx="50">
                  <c:v>1964.2999999999997</c:v>
                </c:pt>
                <c:pt idx="51">
                  <c:v>1964.3999999999996</c:v>
                </c:pt>
                <c:pt idx="52">
                  <c:v>1965.1</c:v>
                </c:pt>
                <c:pt idx="53">
                  <c:v>1965.1999999999998</c:v>
                </c:pt>
                <c:pt idx="54">
                  <c:v>1965.2999999999997</c:v>
                </c:pt>
                <c:pt idx="55">
                  <c:v>1965.3999999999996</c:v>
                </c:pt>
                <c:pt idx="56">
                  <c:v>1966.1</c:v>
                </c:pt>
                <c:pt idx="57">
                  <c:v>1966.1999999999998</c:v>
                </c:pt>
                <c:pt idx="58">
                  <c:v>1966.2999999999997</c:v>
                </c:pt>
                <c:pt idx="59">
                  <c:v>1966.3999999999996</c:v>
                </c:pt>
                <c:pt idx="60">
                  <c:v>1967.1</c:v>
                </c:pt>
                <c:pt idx="61">
                  <c:v>1967.1999999999998</c:v>
                </c:pt>
                <c:pt idx="62">
                  <c:v>1967.2999999999997</c:v>
                </c:pt>
                <c:pt idx="63">
                  <c:v>1967.3999999999996</c:v>
                </c:pt>
                <c:pt idx="64">
                  <c:v>1968.1</c:v>
                </c:pt>
                <c:pt idx="65">
                  <c:v>1968.1999999999998</c:v>
                </c:pt>
                <c:pt idx="66">
                  <c:v>1968.2999999999997</c:v>
                </c:pt>
                <c:pt idx="67">
                  <c:v>1968.3999999999996</c:v>
                </c:pt>
                <c:pt idx="68">
                  <c:v>1969.1</c:v>
                </c:pt>
                <c:pt idx="69">
                  <c:v>1969.1999999999998</c:v>
                </c:pt>
                <c:pt idx="70">
                  <c:v>1969.2999999999997</c:v>
                </c:pt>
                <c:pt idx="71">
                  <c:v>1969.3999999999996</c:v>
                </c:pt>
                <c:pt idx="72">
                  <c:v>1970.1</c:v>
                </c:pt>
                <c:pt idx="73">
                  <c:v>1970.1999999999998</c:v>
                </c:pt>
                <c:pt idx="74">
                  <c:v>1970.2999999999997</c:v>
                </c:pt>
                <c:pt idx="75">
                  <c:v>1970.3999999999996</c:v>
                </c:pt>
                <c:pt idx="76">
                  <c:v>1971.1</c:v>
                </c:pt>
                <c:pt idx="77">
                  <c:v>1971.1999999999998</c:v>
                </c:pt>
                <c:pt idx="78">
                  <c:v>1971.2999999999997</c:v>
                </c:pt>
                <c:pt idx="79">
                  <c:v>1971.3999999999996</c:v>
                </c:pt>
                <c:pt idx="80">
                  <c:v>1972.1</c:v>
                </c:pt>
                <c:pt idx="81">
                  <c:v>1972.1999999999998</c:v>
                </c:pt>
                <c:pt idx="82">
                  <c:v>1972.2999999999997</c:v>
                </c:pt>
                <c:pt idx="83">
                  <c:v>1972.3999999999996</c:v>
                </c:pt>
                <c:pt idx="84">
                  <c:v>1973.1</c:v>
                </c:pt>
                <c:pt idx="85">
                  <c:v>1973.1999999999998</c:v>
                </c:pt>
                <c:pt idx="86">
                  <c:v>1973.2999999999997</c:v>
                </c:pt>
                <c:pt idx="87">
                  <c:v>1973.3999999999996</c:v>
                </c:pt>
                <c:pt idx="88">
                  <c:v>1974.1</c:v>
                </c:pt>
                <c:pt idx="89">
                  <c:v>1974.1999999999998</c:v>
                </c:pt>
                <c:pt idx="90">
                  <c:v>1974.2999999999997</c:v>
                </c:pt>
                <c:pt idx="91">
                  <c:v>1974.3999999999996</c:v>
                </c:pt>
                <c:pt idx="92">
                  <c:v>1975.1</c:v>
                </c:pt>
                <c:pt idx="93">
                  <c:v>1975.1999999999998</c:v>
                </c:pt>
                <c:pt idx="94">
                  <c:v>1975.2999999999997</c:v>
                </c:pt>
                <c:pt idx="95">
                  <c:v>1975.3999999999996</c:v>
                </c:pt>
                <c:pt idx="96">
                  <c:v>1976.1</c:v>
                </c:pt>
                <c:pt idx="97">
                  <c:v>1976.1999999999998</c:v>
                </c:pt>
                <c:pt idx="98">
                  <c:v>1976.2999999999997</c:v>
                </c:pt>
                <c:pt idx="99">
                  <c:v>1976.3999999999996</c:v>
                </c:pt>
                <c:pt idx="100">
                  <c:v>1977.1</c:v>
                </c:pt>
                <c:pt idx="101">
                  <c:v>1977.1999999999998</c:v>
                </c:pt>
                <c:pt idx="102">
                  <c:v>1977.2999999999997</c:v>
                </c:pt>
                <c:pt idx="103">
                  <c:v>1977.3999999999996</c:v>
                </c:pt>
                <c:pt idx="104">
                  <c:v>1978.1</c:v>
                </c:pt>
                <c:pt idx="105">
                  <c:v>1978.1999999999998</c:v>
                </c:pt>
                <c:pt idx="106">
                  <c:v>1978.2999999999997</c:v>
                </c:pt>
                <c:pt idx="107">
                  <c:v>1978.3999999999996</c:v>
                </c:pt>
                <c:pt idx="108">
                  <c:v>1979.1</c:v>
                </c:pt>
                <c:pt idx="109">
                  <c:v>1979.1999999999998</c:v>
                </c:pt>
                <c:pt idx="110">
                  <c:v>1979.2999999999997</c:v>
                </c:pt>
                <c:pt idx="111">
                  <c:v>1979.3999999999996</c:v>
                </c:pt>
                <c:pt idx="112">
                  <c:v>1980.1</c:v>
                </c:pt>
                <c:pt idx="113">
                  <c:v>1980.1999999999998</c:v>
                </c:pt>
                <c:pt idx="114">
                  <c:v>1980.2999999999997</c:v>
                </c:pt>
                <c:pt idx="115">
                  <c:v>1980.3999999999996</c:v>
                </c:pt>
                <c:pt idx="116">
                  <c:v>1981.1</c:v>
                </c:pt>
                <c:pt idx="117">
                  <c:v>1981.1999999999998</c:v>
                </c:pt>
                <c:pt idx="118">
                  <c:v>1981.2999999999997</c:v>
                </c:pt>
                <c:pt idx="119">
                  <c:v>1981.3999999999996</c:v>
                </c:pt>
                <c:pt idx="120">
                  <c:v>1982.1</c:v>
                </c:pt>
                <c:pt idx="121">
                  <c:v>1982.1999999999998</c:v>
                </c:pt>
                <c:pt idx="122">
                  <c:v>1982.2999999999997</c:v>
                </c:pt>
                <c:pt idx="123">
                  <c:v>1982.3999999999996</c:v>
                </c:pt>
                <c:pt idx="124">
                  <c:v>1983.1</c:v>
                </c:pt>
                <c:pt idx="125">
                  <c:v>1983.1999999999998</c:v>
                </c:pt>
                <c:pt idx="126">
                  <c:v>1983.2999999999997</c:v>
                </c:pt>
                <c:pt idx="127">
                  <c:v>1983.3999999999996</c:v>
                </c:pt>
                <c:pt idx="128">
                  <c:v>1984.1</c:v>
                </c:pt>
                <c:pt idx="129">
                  <c:v>1984.1999999999998</c:v>
                </c:pt>
                <c:pt idx="130">
                  <c:v>1984.2999999999997</c:v>
                </c:pt>
                <c:pt idx="131">
                  <c:v>1984.3999999999996</c:v>
                </c:pt>
                <c:pt idx="132">
                  <c:v>1985.1</c:v>
                </c:pt>
                <c:pt idx="133">
                  <c:v>1985.1999999999998</c:v>
                </c:pt>
                <c:pt idx="134">
                  <c:v>1985.2999999999997</c:v>
                </c:pt>
                <c:pt idx="135">
                  <c:v>1985.3999999999996</c:v>
                </c:pt>
                <c:pt idx="136">
                  <c:v>1986.1</c:v>
                </c:pt>
                <c:pt idx="137">
                  <c:v>1986.1999999999998</c:v>
                </c:pt>
                <c:pt idx="138">
                  <c:v>1986.2999999999997</c:v>
                </c:pt>
                <c:pt idx="139">
                  <c:v>1986.3999999999996</c:v>
                </c:pt>
                <c:pt idx="140">
                  <c:v>1987.1</c:v>
                </c:pt>
                <c:pt idx="141">
                  <c:v>1987.1999999999998</c:v>
                </c:pt>
                <c:pt idx="142">
                  <c:v>1987.2999999999997</c:v>
                </c:pt>
                <c:pt idx="143">
                  <c:v>1987.3999999999996</c:v>
                </c:pt>
                <c:pt idx="144">
                  <c:v>1988.1</c:v>
                </c:pt>
                <c:pt idx="145">
                  <c:v>1988.1999999999998</c:v>
                </c:pt>
                <c:pt idx="146">
                  <c:v>1988.2999999999997</c:v>
                </c:pt>
                <c:pt idx="147">
                  <c:v>1988.3999999999996</c:v>
                </c:pt>
                <c:pt idx="148">
                  <c:v>1989.1</c:v>
                </c:pt>
                <c:pt idx="149">
                  <c:v>1989.1999999999998</c:v>
                </c:pt>
                <c:pt idx="150">
                  <c:v>1989.2999999999997</c:v>
                </c:pt>
                <c:pt idx="151">
                  <c:v>1989.3999999999996</c:v>
                </c:pt>
                <c:pt idx="152">
                  <c:v>1990.1</c:v>
                </c:pt>
                <c:pt idx="153">
                  <c:v>1990.1999999999998</c:v>
                </c:pt>
                <c:pt idx="154">
                  <c:v>1990.2999999999997</c:v>
                </c:pt>
                <c:pt idx="155">
                  <c:v>1990.3999999999996</c:v>
                </c:pt>
                <c:pt idx="156">
                  <c:v>1991.1</c:v>
                </c:pt>
                <c:pt idx="157">
                  <c:v>1991.1999999999998</c:v>
                </c:pt>
                <c:pt idx="158">
                  <c:v>1991.2999999999997</c:v>
                </c:pt>
                <c:pt idx="159">
                  <c:v>1991.3999999999996</c:v>
                </c:pt>
                <c:pt idx="160">
                  <c:v>1992.1</c:v>
                </c:pt>
                <c:pt idx="161">
                  <c:v>1992.1999999999998</c:v>
                </c:pt>
                <c:pt idx="162">
                  <c:v>1992.2999999999997</c:v>
                </c:pt>
                <c:pt idx="163">
                  <c:v>1992.3999999999996</c:v>
                </c:pt>
                <c:pt idx="164">
                  <c:v>1993.1</c:v>
                </c:pt>
                <c:pt idx="165">
                  <c:v>1993.1999999999998</c:v>
                </c:pt>
                <c:pt idx="166">
                  <c:v>1993.2999999999997</c:v>
                </c:pt>
                <c:pt idx="167">
                  <c:v>1993.3999999999996</c:v>
                </c:pt>
                <c:pt idx="168">
                  <c:v>1994.1</c:v>
                </c:pt>
                <c:pt idx="169">
                  <c:v>1994.1999999999998</c:v>
                </c:pt>
                <c:pt idx="170">
                  <c:v>1994.2999999999997</c:v>
                </c:pt>
                <c:pt idx="171">
                  <c:v>1994.3999999999996</c:v>
                </c:pt>
                <c:pt idx="172">
                  <c:v>1995.1</c:v>
                </c:pt>
                <c:pt idx="173">
                  <c:v>1995.1999999999998</c:v>
                </c:pt>
                <c:pt idx="174">
                  <c:v>1995.2999999999997</c:v>
                </c:pt>
                <c:pt idx="175">
                  <c:v>1995.3999999999996</c:v>
                </c:pt>
                <c:pt idx="176">
                  <c:v>1996.1</c:v>
                </c:pt>
                <c:pt idx="177">
                  <c:v>1996.1999999999998</c:v>
                </c:pt>
                <c:pt idx="178">
                  <c:v>1996.2999999999997</c:v>
                </c:pt>
                <c:pt idx="179">
                  <c:v>1996.3999999999996</c:v>
                </c:pt>
                <c:pt idx="180">
                  <c:v>1997.1</c:v>
                </c:pt>
                <c:pt idx="181">
                  <c:v>1997.1999999999998</c:v>
                </c:pt>
                <c:pt idx="182">
                  <c:v>1997.2999999999997</c:v>
                </c:pt>
                <c:pt idx="183">
                  <c:v>1997.3999999999996</c:v>
                </c:pt>
                <c:pt idx="184">
                  <c:v>1998.1</c:v>
                </c:pt>
                <c:pt idx="185">
                  <c:v>1998.1999999999998</c:v>
                </c:pt>
                <c:pt idx="186">
                  <c:v>1998.2999999999997</c:v>
                </c:pt>
                <c:pt idx="187">
                  <c:v>1998.3999999999996</c:v>
                </c:pt>
                <c:pt idx="188">
                  <c:v>1999.1</c:v>
                </c:pt>
                <c:pt idx="189">
                  <c:v>1999.1999999999998</c:v>
                </c:pt>
                <c:pt idx="190">
                  <c:v>1999.2999999999997</c:v>
                </c:pt>
                <c:pt idx="191">
                  <c:v>1999.3999999999996</c:v>
                </c:pt>
                <c:pt idx="192">
                  <c:v>2000.1</c:v>
                </c:pt>
                <c:pt idx="193">
                  <c:v>2000.1999999999998</c:v>
                </c:pt>
                <c:pt idx="194">
                  <c:v>2000.2999999999997</c:v>
                </c:pt>
                <c:pt idx="195">
                  <c:v>2000.3999999999996</c:v>
                </c:pt>
                <c:pt idx="196">
                  <c:v>2001.1</c:v>
                </c:pt>
                <c:pt idx="197">
                  <c:v>2001.1999999999998</c:v>
                </c:pt>
                <c:pt idx="198">
                  <c:v>2001.2999999999997</c:v>
                </c:pt>
                <c:pt idx="199">
                  <c:v>2001.3999999999996</c:v>
                </c:pt>
                <c:pt idx="200">
                  <c:v>2002.1</c:v>
                </c:pt>
                <c:pt idx="201">
                  <c:v>2002.1999999999998</c:v>
                </c:pt>
                <c:pt idx="202">
                  <c:v>2002.2999999999997</c:v>
                </c:pt>
                <c:pt idx="203">
                  <c:v>2002.3999999999996</c:v>
                </c:pt>
                <c:pt idx="204">
                  <c:v>2003.1</c:v>
                </c:pt>
                <c:pt idx="205">
                  <c:v>2003.1999999999998</c:v>
                </c:pt>
                <c:pt idx="206">
                  <c:v>2003.2999999999997</c:v>
                </c:pt>
                <c:pt idx="207">
                  <c:v>2003.3999999999996</c:v>
                </c:pt>
                <c:pt idx="208">
                  <c:v>2004.1</c:v>
                </c:pt>
                <c:pt idx="209">
                  <c:v>2004.1999999999998</c:v>
                </c:pt>
                <c:pt idx="210">
                  <c:v>2004.2999999999997</c:v>
                </c:pt>
                <c:pt idx="211">
                  <c:v>2004.3999999999996</c:v>
                </c:pt>
                <c:pt idx="212">
                  <c:v>2005.1</c:v>
                </c:pt>
                <c:pt idx="213">
                  <c:v>2005.1999999999998</c:v>
                </c:pt>
                <c:pt idx="214">
                  <c:v>2005.2999999999997</c:v>
                </c:pt>
                <c:pt idx="215">
                  <c:v>2005.3999999999996</c:v>
                </c:pt>
                <c:pt idx="216">
                  <c:v>2006.1</c:v>
                </c:pt>
                <c:pt idx="217">
                  <c:v>2006.1999999999998</c:v>
                </c:pt>
                <c:pt idx="218">
                  <c:v>2006.2999999999997</c:v>
                </c:pt>
                <c:pt idx="219">
                  <c:v>2006.3999999999996</c:v>
                </c:pt>
                <c:pt idx="220">
                  <c:v>2007.1</c:v>
                </c:pt>
                <c:pt idx="221">
                  <c:v>2007.1999999999998</c:v>
                </c:pt>
                <c:pt idx="222">
                  <c:v>2007.2999999999997</c:v>
                </c:pt>
                <c:pt idx="223">
                  <c:v>2007.3999999999996</c:v>
                </c:pt>
                <c:pt idx="224">
                  <c:v>2008.1</c:v>
                </c:pt>
                <c:pt idx="225">
                  <c:v>2008.1999999999998</c:v>
                </c:pt>
                <c:pt idx="226">
                  <c:v>2008.2999999999997</c:v>
                </c:pt>
                <c:pt idx="227">
                  <c:v>2008.3999999999996</c:v>
                </c:pt>
              </c:numCache>
            </c:numRef>
          </c:cat>
          <c:val>
            <c:numRef>
              <c:f>'Balance Sheets Data (nominal)'!$BM$2:$BM$229</c:f>
              <c:numCache>
                <c:formatCode>General</c:formatCode>
                <c:ptCount val="228"/>
                <c:pt idx="0">
                  <c:v>0.15115286080273271</c:v>
                </c:pt>
                <c:pt idx="1">
                  <c:v>0.1556785917092561</c:v>
                </c:pt>
                <c:pt idx="2">
                  <c:v>0.15807531380753204</c:v>
                </c:pt>
                <c:pt idx="3">
                  <c:v>0.15732364028002171</c:v>
                </c:pt>
                <c:pt idx="4">
                  <c:v>0.15861522198731573</c:v>
                </c:pt>
                <c:pt idx="5">
                  <c:v>0.16293193717277576</c:v>
                </c:pt>
                <c:pt idx="6">
                  <c:v>0.16851220152191104</c:v>
                </c:pt>
                <c:pt idx="7">
                  <c:v>0.17544559723330674</c:v>
                </c:pt>
                <c:pt idx="8">
                  <c:v>0.17948308020250528</c:v>
                </c:pt>
                <c:pt idx="9">
                  <c:v>0.1866489361702138</c:v>
                </c:pt>
                <c:pt idx="10">
                  <c:v>0.18981092436974789</c:v>
                </c:pt>
                <c:pt idx="11">
                  <c:v>0.19332477535301579</c:v>
                </c:pt>
                <c:pt idx="12">
                  <c:v>0.19418777943368029</c:v>
                </c:pt>
                <c:pt idx="13">
                  <c:v>0.19868581163300067</c:v>
                </c:pt>
                <c:pt idx="14">
                  <c:v>0.20255065554231241</c:v>
                </c:pt>
                <c:pt idx="15">
                  <c:v>0.20629107981220737</c:v>
                </c:pt>
                <c:pt idx="16">
                  <c:v>0.21081017978052771</c:v>
                </c:pt>
                <c:pt idx="17">
                  <c:v>0.21478581298940591</c:v>
                </c:pt>
                <c:pt idx="18">
                  <c:v>0.21877987707716887</c:v>
                </c:pt>
                <c:pt idx="19">
                  <c:v>0.22024101762999329</c:v>
                </c:pt>
                <c:pt idx="20">
                  <c:v>0.22045056867891452</c:v>
                </c:pt>
                <c:pt idx="21">
                  <c:v>0.22425958188153344</c:v>
                </c:pt>
                <c:pt idx="22">
                  <c:v>0.22585763293310465</c:v>
                </c:pt>
                <c:pt idx="23">
                  <c:v>0.23254604550379274</c:v>
                </c:pt>
                <c:pt idx="24">
                  <c:v>0.23991189427312842</c:v>
                </c:pt>
                <c:pt idx="25">
                  <c:v>0.24250163719711923</c:v>
                </c:pt>
                <c:pt idx="26">
                  <c:v>0.24163663345346681</c:v>
                </c:pt>
                <c:pt idx="27">
                  <c:v>0.24148453608247536</c:v>
                </c:pt>
                <c:pt idx="28">
                  <c:v>0.24198627371820791</c:v>
                </c:pt>
                <c:pt idx="29">
                  <c:v>0.2425059008654615</c:v>
                </c:pt>
                <c:pt idx="30">
                  <c:v>0.24926369526801492</c:v>
                </c:pt>
                <c:pt idx="31">
                  <c:v>0.25339049103663286</c:v>
                </c:pt>
                <c:pt idx="32">
                  <c:v>0.25152780413740788</c:v>
                </c:pt>
                <c:pt idx="33">
                  <c:v>0.25719444972438699</c:v>
                </c:pt>
                <c:pt idx="34">
                  <c:v>0.26192096804689113</c:v>
                </c:pt>
                <c:pt idx="35">
                  <c:v>0.26990068754774826</c:v>
                </c:pt>
                <c:pt idx="36">
                  <c:v>0.27202121613942032</c:v>
                </c:pt>
                <c:pt idx="37">
                  <c:v>0.27189239332096676</c:v>
                </c:pt>
                <c:pt idx="38">
                  <c:v>0.27326174008008725</c:v>
                </c:pt>
                <c:pt idx="39">
                  <c:v>0.27374222222222222</c:v>
                </c:pt>
                <c:pt idx="40">
                  <c:v>0.27159722222222221</c:v>
                </c:pt>
                <c:pt idx="41">
                  <c:v>0.2746742112482865</c:v>
                </c:pt>
                <c:pt idx="42">
                  <c:v>0.27845762711864552</c:v>
                </c:pt>
                <c:pt idx="43">
                  <c:v>0.28360020225855387</c:v>
                </c:pt>
                <c:pt idx="44">
                  <c:v>0.28436254980079806</c:v>
                </c:pt>
                <c:pt idx="45">
                  <c:v>0.28754908376963473</c:v>
                </c:pt>
                <c:pt idx="46">
                  <c:v>0.28948549447026883</c:v>
                </c:pt>
                <c:pt idx="47">
                  <c:v>0.29210734017363854</c:v>
                </c:pt>
                <c:pt idx="48">
                  <c:v>0.29051724137931156</c:v>
                </c:pt>
                <c:pt idx="49">
                  <c:v>0.29344262295082107</c:v>
                </c:pt>
                <c:pt idx="50">
                  <c:v>0.2953318419090244</c:v>
                </c:pt>
                <c:pt idx="51">
                  <c:v>0.29940793368857332</c:v>
                </c:pt>
                <c:pt idx="52">
                  <c:v>0.29587465861722134</c:v>
                </c:pt>
                <c:pt idx="53">
                  <c:v>0.29696370569128688</c:v>
                </c:pt>
                <c:pt idx="54">
                  <c:v>0.29645615002757858</c:v>
                </c:pt>
                <c:pt idx="55">
                  <c:v>0.29351170568562013</c:v>
                </c:pt>
                <c:pt idx="56">
                  <c:v>0.2897119875454085</c:v>
                </c:pt>
                <c:pt idx="57">
                  <c:v>0.29129375560969356</c:v>
                </c:pt>
                <c:pt idx="58">
                  <c:v>0.29016889337030705</c:v>
                </c:pt>
                <c:pt idx="59">
                  <c:v>0.28830380374179182</c:v>
                </c:pt>
                <c:pt idx="60">
                  <c:v>0.28630639442474792</c:v>
                </c:pt>
                <c:pt idx="61">
                  <c:v>0.28818237082067094</c:v>
                </c:pt>
                <c:pt idx="62">
                  <c:v>0.28842432206427143</c:v>
                </c:pt>
                <c:pt idx="63">
                  <c:v>0.28829737335834932</c:v>
                </c:pt>
                <c:pt idx="64">
                  <c:v>0.28328219115808739</c:v>
                </c:pt>
                <c:pt idx="65">
                  <c:v>0.28042468480424992</c:v>
                </c:pt>
                <c:pt idx="66">
                  <c:v>0.28069393082445082</c:v>
                </c:pt>
                <c:pt idx="67">
                  <c:v>0.28070063013991242</c:v>
                </c:pt>
                <c:pt idx="68">
                  <c:v>0.27548387096774446</c:v>
                </c:pt>
                <c:pt idx="69">
                  <c:v>0.27616511318242348</c:v>
                </c:pt>
                <c:pt idx="70">
                  <c:v>0.27536377320622313</c:v>
                </c:pt>
                <c:pt idx="71">
                  <c:v>0.27730439976109938</c:v>
                </c:pt>
                <c:pt idx="72">
                  <c:v>0.27102133097414732</c:v>
                </c:pt>
                <c:pt idx="73">
                  <c:v>0.26961866047231897</c:v>
                </c:pt>
                <c:pt idx="74">
                  <c:v>0.26862091938707738</c:v>
                </c:pt>
                <c:pt idx="75">
                  <c:v>0.27153575838161265</c:v>
                </c:pt>
                <c:pt idx="76">
                  <c:v>0.2635709733224102</c:v>
                </c:pt>
                <c:pt idx="77">
                  <c:v>0.26383701188455122</c:v>
                </c:pt>
                <c:pt idx="78">
                  <c:v>0.26572456771702063</c:v>
                </c:pt>
                <c:pt idx="79">
                  <c:v>0.2686463488755752</c:v>
                </c:pt>
                <c:pt idx="80">
                  <c:v>0.26540399798421166</c:v>
                </c:pt>
                <c:pt idx="81">
                  <c:v>0.26462191043315114</c:v>
                </c:pt>
                <c:pt idx="82">
                  <c:v>0.26754421061054656</c:v>
                </c:pt>
                <c:pt idx="83">
                  <c:v>0.26689199689199689</c:v>
                </c:pt>
                <c:pt idx="84">
                  <c:v>0.26318981654810925</c:v>
                </c:pt>
                <c:pt idx="85">
                  <c:v>0.26369268897149933</c:v>
                </c:pt>
                <c:pt idx="86">
                  <c:v>0.26744537090281889</c:v>
                </c:pt>
                <c:pt idx="87">
                  <c:v>0.26680862947706624</c:v>
                </c:pt>
                <c:pt idx="88">
                  <c:v>0.26938493434692595</c:v>
                </c:pt>
                <c:pt idx="89">
                  <c:v>0.26956843735272457</c:v>
                </c:pt>
                <c:pt idx="90">
                  <c:v>0.27164839519218081</c:v>
                </c:pt>
                <c:pt idx="91">
                  <c:v>0.26991116261104681</c:v>
                </c:pt>
                <c:pt idx="92">
                  <c:v>0.27022292993630581</c:v>
                </c:pt>
                <c:pt idx="93">
                  <c:v>0.27062780269058295</c:v>
                </c:pt>
                <c:pt idx="94">
                  <c:v>0.26833623955264407</c:v>
                </c:pt>
                <c:pt idx="95">
                  <c:v>0.26771841828998127</c:v>
                </c:pt>
                <c:pt idx="96">
                  <c:v>0.26511339275640305</c:v>
                </c:pt>
                <c:pt idx="97">
                  <c:v>0.26812011745803083</c:v>
                </c:pt>
                <c:pt idx="98">
                  <c:v>0.27257248544851231</c:v>
                </c:pt>
                <c:pt idx="99">
                  <c:v>0.27423221768418821</c:v>
                </c:pt>
                <c:pt idx="100">
                  <c:v>0.27393905017274278</c:v>
                </c:pt>
                <c:pt idx="101">
                  <c:v>0.27619142572283151</c:v>
                </c:pt>
                <c:pt idx="102">
                  <c:v>0.28055931875362877</c:v>
                </c:pt>
                <c:pt idx="103">
                  <c:v>0.28554176927448588</c:v>
                </c:pt>
                <c:pt idx="104">
                  <c:v>0.28882790697674615</c:v>
                </c:pt>
                <c:pt idx="105">
                  <c:v>0.28475566883459308</c:v>
                </c:pt>
                <c:pt idx="106">
                  <c:v>0.29060440030819285</c:v>
                </c:pt>
                <c:pt idx="107">
                  <c:v>0.29316921803889118</c:v>
                </c:pt>
                <c:pt idx="108">
                  <c:v>0.29766271709138131</c:v>
                </c:pt>
                <c:pt idx="109">
                  <c:v>0.30201376800126722</c:v>
                </c:pt>
                <c:pt idx="110">
                  <c:v>0.30602914599915604</c:v>
                </c:pt>
                <c:pt idx="111">
                  <c:v>0.31072354820522458</c:v>
                </c:pt>
                <c:pt idx="112">
                  <c:v>0.31416357832165448</c:v>
                </c:pt>
                <c:pt idx="113">
                  <c:v>0.32019931850657674</c:v>
                </c:pt>
                <c:pt idx="114">
                  <c:v>0.32345510658149718</c:v>
                </c:pt>
                <c:pt idx="115">
                  <c:v>0.31762830402139258</c:v>
                </c:pt>
                <c:pt idx="116">
                  <c:v>0.30810430111049397</c:v>
                </c:pt>
                <c:pt idx="117">
                  <c:v>0.31242101169837111</c:v>
                </c:pt>
                <c:pt idx="118">
                  <c:v>0.30887469720326249</c:v>
                </c:pt>
                <c:pt idx="119">
                  <c:v>0.31229508196721439</c:v>
                </c:pt>
                <c:pt idx="120">
                  <c:v>0.31626710179490564</c:v>
                </c:pt>
                <c:pt idx="121">
                  <c:v>0.3143152311345509</c:v>
                </c:pt>
                <c:pt idx="122">
                  <c:v>0.31063732372871011</c:v>
                </c:pt>
                <c:pt idx="123">
                  <c:v>0.31111211682355788</c:v>
                </c:pt>
                <c:pt idx="124">
                  <c:v>0.30335806556505029</c:v>
                </c:pt>
                <c:pt idx="125">
                  <c:v>0.30243678424844517</c:v>
                </c:pt>
                <c:pt idx="126">
                  <c:v>0.30297829660379488</c:v>
                </c:pt>
                <c:pt idx="127">
                  <c:v>0.30246856709300052</c:v>
                </c:pt>
                <c:pt idx="128">
                  <c:v>0.30026511969760722</c:v>
                </c:pt>
                <c:pt idx="129">
                  <c:v>0.30122550273755416</c:v>
                </c:pt>
                <c:pt idx="130">
                  <c:v>0.3044366799054874</c:v>
                </c:pt>
                <c:pt idx="131">
                  <c:v>0.30791318782052995</c:v>
                </c:pt>
                <c:pt idx="132">
                  <c:v>0.31665007889307084</c:v>
                </c:pt>
                <c:pt idx="133">
                  <c:v>0.32133352479417981</c:v>
                </c:pt>
                <c:pt idx="134">
                  <c:v>0.3288691244455918</c:v>
                </c:pt>
                <c:pt idx="135">
                  <c:v>0.3354065435698117</c:v>
                </c:pt>
                <c:pt idx="136">
                  <c:v>0.33660388544327025</c:v>
                </c:pt>
                <c:pt idx="137">
                  <c:v>0.3446279684569673</c:v>
                </c:pt>
                <c:pt idx="138">
                  <c:v>0.3532321591490688</c:v>
                </c:pt>
                <c:pt idx="139">
                  <c:v>0.36258331316953124</c:v>
                </c:pt>
                <c:pt idx="140">
                  <c:v>0.36428973947722082</c:v>
                </c:pt>
                <c:pt idx="141">
                  <c:v>0.37354797441364734</c:v>
                </c:pt>
                <c:pt idx="142">
                  <c:v>0.37798775116406147</c:v>
                </c:pt>
                <c:pt idx="143">
                  <c:v>0.37407649960092693</c:v>
                </c:pt>
                <c:pt idx="144">
                  <c:v>0.3786102304166078</c:v>
                </c:pt>
                <c:pt idx="145">
                  <c:v>0.38346764636169822</c:v>
                </c:pt>
                <c:pt idx="146">
                  <c:v>0.38839427971865237</c:v>
                </c:pt>
                <c:pt idx="147">
                  <c:v>0.39099301444696116</c:v>
                </c:pt>
                <c:pt idx="148">
                  <c:v>0.38907417413500989</c:v>
                </c:pt>
                <c:pt idx="149">
                  <c:v>0.39343246365119838</c:v>
                </c:pt>
                <c:pt idx="150">
                  <c:v>0.39950288327699607</c:v>
                </c:pt>
                <c:pt idx="151">
                  <c:v>0.40781297566391711</c:v>
                </c:pt>
                <c:pt idx="152">
                  <c:v>0.41143901756350149</c:v>
                </c:pt>
                <c:pt idx="153">
                  <c:v>0.4160736153992125</c:v>
                </c:pt>
                <c:pt idx="154">
                  <c:v>0.42113721065408422</c:v>
                </c:pt>
                <c:pt idx="155">
                  <c:v>0.42841437559841555</c:v>
                </c:pt>
                <c:pt idx="156">
                  <c:v>0.43229959239130439</c:v>
                </c:pt>
                <c:pt idx="157">
                  <c:v>0.43694817497443345</c:v>
                </c:pt>
                <c:pt idx="158">
                  <c:v>0.43570150440718375</c:v>
                </c:pt>
                <c:pt idx="159">
                  <c:v>0.44011450506906535</c:v>
                </c:pt>
                <c:pt idx="160">
                  <c:v>0.43943286906279955</c:v>
                </c:pt>
                <c:pt idx="161">
                  <c:v>0.43803596127247829</c:v>
                </c:pt>
                <c:pt idx="162">
                  <c:v>0.44031815688425807</c:v>
                </c:pt>
                <c:pt idx="163">
                  <c:v>0.44014003053529166</c:v>
                </c:pt>
                <c:pt idx="164">
                  <c:v>0.43832974154401311</c:v>
                </c:pt>
                <c:pt idx="165">
                  <c:v>0.4418460095884818</c:v>
                </c:pt>
                <c:pt idx="166">
                  <c:v>0.4452311749018667</c:v>
                </c:pt>
                <c:pt idx="167">
                  <c:v>0.44306196876562481</c:v>
                </c:pt>
                <c:pt idx="168">
                  <c:v>0.44037331789900325</c:v>
                </c:pt>
                <c:pt idx="169">
                  <c:v>0.43932523539954182</c:v>
                </c:pt>
                <c:pt idx="170">
                  <c:v>0.4406557883936979</c:v>
                </c:pt>
                <c:pt idx="171">
                  <c:v>0.4397458587981527</c:v>
                </c:pt>
                <c:pt idx="172">
                  <c:v>0.43933107710014802</c:v>
                </c:pt>
                <c:pt idx="173">
                  <c:v>0.4432833176608485</c:v>
                </c:pt>
                <c:pt idx="174">
                  <c:v>0.44458632149728888</c:v>
                </c:pt>
                <c:pt idx="175">
                  <c:v>0.44325290794283934</c:v>
                </c:pt>
                <c:pt idx="176">
                  <c:v>0.44330871840610675</c:v>
                </c:pt>
                <c:pt idx="177">
                  <c:v>0.44148728235990187</c:v>
                </c:pt>
                <c:pt idx="178">
                  <c:v>0.44373267905723218</c:v>
                </c:pt>
                <c:pt idx="179">
                  <c:v>0.44245912704364782</c:v>
                </c:pt>
                <c:pt idx="180">
                  <c:v>0.44148364514777338</c:v>
                </c:pt>
                <c:pt idx="181">
                  <c:v>0.44042349461844282</c:v>
                </c:pt>
                <c:pt idx="182">
                  <c:v>0.44365955213018404</c:v>
                </c:pt>
                <c:pt idx="183">
                  <c:v>0.44337756162055125</c:v>
                </c:pt>
                <c:pt idx="184">
                  <c:v>0.44382708141660937</c:v>
                </c:pt>
                <c:pt idx="185">
                  <c:v>0.44925328312870327</c:v>
                </c:pt>
                <c:pt idx="186">
                  <c:v>0.45125092439842995</c:v>
                </c:pt>
                <c:pt idx="187">
                  <c:v>0.4531617860573165</c:v>
                </c:pt>
                <c:pt idx="188">
                  <c:v>0.45626806079456578</c:v>
                </c:pt>
                <c:pt idx="189">
                  <c:v>0.46144907947373576</c:v>
                </c:pt>
                <c:pt idx="190">
                  <c:v>0.46722499597358813</c:v>
                </c:pt>
                <c:pt idx="191">
                  <c:v>0.46590682283733387</c:v>
                </c:pt>
                <c:pt idx="192">
                  <c:v>0.46706544540677514</c:v>
                </c:pt>
                <c:pt idx="193">
                  <c:v>0.46931017632447219</c:v>
                </c:pt>
                <c:pt idx="194">
                  <c:v>0.47913933137972636</c:v>
                </c:pt>
                <c:pt idx="195">
                  <c:v>0.48433632052724768</c:v>
                </c:pt>
                <c:pt idx="196">
                  <c:v>0.48936985481215511</c:v>
                </c:pt>
                <c:pt idx="197">
                  <c:v>0.50018560751908192</c:v>
                </c:pt>
                <c:pt idx="198">
                  <c:v>0.5145484504346286</c:v>
                </c:pt>
                <c:pt idx="199">
                  <c:v>0.52098804064030979</c:v>
                </c:pt>
                <c:pt idx="200">
                  <c:v>0.52889493191913561</c:v>
                </c:pt>
                <c:pt idx="201">
                  <c:v>0.54118216868394042</c:v>
                </c:pt>
                <c:pt idx="202">
                  <c:v>0.55455193115109169</c:v>
                </c:pt>
                <c:pt idx="203">
                  <c:v>0.56974440804071624</c:v>
                </c:pt>
                <c:pt idx="204">
                  <c:v>0.57950231654461215</c:v>
                </c:pt>
                <c:pt idx="205">
                  <c:v>0.59643549548551489</c:v>
                </c:pt>
                <c:pt idx="206">
                  <c:v>0.60441002697071111</c:v>
                </c:pt>
                <c:pt idx="207">
                  <c:v>0.61375284103569683</c:v>
                </c:pt>
                <c:pt idx="208">
                  <c:v>0.62020165709526165</c:v>
                </c:pt>
                <c:pt idx="209">
                  <c:v>0.63214301094717973</c:v>
                </c:pt>
                <c:pt idx="210">
                  <c:v>0.64423569961118965</c:v>
                </c:pt>
                <c:pt idx="211">
                  <c:v>0.65603297485039969</c:v>
                </c:pt>
                <c:pt idx="212">
                  <c:v>0.66189183408197683</c:v>
                </c:pt>
                <c:pt idx="213">
                  <c:v>0.67676600935149678</c:v>
                </c:pt>
                <c:pt idx="214">
                  <c:v>0.68770716689795708</c:v>
                </c:pt>
                <c:pt idx="215">
                  <c:v>0.69935887338143321</c:v>
                </c:pt>
                <c:pt idx="216">
                  <c:v>0.70765224235316182</c:v>
                </c:pt>
                <c:pt idx="217">
                  <c:v>0.72075741771419877</c:v>
                </c:pt>
                <c:pt idx="218">
                  <c:v>0.7322334259147445</c:v>
                </c:pt>
                <c:pt idx="219">
                  <c:v>0.73622560788625369</c:v>
                </c:pt>
                <c:pt idx="220">
                  <c:v>0.74259375763272661</c:v>
                </c:pt>
                <c:pt idx="221">
                  <c:v>0.74488953594176521</c:v>
                </c:pt>
                <c:pt idx="222">
                  <c:v>0.74334007139478275</c:v>
                </c:pt>
                <c:pt idx="223">
                  <c:v>0.74797166315069641</c:v>
                </c:pt>
                <c:pt idx="224">
                  <c:v>0.74613873420584065</c:v>
                </c:pt>
                <c:pt idx="225">
                  <c:v>0.73861695057539856</c:v>
                </c:pt>
                <c:pt idx="226">
                  <c:v>0.73014334480461818</c:v>
                </c:pt>
                <c:pt idx="227">
                  <c:v>0.7361583910199081</c:v>
                </c:pt>
              </c:numCache>
            </c:numRef>
          </c:val>
          <c:smooth val="0"/>
        </c:ser>
        <c:dLbls>
          <c:showLegendKey val="0"/>
          <c:showVal val="0"/>
          <c:showCatName val="0"/>
          <c:showSerName val="0"/>
          <c:showPercent val="0"/>
          <c:showBubbleSize val="0"/>
        </c:dLbls>
        <c:smooth val="0"/>
        <c:axId val="546188944"/>
        <c:axId val="546189336"/>
      </c:lineChart>
      <c:catAx>
        <c:axId val="546188944"/>
        <c:scaling>
          <c:orientation val="minMax"/>
        </c:scaling>
        <c:delete val="0"/>
        <c:axPos val="b"/>
        <c:numFmt formatCode="0.0" sourceLinked="1"/>
        <c:majorTickMark val="out"/>
        <c:minorTickMark val="none"/>
        <c:tickLblPos val="nextTo"/>
        <c:txPr>
          <a:bodyPr/>
          <a:lstStyle/>
          <a:p>
            <a:pPr>
              <a:defRPr sz="2800"/>
            </a:pPr>
            <a:endParaRPr lang="en-US"/>
          </a:p>
        </c:txPr>
        <c:crossAx val="546189336"/>
        <c:crosses val="autoZero"/>
        <c:auto val="1"/>
        <c:lblAlgn val="ctr"/>
        <c:lblOffset val="100"/>
        <c:tickLblSkip val="12"/>
        <c:noMultiLvlLbl val="0"/>
      </c:catAx>
      <c:valAx>
        <c:axId val="546189336"/>
        <c:scaling>
          <c:orientation val="minMax"/>
        </c:scaling>
        <c:delete val="0"/>
        <c:axPos val="l"/>
        <c:majorGridlines/>
        <c:numFmt formatCode="General" sourceLinked="1"/>
        <c:majorTickMark val="out"/>
        <c:minorTickMark val="none"/>
        <c:tickLblPos val="nextTo"/>
        <c:txPr>
          <a:bodyPr/>
          <a:lstStyle/>
          <a:p>
            <a:pPr>
              <a:defRPr sz="2800"/>
            </a:pPr>
            <a:endParaRPr lang="en-US"/>
          </a:p>
        </c:txPr>
        <c:crossAx val="54618894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04496788008574"/>
          <c:y val="0.10416666666666684"/>
          <c:w val="0.84154175588865099"/>
          <c:h val="0.67500000000000171"/>
        </c:manualLayout>
      </c:layout>
      <c:lineChart>
        <c:grouping val="standard"/>
        <c:varyColors val="0"/>
        <c:ser>
          <c:idx val="1"/>
          <c:order val="0"/>
          <c:spPr>
            <a:ln w="38100">
              <a:solidFill>
                <a:srgbClr val="FF0000"/>
              </a:solidFill>
              <a:prstDash val="solid"/>
            </a:ln>
          </c:spPr>
          <c:marker>
            <c:symbol val="square"/>
            <c:size val="9"/>
            <c:spPr>
              <a:solidFill>
                <a:srgbClr val="FF00FF"/>
              </a:solidFill>
              <a:ln>
                <a:solidFill>
                  <a:srgbClr val="FF0000"/>
                </a:solidFill>
                <a:prstDash val="solid"/>
              </a:ln>
            </c:spPr>
          </c:marker>
          <c:cat>
            <c:numRef>
              <c:f>Sheet2!$E$7:$E$12</c:f>
              <c:numCache>
                <c:formatCode>General</c:formatCode>
                <c:ptCount val="6"/>
                <c:pt idx="0">
                  <c:v>1997</c:v>
                </c:pt>
                <c:pt idx="1">
                  <c:v>1999</c:v>
                </c:pt>
                <c:pt idx="2">
                  <c:v>2001</c:v>
                </c:pt>
                <c:pt idx="3">
                  <c:v>2003</c:v>
                </c:pt>
                <c:pt idx="4">
                  <c:v>2005</c:v>
                </c:pt>
                <c:pt idx="5">
                  <c:v>2007</c:v>
                </c:pt>
              </c:numCache>
            </c:numRef>
          </c:cat>
          <c:val>
            <c:numRef>
              <c:f>Sheet2!$F$7:$F$12</c:f>
              <c:numCache>
                <c:formatCode>0%</c:formatCode>
                <c:ptCount val="6"/>
                <c:pt idx="0">
                  <c:v>4.5031392076206982E-2</c:v>
                </c:pt>
                <c:pt idx="1">
                  <c:v>4.480874316939891E-2</c:v>
                </c:pt>
                <c:pt idx="2">
                  <c:v>5.9249208502939847E-2</c:v>
                </c:pt>
                <c:pt idx="3">
                  <c:v>7.2117593017914594E-2</c:v>
                </c:pt>
                <c:pt idx="4">
                  <c:v>8.6181277860326602E-2</c:v>
                </c:pt>
                <c:pt idx="5">
                  <c:v>0.1299771167048055</c:v>
                </c:pt>
              </c:numCache>
            </c:numRef>
          </c:val>
          <c:smooth val="0"/>
        </c:ser>
        <c:dLbls>
          <c:showLegendKey val="0"/>
          <c:showVal val="0"/>
          <c:showCatName val="0"/>
          <c:showSerName val="0"/>
          <c:showPercent val="0"/>
          <c:showBubbleSize val="0"/>
        </c:dLbls>
        <c:marker val="1"/>
        <c:smooth val="0"/>
        <c:axId val="600537824"/>
        <c:axId val="600538216"/>
      </c:lineChart>
      <c:catAx>
        <c:axId val="600537824"/>
        <c:scaling>
          <c:orientation val="minMax"/>
        </c:scaling>
        <c:delete val="0"/>
        <c:axPos val="b"/>
        <c:numFmt formatCode="General" sourceLinked="1"/>
        <c:majorTickMark val="out"/>
        <c:minorTickMark val="none"/>
        <c:tickLblPos val="nextTo"/>
        <c:spPr>
          <a:ln w="5816">
            <a:solidFill>
              <a:srgbClr val="000000"/>
            </a:solidFill>
            <a:prstDash val="solid"/>
          </a:ln>
        </c:spPr>
        <c:txPr>
          <a:bodyPr rot="0" vert="horz"/>
          <a:lstStyle/>
          <a:p>
            <a:pPr>
              <a:defRPr sz="2427" b="0" i="0" u="none" strike="noStrike" baseline="0">
                <a:solidFill>
                  <a:schemeClr val="tx1"/>
                </a:solidFill>
                <a:latin typeface="Arial"/>
                <a:ea typeface="Arial"/>
                <a:cs typeface="Arial"/>
              </a:defRPr>
            </a:pPr>
            <a:endParaRPr lang="en-US"/>
          </a:p>
        </c:txPr>
        <c:crossAx val="600538216"/>
        <c:crosses val="autoZero"/>
        <c:auto val="1"/>
        <c:lblAlgn val="ctr"/>
        <c:lblOffset val="100"/>
        <c:tickLblSkip val="1"/>
        <c:tickMarkSkip val="1"/>
        <c:noMultiLvlLbl val="0"/>
      </c:catAx>
      <c:valAx>
        <c:axId val="600538216"/>
        <c:scaling>
          <c:orientation val="minMax"/>
        </c:scaling>
        <c:delete val="0"/>
        <c:axPos val="l"/>
        <c:numFmt formatCode="0%" sourceLinked="1"/>
        <c:majorTickMark val="out"/>
        <c:minorTickMark val="none"/>
        <c:tickLblPos val="nextTo"/>
        <c:spPr>
          <a:ln w="5816">
            <a:solidFill>
              <a:schemeClr val="tx1"/>
            </a:solidFill>
            <a:prstDash val="solid"/>
          </a:ln>
        </c:spPr>
        <c:txPr>
          <a:bodyPr rot="0" vert="horz"/>
          <a:lstStyle/>
          <a:p>
            <a:pPr>
              <a:defRPr sz="2427" b="0" i="0" u="none" strike="noStrike" baseline="0">
                <a:solidFill>
                  <a:schemeClr val="tx1"/>
                </a:solidFill>
                <a:latin typeface="Arial"/>
                <a:ea typeface="Arial"/>
                <a:cs typeface="Arial"/>
              </a:defRPr>
            </a:pPr>
            <a:endParaRPr lang="en-US"/>
          </a:p>
        </c:txPr>
        <c:crossAx val="600537824"/>
        <c:crosses val="autoZero"/>
        <c:crossBetween val="between"/>
      </c:valAx>
      <c:spPr>
        <a:solidFill>
          <a:schemeClr val="bg1"/>
        </a:solidFill>
        <a:ln w="46532">
          <a:noFill/>
        </a:ln>
      </c:spPr>
    </c:plotArea>
    <c:plotVisOnly val="1"/>
    <c:dispBlanksAs val="gap"/>
    <c:showDLblsOverMax val="0"/>
  </c:chart>
  <c:spPr>
    <a:solidFill>
      <a:schemeClr val="bg1"/>
    </a:solidFill>
    <a:ln w="5816">
      <a:noFill/>
      <a:prstDash val="solid"/>
    </a:ln>
  </c:spPr>
  <c:txPr>
    <a:bodyPr/>
    <a:lstStyle/>
    <a:p>
      <a:pPr>
        <a:defRPr sz="1740" b="0" i="0" u="none" strike="noStrike" baseline="0">
          <a:solidFill>
            <a:srgbClr val="000000"/>
          </a:solidFill>
          <a:latin typeface="Arial"/>
          <a:ea typeface="Arial"/>
          <a:cs typeface="Arial"/>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marker>
            <c:symbol val="none"/>
          </c:marker>
          <c:cat>
            <c:strRef>
              <c:f>NIPATable!$C$7:$IX$7</c:f>
              <c:strCache>
                <c:ptCount val="256"/>
                <c:pt idx="0">
                  <c:v> 1947-I </c:v>
                </c:pt>
                <c:pt idx="1">
                  <c:v> 1947-II </c:v>
                </c:pt>
                <c:pt idx="2">
                  <c:v> 1947-III </c:v>
                </c:pt>
                <c:pt idx="3">
                  <c:v> 1947-IV </c:v>
                </c:pt>
                <c:pt idx="4">
                  <c:v> 1948-I </c:v>
                </c:pt>
                <c:pt idx="5">
                  <c:v> 1948-II </c:v>
                </c:pt>
                <c:pt idx="6">
                  <c:v> 1948-III </c:v>
                </c:pt>
                <c:pt idx="7">
                  <c:v> 1948-IV </c:v>
                </c:pt>
                <c:pt idx="8">
                  <c:v> 1949-I </c:v>
                </c:pt>
                <c:pt idx="9">
                  <c:v> 1949-II </c:v>
                </c:pt>
                <c:pt idx="10">
                  <c:v> 1949-III </c:v>
                </c:pt>
                <c:pt idx="11">
                  <c:v> 1949-IV </c:v>
                </c:pt>
                <c:pt idx="12">
                  <c:v> 1950-I </c:v>
                </c:pt>
                <c:pt idx="13">
                  <c:v> 1950-II </c:v>
                </c:pt>
                <c:pt idx="14">
                  <c:v> 1950-III </c:v>
                </c:pt>
                <c:pt idx="15">
                  <c:v> 1950-IV </c:v>
                </c:pt>
                <c:pt idx="16">
                  <c:v> 1951-I </c:v>
                </c:pt>
                <c:pt idx="17">
                  <c:v> 1951-II </c:v>
                </c:pt>
                <c:pt idx="18">
                  <c:v> 1951-III </c:v>
                </c:pt>
                <c:pt idx="19">
                  <c:v> 1951-IV </c:v>
                </c:pt>
                <c:pt idx="20">
                  <c:v> 1952-I </c:v>
                </c:pt>
                <c:pt idx="21">
                  <c:v> 1952-II </c:v>
                </c:pt>
                <c:pt idx="22">
                  <c:v> 1952-III </c:v>
                </c:pt>
                <c:pt idx="23">
                  <c:v> 1952-IV </c:v>
                </c:pt>
                <c:pt idx="24">
                  <c:v> 1953-I </c:v>
                </c:pt>
                <c:pt idx="25">
                  <c:v> 1953-II </c:v>
                </c:pt>
                <c:pt idx="26">
                  <c:v> 1953-III </c:v>
                </c:pt>
                <c:pt idx="27">
                  <c:v> 1953-IV </c:v>
                </c:pt>
                <c:pt idx="28">
                  <c:v> 1954-I </c:v>
                </c:pt>
                <c:pt idx="29">
                  <c:v> 1954-II </c:v>
                </c:pt>
                <c:pt idx="30">
                  <c:v> 1954-III </c:v>
                </c:pt>
                <c:pt idx="31">
                  <c:v> 1954-IV </c:v>
                </c:pt>
                <c:pt idx="32">
                  <c:v> 1955-I </c:v>
                </c:pt>
                <c:pt idx="33">
                  <c:v> 1955-II </c:v>
                </c:pt>
                <c:pt idx="34">
                  <c:v> 1955-III </c:v>
                </c:pt>
                <c:pt idx="35">
                  <c:v> 1955-IV </c:v>
                </c:pt>
                <c:pt idx="36">
                  <c:v> 1956-I </c:v>
                </c:pt>
                <c:pt idx="37">
                  <c:v> 1956-II </c:v>
                </c:pt>
                <c:pt idx="38">
                  <c:v> 1956-III </c:v>
                </c:pt>
                <c:pt idx="39">
                  <c:v> 1956-IV </c:v>
                </c:pt>
                <c:pt idx="40">
                  <c:v> 1957-I </c:v>
                </c:pt>
                <c:pt idx="41">
                  <c:v> 1957-II </c:v>
                </c:pt>
                <c:pt idx="42">
                  <c:v> 1957-III </c:v>
                </c:pt>
                <c:pt idx="43">
                  <c:v> 1957-IV </c:v>
                </c:pt>
                <c:pt idx="44">
                  <c:v> 1958-I </c:v>
                </c:pt>
                <c:pt idx="45">
                  <c:v> 1958-II </c:v>
                </c:pt>
                <c:pt idx="46">
                  <c:v> 1958-III </c:v>
                </c:pt>
                <c:pt idx="47">
                  <c:v> 1958-IV </c:v>
                </c:pt>
                <c:pt idx="48">
                  <c:v> 1959-I </c:v>
                </c:pt>
                <c:pt idx="49">
                  <c:v> 1959-II </c:v>
                </c:pt>
                <c:pt idx="50">
                  <c:v> 1959-III </c:v>
                </c:pt>
                <c:pt idx="51">
                  <c:v> 1959-IV </c:v>
                </c:pt>
                <c:pt idx="52">
                  <c:v> 1960-I </c:v>
                </c:pt>
                <c:pt idx="53">
                  <c:v> 1960-II </c:v>
                </c:pt>
                <c:pt idx="54">
                  <c:v> 1960-III </c:v>
                </c:pt>
                <c:pt idx="55">
                  <c:v> 1960-IV </c:v>
                </c:pt>
                <c:pt idx="56">
                  <c:v> 1961-I </c:v>
                </c:pt>
                <c:pt idx="57">
                  <c:v> 1961-II </c:v>
                </c:pt>
                <c:pt idx="58">
                  <c:v> 1961-III </c:v>
                </c:pt>
                <c:pt idx="59">
                  <c:v> 1961-IV </c:v>
                </c:pt>
                <c:pt idx="60">
                  <c:v> 1962-I </c:v>
                </c:pt>
                <c:pt idx="61">
                  <c:v> 1962-II </c:v>
                </c:pt>
                <c:pt idx="62">
                  <c:v> 1962-III </c:v>
                </c:pt>
                <c:pt idx="63">
                  <c:v> 1962-IV </c:v>
                </c:pt>
                <c:pt idx="64">
                  <c:v> 1963-I </c:v>
                </c:pt>
                <c:pt idx="65">
                  <c:v> 1963-II </c:v>
                </c:pt>
                <c:pt idx="66">
                  <c:v> 1963-III </c:v>
                </c:pt>
                <c:pt idx="67">
                  <c:v> 1963-IV </c:v>
                </c:pt>
                <c:pt idx="68">
                  <c:v> 1964-I </c:v>
                </c:pt>
                <c:pt idx="69">
                  <c:v> 1964-II </c:v>
                </c:pt>
                <c:pt idx="70">
                  <c:v> 1964-III </c:v>
                </c:pt>
                <c:pt idx="71">
                  <c:v> 1964-IV </c:v>
                </c:pt>
                <c:pt idx="72">
                  <c:v> 1965-I </c:v>
                </c:pt>
                <c:pt idx="73">
                  <c:v> 1965-II </c:v>
                </c:pt>
                <c:pt idx="74">
                  <c:v> 1965-III </c:v>
                </c:pt>
                <c:pt idx="75">
                  <c:v> 1965-IV </c:v>
                </c:pt>
                <c:pt idx="76">
                  <c:v> 1966-I </c:v>
                </c:pt>
                <c:pt idx="77">
                  <c:v> 1966-II </c:v>
                </c:pt>
                <c:pt idx="78">
                  <c:v> 1966-III </c:v>
                </c:pt>
                <c:pt idx="79">
                  <c:v> 1966-IV </c:v>
                </c:pt>
                <c:pt idx="80">
                  <c:v> 1967-I </c:v>
                </c:pt>
                <c:pt idx="81">
                  <c:v> 1967-II </c:v>
                </c:pt>
                <c:pt idx="82">
                  <c:v> 1967-III </c:v>
                </c:pt>
                <c:pt idx="83">
                  <c:v> 1967-IV </c:v>
                </c:pt>
                <c:pt idx="84">
                  <c:v> 1968-I </c:v>
                </c:pt>
                <c:pt idx="85">
                  <c:v> 1968-II </c:v>
                </c:pt>
                <c:pt idx="86">
                  <c:v> 1968-III </c:v>
                </c:pt>
                <c:pt idx="87">
                  <c:v> 1968-IV </c:v>
                </c:pt>
                <c:pt idx="88">
                  <c:v> 1969-I </c:v>
                </c:pt>
                <c:pt idx="89">
                  <c:v> 1969-II </c:v>
                </c:pt>
                <c:pt idx="90">
                  <c:v> 1969-III </c:v>
                </c:pt>
                <c:pt idx="91">
                  <c:v> 1969-IV </c:v>
                </c:pt>
                <c:pt idx="92">
                  <c:v> 1970-I </c:v>
                </c:pt>
                <c:pt idx="93">
                  <c:v> 1970-II </c:v>
                </c:pt>
                <c:pt idx="94">
                  <c:v> 1970-III </c:v>
                </c:pt>
                <c:pt idx="95">
                  <c:v> 1970-IV </c:v>
                </c:pt>
                <c:pt idx="96">
                  <c:v> 1971-I </c:v>
                </c:pt>
                <c:pt idx="97">
                  <c:v> 1971-II </c:v>
                </c:pt>
                <c:pt idx="98">
                  <c:v> 1971-III </c:v>
                </c:pt>
                <c:pt idx="99">
                  <c:v> 1971-IV </c:v>
                </c:pt>
                <c:pt idx="100">
                  <c:v> 1972-I </c:v>
                </c:pt>
                <c:pt idx="101">
                  <c:v> 1972-II </c:v>
                </c:pt>
                <c:pt idx="102">
                  <c:v> 1972-III </c:v>
                </c:pt>
                <c:pt idx="103">
                  <c:v> 1972-IV </c:v>
                </c:pt>
                <c:pt idx="104">
                  <c:v> 1973-I </c:v>
                </c:pt>
                <c:pt idx="105">
                  <c:v> 1973-II </c:v>
                </c:pt>
                <c:pt idx="106">
                  <c:v> 1973-III </c:v>
                </c:pt>
                <c:pt idx="107">
                  <c:v> 1973-IV </c:v>
                </c:pt>
                <c:pt idx="108">
                  <c:v> 1974-I </c:v>
                </c:pt>
                <c:pt idx="109">
                  <c:v> 1974-II </c:v>
                </c:pt>
                <c:pt idx="110">
                  <c:v> 1974-III </c:v>
                </c:pt>
                <c:pt idx="111">
                  <c:v> 1974-IV </c:v>
                </c:pt>
                <c:pt idx="112">
                  <c:v> 1975-I </c:v>
                </c:pt>
                <c:pt idx="113">
                  <c:v> 1975-II </c:v>
                </c:pt>
                <c:pt idx="114">
                  <c:v> 1975-III </c:v>
                </c:pt>
                <c:pt idx="115">
                  <c:v> 1975-IV </c:v>
                </c:pt>
                <c:pt idx="116">
                  <c:v> 1976-I </c:v>
                </c:pt>
                <c:pt idx="117">
                  <c:v> 1976-II </c:v>
                </c:pt>
                <c:pt idx="118">
                  <c:v> 1976-III </c:v>
                </c:pt>
                <c:pt idx="119">
                  <c:v> 1976-IV </c:v>
                </c:pt>
                <c:pt idx="120">
                  <c:v> 1977-I </c:v>
                </c:pt>
                <c:pt idx="121">
                  <c:v> 1977-II </c:v>
                </c:pt>
                <c:pt idx="122">
                  <c:v> 1977-III </c:v>
                </c:pt>
                <c:pt idx="123">
                  <c:v> 1977-IV </c:v>
                </c:pt>
                <c:pt idx="124">
                  <c:v> 1978-I </c:v>
                </c:pt>
                <c:pt idx="125">
                  <c:v> 1978-II </c:v>
                </c:pt>
                <c:pt idx="126">
                  <c:v> 1978-III </c:v>
                </c:pt>
                <c:pt idx="127">
                  <c:v> 1978-IV </c:v>
                </c:pt>
                <c:pt idx="128">
                  <c:v> 1979-I </c:v>
                </c:pt>
                <c:pt idx="129">
                  <c:v> 1979-II </c:v>
                </c:pt>
                <c:pt idx="130">
                  <c:v> 1979-III </c:v>
                </c:pt>
                <c:pt idx="131">
                  <c:v> 1979-IV </c:v>
                </c:pt>
                <c:pt idx="132">
                  <c:v> 1980-I </c:v>
                </c:pt>
                <c:pt idx="133">
                  <c:v> 1980-II </c:v>
                </c:pt>
                <c:pt idx="134">
                  <c:v> 1980-III </c:v>
                </c:pt>
                <c:pt idx="135">
                  <c:v> 1980-IV </c:v>
                </c:pt>
                <c:pt idx="136">
                  <c:v> 1981-I </c:v>
                </c:pt>
                <c:pt idx="137">
                  <c:v> 1981-II </c:v>
                </c:pt>
                <c:pt idx="138">
                  <c:v> 1981-III </c:v>
                </c:pt>
                <c:pt idx="139">
                  <c:v> 1981-IV </c:v>
                </c:pt>
                <c:pt idx="140">
                  <c:v> 1982-I </c:v>
                </c:pt>
                <c:pt idx="141">
                  <c:v> 1982-II </c:v>
                </c:pt>
                <c:pt idx="142">
                  <c:v> 1982-III </c:v>
                </c:pt>
                <c:pt idx="143">
                  <c:v> 1982-IV </c:v>
                </c:pt>
                <c:pt idx="144">
                  <c:v> 1983-I </c:v>
                </c:pt>
                <c:pt idx="145">
                  <c:v> 1983-II </c:v>
                </c:pt>
                <c:pt idx="146">
                  <c:v> 1983-III </c:v>
                </c:pt>
                <c:pt idx="147">
                  <c:v> 1983-IV </c:v>
                </c:pt>
                <c:pt idx="148">
                  <c:v> 1984-I </c:v>
                </c:pt>
                <c:pt idx="149">
                  <c:v> 1984-II </c:v>
                </c:pt>
                <c:pt idx="150">
                  <c:v> 1984-III </c:v>
                </c:pt>
                <c:pt idx="151">
                  <c:v> 1984-IV </c:v>
                </c:pt>
                <c:pt idx="152">
                  <c:v> 1985-I </c:v>
                </c:pt>
                <c:pt idx="153">
                  <c:v> 1985-II </c:v>
                </c:pt>
                <c:pt idx="154">
                  <c:v> 1985-III </c:v>
                </c:pt>
                <c:pt idx="155">
                  <c:v> 1985-IV </c:v>
                </c:pt>
                <c:pt idx="156">
                  <c:v> 1986-I </c:v>
                </c:pt>
                <c:pt idx="157">
                  <c:v> 1986-II </c:v>
                </c:pt>
                <c:pt idx="158">
                  <c:v> 1986-III </c:v>
                </c:pt>
                <c:pt idx="159">
                  <c:v> 1986-IV </c:v>
                </c:pt>
                <c:pt idx="160">
                  <c:v> 1987-I </c:v>
                </c:pt>
                <c:pt idx="161">
                  <c:v> 1987-II </c:v>
                </c:pt>
                <c:pt idx="162">
                  <c:v> 1987-III </c:v>
                </c:pt>
                <c:pt idx="163">
                  <c:v> 1987-IV </c:v>
                </c:pt>
                <c:pt idx="164">
                  <c:v> 1988-I </c:v>
                </c:pt>
                <c:pt idx="165">
                  <c:v> 1988-II </c:v>
                </c:pt>
                <c:pt idx="166">
                  <c:v> 1988-III </c:v>
                </c:pt>
                <c:pt idx="167">
                  <c:v> 1988-IV </c:v>
                </c:pt>
                <c:pt idx="168">
                  <c:v> 1989-I </c:v>
                </c:pt>
                <c:pt idx="169">
                  <c:v> 1989-II </c:v>
                </c:pt>
                <c:pt idx="170">
                  <c:v> 1989-III </c:v>
                </c:pt>
                <c:pt idx="171">
                  <c:v> 1989-IV </c:v>
                </c:pt>
                <c:pt idx="172">
                  <c:v> 1990-I </c:v>
                </c:pt>
                <c:pt idx="173">
                  <c:v> 1990-II </c:v>
                </c:pt>
                <c:pt idx="174">
                  <c:v> 1990-III </c:v>
                </c:pt>
                <c:pt idx="175">
                  <c:v> 1990-IV </c:v>
                </c:pt>
                <c:pt idx="176">
                  <c:v> 1991-I </c:v>
                </c:pt>
                <c:pt idx="177">
                  <c:v> 1991-II </c:v>
                </c:pt>
                <c:pt idx="178">
                  <c:v> 1991-III </c:v>
                </c:pt>
                <c:pt idx="179">
                  <c:v> 1991-IV </c:v>
                </c:pt>
                <c:pt idx="180">
                  <c:v> 1992-I </c:v>
                </c:pt>
                <c:pt idx="181">
                  <c:v> 1992-II </c:v>
                </c:pt>
                <c:pt idx="182">
                  <c:v> 1992-III </c:v>
                </c:pt>
                <c:pt idx="183">
                  <c:v> 1992-IV </c:v>
                </c:pt>
                <c:pt idx="184">
                  <c:v> 1993-I </c:v>
                </c:pt>
                <c:pt idx="185">
                  <c:v> 1993-II </c:v>
                </c:pt>
                <c:pt idx="186">
                  <c:v> 1993-III </c:v>
                </c:pt>
                <c:pt idx="187">
                  <c:v> 1993-IV </c:v>
                </c:pt>
                <c:pt idx="188">
                  <c:v> 1994-I </c:v>
                </c:pt>
                <c:pt idx="189">
                  <c:v> 1994-II </c:v>
                </c:pt>
                <c:pt idx="190">
                  <c:v> 1994-III </c:v>
                </c:pt>
                <c:pt idx="191">
                  <c:v> 1994-IV </c:v>
                </c:pt>
                <c:pt idx="192">
                  <c:v> 1995-I </c:v>
                </c:pt>
                <c:pt idx="193">
                  <c:v> 1995-II </c:v>
                </c:pt>
                <c:pt idx="194">
                  <c:v> 1995-III </c:v>
                </c:pt>
                <c:pt idx="195">
                  <c:v> 1995-IV </c:v>
                </c:pt>
                <c:pt idx="196">
                  <c:v> 1996-I </c:v>
                </c:pt>
                <c:pt idx="197">
                  <c:v> 1996-II </c:v>
                </c:pt>
                <c:pt idx="198">
                  <c:v> 1996-III </c:v>
                </c:pt>
                <c:pt idx="199">
                  <c:v> 1996-IV </c:v>
                </c:pt>
                <c:pt idx="200">
                  <c:v> 1997-I </c:v>
                </c:pt>
                <c:pt idx="201">
                  <c:v> 1997-II </c:v>
                </c:pt>
                <c:pt idx="202">
                  <c:v> 1997-III </c:v>
                </c:pt>
                <c:pt idx="203">
                  <c:v> 1997-IV </c:v>
                </c:pt>
                <c:pt idx="204">
                  <c:v> 1998-I </c:v>
                </c:pt>
                <c:pt idx="205">
                  <c:v> 1998-II </c:v>
                </c:pt>
                <c:pt idx="206">
                  <c:v> 1998-III </c:v>
                </c:pt>
                <c:pt idx="207">
                  <c:v> 1998-IV </c:v>
                </c:pt>
                <c:pt idx="208">
                  <c:v> 1999-I </c:v>
                </c:pt>
                <c:pt idx="209">
                  <c:v> 1999-II </c:v>
                </c:pt>
                <c:pt idx="210">
                  <c:v> 1999-III </c:v>
                </c:pt>
                <c:pt idx="211">
                  <c:v> 1999-IV </c:v>
                </c:pt>
                <c:pt idx="212">
                  <c:v> 2000-I </c:v>
                </c:pt>
                <c:pt idx="213">
                  <c:v> 2000-II </c:v>
                </c:pt>
                <c:pt idx="214">
                  <c:v> 2000-III </c:v>
                </c:pt>
                <c:pt idx="215">
                  <c:v> 2000-IV </c:v>
                </c:pt>
                <c:pt idx="216">
                  <c:v> 2001-I </c:v>
                </c:pt>
                <c:pt idx="217">
                  <c:v> 2001-II </c:v>
                </c:pt>
                <c:pt idx="218">
                  <c:v> 2001-III </c:v>
                </c:pt>
                <c:pt idx="219">
                  <c:v> 2001-IV </c:v>
                </c:pt>
                <c:pt idx="220">
                  <c:v> 2002-I </c:v>
                </c:pt>
                <c:pt idx="221">
                  <c:v> 2002-II </c:v>
                </c:pt>
                <c:pt idx="222">
                  <c:v> 2002-III </c:v>
                </c:pt>
                <c:pt idx="223">
                  <c:v> 2002-IV </c:v>
                </c:pt>
                <c:pt idx="224">
                  <c:v> 2003-I </c:v>
                </c:pt>
                <c:pt idx="225">
                  <c:v> 2003-II </c:v>
                </c:pt>
                <c:pt idx="226">
                  <c:v> 2003-III </c:v>
                </c:pt>
                <c:pt idx="227">
                  <c:v> 2003-IV </c:v>
                </c:pt>
                <c:pt idx="228">
                  <c:v> 2004-I </c:v>
                </c:pt>
                <c:pt idx="229">
                  <c:v> 2004-II </c:v>
                </c:pt>
                <c:pt idx="230">
                  <c:v> 2004-III </c:v>
                </c:pt>
                <c:pt idx="231">
                  <c:v> 2004-IV </c:v>
                </c:pt>
                <c:pt idx="232">
                  <c:v> 2005-I </c:v>
                </c:pt>
                <c:pt idx="233">
                  <c:v> 2005-II </c:v>
                </c:pt>
                <c:pt idx="234">
                  <c:v> 2005-III </c:v>
                </c:pt>
                <c:pt idx="235">
                  <c:v> 2005-IV </c:v>
                </c:pt>
                <c:pt idx="236">
                  <c:v> 2006-I </c:v>
                </c:pt>
                <c:pt idx="237">
                  <c:v> 2006-II </c:v>
                </c:pt>
                <c:pt idx="238">
                  <c:v> 2006-III </c:v>
                </c:pt>
                <c:pt idx="239">
                  <c:v> 2006-IV </c:v>
                </c:pt>
                <c:pt idx="240">
                  <c:v> 2007-I </c:v>
                </c:pt>
                <c:pt idx="241">
                  <c:v> 2007-II </c:v>
                </c:pt>
                <c:pt idx="242">
                  <c:v> 2007-III </c:v>
                </c:pt>
                <c:pt idx="243">
                  <c:v> 2007-IV </c:v>
                </c:pt>
                <c:pt idx="244">
                  <c:v> 2008-I </c:v>
                </c:pt>
                <c:pt idx="245">
                  <c:v> 2008-II </c:v>
                </c:pt>
                <c:pt idx="246">
                  <c:v> 2008-III </c:v>
                </c:pt>
                <c:pt idx="247">
                  <c:v> 2008-IV </c:v>
                </c:pt>
                <c:pt idx="248">
                  <c:v> 2009-I </c:v>
                </c:pt>
                <c:pt idx="249">
                  <c:v> 2009-II </c:v>
                </c:pt>
                <c:pt idx="250">
                  <c:v> 2009-III </c:v>
                </c:pt>
                <c:pt idx="251">
                  <c:v> 2009-IV </c:v>
                </c:pt>
                <c:pt idx="252">
                  <c:v> 2010-I </c:v>
                </c:pt>
                <c:pt idx="253">
                  <c:v> 2010-II </c:v>
                </c:pt>
                <c:pt idx="254">
                  <c:v> 2010-III </c:v>
                </c:pt>
                <c:pt idx="255">
                  <c:v> 2010-IV </c:v>
                </c:pt>
              </c:strCache>
            </c:strRef>
          </c:cat>
          <c:val>
            <c:numRef>
              <c:f>NIPATable!$C$10:$IX$10</c:f>
              <c:numCache>
                <c:formatCode>General</c:formatCode>
                <c:ptCount val="256"/>
                <c:pt idx="0">
                  <c:v>0.63847195576120075</c:v>
                </c:pt>
                <c:pt idx="1">
                  <c:v>0.6500141282848263</c:v>
                </c:pt>
                <c:pt idx="2">
                  <c:v>0.65271493212669685</c:v>
                </c:pt>
                <c:pt idx="3">
                  <c:v>0.6431357254290172</c:v>
                </c:pt>
                <c:pt idx="4">
                  <c:v>0.63622902270483706</c:v>
                </c:pt>
                <c:pt idx="5">
                  <c:v>0.63202111045290532</c:v>
                </c:pt>
                <c:pt idx="6">
                  <c:v>0.62954630671166101</c:v>
                </c:pt>
                <c:pt idx="7">
                  <c:v>0.63359717616857425</c:v>
                </c:pt>
                <c:pt idx="8">
                  <c:v>0.64350797266514803</c:v>
                </c:pt>
                <c:pt idx="9">
                  <c:v>0.65576179848674543</c:v>
                </c:pt>
                <c:pt idx="10">
                  <c:v>0.64994347849491307</c:v>
                </c:pt>
                <c:pt idx="11">
                  <c:v>0.66570667825897945</c:v>
                </c:pt>
                <c:pt idx="12">
                  <c:v>0.65047529510080437</c:v>
                </c:pt>
                <c:pt idx="13">
                  <c:v>0.6416442799939176</c:v>
                </c:pt>
                <c:pt idx="14">
                  <c:v>0.64918784449539058</c:v>
                </c:pt>
                <c:pt idx="15">
                  <c:v>0.61873262390950057</c:v>
                </c:pt>
                <c:pt idx="16">
                  <c:v>0.62579881656804737</c:v>
                </c:pt>
                <c:pt idx="17">
                  <c:v>0.59820264481281438</c:v>
                </c:pt>
                <c:pt idx="18">
                  <c:v>0.59336194302410517</c:v>
                </c:pt>
                <c:pt idx="19">
                  <c:v>0.59582516749464476</c:v>
                </c:pt>
                <c:pt idx="20">
                  <c:v>0.5911921306741269</c:v>
                </c:pt>
                <c:pt idx="21">
                  <c:v>0.60213648246642038</c:v>
                </c:pt>
                <c:pt idx="22">
                  <c:v>0.60102977389747037</c:v>
                </c:pt>
                <c:pt idx="23">
                  <c:v>0.60237517337031898</c:v>
                </c:pt>
                <c:pt idx="24">
                  <c:v>0.59836623553437718</c:v>
                </c:pt>
                <c:pt idx="25">
                  <c:v>0.59745798496748592</c:v>
                </c:pt>
                <c:pt idx="26">
                  <c:v>0.59971110544651196</c:v>
                </c:pt>
                <c:pt idx="27">
                  <c:v>0.60530973451327441</c:v>
                </c:pt>
                <c:pt idx="28">
                  <c:v>0.61040988939492513</c:v>
                </c:pt>
                <c:pt idx="29">
                  <c:v>0.61761393172760348</c:v>
                </c:pt>
                <c:pt idx="30">
                  <c:v>0.61900274160383817</c:v>
                </c:pt>
                <c:pt idx="31">
                  <c:v>0.61960356122963223</c:v>
                </c:pt>
                <c:pt idx="32">
                  <c:v>0.61578968853328986</c:v>
                </c:pt>
                <c:pt idx="33">
                  <c:v>0.61731518290968956</c:v>
                </c:pt>
                <c:pt idx="34">
                  <c:v>0.61672280562710524</c:v>
                </c:pt>
                <c:pt idx="35">
                  <c:v>0.62101986128625475</c:v>
                </c:pt>
                <c:pt idx="36">
                  <c:v>0.6248762915165671</c:v>
                </c:pt>
                <c:pt idx="37">
                  <c:v>0.62205899681841392</c:v>
                </c:pt>
                <c:pt idx="38">
                  <c:v>0.62425767884532191</c:v>
                </c:pt>
                <c:pt idx="39">
                  <c:v>0.62268312502418444</c:v>
                </c:pt>
                <c:pt idx="40">
                  <c:v>0.62314437350973007</c:v>
                </c:pt>
                <c:pt idx="41">
                  <c:v>0.62577585874551833</c:v>
                </c:pt>
                <c:pt idx="42">
                  <c:v>0.62472793921111913</c:v>
                </c:pt>
                <c:pt idx="43">
                  <c:v>0.63169065719908923</c:v>
                </c:pt>
                <c:pt idx="44">
                  <c:v>0.64040932889100433</c:v>
                </c:pt>
                <c:pt idx="45">
                  <c:v>0.64176456674288418</c:v>
                </c:pt>
                <c:pt idx="46">
                  <c:v>0.6373021070066639</c:v>
                </c:pt>
                <c:pt idx="47">
                  <c:v>0.63103214635248062</c:v>
                </c:pt>
                <c:pt idx="48">
                  <c:v>0.62996716230675565</c:v>
                </c:pt>
                <c:pt idx="49">
                  <c:v>0.62390240391535912</c:v>
                </c:pt>
                <c:pt idx="50">
                  <c:v>0.63116555575571964</c:v>
                </c:pt>
                <c:pt idx="51">
                  <c:v>0.62964957633204088</c:v>
                </c:pt>
                <c:pt idx="52">
                  <c:v>0.62172981704533492</c:v>
                </c:pt>
                <c:pt idx="53">
                  <c:v>0.63255009878633928</c:v>
                </c:pt>
                <c:pt idx="54">
                  <c:v>0.62902430433251144</c:v>
                </c:pt>
                <c:pt idx="55">
                  <c:v>0.63805038178833939</c:v>
                </c:pt>
                <c:pt idx="56">
                  <c:v>0.63409356932571914</c:v>
                </c:pt>
                <c:pt idx="57">
                  <c:v>0.63172005571030643</c:v>
                </c:pt>
                <c:pt idx="58">
                  <c:v>0.6246916118421052</c:v>
                </c:pt>
                <c:pt idx="59">
                  <c:v>0.62448787695614205</c:v>
                </c:pt>
                <c:pt idx="60">
                  <c:v>0.62001847453153869</c:v>
                </c:pt>
                <c:pt idx="61">
                  <c:v>0.62077854276111855</c:v>
                </c:pt>
                <c:pt idx="62">
                  <c:v>0.6200775945683803</c:v>
                </c:pt>
                <c:pt idx="63">
                  <c:v>0.6273301941559698</c:v>
                </c:pt>
                <c:pt idx="64">
                  <c:v>0.6234121804463405</c:v>
                </c:pt>
                <c:pt idx="65">
                  <c:v>0.62158847943654882</c:v>
                </c:pt>
                <c:pt idx="66">
                  <c:v>0.618399530907632</c:v>
                </c:pt>
                <c:pt idx="67">
                  <c:v>0.61886676875957114</c:v>
                </c:pt>
                <c:pt idx="68">
                  <c:v>0.61724881672757781</c:v>
                </c:pt>
                <c:pt idx="69">
                  <c:v>0.62095006811585618</c:v>
                </c:pt>
                <c:pt idx="70">
                  <c:v>0.62387143900657405</c:v>
                </c:pt>
                <c:pt idx="71">
                  <c:v>0.62389277389277387</c:v>
                </c:pt>
                <c:pt idx="72">
                  <c:v>0.62247248528282573</c:v>
                </c:pt>
                <c:pt idx="73">
                  <c:v>0.6209315375982043</c:v>
                </c:pt>
                <c:pt idx="74">
                  <c:v>0.61903583312707966</c:v>
                </c:pt>
                <c:pt idx="75">
                  <c:v>0.62145542427497324</c:v>
                </c:pt>
                <c:pt idx="76">
                  <c:v>0.61553179221051524</c:v>
                </c:pt>
                <c:pt idx="77">
                  <c:v>0.61505707792377418</c:v>
                </c:pt>
                <c:pt idx="78">
                  <c:v>0.61804167856123315</c:v>
                </c:pt>
                <c:pt idx="79">
                  <c:v>0.61562620671901147</c:v>
                </c:pt>
                <c:pt idx="80">
                  <c:v>0.61380049506213807</c:v>
                </c:pt>
                <c:pt idx="81">
                  <c:v>0.62202775793448306</c:v>
                </c:pt>
                <c:pt idx="82">
                  <c:v>0.62027943707603517</c:v>
                </c:pt>
                <c:pt idx="83">
                  <c:v>0.61936699321778443</c:v>
                </c:pt>
                <c:pt idx="84">
                  <c:v>0.62136352448929355</c:v>
                </c:pt>
                <c:pt idx="85">
                  <c:v>0.62035333978702811</c:v>
                </c:pt>
                <c:pt idx="86">
                  <c:v>0.62771915486863927</c:v>
                </c:pt>
                <c:pt idx="87">
                  <c:v>0.62788693966445686</c:v>
                </c:pt>
                <c:pt idx="88">
                  <c:v>0.62507952216017526</c:v>
                </c:pt>
                <c:pt idx="89">
                  <c:v>0.62722894396804896</c:v>
                </c:pt>
                <c:pt idx="90">
                  <c:v>0.62630153616286133</c:v>
                </c:pt>
                <c:pt idx="91">
                  <c:v>0.63427391926441956</c:v>
                </c:pt>
                <c:pt idx="92">
                  <c:v>0.63917210919513212</c:v>
                </c:pt>
                <c:pt idx="93">
                  <c:v>0.64094927655183731</c:v>
                </c:pt>
                <c:pt idx="94">
                  <c:v>0.64084326987890194</c:v>
                </c:pt>
                <c:pt idx="95">
                  <c:v>0.64596156556876372</c:v>
                </c:pt>
                <c:pt idx="96">
                  <c:v>0.64064929126657522</c:v>
                </c:pt>
                <c:pt idx="97">
                  <c:v>0.64287987632990817</c:v>
                </c:pt>
                <c:pt idx="98">
                  <c:v>0.64286519768149941</c:v>
                </c:pt>
                <c:pt idx="99">
                  <c:v>0.65173290151361807</c:v>
                </c:pt>
                <c:pt idx="100">
                  <c:v>0.64883556498298645</c:v>
                </c:pt>
                <c:pt idx="101">
                  <c:v>0.64591742030174171</c:v>
                </c:pt>
                <c:pt idx="102">
                  <c:v>0.64966328166755749</c:v>
                </c:pt>
                <c:pt idx="103">
                  <c:v>0.65413818487748443</c:v>
                </c:pt>
                <c:pt idx="104">
                  <c:v>0.64948115335712242</c:v>
                </c:pt>
                <c:pt idx="105">
                  <c:v>0.64173052751084614</c:v>
                </c:pt>
                <c:pt idx="106">
                  <c:v>0.64747365631942599</c:v>
                </c:pt>
                <c:pt idx="107">
                  <c:v>0.63947830651511173</c:v>
                </c:pt>
                <c:pt idx="108">
                  <c:v>0.63950219977187539</c:v>
                </c:pt>
                <c:pt idx="109">
                  <c:v>0.64007963918572996</c:v>
                </c:pt>
                <c:pt idx="110">
                  <c:v>0.64914332615163639</c:v>
                </c:pt>
                <c:pt idx="111">
                  <c:v>0.64217291885544781</c:v>
                </c:pt>
                <c:pt idx="112">
                  <c:v>0.65551686025900358</c:v>
                </c:pt>
                <c:pt idx="113">
                  <c:v>0.66139613816511111</c:v>
                </c:pt>
                <c:pt idx="114">
                  <c:v>0.65971953676754935</c:v>
                </c:pt>
                <c:pt idx="115">
                  <c:v>0.65810145655449515</c:v>
                </c:pt>
                <c:pt idx="116">
                  <c:v>0.65633409943622678</c:v>
                </c:pt>
                <c:pt idx="117">
                  <c:v>0.6574119206847473</c:v>
                </c:pt>
                <c:pt idx="118">
                  <c:v>0.66112415358646515</c:v>
                </c:pt>
                <c:pt idx="119">
                  <c:v>0.66489453915053454</c:v>
                </c:pt>
                <c:pt idx="120">
                  <c:v>0.664781598689973</c:v>
                </c:pt>
                <c:pt idx="121">
                  <c:v>0.65543959224062276</c:v>
                </c:pt>
                <c:pt idx="122">
                  <c:v>0.65006694913699814</c:v>
                </c:pt>
                <c:pt idx="123">
                  <c:v>0.65999486313935563</c:v>
                </c:pt>
                <c:pt idx="124">
                  <c:v>0.66158993673894761</c:v>
                </c:pt>
                <c:pt idx="125">
                  <c:v>0.65016008162403682</c:v>
                </c:pt>
                <c:pt idx="126">
                  <c:v>0.6465515739595491</c:v>
                </c:pt>
                <c:pt idx="127">
                  <c:v>0.64325504625012897</c:v>
                </c:pt>
                <c:pt idx="128">
                  <c:v>0.64542817418767917</c:v>
                </c:pt>
                <c:pt idx="129">
                  <c:v>0.6444421579723566</c:v>
                </c:pt>
                <c:pt idx="130">
                  <c:v>0.64612739005329201</c:v>
                </c:pt>
                <c:pt idx="131">
                  <c:v>0.64606503098735035</c:v>
                </c:pt>
                <c:pt idx="132">
                  <c:v>0.64287044089024292</c:v>
                </c:pt>
                <c:pt idx="133">
                  <c:v>0.64142792964025297</c:v>
                </c:pt>
                <c:pt idx="134">
                  <c:v>0.64951701693037422</c:v>
                </c:pt>
                <c:pt idx="135">
                  <c:v>0.64621398827228693</c:v>
                </c:pt>
                <c:pt idx="136">
                  <c:v>0.63652863113375635</c:v>
                </c:pt>
                <c:pt idx="137">
                  <c:v>0.64164624525831682</c:v>
                </c:pt>
                <c:pt idx="138">
                  <c:v>0.63651288514477133</c:v>
                </c:pt>
                <c:pt idx="139">
                  <c:v>0.63967019865325514</c:v>
                </c:pt>
                <c:pt idx="140">
                  <c:v>0.65455073156573851</c:v>
                </c:pt>
                <c:pt idx="141">
                  <c:v>0.65335959654276543</c:v>
                </c:pt>
                <c:pt idx="142">
                  <c:v>0.66091640529114959</c:v>
                </c:pt>
                <c:pt idx="143">
                  <c:v>0.67244081076477602</c:v>
                </c:pt>
                <c:pt idx="144">
                  <c:v>0.67069313593539703</c:v>
                </c:pt>
                <c:pt idx="145">
                  <c:v>0.66896472291694087</c:v>
                </c:pt>
                <c:pt idx="146">
                  <c:v>0.66762404195240022</c:v>
                </c:pt>
                <c:pt idx="147">
                  <c:v>0.66447451625142273</c:v>
                </c:pt>
                <c:pt idx="148">
                  <c:v>0.65741358187429244</c:v>
                </c:pt>
                <c:pt idx="149">
                  <c:v>0.65551253125190556</c:v>
                </c:pt>
                <c:pt idx="150">
                  <c:v>0.65420560747663548</c:v>
                </c:pt>
                <c:pt idx="151">
                  <c:v>0.65746634118580871</c:v>
                </c:pt>
                <c:pt idx="152">
                  <c:v>0.66237407830511996</c:v>
                </c:pt>
                <c:pt idx="153">
                  <c:v>0.66279257940652903</c:v>
                </c:pt>
                <c:pt idx="154">
                  <c:v>0.66499601651336282</c:v>
                </c:pt>
                <c:pt idx="155">
                  <c:v>0.66143849106513897</c:v>
                </c:pt>
                <c:pt idx="156">
                  <c:v>0.66060545651307168</c:v>
                </c:pt>
                <c:pt idx="157">
                  <c:v>0.66496950787122389</c:v>
                </c:pt>
                <c:pt idx="158">
                  <c:v>0.67013625509200725</c:v>
                </c:pt>
                <c:pt idx="159">
                  <c:v>0.67092571364665754</c:v>
                </c:pt>
                <c:pt idx="160">
                  <c:v>0.66621715556791328</c:v>
                </c:pt>
                <c:pt idx="161">
                  <c:v>0.66803769172570326</c:v>
                </c:pt>
                <c:pt idx="162">
                  <c:v>0.66966696669666959</c:v>
                </c:pt>
                <c:pt idx="163">
                  <c:v>0.65998927326360957</c:v>
                </c:pt>
                <c:pt idx="164">
                  <c:v>0.66755595870127782</c:v>
                </c:pt>
                <c:pt idx="165">
                  <c:v>0.66388336472230647</c:v>
                </c:pt>
                <c:pt idx="166">
                  <c:v>0.66568834265798404</c:v>
                </c:pt>
                <c:pt idx="167">
                  <c:v>0.66464959917248512</c:v>
                </c:pt>
                <c:pt idx="168">
                  <c:v>0.66088950375323441</c:v>
                </c:pt>
                <c:pt idx="169">
                  <c:v>0.65891926255562616</c:v>
                </c:pt>
                <c:pt idx="170">
                  <c:v>0.66050659737114314</c:v>
                </c:pt>
                <c:pt idx="171">
                  <c:v>0.66229058365954663</c:v>
                </c:pt>
                <c:pt idx="172">
                  <c:v>0.66062508564096822</c:v>
                </c:pt>
                <c:pt idx="173">
                  <c:v>0.66018164673184776</c:v>
                </c:pt>
                <c:pt idx="174">
                  <c:v>0.66269619703455551</c:v>
                </c:pt>
                <c:pt idx="175">
                  <c:v>0.66335790909887471</c:v>
                </c:pt>
                <c:pt idx="176">
                  <c:v>0.66468768081306129</c:v>
                </c:pt>
                <c:pt idx="177">
                  <c:v>0.66527149603938129</c:v>
                </c:pt>
                <c:pt idx="178">
                  <c:v>0.66500777604976669</c:v>
                </c:pt>
                <c:pt idx="179">
                  <c:v>0.66211426446895527</c:v>
                </c:pt>
                <c:pt idx="180">
                  <c:v>0.66618858487790522</c:v>
                </c:pt>
                <c:pt idx="181">
                  <c:v>0.66308843685940588</c:v>
                </c:pt>
                <c:pt idx="182">
                  <c:v>0.66356520277571018</c:v>
                </c:pt>
                <c:pt idx="183">
                  <c:v>0.66467862658904597</c:v>
                </c:pt>
                <c:pt idx="184">
                  <c:v>0.66613697005632966</c:v>
                </c:pt>
                <c:pt idx="185">
                  <c:v>0.66825744720965319</c:v>
                </c:pt>
                <c:pt idx="186">
                  <c:v>0.67197665013890351</c:v>
                </c:pt>
                <c:pt idx="187">
                  <c:v>0.66911543534093809</c:v>
                </c:pt>
                <c:pt idx="188">
                  <c:v>0.67004663206498705</c:v>
                </c:pt>
                <c:pt idx="189">
                  <c:v>0.66590937348117507</c:v>
                </c:pt>
                <c:pt idx="190">
                  <c:v>0.66694742989342226</c:v>
                </c:pt>
                <c:pt idx="191">
                  <c:v>0.66612982050826375</c:v>
                </c:pt>
                <c:pt idx="192">
                  <c:v>0.6652742845113182</c:v>
                </c:pt>
                <c:pt idx="193">
                  <c:v>0.66928698574855983</c:v>
                </c:pt>
                <c:pt idx="194">
                  <c:v>0.66964158452750333</c:v>
                </c:pt>
                <c:pt idx="195">
                  <c:v>0.66968631251156874</c:v>
                </c:pt>
                <c:pt idx="196">
                  <c:v>0.6712193961415347</c:v>
                </c:pt>
                <c:pt idx="197">
                  <c:v>0.66727259197839928</c:v>
                </c:pt>
                <c:pt idx="198">
                  <c:v>0.6654722886741351</c:v>
                </c:pt>
                <c:pt idx="199">
                  <c:v>0.6636538962731301</c:v>
                </c:pt>
                <c:pt idx="200">
                  <c:v>0.66522521776913357</c:v>
                </c:pt>
                <c:pt idx="201">
                  <c:v>0.6581511988256401</c:v>
                </c:pt>
                <c:pt idx="202">
                  <c:v>0.66104885881985764</c:v>
                </c:pt>
                <c:pt idx="203">
                  <c:v>0.66351946767377046</c:v>
                </c:pt>
                <c:pt idx="204">
                  <c:v>0.6638557317338718</c:v>
                </c:pt>
                <c:pt idx="205">
                  <c:v>0.66925634913628207</c:v>
                </c:pt>
                <c:pt idx="206">
                  <c:v>0.66930330725737752</c:v>
                </c:pt>
                <c:pt idx="207">
                  <c:v>0.66800220792569187</c:v>
                </c:pt>
                <c:pt idx="208">
                  <c:v>0.66863185299777383</c:v>
                </c:pt>
                <c:pt idx="209">
                  <c:v>0.67389554473979785</c:v>
                </c:pt>
                <c:pt idx="210">
                  <c:v>0.67342581724415196</c:v>
                </c:pt>
                <c:pt idx="211">
                  <c:v>0.67087331923045501</c:v>
                </c:pt>
                <c:pt idx="212">
                  <c:v>0.67928099248392648</c:v>
                </c:pt>
                <c:pt idx="213">
                  <c:v>0.67254074699116229</c:v>
                </c:pt>
                <c:pt idx="214">
                  <c:v>0.67855589772717184</c:v>
                </c:pt>
                <c:pt idx="215">
                  <c:v>0.68053288632052578</c:v>
                </c:pt>
                <c:pt idx="216">
                  <c:v>0.68550614311510816</c:v>
                </c:pt>
                <c:pt idx="217">
                  <c:v>0.68360697545575266</c:v>
                </c:pt>
                <c:pt idx="218">
                  <c:v>0.68850362871579607</c:v>
                </c:pt>
                <c:pt idx="219">
                  <c:v>0.69683043207001694</c:v>
                </c:pt>
                <c:pt idx="220">
                  <c:v>0.69327141724531494</c:v>
                </c:pt>
                <c:pt idx="221">
                  <c:v>0.69312233507817111</c:v>
                </c:pt>
                <c:pt idx="222">
                  <c:v>0.69435342002690492</c:v>
                </c:pt>
                <c:pt idx="223">
                  <c:v>0.69667551815705075</c:v>
                </c:pt>
                <c:pt idx="224">
                  <c:v>0.69744457229215684</c:v>
                </c:pt>
                <c:pt idx="225">
                  <c:v>0.6983567175240869</c:v>
                </c:pt>
                <c:pt idx="226">
                  <c:v>0.69641824808344854</c:v>
                </c:pt>
                <c:pt idx="227">
                  <c:v>0.69402464543129505</c:v>
                </c:pt>
                <c:pt idx="228">
                  <c:v>0.69573534747188237</c:v>
                </c:pt>
                <c:pt idx="229">
                  <c:v>0.69455861402675667</c:v>
                </c:pt>
                <c:pt idx="230">
                  <c:v>0.69539561913276704</c:v>
                </c:pt>
                <c:pt idx="231">
                  <c:v>0.69734011264836482</c:v>
                </c:pt>
                <c:pt idx="232">
                  <c:v>0.69562234225034103</c:v>
                </c:pt>
                <c:pt idx="233">
                  <c:v>0.69933664349553126</c:v>
                </c:pt>
                <c:pt idx="234">
                  <c:v>0.69900340608048439</c:v>
                </c:pt>
                <c:pt idx="235">
                  <c:v>0.69720834281142385</c:v>
                </c:pt>
                <c:pt idx="236">
                  <c:v>0.69577807198878905</c:v>
                </c:pt>
                <c:pt idx="237">
                  <c:v>0.69701060752169719</c:v>
                </c:pt>
                <c:pt idx="238">
                  <c:v>0.70112371682644481</c:v>
                </c:pt>
                <c:pt idx="239">
                  <c:v>0.70299447962207229</c:v>
                </c:pt>
                <c:pt idx="240">
                  <c:v>0.70555339093763614</c:v>
                </c:pt>
                <c:pt idx="241">
                  <c:v>0.70262465799107177</c:v>
                </c:pt>
                <c:pt idx="242">
                  <c:v>0.70166183065154308</c:v>
                </c:pt>
                <c:pt idx="243">
                  <c:v>0.69909080704905147</c:v>
                </c:pt>
                <c:pt idx="244">
                  <c:v>0.69899994002638843</c:v>
                </c:pt>
                <c:pt idx="245">
                  <c:v>0.69812111685006373</c:v>
                </c:pt>
                <c:pt idx="246">
                  <c:v>0.69902068287518437</c:v>
                </c:pt>
                <c:pt idx="247">
                  <c:v>0.7054418679821759</c:v>
                </c:pt>
                <c:pt idx="248">
                  <c:v>0.71334725620684825</c:v>
                </c:pt>
                <c:pt idx="249">
                  <c:v>0.71170960187353627</c:v>
                </c:pt>
                <c:pt idx="250">
                  <c:v>0.71236626026374728</c:v>
                </c:pt>
                <c:pt idx="251">
                  <c:v>0.70534603272140717</c:v>
                </c:pt>
                <c:pt idx="252">
                  <c:v>0.70214935914999854</c:v>
                </c:pt>
                <c:pt idx="253">
                  <c:v>0.70297614987608859</c:v>
                </c:pt>
                <c:pt idx="254">
                  <c:v>0.70268479120382576</c:v>
                </c:pt>
                <c:pt idx="255">
                  <c:v>0.70421577346476638</c:v>
                </c:pt>
              </c:numCache>
            </c:numRef>
          </c:val>
          <c:smooth val="0"/>
        </c:ser>
        <c:dLbls>
          <c:showLegendKey val="0"/>
          <c:showVal val="0"/>
          <c:showCatName val="0"/>
          <c:showSerName val="0"/>
          <c:showPercent val="0"/>
          <c:showBubbleSize val="0"/>
        </c:dLbls>
        <c:smooth val="0"/>
        <c:axId val="546190120"/>
        <c:axId val="546190512"/>
      </c:lineChart>
      <c:catAx>
        <c:axId val="546190120"/>
        <c:scaling>
          <c:orientation val="minMax"/>
        </c:scaling>
        <c:delete val="0"/>
        <c:axPos val="b"/>
        <c:numFmt formatCode="General" sourceLinked="0"/>
        <c:majorTickMark val="out"/>
        <c:minorTickMark val="none"/>
        <c:tickLblPos val="nextTo"/>
        <c:txPr>
          <a:bodyPr/>
          <a:lstStyle/>
          <a:p>
            <a:pPr>
              <a:defRPr sz="1200"/>
            </a:pPr>
            <a:endParaRPr lang="en-US"/>
          </a:p>
        </c:txPr>
        <c:crossAx val="546190512"/>
        <c:crosses val="autoZero"/>
        <c:auto val="1"/>
        <c:lblAlgn val="ctr"/>
        <c:lblOffset val="100"/>
        <c:noMultiLvlLbl val="0"/>
      </c:catAx>
      <c:valAx>
        <c:axId val="546190512"/>
        <c:scaling>
          <c:orientation val="minMax"/>
          <c:max val="0.72000000000000008"/>
          <c:min val="0.57999999999999996"/>
        </c:scaling>
        <c:delete val="0"/>
        <c:axPos val="l"/>
        <c:majorGridlines/>
        <c:numFmt formatCode="General" sourceLinked="1"/>
        <c:majorTickMark val="out"/>
        <c:minorTickMark val="none"/>
        <c:tickLblPos val="nextTo"/>
        <c:txPr>
          <a:bodyPr/>
          <a:lstStyle/>
          <a:p>
            <a:pPr>
              <a:defRPr sz="2400"/>
            </a:pPr>
            <a:endParaRPr lang="en-US"/>
          </a:p>
        </c:txPr>
        <c:crossAx val="546190120"/>
        <c:crosses val="autoZero"/>
        <c:crossBetween val="between"/>
      </c:valAx>
    </c:plotArea>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marker>
            <c:symbol val="none"/>
          </c:marker>
          <c:cat>
            <c:strRef>
              <c:f>NIPATable!$GM$7:$IX$7</c:f>
              <c:strCache>
                <c:ptCount val="64"/>
                <c:pt idx="0">
                  <c:v> 1995-I </c:v>
                </c:pt>
                <c:pt idx="1">
                  <c:v> 1995-II </c:v>
                </c:pt>
                <c:pt idx="2">
                  <c:v> 1995-III </c:v>
                </c:pt>
                <c:pt idx="3">
                  <c:v> 1995-IV </c:v>
                </c:pt>
                <c:pt idx="4">
                  <c:v> 1996-I </c:v>
                </c:pt>
                <c:pt idx="5">
                  <c:v> 1996-II </c:v>
                </c:pt>
                <c:pt idx="6">
                  <c:v> 1996-III </c:v>
                </c:pt>
                <c:pt idx="7">
                  <c:v> 1996-IV </c:v>
                </c:pt>
                <c:pt idx="8">
                  <c:v> 1997-I </c:v>
                </c:pt>
                <c:pt idx="9">
                  <c:v> 1997-II </c:v>
                </c:pt>
                <c:pt idx="10">
                  <c:v> 1997-III </c:v>
                </c:pt>
                <c:pt idx="11">
                  <c:v> 1997-IV </c:v>
                </c:pt>
                <c:pt idx="12">
                  <c:v> 1998-I </c:v>
                </c:pt>
                <c:pt idx="13">
                  <c:v> 1998-II </c:v>
                </c:pt>
                <c:pt idx="14">
                  <c:v> 1998-III </c:v>
                </c:pt>
                <c:pt idx="15">
                  <c:v> 1998-IV </c:v>
                </c:pt>
                <c:pt idx="16">
                  <c:v> 1999-I </c:v>
                </c:pt>
                <c:pt idx="17">
                  <c:v> 1999-II </c:v>
                </c:pt>
                <c:pt idx="18">
                  <c:v> 1999-III </c:v>
                </c:pt>
                <c:pt idx="19">
                  <c:v> 1999-IV </c:v>
                </c:pt>
                <c:pt idx="20">
                  <c:v> 2000-I </c:v>
                </c:pt>
                <c:pt idx="21">
                  <c:v> 2000-II </c:v>
                </c:pt>
                <c:pt idx="22">
                  <c:v> 2000-III </c:v>
                </c:pt>
                <c:pt idx="23">
                  <c:v> 2000-IV </c:v>
                </c:pt>
                <c:pt idx="24">
                  <c:v> 2001-I </c:v>
                </c:pt>
                <c:pt idx="25">
                  <c:v> 2001-II </c:v>
                </c:pt>
                <c:pt idx="26">
                  <c:v> 2001-III </c:v>
                </c:pt>
                <c:pt idx="27">
                  <c:v> 2001-IV </c:v>
                </c:pt>
                <c:pt idx="28">
                  <c:v> 2002-I </c:v>
                </c:pt>
                <c:pt idx="29">
                  <c:v> 2002-II </c:v>
                </c:pt>
                <c:pt idx="30">
                  <c:v> 2002-III </c:v>
                </c:pt>
                <c:pt idx="31">
                  <c:v> 2002-IV </c:v>
                </c:pt>
                <c:pt idx="32">
                  <c:v> 2003-I </c:v>
                </c:pt>
                <c:pt idx="33">
                  <c:v> 2003-II </c:v>
                </c:pt>
                <c:pt idx="34">
                  <c:v> 2003-III </c:v>
                </c:pt>
                <c:pt idx="35">
                  <c:v> 2003-IV </c:v>
                </c:pt>
                <c:pt idx="36">
                  <c:v> 2004-I </c:v>
                </c:pt>
                <c:pt idx="37">
                  <c:v> 2004-II </c:v>
                </c:pt>
                <c:pt idx="38">
                  <c:v> 2004-III </c:v>
                </c:pt>
                <c:pt idx="39">
                  <c:v> 2004-IV </c:v>
                </c:pt>
                <c:pt idx="40">
                  <c:v> 2005-I </c:v>
                </c:pt>
                <c:pt idx="41">
                  <c:v> 2005-II </c:v>
                </c:pt>
                <c:pt idx="42">
                  <c:v> 2005-III </c:v>
                </c:pt>
                <c:pt idx="43">
                  <c:v> 2005-IV </c:v>
                </c:pt>
                <c:pt idx="44">
                  <c:v> 2006-I </c:v>
                </c:pt>
                <c:pt idx="45">
                  <c:v> 2006-II </c:v>
                </c:pt>
                <c:pt idx="46">
                  <c:v> 2006-III </c:v>
                </c:pt>
                <c:pt idx="47">
                  <c:v> 2006-IV </c:v>
                </c:pt>
                <c:pt idx="48">
                  <c:v> 2007-I </c:v>
                </c:pt>
                <c:pt idx="49">
                  <c:v> 2007-II </c:v>
                </c:pt>
                <c:pt idx="50">
                  <c:v> 2007-III </c:v>
                </c:pt>
                <c:pt idx="51">
                  <c:v> 2007-IV </c:v>
                </c:pt>
                <c:pt idx="52">
                  <c:v> 2008-I </c:v>
                </c:pt>
                <c:pt idx="53">
                  <c:v> 2008-II </c:v>
                </c:pt>
                <c:pt idx="54">
                  <c:v> 2008-III </c:v>
                </c:pt>
                <c:pt idx="55">
                  <c:v> 2008-IV </c:v>
                </c:pt>
                <c:pt idx="56">
                  <c:v> 2009-I </c:v>
                </c:pt>
                <c:pt idx="57">
                  <c:v> 2009-II </c:v>
                </c:pt>
                <c:pt idx="58">
                  <c:v> 2009-III </c:v>
                </c:pt>
                <c:pt idx="59">
                  <c:v> 2009-IV </c:v>
                </c:pt>
                <c:pt idx="60">
                  <c:v> 2010-I </c:v>
                </c:pt>
                <c:pt idx="61">
                  <c:v> 2010-II </c:v>
                </c:pt>
                <c:pt idx="62">
                  <c:v> 2010-III </c:v>
                </c:pt>
                <c:pt idx="63">
                  <c:v> 2010-IV </c:v>
                </c:pt>
              </c:strCache>
            </c:strRef>
          </c:cat>
          <c:val>
            <c:numRef>
              <c:f>NIPATable!$GM$26:$IX$26</c:f>
              <c:numCache>
                <c:formatCode>General</c:formatCode>
                <c:ptCount val="64"/>
                <c:pt idx="0">
                  <c:v>-1.2974637962173003E-2</c:v>
                </c:pt>
                <c:pt idx="1">
                  <c:v>-1.2681459860470772E-2</c:v>
                </c:pt>
                <c:pt idx="2">
                  <c:v>-8.9795739362110369E-3</c:v>
                </c:pt>
                <c:pt idx="3">
                  <c:v>-8.8738390514247149E-3</c:v>
                </c:pt>
                <c:pt idx="4">
                  <c:v>-1.0987109611558092E-2</c:v>
                </c:pt>
                <c:pt idx="5">
                  <c:v>-1.1576362534681252E-2</c:v>
                </c:pt>
                <c:pt idx="6">
                  <c:v>-1.416391784084562E-2</c:v>
                </c:pt>
                <c:pt idx="7">
                  <c:v>-1.0216314829293719E-2</c:v>
                </c:pt>
                <c:pt idx="8">
                  <c:v>-1.2931658769733709E-2</c:v>
                </c:pt>
                <c:pt idx="9">
                  <c:v>-1.2569319849942912E-2</c:v>
                </c:pt>
                <c:pt idx="10">
                  <c:v>-1.4276078004973472E-2</c:v>
                </c:pt>
                <c:pt idx="11">
                  <c:v>-1.6914945698328489E-2</c:v>
                </c:pt>
                <c:pt idx="12">
                  <c:v>-2.078508224953976E-2</c:v>
                </c:pt>
                <c:pt idx="13">
                  <c:v>-2.4611792864640047E-2</c:v>
                </c:pt>
                <c:pt idx="14">
                  <c:v>-2.6440632019208432E-2</c:v>
                </c:pt>
                <c:pt idx="15">
                  <c:v>-2.6304769880848147E-2</c:v>
                </c:pt>
                <c:pt idx="16">
                  <c:v>-3.0090933101912989E-2</c:v>
                </c:pt>
                <c:pt idx="17">
                  <c:v>-3.2843504305503556E-2</c:v>
                </c:pt>
                <c:pt idx="18">
                  <c:v>-3.4602907605430736E-2</c:v>
                </c:pt>
                <c:pt idx="19">
                  <c:v>-3.470034409812698E-2</c:v>
                </c:pt>
                <c:pt idx="20">
                  <c:v>-3.8404419089015665E-2</c:v>
                </c:pt>
                <c:pt idx="21">
                  <c:v>-3.9028289736643421E-2</c:v>
                </c:pt>
                <c:pt idx="22">
                  <c:v>-4.146291678129909E-2</c:v>
                </c:pt>
                <c:pt idx="23">
                  <c:v>-4.1960386430808592E-2</c:v>
                </c:pt>
                <c:pt idx="24">
                  <c:v>-4.1319973090677337E-2</c:v>
                </c:pt>
                <c:pt idx="25">
                  <c:v>-4.0127338123169737E-2</c:v>
                </c:pt>
                <c:pt idx="26">
                  <c:v>-4.2027848078941103E-2</c:v>
                </c:pt>
                <c:pt idx="27">
                  <c:v>-4.2943383625802932E-2</c:v>
                </c:pt>
                <c:pt idx="28">
                  <c:v>-4.4476777110795528E-2</c:v>
                </c:pt>
                <c:pt idx="29">
                  <c:v>-4.6356640205220651E-2</c:v>
                </c:pt>
                <c:pt idx="30">
                  <c:v>-4.7799317029422923E-2</c:v>
                </c:pt>
                <c:pt idx="31">
                  <c:v>-5.1350139669621001E-2</c:v>
                </c:pt>
                <c:pt idx="32">
                  <c:v>-5.0258462278246235E-2</c:v>
                </c:pt>
                <c:pt idx="33">
                  <c:v>-5.2194876775111386E-2</c:v>
                </c:pt>
                <c:pt idx="34">
                  <c:v>-5.0529931716308492E-2</c:v>
                </c:pt>
                <c:pt idx="35">
                  <c:v>-5.1042946822997981E-2</c:v>
                </c:pt>
                <c:pt idx="36">
                  <c:v>-5.2153764965862992E-2</c:v>
                </c:pt>
                <c:pt idx="37">
                  <c:v>-5.625603825181353E-2</c:v>
                </c:pt>
                <c:pt idx="38">
                  <c:v>-5.7357662453773321E-2</c:v>
                </c:pt>
                <c:pt idx="39">
                  <c:v>-5.8556199286076895E-2</c:v>
                </c:pt>
                <c:pt idx="40">
                  <c:v>-5.7028426452637199E-2</c:v>
                </c:pt>
                <c:pt idx="41">
                  <c:v>-5.6357497517378348E-2</c:v>
                </c:pt>
                <c:pt idx="42">
                  <c:v>-5.6878390311593287E-2</c:v>
                </c:pt>
                <c:pt idx="43">
                  <c:v>-5.8460862676194429E-2</c:v>
                </c:pt>
                <c:pt idx="44">
                  <c:v>-5.6720786007943703E-2</c:v>
                </c:pt>
                <c:pt idx="45">
                  <c:v>-5.653230472516875E-2</c:v>
                </c:pt>
                <c:pt idx="46">
                  <c:v>-5.8345352038809493E-2</c:v>
                </c:pt>
                <c:pt idx="47">
                  <c:v>-5.3205417780057725E-2</c:v>
                </c:pt>
                <c:pt idx="48">
                  <c:v>-5.3203761851283109E-2</c:v>
                </c:pt>
                <c:pt idx="49">
                  <c:v>-5.27660090494994E-2</c:v>
                </c:pt>
                <c:pt idx="50">
                  <c:v>-5.0239288540528323E-2</c:v>
                </c:pt>
                <c:pt idx="51">
                  <c:v>-4.1935121786957005E-2</c:v>
                </c:pt>
                <c:pt idx="52">
                  <c:v>-3.9725020990764061E-2</c:v>
                </c:pt>
                <c:pt idx="53">
                  <c:v>-3.6963844599146645E-2</c:v>
                </c:pt>
                <c:pt idx="54">
                  <c:v>-3.8930691571822891E-2</c:v>
                </c:pt>
                <c:pt idx="55">
                  <c:v>-3.6763970231727679E-2</c:v>
                </c:pt>
                <c:pt idx="56">
                  <c:v>-3.0329005813319199E-2</c:v>
                </c:pt>
                <c:pt idx="57">
                  <c:v>-2.6697892271662763E-2</c:v>
                </c:pt>
                <c:pt idx="58">
                  <c:v>-3.0386912167205776E-2</c:v>
                </c:pt>
                <c:pt idx="59">
                  <c:v>-2.5355250019202705E-2</c:v>
                </c:pt>
                <c:pt idx="60">
                  <c:v>-2.5755776783267879E-2</c:v>
                </c:pt>
                <c:pt idx="61">
                  <c:v>-3.4028298812419949E-2</c:v>
                </c:pt>
                <c:pt idx="62">
                  <c:v>-3.8031404149565087E-2</c:v>
                </c:pt>
                <c:pt idx="63">
                  <c:v>-2.9721912904407091E-2</c:v>
                </c:pt>
              </c:numCache>
            </c:numRef>
          </c:val>
          <c:smooth val="0"/>
        </c:ser>
        <c:dLbls>
          <c:showLegendKey val="0"/>
          <c:showVal val="0"/>
          <c:showCatName val="0"/>
          <c:showSerName val="0"/>
          <c:showPercent val="0"/>
          <c:showBubbleSize val="0"/>
        </c:dLbls>
        <c:smooth val="0"/>
        <c:axId val="546191296"/>
        <c:axId val="546191688"/>
      </c:lineChart>
      <c:catAx>
        <c:axId val="546191296"/>
        <c:scaling>
          <c:orientation val="minMax"/>
        </c:scaling>
        <c:delete val="0"/>
        <c:axPos val="b"/>
        <c:numFmt formatCode="General" sourceLinked="0"/>
        <c:majorTickMark val="out"/>
        <c:minorTickMark val="none"/>
        <c:tickLblPos val="nextTo"/>
        <c:txPr>
          <a:bodyPr/>
          <a:lstStyle/>
          <a:p>
            <a:pPr>
              <a:defRPr sz="1600"/>
            </a:pPr>
            <a:endParaRPr lang="en-US"/>
          </a:p>
        </c:txPr>
        <c:crossAx val="546191688"/>
        <c:crosses val="autoZero"/>
        <c:auto val="1"/>
        <c:lblAlgn val="ctr"/>
        <c:lblOffset val="100"/>
        <c:noMultiLvlLbl val="0"/>
      </c:catAx>
      <c:valAx>
        <c:axId val="546191688"/>
        <c:scaling>
          <c:orientation val="minMax"/>
        </c:scaling>
        <c:delete val="0"/>
        <c:axPos val="l"/>
        <c:majorGridlines/>
        <c:numFmt formatCode="General" sourceLinked="1"/>
        <c:majorTickMark val="out"/>
        <c:minorTickMark val="none"/>
        <c:tickLblPos val="nextTo"/>
        <c:txPr>
          <a:bodyPr/>
          <a:lstStyle/>
          <a:p>
            <a:pPr>
              <a:defRPr sz="2400"/>
            </a:pPr>
            <a:endParaRPr lang="en-US"/>
          </a:p>
        </c:txPr>
        <c:crossAx val="546191296"/>
        <c:crosses val="autoZero"/>
        <c:crossBetween val="between"/>
      </c:valAx>
    </c:plotArea>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spPr>
            <a:ln w="50800">
              <a:solidFill>
                <a:srgbClr val="FF0000"/>
              </a:solidFill>
            </a:ln>
          </c:spPr>
          <c:marker>
            <c:symbol val="none"/>
          </c:marker>
          <c:trendline>
            <c:trendlineType val="linear"/>
            <c:dispRSqr val="0"/>
            <c:dispEq val="0"/>
          </c:trendline>
          <c:cat>
            <c:strRef>
              <c:f>NIPATable!$C$7:$IX$7</c:f>
              <c:strCache>
                <c:ptCount val="256"/>
                <c:pt idx="0">
                  <c:v> 1947-I </c:v>
                </c:pt>
                <c:pt idx="1">
                  <c:v> 1947-II </c:v>
                </c:pt>
                <c:pt idx="2">
                  <c:v> 1947-III </c:v>
                </c:pt>
                <c:pt idx="3">
                  <c:v> 1947-IV </c:v>
                </c:pt>
                <c:pt idx="4">
                  <c:v> 1948-I </c:v>
                </c:pt>
                <c:pt idx="5">
                  <c:v> 1948-II </c:v>
                </c:pt>
                <c:pt idx="6">
                  <c:v> 1948-III </c:v>
                </c:pt>
                <c:pt idx="7">
                  <c:v> 1948-IV </c:v>
                </c:pt>
                <c:pt idx="8">
                  <c:v> 1949-I </c:v>
                </c:pt>
                <c:pt idx="9">
                  <c:v> 1949-II </c:v>
                </c:pt>
                <c:pt idx="10">
                  <c:v> 1949-III </c:v>
                </c:pt>
                <c:pt idx="11">
                  <c:v> 1949-IV </c:v>
                </c:pt>
                <c:pt idx="12">
                  <c:v> 1950-I </c:v>
                </c:pt>
                <c:pt idx="13">
                  <c:v> 1950-II </c:v>
                </c:pt>
                <c:pt idx="14">
                  <c:v> 1950-III </c:v>
                </c:pt>
                <c:pt idx="15">
                  <c:v> 1950-IV </c:v>
                </c:pt>
                <c:pt idx="16">
                  <c:v> 1951-I </c:v>
                </c:pt>
                <c:pt idx="17">
                  <c:v> 1951-II </c:v>
                </c:pt>
                <c:pt idx="18">
                  <c:v> 1951-III </c:v>
                </c:pt>
                <c:pt idx="19">
                  <c:v> 1951-IV </c:v>
                </c:pt>
                <c:pt idx="20">
                  <c:v> 1952-I </c:v>
                </c:pt>
                <c:pt idx="21">
                  <c:v> 1952-II </c:v>
                </c:pt>
                <c:pt idx="22">
                  <c:v> 1952-III </c:v>
                </c:pt>
                <c:pt idx="23">
                  <c:v> 1952-IV </c:v>
                </c:pt>
                <c:pt idx="24">
                  <c:v> 1953-I </c:v>
                </c:pt>
                <c:pt idx="25">
                  <c:v> 1953-II </c:v>
                </c:pt>
                <c:pt idx="26">
                  <c:v> 1953-III </c:v>
                </c:pt>
                <c:pt idx="27">
                  <c:v> 1953-IV </c:v>
                </c:pt>
                <c:pt idx="28">
                  <c:v> 1954-I </c:v>
                </c:pt>
                <c:pt idx="29">
                  <c:v> 1954-II </c:v>
                </c:pt>
                <c:pt idx="30">
                  <c:v> 1954-III </c:v>
                </c:pt>
                <c:pt idx="31">
                  <c:v> 1954-IV </c:v>
                </c:pt>
                <c:pt idx="32">
                  <c:v> 1955-I </c:v>
                </c:pt>
                <c:pt idx="33">
                  <c:v> 1955-II </c:v>
                </c:pt>
                <c:pt idx="34">
                  <c:v> 1955-III </c:v>
                </c:pt>
                <c:pt idx="35">
                  <c:v> 1955-IV </c:v>
                </c:pt>
                <c:pt idx="36">
                  <c:v> 1956-I </c:v>
                </c:pt>
                <c:pt idx="37">
                  <c:v> 1956-II </c:v>
                </c:pt>
                <c:pt idx="38">
                  <c:v> 1956-III </c:v>
                </c:pt>
                <c:pt idx="39">
                  <c:v> 1956-IV </c:v>
                </c:pt>
                <c:pt idx="40">
                  <c:v> 1957-I </c:v>
                </c:pt>
                <c:pt idx="41">
                  <c:v> 1957-II </c:v>
                </c:pt>
                <c:pt idx="42">
                  <c:v> 1957-III </c:v>
                </c:pt>
                <c:pt idx="43">
                  <c:v> 1957-IV </c:v>
                </c:pt>
                <c:pt idx="44">
                  <c:v> 1958-I </c:v>
                </c:pt>
                <c:pt idx="45">
                  <c:v> 1958-II </c:v>
                </c:pt>
                <c:pt idx="46">
                  <c:v> 1958-III </c:v>
                </c:pt>
                <c:pt idx="47">
                  <c:v> 1958-IV </c:v>
                </c:pt>
                <c:pt idx="48">
                  <c:v> 1959-I </c:v>
                </c:pt>
                <c:pt idx="49">
                  <c:v> 1959-II </c:v>
                </c:pt>
                <c:pt idx="50">
                  <c:v> 1959-III </c:v>
                </c:pt>
                <c:pt idx="51">
                  <c:v> 1959-IV </c:v>
                </c:pt>
                <c:pt idx="52">
                  <c:v> 1960-I </c:v>
                </c:pt>
                <c:pt idx="53">
                  <c:v> 1960-II </c:v>
                </c:pt>
                <c:pt idx="54">
                  <c:v> 1960-III </c:v>
                </c:pt>
                <c:pt idx="55">
                  <c:v> 1960-IV </c:v>
                </c:pt>
                <c:pt idx="56">
                  <c:v> 1961-I </c:v>
                </c:pt>
                <c:pt idx="57">
                  <c:v> 1961-II </c:v>
                </c:pt>
                <c:pt idx="58">
                  <c:v> 1961-III </c:v>
                </c:pt>
                <c:pt idx="59">
                  <c:v> 1961-IV </c:v>
                </c:pt>
                <c:pt idx="60">
                  <c:v> 1962-I </c:v>
                </c:pt>
                <c:pt idx="61">
                  <c:v> 1962-II </c:v>
                </c:pt>
                <c:pt idx="62">
                  <c:v> 1962-III </c:v>
                </c:pt>
                <c:pt idx="63">
                  <c:v> 1962-IV </c:v>
                </c:pt>
                <c:pt idx="64">
                  <c:v> 1963-I </c:v>
                </c:pt>
                <c:pt idx="65">
                  <c:v> 1963-II </c:v>
                </c:pt>
                <c:pt idx="66">
                  <c:v> 1963-III </c:v>
                </c:pt>
                <c:pt idx="67">
                  <c:v> 1963-IV </c:v>
                </c:pt>
                <c:pt idx="68">
                  <c:v> 1964-I </c:v>
                </c:pt>
                <c:pt idx="69">
                  <c:v> 1964-II </c:v>
                </c:pt>
                <c:pt idx="70">
                  <c:v> 1964-III </c:v>
                </c:pt>
                <c:pt idx="71">
                  <c:v> 1964-IV </c:v>
                </c:pt>
                <c:pt idx="72">
                  <c:v> 1965-I </c:v>
                </c:pt>
                <c:pt idx="73">
                  <c:v> 1965-II </c:v>
                </c:pt>
                <c:pt idx="74">
                  <c:v> 1965-III </c:v>
                </c:pt>
                <c:pt idx="75">
                  <c:v> 1965-IV </c:v>
                </c:pt>
                <c:pt idx="76">
                  <c:v> 1966-I </c:v>
                </c:pt>
                <c:pt idx="77">
                  <c:v> 1966-II </c:v>
                </c:pt>
                <c:pt idx="78">
                  <c:v> 1966-III </c:v>
                </c:pt>
                <c:pt idx="79">
                  <c:v> 1966-IV </c:v>
                </c:pt>
                <c:pt idx="80">
                  <c:v> 1967-I </c:v>
                </c:pt>
                <c:pt idx="81">
                  <c:v> 1967-II </c:v>
                </c:pt>
                <c:pt idx="82">
                  <c:v> 1967-III </c:v>
                </c:pt>
                <c:pt idx="83">
                  <c:v> 1967-IV </c:v>
                </c:pt>
                <c:pt idx="84">
                  <c:v> 1968-I </c:v>
                </c:pt>
                <c:pt idx="85">
                  <c:v> 1968-II </c:v>
                </c:pt>
                <c:pt idx="86">
                  <c:v> 1968-III </c:v>
                </c:pt>
                <c:pt idx="87">
                  <c:v> 1968-IV </c:v>
                </c:pt>
                <c:pt idx="88">
                  <c:v> 1969-I </c:v>
                </c:pt>
                <c:pt idx="89">
                  <c:v> 1969-II </c:v>
                </c:pt>
                <c:pt idx="90">
                  <c:v> 1969-III </c:v>
                </c:pt>
                <c:pt idx="91">
                  <c:v> 1969-IV </c:v>
                </c:pt>
                <c:pt idx="92">
                  <c:v> 1970-I </c:v>
                </c:pt>
                <c:pt idx="93">
                  <c:v> 1970-II </c:v>
                </c:pt>
                <c:pt idx="94">
                  <c:v> 1970-III </c:v>
                </c:pt>
                <c:pt idx="95">
                  <c:v> 1970-IV </c:v>
                </c:pt>
                <c:pt idx="96">
                  <c:v> 1971-I </c:v>
                </c:pt>
                <c:pt idx="97">
                  <c:v> 1971-II </c:v>
                </c:pt>
                <c:pt idx="98">
                  <c:v> 1971-III </c:v>
                </c:pt>
                <c:pt idx="99">
                  <c:v> 1971-IV </c:v>
                </c:pt>
                <c:pt idx="100">
                  <c:v> 1972-I </c:v>
                </c:pt>
                <c:pt idx="101">
                  <c:v> 1972-II </c:v>
                </c:pt>
                <c:pt idx="102">
                  <c:v> 1972-III </c:v>
                </c:pt>
                <c:pt idx="103">
                  <c:v> 1972-IV </c:v>
                </c:pt>
                <c:pt idx="104">
                  <c:v> 1973-I </c:v>
                </c:pt>
                <c:pt idx="105">
                  <c:v> 1973-II </c:v>
                </c:pt>
                <c:pt idx="106">
                  <c:v> 1973-III </c:v>
                </c:pt>
                <c:pt idx="107">
                  <c:v> 1973-IV </c:v>
                </c:pt>
                <c:pt idx="108">
                  <c:v> 1974-I </c:v>
                </c:pt>
                <c:pt idx="109">
                  <c:v> 1974-II </c:v>
                </c:pt>
                <c:pt idx="110">
                  <c:v> 1974-III </c:v>
                </c:pt>
                <c:pt idx="111">
                  <c:v> 1974-IV </c:v>
                </c:pt>
                <c:pt idx="112">
                  <c:v> 1975-I </c:v>
                </c:pt>
                <c:pt idx="113">
                  <c:v> 1975-II </c:v>
                </c:pt>
                <c:pt idx="114">
                  <c:v> 1975-III </c:v>
                </c:pt>
                <c:pt idx="115">
                  <c:v> 1975-IV </c:v>
                </c:pt>
                <c:pt idx="116">
                  <c:v> 1976-I </c:v>
                </c:pt>
                <c:pt idx="117">
                  <c:v> 1976-II </c:v>
                </c:pt>
                <c:pt idx="118">
                  <c:v> 1976-III </c:v>
                </c:pt>
                <c:pt idx="119">
                  <c:v> 1976-IV </c:v>
                </c:pt>
                <c:pt idx="120">
                  <c:v> 1977-I </c:v>
                </c:pt>
                <c:pt idx="121">
                  <c:v> 1977-II </c:v>
                </c:pt>
                <c:pt idx="122">
                  <c:v> 1977-III </c:v>
                </c:pt>
                <c:pt idx="123">
                  <c:v> 1977-IV </c:v>
                </c:pt>
                <c:pt idx="124">
                  <c:v> 1978-I </c:v>
                </c:pt>
                <c:pt idx="125">
                  <c:v> 1978-II </c:v>
                </c:pt>
                <c:pt idx="126">
                  <c:v> 1978-III </c:v>
                </c:pt>
                <c:pt idx="127">
                  <c:v> 1978-IV </c:v>
                </c:pt>
                <c:pt idx="128">
                  <c:v> 1979-I </c:v>
                </c:pt>
                <c:pt idx="129">
                  <c:v> 1979-II </c:v>
                </c:pt>
                <c:pt idx="130">
                  <c:v> 1979-III </c:v>
                </c:pt>
                <c:pt idx="131">
                  <c:v> 1979-IV </c:v>
                </c:pt>
                <c:pt idx="132">
                  <c:v> 1980-I </c:v>
                </c:pt>
                <c:pt idx="133">
                  <c:v> 1980-II </c:v>
                </c:pt>
                <c:pt idx="134">
                  <c:v> 1980-III </c:v>
                </c:pt>
                <c:pt idx="135">
                  <c:v> 1980-IV </c:v>
                </c:pt>
                <c:pt idx="136">
                  <c:v> 1981-I </c:v>
                </c:pt>
                <c:pt idx="137">
                  <c:v> 1981-II </c:v>
                </c:pt>
                <c:pt idx="138">
                  <c:v> 1981-III </c:v>
                </c:pt>
                <c:pt idx="139">
                  <c:v> 1981-IV </c:v>
                </c:pt>
                <c:pt idx="140">
                  <c:v> 1982-I </c:v>
                </c:pt>
                <c:pt idx="141">
                  <c:v> 1982-II </c:v>
                </c:pt>
                <c:pt idx="142">
                  <c:v> 1982-III </c:v>
                </c:pt>
                <c:pt idx="143">
                  <c:v> 1982-IV </c:v>
                </c:pt>
                <c:pt idx="144">
                  <c:v> 1983-I </c:v>
                </c:pt>
                <c:pt idx="145">
                  <c:v> 1983-II </c:v>
                </c:pt>
                <c:pt idx="146">
                  <c:v> 1983-III </c:v>
                </c:pt>
                <c:pt idx="147">
                  <c:v> 1983-IV </c:v>
                </c:pt>
                <c:pt idx="148">
                  <c:v> 1984-I </c:v>
                </c:pt>
                <c:pt idx="149">
                  <c:v> 1984-II </c:v>
                </c:pt>
                <c:pt idx="150">
                  <c:v> 1984-III </c:v>
                </c:pt>
                <c:pt idx="151">
                  <c:v> 1984-IV </c:v>
                </c:pt>
                <c:pt idx="152">
                  <c:v> 1985-I </c:v>
                </c:pt>
                <c:pt idx="153">
                  <c:v> 1985-II </c:v>
                </c:pt>
                <c:pt idx="154">
                  <c:v> 1985-III </c:v>
                </c:pt>
                <c:pt idx="155">
                  <c:v> 1985-IV </c:v>
                </c:pt>
                <c:pt idx="156">
                  <c:v> 1986-I </c:v>
                </c:pt>
                <c:pt idx="157">
                  <c:v> 1986-II </c:v>
                </c:pt>
                <c:pt idx="158">
                  <c:v> 1986-III </c:v>
                </c:pt>
                <c:pt idx="159">
                  <c:v> 1986-IV </c:v>
                </c:pt>
                <c:pt idx="160">
                  <c:v> 1987-I </c:v>
                </c:pt>
                <c:pt idx="161">
                  <c:v> 1987-II </c:v>
                </c:pt>
                <c:pt idx="162">
                  <c:v> 1987-III </c:v>
                </c:pt>
                <c:pt idx="163">
                  <c:v> 1987-IV </c:v>
                </c:pt>
                <c:pt idx="164">
                  <c:v> 1988-I </c:v>
                </c:pt>
                <c:pt idx="165">
                  <c:v> 1988-II </c:v>
                </c:pt>
                <c:pt idx="166">
                  <c:v> 1988-III </c:v>
                </c:pt>
                <c:pt idx="167">
                  <c:v> 1988-IV </c:v>
                </c:pt>
                <c:pt idx="168">
                  <c:v> 1989-I </c:v>
                </c:pt>
                <c:pt idx="169">
                  <c:v> 1989-II </c:v>
                </c:pt>
                <c:pt idx="170">
                  <c:v> 1989-III </c:v>
                </c:pt>
                <c:pt idx="171">
                  <c:v> 1989-IV </c:v>
                </c:pt>
                <c:pt idx="172">
                  <c:v> 1990-I </c:v>
                </c:pt>
                <c:pt idx="173">
                  <c:v> 1990-II </c:v>
                </c:pt>
                <c:pt idx="174">
                  <c:v> 1990-III </c:v>
                </c:pt>
                <c:pt idx="175">
                  <c:v> 1990-IV </c:v>
                </c:pt>
                <c:pt idx="176">
                  <c:v> 1991-I </c:v>
                </c:pt>
                <c:pt idx="177">
                  <c:v> 1991-II </c:v>
                </c:pt>
                <c:pt idx="178">
                  <c:v> 1991-III </c:v>
                </c:pt>
                <c:pt idx="179">
                  <c:v> 1991-IV </c:v>
                </c:pt>
                <c:pt idx="180">
                  <c:v> 1992-I </c:v>
                </c:pt>
                <c:pt idx="181">
                  <c:v> 1992-II </c:v>
                </c:pt>
                <c:pt idx="182">
                  <c:v> 1992-III </c:v>
                </c:pt>
                <c:pt idx="183">
                  <c:v> 1992-IV </c:v>
                </c:pt>
                <c:pt idx="184">
                  <c:v> 1993-I </c:v>
                </c:pt>
                <c:pt idx="185">
                  <c:v> 1993-II </c:v>
                </c:pt>
                <c:pt idx="186">
                  <c:v> 1993-III </c:v>
                </c:pt>
                <c:pt idx="187">
                  <c:v> 1993-IV </c:v>
                </c:pt>
                <c:pt idx="188">
                  <c:v> 1994-I </c:v>
                </c:pt>
                <c:pt idx="189">
                  <c:v> 1994-II </c:v>
                </c:pt>
                <c:pt idx="190">
                  <c:v> 1994-III </c:v>
                </c:pt>
                <c:pt idx="191">
                  <c:v> 1994-IV </c:v>
                </c:pt>
                <c:pt idx="192">
                  <c:v> 1995-I </c:v>
                </c:pt>
                <c:pt idx="193">
                  <c:v> 1995-II </c:v>
                </c:pt>
                <c:pt idx="194">
                  <c:v> 1995-III </c:v>
                </c:pt>
                <c:pt idx="195">
                  <c:v> 1995-IV </c:v>
                </c:pt>
                <c:pt idx="196">
                  <c:v> 1996-I </c:v>
                </c:pt>
                <c:pt idx="197">
                  <c:v> 1996-II </c:v>
                </c:pt>
                <c:pt idx="198">
                  <c:v> 1996-III </c:v>
                </c:pt>
                <c:pt idx="199">
                  <c:v> 1996-IV </c:v>
                </c:pt>
                <c:pt idx="200">
                  <c:v> 1997-I </c:v>
                </c:pt>
                <c:pt idx="201">
                  <c:v> 1997-II </c:v>
                </c:pt>
                <c:pt idx="202">
                  <c:v> 1997-III </c:v>
                </c:pt>
                <c:pt idx="203">
                  <c:v> 1997-IV </c:v>
                </c:pt>
                <c:pt idx="204">
                  <c:v> 1998-I </c:v>
                </c:pt>
                <c:pt idx="205">
                  <c:v> 1998-II </c:v>
                </c:pt>
                <c:pt idx="206">
                  <c:v> 1998-III </c:v>
                </c:pt>
                <c:pt idx="207">
                  <c:v> 1998-IV </c:v>
                </c:pt>
                <c:pt idx="208">
                  <c:v> 1999-I </c:v>
                </c:pt>
                <c:pt idx="209">
                  <c:v> 1999-II </c:v>
                </c:pt>
                <c:pt idx="210">
                  <c:v> 1999-III </c:v>
                </c:pt>
                <c:pt idx="211">
                  <c:v> 1999-IV </c:v>
                </c:pt>
                <c:pt idx="212">
                  <c:v> 2000-I </c:v>
                </c:pt>
                <c:pt idx="213">
                  <c:v> 2000-II </c:v>
                </c:pt>
                <c:pt idx="214">
                  <c:v> 2000-III </c:v>
                </c:pt>
                <c:pt idx="215">
                  <c:v> 2000-IV </c:v>
                </c:pt>
                <c:pt idx="216">
                  <c:v> 2001-I </c:v>
                </c:pt>
                <c:pt idx="217">
                  <c:v> 2001-II </c:v>
                </c:pt>
                <c:pt idx="218">
                  <c:v> 2001-III </c:v>
                </c:pt>
                <c:pt idx="219">
                  <c:v> 2001-IV </c:v>
                </c:pt>
                <c:pt idx="220">
                  <c:v> 2002-I </c:v>
                </c:pt>
                <c:pt idx="221">
                  <c:v> 2002-II </c:v>
                </c:pt>
                <c:pt idx="222">
                  <c:v> 2002-III </c:v>
                </c:pt>
                <c:pt idx="223">
                  <c:v> 2002-IV </c:v>
                </c:pt>
                <c:pt idx="224">
                  <c:v> 2003-I </c:v>
                </c:pt>
                <c:pt idx="225">
                  <c:v> 2003-II </c:v>
                </c:pt>
                <c:pt idx="226">
                  <c:v> 2003-III </c:v>
                </c:pt>
                <c:pt idx="227">
                  <c:v> 2003-IV </c:v>
                </c:pt>
                <c:pt idx="228">
                  <c:v> 2004-I </c:v>
                </c:pt>
                <c:pt idx="229">
                  <c:v> 2004-II </c:v>
                </c:pt>
                <c:pt idx="230">
                  <c:v> 2004-III </c:v>
                </c:pt>
                <c:pt idx="231">
                  <c:v> 2004-IV </c:v>
                </c:pt>
                <c:pt idx="232">
                  <c:v> 2005-I </c:v>
                </c:pt>
                <c:pt idx="233">
                  <c:v> 2005-II </c:v>
                </c:pt>
                <c:pt idx="234">
                  <c:v> 2005-III </c:v>
                </c:pt>
                <c:pt idx="235">
                  <c:v> 2005-IV </c:v>
                </c:pt>
                <c:pt idx="236">
                  <c:v> 2006-I </c:v>
                </c:pt>
                <c:pt idx="237">
                  <c:v> 2006-II </c:v>
                </c:pt>
                <c:pt idx="238">
                  <c:v> 2006-III </c:v>
                </c:pt>
                <c:pt idx="239">
                  <c:v> 2006-IV </c:v>
                </c:pt>
                <c:pt idx="240">
                  <c:v> 2007-I </c:v>
                </c:pt>
                <c:pt idx="241">
                  <c:v> 2007-II </c:v>
                </c:pt>
                <c:pt idx="242">
                  <c:v> 2007-III </c:v>
                </c:pt>
                <c:pt idx="243">
                  <c:v> 2007-IV </c:v>
                </c:pt>
                <c:pt idx="244">
                  <c:v> 2008-I </c:v>
                </c:pt>
                <c:pt idx="245">
                  <c:v> 2008-II </c:v>
                </c:pt>
                <c:pt idx="246">
                  <c:v> 2008-III </c:v>
                </c:pt>
                <c:pt idx="247">
                  <c:v> 2008-IV </c:v>
                </c:pt>
                <c:pt idx="248">
                  <c:v> 2009-I </c:v>
                </c:pt>
                <c:pt idx="249">
                  <c:v> 2009-II </c:v>
                </c:pt>
                <c:pt idx="250">
                  <c:v> 2009-III </c:v>
                </c:pt>
                <c:pt idx="251">
                  <c:v> 2009-IV </c:v>
                </c:pt>
                <c:pt idx="252">
                  <c:v> 2010-I </c:v>
                </c:pt>
                <c:pt idx="253">
                  <c:v> 2010-II </c:v>
                </c:pt>
                <c:pt idx="254">
                  <c:v> 2010-III </c:v>
                </c:pt>
                <c:pt idx="255">
                  <c:v> 2010-IV </c:v>
                </c:pt>
              </c:strCache>
            </c:strRef>
          </c:cat>
          <c:val>
            <c:numRef>
              <c:f>NIPATable!$C$11:$IX$11</c:f>
              <c:numCache>
                <c:formatCode>General</c:formatCode>
                <c:ptCount val="256"/>
                <c:pt idx="0">
                  <c:v>7.0312994650735918</c:v>
                </c:pt>
                <c:pt idx="1">
                  <c:v>7.0476911192796541</c:v>
                </c:pt>
                <c:pt idx="2">
                  <c:v>7.0509894470680452</c:v>
                </c:pt>
                <c:pt idx="3">
                  <c:v>7.0512493786208665</c:v>
                </c:pt>
                <c:pt idx="4">
                  <c:v>7.0562614872813612</c:v>
                </c:pt>
                <c:pt idx="5">
                  <c:v>7.0678312268287717</c:v>
                </c:pt>
                <c:pt idx="6">
                  <c:v>7.0692787131388082</c:v>
                </c:pt>
                <c:pt idx="7">
                  <c:v>7.0772448569607134</c:v>
                </c:pt>
                <c:pt idx="8">
                  <c:v>7.078763075875818</c:v>
                </c:pt>
                <c:pt idx="9">
                  <c:v>7.093985852272807</c:v>
                </c:pt>
                <c:pt idx="10">
                  <c:v>7.0962245663623262</c:v>
                </c:pt>
                <c:pt idx="11">
                  <c:v>7.110777752300125</c:v>
                </c:pt>
                <c:pt idx="12">
                  <c:v>7.1272120424383516</c:v>
                </c:pt>
                <c:pt idx="13">
                  <c:v>7.1435386106427829</c:v>
                </c:pt>
                <c:pt idx="14">
                  <c:v>7.1936106840925103</c:v>
                </c:pt>
                <c:pt idx="15">
                  <c:v>7.1630174601778069</c:v>
                </c:pt>
                <c:pt idx="16">
                  <c:v>7.1869010204116313</c:v>
                </c:pt>
                <c:pt idx="17">
                  <c:v>7.1582805070375644</c:v>
                </c:pt>
                <c:pt idx="18">
                  <c:v>7.1698887475875424</c:v>
                </c:pt>
                <c:pt idx="19">
                  <c:v>7.1757192205678146</c:v>
                </c:pt>
                <c:pt idx="20">
                  <c:v>7.1779350762977758</c:v>
                </c:pt>
                <c:pt idx="21">
                  <c:v>7.1973605009957664</c:v>
                </c:pt>
                <c:pt idx="22">
                  <c:v>7.2022143357129416</c:v>
                </c:pt>
                <c:pt idx="23">
                  <c:v>7.2369151308802273</c:v>
                </c:pt>
                <c:pt idx="24">
                  <c:v>7.2487885269309125</c:v>
                </c:pt>
                <c:pt idx="25">
                  <c:v>7.2548141362019063</c:v>
                </c:pt>
                <c:pt idx="26">
                  <c:v>7.2524790918011153</c:v>
                </c:pt>
                <c:pt idx="27">
                  <c:v>7.2457977107728677</c:v>
                </c:pt>
                <c:pt idx="28">
                  <c:v>7.2494282540025221</c:v>
                </c:pt>
                <c:pt idx="29">
                  <c:v>7.2624182001599156</c:v>
                </c:pt>
                <c:pt idx="30">
                  <c:v>7.2758646005465328</c:v>
                </c:pt>
                <c:pt idx="31">
                  <c:v>7.2966844184502015</c:v>
                </c:pt>
                <c:pt idx="32">
                  <c:v>7.3188710585991155</c:v>
                </c:pt>
                <c:pt idx="33">
                  <c:v>7.3377829099185536</c:v>
                </c:pt>
                <c:pt idx="34">
                  <c:v>7.3500664882109641</c:v>
                </c:pt>
                <c:pt idx="35">
                  <c:v>7.3625818166280252</c:v>
                </c:pt>
                <c:pt idx="36">
                  <c:v>7.3642303079980467</c:v>
                </c:pt>
                <c:pt idx="37">
                  <c:v>7.3675191604976806</c:v>
                </c:pt>
                <c:pt idx="38">
                  <c:v>7.3697897385781959</c:v>
                </c:pt>
                <c:pt idx="39">
                  <c:v>7.3834924400756332</c:v>
                </c:pt>
                <c:pt idx="40">
                  <c:v>7.3903665962669551</c:v>
                </c:pt>
                <c:pt idx="41">
                  <c:v>7.392154788511605</c:v>
                </c:pt>
                <c:pt idx="42">
                  <c:v>7.400070639989031</c:v>
                </c:pt>
                <c:pt idx="43">
                  <c:v>7.400559488150309</c:v>
                </c:pt>
                <c:pt idx="44">
                  <c:v>7.3868425269609155</c:v>
                </c:pt>
                <c:pt idx="45">
                  <c:v>7.3950461196144639</c:v>
                </c:pt>
                <c:pt idx="46">
                  <c:v>7.4112541273616666</c:v>
                </c:pt>
                <c:pt idx="47">
                  <c:v>7.4244039160509168</c:v>
                </c:pt>
                <c:pt idx="48">
                  <c:v>7.4427270245762065</c:v>
                </c:pt>
                <c:pt idx="49">
                  <c:v>7.4580131319918417</c:v>
                </c:pt>
                <c:pt idx="50">
                  <c:v>7.4683991097289883</c:v>
                </c:pt>
                <c:pt idx="51">
                  <c:v>7.469483120675247</c:v>
                </c:pt>
                <c:pt idx="52">
                  <c:v>7.4790172715519585</c:v>
                </c:pt>
                <c:pt idx="53">
                  <c:v>7.4915896996013815</c:v>
                </c:pt>
                <c:pt idx="54">
                  <c:v>7.4876217730831156</c:v>
                </c:pt>
                <c:pt idx="55">
                  <c:v>7.488964806301218</c:v>
                </c:pt>
                <c:pt idx="56">
                  <c:v>7.4886851564210426</c:v>
                </c:pt>
                <c:pt idx="57">
                  <c:v>7.5034549973761173</c:v>
                </c:pt>
                <c:pt idx="58">
                  <c:v>7.5082936278094188</c:v>
                </c:pt>
                <c:pt idx="59">
                  <c:v>7.5281166898164296</c:v>
                </c:pt>
                <c:pt idx="60">
                  <c:v>7.5387078559489646</c:v>
                </c:pt>
                <c:pt idx="61">
                  <c:v>7.5509240897358412</c:v>
                </c:pt>
                <c:pt idx="62">
                  <c:v>7.5589861164407912</c:v>
                </c:pt>
                <c:pt idx="63">
                  <c:v>7.5730686686126463</c:v>
                </c:pt>
                <c:pt idx="64">
                  <c:v>7.5797809629199708</c:v>
                </c:pt>
                <c:pt idx="65">
                  <c:v>7.5892852402018915</c:v>
                </c:pt>
                <c:pt idx="66">
                  <c:v>7.6028006568251625</c:v>
                </c:pt>
                <c:pt idx="67">
                  <c:v>7.6111497759936322</c:v>
                </c:pt>
                <c:pt idx="68">
                  <c:v>7.6307039507788721</c:v>
                </c:pt>
                <c:pt idx="69">
                  <c:v>7.6481199591511926</c:v>
                </c:pt>
                <c:pt idx="70">
                  <c:v>7.6663155980903142</c:v>
                </c:pt>
                <c:pt idx="71">
                  <c:v>7.6691216985192261</c:v>
                </c:pt>
                <c:pt idx="72">
                  <c:v>7.6911087274282313</c:v>
                </c:pt>
                <c:pt idx="73">
                  <c:v>7.7021043400510498</c:v>
                </c:pt>
                <c:pt idx="74">
                  <c:v>7.7191298409067324</c:v>
                </c:pt>
                <c:pt idx="75">
                  <c:v>7.7468625449856168</c:v>
                </c:pt>
                <c:pt idx="76">
                  <c:v>7.7615321054670501</c:v>
                </c:pt>
                <c:pt idx="77">
                  <c:v>7.7640836696836093</c:v>
                </c:pt>
                <c:pt idx="78">
                  <c:v>7.7754858202409149</c:v>
                </c:pt>
                <c:pt idx="79">
                  <c:v>7.7796342474854798</c:v>
                </c:pt>
                <c:pt idx="80">
                  <c:v>7.7854299148851993</c:v>
                </c:pt>
                <c:pt idx="81">
                  <c:v>7.7989743264272686</c:v>
                </c:pt>
                <c:pt idx="82">
                  <c:v>7.8040881715153461</c:v>
                </c:pt>
                <c:pt idx="83">
                  <c:v>7.8102310218225641</c:v>
                </c:pt>
                <c:pt idx="84">
                  <c:v>7.833837913318761</c:v>
                </c:pt>
                <c:pt idx="85">
                  <c:v>7.8490507698458583</c:v>
                </c:pt>
                <c:pt idx="86">
                  <c:v>7.8676800478763536</c:v>
                </c:pt>
                <c:pt idx="87">
                  <c:v>7.8722645831267668</c:v>
                </c:pt>
                <c:pt idx="88">
                  <c:v>7.883408660249799</c:v>
                </c:pt>
                <c:pt idx="89">
                  <c:v>7.8897588422216325</c:v>
                </c:pt>
                <c:pt idx="90">
                  <c:v>7.8945790290415312</c:v>
                </c:pt>
                <c:pt idx="91">
                  <c:v>7.9025244187275492</c:v>
                </c:pt>
                <c:pt idx="92">
                  <c:v>7.9086444791216319</c:v>
                </c:pt>
                <c:pt idx="93">
                  <c:v>7.9132283629066231</c:v>
                </c:pt>
                <c:pt idx="94">
                  <c:v>7.9219346816754026</c:v>
                </c:pt>
                <c:pt idx="95">
                  <c:v>7.9192107255356241</c:v>
                </c:pt>
                <c:pt idx="96">
                  <c:v>7.9381601019371306</c:v>
                </c:pt>
                <c:pt idx="97">
                  <c:v>7.9472896657123346</c:v>
                </c:pt>
                <c:pt idx="98">
                  <c:v>7.9552146142916262</c:v>
                </c:pt>
                <c:pt idx="99">
                  <c:v>7.9717071073866217</c:v>
                </c:pt>
                <c:pt idx="100">
                  <c:v>7.9849736749625739</c:v>
                </c:pt>
                <c:pt idx="101">
                  <c:v>8.0038978537493186</c:v>
                </c:pt>
                <c:pt idx="102">
                  <c:v>8.019217979629067</c:v>
                </c:pt>
                <c:pt idx="103">
                  <c:v>8.0424101589971766</c:v>
                </c:pt>
                <c:pt idx="104">
                  <c:v>8.0605400465386392</c:v>
                </c:pt>
                <c:pt idx="105">
                  <c:v>8.0600347088991828</c:v>
                </c:pt>
                <c:pt idx="106">
                  <c:v>8.0635982011045186</c:v>
                </c:pt>
                <c:pt idx="107">
                  <c:v>8.060666341057626</c:v>
                </c:pt>
                <c:pt idx="108">
                  <c:v>8.0518825329366539</c:v>
                </c:pt>
                <c:pt idx="109">
                  <c:v>8.055348189871868</c:v>
                </c:pt>
                <c:pt idx="110">
                  <c:v>8.0594658986452625</c:v>
                </c:pt>
                <c:pt idx="111">
                  <c:v>8.04472252152671</c:v>
                </c:pt>
                <c:pt idx="112">
                  <c:v>8.0530602956422292</c:v>
                </c:pt>
                <c:pt idx="113">
                  <c:v>8.069592726705288</c:v>
                </c:pt>
                <c:pt idx="114">
                  <c:v>8.083760614224019</c:v>
                </c:pt>
                <c:pt idx="115">
                  <c:v>8.0942868656881295</c:v>
                </c:pt>
                <c:pt idx="116">
                  <c:v>8.114085302881751</c:v>
                </c:pt>
                <c:pt idx="117">
                  <c:v>8.1232020053817013</c:v>
                </c:pt>
                <c:pt idx="118">
                  <c:v>8.1337341635706881</c:v>
                </c:pt>
                <c:pt idx="119">
                  <c:v>8.1466511130973025</c:v>
                </c:pt>
                <c:pt idx="120">
                  <c:v>8.1580294386749159</c:v>
                </c:pt>
                <c:pt idx="121">
                  <c:v>8.1635422420222454</c:v>
                </c:pt>
                <c:pt idx="122">
                  <c:v>8.1730395280311772</c:v>
                </c:pt>
                <c:pt idx="123">
                  <c:v>8.1879944387615229</c:v>
                </c:pt>
                <c:pt idx="124">
                  <c:v>8.1938148543061828</c:v>
                </c:pt>
                <c:pt idx="125">
                  <c:v>8.2149793761184906</c:v>
                </c:pt>
                <c:pt idx="126">
                  <c:v>8.2191644429102393</c:v>
                </c:pt>
                <c:pt idx="127">
                  <c:v>8.2271884235948107</c:v>
                </c:pt>
                <c:pt idx="128">
                  <c:v>8.2322274264586852</c:v>
                </c:pt>
                <c:pt idx="129">
                  <c:v>8.2316421799734112</c:v>
                </c:pt>
                <c:pt idx="130">
                  <c:v>8.2414133390214186</c:v>
                </c:pt>
                <c:pt idx="131">
                  <c:v>8.2440712702957857</c:v>
                </c:pt>
                <c:pt idx="132">
                  <c:v>8.2423352044153493</c:v>
                </c:pt>
                <c:pt idx="133">
                  <c:v>8.2193799717649974</c:v>
                </c:pt>
                <c:pt idx="134">
                  <c:v>8.2300443101261145</c:v>
                </c:pt>
                <c:pt idx="135">
                  <c:v>8.2432825230483751</c:v>
                </c:pt>
                <c:pt idx="136">
                  <c:v>8.2487384173920244</c:v>
                </c:pt>
                <c:pt idx="137">
                  <c:v>8.2487384173920244</c:v>
                </c:pt>
                <c:pt idx="138">
                  <c:v>8.2527848392241729</c:v>
                </c:pt>
                <c:pt idx="139">
                  <c:v>8.2452007242067467</c:v>
                </c:pt>
                <c:pt idx="140">
                  <c:v>8.2516378408449889</c:v>
                </c:pt>
                <c:pt idx="141">
                  <c:v>8.255230846168395</c:v>
                </c:pt>
                <c:pt idx="142">
                  <c:v>8.2628685226184526</c:v>
                </c:pt>
                <c:pt idx="143">
                  <c:v>8.2809390709519324</c:v>
                </c:pt>
                <c:pt idx="144">
                  <c:v>8.2906940162886649</c:v>
                </c:pt>
                <c:pt idx="145">
                  <c:v>8.3103412088789135</c:v>
                </c:pt>
                <c:pt idx="146">
                  <c:v>8.3278711885775376</c:v>
                </c:pt>
                <c:pt idx="147">
                  <c:v>8.343601418931275</c:v>
                </c:pt>
                <c:pt idx="148">
                  <c:v>8.3521298511785531</c:v>
                </c:pt>
                <c:pt idx="149">
                  <c:v>8.3663470455972799</c:v>
                </c:pt>
                <c:pt idx="150">
                  <c:v>8.3740154217399088</c:v>
                </c:pt>
                <c:pt idx="151">
                  <c:v>8.3871072848530588</c:v>
                </c:pt>
                <c:pt idx="152">
                  <c:v>8.4039349036312707</c:v>
                </c:pt>
                <c:pt idx="153">
                  <c:v>8.412987564173541</c:v>
                </c:pt>
                <c:pt idx="154">
                  <c:v>8.4318095798065134</c:v>
                </c:pt>
                <c:pt idx="155">
                  <c:v>8.4340072155137094</c:v>
                </c:pt>
                <c:pt idx="156">
                  <c:v>8.442318771770509</c:v>
                </c:pt>
                <c:pt idx="157">
                  <c:v>8.4529106375162577</c:v>
                </c:pt>
                <c:pt idx="158">
                  <c:v>8.4702483236396908</c:v>
                </c:pt>
                <c:pt idx="159">
                  <c:v>8.4762461890828309</c:v>
                </c:pt>
                <c:pt idx="160">
                  <c:v>8.474724007691071</c:v>
                </c:pt>
                <c:pt idx="161">
                  <c:v>8.4880321100732505</c:v>
                </c:pt>
                <c:pt idx="162">
                  <c:v>8.4991106838654709</c:v>
                </c:pt>
                <c:pt idx="163">
                  <c:v>8.501510864014131</c:v>
                </c:pt>
                <c:pt idx="164">
                  <c:v>8.5180728044432446</c:v>
                </c:pt>
                <c:pt idx="165">
                  <c:v>8.5253200786278462</c:v>
                </c:pt>
                <c:pt idx="166">
                  <c:v>8.533184643834284</c:v>
                </c:pt>
                <c:pt idx="167">
                  <c:v>8.5448861764329855</c:v>
                </c:pt>
                <c:pt idx="168">
                  <c:v>8.5485561903583775</c:v>
                </c:pt>
                <c:pt idx="169">
                  <c:v>8.5530235484170642</c:v>
                </c:pt>
                <c:pt idx="170">
                  <c:v>8.5633322253959268</c:v>
                </c:pt>
                <c:pt idx="171">
                  <c:v>8.568209447432201</c:v>
                </c:pt>
                <c:pt idx="172">
                  <c:v>8.5760845472888469</c:v>
                </c:pt>
                <c:pt idx="173">
                  <c:v>8.5793789469702109</c:v>
                </c:pt>
                <c:pt idx="174">
                  <c:v>8.5831681803397704</c:v>
                </c:pt>
                <c:pt idx="175">
                  <c:v>8.57536775546731</c:v>
                </c:pt>
                <c:pt idx="176">
                  <c:v>8.5725143630041991</c:v>
                </c:pt>
                <c:pt idx="177">
                  <c:v>8.5801116509624098</c:v>
                </c:pt>
                <c:pt idx="178">
                  <c:v>8.5839168234591448</c:v>
                </c:pt>
                <c:pt idx="179">
                  <c:v>8.5834677048468588</c:v>
                </c:pt>
                <c:pt idx="180">
                  <c:v>8.600522799003242</c:v>
                </c:pt>
                <c:pt idx="181">
                  <c:v>8.6064304226865662</c:v>
                </c:pt>
                <c:pt idx="182">
                  <c:v>8.617418544667597</c:v>
                </c:pt>
                <c:pt idx="183">
                  <c:v>8.6295571257863894</c:v>
                </c:pt>
                <c:pt idx="184">
                  <c:v>8.6335885980940255</c:v>
                </c:pt>
                <c:pt idx="185">
                  <c:v>8.6431383814328839</c:v>
                </c:pt>
                <c:pt idx="186">
                  <c:v>8.6539419029154345</c:v>
                </c:pt>
                <c:pt idx="187">
                  <c:v>8.6627988952735322</c:v>
                </c:pt>
                <c:pt idx="188">
                  <c:v>8.673872101146614</c:v>
                </c:pt>
                <c:pt idx="189">
                  <c:v>8.6812659131533962</c:v>
                </c:pt>
                <c:pt idx="190">
                  <c:v>8.6892455331855381</c:v>
                </c:pt>
                <c:pt idx="191">
                  <c:v>8.6990646469298074</c:v>
                </c:pt>
                <c:pt idx="192">
                  <c:v>8.7002311581939331</c:v>
                </c:pt>
                <c:pt idx="193">
                  <c:v>8.7083918961477949</c:v>
                </c:pt>
                <c:pt idx="194">
                  <c:v>8.7172891763093574</c:v>
                </c:pt>
                <c:pt idx="195">
                  <c:v>8.7243049170174114</c:v>
                </c:pt>
                <c:pt idx="196">
                  <c:v>8.7334168554412752</c:v>
                </c:pt>
                <c:pt idx="197">
                  <c:v>8.7446633693679452</c:v>
                </c:pt>
                <c:pt idx="198">
                  <c:v>8.7506196915274597</c:v>
                </c:pt>
                <c:pt idx="199">
                  <c:v>8.7587423161698084</c:v>
                </c:pt>
                <c:pt idx="200">
                  <c:v>8.7687609209470061</c:v>
                </c:pt>
                <c:pt idx="201">
                  <c:v>8.7727961884042713</c:v>
                </c:pt>
                <c:pt idx="202">
                  <c:v>8.7896600980615371</c:v>
                </c:pt>
                <c:pt idx="203">
                  <c:v>8.8010328914005402</c:v>
                </c:pt>
                <c:pt idx="204">
                  <c:v>8.810936855246613</c:v>
                </c:pt>
                <c:pt idx="205">
                  <c:v>8.8279959098587319</c:v>
                </c:pt>
                <c:pt idx="206">
                  <c:v>8.8411734413404233</c:v>
                </c:pt>
                <c:pt idx="207">
                  <c:v>8.8563902836726722</c:v>
                </c:pt>
                <c:pt idx="208">
                  <c:v>8.8662008164456712</c:v>
                </c:pt>
                <c:pt idx="209">
                  <c:v>8.8818224160188066</c:v>
                </c:pt>
                <c:pt idx="210">
                  <c:v>8.8937648758694205</c:v>
                </c:pt>
                <c:pt idx="211">
                  <c:v>8.9077747536844818</c:v>
                </c:pt>
                <c:pt idx="212">
                  <c:v>8.9228316178372484</c:v>
                </c:pt>
                <c:pt idx="213">
                  <c:v>8.9321860988794839</c:v>
                </c:pt>
                <c:pt idx="214">
                  <c:v>8.9419248354368523</c:v>
                </c:pt>
                <c:pt idx="215">
                  <c:v>8.9507273194519943</c:v>
                </c:pt>
                <c:pt idx="216">
                  <c:v>8.954712367875473</c:v>
                </c:pt>
                <c:pt idx="217">
                  <c:v>8.9584757923897946</c:v>
                </c:pt>
                <c:pt idx="218">
                  <c:v>8.9628657052236314</c:v>
                </c:pt>
                <c:pt idx="219">
                  <c:v>8.9784083146288935</c:v>
                </c:pt>
                <c:pt idx="220">
                  <c:v>8.9818450253185613</c:v>
                </c:pt>
                <c:pt idx="221">
                  <c:v>8.9869217828425398</c:v>
                </c:pt>
                <c:pt idx="222">
                  <c:v>8.9936757867596828</c:v>
                </c:pt>
                <c:pt idx="223">
                  <c:v>8.9972214061839377</c:v>
                </c:pt>
                <c:pt idx="224">
                  <c:v>9.0023686442791941</c:v>
                </c:pt>
                <c:pt idx="225">
                  <c:v>9.0116211045724963</c:v>
                </c:pt>
                <c:pt idx="226">
                  <c:v>9.0254675635055381</c:v>
                </c:pt>
                <c:pt idx="227">
                  <c:v>9.0309744430078602</c:v>
                </c:pt>
                <c:pt idx="228">
                  <c:v>9.0404531869624041</c:v>
                </c:pt>
                <c:pt idx="229">
                  <c:v>9.0458430160947056</c:v>
                </c:pt>
                <c:pt idx="230">
                  <c:v>9.054364694520018</c:v>
                </c:pt>
                <c:pt idx="231">
                  <c:v>9.0658000312180356</c:v>
                </c:pt>
                <c:pt idx="232">
                  <c:v>9.0732598314278157</c:v>
                </c:pt>
                <c:pt idx="233">
                  <c:v>9.0828364916326674</c:v>
                </c:pt>
                <c:pt idx="234">
                  <c:v>9.0899338981130846</c:v>
                </c:pt>
                <c:pt idx="235">
                  <c:v>9.0925135853627399</c:v>
                </c:pt>
                <c:pt idx="236">
                  <c:v>9.1034898579329919</c:v>
                </c:pt>
                <c:pt idx="237">
                  <c:v>9.1088612030263292</c:v>
                </c:pt>
                <c:pt idx="238">
                  <c:v>9.1150071919073543</c:v>
                </c:pt>
                <c:pt idx="239">
                  <c:v>9.1249567603664588</c:v>
                </c:pt>
                <c:pt idx="240">
                  <c:v>9.1307775491394967</c:v>
                </c:pt>
                <c:pt idx="241">
                  <c:v>9.1345925945379083</c:v>
                </c:pt>
                <c:pt idx="242">
                  <c:v>9.1388443702711122</c:v>
                </c:pt>
                <c:pt idx="243">
                  <c:v>9.1423077535843333</c:v>
                </c:pt>
                <c:pt idx="244">
                  <c:v>9.1403577251088599</c:v>
                </c:pt>
                <c:pt idx="245">
                  <c:v>9.1405829225597195</c:v>
                </c:pt>
                <c:pt idx="246">
                  <c:v>9.1316758807924998</c:v>
                </c:pt>
                <c:pt idx="247">
                  <c:v>9.1232889941865309</c:v>
                </c:pt>
                <c:pt idx="248">
                  <c:v>9.1219571453400672</c:v>
                </c:pt>
                <c:pt idx="249">
                  <c:v>9.1178960815849024</c:v>
                </c:pt>
                <c:pt idx="250">
                  <c:v>9.1227761149037967</c:v>
                </c:pt>
                <c:pt idx="251">
                  <c:v>9.1250983378667634</c:v>
                </c:pt>
                <c:pt idx="252">
                  <c:v>9.1297158284022952</c:v>
                </c:pt>
                <c:pt idx="253">
                  <c:v>9.1351533563259046</c:v>
                </c:pt>
                <c:pt idx="254">
                  <c:v>9.1410546004553463</c:v>
                </c:pt>
                <c:pt idx="255">
                  <c:v>9.1508981758189165</c:v>
                </c:pt>
              </c:numCache>
            </c:numRef>
          </c:val>
          <c:smooth val="0"/>
        </c:ser>
        <c:dLbls>
          <c:showLegendKey val="0"/>
          <c:showVal val="0"/>
          <c:showCatName val="0"/>
          <c:showSerName val="0"/>
          <c:showPercent val="0"/>
          <c:showBubbleSize val="0"/>
        </c:dLbls>
        <c:smooth val="0"/>
        <c:axId val="546192472"/>
        <c:axId val="546192864"/>
      </c:lineChart>
      <c:catAx>
        <c:axId val="546192472"/>
        <c:scaling>
          <c:orientation val="minMax"/>
        </c:scaling>
        <c:delete val="0"/>
        <c:axPos val="b"/>
        <c:numFmt formatCode="General" sourceLinked="0"/>
        <c:majorTickMark val="out"/>
        <c:minorTickMark val="none"/>
        <c:tickLblPos val="nextTo"/>
        <c:txPr>
          <a:bodyPr/>
          <a:lstStyle/>
          <a:p>
            <a:pPr>
              <a:defRPr sz="1600"/>
            </a:pPr>
            <a:endParaRPr lang="en-US"/>
          </a:p>
        </c:txPr>
        <c:crossAx val="546192864"/>
        <c:crosses val="autoZero"/>
        <c:auto val="1"/>
        <c:lblAlgn val="ctr"/>
        <c:lblOffset val="100"/>
        <c:noMultiLvlLbl val="0"/>
      </c:catAx>
      <c:valAx>
        <c:axId val="546192864"/>
        <c:scaling>
          <c:orientation val="minMax"/>
          <c:min val="7"/>
        </c:scaling>
        <c:delete val="0"/>
        <c:axPos val="l"/>
        <c:majorGridlines/>
        <c:numFmt formatCode="General" sourceLinked="1"/>
        <c:majorTickMark val="out"/>
        <c:minorTickMark val="none"/>
        <c:tickLblPos val="nextTo"/>
        <c:txPr>
          <a:bodyPr/>
          <a:lstStyle/>
          <a:p>
            <a:pPr>
              <a:defRPr sz="2400"/>
            </a:pPr>
            <a:endParaRPr lang="en-US"/>
          </a:p>
        </c:txPr>
        <c:crossAx val="546192472"/>
        <c:crosses val="autoZero"/>
        <c:crossBetween val="between"/>
      </c:valAx>
    </c:plotArea>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marker>
            <c:symbol val="none"/>
          </c:marker>
          <c:cat>
            <c:strRef>
              <c:f>'NIPATable (2)'!$C$6:$IT$6</c:f>
              <c:strCache>
                <c:ptCount val="252"/>
                <c:pt idx="0">
                  <c:v> 1947-I </c:v>
                </c:pt>
                <c:pt idx="1">
                  <c:v> 1947-II </c:v>
                </c:pt>
                <c:pt idx="2">
                  <c:v> 1947-III </c:v>
                </c:pt>
                <c:pt idx="3">
                  <c:v> 1947-IV </c:v>
                </c:pt>
                <c:pt idx="4">
                  <c:v> 1948-I </c:v>
                </c:pt>
                <c:pt idx="5">
                  <c:v> 1948-II </c:v>
                </c:pt>
                <c:pt idx="6">
                  <c:v> 1948-III </c:v>
                </c:pt>
                <c:pt idx="7">
                  <c:v> 1948-IV </c:v>
                </c:pt>
                <c:pt idx="8">
                  <c:v> 1949-I </c:v>
                </c:pt>
                <c:pt idx="9">
                  <c:v> 1949-II </c:v>
                </c:pt>
                <c:pt idx="10">
                  <c:v> 1949-III </c:v>
                </c:pt>
                <c:pt idx="11">
                  <c:v> 1949-IV </c:v>
                </c:pt>
                <c:pt idx="12">
                  <c:v> 1950-I </c:v>
                </c:pt>
                <c:pt idx="13">
                  <c:v> 1950-II </c:v>
                </c:pt>
                <c:pt idx="14">
                  <c:v> 1950-III </c:v>
                </c:pt>
                <c:pt idx="15">
                  <c:v> 1950-IV </c:v>
                </c:pt>
                <c:pt idx="16">
                  <c:v> 1951-I </c:v>
                </c:pt>
                <c:pt idx="17">
                  <c:v> 1951-II </c:v>
                </c:pt>
                <c:pt idx="18">
                  <c:v> 1951-III </c:v>
                </c:pt>
                <c:pt idx="19">
                  <c:v> 1951-IV </c:v>
                </c:pt>
                <c:pt idx="20">
                  <c:v> 1952-I </c:v>
                </c:pt>
                <c:pt idx="21">
                  <c:v> 1952-II </c:v>
                </c:pt>
                <c:pt idx="22">
                  <c:v> 1952-III </c:v>
                </c:pt>
                <c:pt idx="23">
                  <c:v> 1952-IV </c:v>
                </c:pt>
                <c:pt idx="24">
                  <c:v> 1953-I </c:v>
                </c:pt>
                <c:pt idx="25">
                  <c:v> 1953-II </c:v>
                </c:pt>
                <c:pt idx="26">
                  <c:v> 1953-III </c:v>
                </c:pt>
                <c:pt idx="27">
                  <c:v> 1953-IV </c:v>
                </c:pt>
                <c:pt idx="28">
                  <c:v> 1954-I </c:v>
                </c:pt>
                <c:pt idx="29">
                  <c:v> 1954-II </c:v>
                </c:pt>
                <c:pt idx="30">
                  <c:v> 1954-III </c:v>
                </c:pt>
                <c:pt idx="31">
                  <c:v> 1954-IV </c:v>
                </c:pt>
                <c:pt idx="32">
                  <c:v> 1955-I </c:v>
                </c:pt>
                <c:pt idx="33">
                  <c:v> 1955-II </c:v>
                </c:pt>
                <c:pt idx="34">
                  <c:v> 1955-III </c:v>
                </c:pt>
                <c:pt idx="35">
                  <c:v> 1955-IV </c:v>
                </c:pt>
                <c:pt idx="36">
                  <c:v> 1956-I </c:v>
                </c:pt>
                <c:pt idx="37">
                  <c:v> 1956-II </c:v>
                </c:pt>
                <c:pt idx="38">
                  <c:v> 1956-III </c:v>
                </c:pt>
                <c:pt idx="39">
                  <c:v> 1956-IV </c:v>
                </c:pt>
                <c:pt idx="40">
                  <c:v> 1957-I </c:v>
                </c:pt>
                <c:pt idx="41">
                  <c:v> 1957-II </c:v>
                </c:pt>
                <c:pt idx="42">
                  <c:v> 1957-III </c:v>
                </c:pt>
                <c:pt idx="43">
                  <c:v> 1957-IV </c:v>
                </c:pt>
                <c:pt idx="44">
                  <c:v> 1958-I </c:v>
                </c:pt>
                <c:pt idx="45">
                  <c:v> 1958-II </c:v>
                </c:pt>
                <c:pt idx="46">
                  <c:v> 1958-III </c:v>
                </c:pt>
                <c:pt idx="47">
                  <c:v> 1958-IV </c:v>
                </c:pt>
                <c:pt idx="48">
                  <c:v> 1959-I </c:v>
                </c:pt>
                <c:pt idx="49">
                  <c:v> 1959-II </c:v>
                </c:pt>
                <c:pt idx="50">
                  <c:v> 1959-III </c:v>
                </c:pt>
                <c:pt idx="51">
                  <c:v> 1959-IV </c:v>
                </c:pt>
                <c:pt idx="52">
                  <c:v> 1960-I </c:v>
                </c:pt>
                <c:pt idx="53">
                  <c:v> 1960-II </c:v>
                </c:pt>
                <c:pt idx="54">
                  <c:v> 1960-III </c:v>
                </c:pt>
                <c:pt idx="55">
                  <c:v> 1960-IV </c:v>
                </c:pt>
                <c:pt idx="56">
                  <c:v> 1961-I </c:v>
                </c:pt>
                <c:pt idx="57">
                  <c:v> 1961-II </c:v>
                </c:pt>
                <c:pt idx="58">
                  <c:v> 1961-III </c:v>
                </c:pt>
                <c:pt idx="59">
                  <c:v> 1961-IV </c:v>
                </c:pt>
                <c:pt idx="60">
                  <c:v> 1962-I </c:v>
                </c:pt>
                <c:pt idx="61">
                  <c:v> 1962-II </c:v>
                </c:pt>
                <c:pt idx="62">
                  <c:v> 1962-III </c:v>
                </c:pt>
                <c:pt idx="63">
                  <c:v> 1962-IV </c:v>
                </c:pt>
                <c:pt idx="64">
                  <c:v> 1963-I </c:v>
                </c:pt>
                <c:pt idx="65">
                  <c:v> 1963-II </c:v>
                </c:pt>
                <c:pt idx="66">
                  <c:v> 1963-III </c:v>
                </c:pt>
                <c:pt idx="67">
                  <c:v> 1963-IV </c:v>
                </c:pt>
                <c:pt idx="68">
                  <c:v> 1964-I </c:v>
                </c:pt>
                <c:pt idx="69">
                  <c:v> 1964-II </c:v>
                </c:pt>
                <c:pt idx="70">
                  <c:v> 1964-III </c:v>
                </c:pt>
                <c:pt idx="71">
                  <c:v> 1964-IV </c:v>
                </c:pt>
                <c:pt idx="72">
                  <c:v> 1965-I </c:v>
                </c:pt>
                <c:pt idx="73">
                  <c:v> 1965-II </c:v>
                </c:pt>
                <c:pt idx="74">
                  <c:v> 1965-III </c:v>
                </c:pt>
                <c:pt idx="75">
                  <c:v> 1965-IV </c:v>
                </c:pt>
                <c:pt idx="76">
                  <c:v> 1966-I </c:v>
                </c:pt>
                <c:pt idx="77">
                  <c:v> 1966-II </c:v>
                </c:pt>
                <c:pt idx="78">
                  <c:v> 1966-III </c:v>
                </c:pt>
                <c:pt idx="79">
                  <c:v> 1966-IV </c:v>
                </c:pt>
                <c:pt idx="80">
                  <c:v> 1967-I </c:v>
                </c:pt>
                <c:pt idx="81">
                  <c:v> 1967-II </c:v>
                </c:pt>
                <c:pt idx="82">
                  <c:v> 1967-III </c:v>
                </c:pt>
                <c:pt idx="83">
                  <c:v> 1967-IV </c:v>
                </c:pt>
                <c:pt idx="84">
                  <c:v> 1968-I </c:v>
                </c:pt>
                <c:pt idx="85">
                  <c:v> 1968-II </c:v>
                </c:pt>
                <c:pt idx="86">
                  <c:v> 1968-III </c:v>
                </c:pt>
                <c:pt idx="87">
                  <c:v> 1968-IV </c:v>
                </c:pt>
                <c:pt idx="88">
                  <c:v> 1969-I </c:v>
                </c:pt>
                <c:pt idx="89">
                  <c:v> 1969-II </c:v>
                </c:pt>
                <c:pt idx="90">
                  <c:v> 1969-III </c:v>
                </c:pt>
                <c:pt idx="91">
                  <c:v> 1969-IV </c:v>
                </c:pt>
                <c:pt idx="92">
                  <c:v> 1970-I </c:v>
                </c:pt>
                <c:pt idx="93">
                  <c:v> 1970-II </c:v>
                </c:pt>
                <c:pt idx="94">
                  <c:v> 1970-III </c:v>
                </c:pt>
                <c:pt idx="95">
                  <c:v> 1970-IV </c:v>
                </c:pt>
                <c:pt idx="96">
                  <c:v> 1971-I </c:v>
                </c:pt>
                <c:pt idx="97">
                  <c:v> 1971-II </c:v>
                </c:pt>
                <c:pt idx="98">
                  <c:v> 1971-III </c:v>
                </c:pt>
                <c:pt idx="99">
                  <c:v> 1971-IV </c:v>
                </c:pt>
                <c:pt idx="100">
                  <c:v> 1972-I </c:v>
                </c:pt>
                <c:pt idx="101">
                  <c:v> 1972-II </c:v>
                </c:pt>
                <c:pt idx="102">
                  <c:v> 1972-III </c:v>
                </c:pt>
                <c:pt idx="103">
                  <c:v> 1972-IV </c:v>
                </c:pt>
                <c:pt idx="104">
                  <c:v> 1973-I </c:v>
                </c:pt>
                <c:pt idx="105">
                  <c:v> 1973-II </c:v>
                </c:pt>
                <c:pt idx="106">
                  <c:v> 1973-III </c:v>
                </c:pt>
                <c:pt idx="107">
                  <c:v> 1973-IV </c:v>
                </c:pt>
                <c:pt idx="108">
                  <c:v> 1974-I </c:v>
                </c:pt>
                <c:pt idx="109">
                  <c:v> 1974-II </c:v>
                </c:pt>
                <c:pt idx="110">
                  <c:v> 1974-III </c:v>
                </c:pt>
                <c:pt idx="111">
                  <c:v> 1974-IV </c:v>
                </c:pt>
                <c:pt idx="112">
                  <c:v> 1975-I </c:v>
                </c:pt>
                <c:pt idx="113">
                  <c:v> 1975-II </c:v>
                </c:pt>
                <c:pt idx="114">
                  <c:v> 1975-III </c:v>
                </c:pt>
                <c:pt idx="115">
                  <c:v> 1975-IV </c:v>
                </c:pt>
                <c:pt idx="116">
                  <c:v> 1976-I </c:v>
                </c:pt>
                <c:pt idx="117">
                  <c:v> 1976-II </c:v>
                </c:pt>
                <c:pt idx="118">
                  <c:v> 1976-III </c:v>
                </c:pt>
                <c:pt idx="119">
                  <c:v> 1976-IV </c:v>
                </c:pt>
                <c:pt idx="120">
                  <c:v> 1977-I </c:v>
                </c:pt>
                <c:pt idx="121">
                  <c:v> 1977-II </c:v>
                </c:pt>
                <c:pt idx="122">
                  <c:v> 1977-III </c:v>
                </c:pt>
                <c:pt idx="123">
                  <c:v> 1977-IV </c:v>
                </c:pt>
                <c:pt idx="124">
                  <c:v> 1978-I </c:v>
                </c:pt>
                <c:pt idx="125">
                  <c:v> 1978-II </c:v>
                </c:pt>
                <c:pt idx="126">
                  <c:v> 1978-III </c:v>
                </c:pt>
                <c:pt idx="127">
                  <c:v> 1978-IV </c:v>
                </c:pt>
                <c:pt idx="128">
                  <c:v> 1979-I </c:v>
                </c:pt>
                <c:pt idx="129">
                  <c:v> 1979-II </c:v>
                </c:pt>
                <c:pt idx="130">
                  <c:v> 1979-III </c:v>
                </c:pt>
                <c:pt idx="131">
                  <c:v> 1979-IV </c:v>
                </c:pt>
                <c:pt idx="132">
                  <c:v> 1980-I </c:v>
                </c:pt>
                <c:pt idx="133">
                  <c:v> 1980-II </c:v>
                </c:pt>
                <c:pt idx="134">
                  <c:v> 1980-III </c:v>
                </c:pt>
                <c:pt idx="135">
                  <c:v> 1980-IV </c:v>
                </c:pt>
                <c:pt idx="136">
                  <c:v> 1981-I </c:v>
                </c:pt>
                <c:pt idx="137">
                  <c:v> 1981-II </c:v>
                </c:pt>
                <c:pt idx="138">
                  <c:v> 1981-III </c:v>
                </c:pt>
                <c:pt idx="139">
                  <c:v> 1981-IV </c:v>
                </c:pt>
                <c:pt idx="140">
                  <c:v> 1982-I </c:v>
                </c:pt>
                <c:pt idx="141">
                  <c:v> 1982-II </c:v>
                </c:pt>
                <c:pt idx="142">
                  <c:v> 1982-III </c:v>
                </c:pt>
                <c:pt idx="143">
                  <c:v> 1982-IV </c:v>
                </c:pt>
                <c:pt idx="144">
                  <c:v> 1983-I </c:v>
                </c:pt>
                <c:pt idx="145">
                  <c:v> 1983-II </c:v>
                </c:pt>
                <c:pt idx="146">
                  <c:v> 1983-III </c:v>
                </c:pt>
                <c:pt idx="147">
                  <c:v> 1983-IV </c:v>
                </c:pt>
                <c:pt idx="148">
                  <c:v> 1984-I </c:v>
                </c:pt>
                <c:pt idx="149">
                  <c:v> 1984-II </c:v>
                </c:pt>
                <c:pt idx="150">
                  <c:v> 1984-III </c:v>
                </c:pt>
                <c:pt idx="151">
                  <c:v> 1984-IV </c:v>
                </c:pt>
                <c:pt idx="152">
                  <c:v> 1985-I </c:v>
                </c:pt>
                <c:pt idx="153">
                  <c:v> 1985-II </c:v>
                </c:pt>
                <c:pt idx="154">
                  <c:v> 1985-III </c:v>
                </c:pt>
                <c:pt idx="155">
                  <c:v> 1985-IV </c:v>
                </c:pt>
                <c:pt idx="156">
                  <c:v> 1986-I </c:v>
                </c:pt>
                <c:pt idx="157">
                  <c:v> 1986-II </c:v>
                </c:pt>
                <c:pt idx="158">
                  <c:v> 1986-III </c:v>
                </c:pt>
                <c:pt idx="159">
                  <c:v> 1986-IV </c:v>
                </c:pt>
                <c:pt idx="160">
                  <c:v> 1987-I </c:v>
                </c:pt>
                <c:pt idx="161">
                  <c:v> 1987-II </c:v>
                </c:pt>
                <c:pt idx="162">
                  <c:v> 1987-III </c:v>
                </c:pt>
                <c:pt idx="163">
                  <c:v> 1987-IV </c:v>
                </c:pt>
                <c:pt idx="164">
                  <c:v> 1988-I </c:v>
                </c:pt>
                <c:pt idx="165">
                  <c:v> 1988-II </c:v>
                </c:pt>
                <c:pt idx="166">
                  <c:v> 1988-III </c:v>
                </c:pt>
                <c:pt idx="167">
                  <c:v> 1988-IV </c:v>
                </c:pt>
                <c:pt idx="168">
                  <c:v> 1989-I </c:v>
                </c:pt>
                <c:pt idx="169">
                  <c:v> 1989-II </c:v>
                </c:pt>
                <c:pt idx="170">
                  <c:v> 1989-III </c:v>
                </c:pt>
                <c:pt idx="171">
                  <c:v> 1989-IV </c:v>
                </c:pt>
                <c:pt idx="172">
                  <c:v> 1990-I </c:v>
                </c:pt>
                <c:pt idx="173">
                  <c:v> 1990-II </c:v>
                </c:pt>
                <c:pt idx="174">
                  <c:v> 1990-III </c:v>
                </c:pt>
                <c:pt idx="175">
                  <c:v> 1990-IV </c:v>
                </c:pt>
                <c:pt idx="176">
                  <c:v> 1991-I </c:v>
                </c:pt>
                <c:pt idx="177">
                  <c:v> 1991-II </c:v>
                </c:pt>
                <c:pt idx="178">
                  <c:v> 1991-III </c:v>
                </c:pt>
                <c:pt idx="179">
                  <c:v> 1991-IV </c:v>
                </c:pt>
                <c:pt idx="180">
                  <c:v> 1992-I </c:v>
                </c:pt>
                <c:pt idx="181">
                  <c:v> 1992-II </c:v>
                </c:pt>
                <c:pt idx="182">
                  <c:v> 1992-III </c:v>
                </c:pt>
                <c:pt idx="183">
                  <c:v> 1992-IV </c:v>
                </c:pt>
                <c:pt idx="184">
                  <c:v> 1993-I </c:v>
                </c:pt>
                <c:pt idx="185">
                  <c:v> 1993-II </c:v>
                </c:pt>
                <c:pt idx="186">
                  <c:v> 1993-III </c:v>
                </c:pt>
                <c:pt idx="187">
                  <c:v> 1993-IV </c:v>
                </c:pt>
                <c:pt idx="188">
                  <c:v> 1994-I </c:v>
                </c:pt>
                <c:pt idx="189">
                  <c:v> 1994-II </c:v>
                </c:pt>
                <c:pt idx="190">
                  <c:v> 1994-III </c:v>
                </c:pt>
                <c:pt idx="191">
                  <c:v> 1994-IV </c:v>
                </c:pt>
                <c:pt idx="192">
                  <c:v> 1995-I </c:v>
                </c:pt>
                <c:pt idx="193">
                  <c:v> 1995-II </c:v>
                </c:pt>
                <c:pt idx="194">
                  <c:v> 1995-III </c:v>
                </c:pt>
                <c:pt idx="195">
                  <c:v> 1995-IV </c:v>
                </c:pt>
                <c:pt idx="196">
                  <c:v> 1996-I </c:v>
                </c:pt>
                <c:pt idx="197">
                  <c:v> 1996-II </c:v>
                </c:pt>
                <c:pt idx="198">
                  <c:v> 1996-III </c:v>
                </c:pt>
                <c:pt idx="199">
                  <c:v> 1996-IV </c:v>
                </c:pt>
                <c:pt idx="200">
                  <c:v> 1997-I </c:v>
                </c:pt>
                <c:pt idx="201">
                  <c:v> 1997-II </c:v>
                </c:pt>
                <c:pt idx="202">
                  <c:v> 1997-III </c:v>
                </c:pt>
                <c:pt idx="203">
                  <c:v> 1997-IV </c:v>
                </c:pt>
                <c:pt idx="204">
                  <c:v> 1998-I </c:v>
                </c:pt>
                <c:pt idx="205">
                  <c:v> 1998-II </c:v>
                </c:pt>
                <c:pt idx="206">
                  <c:v> 1998-III </c:v>
                </c:pt>
                <c:pt idx="207">
                  <c:v> 1998-IV </c:v>
                </c:pt>
                <c:pt idx="208">
                  <c:v> 1999-I </c:v>
                </c:pt>
                <c:pt idx="209">
                  <c:v> 1999-II </c:v>
                </c:pt>
                <c:pt idx="210">
                  <c:v> 1999-III </c:v>
                </c:pt>
                <c:pt idx="211">
                  <c:v> 1999-IV </c:v>
                </c:pt>
                <c:pt idx="212">
                  <c:v> 2000-I </c:v>
                </c:pt>
                <c:pt idx="213">
                  <c:v> 2000-II </c:v>
                </c:pt>
                <c:pt idx="214">
                  <c:v> 2000-III </c:v>
                </c:pt>
                <c:pt idx="215">
                  <c:v> 2000-IV </c:v>
                </c:pt>
                <c:pt idx="216">
                  <c:v> 2001-I </c:v>
                </c:pt>
                <c:pt idx="217">
                  <c:v> 2001-II </c:v>
                </c:pt>
                <c:pt idx="218">
                  <c:v> 2001-III </c:v>
                </c:pt>
                <c:pt idx="219">
                  <c:v> 2001-IV </c:v>
                </c:pt>
                <c:pt idx="220">
                  <c:v> 2002-I </c:v>
                </c:pt>
                <c:pt idx="221">
                  <c:v> 2002-II </c:v>
                </c:pt>
                <c:pt idx="222">
                  <c:v> 2002-III </c:v>
                </c:pt>
                <c:pt idx="223">
                  <c:v> 2002-IV </c:v>
                </c:pt>
                <c:pt idx="224">
                  <c:v> 2003-I </c:v>
                </c:pt>
                <c:pt idx="225">
                  <c:v> 2003-II </c:v>
                </c:pt>
                <c:pt idx="226">
                  <c:v> 2003-III </c:v>
                </c:pt>
                <c:pt idx="227">
                  <c:v> 2003-IV </c:v>
                </c:pt>
                <c:pt idx="228">
                  <c:v> 2004-I </c:v>
                </c:pt>
                <c:pt idx="229">
                  <c:v> 2004-II </c:v>
                </c:pt>
                <c:pt idx="230">
                  <c:v> 2004-III </c:v>
                </c:pt>
                <c:pt idx="231">
                  <c:v> 2004-IV </c:v>
                </c:pt>
                <c:pt idx="232">
                  <c:v> 2005-I </c:v>
                </c:pt>
                <c:pt idx="233">
                  <c:v> 2005-II </c:v>
                </c:pt>
                <c:pt idx="234">
                  <c:v> 2005-III </c:v>
                </c:pt>
                <c:pt idx="235">
                  <c:v> 2005-IV </c:v>
                </c:pt>
                <c:pt idx="236">
                  <c:v> 2006-I </c:v>
                </c:pt>
                <c:pt idx="237">
                  <c:v> 2006-II </c:v>
                </c:pt>
                <c:pt idx="238">
                  <c:v> 2006-III </c:v>
                </c:pt>
                <c:pt idx="239">
                  <c:v> 2006-IV </c:v>
                </c:pt>
                <c:pt idx="240">
                  <c:v> 2007-I </c:v>
                </c:pt>
                <c:pt idx="241">
                  <c:v> 2007-II </c:v>
                </c:pt>
                <c:pt idx="242">
                  <c:v> 2007-III </c:v>
                </c:pt>
                <c:pt idx="243">
                  <c:v> 2007-IV </c:v>
                </c:pt>
                <c:pt idx="244">
                  <c:v> 2008-I </c:v>
                </c:pt>
                <c:pt idx="245">
                  <c:v> 2008-II </c:v>
                </c:pt>
                <c:pt idx="246">
                  <c:v> 2008-III </c:v>
                </c:pt>
                <c:pt idx="247">
                  <c:v> 2008-IV </c:v>
                </c:pt>
                <c:pt idx="248">
                  <c:v> 2009-I </c:v>
                </c:pt>
                <c:pt idx="249">
                  <c:v> 2009-II </c:v>
                </c:pt>
                <c:pt idx="250">
                  <c:v> 2009-III </c:v>
                </c:pt>
                <c:pt idx="251">
                  <c:v> 2009-IV </c:v>
                </c:pt>
              </c:strCache>
            </c:strRef>
          </c:cat>
          <c:val>
            <c:numRef>
              <c:f>'NIPATable (2)'!$C$35:$IT$35</c:f>
              <c:numCache>
                <c:formatCode>General</c:formatCode>
                <c:ptCount val="252"/>
                <c:pt idx="0">
                  <c:v>4.3844856661045484E-2</c:v>
                </c:pt>
                <c:pt idx="1">
                  <c:v>4.3261231281198013E-2</c:v>
                </c:pt>
                <c:pt idx="2">
                  <c:v>5.030674846625767E-2</c:v>
                </c:pt>
                <c:pt idx="3">
                  <c:v>5.9378686590641001E-2</c:v>
                </c:pt>
                <c:pt idx="4">
                  <c:v>5.8394160583941632E-2</c:v>
                </c:pt>
                <c:pt idx="5">
                  <c:v>6.0980172091283202E-2</c:v>
                </c:pt>
                <c:pt idx="6">
                  <c:v>5.8802045288531807E-2</c:v>
                </c:pt>
                <c:pt idx="7">
                  <c:v>5.4525627044711075E-2</c:v>
                </c:pt>
                <c:pt idx="8">
                  <c:v>5.1871063356798815E-2</c:v>
                </c:pt>
                <c:pt idx="9">
                  <c:v>5.1465063861758073E-2</c:v>
                </c:pt>
                <c:pt idx="10">
                  <c:v>5.4185351270553059E-2</c:v>
                </c:pt>
                <c:pt idx="11">
                  <c:v>6.1463046757164408E-2</c:v>
                </c:pt>
                <c:pt idx="12">
                  <c:v>6.5770348837209308E-2</c:v>
                </c:pt>
                <c:pt idx="13">
                  <c:v>7.170474516695953E-2</c:v>
                </c:pt>
                <c:pt idx="14">
                  <c:v>7.3865518383570722E-2</c:v>
                </c:pt>
                <c:pt idx="15">
                  <c:v>6.7985955952760926E-2</c:v>
                </c:pt>
                <c:pt idx="16">
                  <c:v>6.3221884498480249E-2</c:v>
                </c:pt>
                <c:pt idx="17">
                  <c:v>5.4070112893642323E-2</c:v>
                </c:pt>
                <c:pt idx="18">
                  <c:v>5.007278020378457E-2</c:v>
                </c:pt>
                <c:pt idx="19">
                  <c:v>5.0301810865191164E-2</c:v>
                </c:pt>
                <c:pt idx="20">
                  <c:v>5.1252847380409999E-2</c:v>
                </c:pt>
                <c:pt idx="21">
                  <c:v>5.2541891508094289E-2</c:v>
                </c:pt>
                <c:pt idx="22">
                  <c:v>5.1603905160390491E-2</c:v>
                </c:pt>
                <c:pt idx="23">
                  <c:v>5.2234787291330104E-2</c:v>
                </c:pt>
                <c:pt idx="24">
                  <c:v>5.2061310782241042E-2</c:v>
                </c:pt>
                <c:pt idx="25">
                  <c:v>5.1832460732984323E-2</c:v>
                </c:pt>
                <c:pt idx="26">
                  <c:v>5.0380477564943606E-2</c:v>
                </c:pt>
                <c:pt idx="27">
                  <c:v>5.027932960893855E-2</c:v>
                </c:pt>
                <c:pt idx="28">
                  <c:v>5.0639658848614072E-2</c:v>
                </c:pt>
                <c:pt idx="29">
                  <c:v>5.3989361702127661E-2</c:v>
                </c:pt>
                <c:pt idx="30">
                  <c:v>5.7247899159663863E-2</c:v>
                </c:pt>
                <c:pt idx="31">
                  <c:v>5.9578839239856192E-2</c:v>
                </c:pt>
                <c:pt idx="32">
                  <c:v>6.2096373571783423E-2</c:v>
                </c:pt>
                <c:pt idx="33">
                  <c:v>6.2302263324409878E-2</c:v>
                </c:pt>
                <c:pt idx="34">
                  <c:v>6.0085836909871286E-2</c:v>
                </c:pt>
                <c:pt idx="35">
                  <c:v>5.6807511737089214E-2</c:v>
                </c:pt>
                <c:pt idx="36">
                  <c:v>5.5335045528834906E-2</c:v>
                </c:pt>
                <c:pt idx="37">
                  <c:v>5.5043758636573008E-2</c:v>
                </c:pt>
                <c:pt idx="38">
                  <c:v>5.3506375227686712E-2</c:v>
                </c:pt>
                <c:pt idx="39">
                  <c:v>5.1327828609685315E-2</c:v>
                </c:pt>
                <c:pt idx="40">
                  <c:v>4.9431321084864394E-2</c:v>
                </c:pt>
                <c:pt idx="41">
                  <c:v>4.8344947735191657E-2</c:v>
                </c:pt>
                <c:pt idx="42">
                  <c:v>4.7169811320754707E-2</c:v>
                </c:pt>
                <c:pt idx="43">
                  <c:v>4.7453954496208033E-2</c:v>
                </c:pt>
                <c:pt idx="44">
                  <c:v>4.6045384445913197E-2</c:v>
                </c:pt>
                <c:pt idx="45">
                  <c:v>4.5851528384279451E-2</c:v>
                </c:pt>
                <c:pt idx="46">
                  <c:v>4.76998092007632E-2</c:v>
                </c:pt>
                <c:pt idx="47">
                  <c:v>5.1340206185567006E-2</c:v>
                </c:pt>
                <c:pt idx="48">
                  <c:v>5.6104944500504517E-2</c:v>
                </c:pt>
                <c:pt idx="49">
                  <c:v>5.6637168141592892E-2</c:v>
                </c:pt>
                <c:pt idx="50">
                  <c:v>5.5566463773807188E-2</c:v>
                </c:pt>
                <c:pt idx="51">
                  <c:v>5.3585346843335928E-2</c:v>
                </c:pt>
                <c:pt idx="52">
                  <c:v>5.3889943074003792E-2</c:v>
                </c:pt>
                <c:pt idx="53">
                  <c:v>4.9600912200684147E-2</c:v>
                </c:pt>
                <c:pt idx="54">
                  <c:v>4.7826086956521824E-2</c:v>
                </c:pt>
                <c:pt idx="55">
                  <c:v>4.8310101202978822E-2</c:v>
                </c:pt>
                <c:pt idx="56">
                  <c:v>4.7916666666666705E-2</c:v>
                </c:pt>
                <c:pt idx="57">
                  <c:v>4.7309833024118786E-2</c:v>
                </c:pt>
                <c:pt idx="58">
                  <c:v>4.8953594176524111E-2</c:v>
                </c:pt>
                <c:pt idx="59">
                  <c:v>4.9413437611091432E-2</c:v>
                </c:pt>
                <c:pt idx="60">
                  <c:v>4.9296997049123492E-2</c:v>
                </c:pt>
                <c:pt idx="61">
                  <c:v>5.0068587105624139E-2</c:v>
                </c:pt>
                <c:pt idx="62">
                  <c:v>4.9491525423728838E-2</c:v>
                </c:pt>
                <c:pt idx="63">
                  <c:v>4.9047699308949977E-2</c:v>
                </c:pt>
                <c:pt idx="64">
                  <c:v>5.0124481327800834E-2</c:v>
                </c:pt>
                <c:pt idx="65">
                  <c:v>5.2683246073298426E-2</c:v>
                </c:pt>
                <c:pt idx="66">
                  <c:v>5.2091681359192232E-2</c:v>
                </c:pt>
                <c:pt idx="67">
                  <c:v>5.3196527229676445E-2</c:v>
                </c:pt>
                <c:pt idx="68">
                  <c:v>5.4495073891625674E-2</c:v>
                </c:pt>
                <c:pt idx="69">
                  <c:v>5.1904689634238894E-2</c:v>
                </c:pt>
                <c:pt idx="70">
                  <c:v>5.0260999254287876E-2</c:v>
                </c:pt>
                <c:pt idx="71">
                  <c:v>5.0029603315571339E-2</c:v>
                </c:pt>
                <c:pt idx="72">
                  <c:v>4.8727899956877985E-2</c:v>
                </c:pt>
                <c:pt idx="73">
                  <c:v>4.8298262957209438E-2</c:v>
                </c:pt>
                <c:pt idx="74">
                  <c:v>4.7297297297297328E-2</c:v>
                </c:pt>
                <c:pt idx="75">
                  <c:v>4.6153846153846163E-2</c:v>
                </c:pt>
                <c:pt idx="76">
                  <c:v>4.5147898287493479E-2</c:v>
                </c:pt>
                <c:pt idx="77">
                  <c:v>4.2569560200025676E-2</c:v>
                </c:pt>
                <c:pt idx="78">
                  <c:v>4.0221914008321799E-2</c:v>
                </c:pt>
                <c:pt idx="79">
                  <c:v>3.6187879538976356E-2</c:v>
                </c:pt>
                <c:pt idx="80">
                  <c:v>3.4605037906578651E-2</c:v>
                </c:pt>
                <c:pt idx="81">
                  <c:v>3.8428797275933381E-2</c:v>
                </c:pt>
                <c:pt idx="82">
                  <c:v>3.9904420549581834E-2</c:v>
                </c:pt>
                <c:pt idx="83">
                  <c:v>4.2218834291075404E-2</c:v>
                </c:pt>
                <c:pt idx="84">
                  <c:v>4.1941350306887872E-2</c:v>
                </c:pt>
                <c:pt idx="85">
                  <c:v>4.2251963278398405E-2</c:v>
                </c:pt>
                <c:pt idx="86">
                  <c:v>4.2314804742739083E-2</c:v>
                </c:pt>
                <c:pt idx="87">
                  <c:v>4.368724631488994E-2</c:v>
                </c:pt>
                <c:pt idx="88">
                  <c:v>4.4957852013737115E-2</c:v>
                </c:pt>
                <c:pt idx="89">
                  <c:v>4.446265751459897E-2</c:v>
                </c:pt>
                <c:pt idx="90">
                  <c:v>4.3360433604336106E-2</c:v>
                </c:pt>
                <c:pt idx="91">
                  <c:v>4.0517670482827318E-2</c:v>
                </c:pt>
                <c:pt idx="92">
                  <c:v>4.0015730999901737E-2</c:v>
                </c:pt>
                <c:pt idx="93">
                  <c:v>3.8137643984125467E-2</c:v>
                </c:pt>
                <c:pt idx="94">
                  <c:v>3.8457877201332695E-2</c:v>
                </c:pt>
                <c:pt idx="95">
                  <c:v>4.2747221430607038E-2</c:v>
                </c:pt>
                <c:pt idx="96">
                  <c:v>4.4258264274656234E-2</c:v>
                </c:pt>
                <c:pt idx="97">
                  <c:v>4.8802288165892029E-2</c:v>
                </c:pt>
                <c:pt idx="98">
                  <c:v>5.1180756737775411E-2</c:v>
                </c:pt>
                <c:pt idx="99">
                  <c:v>5.3413236060448191E-2</c:v>
                </c:pt>
                <c:pt idx="100">
                  <c:v>5.5961683892109933E-2</c:v>
                </c:pt>
                <c:pt idx="101">
                  <c:v>5.5646214099216745E-2</c:v>
                </c:pt>
                <c:pt idx="102">
                  <c:v>5.5711198271031805E-2</c:v>
                </c:pt>
                <c:pt idx="103">
                  <c:v>5.7749106171304215E-2</c:v>
                </c:pt>
                <c:pt idx="104">
                  <c:v>5.8347689311662072E-2</c:v>
                </c:pt>
                <c:pt idx="105">
                  <c:v>5.5267954794021169E-2</c:v>
                </c:pt>
                <c:pt idx="106">
                  <c:v>5.3929675702883415E-2</c:v>
                </c:pt>
                <c:pt idx="107">
                  <c:v>5.0775247939656411E-2</c:v>
                </c:pt>
                <c:pt idx="108">
                  <c:v>4.7701348081576216E-2</c:v>
                </c:pt>
                <c:pt idx="109">
                  <c:v>4.5460668103448322E-2</c:v>
                </c:pt>
                <c:pt idx="110">
                  <c:v>4.452665653696241E-2</c:v>
                </c:pt>
                <c:pt idx="111">
                  <c:v>3.8639876352395672E-2</c:v>
                </c:pt>
                <c:pt idx="112">
                  <c:v>3.6765642920861492E-2</c:v>
                </c:pt>
                <c:pt idx="113">
                  <c:v>3.7320872274143324E-2</c:v>
                </c:pt>
                <c:pt idx="114">
                  <c:v>3.8859480269489891E-2</c:v>
                </c:pt>
                <c:pt idx="115">
                  <c:v>4.0084018904253463E-2</c:v>
                </c:pt>
                <c:pt idx="116">
                  <c:v>4.3004684237259456E-2</c:v>
                </c:pt>
                <c:pt idx="117">
                  <c:v>4.4728965746591312E-2</c:v>
                </c:pt>
                <c:pt idx="118">
                  <c:v>4.3859171790825477E-2</c:v>
                </c:pt>
                <c:pt idx="119">
                  <c:v>4.9084637834969531E-2</c:v>
                </c:pt>
                <c:pt idx="120">
                  <c:v>5.0348207376837782E-2</c:v>
                </c:pt>
                <c:pt idx="121">
                  <c:v>5.5705166566925986E-2</c:v>
                </c:pt>
                <c:pt idx="122">
                  <c:v>5.5663117134559535E-2</c:v>
                </c:pt>
                <c:pt idx="123">
                  <c:v>5.5381845745688815E-2</c:v>
                </c:pt>
                <c:pt idx="124">
                  <c:v>5.6302638313712752E-2</c:v>
                </c:pt>
                <c:pt idx="125">
                  <c:v>5.7414164505209482E-2</c:v>
                </c:pt>
                <c:pt idx="126">
                  <c:v>5.8153477218225468E-2</c:v>
                </c:pt>
                <c:pt idx="127">
                  <c:v>5.7533112582781459E-2</c:v>
                </c:pt>
                <c:pt idx="128">
                  <c:v>5.6225388706207066E-2</c:v>
                </c:pt>
                <c:pt idx="129">
                  <c:v>5.5652311589613701E-2</c:v>
                </c:pt>
                <c:pt idx="130">
                  <c:v>5.519867677039661E-2</c:v>
                </c:pt>
                <c:pt idx="131">
                  <c:v>5.3169887944649184E-2</c:v>
                </c:pt>
                <c:pt idx="132">
                  <c:v>4.9190558349546706E-2</c:v>
                </c:pt>
                <c:pt idx="133">
                  <c:v>4.0945747800586497E-2</c:v>
                </c:pt>
                <c:pt idx="134">
                  <c:v>4.1756426827516936E-2</c:v>
                </c:pt>
                <c:pt idx="135">
                  <c:v>4.486673755702681E-2</c:v>
                </c:pt>
                <c:pt idx="136">
                  <c:v>4.3029429114504816E-2</c:v>
                </c:pt>
                <c:pt idx="137">
                  <c:v>4.1792302953668606E-2</c:v>
                </c:pt>
                <c:pt idx="138">
                  <c:v>3.789738747245832E-2</c:v>
                </c:pt>
                <c:pt idx="139">
                  <c:v>3.430682067173757E-2</c:v>
                </c:pt>
                <c:pt idx="140">
                  <c:v>3.2905271751075403E-2</c:v>
                </c:pt>
                <c:pt idx="141">
                  <c:v>3.1750439692677962E-2</c:v>
                </c:pt>
                <c:pt idx="142">
                  <c:v>3.1608844368433912E-2</c:v>
                </c:pt>
                <c:pt idx="143">
                  <c:v>3.366037735849059E-2</c:v>
                </c:pt>
                <c:pt idx="144">
                  <c:v>3.8805087252292217E-2</c:v>
                </c:pt>
                <c:pt idx="145">
                  <c:v>4.2214691861466924E-2</c:v>
                </c:pt>
                <c:pt idx="146">
                  <c:v>4.5273340581528258E-2</c:v>
                </c:pt>
                <c:pt idx="147">
                  <c:v>4.6311108700957088E-2</c:v>
                </c:pt>
                <c:pt idx="148">
                  <c:v>4.6383358722487757E-2</c:v>
                </c:pt>
                <c:pt idx="149">
                  <c:v>4.6437805596088365E-2</c:v>
                </c:pt>
                <c:pt idx="150">
                  <c:v>4.5623742454728382E-2</c:v>
                </c:pt>
                <c:pt idx="151">
                  <c:v>4.5364402578086292E-2</c:v>
                </c:pt>
                <c:pt idx="152">
                  <c:v>4.4520547945205505E-2</c:v>
                </c:pt>
                <c:pt idx="153">
                  <c:v>4.4327897119045938E-2</c:v>
                </c:pt>
                <c:pt idx="154">
                  <c:v>4.4336941972148575E-2</c:v>
                </c:pt>
                <c:pt idx="155">
                  <c:v>4.5268252020283881E-2</c:v>
                </c:pt>
                <c:pt idx="156">
                  <c:v>4.7074662285505664E-2</c:v>
                </c:pt>
                <c:pt idx="157">
                  <c:v>4.9692530294809217E-2</c:v>
                </c:pt>
                <c:pt idx="158">
                  <c:v>5.0341771870059886E-2</c:v>
                </c:pt>
                <c:pt idx="159">
                  <c:v>5.0249818413928206E-2</c:v>
                </c:pt>
                <c:pt idx="160">
                  <c:v>4.990132506343388E-2</c:v>
                </c:pt>
                <c:pt idx="161">
                  <c:v>4.9693814410992812E-2</c:v>
                </c:pt>
                <c:pt idx="162">
                  <c:v>4.9155210410326403E-2</c:v>
                </c:pt>
                <c:pt idx="163">
                  <c:v>4.8637136245417864E-2</c:v>
                </c:pt>
                <c:pt idx="164">
                  <c:v>4.7366932061593231E-2</c:v>
                </c:pt>
                <c:pt idx="165">
                  <c:v>4.7121143241159812E-2</c:v>
                </c:pt>
                <c:pt idx="166">
                  <c:v>4.6667185190946564E-2</c:v>
                </c:pt>
                <c:pt idx="167">
                  <c:v>4.6543515520853139E-2</c:v>
                </c:pt>
                <c:pt idx="168">
                  <c:v>4.5631774340988404E-2</c:v>
                </c:pt>
                <c:pt idx="169">
                  <c:v>4.4044301012175435E-2</c:v>
                </c:pt>
                <c:pt idx="170">
                  <c:v>4.3087711688264752E-2</c:v>
                </c:pt>
                <c:pt idx="171">
                  <c:v>4.2066037228801346E-2</c:v>
                </c:pt>
                <c:pt idx="172">
                  <c:v>4.1905362554965728E-2</c:v>
                </c:pt>
                <c:pt idx="173">
                  <c:v>3.9828198847759351E-2</c:v>
                </c:pt>
                <c:pt idx="174">
                  <c:v>3.7397873722353293E-2</c:v>
                </c:pt>
                <c:pt idx="175">
                  <c:v>3.5408826548067054E-2</c:v>
                </c:pt>
                <c:pt idx="176">
                  <c:v>3.3196149790823443E-2</c:v>
                </c:pt>
                <c:pt idx="177">
                  <c:v>3.366320026836634E-2</c:v>
                </c:pt>
                <c:pt idx="178">
                  <c:v>3.485423537796048E-2</c:v>
                </c:pt>
                <c:pt idx="179">
                  <c:v>3.5157981124333194E-2</c:v>
                </c:pt>
                <c:pt idx="180">
                  <c:v>3.6247920267498041E-2</c:v>
                </c:pt>
                <c:pt idx="181">
                  <c:v>3.7345914347439342E-2</c:v>
                </c:pt>
                <c:pt idx="182">
                  <c:v>3.713789379783089E-2</c:v>
                </c:pt>
                <c:pt idx="183">
                  <c:v>3.8283848712578575E-2</c:v>
                </c:pt>
                <c:pt idx="184">
                  <c:v>3.8597295438918176E-2</c:v>
                </c:pt>
                <c:pt idx="185">
                  <c:v>3.8941821311549669E-2</c:v>
                </c:pt>
                <c:pt idx="186">
                  <c:v>4.0264342209530075E-2</c:v>
                </c:pt>
                <c:pt idx="187">
                  <c:v>4.1694795855469792E-2</c:v>
                </c:pt>
                <c:pt idx="188">
                  <c:v>4.2435984558217593E-2</c:v>
                </c:pt>
                <c:pt idx="189">
                  <c:v>4.3297417770395918E-2</c:v>
                </c:pt>
                <c:pt idx="190">
                  <c:v>4.2752180375220834E-2</c:v>
                </c:pt>
                <c:pt idx="191">
                  <c:v>4.2065616290941243E-2</c:v>
                </c:pt>
                <c:pt idx="192">
                  <c:v>4.1298903895890658E-2</c:v>
                </c:pt>
                <c:pt idx="193">
                  <c:v>3.9900486690774624E-2</c:v>
                </c:pt>
                <c:pt idx="194">
                  <c:v>4.0764844012076494E-2</c:v>
                </c:pt>
                <c:pt idx="195">
                  <c:v>4.1418627775936405E-2</c:v>
                </c:pt>
                <c:pt idx="196">
                  <c:v>4.2130344845644312E-2</c:v>
                </c:pt>
                <c:pt idx="197">
                  <c:v>4.3192307692307703E-2</c:v>
                </c:pt>
                <c:pt idx="198">
                  <c:v>4.303977092756598E-2</c:v>
                </c:pt>
                <c:pt idx="199">
                  <c:v>4.211641530599531E-2</c:v>
                </c:pt>
                <c:pt idx="200">
                  <c:v>4.1870468231534966E-2</c:v>
                </c:pt>
                <c:pt idx="201">
                  <c:v>4.1888169340808044E-2</c:v>
                </c:pt>
                <c:pt idx="202">
                  <c:v>4.1772197053472723E-2</c:v>
                </c:pt>
                <c:pt idx="203">
                  <c:v>4.2030638277860723E-2</c:v>
                </c:pt>
                <c:pt idx="204">
                  <c:v>4.242727251587098E-2</c:v>
                </c:pt>
                <c:pt idx="205">
                  <c:v>4.3501253075207476E-2</c:v>
                </c:pt>
                <c:pt idx="206">
                  <c:v>4.44886517768334E-2</c:v>
                </c:pt>
                <c:pt idx="207">
                  <c:v>4.5062309609526494E-2</c:v>
                </c:pt>
                <c:pt idx="208">
                  <c:v>4.5176311129571774E-2</c:v>
                </c:pt>
                <c:pt idx="209">
                  <c:v>4.5641225169141653E-2</c:v>
                </c:pt>
                <c:pt idx="210">
                  <c:v>4.5656080211799982E-2</c:v>
                </c:pt>
                <c:pt idx="211">
                  <c:v>4.5598842595001896E-2</c:v>
                </c:pt>
                <c:pt idx="212">
                  <c:v>4.6263968278490109E-2</c:v>
                </c:pt>
                <c:pt idx="213">
                  <c:v>4.5280477631142513E-2</c:v>
                </c:pt>
                <c:pt idx="214">
                  <c:v>4.4522086348889468E-2</c:v>
                </c:pt>
                <c:pt idx="215">
                  <c:v>4.4443128196015723E-2</c:v>
                </c:pt>
                <c:pt idx="216">
                  <c:v>4.5085636147209597E-2</c:v>
                </c:pt>
                <c:pt idx="217">
                  <c:v>4.56641394775417E-2</c:v>
                </c:pt>
                <c:pt idx="218">
                  <c:v>4.6665760975041722E-2</c:v>
                </c:pt>
                <c:pt idx="219">
                  <c:v>4.6283174750074686E-2</c:v>
                </c:pt>
                <c:pt idx="220">
                  <c:v>4.6853419947231613E-2</c:v>
                </c:pt>
                <c:pt idx="221">
                  <c:v>4.778388779369739E-2</c:v>
                </c:pt>
                <c:pt idx="222">
                  <c:v>4.7796144537783761E-2</c:v>
                </c:pt>
                <c:pt idx="223">
                  <c:v>4.9048472633720024E-2</c:v>
                </c:pt>
                <c:pt idx="224">
                  <c:v>5.0071635869365569E-2</c:v>
                </c:pt>
                <c:pt idx="225">
                  <c:v>5.0680862274143576E-2</c:v>
                </c:pt>
                <c:pt idx="226">
                  <c:v>5.242677043631231E-2</c:v>
                </c:pt>
                <c:pt idx="227">
                  <c:v>5.4079621600315368E-2</c:v>
                </c:pt>
                <c:pt idx="228">
                  <c:v>5.4978787983306361E-2</c:v>
                </c:pt>
                <c:pt idx="229">
                  <c:v>5.7359233851796573E-2</c:v>
                </c:pt>
                <c:pt idx="230">
                  <c:v>5.8290448098405896E-2</c:v>
                </c:pt>
                <c:pt idx="231">
                  <c:v>5.8674834704279144E-2</c:v>
                </c:pt>
                <c:pt idx="232">
                  <c:v>5.9356193707338807E-2</c:v>
                </c:pt>
                <c:pt idx="233">
                  <c:v>6.1077911287229981E-2</c:v>
                </c:pt>
                <c:pt idx="234">
                  <c:v>6.2205688453569406E-2</c:v>
                </c:pt>
                <c:pt idx="235">
                  <c:v>6.2552262380377213E-2</c:v>
                </c:pt>
                <c:pt idx="236">
                  <c:v>6.1690749800887471E-2</c:v>
                </c:pt>
                <c:pt idx="237">
                  <c:v>5.8766238631085321E-2</c:v>
                </c:pt>
                <c:pt idx="238">
                  <c:v>5.5133093979736779E-2</c:v>
                </c:pt>
                <c:pt idx="239">
                  <c:v>5.2022187121184324E-2</c:v>
                </c:pt>
                <c:pt idx="240">
                  <c:v>4.9291078314825022E-2</c:v>
                </c:pt>
                <c:pt idx="241">
                  <c:v>4.6802217586374407E-2</c:v>
                </c:pt>
                <c:pt idx="242">
                  <c:v>4.3413564270551978E-2</c:v>
                </c:pt>
                <c:pt idx="243">
                  <c:v>3.9419998744586036E-2</c:v>
                </c:pt>
                <c:pt idx="244">
                  <c:v>3.6044497318055646E-2</c:v>
                </c:pt>
                <c:pt idx="245">
                  <c:v>3.4087930582571188E-2</c:v>
                </c:pt>
                <c:pt idx="246">
                  <c:v>3.2213491719771496E-2</c:v>
                </c:pt>
                <c:pt idx="247">
                  <c:v>2.9817456943118204E-2</c:v>
                </c:pt>
                <c:pt idx="248">
                  <c:v>2.6421215968401787E-2</c:v>
                </c:pt>
                <c:pt idx="249">
                  <c:v>2.444315676409068E-2</c:v>
                </c:pt>
                <c:pt idx="250">
                  <c:v>2.5192913966339242E-2</c:v>
                </c:pt>
                <c:pt idx="251">
                  <c:v>2.5218281697546668E-2</c:v>
                </c:pt>
              </c:numCache>
            </c:numRef>
          </c:val>
          <c:smooth val="0"/>
        </c:ser>
        <c:ser>
          <c:idx val="1"/>
          <c:order val="1"/>
          <c:marker>
            <c:symbol val="none"/>
          </c:marker>
          <c:cat>
            <c:strRef>
              <c:f>'NIPATable (2)'!$C$6:$IT$6</c:f>
              <c:strCache>
                <c:ptCount val="252"/>
                <c:pt idx="0">
                  <c:v> 1947-I </c:v>
                </c:pt>
                <c:pt idx="1">
                  <c:v> 1947-II </c:v>
                </c:pt>
                <c:pt idx="2">
                  <c:v> 1947-III </c:v>
                </c:pt>
                <c:pt idx="3">
                  <c:v> 1947-IV </c:v>
                </c:pt>
                <c:pt idx="4">
                  <c:v> 1948-I </c:v>
                </c:pt>
                <c:pt idx="5">
                  <c:v> 1948-II </c:v>
                </c:pt>
                <c:pt idx="6">
                  <c:v> 1948-III </c:v>
                </c:pt>
                <c:pt idx="7">
                  <c:v> 1948-IV </c:v>
                </c:pt>
                <c:pt idx="8">
                  <c:v> 1949-I </c:v>
                </c:pt>
                <c:pt idx="9">
                  <c:v> 1949-II </c:v>
                </c:pt>
                <c:pt idx="10">
                  <c:v> 1949-III </c:v>
                </c:pt>
                <c:pt idx="11">
                  <c:v> 1949-IV </c:v>
                </c:pt>
                <c:pt idx="12">
                  <c:v> 1950-I </c:v>
                </c:pt>
                <c:pt idx="13">
                  <c:v> 1950-II </c:v>
                </c:pt>
                <c:pt idx="14">
                  <c:v> 1950-III </c:v>
                </c:pt>
                <c:pt idx="15">
                  <c:v> 1950-IV </c:v>
                </c:pt>
                <c:pt idx="16">
                  <c:v> 1951-I </c:v>
                </c:pt>
                <c:pt idx="17">
                  <c:v> 1951-II </c:v>
                </c:pt>
                <c:pt idx="18">
                  <c:v> 1951-III </c:v>
                </c:pt>
                <c:pt idx="19">
                  <c:v> 1951-IV </c:v>
                </c:pt>
                <c:pt idx="20">
                  <c:v> 1952-I </c:v>
                </c:pt>
                <c:pt idx="21">
                  <c:v> 1952-II </c:v>
                </c:pt>
                <c:pt idx="22">
                  <c:v> 1952-III </c:v>
                </c:pt>
                <c:pt idx="23">
                  <c:v> 1952-IV </c:v>
                </c:pt>
                <c:pt idx="24">
                  <c:v> 1953-I </c:v>
                </c:pt>
                <c:pt idx="25">
                  <c:v> 1953-II </c:v>
                </c:pt>
                <c:pt idx="26">
                  <c:v> 1953-III </c:v>
                </c:pt>
                <c:pt idx="27">
                  <c:v> 1953-IV </c:v>
                </c:pt>
                <c:pt idx="28">
                  <c:v> 1954-I </c:v>
                </c:pt>
                <c:pt idx="29">
                  <c:v> 1954-II </c:v>
                </c:pt>
                <c:pt idx="30">
                  <c:v> 1954-III </c:v>
                </c:pt>
                <c:pt idx="31">
                  <c:v> 1954-IV </c:v>
                </c:pt>
                <c:pt idx="32">
                  <c:v> 1955-I </c:v>
                </c:pt>
                <c:pt idx="33">
                  <c:v> 1955-II </c:v>
                </c:pt>
                <c:pt idx="34">
                  <c:v> 1955-III </c:v>
                </c:pt>
                <c:pt idx="35">
                  <c:v> 1955-IV </c:v>
                </c:pt>
                <c:pt idx="36">
                  <c:v> 1956-I </c:v>
                </c:pt>
                <c:pt idx="37">
                  <c:v> 1956-II </c:v>
                </c:pt>
                <c:pt idx="38">
                  <c:v> 1956-III </c:v>
                </c:pt>
                <c:pt idx="39">
                  <c:v> 1956-IV </c:v>
                </c:pt>
                <c:pt idx="40">
                  <c:v> 1957-I </c:v>
                </c:pt>
                <c:pt idx="41">
                  <c:v> 1957-II </c:v>
                </c:pt>
                <c:pt idx="42">
                  <c:v> 1957-III </c:v>
                </c:pt>
                <c:pt idx="43">
                  <c:v> 1957-IV </c:v>
                </c:pt>
                <c:pt idx="44">
                  <c:v> 1958-I </c:v>
                </c:pt>
                <c:pt idx="45">
                  <c:v> 1958-II </c:v>
                </c:pt>
                <c:pt idx="46">
                  <c:v> 1958-III </c:v>
                </c:pt>
                <c:pt idx="47">
                  <c:v> 1958-IV </c:v>
                </c:pt>
                <c:pt idx="48">
                  <c:v> 1959-I </c:v>
                </c:pt>
                <c:pt idx="49">
                  <c:v> 1959-II </c:v>
                </c:pt>
                <c:pt idx="50">
                  <c:v> 1959-III </c:v>
                </c:pt>
                <c:pt idx="51">
                  <c:v> 1959-IV </c:v>
                </c:pt>
                <c:pt idx="52">
                  <c:v> 1960-I </c:v>
                </c:pt>
                <c:pt idx="53">
                  <c:v> 1960-II </c:v>
                </c:pt>
                <c:pt idx="54">
                  <c:v> 1960-III </c:v>
                </c:pt>
                <c:pt idx="55">
                  <c:v> 1960-IV </c:v>
                </c:pt>
                <c:pt idx="56">
                  <c:v> 1961-I </c:v>
                </c:pt>
                <c:pt idx="57">
                  <c:v> 1961-II </c:v>
                </c:pt>
                <c:pt idx="58">
                  <c:v> 1961-III </c:v>
                </c:pt>
                <c:pt idx="59">
                  <c:v> 1961-IV </c:v>
                </c:pt>
                <c:pt idx="60">
                  <c:v> 1962-I </c:v>
                </c:pt>
                <c:pt idx="61">
                  <c:v> 1962-II </c:v>
                </c:pt>
                <c:pt idx="62">
                  <c:v> 1962-III </c:v>
                </c:pt>
                <c:pt idx="63">
                  <c:v> 1962-IV </c:v>
                </c:pt>
                <c:pt idx="64">
                  <c:v> 1963-I </c:v>
                </c:pt>
                <c:pt idx="65">
                  <c:v> 1963-II </c:v>
                </c:pt>
                <c:pt idx="66">
                  <c:v> 1963-III </c:v>
                </c:pt>
                <c:pt idx="67">
                  <c:v> 1963-IV </c:v>
                </c:pt>
                <c:pt idx="68">
                  <c:v> 1964-I </c:v>
                </c:pt>
                <c:pt idx="69">
                  <c:v> 1964-II </c:v>
                </c:pt>
                <c:pt idx="70">
                  <c:v> 1964-III </c:v>
                </c:pt>
                <c:pt idx="71">
                  <c:v> 1964-IV </c:v>
                </c:pt>
                <c:pt idx="72">
                  <c:v> 1965-I </c:v>
                </c:pt>
                <c:pt idx="73">
                  <c:v> 1965-II </c:v>
                </c:pt>
                <c:pt idx="74">
                  <c:v> 1965-III </c:v>
                </c:pt>
                <c:pt idx="75">
                  <c:v> 1965-IV </c:v>
                </c:pt>
                <c:pt idx="76">
                  <c:v> 1966-I </c:v>
                </c:pt>
                <c:pt idx="77">
                  <c:v> 1966-II </c:v>
                </c:pt>
                <c:pt idx="78">
                  <c:v> 1966-III </c:v>
                </c:pt>
                <c:pt idx="79">
                  <c:v> 1966-IV </c:v>
                </c:pt>
                <c:pt idx="80">
                  <c:v> 1967-I </c:v>
                </c:pt>
                <c:pt idx="81">
                  <c:v> 1967-II </c:v>
                </c:pt>
                <c:pt idx="82">
                  <c:v> 1967-III </c:v>
                </c:pt>
                <c:pt idx="83">
                  <c:v> 1967-IV </c:v>
                </c:pt>
                <c:pt idx="84">
                  <c:v> 1968-I </c:v>
                </c:pt>
                <c:pt idx="85">
                  <c:v> 1968-II </c:v>
                </c:pt>
                <c:pt idx="86">
                  <c:v> 1968-III </c:v>
                </c:pt>
                <c:pt idx="87">
                  <c:v> 1968-IV </c:v>
                </c:pt>
                <c:pt idx="88">
                  <c:v> 1969-I </c:v>
                </c:pt>
                <c:pt idx="89">
                  <c:v> 1969-II </c:v>
                </c:pt>
                <c:pt idx="90">
                  <c:v> 1969-III </c:v>
                </c:pt>
                <c:pt idx="91">
                  <c:v> 1969-IV </c:v>
                </c:pt>
                <c:pt idx="92">
                  <c:v> 1970-I </c:v>
                </c:pt>
                <c:pt idx="93">
                  <c:v> 1970-II </c:v>
                </c:pt>
                <c:pt idx="94">
                  <c:v> 1970-III </c:v>
                </c:pt>
                <c:pt idx="95">
                  <c:v> 1970-IV </c:v>
                </c:pt>
                <c:pt idx="96">
                  <c:v> 1971-I </c:v>
                </c:pt>
                <c:pt idx="97">
                  <c:v> 1971-II </c:v>
                </c:pt>
                <c:pt idx="98">
                  <c:v> 1971-III </c:v>
                </c:pt>
                <c:pt idx="99">
                  <c:v> 1971-IV </c:v>
                </c:pt>
                <c:pt idx="100">
                  <c:v> 1972-I </c:v>
                </c:pt>
                <c:pt idx="101">
                  <c:v> 1972-II </c:v>
                </c:pt>
                <c:pt idx="102">
                  <c:v> 1972-III </c:v>
                </c:pt>
                <c:pt idx="103">
                  <c:v> 1972-IV </c:v>
                </c:pt>
                <c:pt idx="104">
                  <c:v> 1973-I </c:v>
                </c:pt>
                <c:pt idx="105">
                  <c:v> 1973-II </c:v>
                </c:pt>
                <c:pt idx="106">
                  <c:v> 1973-III </c:v>
                </c:pt>
                <c:pt idx="107">
                  <c:v> 1973-IV </c:v>
                </c:pt>
                <c:pt idx="108">
                  <c:v> 1974-I </c:v>
                </c:pt>
                <c:pt idx="109">
                  <c:v> 1974-II </c:v>
                </c:pt>
                <c:pt idx="110">
                  <c:v> 1974-III </c:v>
                </c:pt>
                <c:pt idx="111">
                  <c:v> 1974-IV </c:v>
                </c:pt>
                <c:pt idx="112">
                  <c:v> 1975-I </c:v>
                </c:pt>
                <c:pt idx="113">
                  <c:v> 1975-II </c:v>
                </c:pt>
                <c:pt idx="114">
                  <c:v> 1975-III </c:v>
                </c:pt>
                <c:pt idx="115">
                  <c:v> 1975-IV </c:v>
                </c:pt>
                <c:pt idx="116">
                  <c:v> 1976-I </c:v>
                </c:pt>
                <c:pt idx="117">
                  <c:v> 1976-II </c:v>
                </c:pt>
                <c:pt idx="118">
                  <c:v> 1976-III </c:v>
                </c:pt>
                <c:pt idx="119">
                  <c:v> 1976-IV </c:v>
                </c:pt>
                <c:pt idx="120">
                  <c:v> 1977-I </c:v>
                </c:pt>
                <c:pt idx="121">
                  <c:v> 1977-II </c:v>
                </c:pt>
                <c:pt idx="122">
                  <c:v> 1977-III </c:v>
                </c:pt>
                <c:pt idx="123">
                  <c:v> 1977-IV </c:v>
                </c:pt>
                <c:pt idx="124">
                  <c:v> 1978-I </c:v>
                </c:pt>
                <c:pt idx="125">
                  <c:v> 1978-II </c:v>
                </c:pt>
                <c:pt idx="126">
                  <c:v> 1978-III </c:v>
                </c:pt>
                <c:pt idx="127">
                  <c:v> 1978-IV </c:v>
                </c:pt>
                <c:pt idx="128">
                  <c:v> 1979-I </c:v>
                </c:pt>
                <c:pt idx="129">
                  <c:v> 1979-II </c:v>
                </c:pt>
                <c:pt idx="130">
                  <c:v> 1979-III </c:v>
                </c:pt>
                <c:pt idx="131">
                  <c:v> 1979-IV </c:v>
                </c:pt>
                <c:pt idx="132">
                  <c:v> 1980-I </c:v>
                </c:pt>
                <c:pt idx="133">
                  <c:v> 1980-II </c:v>
                </c:pt>
                <c:pt idx="134">
                  <c:v> 1980-III </c:v>
                </c:pt>
                <c:pt idx="135">
                  <c:v> 1980-IV </c:v>
                </c:pt>
                <c:pt idx="136">
                  <c:v> 1981-I </c:v>
                </c:pt>
                <c:pt idx="137">
                  <c:v> 1981-II </c:v>
                </c:pt>
                <c:pt idx="138">
                  <c:v> 1981-III </c:v>
                </c:pt>
                <c:pt idx="139">
                  <c:v> 1981-IV </c:v>
                </c:pt>
                <c:pt idx="140">
                  <c:v> 1982-I </c:v>
                </c:pt>
                <c:pt idx="141">
                  <c:v> 1982-II </c:v>
                </c:pt>
                <c:pt idx="142">
                  <c:v> 1982-III </c:v>
                </c:pt>
                <c:pt idx="143">
                  <c:v> 1982-IV </c:v>
                </c:pt>
                <c:pt idx="144">
                  <c:v> 1983-I </c:v>
                </c:pt>
                <c:pt idx="145">
                  <c:v> 1983-II </c:v>
                </c:pt>
                <c:pt idx="146">
                  <c:v> 1983-III </c:v>
                </c:pt>
                <c:pt idx="147">
                  <c:v> 1983-IV </c:v>
                </c:pt>
                <c:pt idx="148">
                  <c:v> 1984-I </c:v>
                </c:pt>
                <c:pt idx="149">
                  <c:v> 1984-II </c:v>
                </c:pt>
                <c:pt idx="150">
                  <c:v> 1984-III </c:v>
                </c:pt>
                <c:pt idx="151">
                  <c:v> 1984-IV </c:v>
                </c:pt>
                <c:pt idx="152">
                  <c:v> 1985-I </c:v>
                </c:pt>
                <c:pt idx="153">
                  <c:v> 1985-II </c:v>
                </c:pt>
                <c:pt idx="154">
                  <c:v> 1985-III </c:v>
                </c:pt>
                <c:pt idx="155">
                  <c:v> 1985-IV </c:v>
                </c:pt>
                <c:pt idx="156">
                  <c:v> 1986-I </c:v>
                </c:pt>
                <c:pt idx="157">
                  <c:v> 1986-II </c:v>
                </c:pt>
                <c:pt idx="158">
                  <c:v> 1986-III </c:v>
                </c:pt>
                <c:pt idx="159">
                  <c:v> 1986-IV </c:v>
                </c:pt>
                <c:pt idx="160">
                  <c:v> 1987-I </c:v>
                </c:pt>
                <c:pt idx="161">
                  <c:v> 1987-II </c:v>
                </c:pt>
                <c:pt idx="162">
                  <c:v> 1987-III </c:v>
                </c:pt>
                <c:pt idx="163">
                  <c:v> 1987-IV </c:v>
                </c:pt>
                <c:pt idx="164">
                  <c:v> 1988-I </c:v>
                </c:pt>
                <c:pt idx="165">
                  <c:v> 1988-II </c:v>
                </c:pt>
                <c:pt idx="166">
                  <c:v> 1988-III </c:v>
                </c:pt>
                <c:pt idx="167">
                  <c:v> 1988-IV </c:v>
                </c:pt>
                <c:pt idx="168">
                  <c:v> 1989-I </c:v>
                </c:pt>
                <c:pt idx="169">
                  <c:v> 1989-II </c:v>
                </c:pt>
                <c:pt idx="170">
                  <c:v> 1989-III </c:v>
                </c:pt>
                <c:pt idx="171">
                  <c:v> 1989-IV </c:v>
                </c:pt>
                <c:pt idx="172">
                  <c:v> 1990-I </c:v>
                </c:pt>
                <c:pt idx="173">
                  <c:v> 1990-II </c:v>
                </c:pt>
                <c:pt idx="174">
                  <c:v> 1990-III </c:v>
                </c:pt>
                <c:pt idx="175">
                  <c:v> 1990-IV </c:v>
                </c:pt>
                <c:pt idx="176">
                  <c:v> 1991-I </c:v>
                </c:pt>
                <c:pt idx="177">
                  <c:v> 1991-II </c:v>
                </c:pt>
                <c:pt idx="178">
                  <c:v> 1991-III </c:v>
                </c:pt>
                <c:pt idx="179">
                  <c:v> 1991-IV </c:v>
                </c:pt>
                <c:pt idx="180">
                  <c:v> 1992-I </c:v>
                </c:pt>
                <c:pt idx="181">
                  <c:v> 1992-II </c:v>
                </c:pt>
                <c:pt idx="182">
                  <c:v> 1992-III </c:v>
                </c:pt>
                <c:pt idx="183">
                  <c:v> 1992-IV </c:v>
                </c:pt>
                <c:pt idx="184">
                  <c:v> 1993-I </c:v>
                </c:pt>
                <c:pt idx="185">
                  <c:v> 1993-II </c:v>
                </c:pt>
                <c:pt idx="186">
                  <c:v> 1993-III </c:v>
                </c:pt>
                <c:pt idx="187">
                  <c:v> 1993-IV </c:v>
                </c:pt>
                <c:pt idx="188">
                  <c:v> 1994-I </c:v>
                </c:pt>
                <c:pt idx="189">
                  <c:v> 1994-II </c:v>
                </c:pt>
                <c:pt idx="190">
                  <c:v> 1994-III </c:v>
                </c:pt>
                <c:pt idx="191">
                  <c:v> 1994-IV </c:v>
                </c:pt>
                <c:pt idx="192">
                  <c:v> 1995-I </c:v>
                </c:pt>
                <c:pt idx="193">
                  <c:v> 1995-II </c:v>
                </c:pt>
                <c:pt idx="194">
                  <c:v> 1995-III </c:v>
                </c:pt>
                <c:pt idx="195">
                  <c:v> 1995-IV </c:v>
                </c:pt>
                <c:pt idx="196">
                  <c:v> 1996-I </c:v>
                </c:pt>
                <c:pt idx="197">
                  <c:v> 1996-II </c:v>
                </c:pt>
                <c:pt idx="198">
                  <c:v> 1996-III </c:v>
                </c:pt>
                <c:pt idx="199">
                  <c:v> 1996-IV </c:v>
                </c:pt>
                <c:pt idx="200">
                  <c:v> 1997-I </c:v>
                </c:pt>
                <c:pt idx="201">
                  <c:v> 1997-II </c:v>
                </c:pt>
                <c:pt idx="202">
                  <c:v> 1997-III </c:v>
                </c:pt>
                <c:pt idx="203">
                  <c:v> 1997-IV </c:v>
                </c:pt>
                <c:pt idx="204">
                  <c:v> 1998-I </c:v>
                </c:pt>
                <c:pt idx="205">
                  <c:v> 1998-II </c:v>
                </c:pt>
                <c:pt idx="206">
                  <c:v> 1998-III </c:v>
                </c:pt>
                <c:pt idx="207">
                  <c:v> 1998-IV </c:v>
                </c:pt>
                <c:pt idx="208">
                  <c:v> 1999-I </c:v>
                </c:pt>
                <c:pt idx="209">
                  <c:v> 1999-II </c:v>
                </c:pt>
                <c:pt idx="210">
                  <c:v> 1999-III </c:v>
                </c:pt>
                <c:pt idx="211">
                  <c:v> 1999-IV </c:v>
                </c:pt>
                <c:pt idx="212">
                  <c:v> 2000-I </c:v>
                </c:pt>
                <c:pt idx="213">
                  <c:v> 2000-II </c:v>
                </c:pt>
                <c:pt idx="214">
                  <c:v> 2000-III </c:v>
                </c:pt>
                <c:pt idx="215">
                  <c:v> 2000-IV </c:v>
                </c:pt>
                <c:pt idx="216">
                  <c:v> 2001-I </c:v>
                </c:pt>
                <c:pt idx="217">
                  <c:v> 2001-II </c:v>
                </c:pt>
                <c:pt idx="218">
                  <c:v> 2001-III </c:v>
                </c:pt>
                <c:pt idx="219">
                  <c:v> 2001-IV </c:v>
                </c:pt>
                <c:pt idx="220">
                  <c:v> 2002-I </c:v>
                </c:pt>
                <c:pt idx="221">
                  <c:v> 2002-II </c:v>
                </c:pt>
                <c:pt idx="222">
                  <c:v> 2002-III </c:v>
                </c:pt>
                <c:pt idx="223">
                  <c:v> 2002-IV </c:v>
                </c:pt>
                <c:pt idx="224">
                  <c:v> 2003-I </c:v>
                </c:pt>
                <c:pt idx="225">
                  <c:v> 2003-II </c:v>
                </c:pt>
                <c:pt idx="226">
                  <c:v> 2003-III </c:v>
                </c:pt>
                <c:pt idx="227">
                  <c:v> 2003-IV </c:v>
                </c:pt>
                <c:pt idx="228">
                  <c:v> 2004-I </c:v>
                </c:pt>
                <c:pt idx="229">
                  <c:v> 2004-II </c:v>
                </c:pt>
                <c:pt idx="230">
                  <c:v> 2004-III </c:v>
                </c:pt>
                <c:pt idx="231">
                  <c:v> 2004-IV </c:v>
                </c:pt>
                <c:pt idx="232">
                  <c:v> 2005-I </c:v>
                </c:pt>
                <c:pt idx="233">
                  <c:v> 2005-II </c:v>
                </c:pt>
                <c:pt idx="234">
                  <c:v> 2005-III </c:v>
                </c:pt>
                <c:pt idx="235">
                  <c:v> 2005-IV </c:v>
                </c:pt>
                <c:pt idx="236">
                  <c:v> 2006-I </c:v>
                </c:pt>
                <c:pt idx="237">
                  <c:v> 2006-II </c:v>
                </c:pt>
                <c:pt idx="238">
                  <c:v> 2006-III </c:v>
                </c:pt>
                <c:pt idx="239">
                  <c:v> 2006-IV </c:v>
                </c:pt>
                <c:pt idx="240">
                  <c:v> 2007-I </c:v>
                </c:pt>
                <c:pt idx="241">
                  <c:v> 2007-II </c:v>
                </c:pt>
                <c:pt idx="242">
                  <c:v> 2007-III </c:v>
                </c:pt>
                <c:pt idx="243">
                  <c:v> 2007-IV </c:v>
                </c:pt>
                <c:pt idx="244">
                  <c:v> 2008-I </c:v>
                </c:pt>
                <c:pt idx="245">
                  <c:v> 2008-II </c:v>
                </c:pt>
                <c:pt idx="246">
                  <c:v> 2008-III </c:v>
                </c:pt>
                <c:pt idx="247">
                  <c:v> 2008-IV </c:v>
                </c:pt>
                <c:pt idx="248">
                  <c:v> 2009-I </c:v>
                </c:pt>
                <c:pt idx="249">
                  <c:v> 2009-II </c:v>
                </c:pt>
                <c:pt idx="250">
                  <c:v> 2009-III </c:v>
                </c:pt>
                <c:pt idx="251">
                  <c:v> 2009-IV </c:v>
                </c:pt>
              </c:strCache>
            </c:strRef>
          </c:cat>
          <c:val>
            <c:numRef>
              <c:f>'NIPATable (2)'!$C$36:$IT$36</c:f>
              <c:numCache>
                <c:formatCode>General</c:formatCode>
                <c:ptCount val="252"/>
                <c:pt idx="0">
                  <c:v>0.1420741989881957</c:v>
                </c:pt>
                <c:pt idx="1">
                  <c:v>0.13477537437603992</c:v>
                </c:pt>
                <c:pt idx="2">
                  <c:v>0.13374233128834367</c:v>
                </c:pt>
                <c:pt idx="3">
                  <c:v>0.16122689736531653</c:v>
                </c:pt>
                <c:pt idx="4">
                  <c:v>0.17287744909719571</c:v>
                </c:pt>
                <c:pt idx="5">
                  <c:v>0.17994762439206896</c:v>
                </c:pt>
                <c:pt idx="6">
                  <c:v>0.18334550766983199</c:v>
                </c:pt>
                <c:pt idx="7">
                  <c:v>0.17848055252635411</c:v>
                </c:pt>
                <c:pt idx="8">
                  <c:v>0.15153760652093379</c:v>
                </c:pt>
                <c:pt idx="9">
                  <c:v>0.12772351615326819</c:v>
                </c:pt>
                <c:pt idx="10">
                  <c:v>0.13938714499252622</c:v>
                </c:pt>
                <c:pt idx="11">
                  <c:v>0.13273001508295629</c:v>
                </c:pt>
                <c:pt idx="12">
                  <c:v>0.16133720930232573</c:v>
                </c:pt>
                <c:pt idx="13">
                  <c:v>0.17539543057996501</c:v>
                </c:pt>
                <c:pt idx="14">
                  <c:v>0.1858231202384896</c:v>
                </c:pt>
                <c:pt idx="15">
                  <c:v>0.21034152569422279</c:v>
                </c:pt>
                <c:pt idx="16">
                  <c:v>0.18875379939209744</c:v>
                </c:pt>
                <c:pt idx="17">
                  <c:v>0.19251336898395718</c:v>
                </c:pt>
                <c:pt idx="18">
                  <c:v>0.17292576419213981</c:v>
                </c:pt>
                <c:pt idx="19">
                  <c:v>0.15636677206093713</c:v>
                </c:pt>
                <c:pt idx="20">
                  <c:v>0.15717539863325738</c:v>
                </c:pt>
                <c:pt idx="21">
                  <c:v>0.14172110195967053</c:v>
                </c:pt>
                <c:pt idx="22">
                  <c:v>0.15034867503486751</c:v>
                </c:pt>
                <c:pt idx="23">
                  <c:v>0.15374259558427589</c:v>
                </c:pt>
                <c:pt idx="24">
                  <c:v>0.15301268498942933</c:v>
                </c:pt>
                <c:pt idx="25">
                  <c:v>0.15209424083769654</c:v>
                </c:pt>
                <c:pt idx="26">
                  <c:v>0.15061663605352923</c:v>
                </c:pt>
                <c:pt idx="27">
                  <c:v>0.13913274807129564</c:v>
                </c:pt>
                <c:pt idx="28">
                  <c:v>0.13726012793176973</c:v>
                </c:pt>
                <c:pt idx="29">
                  <c:v>0.13617021276595737</c:v>
                </c:pt>
                <c:pt idx="30">
                  <c:v>0.14364495798319329</c:v>
                </c:pt>
                <c:pt idx="31">
                  <c:v>0.14843348741653845</c:v>
                </c:pt>
                <c:pt idx="32">
                  <c:v>0.15946348733234003</c:v>
                </c:pt>
                <c:pt idx="33">
                  <c:v>0.16573375517157468</c:v>
                </c:pt>
                <c:pt idx="34">
                  <c:v>0.16690510252742038</c:v>
                </c:pt>
                <c:pt idx="35">
                  <c:v>0.17347417840375587</c:v>
                </c:pt>
                <c:pt idx="36">
                  <c:v>0.17044127947700227</c:v>
                </c:pt>
                <c:pt idx="37">
                  <c:v>0.16444035006909277</c:v>
                </c:pt>
                <c:pt idx="38">
                  <c:v>0.16507285974499089</c:v>
                </c:pt>
                <c:pt idx="39">
                  <c:v>0.15889310421780861</c:v>
                </c:pt>
                <c:pt idx="40">
                  <c:v>0.15704286964129496</c:v>
                </c:pt>
                <c:pt idx="41">
                  <c:v>0.15657665505226492</c:v>
                </c:pt>
                <c:pt idx="42">
                  <c:v>0.15694682675814761</c:v>
                </c:pt>
                <c:pt idx="43">
                  <c:v>0.14062838569880826</c:v>
                </c:pt>
                <c:pt idx="44">
                  <c:v>0.13328927076448566</c:v>
                </c:pt>
                <c:pt idx="45">
                  <c:v>0.1281659388646289</c:v>
                </c:pt>
                <c:pt idx="46">
                  <c:v>0.13885944456222199</c:v>
                </c:pt>
                <c:pt idx="47">
                  <c:v>0.15092783505154644</c:v>
                </c:pt>
                <c:pt idx="48">
                  <c:v>0.15378405650857721</c:v>
                </c:pt>
                <c:pt idx="49">
                  <c:v>0.16165191740412971</c:v>
                </c:pt>
                <c:pt idx="50">
                  <c:v>0.15000981739642658</c:v>
                </c:pt>
                <c:pt idx="51">
                  <c:v>0.15452065471551041</c:v>
                </c:pt>
                <c:pt idx="52">
                  <c:v>0.16907020872865267</c:v>
                </c:pt>
                <c:pt idx="53">
                  <c:v>0.15146332193082487</c:v>
                </c:pt>
                <c:pt idx="54">
                  <c:v>0.14877126654064274</c:v>
                </c:pt>
                <c:pt idx="55">
                  <c:v>0.13003628031315639</c:v>
                </c:pt>
                <c:pt idx="56">
                  <c:v>0.1331439393939394</c:v>
                </c:pt>
                <c:pt idx="57">
                  <c:v>0.14063079777365484</c:v>
                </c:pt>
                <c:pt idx="58">
                  <c:v>0.14995450409463149</c:v>
                </c:pt>
                <c:pt idx="59">
                  <c:v>0.14966228226093148</c:v>
                </c:pt>
                <c:pt idx="60">
                  <c:v>0.15518139211942389</c:v>
                </c:pt>
                <c:pt idx="61">
                  <c:v>0.15072016460905341</c:v>
                </c:pt>
                <c:pt idx="62">
                  <c:v>0.15135593220338983</c:v>
                </c:pt>
                <c:pt idx="63">
                  <c:v>0.14495196359346046</c:v>
                </c:pt>
                <c:pt idx="64">
                  <c:v>0.15020746887966818</c:v>
                </c:pt>
                <c:pt idx="65">
                  <c:v>0.15085078534031421</c:v>
                </c:pt>
                <c:pt idx="66">
                  <c:v>0.15226799166533114</c:v>
                </c:pt>
                <c:pt idx="67">
                  <c:v>0.15374901341752187</c:v>
                </c:pt>
                <c:pt idx="68">
                  <c:v>0.15501847290640408</c:v>
                </c:pt>
                <c:pt idx="69">
                  <c:v>0.1526787069358021</c:v>
                </c:pt>
                <c:pt idx="70">
                  <c:v>0.15287099179716643</c:v>
                </c:pt>
                <c:pt idx="71">
                  <c:v>0.15482534043812923</c:v>
                </c:pt>
                <c:pt idx="72">
                  <c:v>0.16630731637199941</c:v>
                </c:pt>
                <c:pt idx="73">
                  <c:v>0.1635362236972179</c:v>
                </c:pt>
                <c:pt idx="74">
                  <c:v>0.16505791505791506</c:v>
                </c:pt>
                <c:pt idx="75">
                  <c:v>0.16294314381270919</c:v>
                </c:pt>
                <c:pt idx="76">
                  <c:v>0.17086144265697983</c:v>
                </c:pt>
                <c:pt idx="77">
                  <c:v>0.16758558789588415</c:v>
                </c:pt>
                <c:pt idx="78">
                  <c:v>0.16416593115622252</c:v>
                </c:pt>
                <c:pt idx="79">
                  <c:v>0.16445656215144386</c:v>
                </c:pt>
                <c:pt idx="80">
                  <c:v>0.15810711665443886</c:v>
                </c:pt>
                <c:pt idx="81">
                  <c:v>0.15043171591876445</c:v>
                </c:pt>
                <c:pt idx="82">
                  <c:v>0.15352449223416975</c:v>
                </c:pt>
                <c:pt idx="83">
                  <c:v>0.1558578632578867</c:v>
                </c:pt>
                <c:pt idx="84">
                  <c:v>0.15594453284837481</c:v>
                </c:pt>
                <c:pt idx="85">
                  <c:v>0.1586107731445637</c:v>
                </c:pt>
                <c:pt idx="86">
                  <c:v>0.15196345045143067</c:v>
                </c:pt>
                <c:pt idx="87">
                  <c:v>0.15424054689168992</c:v>
                </c:pt>
                <c:pt idx="88">
                  <c:v>0.1620355916328442</c:v>
                </c:pt>
                <c:pt idx="89">
                  <c:v>0.15951234504661424</c:v>
                </c:pt>
                <c:pt idx="90">
                  <c:v>0.16089531265683038</c:v>
                </c:pt>
                <c:pt idx="91">
                  <c:v>0.15340965654554511</c:v>
                </c:pt>
                <c:pt idx="92">
                  <c:v>0.14816635532396036</c:v>
                </c:pt>
                <c:pt idx="93">
                  <c:v>0.14896912205981999</c:v>
                </c:pt>
                <c:pt idx="94">
                  <c:v>0.14859590671108996</c:v>
                </c:pt>
                <c:pt idx="95">
                  <c:v>0.14144580602260862</c:v>
                </c:pt>
                <c:pt idx="96">
                  <c:v>0.15599672161005376</c:v>
                </c:pt>
                <c:pt idx="97">
                  <c:v>0.15981408652127302</c:v>
                </c:pt>
                <c:pt idx="98">
                  <c:v>0.16100430164164692</c:v>
                </c:pt>
                <c:pt idx="99">
                  <c:v>0.15563661629320819</c:v>
                </c:pt>
                <c:pt idx="100">
                  <c:v>0.16233929921855297</c:v>
                </c:pt>
                <c:pt idx="101">
                  <c:v>0.1684889033942559</c:v>
                </c:pt>
                <c:pt idx="102">
                  <c:v>0.17001520851676949</c:v>
                </c:pt>
                <c:pt idx="103">
                  <c:v>0.16974972796517956</c:v>
                </c:pt>
                <c:pt idx="104">
                  <c:v>0.17414425885701454</c:v>
                </c:pt>
                <c:pt idx="105">
                  <c:v>0.17936565803864382</c:v>
                </c:pt>
                <c:pt idx="106">
                  <c:v>0.17386927446609629</c:v>
                </c:pt>
                <c:pt idx="107">
                  <c:v>0.17991339572566023</c:v>
                </c:pt>
                <c:pt idx="108">
                  <c:v>0.16875216038714141</c:v>
                </c:pt>
                <c:pt idx="109">
                  <c:v>0.169921875</c:v>
                </c:pt>
                <c:pt idx="110">
                  <c:v>0.16211931029926671</c:v>
                </c:pt>
                <c:pt idx="111">
                  <c:v>0.16473467284904689</c:v>
                </c:pt>
                <c:pt idx="112">
                  <c:v>0.13935261883522371</c:v>
                </c:pt>
                <c:pt idx="113">
                  <c:v>0.1350778816199377</c:v>
                </c:pt>
                <c:pt idx="114">
                  <c:v>0.14304619826756504</c:v>
                </c:pt>
                <c:pt idx="115">
                  <c:v>0.14446583814691649</c:v>
                </c:pt>
                <c:pt idx="116">
                  <c:v>0.15508775890287271</c:v>
                </c:pt>
                <c:pt idx="117">
                  <c:v>0.16162287994679075</c:v>
                </c:pt>
                <c:pt idx="118">
                  <c:v>0.16134298307667191</c:v>
                </c:pt>
                <c:pt idx="119">
                  <c:v>0.16179357919872642</c:v>
                </c:pt>
                <c:pt idx="120">
                  <c:v>0.16848078411142653</c:v>
                </c:pt>
                <c:pt idx="121">
                  <c:v>0.17698982645122693</c:v>
                </c:pt>
                <c:pt idx="122">
                  <c:v>0.18315585672797685</c:v>
                </c:pt>
                <c:pt idx="123">
                  <c:v>0.18263217737350765</c:v>
                </c:pt>
                <c:pt idx="124">
                  <c:v>0.18463542878414221</c:v>
                </c:pt>
                <c:pt idx="125">
                  <c:v>0.18943157339429384</c:v>
                </c:pt>
                <c:pt idx="126">
                  <c:v>0.1933025008564577</c:v>
                </c:pt>
                <c:pt idx="127">
                  <c:v>0.19569536423841061</c:v>
                </c:pt>
                <c:pt idx="128">
                  <c:v>0.19530710835058657</c:v>
                </c:pt>
                <c:pt idx="129">
                  <c:v>0.19513932868904368</c:v>
                </c:pt>
                <c:pt idx="130">
                  <c:v>0.19152209870369657</c:v>
                </c:pt>
                <c:pt idx="131">
                  <c:v>0.18782432127547571</c:v>
                </c:pt>
                <c:pt idx="132">
                  <c:v>0.18545574685217156</c:v>
                </c:pt>
                <c:pt idx="133">
                  <c:v>0.17243401759530799</c:v>
                </c:pt>
                <c:pt idx="134">
                  <c:v>0.15923452534826943</c:v>
                </c:pt>
                <c:pt idx="135">
                  <c:v>0.17078859808596034</c:v>
                </c:pt>
                <c:pt idx="136">
                  <c:v>0.18453824474011943</c:v>
                </c:pt>
                <c:pt idx="137">
                  <c:v>0.17877638362027048</c:v>
                </c:pt>
                <c:pt idx="138">
                  <c:v>0.18659112370160535</c:v>
                </c:pt>
                <c:pt idx="139">
                  <c:v>0.1822393338967668</c:v>
                </c:pt>
                <c:pt idx="140">
                  <c:v>0.1653113127570725</c:v>
                </c:pt>
                <c:pt idx="141">
                  <c:v>0.16378166558671972</c:v>
                </c:pt>
                <c:pt idx="142">
                  <c:v>0.16146469582213546</c:v>
                </c:pt>
                <c:pt idx="143">
                  <c:v>0.14578113207547186</c:v>
                </c:pt>
                <c:pt idx="144">
                  <c:v>0.1468796214137828</c:v>
                </c:pt>
                <c:pt idx="145">
                  <c:v>0.15570616277066238</c:v>
                </c:pt>
                <c:pt idx="146">
                  <c:v>0.16104931560313346</c:v>
                </c:pt>
                <c:pt idx="147">
                  <c:v>0.17372088609311029</c:v>
                </c:pt>
                <c:pt idx="148">
                  <c:v>0.18640016809371229</c:v>
                </c:pt>
                <c:pt idx="149">
                  <c:v>0.18818319125515193</c:v>
                </c:pt>
                <c:pt idx="150">
                  <c:v>0.18951207243460771</c:v>
                </c:pt>
                <c:pt idx="151">
                  <c:v>0.18450669310857709</c:v>
                </c:pt>
                <c:pt idx="152">
                  <c:v>0.17487612940833577</c:v>
                </c:pt>
                <c:pt idx="153">
                  <c:v>0.17609023636755522</c:v>
                </c:pt>
                <c:pt idx="154">
                  <c:v>0.17077237395204659</c:v>
                </c:pt>
                <c:pt idx="155">
                  <c:v>0.17648829508879998</c:v>
                </c:pt>
                <c:pt idx="156">
                  <c:v>0.17428806133625419</c:v>
                </c:pt>
                <c:pt idx="157">
                  <c:v>0.17023874118285412</c:v>
                </c:pt>
                <c:pt idx="158">
                  <c:v>0.16309309108721318</c:v>
                </c:pt>
                <c:pt idx="159">
                  <c:v>0.16215085950740651</c:v>
                </c:pt>
                <c:pt idx="160">
                  <c:v>0.1659040142265403</c:v>
                </c:pt>
                <c:pt idx="161">
                  <c:v>0.16378261890029233</c:v>
                </c:pt>
                <c:pt idx="162">
                  <c:v>0.16150697869661035</c:v>
                </c:pt>
                <c:pt idx="163">
                  <c:v>0.17157133787962572</c:v>
                </c:pt>
                <c:pt idx="164">
                  <c:v>0.16117689851675218</c:v>
                </c:pt>
                <c:pt idx="165">
                  <c:v>0.16215682011345434</c:v>
                </c:pt>
                <c:pt idx="166">
                  <c:v>0.16055456171735238</c:v>
                </c:pt>
                <c:pt idx="167">
                  <c:v>0.16046467339554368</c:v>
                </c:pt>
                <c:pt idx="168">
                  <c:v>0.16493479842546144</c:v>
                </c:pt>
                <c:pt idx="169">
                  <c:v>0.16103124541587216</c:v>
                </c:pt>
                <c:pt idx="170">
                  <c:v>0.15729545084856059</c:v>
                </c:pt>
                <c:pt idx="171">
                  <c:v>0.15538276869054227</c:v>
                </c:pt>
                <c:pt idx="172">
                  <c:v>0.15416688565372022</c:v>
                </c:pt>
                <c:pt idx="173">
                  <c:v>0.15222341049435964</c:v>
                </c:pt>
                <c:pt idx="174">
                  <c:v>0.14815574470994428</c:v>
                </c:pt>
                <c:pt idx="175">
                  <c:v>0.13934314060896341</c:v>
                </c:pt>
                <c:pt idx="176">
                  <c:v>0.13399204108703797</c:v>
                </c:pt>
                <c:pt idx="177">
                  <c:v>0.13151626970815164</c:v>
                </c:pt>
                <c:pt idx="178">
                  <c:v>0.13346702686577067</c:v>
                </c:pt>
                <c:pt idx="179">
                  <c:v>0.13693885925318014</c:v>
                </c:pt>
                <c:pt idx="180">
                  <c:v>0.13087372994976329</c:v>
                </c:pt>
                <c:pt idx="181">
                  <c:v>0.13746981827424071</c:v>
                </c:pt>
                <c:pt idx="182">
                  <c:v>0.13722083978903549</c:v>
                </c:pt>
                <c:pt idx="183">
                  <c:v>0.1396297893310337</c:v>
                </c:pt>
                <c:pt idx="184">
                  <c:v>0.14230269692107878</c:v>
                </c:pt>
                <c:pt idx="185">
                  <c:v>0.14228335875096274</c:v>
                </c:pt>
                <c:pt idx="186">
                  <c:v>0.14105228533409098</c:v>
                </c:pt>
                <c:pt idx="187">
                  <c:v>0.1462326455135167</c:v>
                </c:pt>
                <c:pt idx="188">
                  <c:v>0.15088992669490911</c:v>
                </c:pt>
                <c:pt idx="189">
                  <c:v>0.15713413681984029</c:v>
                </c:pt>
                <c:pt idx="190">
                  <c:v>0.15324322050534245</c:v>
                </c:pt>
                <c:pt idx="191">
                  <c:v>0.1580668303854752</c:v>
                </c:pt>
                <c:pt idx="192">
                  <c:v>0.15881878019075779</c:v>
                </c:pt>
                <c:pt idx="193">
                  <c:v>0.15398732972620263</c:v>
                </c:pt>
                <c:pt idx="194">
                  <c:v>0.15111707480711178</c:v>
                </c:pt>
                <c:pt idx="195">
                  <c:v>0.1533576400397747</c:v>
                </c:pt>
                <c:pt idx="196">
                  <c:v>0.15317745018459855</c:v>
                </c:pt>
                <c:pt idx="197">
                  <c:v>0.15741025641025652</c:v>
                </c:pt>
                <c:pt idx="198">
                  <c:v>0.16214983465734173</c:v>
                </c:pt>
                <c:pt idx="199">
                  <c:v>0.15992770783996024</c:v>
                </c:pt>
                <c:pt idx="200">
                  <c:v>0.16229568637089845</c:v>
                </c:pt>
                <c:pt idx="201">
                  <c:v>0.16733520201043892</c:v>
                </c:pt>
                <c:pt idx="202">
                  <c:v>0.16824219075137653</c:v>
                </c:pt>
                <c:pt idx="203">
                  <c:v>0.16860458280917501</c:v>
                </c:pt>
                <c:pt idx="204">
                  <c:v>0.17381345487524144</c:v>
                </c:pt>
                <c:pt idx="205">
                  <c:v>0.16916515301312854</c:v>
                </c:pt>
                <c:pt idx="206">
                  <c:v>0.17098064924495882</c:v>
                </c:pt>
                <c:pt idx="207">
                  <c:v>0.17324840764331223</c:v>
                </c:pt>
                <c:pt idx="208">
                  <c:v>0.17678114684213994</c:v>
                </c:pt>
                <c:pt idx="209">
                  <c:v>0.17343233253355822</c:v>
                </c:pt>
                <c:pt idx="210">
                  <c:v>0.1748519420314511</c:v>
                </c:pt>
                <c:pt idx="211">
                  <c:v>0.17688936998449173</c:v>
                </c:pt>
                <c:pt idx="212">
                  <c:v>0.17393274627941716</c:v>
                </c:pt>
                <c:pt idx="213">
                  <c:v>0.18201646380074593</c:v>
                </c:pt>
                <c:pt idx="214">
                  <c:v>0.17885700024956327</c:v>
                </c:pt>
                <c:pt idx="215">
                  <c:v>0.17743686943473722</c:v>
                </c:pt>
                <c:pt idx="216">
                  <c:v>0.16736677455214419</c:v>
                </c:pt>
                <c:pt idx="217">
                  <c:v>0.1649694698727347</c:v>
                </c:pt>
                <c:pt idx="218">
                  <c:v>0.16209292396071887</c:v>
                </c:pt>
                <c:pt idx="219">
                  <c:v>0.15198927996452369</c:v>
                </c:pt>
                <c:pt idx="220">
                  <c:v>0.15506681779648918</c:v>
                </c:pt>
                <c:pt idx="221">
                  <c:v>0.15545326781048693</c:v>
                </c:pt>
                <c:pt idx="222">
                  <c:v>0.154218488651336</c:v>
                </c:pt>
                <c:pt idx="223">
                  <c:v>0.15429696570043391</c:v>
                </c:pt>
                <c:pt idx="224">
                  <c:v>0.15351199441607596</c:v>
                </c:pt>
                <c:pt idx="225">
                  <c:v>0.15248771359271823</c:v>
                </c:pt>
                <c:pt idx="226">
                  <c:v>0.15504144566752859</c:v>
                </c:pt>
                <c:pt idx="227">
                  <c:v>0.15973371874041964</c:v>
                </c:pt>
                <c:pt idx="228">
                  <c:v>0.15983168350981278</c:v>
                </c:pt>
                <c:pt idx="229">
                  <c:v>0.16606669836310536</c:v>
                </c:pt>
                <c:pt idx="230">
                  <c:v>0.16746579641019221</c:v>
                </c:pt>
                <c:pt idx="231">
                  <c:v>0.1698820080856985</c:v>
                </c:pt>
                <c:pt idx="232">
                  <c:v>0.17211519043580126</c:v>
                </c:pt>
                <c:pt idx="233">
                  <c:v>0.1689888789466957</c:v>
                </c:pt>
                <c:pt idx="234">
                  <c:v>0.17004143906573749</c:v>
                </c:pt>
                <c:pt idx="235">
                  <c:v>0.17624423178172155</c:v>
                </c:pt>
                <c:pt idx="236">
                  <c:v>0.17722911214776058</c:v>
                </c:pt>
                <c:pt idx="237">
                  <c:v>0.17621630530874011</c:v>
                </c:pt>
                <c:pt idx="238">
                  <c:v>0.1734570241360599</c:v>
                </c:pt>
                <c:pt idx="239">
                  <c:v>0.16798295558902407</c:v>
                </c:pt>
                <c:pt idx="240">
                  <c:v>0.16434225405201666</c:v>
                </c:pt>
                <c:pt idx="241">
                  <c:v>0.16446146372131579</c:v>
                </c:pt>
                <c:pt idx="242">
                  <c:v>0.16304064203555738</c:v>
                </c:pt>
                <c:pt idx="243">
                  <c:v>0.15852391214892009</c:v>
                </c:pt>
                <c:pt idx="244">
                  <c:v>0.1540848343177566</c:v>
                </c:pt>
                <c:pt idx="245">
                  <c:v>0.14930541185559199</c:v>
                </c:pt>
                <c:pt idx="246">
                  <c:v>0.14729801260767053</c:v>
                </c:pt>
                <c:pt idx="247">
                  <c:v>0.14093941020261661</c:v>
                </c:pt>
                <c:pt idx="248">
                  <c:v>0.11919170545916215</c:v>
                </c:pt>
                <c:pt idx="249">
                  <c:v>0.11034399909548299</c:v>
                </c:pt>
                <c:pt idx="250">
                  <c:v>0.1092605725279278</c:v>
                </c:pt>
                <c:pt idx="251">
                  <c:v>0.11815577910307326</c:v>
                </c:pt>
              </c:numCache>
            </c:numRef>
          </c:val>
          <c:smooth val="0"/>
        </c:ser>
        <c:dLbls>
          <c:showLegendKey val="0"/>
          <c:showVal val="0"/>
          <c:showCatName val="0"/>
          <c:showSerName val="0"/>
          <c:showPercent val="0"/>
          <c:showBubbleSize val="0"/>
        </c:dLbls>
        <c:smooth val="0"/>
        <c:axId val="546193648"/>
        <c:axId val="546194040"/>
      </c:lineChart>
      <c:catAx>
        <c:axId val="546193648"/>
        <c:scaling>
          <c:orientation val="minMax"/>
        </c:scaling>
        <c:delete val="0"/>
        <c:axPos val="b"/>
        <c:numFmt formatCode="General" sourceLinked="0"/>
        <c:majorTickMark val="out"/>
        <c:minorTickMark val="none"/>
        <c:tickLblPos val="nextTo"/>
        <c:txPr>
          <a:bodyPr/>
          <a:lstStyle/>
          <a:p>
            <a:pPr>
              <a:defRPr sz="1600"/>
            </a:pPr>
            <a:endParaRPr lang="en-US"/>
          </a:p>
        </c:txPr>
        <c:crossAx val="546194040"/>
        <c:crosses val="autoZero"/>
        <c:auto val="1"/>
        <c:lblAlgn val="ctr"/>
        <c:lblOffset val="100"/>
        <c:noMultiLvlLbl val="0"/>
      </c:catAx>
      <c:valAx>
        <c:axId val="546194040"/>
        <c:scaling>
          <c:orientation val="minMax"/>
        </c:scaling>
        <c:delete val="0"/>
        <c:axPos val="l"/>
        <c:majorGridlines/>
        <c:numFmt formatCode="General" sourceLinked="1"/>
        <c:majorTickMark val="out"/>
        <c:minorTickMark val="none"/>
        <c:tickLblPos val="nextTo"/>
        <c:txPr>
          <a:bodyPr/>
          <a:lstStyle/>
          <a:p>
            <a:pPr>
              <a:defRPr sz="2400"/>
            </a:pPr>
            <a:endParaRPr lang="en-US"/>
          </a:p>
        </c:txPr>
        <c:crossAx val="546193648"/>
        <c:crosses val="autoZero"/>
        <c:crossBetween val="between"/>
      </c:valAx>
    </c:plotArea>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marker>
            <c:symbol val="none"/>
          </c:marker>
          <c:cat>
            <c:numRef>
              <c:f>hist_7a!$B$95:$Q$95</c:f>
              <c:numCache>
                <c:formatCode>0</c:formatCode>
                <c:ptCount val="16"/>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numCache>
            </c:numRef>
          </c:cat>
          <c:val>
            <c:numRef>
              <c:f>hist_7a!$B$101:$Q$101</c:f>
              <c:numCache>
                <c:formatCode>0</c:formatCode>
                <c:ptCount val="16"/>
                <c:pt idx="0">
                  <c:v>854.09553641346906</c:v>
                </c:pt>
                <c:pt idx="1">
                  <c:v>910.46202036021748</c:v>
                </c:pt>
                <c:pt idx="2">
                  <c:v>976.38214565387625</c:v>
                </c:pt>
                <c:pt idx="3">
                  <c:v>1033.7039937353172</c:v>
                </c:pt>
                <c:pt idx="4">
                  <c:v>1082.4275646045469</c:v>
                </c:pt>
                <c:pt idx="5">
                  <c:v>1151.2137823022711</c:v>
                </c:pt>
                <c:pt idx="6">
                  <c:v>1131.1511354737659</c:v>
                </c:pt>
                <c:pt idx="7">
                  <c:v>1096.7580266249022</c:v>
                </c:pt>
                <c:pt idx="8">
                  <c:v>1242.9287392325764</c:v>
                </c:pt>
                <c:pt idx="9" formatCode="#,##0">
                  <c:v>1220</c:v>
                </c:pt>
                <c:pt idx="10" formatCode="#,##0">
                  <c:v>1308</c:v>
                </c:pt>
                <c:pt idx="11" formatCode="#,##0">
                  <c:v>1307</c:v>
                </c:pt>
                <c:pt idx="12" formatCode="#,##0">
                  <c:v>1451</c:v>
                </c:pt>
                <c:pt idx="13" formatCode="#,##0">
                  <c:v>1836</c:v>
                </c:pt>
                <c:pt idx="14" formatCode="#,##0">
                  <c:v>2117</c:v>
                </c:pt>
                <c:pt idx="15" formatCode="#,##0">
                  <c:v>2226</c:v>
                </c:pt>
              </c:numCache>
            </c:numRef>
          </c:val>
          <c:smooth val="0"/>
        </c:ser>
        <c:dLbls>
          <c:showLegendKey val="0"/>
          <c:showVal val="0"/>
          <c:showCatName val="0"/>
          <c:showSerName val="0"/>
          <c:showPercent val="0"/>
          <c:showBubbleSize val="0"/>
        </c:dLbls>
        <c:smooth val="0"/>
        <c:axId val="546194824"/>
        <c:axId val="546195216"/>
      </c:lineChart>
      <c:catAx>
        <c:axId val="546194824"/>
        <c:scaling>
          <c:orientation val="minMax"/>
        </c:scaling>
        <c:delete val="0"/>
        <c:axPos val="b"/>
        <c:numFmt formatCode="0" sourceLinked="1"/>
        <c:majorTickMark val="out"/>
        <c:minorTickMark val="none"/>
        <c:tickLblPos val="nextTo"/>
        <c:txPr>
          <a:bodyPr/>
          <a:lstStyle/>
          <a:p>
            <a:pPr>
              <a:defRPr sz="2400"/>
            </a:pPr>
            <a:endParaRPr lang="en-US"/>
          </a:p>
        </c:txPr>
        <c:crossAx val="546195216"/>
        <c:crosses val="autoZero"/>
        <c:auto val="1"/>
        <c:lblAlgn val="ctr"/>
        <c:lblOffset val="100"/>
        <c:noMultiLvlLbl val="0"/>
      </c:catAx>
      <c:valAx>
        <c:axId val="546195216"/>
        <c:scaling>
          <c:orientation val="minMax"/>
        </c:scaling>
        <c:delete val="0"/>
        <c:axPos val="l"/>
        <c:majorGridlines/>
        <c:numFmt formatCode="0" sourceLinked="1"/>
        <c:majorTickMark val="out"/>
        <c:minorTickMark val="none"/>
        <c:tickLblPos val="nextTo"/>
        <c:txPr>
          <a:bodyPr/>
          <a:lstStyle/>
          <a:p>
            <a:pPr>
              <a:defRPr sz="2400"/>
            </a:pPr>
            <a:endParaRPr lang="en-US"/>
          </a:p>
        </c:txPr>
        <c:crossAx val="546194824"/>
        <c:crosses val="autoZero"/>
        <c:crossBetween val="between"/>
      </c:valAx>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marker>
            <c:symbol val="none"/>
          </c:marker>
          <c:cat>
            <c:numRef>
              <c:f>'Balance Sheets Data (nominal)'!$A$2:$A$229</c:f>
              <c:numCache>
                <c:formatCode>0.0</c:formatCode>
                <c:ptCount val="228"/>
                <c:pt idx="0">
                  <c:v>1952.1</c:v>
                </c:pt>
                <c:pt idx="1">
                  <c:v>1952.1999999999998</c:v>
                </c:pt>
                <c:pt idx="2">
                  <c:v>1952.2999999999997</c:v>
                </c:pt>
                <c:pt idx="3">
                  <c:v>1952.3999999999996</c:v>
                </c:pt>
                <c:pt idx="4">
                  <c:v>1953.1</c:v>
                </c:pt>
                <c:pt idx="5">
                  <c:v>1953.1999999999998</c:v>
                </c:pt>
                <c:pt idx="6">
                  <c:v>1953.2999999999997</c:v>
                </c:pt>
                <c:pt idx="7">
                  <c:v>1953.3999999999996</c:v>
                </c:pt>
                <c:pt idx="8">
                  <c:v>1954.1</c:v>
                </c:pt>
                <c:pt idx="9">
                  <c:v>1954.1999999999998</c:v>
                </c:pt>
                <c:pt idx="10">
                  <c:v>1954.2999999999997</c:v>
                </c:pt>
                <c:pt idx="11">
                  <c:v>1954.3999999999996</c:v>
                </c:pt>
                <c:pt idx="12">
                  <c:v>1955.1</c:v>
                </c:pt>
                <c:pt idx="13">
                  <c:v>1955.1999999999998</c:v>
                </c:pt>
                <c:pt idx="14">
                  <c:v>1955.2999999999997</c:v>
                </c:pt>
                <c:pt idx="15">
                  <c:v>1955.3999999999996</c:v>
                </c:pt>
                <c:pt idx="16">
                  <c:v>1956.1</c:v>
                </c:pt>
                <c:pt idx="17">
                  <c:v>1956.1999999999998</c:v>
                </c:pt>
                <c:pt idx="18">
                  <c:v>1956.2999999999997</c:v>
                </c:pt>
                <c:pt idx="19">
                  <c:v>1956.3999999999996</c:v>
                </c:pt>
                <c:pt idx="20">
                  <c:v>1957.1</c:v>
                </c:pt>
                <c:pt idx="21">
                  <c:v>1957.1999999999998</c:v>
                </c:pt>
                <c:pt idx="22">
                  <c:v>1957.2999999999997</c:v>
                </c:pt>
                <c:pt idx="23">
                  <c:v>1957.3999999999996</c:v>
                </c:pt>
                <c:pt idx="24">
                  <c:v>1958.1</c:v>
                </c:pt>
                <c:pt idx="25">
                  <c:v>1958.1999999999998</c:v>
                </c:pt>
                <c:pt idx="26">
                  <c:v>1958.2999999999997</c:v>
                </c:pt>
                <c:pt idx="27">
                  <c:v>1958.3999999999996</c:v>
                </c:pt>
                <c:pt idx="28">
                  <c:v>1959.1</c:v>
                </c:pt>
                <c:pt idx="29">
                  <c:v>1959.1999999999998</c:v>
                </c:pt>
                <c:pt idx="30">
                  <c:v>1959.2999999999997</c:v>
                </c:pt>
                <c:pt idx="31">
                  <c:v>1959.3999999999996</c:v>
                </c:pt>
                <c:pt idx="32">
                  <c:v>1960.1</c:v>
                </c:pt>
                <c:pt idx="33">
                  <c:v>1960.1999999999998</c:v>
                </c:pt>
                <c:pt idx="34">
                  <c:v>1960.2999999999997</c:v>
                </c:pt>
                <c:pt idx="35">
                  <c:v>1960.3999999999996</c:v>
                </c:pt>
                <c:pt idx="36">
                  <c:v>1961.1</c:v>
                </c:pt>
                <c:pt idx="37">
                  <c:v>1961.1999999999998</c:v>
                </c:pt>
                <c:pt idx="38">
                  <c:v>1961.2999999999997</c:v>
                </c:pt>
                <c:pt idx="39">
                  <c:v>1961.3999999999996</c:v>
                </c:pt>
                <c:pt idx="40">
                  <c:v>1962.1</c:v>
                </c:pt>
                <c:pt idx="41">
                  <c:v>1962.1999999999998</c:v>
                </c:pt>
                <c:pt idx="42">
                  <c:v>1962.2999999999997</c:v>
                </c:pt>
                <c:pt idx="43">
                  <c:v>1962.3999999999996</c:v>
                </c:pt>
                <c:pt idx="44">
                  <c:v>1963.1</c:v>
                </c:pt>
                <c:pt idx="45">
                  <c:v>1963.1999999999998</c:v>
                </c:pt>
                <c:pt idx="46">
                  <c:v>1963.2999999999997</c:v>
                </c:pt>
                <c:pt idx="47">
                  <c:v>1963.3999999999996</c:v>
                </c:pt>
                <c:pt idx="48">
                  <c:v>1964.1</c:v>
                </c:pt>
                <c:pt idx="49">
                  <c:v>1964.1999999999998</c:v>
                </c:pt>
                <c:pt idx="50">
                  <c:v>1964.2999999999997</c:v>
                </c:pt>
                <c:pt idx="51">
                  <c:v>1964.3999999999996</c:v>
                </c:pt>
                <c:pt idx="52">
                  <c:v>1965.1</c:v>
                </c:pt>
                <c:pt idx="53">
                  <c:v>1965.1999999999998</c:v>
                </c:pt>
                <c:pt idx="54">
                  <c:v>1965.2999999999997</c:v>
                </c:pt>
                <c:pt idx="55">
                  <c:v>1965.3999999999996</c:v>
                </c:pt>
                <c:pt idx="56">
                  <c:v>1966.1</c:v>
                </c:pt>
                <c:pt idx="57">
                  <c:v>1966.1999999999998</c:v>
                </c:pt>
                <c:pt idx="58">
                  <c:v>1966.2999999999997</c:v>
                </c:pt>
                <c:pt idx="59">
                  <c:v>1966.3999999999996</c:v>
                </c:pt>
                <c:pt idx="60">
                  <c:v>1967.1</c:v>
                </c:pt>
                <c:pt idx="61">
                  <c:v>1967.1999999999998</c:v>
                </c:pt>
                <c:pt idx="62">
                  <c:v>1967.2999999999997</c:v>
                </c:pt>
                <c:pt idx="63">
                  <c:v>1967.3999999999996</c:v>
                </c:pt>
                <c:pt idx="64">
                  <c:v>1968.1</c:v>
                </c:pt>
                <c:pt idx="65">
                  <c:v>1968.1999999999998</c:v>
                </c:pt>
                <c:pt idx="66">
                  <c:v>1968.2999999999997</c:v>
                </c:pt>
                <c:pt idx="67">
                  <c:v>1968.3999999999996</c:v>
                </c:pt>
                <c:pt idx="68">
                  <c:v>1969.1</c:v>
                </c:pt>
                <c:pt idx="69">
                  <c:v>1969.1999999999998</c:v>
                </c:pt>
                <c:pt idx="70">
                  <c:v>1969.2999999999997</c:v>
                </c:pt>
                <c:pt idx="71">
                  <c:v>1969.3999999999996</c:v>
                </c:pt>
                <c:pt idx="72">
                  <c:v>1970.1</c:v>
                </c:pt>
                <c:pt idx="73">
                  <c:v>1970.1999999999998</c:v>
                </c:pt>
                <c:pt idx="74">
                  <c:v>1970.2999999999997</c:v>
                </c:pt>
                <c:pt idx="75">
                  <c:v>1970.3999999999996</c:v>
                </c:pt>
                <c:pt idx="76">
                  <c:v>1971.1</c:v>
                </c:pt>
                <c:pt idx="77">
                  <c:v>1971.1999999999998</c:v>
                </c:pt>
                <c:pt idx="78">
                  <c:v>1971.2999999999997</c:v>
                </c:pt>
                <c:pt idx="79">
                  <c:v>1971.3999999999996</c:v>
                </c:pt>
                <c:pt idx="80">
                  <c:v>1972.1</c:v>
                </c:pt>
                <c:pt idx="81">
                  <c:v>1972.1999999999998</c:v>
                </c:pt>
                <c:pt idx="82">
                  <c:v>1972.2999999999997</c:v>
                </c:pt>
                <c:pt idx="83">
                  <c:v>1972.3999999999996</c:v>
                </c:pt>
                <c:pt idx="84">
                  <c:v>1973.1</c:v>
                </c:pt>
                <c:pt idx="85">
                  <c:v>1973.1999999999998</c:v>
                </c:pt>
                <c:pt idx="86">
                  <c:v>1973.2999999999997</c:v>
                </c:pt>
                <c:pt idx="87">
                  <c:v>1973.3999999999996</c:v>
                </c:pt>
                <c:pt idx="88">
                  <c:v>1974.1</c:v>
                </c:pt>
                <c:pt idx="89">
                  <c:v>1974.1999999999998</c:v>
                </c:pt>
                <c:pt idx="90">
                  <c:v>1974.2999999999997</c:v>
                </c:pt>
                <c:pt idx="91">
                  <c:v>1974.3999999999996</c:v>
                </c:pt>
                <c:pt idx="92">
                  <c:v>1975.1</c:v>
                </c:pt>
                <c:pt idx="93">
                  <c:v>1975.1999999999998</c:v>
                </c:pt>
                <c:pt idx="94">
                  <c:v>1975.2999999999997</c:v>
                </c:pt>
                <c:pt idx="95">
                  <c:v>1975.3999999999996</c:v>
                </c:pt>
                <c:pt idx="96">
                  <c:v>1976.1</c:v>
                </c:pt>
                <c:pt idx="97">
                  <c:v>1976.1999999999998</c:v>
                </c:pt>
                <c:pt idx="98">
                  <c:v>1976.2999999999997</c:v>
                </c:pt>
                <c:pt idx="99">
                  <c:v>1976.3999999999996</c:v>
                </c:pt>
                <c:pt idx="100">
                  <c:v>1977.1</c:v>
                </c:pt>
                <c:pt idx="101">
                  <c:v>1977.1999999999998</c:v>
                </c:pt>
                <c:pt idx="102">
                  <c:v>1977.2999999999997</c:v>
                </c:pt>
                <c:pt idx="103">
                  <c:v>1977.3999999999996</c:v>
                </c:pt>
                <c:pt idx="104">
                  <c:v>1978.1</c:v>
                </c:pt>
                <c:pt idx="105">
                  <c:v>1978.1999999999998</c:v>
                </c:pt>
                <c:pt idx="106">
                  <c:v>1978.2999999999997</c:v>
                </c:pt>
                <c:pt idx="107">
                  <c:v>1978.3999999999996</c:v>
                </c:pt>
                <c:pt idx="108">
                  <c:v>1979.1</c:v>
                </c:pt>
                <c:pt idx="109">
                  <c:v>1979.1999999999998</c:v>
                </c:pt>
                <c:pt idx="110">
                  <c:v>1979.2999999999997</c:v>
                </c:pt>
                <c:pt idx="111">
                  <c:v>1979.3999999999996</c:v>
                </c:pt>
                <c:pt idx="112">
                  <c:v>1980.1</c:v>
                </c:pt>
                <c:pt idx="113">
                  <c:v>1980.1999999999998</c:v>
                </c:pt>
                <c:pt idx="114">
                  <c:v>1980.2999999999997</c:v>
                </c:pt>
                <c:pt idx="115">
                  <c:v>1980.3999999999996</c:v>
                </c:pt>
                <c:pt idx="116">
                  <c:v>1981.1</c:v>
                </c:pt>
                <c:pt idx="117">
                  <c:v>1981.1999999999998</c:v>
                </c:pt>
                <c:pt idx="118">
                  <c:v>1981.2999999999997</c:v>
                </c:pt>
                <c:pt idx="119">
                  <c:v>1981.3999999999996</c:v>
                </c:pt>
                <c:pt idx="120">
                  <c:v>1982.1</c:v>
                </c:pt>
                <c:pt idx="121">
                  <c:v>1982.1999999999998</c:v>
                </c:pt>
                <c:pt idx="122">
                  <c:v>1982.2999999999997</c:v>
                </c:pt>
                <c:pt idx="123">
                  <c:v>1982.3999999999996</c:v>
                </c:pt>
                <c:pt idx="124">
                  <c:v>1983.1</c:v>
                </c:pt>
                <c:pt idx="125">
                  <c:v>1983.1999999999998</c:v>
                </c:pt>
                <c:pt idx="126">
                  <c:v>1983.2999999999997</c:v>
                </c:pt>
                <c:pt idx="127">
                  <c:v>1983.3999999999996</c:v>
                </c:pt>
                <c:pt idx="128">
                  <c:v>1984.1</c:v>
                </c:pt>
                <c:pt idx="129">
                  <c:v>1984.1999999999998</c:v>
                </c:pt>
                <c:pt idx="130">
                  <c:v>1984.2999999999997</c:v>
                </c:pt>
                <c:pt idx="131">
                  <c:v>1984.3999999999996</c:v>
                </c:pt>
                <c:pt idx="132">
                  <c:v>1985.1</c:v>
                </c:pt>
                <c:pt idx="133">
                  <c:v>1985.1999999999998</c:v>
                </c:pt>
                <c:pt idx="134">
                  <c:v>1985.2999999999997</c:v>
                </c:pt>
                <c:pt idx="135">
                  <c:v>1985.3999999999996</c:v>
                </c:pt>
                <c:pt idx="136">
                  <c:v>1986.1</c:v>
                </c:pt>
                <c:pt idx="137">
                  <c:v>1986.1999999999998</c:v>
                </c:pt>
                <c:pt idx="138">
                  <c:v>1986.2999999999997</c:v>
                </c:pt>
                <c:pt idx="139">
                  <c:v>1986.3999999999996</c:v>
                </c:pt>
                <c:pt idx="140">
                  <c:v>1987.1</c:v>
                </c:pt>
                <c:pt idx="141">
                  <c:v>1987.1999999999998</c:v>
                </c:pt>
                <c:pt idx="142">
                  <c:v>1987.2999999999997</c:v>
                </c:pt>
                <c:pt idx="143">
                  <c:v>1987.3999999999996</c:v>
                </c:pt>
                <c:pt idx="144">
                  <c:v>1988.1</c:v>
                </c:pt>
                <c:pt idx="145">
                  <c:v>1988.1999999999998</c:v>
                </c:pt>
                <c:pt idx="146">
                  <c:v>1988.2999999999997</c:v>
                </c:pt>
                <c:pt idx="147">
                  <c:v>1988.3999999999996</c:v>
                </c:pt>
                <c:pt idx="148">
                  <c:v>1989.1</c:v>
                </c:pt>
                <c:pt idx="149">
                  <c:v>1989.1999999999998</c:v>
                </c:pt>
                <c:pt idx="150">
                  <c:v>1989.2999999999997</c:v>
                </c:pt>
                <c:pt idx="151">
                  <c:v>1989.3999999999996</c:v>
                </c:pt>
                <c:pt idx="152">
                  <c:v>1990.1</c:v>
                </c:pt>
                <c:pt idx="153">
                  <c:v>1990.1999999999998</c:v>
                </c:pt>
                <c:pt idx="154">
                  <c:v>1990.2999999999997</c:v>
                </c:pt>
                <c:pt idx="155">
                  <c:v>1990.3999999999996</c:v>
                </c:pt>
                <c:pt idx="156">
                  <c:v>1991.1</c:v>
                </c:pt>
                <c:pt idx="157">
                  <c:v>1991.1999999999998</c:v>
                </c:pt>
                <c:pt idx="158">
                  <c:v>1991.2999999999997</c:v>
                </c:pt>
                <c:pt idx="159">
                  <c:v>1991.3999999999996</c:v>
                </c:pt>
                <c:pt idx="160">
                  <c:v>1992.1</c:v>
                </c:pt>
                <c:pt idx="161">
                  <c:v>1992.1999999999998</c:v>
                </c:pt>
                <c:pt idx="162">
                  <c:v>1992.2999999999997</c:v>
                </c:pt>
                <c:pt idx="163">
                  <c:v>1992.3999999999996</c:v>
                </c:pt>
                <c:pt idx="164">
                  <c:v>1993.1</c:v>
                </c:pt>
                <c:pt idx="165">
                  <c:v>1993.1999999999998</c:v>
                </c:pt>
                <c:pt idx="166">
                  <c:v>1993.2999999999997</c:v>
                </c:pt>
                <c:pt idx="167">
                  <c:v>1993.3999999999996</c:v>
                </c:pt>
                <c:pt idx="168">
                  <c:v>1994.1</c:v>
                </c:pt>
                <c:pt idx="169">
                  <c:v>1994.1999999999998</c:v>
                </c:pt>
                <c:pt idx="170">
                  <c:v>1994.2999999999997</c:v>
                </c:pt>
                <c:pt idx="171">
                  <c:v>1994.3999999999996</c:v>
                </c:pt>
                <c:pt idx="172">
                  <c:v>1995.1</c:v>
                </c:pt>
                <c:pt idx="173">
                  <c:v>1995.1999999999998</c:v>
                </c:pt>
                <c:pt idx="174">
                  <c:v>1995.2999999999997</c:v>
                </c:pt>
                <c:pt idx="175">
                  <c:v>1995.3999999999996</c:v>
                </c:pt>
                <c:pt idx="176">
                  <c:v>1996.1</c:v>
                </c:pt>
                <c:pt idx="177">
                  <c:v>1996.1999999999998</c:v>
                </c:pt>
                <c:pt idx="178">
                  <c:v>1996.2999999999997</c:v>
                </c:pt>
                <c:pt idx="179">
                  <c:v>1996.3999999999996</c:v>
                </c:pt>
                <c:pt idx="180">
                  <c:v>1997.1</c:v>
                </c:pt>
                <c:pt idx="181">
                  <c:v>1997.1999999999998</c:v>
                </c:pt>
                <c:pt idx="182">
                  <c:v>1997.2999999999997</c:v>
                </c:pt>
                <c:pt idx="183">
                  <c:v>1997.3999999999996</c:v>
                </c:pt>
                <c:pt idx="184">
                  <c:v>1998.1</c:v>
                </c:pt>
                <c:pt idx="185">
                  <c:v>1998.1999999999998</c:v>
                </c:pt>
                <c:pt idx="186">
                  <c:v>1998.2999999999997</c:v>
                </c:pt>
                <c:pt idx="187">
                  <c:v>1998.3999999999996</c:v>
                </c:pt>
                <c:pt idx="188">
                  <c:v>1999.1</c:v>
                </c:pt>
                <c:pt idx="189">
                  <c:v>1999.1999999999998</c:v>
                </c:pt>
                <c:pt idx="190">
                  <c:v>1999.2999999999997</c:v>
                </c:pt>
                <c:pt idx="191">
                  <c:v>1999.3999999999996</c:v>
                </c:pt>
                <c:pt idx="192">
                  <c:v>2000.1</c:v>
                </c:pt>
                <c:pt idx="193">
                  <c:v>2000.1999999999998</c:v>
                </c:pt>
                <c:pt idx="194">
                  <c:v>2000.2999999999997</c:v>
                </c:pt>
                <c:pt idx="195">
                  <c:v>2000.3999999999996</c:v>
                </c:pt>
                <c:pt idx="196">
                  <c:v>2001.1</c:v>
                </c:pt>
                <c:pt idx="197">
                  <c:v>2001.1999999999998</c:v>
                </c:pt>
                <c:pt idx="198">
                  <c:v>2001.2999999999997</c:v>
                </c:pt>
                <c:pt idx="199">
                  <c:v>2001.3999999999996</c:v>
                </c:pt>
                <c:pt idx="200">
                  <c:v>2002.1</c:v>
                </c:pt>
                <c:pt idx="201">
                  <c:v>2002.1999999999998</c:v>
                </c:pt>
                <c:pt idx="202">
                  <c:v>2002.2999999999997</c:v>
                </c:pt>
                <c:pt idx="203">
                  <c:v>2002.3999999999996</c:v>
                </c:pt>
                <c:pt idx="204">
                  <c:v>2003.1</c:v>
                </c:pt>
                <c:pt idx="205">
                  <c:v>2003.1999999999998</c:v>
                </c:pt>
                <c:pt idx="206">
                  <c:v>2003.2999999999997</c:v>
                </c:pt>
                <c:pt idx="207">
                  <c:v>2003.3999999999996</c:v>
                </c:pt>
                <c:pt idx="208">
                  <c:v>2004.1</c:v>
                </c:pt>
                <c:pt idx="209">
                  <c:v>2004.1999999999998</c:v>
                </c:pt>
                <c:pt idx="210">
                  <c:v>2004.2999999999997</c:v>
                </c:pt>
                <c:pt idx="211">
                  <c:v>2004.3999999999996</c:v>
                </c:pt>
                <c:pt idx="212">
                  <c:v>2005.1</c:v>
                </c:pt>
                <c:pt idx="213">
                  <c:v>2005.1999999999998</c:v>
                </c:pt>
                <c:pt idx="214">
                  <c:v>2005.2999999999997</c:v>
                </c:pt>
                <c:pt idx="215">
                  <c:v>2005.3999999999996</c:v>
                </c:pt>
                <c:pt idx="216">
                  <c:v>2006.1</c:v>
                </c:pt>
                <c:pt idx="217">
                  <c:v>2006.1999999999998</c:v>
                </c:pt>
                <c:pt idx="218">
                  <c:v>2006.2999999999997</c:v>
                </c:pt>
                <c:pt idx="219">
                  <c:v>2006.3999999999996</c:v>
                </c:pt>
                <c:pt idx="220">
                  <c:v>2007.1</c:v>
                </c:pt>
                <c:pt idx="221">
                  <c:v>2007.1999999999998</c:v>
                </c:pt>
                <c:pt idx="222">
                  <c:v>2007.2999999999997</c:v>
                </c:pt>
                <c:pt idx="223">
                  <c:v>2007.3999999999996</c:v>
                </c:pt>
                <c:pt idx="224">
                  <c:v>2008.1</c:v>
                </c:pt>
                <c:pt idx="225">
                  <c:v>2008.1999999999998</c:v>
                </c:pt>
                <c:pt idx="226">
                  <c:v>2008.2999999999997</c:v>
                </c:pt>
                <c:pt idx="227">
                  <c:v>2008.3999999999996</c:v>
                </c:pt>
              </c:numCache>
            </c:numRef>
          </c:cat>
          <c:val>
            <c:numRef>
              <c:f>'Balance Sheets Data (nominal)'!$BM$2:$BM$229</c:f>
              <c:numCache>
                <c:formatCode>General</c:formatCode>
                <c:ptCount val="228"/>
                <c:pt idx="0">
                  <c:v>0.15115286080273271</c:v>
                </c:pt>
                <c:pt idx="1">
                  <c:v>0.1556785917092561</c:v>
                </c:pt>
                <c:pt idx="2">
                  <c:v>0.15807531380753204</c:v>
                </c:pt>
                <c:pt idx="3">
                  <c:v>0.15732364028002171</c:v>
                </c:pt>
                <c:pt idx="4">
                  <c:v>0.15861522198731573</c:v>
                </c:pt>
                <c:pt idx="5">
                  <c:v>0.16293193717277576</c:v>
                </c:pt>
                <c:pt idx="6">
                  <c:v>0.16851220152191104</c:v>
                </c:pt>
                <c:pt idx="7">
                  <c:v>0.17544559723330674</c:v>
                </c:pt>
                <c:pt idx="8">
                  <c:v>0.17948308020250528</c:v>
                </c:pt>
                <c:pt idx="9">
                  <c:v>0.1866489361702138</c:v>
                </c:pt>
                <c:pt idx="10">
                  <c:v>0.18981092436974789</c:v>
                </c:pt>
                <c:pt idx="11">
                  <c:v>0.19332477535301579</c:v>
                </c:pt>
                <c:pt idx="12">
                  <c:v>0.19418777943368029</c:v>
                </c:pt>
                <c:pt idx="13">
                  <c:v>0.19868581163300067</c:v>
                </c:pt>
                <c:pt idx="14">
                  <c:v>0.20255065554231241</c:v>
                </c:pt>
                <c:pt idx="15">
                  <c:v>0.20629107981220737</c:v>
                </c:pt>
                <c:pt idx="16">
                  <c:v>0.21081017978052771</c:v>
                </c:pt>
                <c:pt idx="17">
                  <c:v>0.21478581298940591</c:v>
                </c:pt>
                <c:pt idx="18">
                  <c:v>0.21877987707716887</c:v>
                </c:pt>
                <c:pt idx="19">
                  <c:v>0.22024101762999329</c:v>
                </c:pt>
                <c:pt idx="20">
                  <c:v>0.22045056867891452</c:v>
                </c:pt>
                <c:pt idx="21">
                  <c:v>0.22425958188153344</c:v>
                </c:pt>
                <c:pt idx="22">
                  <c:v>0.22585763293310465</c:v>
                </c:pt>
                <c:pt idx="23">
                  <c:v>0.23254604550379274</c:v>
                </c:pt>
                <c:pt idx="24">
                  <c:v>0.23991189427312842</c:v>
                </c:pt>
                <c:pt idx="25">
                  <c:v>0.24250163719711923</c:v>
                </c:pt>
                <c:pt idx="26">
                  <c:v>0.24163663345346681</c:v>
                </c:pt>
                <c:pt idx="27">
                  <c:v>0.24148453608247536</c:v>
                </c:pt>
                <c:pt idx="28">
                  <c:v>0.24198627371820791</c:v>
                </c:pt>
                <c:pt idx="29">
                  <c:v>0.2425059008654615</c:v>
                </c:pt>
                <c:pt idx="30">
                  <c:v>0.24926369526801492</c:v>
                </c:pt>
                <c:pt idx="31">
                  <c:v>0.25339049103663286</c:v>
                </c:pt>
                <c:pt idx="32">
                  <c:v>0.25152780413740788</c:v>
                </c:pt>
                <c:pt idx="33">
                  <c:v>0.25719444972438699</c:v>
                </c:pt>
                <c:pt idx="34">
                  <c:v>0.26192096804689113</c:v>
                </c:pt>
                <c:pt idx="35">
                  <c:v>0.26990068754774826</c:v>
                </c:pt>
                <c:pt idx="36">
                  <c:v>0.27202121613942032</c:v>
                </c:pt>
                <c:pt idx="37">
                  <c:v>0.27189239332096676</c:v>
                </c:pt>
                <c:pt idx="38">
                  <c:v>0.27326174008008725</c:v>
                </c:pt>
                <c:pt idx="39">
                  <c:v>0.27374222222222222</c:v>
                </c:pt>
                <c:pt idx="40">
                  <c:v>0.27159722222222221</c:v>
                </c:pt>
                <c:pt idx="41">
                  <c:v>0.2746742112482865</c:v>
                </c:pt>
                <c:pt idx="42">
                  <c:v>0.27845762711864552</c:v>
                </c:pt>
                <c:pt idx="43">
                  <c:v>0.28360020225855387</c:v>
                </c:pt>
                <c:pt idx="44">
                  <c:v>0.28436254980079806</c:v>
                </c:pt>
                <c:pt idx="45">
                  <c:v>0.28754908376963473</c:v>
                </c:pt>
                <c:pt idx="46">
                  <c:v>0.28948549447026883</c:v>
                </c:pt>
                <c:pt idx="47">
                  <c:v>0.29210734017363854</c:v>
                </c:pt>
                <c:pt idx="48">
                  <c:v>0.29051724137931156</c:v>
                </c:pt>
                <c:pt idx="49">
                  <c:v>0.29344262295082107</c:v>
                </c:pt>
                <c:pt idx="50">
                  <c:v>0.2953318419090244</c:v>
                </c:pt>
                <c:pt idx="51">
                  <c:v>0.29940793368857332</c:v>
                </c:pt>
                <c:pt idx="52">
                  <c:v>0.29587465861722134</c:v>
                </c:pt>
                <c:pt idx="53">
                  <c:v>0.29696370569128688</c:v>
                </c:pt>
                <c:pt idx="54">
                  <c:v>0.29645615002757858</c:v>
                </c:pt>
                <c:pt idx="55">
                  <c:v>0.29351170568562013</c:v>
                </c:pt>
                <c:pt idx="56">
                  <c:v>0.2897119875454085</c:v>
                </c:pt>
                <c:pt idx="57">
                  <c:v>0.29129375560969356</c:v>
                </c:pt>
                <c:pt idx="58">
                  <c:v>0.29016889337030705</c:v>
                </c:pt>
                <c:pt idx="59">
                  <c:v>0.28830380374179182</c:v>
                </c:pt>
                <c:pt idx="60">
                  <c:v>0.28630639442474792</c:v>
                </c:pt>
                <c:pt idx="61">
                  <c:v>0.28818237082067094</c:v>
                </c:pt>
                <c:pt idx="62">
                  <c:v>0.28842432206427143</c:v>
                </c:pt>
                <c:pt idx="63">
                  <c:v>0.28829737335834932</c:v>
                </c:pt>
                <c:pt idx="64">
                  <c:v>0.28328219115808739</c:v>
                </c:pt>
                <c:pt idx="65">
                  <c:v>0.28042468480424992</c:v>
                </c:pt>
                <c:pt idx="66">
                  <c:v>0.28069393082445082</c:v>
                </c:pt>
                <c:pt idx="67">
                  <c:v>0.28070063013991242</c:v>
                </c:pt>
                <c:pt idx="68">
                  <c:v>0.27548387096774446</c:v>
                </c:pt>
                <c:pt idx="69">
                  <c:v>0.27616511318242348</c:v>
                </c:pt>
                <c:pt idx="70">
                  <c:v>0.27536377320622313</c:v>
                </c:pt>
                <c:pt idx="71">
                  <c:v>0.27730439976109938</c:v>
                </c:pt>
                <c:pt idx="72">
                  <c:v>0.27102133097414732</c:v>
                </c:pt>
                <c:pt idx="73">
                  <c:v>0.26961866047231897</c:v>
                </c:pt>
                <c:pt idx="74">
                  <c:v>0.26862091938707738</c:v>
                </c:pt>
                <c:pt idx="75">
                  <c:v>0.27153575838161265</c:v>
                </c:pt>
                <c:pt idx="76">
                  <c:v>0.2635709733224102</c:v>
                </c:pt>
                <c:pt idx="77">
                  <c:v>0.26383701188455122</c:v>
                </c:pt>
                <c:pt idx="78">
                  <c:v>0.26572456771702063</c:v>
                </c:pt>
                <c:pt idx="79">
                  <c:v>0.2686463488755752</c:v>
                </c:pt>
                <c:pt idx="80">
                  <c:v>0.26540399798421166</c:v>
                </c:pt>
                <c:pt idx="81">
                  <c:v>0.26462191043315114</c:v>
                </c:pt>
                <c:pt idx="82">
                  <c:v>0.26754421061054656</c:v>
                </c:pt>
                <c:pt idx="83">
                  <c:v>0.26689199689199689</c:v>
                </c:pt>
                <c:pt idx="84">
                  <c:v>0.26318981654810925</c:v>
                </c:pt>
                <c:pt idx="85">
                  <c:v>0.26369268897149933</c:v>
                </c:pt>
                <c:pt idx="86">
                  <c:v>0.26744537090281889</c:v>
                </c:pt>
                <c:pt idx="87">
                  <c:v>0.26680862947706624</c:v>
                </c:pt>
                <c:pt idx="88">
                  <c:v>0.26938493434692595</c:v>
                </c:pt>
                <c:pt idx="89">
                  <c:v>0.26956843735272457</c:v>
                </c:pt>
                <c:pt idx="90">
                  <c:v>0.27164839519218081</c:v>
                </c:pt>
                <c:pt idx="91">
                  <c:v>0.26991116261104681</c:v>
                </c:pt>
                <c:pt idx="92">
                  <c:v>0.27022292993630581</c:v>
                </c:pt>
                <c:pt idx="93">
                  <c:v>0.27062780269058295</c:v>
                </c:pt>
                <c:pt idx="94">
                  <c:v>0.26833623955264407</c:v>
                </c:pt>
                <c:pt idx="95">
                  <c:v>0.26771841828998127</c:v>
                </c:pt>
                <c:pt idx="96">
                  <c:v>0.26511339275640305</c:v>
                </c:pt>
                <c:pt idx="97">
                  <c:v>0.26812011745803083</c:v>
                </c:pt>
                <c:pt idx="98">
                  <c:v>0.27257248544851231</c:v>
                </c:pt>
                <c:pt idx="99">
                  <c:v>0.27423221768418821</c:v>
                </c:pt>
                <c:pt idx="100">
                  <c:v>0.27393905017274278</c:v>
                </c:pt>
                <c:pt idx="101">
                  <c:v>0.27619142572283151</c:v>
                </c:pt>
                <c:pt idx="102">
                  <c:v>0.28055931875362877</c:v>
                </c:pt>
                <c:pt idx="103">
                  <c:v>0.28554176927448588</c:v>
                </c:pt>
                <c:pt idx="104">
                  <c:v>0.28882790697674615</c:v>
                </c:pt>
                <c:pt idx="105">
                  <c:v>0.28475566883459308</c:v>
                </c:pt>
                <c:pt idx="106">
                  <c:v>0.29060440030819285</c:v>
                </c:pt>
                <c:pt idx="107">
                  <c:v>0.29316921803889118</c:v>
                </c:pt>
                <c:pt idx="108">
                  <c:v>0.29766271709138131</c:v>
                </c:pt>
                <c:pt idx="109">
                  <c:v>0.30201376800126722</c:v>
                </c:pt>
                <c:pt idx="110">
                  <c:v>0.30602914599915604</c:v>
                </c:pt>
                <c:pt idx="111">
                  <c:v>0.31072354820522458</c:v>
                </c:pt>
                <c:pt idx="112">
                  <c:v>0.31416357832165448</c:v>
                </c:pt>
                <c:pt idx="113">
                  <c:v>0.32019931850657674</c:v>
                </c:pt>
                <c:pt idx="114">
                  <c:v>0.32345510658149718</c:v>
                </c:pt>
                <c:pt idx="115">
                  <c:v>0.31762830402139258</c:v>
                </c:pt>
                <c:pt idx="116">
                  <c:v>0.30810430111049397</c:v>
                </c:pt>
                <c:pt idx="117">
                  <c:v>0.31242101169837111</c:v>
                </c:pt>
                <c:pt idx="118">
                  <c:v>0.30887469720326249</c:v>
                </c:pt>
                <c:pt idx="119">
                  <c:v>0.31229508196721439</c:v>
                </c:pt>
                <c:pt idx="120">
                  <c:v>0.31626710179490564</c:v>
                </c:pt>
                <c:pt idx="121">
                  <c:v>0.3143152311345509</c:v>
                </c:pt>
                <c:pt idx="122">
                  <c:v>0.31063732372871011</c:v>
                </c:pt>
                <c:pt idx="123">
                  <c:v>0.31111211682355788</c:v>
                </c:pt>
                <c:pt idx="124">
                  <c:v>0.30335806556505029</c:v>
                </c:pt>
                <c:pt idx="125">
                  <c:v>0.30243678424844517</c:v>
                </c:pt>
                <c:pt idx="126">
                  <c:v>0.30297829660379488</c:v>
                </c:pt>
                <c:pt idx="127">
                  <c:v>0.30246856709300052</c:v>
                </c:pt>
                <c:pt idx="128">
                  <c:v>0.30026511969760722</c:v>
                </c:pt>
                <c:pt idx="129">
                  <c:v>0.30122550273755416</c:v>
                </c:pt>
                <c:pt idx="130">
                  <c:v>0.3044366799054874</c:v>
                </c:pt>
                <c:pt idx="131">
                  <c:v>0.30791318782052995</c:v>
                </c:pt>
                <c:pt idx="132">
                  <c:v>0.31665007889307084</c:v>
                </c:pt>
                <c:pt idx="133">
                  <c:v>0.32133352479417981</c:v>
                </c:pt>
                <c:pt idx="134">
                  <c:v>0.3288691244455918</c:v>
                </c:pt>
                <c:pt idx="135">
                  <c:v>0.3354065435698117</c:v>
                </c:pt>
                <c:pt idx="136">
                  <c:v>0.33660388544327025</c:v>
                </c:pt>
                <c:pt idx="137">
                  <c:v>0.3446279684569673</c:v>
                </c:pt>
                <c:pt idx="138">
                  <c:v>0.3532321591490688</c:v>
                </c:pt>
                <c:pt idx="139">
                  <c:v>0.36258331316953124</c:v>
                </c:pt>
                <c:pt idx="140">
                  <c:v>0.36428973947722082</c:v>
                </c:pt>
                <c:pt idx="141">
                  <c:v>0.37354797441364734</c:v>
                </c:pt>
                <c:pt idx="142">
                  <c:v>0.37798775116406147</c:v>
                </c:pt>
                <c:pt idx="143">
                  <c:v>0.37407649960092693</c:v>
                </c:pt>
                <c:pt idx="144">
                  <c:v>0.3786102304166078</c:v>
                </c:pt>
                <c:pt idx="145">
                  <c:v>0.38346764636169822</c:v>
                </c:pt>
                <c:pt idx="146">
                  <c:v>0.38839427971865237</c:v>
                </c:pt>
                <c:pt idx="147">
                  <c:v>0.39099301444696116</c:v>
                </c:pt>
                <c:pt idx="148">
                  <c:v>0.38907417413500989</c:v>
                </c:pt>
                <c:pt idx="149">
                  <c:v>0.39343246365119838</c:v>
                </c:pt>
                <c:pt idx="150">
                  <c:v>0.39950288327699607</c:v>
                </c:pt>
                <c:pt idx="151">
                  <c:v>0.40781297566391711</c:v>
                </c:pt>
                <c:pt idx="152">
                  <c:v>0.41143901756350149</c:v>
                </c:pt>
                <c:pt idx="153">
                  <c:v>0.4160736153992125</c:v>
                </c:pt>
                <c:pt idx="154">
                  <c:v>0.42113721065408422</c:v>
                </c:pt>
                <c:pt idx="155">
                  <c:v>0.42841437559841555</c:v>
                </c:pt>
                <c:pt idx="156">
                  <c:v>0.43229959239130439</c:v>
                </c:pt>
                <c:pt idx="157">
                  <c:v>0.43694817497443345</c:v>
                </c:pt>
                <c:pt idx="158">
                  <c:v>0.43570150440718375</c:v>
                </c:pt>
                <c:pt idx="159">
                  <c:v>0.44011450506906535</c:v>
                </c:pt>
                <c:pt idx="160">
                  <c:v>0.43943286906279955</c:v>
                </c:pt>
                <c:pt idx="161">
                  <c:v>0.43803596127247829</c:v>
                </c:pt>
                <c:pt idx="162">
                  <c:v>0.44031815688425807</c:v>
                </c:pt>
                <c:pt idx="163">
                  <c:v>0.44014003053529166</c:v>
                </c:pt>
                <c:pt idx="164">
                  <c:v>0.43832974154401311</c:v>
                </c:pt>
                <c:pt idx="165">
                  <c:v>0.4418460095884818</c:v>
                </c:pt>
                <c:pt idx="166">
                  <c:v>0.4452311749018667</c:v>
                </c:pt>
                <c:pt idx="167">
                  <c:v>0.44306196876562481</c:v>
                </c:pt>
                <c:pt idx="168">
                  <c:v>0.44037331789900325</c:v>
                </c:pt>
                <c:pt idx="169">
                  <c:v>0.43932523539954182</c:v>
                </c:pt>
                <c:pt idx="170">
                  <c:v>0.4406557883936979</c:v>
                </c:pt>
                <c:pt idx="171">
                  <c:v>0.4397458587981527</c:v>
                </c:pt>
                <c:pt idx="172">
                  <c:v>0.43933107710014802</c:v>
                </c:pt>
                <c:pt idx="173">
                  <c:v>0.4432833176608485</c:v>
                </c:pt>
                <c:pt idx="174">
                  <c:v>0.44458632149728888</c:v>
                </c:pt>
                <c:pt idx="175">
                  <c:v>0.44325290794283934</c:v>
                </c:pt>
                <c:pt idx="176">
                  <c:v>0.44330871840610675</c:v>
                </c:pt>
                <c:pt idx="177">
                  <c:v>0.44148728235990187</c:v>
                </c:pt>
                <c:pt idx="178">
                  <c:v>0.44373267905723218</c:v>
                </c:pt>
                <c:pt idx="179">
                  <c:v>0.44245912704364782</c:v>
                </c:pt>
                <c:pt idx="180">
                  <c:v>0.44148364514777338</c:v>
                </c:pt>
                <c:pt idx="181">
                  <c:v>0.44042349461844282</c:v>
                </c:pt>
                <c:pt idx="182">
                  <c:v>0.44365955213018404</c:v>
                </c:pt>
                <c:pt idx="183">
                  <c:v>0.44337756162055125</c:v>
                </c:pt>
                <c:pt idx="184">
                  <c:v>0.44382708141660937</c:v>
                </c:pt>
                <c:pt idx="185">
                  <c:v>0.44925328312870327</c:v>
                </c:pt>
                <c:pt idx="186">
                  <c:v>0.45125092439842995</c:v>
                </c:pt>
                <c:pt idx="187">
                  <c:v>0.4531617860573165</c:v>
                </c:pt>
                <c:pt idx="188">
                  <c:v>0.45626806079456578</c:v>
                </c:pt>
                <c:pt idx="189">
                  <c:v>0.46144907947373576</c:v>
                </c:pt>
                <c:pt idx="190">
                  <c:v>0.46722499597358813</c:v>
                </c:pt>
                <c:pt idx="191">
                  <c:v>0.46590682283733387</c:v>
                </c:pt>
                <c:pt idx="192">
                  <c:v>0.46706544540677514</c:v>
                </c:pt>
                <c:pt idx="193">
                  <c:v>0.46931017632447219</c:v>
                </c:pt>
                <c:pt idx="194">
                  <c:v>0.47913933137972636</c:v>
                </c:pt>
                <c:pt idx="195">
                  <c:v>0.48433632052724768</c:v>
                </c:pt>
                <c:pt idx="196">
                  <c:v>0.48936985481215511</c:v>
                </c:pt>
                <c:pt idx="197">
                  <c:v>0.50018560751908192</c:v>
                </c:pt>
                <c:pt idx="198">
                  <c:v>0.5145484504346286</c:v>
                </c:pt>
                <c:pt idx="199">
                  <c:v>0.52098804064030979</c:v>
                </c:pt>
                <c:pt idx="200">
                  <c:v>0.52889493191913561</c:v>
                </c:pt>
                <c:pt idx="201">
                  <c:v>0.54118216868394042</c:v>
                </c:pt>
                <c:pt idx="202">
                  <c:v>0.55455193115109169</c:v>
                </c:pt>
                <c:pt idx="203">
                  <c:v>0.56974440804071624</c:v>
                </c:pt>
                <c:pt idx="204">
                  <c:v>0.57950231654461215</c:v>
                </c:pt>
                <c:pt idx="205">
                  <c:v>0.59643549548551489</c:v>
                </c:pt>
                <c:pt idx="206">
                  <c:v>0.60441002697071111</c:v>
                </c:pt>
                <c:pt idx="207">
                  <c:v>0.61375284103569683</c:v>
                </c:pt>
                <c:pt idx="208">
                  <c:v>0.62020165709526165</c:v>
                </c:pt>
                <c:pt idx="209">
                  <c:v>0.63214301094717973</c:v>
                </c:pt>
                <c:pt idx="210">
                  <c:v>0.64423569961118965</c:v>
                </c:pt>
                <c:pt idx="211">
                  <c:v>0.65603297485039969</c:v>
                </c:pt>
                <c:pt idx="212">
                  <c:v>0.66189183408197683</c:v>
                </c:pt>
                <c:pt idx="213">
                  <c:v>0.67676600935149678</c:v>
                </c:pt>
                <c:pt idx="214">
                  <c:v>0.68770716689795708</c:v>
                </c:pt>
                <c:pt idx="215">
                  <c:v>0.69935887338143321</c:v>
                </c:pt>
                <c:pt idx="216">
                  <c:v>0.70765224235316182</c:v>
                </c:pt>
                <c:pt idx="217">
                  <c:v>0.72075741771419877</c:v>
                </c:pt>
                <c:pt idx="218">
                  <c:v>0.7322334259147445</c:v>
                </c:pt>
                <c:pt idx="219">
                  <c:v>0.73622560788625369</c:v>
                </c:pt>
                <c:pt idx="220">
                  <c:v>0.74259375763272661</c:v>
                </c:pt>
                <c:pt idx="221">
                  <c:v>0.74488953594176521</c:v>
                </c:pt>
                <c:pt idx="222">
                  <c:v>0.74334007139478275</c:v>
                </c:pt>
                <c:pt idx="223">
                  <c:v>0.74797166315069641</c:v>
                </c:pt>
                <c:pt idx="224">
                  <c:v>0.74613873420584065</c:v>
                </c:pt>
                <c:pt idx="225">
                  <c:v>0.73861695057539856</c:v>
                </c:pt>
                <c:pt idx="226">
                  <c:v>0.73014334480461818</c:v>
                </c:pt>
                <c:pt idx="227">
                  <c:v>0.7361583910199081</c:v>
                </c:pt>
              </c:numCache>
            </c:numRef>
          </c:val>
          <c:smooth val="0"/>
        </c:ser>
        <c:dLbls>
          <c:showLegendKey val="0"/>
          <c:showVal val="0"/>
          <c:showCatName val="0"/>
          <c:showSerName val="0"/>
          <c:showPercent val="0"/>
          <c:showBubbleSize val="0"/>
        </c:dLbls>
        <c:smooth val="0"/>
        <c:axId val="586475960"/>
        <c:axId val="586476352"/>
      </c:lineChart>
      <c:catAx>
        <c:axId val="586475960"/>
        <c:scaling>
          <c:orientation val="minMax"/>
        </c:scaling>
        <c:delete val="0"/>
        <c:axPos val="b"/>
        <c:numFmt formatCode="0.0" sourceLinked="1"/>
        <c:majorTickMark val="out"/>
        <c:minorTickMark val="none"/>
        <c:tickLblPos val="nextTo"/>
        <c:txPr>
          <a:bodyPr/>
          <a:lstStyle/>
          <a:p>
            <a:pPr>
              <a:defRPr sz="2800"/>
            </a:pPr>
            <a:endParaRPr lang="en-US"/>
          </a:p>
        </c:txPr>
        <c:crossAx val="586476352"/>
        <c:crosses val="autoZero"/>
        <c:auto val="1"/>
        <c:lblAlgn val="ctr"/>
        <c:lblOffset val="100"/>
        <c:tickLblSkip val="12"/>
        <c:noMultiLvlLbl val="0"/>
      </c:catAx>
      <c:valAx>
        <c:axId val="586476352"/>
        <c:scaling>
          <c:orientation val="minMax"/>
        </c:scaling>
        <c:delete val="0"/>
        <c:axPos val="l"/>
        <c:majorGridlines/>
        <c:numFmt formatCode="General" sourceLinked="1"/>
        <c:majorTickMark val="out"/>
        <c:minorTickMark val="none"/>
        <c:tickLblPos val="nextTo"/>
        <c:txPr>
          <a:bodyPr/>
          <a:lstStyle/>
          <a:p>
            <a:pPr>
              <a:defRPr sz="2800"/>
            </a:pPr>
            <a:endParaRPr lang="en-US"/>
          </a:p>
        </c:txPr>
        <c:crossAx val="586475960"/>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marker>
            <c:symbol val="none"/>
          </c:marker>
          <c:cat>
            <c:strRef>
              <c:f>NIPATable!$C$7:$IX$7</c:f>
              <c:strCache>
                <c:ptCount val="256"/>
                <c:pt idx="0">
                  <c:v> 1947-I </c:v>
                </c:pt>
                <c:pt idx="1">
                  <c:v> 1947-II </c:v>
                </c:pt>
                <c:pt idx="2">
                  <c:v> 1947-III </c:v>
                </c:pt>
                <c:pt idx="3">
                  <c:v> 1947-IV </c:v>
                </c:pt>
                <c:pt idx="4">
                  <c:v> 1948-I </c:v>
                </c:pt>
                <c:pt idx="5">
                  <c:v> 1948-II </c:v>
                </c:pt>
                <c:pt idx="6">
                  <c:v> 1948-III </c:v>
                </c:pt>
                <c:pt idx="7">
                  <c:v> 1948-IV </c:v>
                </c:pt>
                <c:pt idx="8">
                  <c:v> 1949-I </c:v>
                </c:pt>
                <c:pt idx="9">
                  <c:v> 1949-II </c:v>
                </c:pt>
                <c:pt idx="10">
                  <c:v> 1949-III </c:v>
                </c:pt>
                <c:pt idx="11">
                  <c:v> 1949-IV </c:v>
                </c:pt>
                <c:pt idx="12">
                  <c:v> 1950-I </c:v>
                </c:pt>
                <c:pt idx="13">
                  <c:v> 1950-II </c:v>
                </c:pt>
                <c:pt idx="14">
                  <c:v> 1950-III </c:v>
                </c:pt>
                <c:pt idx="15">
                  <c:v> 1950-IV </c:v>
                </c:pt>
                <c:pt idx="16">
                  <c:v> 1951-I </c:v>
                </c:pt>
                <c:pt idx="17">
                  <c:v> 1951-II </c:v>
                </c:pt>
                <c:pt idx="18">
                  <c:v> 1951-III </c:v>
                </c:pt>
                <c:pt idx="19">
                  <c:v> 1951-IV </c:v>
                </c:pt>
                <c:pt idx="20">
                  <c:v> 1952-I </c:v>
                </c:pt>
                <c:pt idx="21">
                  <c:v> 1952-II </c:v>
                </c:pt>
                <c:pt idx="22">
                  <c:v> 1952-III </c:v>
                </c:pt>
                <c:pt idx="23">
                  <c:v> 1952-IV </c:v>
                </c:pt>
                <c:pt idx="24">
                  <c:v> 1953-I </c:v>
                </c:pt>
                <c:pt idx="25">
                  <c:v> 1953-II </c:v>
                </c:pt>
                <c:pt idx="26">
                  <c:v> 1953-III </c:v>
                </c:pt>
                <c:pt idx="27">
                  <c:v> 1953-IV </c:v>
                </c:pt>
                <c:pt idx="28">
                  <c:v> 1954-I </c:v>
                </c:pt>
                <c:pt idx="29">
                  <c:v> 1954-II </c:v>
                </c:pt>
                <c:pt idx="30">
                  <c:v> 1954-III </c:v>
                </c:pt>
                <c:pt idx="31">
                  <c:v> 1954-IV </c:v>
                </c:pt>
                <c:pt idx="32">
                  <c:v> 1955-I </c:v>
                </c:pt>
                <c:pt idx="33">
                  <c:v> 1955-II </c:v>
                </c:pt>
                <c:pt idx="34">
                  <c:v> 1955-III </c:v>
                </c:pt>
                <c:pt idx="35">
                  <c:v> 1955-IV </c:v>
                </c:pt>
                <c:pt idx="36">
                  <c:v> 1956-I </c:v>
                </c:pt>
                <c:pt idx="37">
                  <c:v> 1956-II </c:v>
                </c:pt>
                <c:pt idx="38">
                  <c:v> 1956-III </c:v>
                </c:pt>
                <c:pt idx="39">
                  <c:v> 1956-IV </c:v>
                </c:pt>
                <c:pt idx="40">
                  <c:v> 1957-I </c:v>
                </c:pt>
                <c:pt idx="41">
                  <c:v> 1957-II </c:v>
                </c:pt>
                <c:pt idx="42">
                  <c:v> 1957-III </c:v>
                </c:pt>
                <c:pt idx="43">
                  <c:v> 1957-IV </c:v>
                </c:pt>
                <c:pt idx="44">
                  <c:v> 1958-I </c:v>
                </c:pt>
                <c:pt idx="45">
                  <c:v> 1958-II </c:v>
                </c:pt>
                <c:pt idx="46">
                  <c:v> 1958-III </c:v>
                </c:pt>
                <c:pt idx="47">
                  <c:v> 1958-IV </c:v>
                </c:pt>
                <c:pt idx="48">
                  <c:v> 1959-I </c:v>
                </c:pt>
                <c:pt idx="49">
                  <c:v> 1959-II </c:v>
                </c:pt>
                <c:pt idx="50">
                  <c:v> 1959-III </c:v>
                </c:pt>
                <c:pt idx="51">
                  <c:v> 1959-IV </c:v>
                </c:pt>
                <c:pt idx="52">
                  <c:v> 1960-I </c:v>
                </c:pt>
                <c:pt idx="53">
                  <c:v> 1960-II </c:v>
                </c:pt>
                <c:pt idx="54">
                  <c:v> 1960-III </c:v>
                </c:pt>
                <c:pt idx="55">
                  <c:v> 1960-IV </c:v>
                </c:pt>
                <c:pt idx="56">
                  <c:v> 1961-I </c:v>
                </c:pt>
                <c:pt idx="57">
                  <c:v> 1961-II </c:v>
                </c:pt>
                <c:pt idx="58">
                  <c:v> 1961-III </c:v>
                </c:pt>
                <c:pt idx="59">
                  <c:v> 1961-IV </c:v>
                </c:pt>
                <c:pt idx="60">
                  <c:v> 1962-I </c:v>
                </c:pt>
                <c:pt idx="61">
                  <c:v> 1962-II </c:v>
                </c:pt>
                <c:pt idx="62">
                  <c:v> 1962-III </c:v>
                </c:pt>
                <c:pt idx="63">
                  <c:v> 1962-IV </c:v>
                </c:pt>
                <c:pt idx="64">
                  <c:v> 1963-I </c:v>
                </c:pt>
                <c:pt idx="65">
                  <c:v> 1963-II </c:v>
                </c:pt>
                <c:pt idx="66">
                  <c:v> 1963-III </c:v>
                </c:pt>
                <c:pt idx="67">
                  <c:v> 1963-IV </c:v>
                </c:pt>
                <c:pt idx="68">
                  <c:v> 1964-I </c:v>
                </c:pt>
                <c:pt idx="69">
                  <c:v> 1964-II </c:v>
                </c:pt>
                <c:pt idx="70">
                  <c:v> 1964-III </c:v>
                </c:pt>
                <c:pt idx="71">
                  <c:v> 1964-IV </c:v>
                </c:pt>
                <c:pt idx="72">
                  <c:v> 1965-I </c:v>
                </c:pt>
                <c:pt idx="73">
                  <c:v> 1965-II </c:v>
                </c:pt>
                <c:pt idx="74">
                  <c:v> 1965-III </c:v>
                </c:pt>
                <c:pt idx="75">
                  <c:v> 1965-IV </c:v>
                </c:pt>
                <c:pt idx="76">
                  <c:v> 1966-I </c:v>
                </c:pt>
                <c:pt idx="77">
                  <c:v> 1966-II </c:v>
                </c:pt>
                <c:pt idx="78">
                  <c:v> 1966-III </c:v>
                </c:pt>
                <c:pt idx="79">
                  <c:v> 1966-IV </c:v>
                </c:pt>
                <c:pt idx="80">
                  <c:v> 1967-I </c:v>
                </c:pt>
                <c:pt idx="81">
                  <c:v> 1967-II </c:v>
                </c:pt>
                <c:pt idx="82">
                  <c:v> 1967-III </c:v>
                </c:pt>
                <c:pt idx="83">
                  <c:v> 1967-IV </c:v>
                </c:pt>
                <c:pt idx="84">
                  <c:v> 1968-I </c:v>
                </c:pt>
                <c:pt idx="85">
                  <c:v> 1968-II </c:v>
                </c:pt>
                <c:pt idx="86">
                  <c:v> 1968-III </c:v>
                </c:pt>
                <c:pt idx="87">
                  <c:v> 1968-IV </c:v>
                </c:pt>
                <c:pt idx="88">
                  <c:v> 1969-I </c:v>
                </c:pt>
                <c:pt idx="89">
                  <c:v> 1969-II </c:v>
                </c:pt>
                <c:pt idx="90">
                  <c:v> 1969-III </c:v>
                </c:pt>
                <c:pt idx="91">
                  <c:v> 1969-IV </c:v>
                </c:pt>
                <c:pt idx="92">
                  <c:v> 1970-I </c:v>
                </c:pt>
                <c:pt idx="93">
                  <c:v> 1970-II </c:v>
                </c:pt>
                <c:pt idx="94">
                  <c:v> 1970-III </c:v>
                </c:pt>
                <c:pt idx="95">
                  <c:v> 1970-IV </c:v>
                </c:pt>
                <c:pt idx="96">
                  <c:v> 1971-I </c:v>
                </c:pt>
                <c:pt idx="97">
                  <c:v> 1971-II </c:v>
                </c:pt>
                <c:pt idx="98">
                  <c:v> 1971-III </c:v>
                </c:pt>
                <c:pt idx="99">
                  <c:v> 1971-IV </c:v>
                </c:pt>
                <c:pt idx="100">
                  <c:v> 1972-I </c:v>
                </c:pt>
                <c:pt idx="101">
                  <c:v> 1972-II </c:v>
                </c:pt>
                <c:pt idx="102">
                  <c:v> 1972-III </c:v>
                </c:pt>
                <c:pt idx="103">
                  <c:v> 1972-IV </c:v>
                </c:pt>
                <c:pt idx="104">
                  <c:v> 1973-I </c:v>
                </c:pt>
                <c:pt idx="105">
                  <c:v> 1973-II </c:v>
                </c:pt>
                <c:pt idx="106">
                  <c:v> 1973-III </c:v>
                </c:pt>
                <c:pt idx="107">
                  <c:v> 1973-IV </c:v>
                </c:pt>
                <c:pt idx="108">
                  <c:v> 1974-I </c:v>
                </c:pt>
                <c:pt idx="109">
                  <c:v> 1974-II </c:v>
                </c:pt>
                <c:pt idx="110">
                  <c:v> 1974-III </c:v>
                </c:pt>
                <c:pt idx="111">
                  <c:v> 1974-IV </c:v>
                </c:pt>
                <c:pt idx="112">
                  <c:v> 1975-I </c:v>
                </c:pt>
                <c:pt idx="113">
                  <c:v> 1975-II </c:v>
                </c:pt>
                <c:pt idx="114">
                  <c:v> 1975-III </c:v>
                </c:pt>
                <c:pt idx="115">
                  <c:v> 1975-IV </c:v>
                </c:pt>
                <c:pt idx="116">
                  <c:v> 1976-I </c:v>
                </c:pt>
                <c:pt idx="117">
                  <c:v> 1976-II </c:v>
                </c:pt>
                <c:pt idx="118">
                  <c:v> 1976-III </c:v>
                </c:pt>
                <c:pt idx="119">
                  <c:v> 1976-IV </c:v>
                </c:pt>
                <c:pt idx="120">
                  <c:v> 1977-I </c:v>
                </c:pt>
                <c:pt idx="121">
                  <c:v> 1977-II </c:v>
                </c:pt>
                <c:pt idx="122">
                  <c:v> 1977-III </c:v>
                </c:pt>
                <c:pt idx="123">
                  <c:v> 1977-IV </c:v>
                </c:pt>
                <c:pt idx="124">
                  <c:v> 1978-I </c:v>
                </c:pt>
                <c:pt idx="125">
                  <c:v> 1978-II </c:v>
                </c:pt>
                <c:pt idx="126">
                  <c:v> 1978-III </c:v>
                </c:pt>
                <c:pt idx="127">
                  <c:v> 1978-IV </c:v>
                </c:pt>
                <c:pt idx="128">
                  <c:v> 1979-I </c:v>
                </c:pt>
                <c:pt idx="129">
                  <c:v> 1979-II </c:v>
                </c:pt>
                <c:pt idx="130">
                  <c:v> 1979-III </c:v>
                </c:pt>
                <c:pt idx="131">
                  <c:v> 1979-IV </c:v>
                </c:pt>
                <c:pt idx="132">
                  <c:v> 1980-I </c:v>
                </c:pt>
                <c:pt idx="133">
                  <c:v> 1980-II </c:v>
                </c:pt>
                <c:pt idx="134">
                  <c:v> 1980-III </c:v>
                </c:pt>
                <c:pt idx="135">
                  <c:v> 1980-IV </c:v>
                </c:pt>
                <c:pt idx="136">
                  <c:v> 1981-I </c:v>
                </c:pt>
                <c:pt idx="137">
                  <c:v> 1981-II </c:v>
                </c:pt>
                <c:pt idx="138">
                  <c:v> 1981-III </c:v>
                </c:pt>
                <c:pt idx="139">
                  <c:v> 1981-IV </c:v>
                </c:pt>
                <c:pt idx="140">
                  <c:v> 1982-I </c:v>
                </c:pt>
                <c:pt idx="141">
                  <c:v> 1982-II </c:v>
                </c:pt>
                <c:pt idx="142">
                  <c:v> 1982-III </c:v>
                </c:pt>
                <c:pt idx="143">
                  <c:v> 1982-IV </c:v>
                </c:pt>
                <c:pt idx="144">
                  <c:v> 1983-I </c:v>
                </c:pt>
                <c:pt idx="145">
                  <c:v> 1983-II </c:v>
                </c:pt>
                <c:pt idx="146">
                  <c:v> 1983-III </c:v>
                </c:pt>
                <c:pt idx="147">
                  <c:v> 1983-IV </c:v>
                </c:pt>
                <c:pt idx="148">
                  <c:v> 1984-I </c:v>
                </c:pt>
                <c:pt idx="149">
                  <c:v> 1984-II </c:v>
                </c:pt>
                <c:pt idx="150">
                  <c:v> 1984-III </c:v>
                </c:pt>
                <c:pt idx="151">
                  <c:v> 1984-IV </c:v>
                </c:pt>
                <c:pt idx="152">
                  <c:v> 1985-I </c:v>
                </c:pt>
                <c:pt idx="153">
                  <c:v> 1985-II </c:v>
                </c:pt>
                <c:pt idx="154">
                  <c:v> 1985-III </c:v>
                </c:pt>
                <c:pt idx="155">
                  <c:v> 1985-IV </c:v>
                </c:pt>
                <c:pt idx="156">
                  <c:v> 1986-I </c:v>
                </c:pt>
                <c:pt idx="157">
                  <c:v> 1986-II </c:v>
                </c:pt>
                <c:pt idx="158">
                  <c:v> 1986-III </c:v>
                </c:pt>
                <c:pt idx="159">
                  <c:v> 1986-IV </c:v>
                </c:pt>
                <c:pt idx="160">
                  <c:v> 1987-I </c:v>
                </c:pt>
                <c:pt idx="161">
                  <c:v> 1987-II </c:v>
                </c:pt>
                <c:pt idx="162">
                  <c:v> 1987-III </c:v>
                </c:pt>
                <c:pt idx="163">
                  <c:v> 1987-IV </c:v>
                </c:pt>
                <c:pt idx="164">
                  <c:v> 1988-I </c:v>
                </c:pt>
                <c:pt idx="165">
                  <c:v> 1988-II </c:v>
                </c:pt>
                <c:pt idx="166">
                  <c:v> 1988-III </c:v>
                </c:pt>
                <c:pt idx="167">
                  <c:v> 1988-IV </c:v>
                </c:pt>
                <c:pt idx="168">
                  <c:v> 1989-I </c:v>
                </c:pt>
                <c:pt idx="169">
                  <c:v> 1989-II </c:v>
                </c:pt>
                <c:pt idx="170">
                  <c:v> 1989-III </c:v>
                </c:pt>
                <c:pt idx="171">
                  <c:v> 1989-IV </c:v>
                </c:pt>
                <c:pt idx="172">
                  <c:v> 1990-I </c:v>
                </c:pt>
                <c:pt idx="173">
                  <c:v> 1990-II </c:v>
                </c:pt>
                <c:pt idx="174">
                  <c:v> 1990-III </c:v>
                </c:pt>
                <c:pt idx="175">
                  <c:v> 1990-IV </c:v>
                </c:pt>
                <c:pt idx="176">
                  <c:v> 1991-I </c:v>
                </c:pt>
                <c:pt idx="177">
                  <c:v> 1991-II </c:v>
                </c:pt>
                <c:pt idx="178">
                  <c:v> 1991-III </c:v>
                </c:pt>
                <c:pt idx="179">
                  <c:v> 1991-IV </c:v>
                </c:pt>
                <c:pt idx="180">
                  <c:v> 1992-I </c:v>
                </c:pt>
                <c:pt idx="181">
                  <c:v> 1992-II </c:v>
                </c:pt>
                <c:pt idx="182">
                  <c:v> 1992-III </c:v>
                </c:pt>
                <c:pt idx="183">
                  <c:v> 1992-IV </c:v>
                </c:pt>
                <c:pt idx="184">
                  <c:v> 1993-I </c:v>
                </c:pt>
                <c:pt idx="185">
                  <c:v> 1993-II </c:v>
                </c:pt>
                <c:pt idx="186">
                  <c:v> 1993-III </c:v>
                </c:pt>
                <c:pt idx="187">
                  <c:v> 1993-IV </c:v>
                </c:pt>
                <c:pt idx="188">
                  <c:v> 1994-I </c:v>
                </c:pt>
                <c:pt idx="189">
                  <c:v> 1994-II </c:v>
                </c:pt>
                <c:pt idx="190">
                  <c:v> 1994-III </c:v>
                </c:pt>
                <c:pt idx="191">
                  <c:v> 1994-IV </c:v>
                </c:pt>
                <c:pt idx="192">
                  <c:v> 1995-I </c:v>
                </c:pt>
                <c:pt idx="193">
                  <c:v> 1995-II </c:v>
                </c:pt>
                <c:pt idx="194">
                  <c:v> 1995-III </c:v>
                </c:pt>
                <c:pt idx="195">
                  <c:v> 1995-IV </c:v>
                </c:pt>
                <c:pt idx="196">
                  <c:v> 1996-I </c:v>
                </c:pt>
                <c:pt idx="197">
                  <c:v> 1996-II </c:v>
                </c:pt>
                <c:pt idx="198">
                  <c:v> 1996-III </c:v>
                </c:pt>
                <c:pt idx="199">
                  <c:v> 1996-IV </c:v>
                </c:pt>
                <c:pt idx="200">
                  <c:v> 1997-I </c:v>
                </c:pt>
                <c:pt idx="201">
                  <c:v> 1997-II </c:v>
                </c:pt>
                <c:pt idx="202">
                  <c:v> 1997-III </c:v>
                </c:pt>
                <c:pt idx="203">
                  <c:v> 1997-IV </c:v>
                </c:pt>
                <c:pt idx="204">
                  <c:v> 1998-I </c:v>
                </c:pt>
                <c:pt idx="205">
                  <c:v> 1998-II </c:v>
                </c:pt>
                <c:pt idx="206">
                  <c:v> 1998-III </c:v>
                </c:pt>
                <c:pt idx="207">
                  <c:v> 1998-IV </c:v>
                </c:pt>
                <c:pt idx="208">
                  <c:v> 1999-I </c:v>
                </c:pt>
                <c:pt idx="209">
                  <c:v> 1999-II </c:v>
                </c:pt>
                <c:pt idx="210">
                  <c:v> 1999-III </c:v>
                </c:pt>
                <c:pt idx="211">
                  <c:v> 1999-IV </c:v>
                </c:pt>
                <c:pt idx="212">
                  <c:v> 2000-I </c:v>
                </c:pt>
                <c:pt idx="213">
                  <c:v> 2000-II </c:v>
                </c:pt>
                <c:pt idx="214">
                  <c:v> 2000-III </c:v>
                </c:pt>
                <c:pt idx="215">
                  <c:v> 2000-IV </c:v>
                </c:pt>
                <c:pt idx="216">
                  <c:v> 2001-I </c:v>
                </c:pt>
                <c:pt idx="217">
                  <c:v> 2001-II </c:v>
                </c:pt>
                <c:pt idx="218">
                  <c:v> 2001-III </c:v>
                </c:pt>
                <c:pt idx="219">
                  <c:v> 2001-IV </c:v>
                </c:pt>
                <c:pt idx="220">
                  <c:v> 2002-I </c:v>
                </c:pt>
                <c:pt idx="221">
                  <c:v> 2002-II </c:v>
                </c:pt>
                <c:pt idx="222">
                  <c:v> 2002-III </c:v>
                </c:pt>
                <c:pt idx="223">
                  <c:v> 2002-IV </c:v>
                </c:pt>
                <c:pt idx="224">
                  <c:v> 2003-I </c:v>
                </c:pt>
                <c:pt idx="225">
                  <c:v> 2003-II </c:v>
                </c:pt>
                <c:pt idx="226">
                  <c:v> 2003-III </c:v>
                </c:pt>
                <c:pt idx="227">
                  <c:v> 2003-IV </c:v>
                </c:pt>
                <c:pt idx="228">
                  <c:v> 2004-I </c:v>
                </c:pt>
                <c:pt idx="229">
                  <c:v> 2004-II </c:v>
                </c:pt>
                <c:pt idx="230">
                  <c:v> 2004-III </c:v>
                </c:pt>
                <c:pt idx="231">
                  <c:v> 2004-IV </c:v>
                </c:pt>
                <c:pt idx="232">
                  <c:v> 2005-I </c:v>
                </c:pt>
                <c:pt idx="233">
                  <c:v> 2005-II </c:v>
                </c:pt>
                <c:pt idx="234">
                  <c:v> 2005-III </c:v>
                </c:pt>
                <c:pt idx="235">
                  <c:v> 2005-IV </c:v>
                </c:pt>
                <c:pt idx="236">
                  <c:v> 2006-I </c:v>
                </c:pt>
                <c:pt idx="237">
                  <c:v> 2006-II </c:v>
                </c:pt>
                <c:pt idx="238">
                  <c:v> 2006-III </c:v>
                </c:pt>
                <c:pt idx="239">
                  <c:v> 2006-IV </c:v>
                </c:pt>
                <c:pt idx="240">
                  <c:v> 2007-I </c:v>
                </c:pt>
                <c:pt idx="241">
                  <c:v> 2007-II </c:v>
                </c:pt>
                <c:pt idx="242">
                  <c:v> 2007-III </c:v>
                </c:pt>
                <c:pt idx="243">
                  <c:v> 2007-IV </c:v>
                </c:pt>
                <c:pt idx="244">
                  <c:v> 2008-I </c:v>
                </c:pt>
                <c:pt idx="245">
                  <c:v> 2008-II </c:v>
                </c:pt>
                <c:pt idx="246">
                  <c:v> 2008-III </c:v>
                </c:pt>
                <c:pt idx="247">
                  <c:v> 2008-IV </c:v>
                </c:pt>
                <c:pt idx="248">
                  <c:v> 2009-I </c:v>
                </c:pt>
                <c:pt idx="249">
                  <c:v> 2009-II </c:v>
                </c:pt>
                <c:pt idx="250">
                  <c:v> 2009-III </c:v>
                </c:pt>
                <c:pt idx="251">
                  <c:v> 2009-IV </c:v>
                </c:pt>
                <c:pt idx="252">
                  <c:v> 2010-I </c:v>
                </c:pt>
                <c:pt idx="253">
                  <c:v> 2010-II </c:v>
                </c:pt>
                <c:pt idx="254">
                  <c:v> 2010-III </c:v>
                </c:pt>
                <c:pt idx="255">
                  <c:v> 2010-IV </c:v>
                </c:pt>
              </c:strCache>
            </c:strRef>
          </c:cat>
          <c:val>
            <c:numRef>
              <c:f>NIPATable!$C$10:$IX$10</c:f>
              <c:numCache>
                <c:formatCode>General</c:formatCode>
                <c:ptCount val="256"/>
                <c:pt idx="0">
                  <c:v>0.63847195576120075</c:v>
                </c:pt>
                <c:pt idx="1">
                  <c:v>0.6500141282848263</c:v>
                </c:pt>
                <c:pt idx="2">
                  <c:v>0.65271493212669685</c:v>
                </c:pt>
                <c:pt idx="3">
                  <c:v>0.6431357254290172</c:v>
                </c:pt>
                <c:pt idx="4">
                  <c:v>0.63622902270483706</c:v>
                </c:pt>
                <c:pt idx="5">
                  <c:v>0.63202111045290532</c:v>
                </c:pt>
                <c:pt idx="6">
                  <c:v>0.62954630671166101</c:v>
                </c:pt>
                <c:pt idx="7">
                  <c:v>0.63359717616857425</c:v>
                </c:pt>
                <c:pt idx="8">
                  <c:v>0.64350797266514803</c:v>
                </c:pt>
                <c:pt idx="9">
                  <c:v>0.65576179848674543</c:v>
                </c:pt>
                <c:pt idx="10">
                  <c:v>0.64994347849491307</c:v>
                </c:pt>
                <c:pt idx="11">
                  <c:v>0.66570667825897945</c:v>
                </c:pt>
                <c:pt idx="12">
                  <c:v>0.65047529510080437</c:v>
                </c:pt>
                <c:pt idx="13">
                  <c:v>0.6416442799939176</c:v>
                </c:pt>
                <c:pt idx="14">
                  <c:v>0.64918784449539058</c:v>
                </c:pt>
                <c:pt idx="15">
                  <c:v>0.61873262390950057</c:v>
                </c:pt>
                <c:pt idx="16">
                  <c:v>0.62579881656804737</c:v>
                </c:pt>
                <c:pt idx="17">
                  <c:v>0.59820264481281438</c:v>
                </c:pt>
                <c:pt idx="18">
                  <c:v>0.59336194302410517</c:v>
                </c:pt>
                <c:pt idx="19">
                  <c:v>0.59582516749464476</c:v>
                </c:pt>
                <c:pt idx="20">
                  <c:v>0.5911921306741269</c:v>
                </c:pt>
                <c:pt idx="21">
                  <c:v>0.60213648246642038</c:v>
                </c:pt>
                <c:pt idx="22">
                  <c:v>0.60102977389747037</c:v>
                </c:pt>
                <c:pt idx="23">
                  <c:v>0.60237517337031898</c:v>
                </c:pt>
                <c:pt idx="24">
                  <c:v>0.59836623553437718</c:v>
                </c:pt>
                <c:pt idx="25">
                  <c:v>0.59745798496748592</c:v>
                </c:pt>
                <c:pt idx="26">
                  <c:v>0.59971110544651196</c:v>
                </c:pt>
                <c:pt idx="27">
                  <c:v>0.60530973451327441</c:v>
                </c:pt>
                <c:pt idx="28">
                  <c:v>0.61040988939492513</c:v>
                </c:pt>
                <c:pt idx="29">
                  <c:v>0.61761393172760348</c:v>
                </c:pt>
                <c:pt idx="30">
                  <c:v>0.61900274160383817</c:v>
                </c:pt>
                <c:pt idx="31">
                  <c:v>0.61960356122963223</c:v>
                </c:pt>
                <c:pt idx="32">
                  <c:v>0.61578968853328986</c:v>
                </c:pt>
                <c:pt idx="33">
                  <c:v>0.61731518290968956</c:v>
                </c:pt>
                <c:pt idx="34">
                  <c:v>0.61672280562710524</c:v>
                </c:pt>
                <c:pt idx="35">
                  <c:v>0.62101986128625475</c:v>
                </c:pt>
                <c:pt idx="36">
                  <c:v>0.6248762915165671</c:v>
                </c:pt>
                <c:pt idx="37">
                  <c:v>0.62205899681841392</c:v>
                </c:pt>
                <c:pt idx="38">
                  <c:v>0.62425767884532191</c:v>
                </c:pt>
                <c:pt idx="39">
                  <c:v>0.62268312502418444</c:v>
                </c:pt>
                <c:pt idx="40">
                  <c:v>0.62314437350973007</c:v>
                </c:pt>
                <c:pt idx="41">
                  <c:v>0.62577585874551833</c:v>
                </c:pt>
                <c:pt idx="42">
                  <c:v>0.62472793921111913</c:v>
                </c:pt>
                <c:pt idx="43">
                  <c:v>0.63169065719908923</c:v>
                </c:pt>
                <c:pt idx="44">
                  <c:v>0.64040932889100433</c:v>
                </c:pt>
                <c:pt idx="45">
                  <c:v>0.64176456674288418</c:v>
                </c:pt>
                <c:pt idx="46">
                  <c:v>0.6373021070066639</c:v>
                </c:pt>
                <c:pt idx="47">
                  <c:v>0.63103214635248062</c:v>
                </c:pt>
                <c:pt idx="48">
                  <c:v>0.62996716230675565</c:v>
                </c:pt>
                <c:pt idx="49">
                  <c:v>0.62390240391535912</c:v>
                </c:pt>
                <c:pt idx="50">
                  <c:v>0.63116555575571964</c:v>
                </c:pt>
                <c:pt idx="51">
                  <c:v>0.62964957633204088</c:v>
                </c:pt>
                <c:pt idx="52">
                  <c:v>0.62172981704533492</c:v>
                </c:pt>
                <c:pt idx="53">
                  <c:v>0.63255009878633928</c:v>
                </c:pt>
                <c:pt idx="54">
                  <c:v>0.62902430433251144</c:v>
                </c:pt>
                <c:pt idx="55">
                  <c:v>0.63805038178833939</c:v>
                </c:pt>
                <c:pt idx="56">
                  <c:v>0.63409356932571914</c:v>
                </c:pt>
                <c:pt idx="57">
                  <c:v>0.63172005571030643</c:v>
                </c:pt>
                <c:pt idx="58">
                  <c:v>0.6246916118421052</c:v>
                </c:pt>
                <c:pt idx="59">
                  <c:v>0.62448787695614205</c:v>
                </c:pt>
                <c:pt idx="60">
                  <c:v>0.62001847453153869</c:v>
                </c:pt>
                <c:pt idx="61">
                  <c:v>0.62077854276111855</c:v>
                </c:pt>
                <c:pt idx="62">
                  <c:v>0.6200775945683803</c:v>
                </c:pt>
                <c:pt idx="63">
                  <c:v>0.6273301941559698</c:v>
                </c:pt>
                <c:pt idx="64">
                  <c:v>0.6234121804463405</c:v>
                </c:pt>
                <c:pt idx="65">
                  <c:v>0.62158847943654882</c:v>
                </c:pt>
                <c:pt idx="66">
                  <c:v>0.618399530907632</c:v>
                </c:pt>
                <c:pt idx="67">
                  <c:v>0.61886676875957114</c:v>
                </c:pt>
                <c:pt idx="68">
                  <c:v>0.61724881672757781</c:v>
                </c:pt>
                <c:pt idx="69">
                  <c:v>0.62095006811585618</c:v>
                </c:pt>
                <c:pt idx="70">
                  <c:v>0.62387143900657405</c:v>
                </c:pt>
                <c:pt idx="71">
                  <c:v>0.62389277389277387</c:v>
                </c:pt>
                <c:pt idx="72">
                  <c:v>0.62247248528282573</c:v>
                </c:pt>
                <c:pt idx="73">
                  <c:v>0.6209315375982043</c:v>
                </c:pt>
                <c:pt idx="74">
                  <c:v>0.61903583312707966</c:v>
                </c:pt>
                <c:pt idx="75">
                  <c:v>0.62145542427497324</c:v>
                </c:pt>
                <c:pt idx="76">
                  <c:v>0.61553179221051524</c:v>
                </c:pt>
                <c:pt idx="77">
                  <c:v>0.61505707792377418</c:v>
                </c:pt>
                <c:pt idx="78">
                  <c:v>0.61804167856123315</c:v>
                </c:pt>
                <c:pt idx="79">
                  <c:v>0.61562620671901147</c:v>
                </c:pt>
                <c:pt idx="80">
                  <c:v>0.61380049506213807</c:v>
                </c:pt>
                <c:pt idx="81">
                  <c:v>0.62202775793448306</c:v>
                </c:pt>
                <c:pt idx="82">
                  <c:v>0.62027943707603517</c:v>
                </c:pt>
                <c:pt idx="83">
                  <c:v>0.61936699321778443</c:v>
                </c:pt>
                <c:pt idx="84">
                  <c:v>0.62136352448929355</c:v>
                </c:pt>
                <c:pt idx="85">
                  <c:v>0.62035333978702811</c:v>
                </c:pt>
                <c:pt idx="86">
                  <c:v>0.62771915486863927</c:v>
                </c:pt>
                <c:pt idx="87">
                  <c:v>0.62788693966445686</c:v>
                </c:pt>
                <c:pt idx="88">
                  <c:v>0.62507952216017526</c:v>
                </c:pt>
                <c:pt idx="89">
                  <c:v>0.62722894396804896</c:v>
                </c:pt>
                <c:pt idx="90">
                  <c:v>0.62630153616286133</c:v>
                </c:pt>
                <c:pt idx="91">
                  <c:v>0.63427391926441956</c:v>
                </c:pt>
                <c:pt idx="92">
                  <c:v>0.63917210919513212</c:v>
                </c:pt>
                <c:pt idx="93">
                  <c:v>0.64094927655183731</c:v>
                </c:pt>
                <c:pt idx="94">
                  <c:v>0.64084326987890194</c:v>
                </c:pt>
                <c:pt idx="95">
                  <c:v>0.64596156556876372</c:v>
                </c:pt>
                <c:pt idx="96">
                  <c:v>0.64064929126657522</c:v>
                </c:pt>
                <c:pt idx="97">
                  <c:v>0.64287987632990817</c:v>
                </c:pt>
                <c:pt idx="98">
                  <c:v>0.64286519768149941</c:v>
                </c:pt>
                <c:pt idx="99">
                  <c:v>0.65173290151361807</c:v>
                </c:pt>
                <c:pt idx="100">
                  <c:v>0.64883556498298645</c:v>
                </c:pt>
                <c:pt idx="101">
                  <c:v>0.64591742030174171</c:v>
                </c:pt>
                <c:pt idx="102">
                  <c:v>0.64966328166755749</c:v>
                </c:pt>
                <c:pt idx="103">
                  <c:v>0.65413818487748443</c:v>
                </c:pt>
                <c:pt idx="104">
                  <c:v>0.64948115335712242</c:v>
                </c:pt>
                <c:pt idx="105">
                  <c:v>0.64173052751084614</c:v>
                </c:pt>
                <c:pt idx="106">
                  <c:v>0.64747365631942599</c:v>
                </c:pt>
                <c:pt idx="107">
                  <c:v>0.63947830651511173</c:v>
                </c:pt>
                <c:pt idx="108">
                  <c:v>0.63950219977187539</c:v>
                </c:pt>
                <c:pt idx="109">
                  <c:v>0.64007963918572996</c:v>
                </c:pt>
                <c:pt idx="110">
                  <c:v>0.64914332615163639</c:v>
                </c:pt>
                <c:pt idx="111">
                  <c:v>0.64217291885544781</c:v>
                </c:pt>
                <c:pt idx="112">
                  <c:v>0.65551686025900358</c:v>
                </c:pt>
                <c:pt idx="113">
                  <c:v>0.66139613816511111</c:v>
                </c:pt>
                <c:pt idx="114">
                  <c:v>0.65971953676754935</c:v>
                </c:pt>
                <c:pt idx="115">
                  <c:v>0.65810145655449515</c:v>
                </c:pt>
                <c:pt idx="116">
                  <c:v>0.65633409943622678</c:v>
                </c:pt>
                <c:pt idx="117">
                  <c:v>0.6574119206847473</c:v>
                </c:pt>
                <c:pt idx="118">
                  <c:v>0.66112415358646515</c:v>
                </c:pt>
                <c:pt idx="119">
                  <c:v>0.66489453915053454</c:v>
                </c:pt>
                <c:pt idx="120">
                  <c:v>0.664781598689973</c:v>
                </c:pt>
                <c:pt idx="121">
                  <c:v>0.65543959224062276</c:v>
                </c:pt>
                <c:pt idx="122">
                  <c:v>0.65006694913699814</c:v>
                </c:pt>
                <c:pt idx="123">
                  <c:v>0.65999486313935563</c:v>
                </c:pt>
                <c:pt idx="124">
                  <c:v>0.66158993673894761</c:v>
                </c:pt>
                <c:pt idx="125">
                  <c:v>0.65016008162403682</c:v>
                </c:pt>
                <c:pt idx="126">
                  <c:v>0.6465515739595491</c:v>
                </c:pt>
                <c:pt idx="127">
                  <c:v>0.64325504625012897</c:v>
                </c:pt>
                <c:pt idx="128">
                  <c:v>0.64542817418767917</c:v>
                </c:pt>
                <c:pt idx="129">
                  <c:v>0.6444421579723566</c:v>
                </c:pt>
                <c:pt idx="130">
                  <c:v>0.64612739005329201</c:v>
                </c:pt>
                <c:pt idx="131">
                  <c:v>0.64606503098735035</c:v>
                </c:pt>
                <c:pt idx="132">
                  <c:v>0.64287044089024292</c:v>
                </c:pt>
                <c:pt idx="133">
                  <c:v>0.64142792964025297</c:v>
                </c:pt>
                <c:pt idx="134">
                  <c:v>0.64951701693037422</c:v>
                </c:pt>
                <c:pt idx="135">
                  <c:v>0.64621398827228693</c:v>
                </c:pt>
                <c:pt idx="136">
                  <c:v>0.63652863113375635</c:v>
                </c:pt>
                <c:pt idx="137">
                  <c:v>0.64164624525831682</c:v>
                </c:pt>
                <c:pt idx="138">
                  <c:v>0.63651288514477133</c:v>
                </c:pt>
                <c:pt idx="139">
                  <c:v>0.63967019865325514</c:v>
                </c:pt>
                <c:pt idx="140">
                  <c:v>0.65455073156573851</c:v>
                </c:pt>
                <c:pt idx="141">
                  <c:v>0.65335959654276543</c:v>
                </c:pt>
                <c:pt idx="142">
                  <c:v>0.66091640529114959</c:v>
                </c:pt>
                <c:pt idx="143">
                  <c:v>0.67244081076477602</c:v>
                </c:pt>
                <c:pt idx="144">
                  <c:v>0.67069313593539703</c:v>
                </c:pt>
                <c:pt idx="145">
                  <c:v>0.66896472291694087</c:v>
                </c:pt>
                <c:pt idx="146">
                  <c:v>0.66762404195240022</c:v>
                </c:pt>
                <c:pt idx="147">
                  <c:v>0.66447451625142273</c:v>
                </c:pt>
                <c:pt idx="148">
                  <c:v>0.65741358187429244</c:v>
                </c:pt>
                <c:pt idx="149">
                  <c:v>0.65551253125190556</c:v>
                </c:pt>
                <c:pt idx="150">
                  <c:v>0.65420560747663548</c:v>
                </c:pt>
                <c:pt idx="151">
                  <c:v>0.65746634118580871</c:v>
                </c:pt>
                <c:pt idx="152">
                  <c:v>0.66237407830511996</c:v>
                </c:pt>
                <c:pt idx="153">
                  <c:v>0.66279257940652903</c:v>
                </c:pt>
                <c:pt idx="154">
                  <c:v>0.66499601651336282</c:v>
                </c:pt>
                <c:pt idx="155">
                  <c:v>0.66143849106513897</c:v>
                </c:pt>
                <c:pt idx="156">
                  <c:v>0.66060545651307168</c:v>
                </c:pt>
                <c:pt idx="157">
                  <c:v>0.66496950787122389</c:v>
                </c:pt>
                <c:pt idx="158">
                  <c:v>0.67013625509200725</c:v>
                </c:pt>
                <c:pt idx="159">
                  <c:v>0.67092571364665754</c:v>
                </c:pt>
                <c:pt idx="160">
                  <c:v>0.66621715556791328</c:v>
                </c:pt>
                <c:pt idx="161">
                  <c:v>0.66803769172570326</c:v>
                </c:pt>
                <c:pt idx="162">
                  <c:v>0.66966696669666959</c:v>
                </c:pt>
                <c:pt idx="163">
                  <c:v>0.65998927326360957</c:v>
                </c:pt>
                <c:pt idx="164">
                  <c:v>0.66755595870127782</c:v>
                </c:pt>
                <c:pt idx="165">
                  <c:v>0.66388336472230647</c:v>
                </c:pt>
                <c:pt idx="166">
                  <c:v>0.66568834265798404</c:v>
                </c:pt>
                <c:pt idx="167">
                  <c:v>0.66464959917248512</c:v>
                </c:pt>
                <c:pt idx="168">
                  <c:v>0.66088950375323441</c:v>
                </c:pt>
                <c:pt idx="169">
                  <c:v>0.65891926255562616</c:v>
                </c:pt>
                <c:pt idx="170">
                  <c:v>0.66050659737114314</c:v>
                </c:pt>
                <c:pt idx="171">
                  <c:v>0.66229058365954663</c:v>
                </c:pt>
                <c:pt idx="172">
                  <c:v>0.66062508564096822</c:v>
                </c:pt>
                <c:pt idx="173">
                  <c:v>0.66018164673184776</c:v>
                </c:pt>
                <c:pt idx="174">
                  <c:v>0.66269619703455551</c:v>
                </c:pt>
                <c:pt idx="175">
                  <c:v>0.66335790909887471</c:v>
                </c:pt>
                <c:pt idx="176">
                  <c:v>0.66468768081306129</c:v>
                </c:pt>
                <c:pt idx="177">
                  <c:v>0.66527149603938129</c:v>
                </c:pt>
                <c:pt idx="178">
                  <c:v>0.66500777604976669</c:v>
                </c:pt>
                <c:pt idx="179">
                  <c:v>0.66211426446895527</c:v>
                </c:pt>
                <c:pt idx="180">
                  <c:v>0.66618858487790522</c:v>
                </c:pt>
                <c:pt idx="181">
                  <c:v>0.66308843685940588</c:v>
                </c:pt>
                <c:pt idx="182">
                  <c:v>0.66356520277571018</c:v>
                </c:pt>
                <c:pt idx="183">
                  <c:v>0.66467862658904597</c:v>
                </c:pt>
                <c:pt idx="184">
                  <c:v>0.66613697005632966</c:v>
                </c:pt>
                <c:pt idx="185">
                  <c:v>0.66825744720965319</c:v>
                </c:pt>
                <c:pt idx="186">
                  <c:v>0.67197665013890351</c:v>
                </c:pt>
                <c:pt idx="187">
                  <c:v>0.66911543534093809</c:v>
                </c:pt>
                <c:pt idx="188">
                  <c:v>0.67004663206498705</c:v>
                </c:pt>
                <c:pt idx="189">
                  <c:v>0.66590937348117507</c:v>
                </c:pt>
                <c:pt idx="190">
                  <c:v>0.66694742989342226</c:v>
                </c:pt>
                <c:pt idx="191">
                  <c:v>0.66612982050826375</c:v>
                </c:pt>
                <c:pt idx="192">
                  <c:v>0.6652742845113182</c:v>
                </c:pt>
                <c:pt idx="193">
                  <c:v>0.66928698574855983</c:v>
                </c:pt>
                <c:pt idx="194">
                  <c:v>0.66964158452750333</c:v>
                </c:pt>
                <c:pt idx="195">
                  <c:v>0.66968631251156874</c:v>
                </c:pt>
                <c:pt idx="196">
                  <c:v>0.6712193961415347</c:v>
                </c:pt>
                <c:pt idx="197">
                  <c:v>0.66727259197839928</c:v>
                </c:pt>
                <c:pt idx="198">
                  <c:v>0.6654722886741351</c:v>
                </c:pt>
                <c:pt idx="199">
                  <c:v>0.6636538962731301</c:v>
                </c:pt>
                <c:pt idx="200">
                  <c:v>0.66522521776913357</c:v>
                </c:pt>
                <c:pt idx="201">
                  <c:v>0.6581511988256401</c:v>
                </c:pt>
                <c:pt idx="202">
                  <c:v>0.66104885881985764</c:v>
                </c:pt>
                <c:pt idx="203">
                  <c:v>0.66351946767377046</c:v>
                </c:pt>
                <c:pt idx="204">
                  <c:v>0.6638557317338718</c:v>
                </c:pt>
                <c:pt idx="205">
                  <c:v>0.66925634913628207</c:v>
                </c:pt>
                <c:pt idx="206">
                  <c:v>0.66930330725737752</c:v>
                </c:pt>
                <c:pt idx="207">
                  <c:v>0.66800220792569187</c:v>
                </c:pt>
                <c:pt idx="208">
                  <c:v>0.66863185299777383</c:v>
                </c:pt>
                <c:pt idx="209">
                  <c:v>0.67389554473979785</c:v>
                </c:pt>
                <c:pt idx="210">
                  <c:v>0.67342581724415196</c:v>
                </c:pt>
                <c:pt idx="211">
                  <c:v>0.67087331923045501</c:v>
                </c:pt>
                <c:pt idx="212">
                  <c:v>0.67928099248392648</c:v>
                </c:pt>
                <c:pt idx="213">
                  <c:v>0.67254074699116229</c:v>
                </c:pt>
                <c:pt idx="214">
                  <c:v>0.67855589772717184</c:v>
                </c:pt>
                <c:pt idx="215">
                  <c:v>0.68053288632052578</c:v>
                </c:pt>
                <c:pt idx="216">
                  <c:v>0.68550614311510816</c:v>
                </c:pt>
                <c:pt idx="217">
                  <c:v>0.68360697545575266</c:v>
                </c:pt>
                <c:pt idx="218">
                  <c:v>0.68850362871579607</c:v>
                </c:pt>
                <c:pt idx="219">
                  <c:v>0.69683043207001694</c:v>
                </c:pt>
                <c:pt idx="220">
                  <c:v>0.69327141724531494</c:v>
                </c:pt>
                <c:pt idx="221">
                  <c:v>0.69312233507817111</c:v>
                </c:pt>
                <c:pt idx="222">
                  <c:v>0.69435342002690492</c:v>
                </c:pt>
                <c:pt idx="223">
                  <c:v>0.69667551815705075</c:v>
                </c:pt>
                <c:pt idx="224">
                  <c:v>0.69744457229215684</c:v>
                </c:pt>
                <c:pt idx="225">
                  <c:v>0.6983567175240869</c:v>
                </c:pt>
                <c:pt idx="226">
                  <c:v>0.69641824808344854</c:v>
                </c:pt>
                <c:pt idx="227">
                  <c:v>0.69402464543129505</c:v>
                </c:pt>
                <c:pt idx="228">
                  <c:v>0.69573534747188237</c:v>
                </c:pt>
                <c:pt idx="229">
                  <c:v>0.69455861402675667</c:v>
                </c:pt>
                <c:pt idx="230">
                  <c:v>0.69539561913276704</c:v>
                </c:pt>
                <c:pt idx="231">
                  <c:v>0.69734011264836482</c:v>
                </c:pt>
                <c:pt idx="232">
                  <c:v>0.69562234225034103</c:v>
                </c:pt>
                <c:pt idx="233">
                  <c:v>0.69933664349553126</c:v>
                </c:pt>
                <c:pt idx="234">
                  <c:v>0.69900340608048439</c:v>
                </c:pt>
                <c:pt idx="235">
                  <c:v>0.69720834281142385</c:v>
                </c:pt>
                <c:pt idx="236">
                  <c:v>0.69577807198878905</c:v>
                </c:pt>
                <c:pt idx="237">
                  <c:v>0.69701060752169719</c:v>
                </c:pt>
                <c:pt idx="238">
                  <c:v>0.70112371682644481</c:v>
                </c:pt>
                <c:pt idx="239">
                  <c:v>0.70299447962207229</c:v>
                </c:pt>
                <c:pt idx="240">
                  <c:v>0.70555339093763614</c:v>
                </c:pt>
                <c:pt idx="241">
                  <c:v>0.70262465799107177</c:v>
                </c:pt>
                <c:pt idx="242">
                  <c:v>0.70166183065154308</c:v>
                </c:pt>
                <c:pt idx="243">
                  <c:v>0.69909080704905147</c:v>
                </c:pt>
                <c:pt idx="244">
                  <c:v>0.69899994002638843</c:v>
                </c:pt>
                <c:pt idx="245">
                  <c:v>0.69812111685006373</c:v>
                </c:pt>
                <c:pt idx="246">
                  <c:v>0.69902068287518437</c:v>
                </c:pt>
                <c:pt idx="247">
                  <c:v>0.7054418679821759</c:v>
                </c:pt>
                <c:pt idx="248">
                  <c:v>0.71334725620684825</c:v>
                </c:pt>
                <c:pt idx="249">
                  <c:v>0.71170960187353627</c:v>
                </c:pt>
                <c:pt idx="250">
                  <c:v>0.71236626026374728</c:v>
                </c:pt>
                <c:pt idx="251">
                  <c:v>0.70534603272140717</c:v>
                </c:pt>
                <c:pt idx="252">
                  <c:v>0.70214935914999854</c:v>
                </c:pt>
                <c:pt idx="253">
                  <c:v>0.70297614987608859</c:v>
                </c:pt>
                <c:pt idx="254">
                  <c:v>0.70268479120382576</c:v>
                </c:pt>
                <c:pt idx="255">
                  <c:v>0.70421577346476638</c:v>
                </c:pt>
              </c:numCache>
            </c:numRef>
          </c:val>
          <c:smooth val="0"/>
        </c:ser>
        <c:dLbls>
          <c:showLegendKey val="0"/>
          <c:showVal val="0"/>
          <c:showCatName val="0"/>
          <c:showSerName val="0"/>
          <c:showPercent val="0"/>
          <c:showBubbleSize val="0"/>
        </c:dLbls>
        <c:smooth val="0"/>
        <c:axId val="586477136"/>
        <c:axId val="586477528"/>
      </c:lineChart>
      <c:catAx>
        <c:axId val="586477136"/>
        <c:scaling>
          <c:orientation val="minMax"/>
        </c:scaling>
        <c:delete val="0"/>
        <c:axPos val="b"/>
        <c:numFmt formatCode="General" sourceLinked="0"/>
        <c:majorTickMark val="out"/>
        <c:minorTickMark val="none"/>
        <c:tickLblPos val="nextTo"/>
        <c:txPr>
          <a:bodyPr/>
          <a:lstStyle/>
          <a:p>
            <a:pPr>
              <a:defRPr sz="1200"/>
            </a:pPr>
            <a:endParaRPr lang="en-US"/>
          </a:p>
        </c:txPr>
        <c:crossAx val="586477528"/>
        <c:crosses val="autoZero"/>
        <c:auto val="1"/>
        <c:lblAlgn val="ctr"/>
        <c:lblOffset val="100"/>
        <c:noMultiLvlLbl val="0"/>
      </c:catAx>
      <c:valAx>
        <c:axId val="586477528"/>
        <c:scaling>
          <c:orientation val="minMax"/>
          <c:max val="0.72000000000000008"/>
          <c:min val="0.57999999999999996"/>
        </c:scaling>
        <c:delete val="0"/>
        <c:axPos val="l"/>
        <c:majorGridlines/>
        <c:numFmt formatCode="General" sourceLinked="1"/>
        <c:majorTickMark val="out"/>
        <c:minorTickMark val="none"/>
        <c:tickLblPos val="nextTo"/>
        <c:txPr>
          <a:bodyPr/>
          <a:lstStyle/>
          <a:p>
            <a:pPr>
              <a:defRPr sz="2400"/>
            </a:pPr>
            <a:endParaRPr lang="en-US"/>
          </a:p>
        </c:txPr>
        <c:crossAx val="586477136"/>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marker>
            <c:symbol val="none"/>
          </c:marker>
          <c:cat>
            <c:strRef>
              <c:f>NIPATable!$GM$7:$IX$7</c:f>
              <c:strCache>
                <c:ptCount val="64"/>
                <c:pt idx="0">
                  <c:v> 1995-I </c:v>
                </c:pt>
                <c:pt idx="1">
                  <c:v> 1995-II </c:v>
                </c:pt>
                <c:pt idx="2">
                  <c:v> 1995-III </c:v>
                </c:pt>
                <c:pt idx="3">
                  <c:v> 1995-IV </c:v>
                </c:pt>
                <c:pt idx="4">
                  <c:v> 1996-I </c:v>
                </c:pt>
                <c:pt idx="5">
                  <c:v> 1996-II </c:v>
                </c:pt>
                <c:pt idx="6">
                  <c:v> 1996-III </c:v>
                </c:pt>
                <c:pt idx="7">
                  <c:v> 1996-IV </c:v>
                </c:pt>
                <c:pt idx="8">
                  <c:v> 1997-I </c:v>
                </c:pt>
                <c:pt idx="9">
                  <c:v> 1997-II </c:v>
                </c:pt>
                <c:pt idx="10">
                  <c:v> 1997-III </c:v>
                </c:pt>
                <c:pt idx="11">
                  <c:v> 1997-IV </c:v>
                </c:pt>
                <c:pt idx="12">
                  <c:v> 1998-I </c:v>
                </c:pt>
                <c:pt idx="13">
                  <c:v> 1998-II </c:v>
                </c:pt>
                <c:pt idx="14">
                  <c:v> 1998-III </c:v>
                </c:pt>
                <c:pt idx="15">
                  <c:v> 1998-IV </c:v>
                </c:pt>
                <c:pt idx="16">
                  <c:v> 1999-I </c:v>
                </c:pt>
                <c:pt idx="17">
                  <c:v> 1999-II </c:v>
                </c:pt>
                <c:pt idx="18">
                  <c:v> 1999-III </c:v>
                </c:pt>
                <c:pt idx="19">
                  <c:v> 1999-IV </c:v>
                </c:pt>
                <c:pt idx="20">
                  <c:v> 2000-I </c:v>
                </c:pt>
                <c:pt idx="21">
                  <c:v> 2000-II </c:v>
                </c:pt>
                <c:pt idx="22">
                  <c:v> 2000-III </c:v>
                </c:pt>
                <c:pt idx="23">
                  <c:v> 2000-IV </c:v>
                </c:pt>
                <c:pt idx="24">
                  <c:v> 2001-I </c:v>
                </c:pt>
                <c:pt idx="25">
                  <c:v> 2001-II </c:v>
                </c:pt>
                <c:pt idx="26">
                  <c:v> 2001-III </c:v>
                </c:pt>
                <c:pt idx="27">
                  <c:v> 2001-IV </c:v>
                </c:pt>
                <c:pt idx="28">
                  <c:v> 2002-I </c:v>
                </c:pt>
                <c:pt idx="29">
                  <c:v> 2002-II </c:v>
                </c:pt>
                <c:pt idx="30">
                  <c:v> 2002-III </c:v>
                </c:pt>
                <c:pt idx="31">
                  <c:v> 2002-IV </c:v>
                </c:pt>
                <c:pt idx="32">
                  <c:v> 2003-I </c:v>
                </c:pt>
                <c:pt idx="33">
                  <c:v> 2003-II </c:v>
                </c:pt>
                <c:pt idx="34">
                  <c:v> 2003-III </c:v>
                </c:pt>
                <c:pt idx="35">
                  <c:v> 2003-IV </c:v>
                </c:pt>
                <c:pt idx="36">
                  <c:v> 2004-I </c:v>
                </c:pt>
                <c:pt idx="37">
                  <c:v> 2004-II </c:v>
                </c:pt>
                <c:pt idx="38">
                  <c:v> 2004-III </c:v>
                </c:pt>
                <c:pt idx="39">
                  <c:v> 2004-IV </c:v>
                </c:pt>
                <c:pt idx="40">
                  <c:v> 2005-I </c:v>
                </c:pt>
                <c:pt idx="41">
                  <c:v> 2005-II </c:v>
                </c:pt>
                <c:pt idx="42">
                  <c:v> 2005-III </c:v>
                </c:pt>
                <c:pt idx="43">
                  <c:v> 2005-IV </c:v>
                </c:pt>
                <c:pt idx="44">
                  <c:v> 2006-I </c:v>
                </c:pt>
                <c:pt idx="45">
                  <c:v> 2006-II </c:v>
                </c:pt>
                <c:pt idx="46">
                  <c:v> 2006-III </c:v>
                </c:pt>
                <c:pt idx="47">
                  <c:v> 2006-IV </c:v>
                </c:pt>
                <c:pt idx="48">
                  <c:v> 2007-I </c:v>
                </c:pt>
                <c:pt idx="49">
                  <c:v> 2007-II </c:v>
                </c:pt>
                <c:pt idx="50">
                  <c:v> 2007-III </c:v>
                </c:pt>
                <c:pt idx="51">
                  <c:v> 2007-IV </c:v>
                </c:pt>
                <c:pt idx="52">
                  <c:v> 2008-I </c:v>
                </c:pt>
                <c:pt idx="53">
                  <c:v> 2008-II </c:v>
                </c:pt>
                <c:pt idx="54">
                  <c:v> 2008-III </c:v>
                </c:pt>
                <c:pt idx="55">
                  <c:v> 2008-IV </c:v>
                </c:pt>
                <c:pt idx="56">
                  <c:v> 2009-I </c:v>
                </c:pt>
                <c:pt idx="57">
                  <c:v> 2009-II </c:v>
                </c:pt>
                <c:pt idx="58">
                  <c:v> 2009-III </c:v>
                </c:pt>
                <c:pt idx="59">
                  <c:v> 2009-IV </c:v>
                </c:pt>
                <c:pt idx="60">
                  <c:v> 2010-I </c:v>
                </c:pt>
                <c:pt idx="61">
                  <c:v> 2010-II </c:v>
                </c:pt>
                <c:pt idx="62">
                  <c:v> 2010-III </c:v>
                </c:pt>
                <c:pt idx="63">
                  <c:v> 2010-IV </c:v>
                </c:pt>
              </c:strCache>
            </c:strRef>
          </c:cat>
          <c:val>
            <c:numRef>
              <c:f>NIPATable!$GM$26:$IX$26</c:f>
              <c:numCache>
                <c:formatCode>General</c:formatCode>
                <c:ptCount val="64"/>
                <c:pt idx="0">
                  <c:v>-1.2974637962173003E-2</c:v>
                </c:pt>
                <c:pt idx="1">
                  <c:v>-1.2681459860470772E-2</c:v>
                </c:pt>
                <c:pt idx="2">
                  <c:v>-8.9795739362110369E-3</c:v>
                </c:pt>
                <c:pt idx="3">
                  <c:v>-8.8738390514247149E-3</c:v>
                </c:pt>
                <c:pt idx="4">
                  <c:v>-1.0987109611558092E-2</c:v>
                </c:pt>
                <c:pt idx="5">
                  <c:v>-1.1576362534681252E-2</c:v>
                </c:pt>
                <c:pt idx="6">
                  <c:v>-1.416391784084562E-2</c:v>
                </c:pt>
                <c:pt idx="7">
                  <c:v>-1.0216314829293719E-2</c:v>
                </c:pt>
                <c:pt idx="8">
                  <c:v>-1.2931658769733709E-2</c:v>
                </c:pt>
                <c:pt idx="9">
                  <c:v>-1.2569319849942912E-2</c:v>
                </c:pt>
                <c:pt idx="10">
                  <c:v>-1.4276078004973472E-2</c:v>
                </c:pt>
                <c:pt idx="11">
                  <c:v>-1.6914945698328489E-2</c:v>
                </c:pt>
                <c:pt idx="12">
                  <c:v>-2.078508224953976E-2</c:v>
                </c:pt>
                <c:pt idx="13">
                  <c:v>-2.4611792864640047E-2</c:v>
                </c:pt>
                <c:pt idx="14">
                  <c:v>-2.6440632019208432E-2</c:v>
                </c:pt>
                <c:pt idx="15">
                  <c:v>-2.6304769880848147E-2</c:v>
                </c:pt>
                <c:pt idx="16">
                  <c:v>-3.0090933101912989E-2</c:v>
                </c:pt>
                <c:pt idx="17">
                  <c:v>-3.2843504305503556E-2</c:v>
                </c:pt>
                <c:pt idx="18">
                  <c:v>-3.4602907605430736E-2</c:v>
                </c:pt>
                <c:pt idx="19">
                  <c:v>-3.470034409812698E-2</c:v>
                </c:pt>
                <c:pt idx="20">
                  <c:v>-3.8404419089015665E-2</c:v>
                </c:pt>
                <c:pt idx="21">
                  <c:v>-3.9028289736643421E-2</c:v>
                </c:pt>
                <c:pt idx="22">
                  <c:v>-4.146291678129909E-2</c:v>
                </c:pt>
                <c:pt idx="23">
                  <c:v>-4.1960386430808592E-2</c:v>
                </c:pt>
                <c:pt idx="24">
                  <c:v>-4.1319973090677337E-2</c:v>
                </c:pt>
                <c:pt idx="25">
                  <c:v>-4.0127338123169737E-2</c:v>
                </c:pt>
                <c:pt idx="26">
                  <c:v>-4.2027848078941103E-2</c:v>
                </c:pt>
                <c:pt idx="27">
                  <c:v>-4.2943383625802932E-2</c:v>
                </c:pt>
                <c:pt idx="28">
                  <c:v>-4.4476777110795528E-2</c:v>
                </c:pt>
                <c:pt idx="29">
                  <c:v>-4.6356640205220651E-2</c:v>
                </c:pt>
                <c:pt idx="30">
                  <c:v>-4.7799317029422923E-2</c:v>
                </c:pt>
                <c:pt idx="31">
                  <c:v>-5.1350139669621001E-2</c:v>
                </c:pt>
                <c:pt idx="32">
                  <c:v>-5.0258462278246235E-2</c:v>
                </c:pt>
                <c:pt idx="33">
                  <c:v>-5.2194876775111386E-2</c:v>
                </c:pt>
                <c:pt idx="34">
                  <c:v>-5.0529931716308492E-2</c:v>
                </c:pt>
                <c:pt idx="35">
                  <c:v>-5.1042946822997981E-2</c:v>
                </c:pt>
                <c:pt idx="36">
                  <c:v>-5.2153764965862992E-2</c:v>
                </c:pt>
                <c:pt idx="37">
                  <c:v>-5.625603825181353E-2</c:v>
                </c:pt>
                <c:pt idx="38">
                  <c:v>-5.7357662453773321E-2</c:v>
                </c:pt>
                <c:pt idx="39">
                  <c:v>-5.8556199286076895E-2</c:v>
                </c:pt>
                <c:pt idx="40">
                  <c:v>-5.7028426452637199E-2</c:v>
                </c:pt>
                <c:pt idx="41">
                  <c:v>-5.6357497517378348E-2</c:v>
                </c:pt>
                <c:pt idx="42">
                  <c:v>-5.6878390311593287E-2</c:v>
                </c:pt>
                <c:pt idx="43">
                  <c:v>-5.8460862676194429E-2</c:v>
                </c:pt>
                <c:pt idx="44">
                  <c:v>-5.6720786007943703E-2</c:v>
                </c:pt>
                <c:pt idx="45">
                  <c:v>-5.653230472516875E-2</c:v>
                </c:pt>
                <c:pt idx="46">
                  <c:v>-5.8345352038809493E-2</c:v>
                </c:pt>
                <c:pt idx="47">
                  <c:v>-5.3205417780057725E-2</c:v>
                </c:pt>
                <c:pt idx="48">
                  <c:v>-5.3203761851283109E-2</c:v>
                </c:pt>
                <c:pt idx="49">
                  <c:v>-5.27660090494994E-2</c:v>
                </c:pt>
                <c:pt idx="50">
                  <c:v>-5.0239288540528323E-2</c:v>
                </c:pt>
                <c:pt idx="51">
                  <c:v>-4.1935121786957005E-2</c:v>
                </c:pt>
                <c:pt idx="52">
                  <c:v>-3.9725020990764061E-2</c:v>
                </c:pt>
                <c:pt idx="53">
                  <c:v>-3.6963844599146645E-2</c:v>
                </c:pt>
                <c:pt idx="54">
                  <c:v>-3.8930691571822891E-2</c:v>
                </c:pt>
                <c:pt idx="55">
                  <c:v>-3.6763970231727679E-2</c:v>
                </c:pt>
                <c:pt idx="56">
                  <c:v>-3.0329005813319199E-2</c:v>
                </c:pt>
                <c:pt idx="57">
                  <c:v>-2.6697892271662763E-2</c:v>
                </c:pt>
                <c:pt idx="58">
                  <c:v>-3.0386912167205776E-2</c:v>
                </c:pt>
                <c:pt idx="59">
                  <c:v>-2.5355250019202705E-2</c:v>
                </c:pt>
                <c:pt idx="60">
                  <c:v>-2.5755776783267879E-2</c:v>
                </c:pt>
                <c:pt idx="61">
                  <c:v>-3.4028298812419949E-2</c:v>
                </c:pt>
                <c:pt idx="62">
                  <c:v>-3.8031404149565087E-2</c:v>
                </c:pt>
                <c:pt idx="63">
                  <c:v>-2.9721912904407091E-2</c:v>
                </c:pt>
              </c:numCache>
            </c:numRef>
          </c:val>
          <c:smooth val="0"/>
        </c:ser>
        <c:dLbls>
          <c:showLegendKey val="0"/>
          <c:showVal val="0"/>
          <c:showCatName val="0"/>
          <c:showSerName val="0"/>
          <c:showPercent val="0"/>
          <c:showBubbleSize val="0"/>
        </c:dLbls>
        <c:smooth val="0"/>
        <c:axId val="600284272"/>
        <c:axId val="600284664"/>
      </c:lineChart>
      <c:catAx>
        <c:axId val="600284272"/>
        <c:scaling>
          <c:orientation val="minMax"/>
        </c:scaling>
        <c:delete val="0"/>
        <c:axPos val="b"/>
        <c:numFmt formatCode="General" sourceLinked="0"/>
        <c:majorTickMark val="out"/>
        <c:minorTickMark val="none"/>
        <c:tickLblPos val="nextTo"/>
        <c:txPr>
          <a:bodyPr/>
          <a:lstStyle/>
          <a:p>
            <a:pPr>
              <a:defRPr sz="1600"/>
            </a:pPr>
            <a:endParaRPr lang="en-US"/>
          </a:p>
        </c:txPr>
        <c:crossAx val="600284664"/>
        <c:crosses val="autoZero"/>
        <c:auto val="1"/>
        <c:lblAlgn val="ctr"/>
        <c:lblOffset val="100"/>
        <c:noMultiLvlLbl val="0"/>
      </c:catAx>
      <c:valAx>
        <c:axId val="600284664"/>
        <c:scaling>
          <c:orientation val="minMax"/>
        </c:scaling>
        <c:delete val="0"/>
        <c:axPos val="l"/>
        <c:majorGridlines/>
        <c:numFmt formatCode="General" sourceLinked="1"/>
        <c:majorTickMark val="out"/>
        <c:minorTickMark val="none"/>
        <c:tickLblPos val="nextTo"/>
        <c:txPr>
          <a:bodyPr/>
          <a:lstStyle/>
          <a:p>
            <a:pPr>
              <a:defRPr sz="2400"/>
            </a:pPr>
            <a:endParaRPr lang="en-US"/>
          </a:p>
        </c:txPr>
        <c:crossAx val="600284272"/>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spPr>
            <a:ln w="50800">
              <a:solidFill>
                <a:srgbClr val="FF0000"/>
              </a:solidFill>
            </a:ln>
          </c:spPr>
          <c:marker>
            <c:symbol val="none"/>
          </c:marker>
          <c:trendline>
            <c:trendlineType val="linear"/>
            <c:dispRSqr val="0"/>
            <c:dispEq val="0"/>
          </c:trendline>
          <c:cat>
            <c:strRef>
              <c:f>NIPATable!$C$7:$IX$7</c:f>
              <c:strCache>
                <c:ptCount val="256"/>
                <c:pt idx="0">
                  <c:v> 1947-I </c:v>
                </c:pt>
                <c:pt idx="1">
                  <c:v> 1947-II </c:v>
                </c:pt>
                <c:pt idx="2">
                  <c:v> 1947-III </c:v>
                </c:pt>
                <c:pt idx="3">
                  <c:v> 1947-IV </c:v>
                </c:pt>
                <c:pt idx="4">
                  <c:v> 1948-I </c:v>
                </c:pt>
                <c:pt idx="5">
                  <c:v> 1948-II </c:v>
                </c:pt>
                <c:pt idx="6">
                  <c:v> 1948-III </c:v>
                </c:pt>
                <c:pt idx="7">
                  <c:v> 1948-IV </c:v>
                </c:pt>
                <c:pt idx="8">
                  <c:v> 1949-I </c:v>
                </c:pt>
                <c:pt idx="9">
                  <c:v> 1949-II </c:v>
                </c:pt>
                <c:pt idx="10">
                  <c:v> 1949-III </c:v>
                </c:pt>
                <c:pt idx="11">
                  <c:v> 1949-IV </c:v>
                </c:pt>
                <c:pt idx="12">
                  <c:v> 1950-I </c:v>
                </c:pt>
                <c:pt idx="13">
                  <c:v> 1950-II </c:v>
                </c:pt>
                <c:pt idx="14">
                  <c:v> 1950-III </c:v>
                </c:pt>
                <c:pt idx="15">
                  <c:v> 1950-IV </c:v>
                </c:pt>
                <c:pt idx="16">
                  <c:v> 1951-I </c:v>
                </c:pt>
                <c:pt idx="17">
                  <c:v> 1951-II </c:v>
                </c:pt>
                <c:pt idx="18">
                  <c:v> 1951-III </c:v>
                </c:pt>
                <c:pt idx="19">
                  <c:v> 1951-IV </c:v>
                </c:pt>
                <c:pt idx="20">
                  <c:v> 1952-I </c:v>
                </c:pt>
                <c:pt idx="21">
                  <c:v> 1952-II </c:v>
                </c:pt>
                <c:pt idx="22">
                  <c:v> 1952-III </c:v>
                </c:pt>
                <c:pt idx="23">
                  <c:v> 1952-IV </c:v>
                </c:pt>
                <c:pt idx="24">
                  <c:v> 1953-I </c:v>
                </c:pt>
                <c:pt idx="25">
                  <c:v> 1953-II </c:v>
                </c:pt>
                <c:pt idx="26">
                  <c:v> 1953-III </c:v>
                </c:pt>
                <c:pt idx="27">
                  <c:v> 1953-IV </c:v>
                </c:pt>
                <c:pt idx="28">
                  <c:v> 1954-I </c:v>
                </c:pt>
                <c:pt idx="29">
                  <c:v> 1954-II </c:v>
                </c:pt>
                <c:pt idx="30">
                  <c:v> 1954-III </c:v>
                </c:pt>
                <c:pt idx="31">
                  <c:v> 1954-IV </c:v>
                </c:pt>
                <c:pt idx="32">
                  <c:v> 1955-I </c:v>
                </c:pt>
                <c:pt idx="33">
                  <c:v> 1955-II </c:v>
                </c:pt>
                <c:pt idx="34">
                  <c:v> 1955-III </c:v>
                </c:pt>
                <c:pt idx="35">
                  <c:v> 1955-IV </c:v>
                </c:pt>
                <c:pt idx="36">
                  <c:v> 1956-I </c:v>
                </c:pt>
                <c:pt idx="37">
                  <c:v> 1956-II </c:v>
                </c:pt>
                <c:pt idx="38">
                  <c:v> 1956-III </c:v>
                </c:pt>
                <c:pt idx="39">
                  <c:v> 1956-IV </c:v>
                </c:pt>
                <c:pt idx="40">
                  <c:v> 1957-I </c:v>
                </c:pt>
                <c:pt idx="41">
                  <c:v> 1957-II </c:v>
                </c:pt>
                <c:pt idx="42">
                  <c:v> 1957-III </c:v>
                </c:pt>
                <c:pt idx="43">
                  <c:v> 1957-IV </c:v>
                </c:pt>
                <c:pt idx="44">
                  <c:v> 1958-I </c:v>
                </c:pt>
                <c:pt idx="45">
                  <c:v> 1958-II </c:v>
                </c:pt>
                <c:pt idx="46">
                  <c:v> 1958-III </c:v>
                </c:pt>
                <c:pt idx="47">
                  <c:v> 1958-IV </c:v>
                </c:pt>
                <c:pt idx="48">
                  <c:v> 1959-I </c:v>
                </c:pt>
                <c:pt idx="49">
                  <c:v> 1959-II </c:v>
                </c:pt>
                <c:pt idx="50">
                  <c:v> 1959-III </c:v>
                </c:pt>
                <c:pt idx="51">
                  <c:v> 1959-IV </c:v>
                </c:pt>
                <c:pt idx="52">
                  <c:v> 1960-I </c:v>
                </c:pt>
                <c:pt idx="53">
                  <c:v> 1960-II </c:v>
                </c:pt>
                <c:pt idx="54">
                  <c:v> 1960-III </c:v>
                </c:pt>
                <c:pt idx="55">
                  <c:v> 1960-IV </c:v>
                </c:pt>
                <c:pt idx="56">
                  <c:v> 1961-I </c:v>
                </c:pt>
                <c:pt idx="57">
                  <c:v> 1961-II </c:v>
                </c:pt>
                <c:pt idx="58">
                  <c:v> 1961-III </c:v>
                </c:pt>
                <c:pt idx="59">
                  <c:v> 1961-IV </c:v>
                </c:pt>
                <c:pt idx="60">
                  <c:v> 1962-I </c:v>
                </c:pt>
                <c:pt idx="61">
                  <c:v> 1962-II </c:v>
                </c:pt>
                <c:pt idx="62">
                  <c:v> 1962-III </c:v>
                </c:pt>
                <c:pt idx="63">
                  <c:v> 1962-IV </c:v>
                </c:pt>
                <c:pt idx="64">
                  <c:v> 1963-I </c:v>
                </c:pt>
                <c:pt idx="65">
                  <c:v> 1963-II </c:v>
                </c:pt>
                <c:pt idx="66">
                  <c:v> 1963-III </c:v>
                </c:pt>
                <c:pt idx="67">
                  <c:v> 1963-IV </c:v>
                </c:pt>
                <c:pt idx="68">
                  <c:v> 1964-I </c:v>
                </c:pt>
                <c:pt idx="69">
                  <c:v> 1964-II </c:v>
                </c:pt>
                <c:pt idx="70">
                  <c:v> 1964-III </c:v>
                </c:pt>
                <c:pt idx="71">
                  <c:v> 1964-IV </c:v>
                </c:pt>
                <c:pt idx="72">
                  <c:v> 1965-I </c:v>
                </c:pt>
                <c:pt idx="73">
                  <c:v> 1965-II </c:v>
                </c:pt>
                <c:pt idx="74">
                  <c:v> 1965-III </c:v>
                </c:pt>
                <c:pt idx="75">
                  <c:v> 1965-IV </c:v>
                </c:pt>
                <c:pt idx="76">
                  <c:v> 1966-I </c:v>
                </c:pt>
                <c:pt idx="77">
                  <c:v> 1966-II </c:v>
                </c:pt>
                <c:pt idx="78">
                  <c:v> 1966-III </c:v>
                </c:pt>
                <c:pt idx="79">
                  <c:v> 1966-IV </c:v>
                </c:pt>
                <c:pt idx="80">
                  <c:v> 1967-I </c:v>
                </c:pt>
                <c:pt idx="81">
                  <c:v> 1967-II </c:v>
                </c:pt>
                <c:pt idx="82">
                  <c:v> 1967-III </c:v>
                </c:pt>
                <c:pt idx="83">
                  <c:v> 1967-IV </c:v>
                </c:pt>
                <c:pt idx="84">
                  <c:v> 1968-I </c:v>
                </c:pt>
                <c:pt idx="85">
                  <c:v> 1968-II </c:v>
                </c:pt>
                <c:pt idx="86">
                  <c:v> 1968-III </c:v>
                </c:pt>
                <c:pt idx="87">
                  <c:v> 1968-IV </c:v>
                </c:pt>
                <c:pt idx="88">
                  <c:v> 1969-I </c:v>
                </c:pt>
                <c:pt idx="89">
                  <c:v> 1969-II </c:v>
                </c:pt>
                <c:pt idx="90">
                  <c:v> 1969-III </c:v>
                </c:pt>
                <c:pt idx="91">
                  <c:v> 1969-IV </c:v>
                </c:pt>
                <c:pt idx="92">
                  <c:v> 1970-I </c:v>
                </c:pt>
                <c:pt idx="93">
                  <c:v> 1970-II </c:v>
                </c:pt>
                <c:pt idx="94">
                  <c:v> 1970-III </c:v>
                </c:pt>
                <c:pt idx="95">
                  <c:v> 1970-IV </c:v>
                </c:pt>
                <c:pt idx="96">
                  <c:v> 1971-I </c:v>
                </c:pt>
                <c:pt idx="97">
                  <c:v> 1971-II </c:v>
                </c:pt>
                <c:pt idx="98">
                  <c:v> 1971-III </c:v>
                </c:pt>
                <c:pt idx="99">
                  <c:v> 1971-IV </c:v>
                </c:pt>
                <c:pt idx="100">
                  <c:v> 1972-I </c:v>
                </c:pt>
                <c:pt idx="101">
                  <c:v> 1972-II </c:v>
                </c:pt>
                <c:pt idx="102">
                  <c:v> 1972-III </c:v>
                </c:pt>
                <c:pt idx="103">
                  <c:v> 1972-IV </c:v>
                </c:pt>
                <c:pt idx="104">
                  <c:v> 1973-I </c:v>
                </c:pt>
                <c:pt idx="105">
                  <c:v> 1973-II </c:v>
                </c:pt>
                <c:pt idx="106">
                  <c:v> 1973-III </c:v>
                </c:pt>
                <c:pt idx="107">
                  <c:v> 1973-IV </c:v>
                </c:pt>
                <c:pt idx="108">
                  <c:v> 1974-I </c:v>
                </c:pt>
                <c:pt idx="109">
                  <c:v> 1974-II </c:v>
                </c:pt>
                <c:pt idx="110">
                  <c:v> 1974-III </c:v>
                </c:pt>
                <c:pt idx="111">
                  <c:v> 1974-IV </c:v>
                </c:pt>
                <c:pt idx="112">
                  <c:v> 1975-I </c:v>
                </c:pt>
                <c:pt idx="113">
                  <c:v> 1975-II </c:v>
                </c:pt>
                <c:pt idx="114">
                  <c:v> 1975-III </c:v>
                </c:pt>
                <c:pt idx="115">
                  <c:v> 1975-IV </c:v>
                </c:pt>
                <c:pt idx="116">
                  <c:v> 1976-I </c:v>
                </c:pt>
                <c:pt idx="117">
                  <c:v> 1976-II </c:v>
                </c:pt>
                <c:pt idx="118">
                  <c:v> 1976-III </c:v>
                </c:pt>
                <c:pt idx="119">
                  <c:v> 1976-IV </c:v>
                </c:pt>
                <c:pt idx="120">
                  <c:v> 1977-I </c:v>
                </c:pt>
                <c:pt idx="121">
                  <c:v> 1977-II </c:v>
                </c:pt>
                <c:pt idx="122">
                  <c:v> 1977-III </c:v>
                </c:pt>
                <c:pt idx="123">
                  <c:v> 1977-IV </c:v>
                </c:pt>
                <c:pt idx="124">
                  <c:v> 1978-I </c:v>
                </c:pt>
                <c:pt idx="125">
                  <c:v> 1978-II </c:v>
                </c:pt>
                <c:pt idx="126">
                  <c:v> 1978-III </c:v>
                </c:pt>
                <c:pt idx="127">
                  <c:v> 1978-IV </c:v>
                </c:pt>
                <c:pt idx="128">
                  <c:v> 1979-I </c:v>
                </c:pt>
                <c:pt idx="129">
                  <c:v> 1979-II </c:v>
                </c:pt>
                <c:pt idx="130">
                  <c:v> 1979-III </c:v>
                </c:pt>
                <c:pt idx="131">
                  <c:v> 1979-IV </c:v>
                </c:pt>
                <c:pt idx="132">
                  <c:v> 1980-I </c:v>
                </c:pt>
                <c:pt idx="133">
                  <c:v> 1980-II </c:v>
                </c:pt>
                <c:pt idx="134">
                  <c:v> 1980-III </c:v>
                </c:pt>
                <c:pt idx="135">
                  <c:v> 1980-IV </c:v>
                </c:pt>
                <c:pt idx="136">
                  <c:v> 1981-I </c:v>
                </c:pt>
                <c:pt idx="137">
                  <c:v> 1981-II </c:v>
                </c:pt>
                <c:pt idx="138">
                  <c:v> 1981-III </c:v>
                </c:pt>
                <c:pt idx="139">
                  <c:v> 1981-IV </c:v>
                </c:pt>
                <c:pt idx="140">
                  <c:v> 1982-I </c:v>
                </c:pt>
                <c:pt idx="141">
                  <c:v> 1982-II </c:v>
                </c:pt>
                <c:pt idx="142">
                  <c:v> 1982-III </c:v>
                </c:pt>
                <c:pt idx="143">
                  <c:v> 1982-IV </c:v>
                </c:pt>
                <c:pt idx="144">
                  <c:v> 1983-I </c:v>
                </c:pt>
                <c:pt idx="145">
                  <c:v> 1983-II </c:v>
                </c:pt>
                <c:pt idx="146">
                  <c:v> 1983-III </c:v>
                </c:pt>
                <c:pt idx="147">
                  <c:v> 1983-IV </c:v>
                </c:pt>
                <c:pt idx="148">
                  <c:v> 1984-I </c:v>
                </c:pt>
                <c:pt idx="149">
                  <c:v> 1984-II </c:v>
                </c:pt>
                <c:pt idx="150">
                  <c:v> 1984-III </c:v>
                </c:pt>
                <c:pt idx="151">
                  <c:v> 1984-IV </c:v>
                </c:pt>
                <c:pt idx="152">
                  <c:v> 1985-I </c:v>
                </c:pt>
                <c:pt idx="153">
                  <c:v> 1985-II </c:v>
                </c:pt>
                <c:pt idx="154">
                  <c:v> 1985-III </c:v>
                </c:pt>
                <c:pt idx="155">
                  <c:v> 1985-IV </c:v>
                </c:pt>
                <c:pt idx="156">
                  <c:v> 1986-I </c:v>
                </c:pt>
                <c:pt idx="157">
                  <c:v> 1986-II </c:v>
                </c:pt>
                <c:pt idx="158">
                  <c:v> 1986-III </c:v>
                </c:pt>
                <c:pt idx="159">
                  <c:v> 1986-IV </c:v>
                </c:pt>
                <c:pt idx="160">
                  <c:v> 1987-I </c:v>
                </c:pt>
                <c:pt idx="161">
                  <c:v> 1987-II </c:v>
                </c:pt>
                <c:pt idx="162">
                  <c:v> 1987-III </c:v>
                </c:pt>
                <c:pt idx="163">
                  <c:v> 1987-IV </c:v>
                </c:pt>
                <c:pt idx="164">
                  <c:v> 1988-I </c:v>
                </c:pt>
                <c:pt idx="165">
                  <c:v> 1988-II </c:v>
                </c:pt>
                <c:pt idx="166">
                  <c:v> 1988-III </c:v>
                </c:pt>
                <c:pt idx="167">
                  <c:v> 1988-IV </c:v>
                </c:pt>
                <c:pt idx="168">
                  <c:v> 1989-I </c:v>
                </c:pt>
                <c:pt idx="169">
                  <c:v> 1989-II </c:v>
                </c:pt>
                <c:pt idx="170">
                  <c:v> 1989-III </c:v>
                </c:pt>
                <c:pt idx="171">
                  <c:v> 1989-IV </c:v>
                </c:pt>
                <c:pt idx="172">
                  <c:v> 1990-I </c:v>
                </c:pt>
                <c:pt idx="173">
                  <c:v> 1990-II </c:v>
                </c:pt>
                <c:pt idx="174">
                  <c:v> 1990-III </c:v>
                </c:pt>
                <c:pt idx="175">
                  <c:v> 1990-IV </c:v>
                </c:pt>
                <c:pt idx="176">
                  <c:v> 1991-I </c:v>
                </c:pt>
                <c:pt idx="177">
                  <c:v> 1991-II </c:v>
                </c:pt>
                <c:pt idx="178">
                  <c:v> 1991-III </c:v>
                </c:pt>
                <c:pt idx="179">
                  <c:v> 1991-IV </c:v>
                </c:pt>
                <c:pt idx="180">
                  <c:v> 1992-I </c:v>
                </c:pt>
                <c:pt idx="181">
                  <c:v> 1992-II </c:v>
                </c:pt>
                <c:pt idx="182">
                  <c:v> 1992-III </c:v>
                </c:pt>
                <c:pt idx="183">
                  <c:v> 1992-IV </c:v>
                </c:pt>
                <c:pt idx="184">
                  <c:v> 1993-I </c:v>
                </c:pt>
                <c:pt idx="185">
                  <c:v> 1993-II </c:v>
                </c:pt>
                <c:pt idx="186">
                  <c:v> 1993-III </c:v>
                </c:pt>
                <c:pt idx="187">
                  <c:v> 1993-IV </c:v>
                </c:pt>
                <c:pt idx="188">
                  <c:v> 1994-I </c:v>
                </c:pt>
                <c:pt idx="189">
                  <c:v> 1994-II </c:v>
                </c:pt>
                <c:pt idx="190">
                  <c:v> 1994-III </c:v>
                </c:pt>
                <c:pt idx="191">
                  <c:v> 1994-IV </c:v>
                </c:pt>
                <c:pt idx="192">
                  <c:v> 1995-I </c:v>
                </c:pt>
                <c:pt idx="193">
                  <c:v> 1995-II </c:v>
                </c:pt>
                <c:pt idx="194">
                  <c:v> 1995-III </c:v>
                </c:pt>
                <c:pt idx="195">
                  <c:v> 1995-IV </c:v>
                </c:pt>
                <c:pt idx="196">
                  <c:v> 1996-I </c:v>
                </c:pt>
                <c:pt idx="197">
                  <c:v> 1996-II </c:v>
                </c:pt>
                <c:pt idx="198">
                  <c:v> 1996-III </c:v>
                </c:pt>
                <c:pt idx="199">
                  <c:v> 1996-IV </c:v>
                </c:pt>
                <c:pt idx="200">
                  <c:v> 1997-I </c:v>
                </c:pt>
                <c:pt idx="201">
                  <c:v> 1997-II </c:v>
                </c:pt>
                <c:pt idx="202">
                  <c:v> 1997-III </c:v>
                </c:pt>
                <c:pt idx="203">
                  <c:v> 1997-IV </c:v>
                </c:pt>
                <c:pt idx="204">
                  <c:v> 1998-I </c:v>
                </c:pt>
                <c:pt idx="205">
                  <c:v> 1998-II </c:v>
                </c:pt>
                <c:pt idx="206">
                  <c:v> 1998-III </c:v>
                </c:pt>
                <c:pt idx="207">
                  <c:v> 1998-IV </c:v>
                </c:pt>
                <c:pt idx="208">
                  <c:v> 1999-I </c:v>
                </c:pt>
                <c:pt idx="209">
                  <c:v> 1999-II </c:v>
                </c:pt>
                <c:pt idx="210">
                  <c:v> 1999-III </c:v>
                </c:pt>
                <c:pt idx="211">
                  <c:v> 1999-IV </c:v>
                </c:pt>
                <c:pt idx="212">
                  <c:v> 2000-I </c:v>
                </c:pt>
                <c:pt idx="213">
                  <c:v> 2000-II </c:v>
                </c:pt>
                <c:pt idx="214">
                  <c:v> 2000-III </c:v>
                </c:pt>
                <c:pt idx="215">
                  <c:v> 2000-IV </c:v>
                </c:pt>
                <c:pt idx="216">
                  <c:v> 2001-I </c:v>
                </c:pt>
                <c:pt idx="217">
                  <c:v> 2001-II </c:v>
                </c:pt>
                <c:pt idx="218">
                  <c:v> 2001-III </c:v>
                </c:pt>
                <c:pt idx="219">
                  <c:v> 2001-IV </c:v>
                </c:pt>
                <c:pt idx="220">
                  <c:v> 2002-I </c:v>
                </c:pt>
                <c:pt idx="221">
                  <c:v> 2002-II </c:v>
                </c:pt>
                <c:pt idx="222">
                  <c:v> 2002-III </c:v>
                </c:pt>
                <c:pt idx="223">
                  <c:v> 2002-IV </c:v>
                </c:pt>
                <c:pt idx="224">
                  <c:v> 2003-I </c:v>
                </c:pt>
                <c:pt idx="225">
                  <c:v> 2003-II </c:v>
                </c:pt>
                <c:pt idx="226">
                  <c:v> 2003-III </c:v>
                </c:pt>
                <c:pt idx="227">
                  <c:v> 2003-IV </c:v>
                </c:pt>
                <c:pt idx="228">
                  <c:v> 2004-I </c:v>
                </c:pt>
                <c:pt idx="229">
                  <c:v> 2004-II </c:v>
                </c:pt>
                <c:pt idx="230">
                  <c:v> 2004-III </c:v>
                </c:pt>
                <c:pt idx="231">
                  <c:v> 2004-IV </c:v>
                </c:pt>
                <c:pt idx="232">
                  <c:v> 2005-I </c:v>
                </c:pt>
                <c:pt idx="233">
                  <c:v> 2005-II </c:v>
                </c:pt>
                <c:pt idx="234">
                  <c:v> 2005-III </c:v>
                </c:pt>
                <c:pt idx="235">
                  <c:v> 2005-IV </c:v>
                </c:pt>
                <c:pt idx="236">
                  <c:v> 2006-I </c:v>
                </c:pt>
                <c:pt idx="237">
                  <c:v> 2006-II </c:v>
                </c:pt>
                <c:pt idx="238">
                  <c:v> 2006-III </c:v>
                </c:pt>
                <c:pt idx="239">
                  <c:v> 2006-IV </c:v>
                </c:pt>
                <c:pt idx="240">
                  <c:v> 2007-I </c:v>
                </c:pt>
                <c:pt idx="241">
                  <c:v> 2007-II </c:v>
                </c:pt>
                <c:pt idx="242">
                  <c:v> 2007-III </c:v>
                </c:pt>
                <c:pt idx="243">
                  <c:v> 2007-IV </c:v>
                </c:pt>
                <c:pt idx="244">
                  <c:v> 2008-I </c:v>
                </c:pt>
                <c:pt idx="245">
                  <c:v> 2008-II </c:v>
                </c:pt>
                <c:pt idx="246">
                  <c:v> 2008-III </c:v>
                </c:pt>
                <c:pt idx="247">
                  <c:v> 2008-IV </c:v>
                </c:pt>
                <c:pt idx="248">
                  <c:v> 2009-I </c:v>
                </c:pt>
                <c:pt idx="249">
                  <c:v> 2009-II </c:v>
                </c:pt>
                <c:pt idx="250">
                  <c:v> 2009-III </c:v>
                </c:pt>
                <c:pt idx="251">
                  <c:v> 2009-IV </c:v>
                </c:pt>
                <c:pt idx="252">
                  <c:v> 2010-I </c:v>
                </c:pt>
                <c:pt idx="253">
                  <c:v> 2010-II </c:v>
                </c:pt>
                <c:pt idx="254">
                  <c:v> 2010-III </c:v>
                </c:pt>
                <c:pt idx="255">
                  <c:v> 2010-IV </c:v>
                </c:pt>
              </c:strCache>
            </c:strRef>
          </c:cat>
          <c:val>
            <c:numRef>
              <c:f>NIPATable!$C$11:$IX$11</c:f>
              <c:numCache>
                <c:formatCode>General</c:formatCode>
                <c:ptCount val="256"/>
                <c:pt idx="0">
                  <c:v>7.0312994650735918</c:v>
                </c:pt>
                <c:pt idx="1">
                  <c:v>7.0476911192796541</c:v>
                </c:pt>
                <c:pt idx="2">
                  <c:v>7.0509894470680452</c:v>
                </c:pt>
                <c:pt idx="3">
                  <c:v>7.0512493786208665</c:v>
                </c:pt>
                <c:pt idx="4">
                  <c:v>7.0562614872813612</c:v>
                </c:pt>
                <c:pt idx="5">
                  <c:v>7.0678312268287717</c:v>
                </c:pt>
                <c:pt idx="6">
                  <c:v>7.0692787131388082</c:v>
                </c:pt>
                <c:pt idx="7">
                  <c:v>7.0772448569607134</c:v>
                </c:pt>
                <c:pt idx="8">
                  <c:v>7.078763075875818</c:v>
                </c:pt>
                <c:pt idx="9">
                  <c:v>7.093985852272807</c:v>
                </c:pt>
                <c:pt idx="10">
                  <c:v>7.0962245663623262</c:v>
                </c:pt>
                <c:pt idx="11">
                  <c:v>7.110777752300125</c:v>
                </c:pt>
                <c:pt idx="12">
                  <c:v>7.1272120424383516</c:v>
                </c:pt>
                <c:pt idx="13">
                  <c:v>7.1435386106427829</c:v>
                </c:pt>
                <c:pt idx="14">
                  <c:v>7.1936106840925103</c:v>
                </c:pt>
                <c:pt idx="15">
                  <c:v>7.1630174601778069</c:v>
                </c:pt>
                <c:pt idx="16">
                  <c:v>7.1869010204116313</c:v>
                </c:pt>
                <c:pt idx="17">
                  <c:v>7.1582805070375644</c:v>
                </c:pt>
                <c:pt idx="18">
                  <c:v>7.1698887475875424</c:v>
                </c:pt>
                <c:pt idx="19">
                  <c:v>7.1757192205678146</c:v>
                </c:pt>
                <c:pt idx="20">
                  <c:v>7.1779350762977758</c:v>
                </c:pt>
                <c:pt idx="21">
                  <c:v>7.1973605009957664</c:v>
                </c:pt>
                <c:pt idx="22">
                  <c:v>7.2022143357129416</c:v>
                </c:pt>
                <c:pt idx="23">
                  <c:v>7.2369151308802273</c:v>
                </c:pt>
                <c:pt idx="24">
                  <c:v>7.2487885269309125</c:v>
                </c:pt>
                <c:pt idx="25">
                  <c:v>7.2548141362019063</c:v>
                </c:pt>
                <c:pt idx="26">
                  <c:v>7.2524790918011153</c:v>
                </c:pt>
                <c:pt idx="27">
                  <c:v>7.2457977107728677</c:v>
                </c:pt>
                <c:pt idx="28">
                  <c:v>7.2494282540025221</c:v>
                </c:pt>
                <c:pt idx="29">
                  <c:v>7.2624182001599156</c:v>
                </c:pt>
                <c:pt idx="30">
                  <c:v>7.2758646005465328</c:v>
                </c:pt>
                <c:pt idx="31">
                  <c:v>7.2966844184502015</c:v>
                </c:pt>
                <c:pt idx="32">
                  <c:v>7.3188710585991155</c:v>
                </c:pt>
                <c:pt idx="33">
                  <c:v>7.3377829099185536</c:v>
                </c:pt>
                <c:pt idx="34">
                  <c:v>7.3500664882109641</c:v>
                </c:pt>
                <c:pt idx="35">
                  <c:v>7.3625818166280252</c:v>
                </c:pt>
                <c:pt idx="36">
                  <c:v>7.3642303079980467</c:v>
                </c:pt>
                <c:pt idx="37">
                  <c:v>7.3675191604976806</c:v>
                </c:pt>
                <c:pt idx="38">
                  <c:v>7.3697897385781959</c:v>
                </c:pt>
                <c:pt idx="39">
                  <c:v>7.3834924400756332</c:v>
                </c:pt>
                <c:pt idx="40">
                  <c:v>7.3903665962669551</c:v>
                </c:pt>
                <c:pt idx="41">
                  <c:v>7.392154788511605</c:v>
                </c:pt>
                <c:pt idx="42">
                  <c:v>7.400070639989031</c:v>
                </c:pt>
                <c:pt idx="43">
                  <c:v>7.400559488150309</c:v>
                </c:pt>
                <c:pt idx="44">
                  <c:v>7.3868425269609155</c:v>
                </c:pt>
                <c:pt idx="45">
                  <c:v>7.3950461196144639</c:v>
                </c:pt>
                <c:pt idx="46">
                  <c:v>7.4112541273616666</c:v>
                </c:pt>
                <c:pt idx="47">
                  <c:v>7.4244039160509168</c:v>
                </c:pt>
                <c:pt idx="48">
                  <c:v>7.4427270245762065</c:v>
                </c:pt>
                <c:pt idx="49">
                  <c:v>7.4580131319918417</c:v>
                </c:pt>
                <c:pt idx="50">
                  <c:v>7.4683991097289883</c:v>
                </c:pt>
                <c:pt idx="51">
                  <c:v>7.469483120675247</c:v>
                </c:pt>
                <c:pt idx="52">
                  <c:v>7.4790172715519585</c:v>
                </c:pt>
                <c:pt idx="53">
                  <c:v>7.4915896996013815</c:v>
                </c:pt>
                <c:pt idx="54">
                  <c:v>7.4876217730831156</c:v>
                </c:pt>
                <c:pt idx="55">
                  <c:v>7.488964806301218</c:v>
                </c:pt>
                <c:pt idx="56">
                  <c:v>7.4886851564210426</c:v>
                </c:pt>
                <c:pt idx="57">
                  <c:v>7.5034549973761173</c:v>
                </c:pt>
                <c:pt idx="58">
                  <c:v>7.5082936278094188</c:v>
                </c:pt>
                <c:pt idx="59">
                  <c:v>7.5281166898164296</c:v>
                </c:pt>
                <c:pt idx="60">
                  <c:v>7.5387078559489646</c:v>
                </c:pt>
                <c:pt idx="61">
                  <c:v>7.5509240897358412</c:v>
                </c:pt>
                <c:pt idx="62">
                  <c:v>7.5589861164407912</c:v>
                </c:pt>
                <c:pt idx="63">
                  <c:v>7.5730686686126463</c:v>
                </c:pt>
                <c:pt idx="64">
                  <c:v>7.5797809629199708</c:v>
                </c:pt>
                <c:pt idx="65">
                  <c:v>7.5892852402018915</c:v>
                </c:pt>
                <c:pt idx="66">
                  <c:v>7.6028006568251625</c:v>
                </c:pt>
                <c:pt idx="67">
                  <c:v>7.6111497759936322</c:v>
                </c:pt>
                <c:pt idx="68">
                  <c:v>7.6307039507788721</c:v>
                </c:pt>
                <c:pt idx="69">
                  <c:v>7.6481199591511926</c:v>
                </c:pt>
                <c:pt idx="70">
                  <c:v>7.6663155980903142</c:v>
                </c:pt>
                <c:pt idx="71">
                  <c:v>7.6691216985192261</c:v>
                </c:pt>
                <c:pt idx="72">
                  <c:v>7.6911087274282313</c:v>
                </c:pt>
                <c:pt idx="73">
                  <c:v>7.7021043400510498</c:v>
                </c:pt>
                <c:pt idx="74">
                  <c:v>7.7191298409067324</c:v>
                </c:pt>
                <c:pt idx="75">
                  <c:v>7.7468625449856168</c:v>
                </c:pt>
                <c:pt idx="76">
                  <c:v>7.7615321054670501</c:v>
                </c:pt>
                <c:pt idx="77">
                  <c:v>7.7640836696836093</c:v>
                </c:pt>
                <c:pt idx="78">
                  <c:v>7.7754858202409149</c:v>
                </c:pt>
                <c:pt idx="79">
                  <c:v>7.7796342474854798</c:v>
                </c:pt>
                <c:pt idx="80">
                  <c:v>7.7854299148851993</c:v>
                </c:pt>
                <c:pt idx="81">
                  <c:v>7.7989743264272686</c:v>
                </c:pt>
                <c:pt idx="82">
                  <c:v>7.8040881715153461</c:v>
                </c:pt>
                <c:pt idx="83">
                  <c:v>7.8102310218225641</c:v>
                </c:pt>
                <c:pt idx="84">
                  <c:v>7.833837913318761</c:v>
                </c:pt>
                <c:pt idx="85">
                  <c:v>7.8490507698458583</c:v>
                </c:pt>
                <c:pt idx="86">
                  <c:v>7.8676800478763536</c:v>
                </c:pt>
                <c:pt idx="87">
                  <c:v>7.8722645831267668</c:v>
                </c:pt>
                <c:pt idx="88">
                  <c:v>7.883408660249799</c:v>
                </c:pt>
                <c:pt idx="89">
                  <c:v>7.8897588422216325</c:v>
                </c:pt>
                <c:pt idx="90">
                  <c:v>7.8945790290415312</c:v>
                </c:pt>
                <c:pt idx="91">
                  <c:v>7.9025244187275492</c:v>
                </c:pt>
                <c:pt idx="92">
                  <c:v>7.9086444791216319</c:v>
                </c:pt>
                <c:pt idx="93">
                  <c:v>7.9132283629066231</c:v>
                </c:pt>
                <c:pt idx="94">
                  <c:v>7.9219346816754026</c:v>
                </c:pt>
                <c:pt idx="95">
                  <c:v>7.9192107255356241</c:v>
                </c:pt>
                <c:pt idx="96">
                  <c:v>7.9381601019371306</c:v>
                </c:pt>
                <c:pt idx="97">
                  <c:v>7.9472896657123346</c:v>
                </c:pt>
                <c:pt idx="98">
                  <c:v>7.9552146142916262</c:v>
                </c:pt>
                <c:pt idx="99">
                  <c:v>7.9717071073866217</c:v>
                </c:pt>
                <c:pt idx="100">
                  <c:v>7.9849736749625739</c:v>
                </c:pt>
                <c:pt idx="101">
                  <c:v>8.0038978537493186</c:v>
                </c:pt>
                <c:pt idx="102">
                  <c:v>8.019217979629067</c:v>
                </c:pt>
                <c:pt idx="103">
                  <c:v>8.0424101589971766</c:v>
                </c:pt>
                <c:pt idx="104">
                  <c:v>8.0605400465386392</c:v>
                </c:pt>
                <c:pt idx="105">
                  <c:v>8.0600347088991828</c:v>
                </c:pt>
                <c:pt idx="106">
                  <c:v>8.0635982011045186</c:v>
                </c:pt>
                <c:pt idx="107">
                  <c:v>8.060666341057626</c:v>
                </c:pt>
                <c:pt idx="108">
                  <c:v>8.0518825329366539</c:v>
                </c:pt>
                <c:pt idx="109">
                  <c:v>8.055348189871868</c:v>
                </c:pt>
                <c:pt idx="110">
                  <c:v>8.0594658986452625</c:v>
                </c:pt>
                <c:pt idx="111">
                  <c:v>8.04472252152671</c:v>
                </c:pt>
                <c:pt idx="112">
                  <c:v>8.0530602956422292</c:v>
                </c:pt>
                <c:pt idx="113">
                  <c:v>8.069592726705288</c:v>
                </c:pt>
                <c:pt idx="114">
                  <c:v>8.083760614224019</c:v>
                </c:pt>
                <c:pt idx="115">
                  <c:v>8.0942868656881295</c:v>
                </c:pt>
                <c:pt idx="116">
                  <c:v>8.114085302881751</c:v>
                </c:pt>
                <c:pt idx="117">
                  <c:v>8.1232020053817013</c:v>
                </c:pt>
                <c:pt idx="118">
                  <c:v>8.1337341635706881</c:v>
                </c:pt>
                <c:pt idx="119">
                  <c:v>8.1466511130973025</c:v>
                </c:pt>
                <c:pt idx="120">
                  <c:v>8.1580294386749159</c:v>
                </c:pt>
                <c:pt idx="121">
                  <c:v>8.1635422420222454</c:v>
                </c:pt>
                <c:pt idx="122">
                  <c:v>8.1730395280311772</c:v>
                </c:pt>
                <c:pt idx="123">
                  <c:v>8.1879944387615229</c:v>
                </c:pt>
                <c:pt idx="124">
                  <c:v>8.1938148543061828</c:v>
                </c:pt>
                <c:pt idx="125">
                  <c:v>8.2149793761184906</c:v>
                </c:pt>
                <c:pt idx="126">
                  <c:v>8.2191644429102393</c:v>
                </c:pt>
                <c:pt idx="127">
                  <c:v>8.2271884235948107</c:v>
                </c:pt>
                <c:pt idx="128">
                  <c:v>8.2322274264586852</c:v>
                </c:pt>
                <c:pt idx="129">
                  <c:v>8.2316421799734112</c:v>
                </c:pt>
                <c:pt idx="130">
                  <c:v>8.2414133390214186</c:v>
                </c:pt>
                <c:pt idx="131">
                  <c:v>8.2440712702957857</c:v>
                </c:pt>
                <c:pt idx="132">
                  <c:v>8.2423352044153493</c:v>
                </c:pt>
                <c:pt idx="133">
                  <c:v>8.2193799717649974</c:v>
                </c:pt>
                <c:pt idx="134">
                  <c:v>8.2300443101261145</c:v>
                </c:pt>
                <c:pt idx="135">
                  <c:v>8.2432825230483751</c:v>
                </c:pt>
                <c:pt idx="136">
                  <c:v>8.2487384173920244</c:v>
                </c:pt>
                <c:pt idx="137">
                  <c:v>8.2487384173920244</c:v>
                </c:pt>
                <c:pt idx="138">
                  <c:v>8.2527848392241729</c:v>
                </c:pt>
                <c:pt idx="139">
                  <c:v>8.2452007242067467</c:v>
                </c:pt>
                <c:pt idx="140">
                  <c:v>8.2516378408449889</c:v>
                </c:pt>
                <c:pt idx="141">
                  <c:v>8.255230846168395</c:v>
                </c:pt>
                <c:pt idx="142">
                  <c:v>8.2628685226184526</c:v>
                </c:pt>
                <c:pt idx="143">
                  <c:v>8.2809390709519324</c:v>
                </c:pt>
                <c:pt idx="144">
                  <c:v>8.2906940162886649</c:v>
                </c:pt>
                <c:pt idx="145">
                  <c:v>8.3103412088789135</c:v>
                </c:pt>
                <c:pt idx="146">
                  <c:v>8.3278711885775376</c:v>
                </c:pt>
                <c:pt idx="147">
                  <c:v>8.343601418931275</c:v>
                </c:pt>
                <c:pt idx="148">
                  <c:v>8.3521298511785531</c:v>
                </c:pt>
                <c:pt idx="149">
                  <c:v>8.3663470455972799</c:v>
                </c:pt>
                <c:pt idx="150">
                  <c:v>8.3740154217399088</c:v>
                </c:pt>
                <c:pt idx="151">
                  <c:v>8.3871072848530588</c:v>
                </c:pt>
                <c:pt idx="152">
                  <c:v>8.4039349036312707</c:v>
                </c:pt>
                <c:pt idx="153">
                  <c:v>8.412987564173541</c:v>
                </c:pt>
                <c:pt idx="154">
                  <c:v>8.4318095798065134</c:v>
                </c:pt>
                <c:pt idx="155">
                  <c:v>8.4340072155137094</c:v>
                </c:pt>
                <c:pt idx="156">
                  <c:v>8.442318771770509</c:v>
                </c:pt>
                <c:pt idx="157">
                  <c:v>8.4529106375162577</c:v>
                </c:pt>
                <c:pt idx="158">
                  <c:v>8.4702483236396908</c:v>
                </c:pt>
                <c:pt idx="159">
                  <c:v>8.4762461890828309</c:v>
                </c:pt>
                <c:pt idx="160">
                  <c:v>8.474724007691071</c:v>
                </c:pt>
                <c:pt idx="161">
                  <c:v>8.4880321100732505</c:v>
                </c:pt>
                <c:pt idx="162">
                  <c:v>8.4991106838654709</c:v>
                </c:pt>
                <c:pt idx="163">
                  <c:v>8.501510864014131</c:v>
                </c:pt>
                <c:pt idx="164">
                  <c:v>8.5180728044432446</c:v>
                </c:pt>
                <c:pt idx="165">
                  <c:v>8.5253200786278462</c:v>
                </c:pt>
                <c:pt idx="166">
                  <c:v>8.533184643834284</c:v>
                </c:pt>
                <c:pt idx="167">
                  <c:v>8.5448861764329855</c:v>
                </c:pt>
                <c:pt idx="168">
                  <c:v>8.5485561903583775</c:v>
                </c:pt>
                <c:pt idx="169">
                  <c:v>8.5530235484170642</c:v>
                </c:pt>
                <c:pt idx="170">
                  <c:v>8.5633322253959268</c:v>
                </c:pt>
                <c:pt idx="171">
                  <c:v>8.568209447432201</c:v>
                </c:pt>
                <c:pt idx="172">
                  <c:v>8.5760845472888469</c:v>
                </c:pt>
                <c:pt idx="173">
                  <c:v>8.5793789469702109</c:v>
                </c:pt>
                <c:pt idx="174">
                  <c:v>8.5831681803397704</c:v>
                </c:pt>
                <c:pt idx="175">
                  <c:v>8.57536775546731</c:v>
                </c:pt>
                <c:pt idx="176">
                  <c:v>8.5725143630041991</c:v>
                </c:pt>
                <c:pt idx="177">
                  <c:v>8.5801116509624098</c:v>
                </c:pt>
                <c:pt idx="178">
                  <c:v>8.5839168234591448</c:v>
                </c:pt>
                <c:pt idx="179">
                  <c:v>8.5834677048468588</c:v>
                </c:pt>
                <c:pt idx="180">
                  <c:v>8.600522799003242</c:v>
                </c:pt>
                <c:pt idx="181">
                  <c:v>8.6064304226865662</c:v>
                </c:pt>
                <c:pt idx="182">
                  <c:v>8.617418544667597</c:v>
                </c:pt>
                <c:pt idx="183">
                  <c:v>8.6295571257863894</c:v>
                </c:pt>
                <c:pt idx="184">
                  <c:v>8.6335885980940255</c:v>
                </c:pt>
                <c:pt idx="185">
                  <c:v>8.6431383814328839</c:v>
                </c:pt>
                <c:pt idx="186">
                  <c:v>8.6539419029154345</c:v>
                </c:pt>
                <c:pt idx="187">
                  <c:v>8.6627988952735322</c:v>
                </c:pt>
                <c:pt idx="188">
                  <c:v>8.673872101146614</c:v>
                </c:pt>
                <c:pt idx="189">
                  <c:v>8.6812659131533962</c:v>
                </c:pt>
                <c:pt idx="190">
                  <c:v>8.6892455331855381</c:v>
                </c:pt>
                <c:pt idx="191">
                  <c:v>8.6990646469298074</c:v>
                </c:pt>
                <c:pt idx="192">
                  <c:v>8.7002311581939331</c:v>
                </c:pt>
                <c:pt idx="193">
                  <c:v>8.7083918961477949</c:v>
                </c:pt>
                <c:pt idx="194">
                  <c:v>8.7172891763093574</c:v>
                </c:pt>
                <c:pt idx="195">
                  <c:v>8.7243049170174114</c:v>
                </c:pt>
                <c:pt idx="196">
                  <c:v>8.7334168554412752</c:v>
                </c:pt>
                <c:pt idx="197">
                  <c:v>8.7446633693679452</c:v>
                </c:pt>
                <c:pt idx="198">
                  <c:v>8.7506196915274597</c:v>
                </c:pt>
                <c:pt idx="199">
                  <c:v>8.7587423161698084</c:v>
                </c:pt>
                <c:pt idx="200">
                  <c:v>8.7687609209470061</c:v>
                </c:pt>
                <c:pt idx="201">
                  <c:v>8.7727961884042713</c:v>
                </c:pt>
                <c:pt idx="202">
                  <c:v>8.7896600980615371</c:v>
                </c:pt>
                <c:pt idx="203">
                  <c:v>8.8010328914005402</c:v>
                </c:pt>
                <c:pt idx="204">
                  <c:v>8.810936855246613</c:v>
                </c:pt>
                <c:pt idx="205">
                  <c:v>8.8279959098587319</c:v>
                </c:pt>
                <c:pt idx="206">
                  <c:v>8.8411734413404233</c:v>
                </c:pt>
                <c:pt idx="207">
                  <c:v>8.8563902836726722</c:v>
                </c:pt>
                <c:pt idx="208">
                  <c:v>8.8662008164456712</c:v>
                </c:pt>
                <c:pt idx="209">
                  <c:v>8.8818224160188066</c:v>
                </c:pt>
                <c:pt idx="210">
                  <c:v>8.8937648758694205</c:v>
                </c:pt>
                <c:pt idx="211">
                  <c:v>8.9077747536844818</c:v>
                </c:pt>
                <c:pt idx="212">
                  <c:v>8.9228316178372484</c:v>
                </c:pt>
                <c:pt idx="213">
                  <c:v>8.9321860988794839</c:v>
                </c:pt>
                <c:pt idx="214">
                  <c:v>8.9419248354368523</c:v>
                </c:pt>
                <c:pt idx="215">
                  <c:v>8.9507273194519943</c:v>
                </c:pt>
                <c:pt idx="216">
                  <c:v>8.954712367875473</c:v>
                </c:pt>
                <c:pt idx="217">
                  <c:v>8.9584757923897946</c:v>
                </c:pt>
                <c:pt idx="218">
                  <c:v>8.9628657052236314</c:v>
                </c:pt>
                <c:pt idx="219">
                  <c:v>8.9784083146288935</c:v>
                </c:pt>
                <c:pt idx="220">
                  <c:v>8.9818450253185613</c:v>
                </c:pt>
                <c:pt idx="221">
                  <c:v>8.9869217828425398</c:v>
                </c:pt>
                <c:pt idx="222">
                  <c:v>8.9936757867596828</c:v>
                </c:pt>
                <c:pt idx="223">
                  <c:v>8.9972214061839377</c:v>
                </c:pt>
                <c:pt idx="224">
                  <c:v>9.0023686442791941</c:v>
                </c:pt>
                <c:pt idx="225">
                  <c:v>9.0116211045724963</c:v>
                </c:pt>
                <c:pt idx="226">
                  <c:v>9.0254675635055381</c:v>
                </c:pt>
                <c:pt idx="227">
                  <c:v>9.0309744430078602</c:v>
                </c:pt>
                <c:pt idx="228">
                  <c:v>9.0404531869624041</c:v>
                </c:pt>
                <c:pt idx="229">
                  <c:v>9.0458430160947056</c:v>
                </c:pt>
                <c:pt idx="230">
                  <c:v>9.054364694520018</c:v>
                </c:pt>
                <c:pt idx="231">
                  <c:v>9.0658000312180356</c:v>
                </c:pt>
                <c:pt idx="232">
                  <c:v>9.0732598314278157</c:v>
                </c:pt>
                <c:pt idx="233">
                  <c:v>9.0828364916326674</c:v>
                </c:pt>
                <c:pt idx="234">
                  <c:v>9.0899338981130846</c:v>
                </c:pt>
                <c:pt idx="235">
                  <c:v>9.0925135853627399</c:v>
                </c:pt>
                <c:pt idx="236">
                  <c:v>9.1034898579329919</c:v>
                </c:pt>
                <c:pt idx="237">
                  <c:v>9.1088612030263292</c:v>
                </c:pt>
                <c:pt idx="238">
                  <c:v>9.1150071919073543</c:v>
                </c:pt>
                <c:pt idx="239">
                  <c:v>9.1249567603664588</c:v>
                </c:pt>
                <c:pt idx="240">
                  <c:v>9.1307775491394967</c:v>
                </c:pt>
                <c:pt idx="241">
                  <c:v>9.1345925945379083</c:v>
                </c:pt>
                <c:pt idx="242">
                  <c:v>9.1388443702711122</c:v>
                </c:pt>
                <c:pt idx="243">
                  <c:v>9.1423077535843333</c:v>
                </c:pt>
                <c:pt idx="244">
                  <c:v>9.1403577251088599</c:v>
                </c:pt>
                <c:pt idx="245">
                  <c:v>9.1405829225597195</c:v>
                </c:pt>
                <c:pt idx="246">
                  <c:v>9.1316758807924998</c:v>
                </c:pt>
                <c:pt idx="247">
                  <c:v>9.1232889941865309</c:v>
                </c:pt>
                <c:pt idx="248">
                  <c:v>9.1219571453400672</c:v>
                </c:pt>
                <c:pt idx="249">
                  <c:v>9.1178960815849024</c:v>
                </c:pt>
                <c:pt idx="250">
                  <c:v>9.1227761149037967</c:v>
                </c:pt>
                <c:pt idx="251">
                  <c:v>9.1250983378667634</c:v>
                </c:pt>
                <c:pt idx="252">
                  <c:v>9.1297158284022952</c:v>
                </c:pt>
                <c:pt idx="253">
                  <c:v>9.1351533563259046</c:v>
                </c:pt>
                <c:pt idx="254">
                  <c:v>9.1410546004553463</c:v>
                </c:pt>
                <c:pt idx="255">
                  <c:v>9.1508981758189165</c:v>
                </c:pt>
              </c:numCache>
            </c:numRef>
          </c:val>
          <c:smooth val="0"/>
        </c:ser>
        <c:dLbls>
          <c:showLegendKey val="0"/>
          <c:showVal val="0"/>
          <c:showCatName val="0"/>
          <c:showSerName val="0"/>
          <c:showPercent val="0"/>
          <c:showBubbleSize val="0"/>
        </c:dLbls>
        <c:smooth val="0"/>
        <c:axId val="600285448"/>
        <c:axId val="600285840"/>
      </c:lineChart>
      <c:catAx>
        <c:axId val="600285448"/>
        <c:scaling>
          <c:orientation val="minMax"/>
        </c:scaling>
        <c:delete val="0"/>
        <c:axPos val="b"/>
        <c:numFmt formatCode="General" sourceLinked="0"/>
        <c:majorTickMark val="out"/>
        <c:minorTickMark val="none"/>
        <c:tickLblPos val="nextTo"/>
        <c:txPr>
          <a:bodyPr/>
          <a:lstStyle/>
          <a:p>
            <a:pPr>
              <a:defRPr sz="1600"/>
            </a:pPr>
            <a:endParaRPr lang="en-US"/>
          </a:p>
        </c:txPr>
        <c:crossAx val="600285840"/>
        <c:crosses val="autoZero"/>
        <c:auto val="1"/>
        <c:lblAlgn val="ctr"/>
        <c:lblOffset val="100"/>
        <c:noMultiLvlLbl val="0"/>
      </c:catAx>
      <c:valAx>
        <c:axId val="600285840"/>
        <c:scaling>
          <c:orientation val="minMax"/>
          <c:min val="7"/>
        </c:scaling>
        <c:delete val="0"/>
        <c:axPos val="l"/>
        <c:majorGridlines/>
        <c:numFmt formatCode="General" sourceLinked="1"/>
        <c:majorTickMark val="out"/>
        <c:minorTickMark val="none"/>
        <c:tickLblPos val="nextTo"/>
        <c:txPr>
          <a:bodyPr/>
          <a:lstStyle/>
          <a:p>
            <a:pPr>
              <a:defRPr sz="2400"/>
            </a:pPr>
            <a:endParaRPr lang="en-US"/>
          </a:p>
        </c:txPr>
        <c:crossAx val="600285448"/>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marker>
            <c:symbol val="none"/>
          </c:marker>
          <c:cat>
            <c:strRef>
              <c:f>'NIPATable (2)'!$C$6:$IT$6</c:f>
              <c:strCache>
                <c:ptCount val="252"/>
                <c:pt idx="0">
                  <c:v> 1947-I </c:v>
                </c:pt>
                <c:pt idx="1">
                  <c:v> 1947-II </c:v>
                </c:pt>
                <c:pt idx="2">
                  <c:v> 1947-III </c:v>
                </c:pt>
                <c:pt idx="3">
                  <c:v> 1947-IV </c:v>
                </c:pt>
                <c:pt idx="4">
                  <c:v> 1948-I </c:v>
                </c:pt>
                <c:pt idx="5">
                  <c:v> 1948-II </c:v>
                </c:pt>
                <c:pt idx="6">
                  <c:v> 1948-III </c:v>
                </c:pt>
                <c:pt idx="7">
                  <c:v> 1948-IV </c:v>
                </c:pt>
                <c:pt idx="8">
                  <c:v> 1949-I </c:v>
                </c:pt>
                <c:pt idx="9">
                  <c:v> 1949-II </c:v>
                </c:pt>
                <c:pt idx="10">
                  <c:v> 1949-III </c:v>
                </c:pt>
                <c:pt idx="11">
                  <c:v> 1949-IV </c:v>
                </c:pt>
                <c:pt idx="12">
                  <c:v> 1950-I </c:v>
                </c:pt>
                <c:pt idx="13">
                  <c:v> 1950-II </c:v>
                </c:pt>
                <c:pt idx="14">
                  <c:v> 1950-III </c:v>
                </c:pt>
                <c:pt idx="15">
                  <c:v> 1950-IV </c:v>
                </c:pt>
                <c:pt idx="16">
                  <c:v> 1951-I </c:v>
                </c:pt>
                <c:pt idx="17">
                  <c:v> 1951-II </c:v>
                </c:pt>
                <c:pt idx="18">
                  <c:v> 1951-III </c:v>
                </c:pt>
                <c:pt idx="19">
                  <c:v> 1951-IV </c:v>
                </c:pt>
                <c:pt idx="20">
                  <c:v> 1952-I </c:v>
                </c:pt>
                <c:pt idx="21">
                  <c:v> 1952-II </c:v>
                </c:pt>
                <c:pt idx="22">
                  <c:v> 1952-III </c:v>
                </c:pt>
                <c:pt idx="23">
                  <c:v> 1952-IV </c:v>
                </c:pt>
                <c:pt idx="24">
                  <c:v> 1953-I </c:v>
                </c:pt>
                <c:pt idx="25">
                  <c:v> 1953-II </c:v>
                </c:pt>
                <c:pt idx="26">
                  <c:v> 1953-III </c:v>
                </c:pt>
                <c:pt idx="27">
                  <c:v> 1953-IV </c:v>
                </c:pt>
                <c:pt idx="28">
                  <c:v> 1954-I </c:v>
                </c:pt>
                <c:pt idx="29">
                  <c:v> 1954-II </c:v>
                </c:pt>
                <c:pt idx="30">
                  <c:v> 1954-III </c:v>
                </c:pt>
                <c:pt idx="31">
                  <c:v> 1954-IV </c:v>
                </c:pt>
                <c:pt idx="32">
                  <c:v> 1955-I </c:v>
                </c:pt>
                <c:pt idx="33">
                  <c:v> 1955-II </c:v>
                </c:pt>
                <c:pt idx="34">
                  <c:v> 1955-III </c:v>
                </c:pt>
                <c:pt idx="35">
                  <c:v> 1955-IV </c:v>
                </c:pt>
                <c:pt idx="36">
                  <c:v> 1956-I </c:v>
                </c:pt>
                <c:pt idx="37">
                  <c:v> 1956-II </c:v>
                </c:pt>
                <c:pt idx="38">
                  <c:v> 1956-III </c:v>
                </c:pt>
                <c:pt idx="39">
                  <c:v> 1956-IV </c:v>
                </c:pt>
                <c:pt idx="40">
                  <c:v> 1957-I </c:v>
                </c:pt>
                <c:pt idx="41">
                  <c:v> 1957-II </c:v>
                </c:pt>
                <c:pt idx="42">
                  <c:v> 1957-III </c:v>
                </c:pt>
                <c:pt idx="43">
                  <c:v> 1957-IV </c:v>
                </c:pt>
                <c:pt idx="44">
                  <c:v> 1958-I </c:v>
                </c:pt>
                <c:pt idx="45">
                  <c:v> 1958-II </c:v>
                </c:pt>
                <c:pt idx="46">
                  <c:v> 1958-III </c:v>
                </c:pt>
                <c:pt idx="47">
                  <c:v> 1958-IV </c:v>
                </c:pt>
                <c:pt idx="48">
                  <c:v> 1959-I </c:v>
                </c:pt>
                <c:pt idx="49">
                  <c:v> 1959-II </c:v>
                </c:pt>
                <c:pt idx="50">
                  <c:v> 1959-III </c:v>
                </c:pt>
                <c:pt idx="51">
                  <c:v> 1959-IV </c:v>
                </c:pt>
                <c:pt idx="52">
                  <c:v> 1960-I </c:v>
                </c:pt>
                <c:pt idx="53">
                  <c:v> 1960-II </c:v>
                </c:pt>
                <c:pt idx="54">
                  <c:v> 1960-III </c:v>
                </c:pt>
                <c:pt idx="55">
                  <c:v> 1960-IV </c:v>
                </c:pt>
                <c:pt idx="56">
                  <c:v> 1961-I </c:v>
                </c:pt>
                <c:pt idx="57">
                  <c:v> 1961-II </c:v>
                </c:pt>
                <c:pt idx="58">
                  <c:v> 1961-III </c:v>
                </c:pt>
                <c:pt idx="59">
                  <c:v> 1961-IV </c:v>
                </c:pt>
                <c:pt idx="60">
                  <c:v> 1962-I </c:v>
                </c:pt>
                <c:pt idx="61">
                  <c:v> 1962-II </c:v>
                </c:pt>
                <c:pt idx="62">
                  <c:v> 1962-III </c:v>
                </c:pt>
                <c:pt idx="63">
                  <c:v> 1962-IV </c:v>
                </c:pt>
                <c:pt idx="64">
                  <c:v> 1963-I </c:v>
                </c:pt>
                <c:pt idx="65">
                  <c:v> 1963-II </c:v>
                </c:pt>
                <c:pt idx="66">
                  <c:v> 1963-III </c:v>
                </c:pt>
                <c:pt idx="67">
                  <c:v> 1963-IV </c:v>
                </c:pt>
                <c:pt idx="68">
                  <c:v> 1964-I </c:v>
                </c:pt>
                <c:pt idx="69">
                  <c:v> 1964-II </c:v>
                </c:pt>
                <c:pt idx="70">
                  <c:v> 1964-III </c:v>
                </c:pt>
                <c:pt idx="71">
                  <c:v> 1964-IV </c:v>
                </c:pt>
                <c:pt idx="72">
                  <c:v> 1965-I </c:v>
                </c:pt>
                <c:pt idx="73">
                  <c:v> 1965-II </c:v>
                </c:pt>
                <c:pt idx="74">
                  <c:v> 1965-III </c:v>
                </c:pt>
                <c:pt idx="75">
                  <c:v> 1965-IV </c:v>
                </c:pt>
                <c:pt idx="76">
                  <c:v> 1966-I </c:v>
                </c:pt>
                <c:pt idx="77">
                  <c:v> 1966-II </c:v>
                </c:pt>
                <c:pt idx="78">
                  <c:v> 1966-III </c:v>
                </c:pt>
                <c:pt idx="79">
                  <c:v> 1966-IV </c:v>
                </c:pt>
                <c:pt idx="80">
                  <c:v> 1967-I </c:v>
                </c:pt>
                <c:pt idx="81">
                  <c:v> 1967-II </c:v>
                </c:pt>
                <c:pt idx="82">
                  <c:v> 1967-III </c:v>
                </c:pt>
                <c:pt idx="83">
                  <c:v> 1967-IV </c:v>
                </c:pt>
                <c:pt idx="84">
                  <c:v> 1968-I </c:v>
                </c:pt>
                <c:pt idx="85">
                  <c:v> 1968-II </c:v>
                </c:pt>
                <c:pt idx="86">
                  <c:v> 1968-III </c:v>
                </c:pt>
                <c:pt idx="87">
                  <c:v> 1968-IV </c:v>
                </c:pt>
                <c:pt idx="88">
                  <c:v> 1969-I </c:v>
                </c:pt>
                <c:pt idx="89">
                  <c:v> 1969-II </c:v>
                </c:pt>
                <c:pt idx="90">
                  <c:v> 1969-III </c:v>
                </c:pt>
                <c:pt idx="91">
                  <c:v> 1969-IV </c:v>
                </c:pt>
                <c:pt idx="92">
                  <c:v> 1970-I </c:v>
                </c:pt>
                <c:pt idx="93">
                  <c:v> 1970-II </c:v>
                </c:pt>
                <c:pt idx="94">
                  <c:v> 1970-III </c:v>
                </c:pt>
                <c:pt idx="95">
                  <c:v> 1970-IV </c:v>
                </c:pt>
                <c:pt idx="96">
                  <c:v> 1971-I </c:v>
                </c:pt>
                <c:pt idx="97">
                  <c:v> 1971-II </c:v>
                </c:pt>
                <c:pt idx="98">
                  <c:v> 1971-III </c:v>
                </c:pt>
                <c:pt idx="99">
                  <c:v> 1971-IV </c:v>
                </c:pt>
                <c:pt idx="100">
                  <c:v> 1972-I </c:v>
                </c:pt>
                <c:pt idx="101">
                  <c:v> 1972-II </c:v>
                </c:pt>
                <c:pt idx="102">
                  <c:v> 1972-III </c:v>
                </c:pt>
                <c:pt idx="103">
                  <c:v> 1972-IV </c:v>
                </c:pt>
                <c:pt idx="104">
                  <c:v> 1973-I </c:v>
                </c:pt>
                <c:pt idx="105">
                  <c:v> 1973-II </c:v>
                </c:pt>
                <c:pt idx="106">
                  <c:v> 1973-III </c:v>
                </c:pt>
                <c:pt idx="107">
                  <c:v> 1973-IV </c:v>
                </c:pt>
                <c:pt idx="108">
                  <c:v> 1974-I </c:v>
                </c:pt>
                <c:pt idx="109">
                  <c:v> 1974-II </c:v>
                </c:pt>
                <c:pt idx="110">
                  <c:v> 1974-III </c:v>
                </c:pt>
                <c:pt idx="111">
                  <c:v> 1974-IV </c:v>
                </c:pt>
                <c:pt idx="112">
                  <c:v> 1975-I </c:v>
                </c:pt>
                <c:pt idx="113">
                  <c:v> 1975-II </c:v>
                </c:pt>
                <c:pt idx="114">
                  <c:v> 1975-III </c:v>
                </c:pt>
                <c:pt idx="115">
                  <c:v> 1975-IV </c:v>
                </c:pt>
                <c:pt idx="116">
                  <c:v> 1976-I </c:v>
                </c:pt>
                <c:pt idx="117">
                  <c:v> 1976-II </c:v>
                </c:pt>
                <c:pt idx="118">
                  <c:v> 1976-III </c:v>
                </c:pt>
                <c:pt idx="119">
                  <c:v> 1976-IV </c:v>
                </c:pt>
                <c:pt idx="120">
                  <c:v> 1977-I </c:v>
                </c:pt>
                <c:pt idx="121">
                  <c:v> 1977-II </c:v>
                </c:pt>
                <c:pt idx="122">
                  <c:v> 1977-III </c:v>
                </c:pt>
                <c:pt idx="123">
                  <c:v> 1977-IV </c:v>
                </c:pt>
                <c:pt idx="124">
                  <c:v> 1978-I </c:v>
                </c:pt>
                <c:pt idx="125">
                  <c:v> 1978-II </c:v>
                </c:pt>
                <c:pt idx="126">
                  <c:v> 1978-III </c:v>
                </c:pt>
                <c:pt idx="127">
                  <c:v> 1978-IV </c:v>
                </c:pt>
                <c:pt idx="128">
                  <c:v> 1979-I </c:v>
                </c:pt>
                <c:pt idx="129">
                  <c:v> 1979-II </c:v>
                </c:pt>
                <c:pt idx="130">
                  <c:v> 1979-III </c:v>
                </c:pt>
                <c:pt idx="131">
                  <c:v> 1979-IV </c:v>
                </c:pt>
                <c:pt idx="132">
                  <c:v> 1980-I </c:v>
                </c:pt>
                <c:pt idx="133">
                  <c:v> 1980-II </c:v>
                </c:pt>
                <c:pt idx="134">
                  <c:v> 1980-III </c:v>
                </c:pt>
                <c:pt idx="135">
                  <c:v> 1980-IV </c:v>
                </c:pt>
                <c:pt idx="136">
                  <c:v> 1981-I </c:v>
                </c:pt>
                <c:pt idx="137">
                  <c:v> 1981-II </c:v>
                </c:pt>
                <c:pt idx="138">
                  <c:v> 1981-III </c:v>
                </c:pt>
                <c:pt idx="139">
                  <c:v> 1981-IV </c:v>
                </c:pt>
                <c:pt idx="140">
                  <c:v> 1982-I </c:v>
                </c:pt>
                <c:pt idx="141">
                  <c:v> 1982-II </c:v>
                </c:pt>
                <c:pt idx="142">
                  <c:v> 1982-III </c:v>
                </c:pt>
                <c:pt idx="143">
                  <c:v> 1982-IV </c:v>
                </c:pt>
                <c:pt idx="144">
                  <c:v> 1983-I </c:v>
                </c:pt>
                <c:pt idx="145">
                  <c:v> 1983-II </c:v>
                </c:pt>
                <c:pt idx="146">
                  <c:v> 1983-III </c:v>
                </c:pt>
                <c:pt idx="147">
                  <c:v> 1983-IV </c:v>
                </c:pt>
                <c:pt idx="148">
                  <c:v> 1984-I </c:v>
                </c:pt>
                <c:pt idx="149">
                  <c:v> 1984-II </c:v>
                </c:pt>
                <c:pt idx="150">
                  <c:v> 1984-III </c:v>
                </c:pt>
                <c:pt idx="151">
                  <c:v> 1984-IV </c:v>
                </c:pt>
                <c:pt idx="152">
                  <c:v> 1985-I </c:v>
                </c:pt>
                <c:pt idx="153">
                  <c:v> 1985-II </c:v>
                </c:pt>
                <c:pt idx="154">
                  <c:v> 1985-III </c:v>
                </c:pt>
                <c:pt idx="155">
                  <c:v> 1985-IV </c:v>
                </c:pt>
                <c:pt idx="156">
                  <c:v> 1986-I </c:v>
                </c:pt>
                <c:pt idx="157">
                  <c:v> 1986-II </c:v>
                </c:pt>
                <c:pt idx="158">
                  <c:v> 1986-III </c:v>
                </c:pt>
                <c:pt idx="159">
                  <c:v> 1986-IV </c:v>
                </c:pt>
                <c:pt idx="160">
                  <c:v> 1987-I </c:v>
                </c:pt>
                <c:pt idx="161">
                  <c:v> 1987-II </c:v>
                </c:pt>
                <c:pt idx="162">
                  <c:v> 1987-III </c:v>
                </c:pt>
                <c:pt idx="163">
                  <c:v> 1987-IV </c:v>
                </c:pt>
                <c:pt idx="164">
                  <c:v> 1988-I </c:v>
                </c:pt>
                <c:pt idx="165">
                  <c:v> 1988-II </c:v>
                </c:pt>
                <c:pt idx="166">
                  <c:v> 1988-III </c:v>
                </c:pt>
                <c:pt idx="167">
                  <c:v> 1988-IV </c:v>
                </c:pt>
                <c:pt idx="168">
                  <c:v> 1989-I </c:v>
                </c:pt>
                <c:pt idx="169">
                  <c:v> 1989-II </c:v>
                </c:pt>
                <c:pt idx="170">
                  <c:v> 1989-III </c:v>
                </c:pt>
                <c:pt idx="171">
                  <c:v> 1989-IV </c:v>
                </c:pt>
                <c:pt idx="172">
                  <c:v> 1990-I </c:v>
                </c:pt>
                <c:pt idx="173">
                  <c:v> 1990-II </c:v>
                </c:pt>
                <c:pt idx="174">
                  <c:v> 1990-III </c:v>
                </c:pt>
                <c:pt idx="175">
                  <c:v> 1990-IV </c:v>
                </c:pt>
                <c:pt idx="176">
                  <c:v> 1991-I </c:v>
                </c:pt>
                <c:pt idx="177">
                  <c:v> 1991-II </c:v>
                </c:pt>
                <c:pt idx="178">
                  <c:v> 1991-III </c:v>
                </c:pt>
                <c:pt idx="179">
                  <c:v> 1991-IV </c:v>
                </c:pt>
                <c:pt idx="180">
                  <c:v> 1992-I </c:v>
                </c:pt>
                <c:pt idx="181">
                  <c:v> 1992-II </c:v>
                </c:pt>
                <c:pt idx="182">
                  <c:v> 1992-III </c:v>
                </c:pt>
                <c:pt idx="183">
                  <c:v> 1992-IV </c:v>
                </c:pt>
                <c:pt idx="184">
                  <c:v> 1993-I </c:v>
                </c:pt>
                <c:pt idx="185">
                  <c:v> 1993-II </c:v>
                </c:pt>
                <c:pt idx="186">
                  <c:v> 1993-III </c:v>
                </c:pt>
                <c:pt idx="187">
                  <c:v> 1993-IV </c:v>
                </c:pt>
                <c:pt idx="188">
                  <c:v> 1994-I </c:v>
                </c:pt>
                <c:pt idx="189">
                  <c:v> 1994-II </c:v>
                </c:pt>
                <c:pt idx="190">
                  <c:v> 1994-III </c:v>
                </c:pt>
                <c:pt idx="191">
                  <c:v> 1994-IV </c:v>
                </c:pt>
                <c:pt idx="192">
                  <c:v> 1995-I </c:v>
                </c:pt>
                <c:pt idx="193">
                  <c:v> 1995-II </c:v>
                </c:pt>
                <c:pt idx="194">
                  <c:v> 1995-III </c:v>
                </c:pt>
                <c:pt idx="195">
                  <c:v> 1995-IV </c:v>
                </c:pt>
                <c:pt idx="196">
                  <c:v> 1996-I </c:v>
                </c:pt>
                <c:pt idx="197">
                  <c:v> 1996-II </c:v>
                </c:pt>
                <c:pt idx="198">
                  <c:v> 1996-III </c:v>
                </c:pt>
                <c:pt idx="199">
                  <c:v> 1996-IV </c:v>
                </c:pt>
                <c:pt idx="200">
                  <c:v> 1997-I </c:v>
                </c:pt>
                <c:pt idx="201">
                  <c:v> 1997-II </c:v>
                </c:pt>
                <c:pt idx="202">
                  <c:v> 1997-III </c:v>
                </c:pt>
                <c:pt idx="203">
                  <c:v> 1997-IV </c:v>
                </c:pt>
                <c:pt idx="204">
                  <c:v> 1998-I </c:v>
                </c:pt>
                <c:pt idx="205">
                  <c:v> 1998-II </c:v>
                </c:pt>
                <c:pt idx="206">
                  <c:v> 1998-III </c:v>
                </c:pt>
                <c:pt idx="207">
                  <c:v> 1998-IV </c:v>
                </c:pt>
                <c:pt idx="208">
                  <c:v> 1999-I </c:v>
                </c:pt>
                <c:pt idx="209">
                  <c:v> 1999-II </c:v>
                </c:pt>
                <c:pt idx="210">
                  <c:v> 1999-III </c:v>
                </c:pt>
                <c:pt idx="211">
                  <c:v> 1999-IV </c:v>
                </c:pt>
                <c:pt idx="212">
                  <c:v> 2000-I </c:v>
                </c:pt>
                <c:pt idx="213">
                  <c:v> 2000-II </c:v>
                </c:pt>
                <c:pt idx="214">
                  <c:v> 2000-III </c:v>
                </c:pt>
                <c:pt idx="215">
                  <c:v> 2000-IV </c:v>
                </c:pt>
                <c:pt idx="216">
                  <c:v> 2001-I </c:v>
                </c:pt>
                <c:pt idx="217">
                  <c:v> 2001-II </c:v>
                </c:pt>
                <c:pt idx="218">
                  <c:v> 2001-III </c:v>
                </c:pt>
                <c:pt idx="219">
                  <c:v> 2001-IV </c:v>
                </c:pt>
                <c:pt idx="220">
                  <c:v> 2002-I </c:v>
                </c:pt>
                <c:pt idx="221">
                  <c:v> 2002-II </c:v>
                </c:pt>
                <c:pt idx="222">
                  <c:v> 2002-III </c:v>
                </c:pt>
                <c:pt idx="223">
                  <c:v> 2002-IV </c:v>
                </c:pt>
                <c:pt idx="224">
                  <c:v> 2003-I </c:v>
                </c:pt>
                <c:pt idx="225">
                  <c:v> 2003-II </c:v>
                </c:pt>
                <c:pt idx="226">
                  <c:v> 2003-III </c:v>
                </c:pt>
                <c:pt idx="227">
                  <c:v> 2003-IV </c:v>
                </c:pt>
                <c:pt idx="228">
                  <c:v> 2004-I </c:v>
                </c:pt>
                <c:pt idx="229">
                  <c:v> 2004-II </c:v>
                </c:pt>
                <c:pt idx="230">
                  <c:v> 2004-III </c:v>
                </c:pt>
                <c:pt idx="231">
                  <c:v> 2004-IV </c:v>
                </c:pt>
                <c:pt idx="232">
                  <c:v> 2005-I </c:v>
                </c:pt>
                <c:pt idx="233">
                  <c:v> 2005-II </c:v>
                </c:pt>
                <c:pt idx="234">
                  <c:v> 2005-III </c:v>
                </c:pt>
                <c:pt idx="235">
                  <c:v> 2005-IV </c:v>
                </c:pt>
                <c:pt idx="236">
                  <c:v> 2006-I </c:v>
                </c:pt>
                <c:pt idx="237">
                  <c:v> 2006-II </c:v>
                </c:pt>
                <c:pt idx="238">
                  <c:v> 2006-III </c:v>
                </c:pt>
                <c:pt idx="239">
                  <c:v> 2006-IV </c:v>
                </c:pt>
                <c:pt idx="240">
                  <c:v> 2007-I </c:v>
                </c:pt>
                <c:pt idx="241">
                  <c:v> 2007-II </c:v>
                </c:pt>
                <c:pt idx="242">
                  <c:v> 2007-III </c:v>
                </c:pt>
                <c:pt idx="243">
                  <c:v> 2007-IV </c:v>
                </c:pt>
                <c:pt idx="244">
                  <c:v> 2008-I </c:v>
                </c:pt>
                <c:pt idx="245">
                  <c:v> 2008-II </c:v>
                </c:pt>
                <c:pt idx="246">
                  <c:v> 2008-III </c:v>
                </c:pt>
                <c:pt idx="247">
                  <c:v> 2008-IV </c:v>
                </c:pt>
                <c:pt idx="248">
                  <c:v> 2009-I </c:v>
                </c:pt>
                <c:pt idx="249">
                  <c:v> 2009-II </c:v>
                </c:pt>
                <c:pt idx="250">
                  <c:v> 2009-III </c:v>
                </c:pt>
                <c:pt idx="251">
                  <c:v> 2009-IV </c:v>
                </c:pt>
              </c:strCache>
            </c:strRef>
          </c:cat>
          <c:val>
            <c:numRef>
              <c:f>'NIPATable (2)'!$C$35:$IT$35</c:f>
              <c:numCache>
                <c:formatCode>General</c:formatCode>
                <c:ptCount val="252"/>
                <c:pt idx="0">
                  <c:v>4.3844856661045484E-2</c:v>
                </c:pt>
                <c:pt idx="1">
                  <c:v>4.3261231281198013E-2</c:v>
                </c:pt>
                <c:pt idx="2">
                  <c:v>5.030674846625767E-2</c:v>
                </c:pt>
                <c:pt idx="3">
                  <c:v>5.9378686590641001E-2</c:v>
                </c:pt>
                <c:pt idx="4">
                  <c:v>5.8394160583941632E-2</c:v>
                </c:pt>
                <c:pt idx="5">
                  <c:v>6.0980172091283202E-2</c:v>
                </c:pt>
                <c:pt idx="6">
                  <c:v>5.8802045288531807E-2</c:v>
                </c:pt>
                <c:pt idx="7">
                  <c:v>5.4525627044711075E-2</c:v>
                </c:pt>
                <c:pt idx="8">
                  <c:v>5.1871063356798815E-2</c:v>
                </c:pt>
                <c:pt idx="9">
                  <c:v>5.1465063861758073E-2</c:v>
                </c:pt>
                <c:pt idx="10">
                  <c:v>5.4185351270553059E-2</c:v>
                </c:pt>
                <c:pt idx="11">
                  <c:v>6.1463046757164408E-2</c:v>
                </c:pt>
                <c:pt idx="12">
                  <c:v>6.5770348837209308E-2</c:v>
                </c:pt>
                <c:pt idx="13">
                  <c:v>7.170474516695953E-2</c:v>
                </c:pt>
                <c:pt idx="14">
                  <c:v>7.3865518383570722E-2</c:v>
                </c:pt>
                <c:pt idx="15">
                  <c:v>6.7985955952760926E-2</c:v>
                </c:pt>
                <c:pt idx="16">
                  <c:v>6.3221884498480249E-2</c:v>
                </c:pt>
                <c:pt idx="17">
                  <c:v>5.4070112893642323E-2</c:v>
                </c:pt>
                <c:pt idx="18">
                  <c:v>5.007278020378457E-2</c:v>
                </c:pt>
                <c:pt idx="19">
                  <c:v>5.0301810865191164E-2</c:v>
                </c:pt>
                <c:pt idx="20">
                  <c:v>5.1252847380409999E-2</c:v>
                </c:pt>
                <c:pt idx="21">
                  <c:v>5.2541891508094289E-2</c:v>
                </c:pt>
                <c:pt idx="22">
                  <c:v>5.1603905160390491E-2</c:v>
                </c:pt>
                <c:pt idx="23">
                  <c:v>5.2234787291330104E-2</c:v>
                </c:pt>
                <c:pt idx="24">
                  <c:v>5.2061310782241042E-2</c:v>
                </c:pt>
                <c:pt idx="25">
                  <c:v>5.1832460732984323E-2</c:v>
                </c:pt>
                <c:pt idx="26">
                  <c:v>5.0380477564943606E-2</c:v>
                </c:pt>
                <c:pt idx="27">
                  <c:v>5.027932960893855E-2</c:v>
                </c:pt>
                <c:pt idx="28">
                  <c:v>5.0639658848614072E-2</c:v>
                </c:pt>
                <c:pt idx="29">
                  <c:v>5.3989361702127661E-2</c:v>
                </c:pt>
                <c:pt idx="30">
                  <c:v>5.7247899159663863E-2</c:v>
                </c:pt>
                <c:pt idx="31">
                  <c:v>5.9578839239856192E-2</c:v>
                </c:pt>
                <c:pt idx="32">
                  <c:v>6.2096373571783423E-2</c:v>
                </c:pt>
                <c:pt idx="33">
                  <c:v>6.2302263324409878E-2</c:v>
                </c:pt>
                <c:pt idx="34">
                  <c:v>6.0085836909871286E-2</c:v>
                </c:pt>
                <c:pt idx="35">
                  <c:v>5.6807511737089214E-2</c:v>
                </c:pt>
                <c:pt idx="36">
                  <c:v>5.5335045528834906E-2</c:v>
                </c:pt>
                <c:pt idx="37">
                  <c:v>5.5043758636573008E-2</c:v>
                </c:pt>
                <c:pt idx="38">
                  <c:v>5.3506375227686712E-2</c:v>
                </c:pt>
                <c:pt idx="39">
                  <c:v>5.1327828609685315E-2</c:v>
                </c:pt>
                <c:pt idx="40">
                  <c:v>4.9431321084864394E-2</c:v>
                </c:pt>
                <c:pt idx="41">
                  <c:v>4.8344947735191657E-2</c:v>
                </c:pt>
                <c:pt idx="42">
                  <c:v>4.7169811320754707E-2</c:v>
                </c:pt>
                <c:pt idx="43">
                  <c:v>4.7453954496208033E-2</c:v>
                </c:pt>
                <c:pt idx="44">
                  <c:v>4.6045384445913197E-2</c:v>
                </c:pt>
                <c:pt idx="45">
                  <c:v>4.5851528384279451E-2</c:v>
                </c:pt>
                <c:pt idx="46">
                  <c:v>4.76998092007632E-2</c:v>
                </c:pt>
                <c:pt idx="47">
                  <c:v>5.1340206185567006E-2</c:v>
                </c:pt>
                <c:pt idx="48">
                  <c:v>5.6104944500504517E-2</c:v>
                </c:pt>
                <c:pt idx="49">
                  <c:v>5.6637168141592892E-2</c:v>
                </c:pt>
                <c:pt idx="50">
                  <c:v>5.5566463773807188E-2</c:v>
                </c:pt>
                <c:pt idx="51">
                  <c:v>5.3585346843335928E-2</c:v>
                </c:pt>
                <c:pt idx="52">
                  <c:v>5.3889943074003792E-2</c:v>
                </c:pt>
                <c:pt idx="53">
                  <c:v>4.9600912200684147E-2</c:v>
                </c:pt>
                <c:pt idx="54">
                  <c:v>4.7826086956521824E-2</c:v>
                </c:pt>
                <c:pt idx="55">
                  <c:v>4.8310101202978822E-2</c:v>
                </c:pt>
                <c:pt idx="56">
                  <c:v>4.7916666666666705E-2</c:v>
                </c:pt>
                <c:pt idx="57">
                  <c:v>4.7309833024118786E-2</c:v>
                </c:pt>
                <c:pt idx="58">
                  <c:v>4.8953594176524111E-2</c:v>
                </c:pt>
                <c:pt idx="59">
                  <c:v>4.9413437611091432E-2</c:v>
                </c:pt>
                <c:pt idx="60">
                  <c:v>4.9296997049123492E-2</c:v>
                </c:pt>
                <c:pt idx="61">
                  <c:v>5.0068587105624139E-2</c:v>
                </c:pt>
                <c:pt idx="62">
                  <c:v>4.9491525423728838E-2</c:v>
                </c:pt>
                <c:pt idx="63">
                  <c:v>4.9047699308949977E-2</c:v>
                </c:pt>
                <c:pt idx="64">
                  <c:v>5.0124481327800834E-2</c:v>
                </c:pt>
                <c:pt idx="65">
                  <c:v>5.2683246073298426E-2</c:v>
                </c:pt>
                <c:pt idx="66">
                  <c:v>5.2091681359192232E-2</c:v>
                </c:pt>
                <c:pt idx="67">
                  <c:v>5.3196527229676445E-2</c:v>
                </c:pt>
                <c:pt idx="68">
                  <c:v>5.4495073891625674E-2</c:v>
                </c:pt>
                <c:pt idx="69">
                  <c:v>5.1904689634238894E-2</c:v>
                </c:pt>
                <c:pt idx="70">
                  <c:v>5.0260999254287876E-2</c:v>
                </c:pt>
                <c:pt idx="71">
                  <c:v>5.0029603315571339E-2</c:v>
                </c:pt>
                <c:pt idx="72">
                  <c:v>4.8727899956877985E-2</c:v>
                </c:pt>
                <c:pt idx="73">
                  <c:v>4.8298262957209438E-2</c:v>
                </c:pt>
                <c:pt idx="74">
                  <c:v>4.7297297297297328E-2</c:v>
                </c:pt>
                <c:pt idx="75">
                  <c:v>4.6153846153846163E-2</c:v>
                </c:pt>
                <c:pt idx="76">
                  <c:v>4.5147898287493479E-2</c:v>
                </c:pt>
                <c:pt idx="77">
                  <c:v>4.2569560200025676E-2</c:v>
                </c:pt>
                <c:pt idx="78">
                  <c:v>4.0221914008321799E-2</c:v>
                </c:pt>
                <c:pt idx="79">
                  <c:v>3.6187879538976356E-2</c:v>
                </c:pt>
                <c:pt idx="80">
                  <c:v>3.4605037906578651E-2</c:v>
                </c:pt>
                <c:pt idx="81">
                  <c:v>3.8428797275933381E-2</c:v>
                </c:pt>
                <c:pt idx="82">
                  <c:v>3.9904420549581834E-2</c:v>
                </c:pt>
                <c:pt idx="83">
                  <c:v>4.2218834291075404E-2</c:v>
                </c:pt>
                <c:pt idx="84">
                  <c:v>4.1941350306887872E-2</c:v>
                </c:pt>
                <c:pt idx="85">
                  <c:v>4.2251963278398405E-2</c:v>
                </c:pt>
                <c:pt idx="86">
                  <c:v>4.2314804742739083E-2</c:v>
                </c:pt>
                <c:pt idx="87">
                  <c:v>4.368724631488994E-2</c:v>
                </c:pt>
                <c:pt idx="88">
                  <c:v>4.4957852013737115E-2</c:v>
                </c:pt>
                <c:pt idx="89">
                  <c:v>4.446265751459897E-2</c:v>
                </c:pt>
                <c:pt idx="90">
                  <c:v>4.3360433604336106E-2</c:v>
                </c:pt>
                <c:pt idx="91">
                  <c:v>4.0517670482827318E-2</c:v>
                </c:pt>
                <c:pt idx="92">
                  <c:v>4.0015730999901737E-2</c:v>
                </c:pt>
                <c:pt idx="93">
                  <c:v>3.8137643984125467E-2</c:v>
                </c:pt>
                <c:pt idx="94">
                  <c:v>3.8457877201332695E-2</c:v>
                </c:pt>
                <c:pt idx="95">
                  <c:v>4.2747221430607038E-2</c:v>
                </c:pt>
                <c:pt idx="96">
                  <c:v>4.4258264274656234E-2</c:v>
                </c:pt>
                <c:pt idx="97">
                  <c:v>4.8802288165892029E-2</c:v>
                </c:pt>
                <c:pt idx="98">
                  <c:v>5.1180756737775411E-2</c:v>
                </c:pt>
                <c:pt idx="99">
                  <c:v>5.3413236060448191E-2</c:v>
                </c:pt>
                <c:pt idx="100">
                  <c:v>5.5961683892109933E-2</c:v>
                </c:pt>
                <c:pt idx="101">
                  <c:v>5.5646214099216745E-2</c:v>
                </c:pt>
                <c:pt idx="102">
                  <c:v>5.5711198271031805E-2</c:v>
                </c:pt>
                <c:pt idx="103">
                  <c:v>5.7749106171304215E-2</c:v>
                </c:pt>
                <c:pt idx="104">
                  <c:v>5.8347689311662072E-2</c:v>
                </c:pt>
                <c:pt idx="105">
                  <c:v>5.5267954794021169E-2</c:v>
                </c:pt>
                <c:pt idx="106">
                  <c:v>5.3929675702883415E-2</c:v>
                </c:pt>
                <c:pt idx="107">
                  <c:v>5.0775247939656411E-2</c:v>
                </c:pt>
                <c:pt idx="108">
                  <c:v>4.7701348081576216E-2</c:v>
                </c:pt>
                <c:pt idx="109">
                  <c:v>4.5460668103448322E-2</c:v>
                </c:pt>
                <c:pt idx="110">
                  <c:v>4.452665653696241E-2</c:v>
                </c:pt>
                <c:pt idx="111">
                  <c:v>3.8639876352395672E-2</c:v>
                </c:pt>
                <c:pt idx="112">
                  <c:v>3.6765642920861492E-2</c:v>
                </c:pt>
                <c:pt idx="113">
                  <c:v>3.7320872274143324E-2</c:v>
                </c:pt>
                <c:pt idx="114">
                  <c:v>3.8859480269489891E-2</c:v>
                </c:pt>
                <c:pt idx="115">
                  <c:v>4.0084018904253463E-2</c:v>
                </c:pt>
                <c:pt idx="116">
                  <c:v>4.3004684237259456E-2</c:v>
                </c:pt>
                <c:pt idx="117">
                  <c:v>4.4728965746591312E-2</c:v>
                </c:pt>
                <c:pt idx="118">
                  <c:v>4.3859171790825477E-2</c:v>
                </c:pt>
                <c:pt idx="119">
                  <c:v>4.9084637834969531E-2</c:v>
                </c:pt>
                <c:pt idx="120">
                  <c:v>5.0348207376837782E-2</c:v>
                </c:pt>
                <c:pt idx="121">
                  <c:v>5.5705166566925986E-2</c:v>
                </c:pt>
                <c:pt idx="122">
                  <c:v>5.5663117134559535E-2</c:v>
                </c:pt>
                <c:pt idx="123">
                  <c:v>5.5381845745688815E-2</c:v>
                </c:pt>
                <c:pt idx="124">
                  <c:v>5.6302638313712752E-2</c:v>
                </c:pt>
                <c:pt idx="125">
                  <c:v>5.7414164505209482E-2</c:v>
                </c:pt>
                <c:pt idx="126">
                  <c:v>5.8153477218225468E-2</c:v>
                </c:pt>
                <c:pt idx="127">
                  <c:v>5.7533112582781459E-2</c:v>
                </c:pt>
                <c:pt idx="128">
                  <c:v>5.6225388706207066E-2</c:v>
                </c:pt>
                <c:pt idx="129">
                  <c:v>5.5652311589613701E-2</c:v>
                </c:pt>
                <c:pt idx="130">
                  <c:v>5.519867677039661E-2</c:v>
                </c:pt>
                <c:pt idx="131">
                  <c:v>5.3169887944649184E-2</c:v>
                </c:pt>
                <c:pt idx="132">
                  <c:v>4.9190558349546706E-2</c:v>
                </c:pt>
                <c:pt idx="133">
                  <c:v>4.0945747800586497E-2</c:v>
                </c:pt>
                <c:pt idx="134">
                  <c:v>4.1756426827516936E-2</c:v>
                </c:pt>
                <c:pt idx="135">
                  <c:v>4.486673755702681E-2</c:v>
                </c:pt>
                <c:pt idx="136">
                  <c:v>4.3029429114504816E-2</c:v>
                </c:pt>
                <c:pt idx="137">
                  <c:v>4.1792302953668606E-2</c:v>
                </c:pt>
                <c:pt idx="138">
                  <c:v>3.789738747245832E-2</c:v>
                </c:pt>
                <c:pt idx="139">
                  <c:v>3.430682067173757E-2</c:v>
                </c:pt>
                <c:pt idx="140">
                  <c:v>3.2905271751075403E-2</c:v>
                </c:pt>
                <c:pt idx="141">
                  <c:v>3.1750439692677962E-2</c:v>
                </c:pt>
                <c:pt idx="142">
                  <c:v>3.1608844368433912E-2</c:v>
                </c:pt>
                <c:pt idx="143">
                  <c:v>3.366037735849059E-2</c:v>
                </c:pt>
                <c:pt idx="144">
                  <c:v>3.8805087252292217E-2</c:v>
                </c:pt>
                <c:pt idx="145">
                  <c:v>4.2214691861466924E-2</c:v>
                </c:pt>
                <c:pt idx="146">
                  <c:v>4.5273340581528258E-2</c:v>
                </c:pt>
                <c:pt idx="147">
                  <c:v>4.6311108700957088E-2</c:v>
                </c:pt>
                <c:pt idx="148">
                  <c:v>4.6383358722487757E-2</c:v>
                </c:pt>
                <c:pt idx="149">
                  <c:v>4.6437805596088365E-2</c:v>
                </c:pt>
                <c:pt idx="150">
                  <c:v>4.5623742454728382E-2</c:v>
                </c:pt>
                <c:pt idx="151">
                  <c:v>4.5364402578086292E-2</c:v>
                </c:pt>
                <c:pt idx="152">
                  <c:v>4.4520547945205505E-2</c:v>
                </c:pt>
                <c:pt idx="153">
                  <c:v>4.4327897119045938E-2</c:v>
                </c:pt>
                <c:pt idx="154">
                  <c:v>4.4336941972148575E-2</c:v>
                </c:pt>
                <c:pt idx="155">
                  <c:v>4.5268252020283881E-2</c:v>
                </c:pt>
                <c:pt idx="156">
                  <c:v>4.7074662285505664E-2</c:v>
                </c:pt>
                <c:pt idx="157">
                  <c:v>4.9692530294809217E-2</c:v>
                </c:pt>
                <c:pt idx="158">
                  <c:v>5.0341771870059886E-2</c:v>
                </c:pt>
                <c:pt idx="159">
                  <c:v>5.0249818413928206E-2</c:v>
                </c:pt>
                <c:pt idx="160">
                  <c:v>4.990132506343388E-2</c:v>
                </c:pt>
                <c:pt idx="161">
                  <c:v>4.9693814410992812E-2</c:v>
                </c:pt>
                <c:pt idx="162">
                  <c:v>4.9155210410326403E-2</c:v>
                </c:pt>
                <c:pt idx="163">
                  <c:v>4.8637136245417864E-2</c:v>
                </c:pt>
                <c:pt idx="164">
                  <c:v>4.7366932061593231E-2</c:v>
                </c:pt>
                <c:pt idx="165">
                  <c:v>4.7121143241159812E-2</c:v>
                </c:pt>
                <c:pt idx="166">
                  <c:v>4.6667185190946564E-2</c:v>
                </c:pt>
                <c:pt idx="167">
                  <c:v>4.6543515520853139E-2</c:v>
                </c:pt>
                <c:pt idx="168">
                  <c:v>4.5631774340988404E-2</c:v>
                </c:pt>
                <c:pt idx="169">
                  <c:v>4.4044301012175435E-2</c:v>
                </c:pt>
                <c:pt idx="170">
                  <c:v>4.3087711688264752E-2</c:v>
                </c:pt>
                <c:pt idx="171">
                  <c:v>4.2066037228801346E-2</c:v>
                </c:pt>
                <c:pt idx="172">
                  <c:v>4.1905362554965728E-2</c:v>
                </c:pt>
                <c:pt idx="173">
                  <c:v>3.9828198847759351E-2</c:v>
                </c:pt>
                <c:pt idx="174">
                  <c:v>3.7397873722353293E-2</c:v>
                </c:pt>
                <c:pt idx="175">
                  <c:v>3.5408826548067054E-2</c:v>
                </c:pt>
                <c:pt idx="176">
                  <c:v>3.3196149790823443E-2</c:v>
                </c:pt>
                <c:pt idx="177">
                  <c:v>3.366320026836634E-2</c:v>
                </c:pt>
                <c:pt idx="178">
                  <c:v>3.485423537796048E-2</c:v>
                </c:pt>
                <c:pt idx="179">
                  <c:v>3.5157981124333194E-2</c:v>
                </c:pt>
                <c:pt idx="180">
                  <c:v>3.6247920267498041E-2</c:v>
                </c:pt>
                <c:pt idx="181">
                  <c:v>3.7345914347439342E-2</c:v>
                </c:pt>
                <c:pt idx="182">
                  <c:v>3.713789379783089E-2</c:v>
                </c:pt>
                <c:pt idx="183">
                  <c:v>3.8283848712578575E-2</c:v>
                </c:pt>
                <c:pt idx="184">
                  <c:v>3.8597295438918176E-2</c:v>
                </c:pt>
                <c:pt idx="185">
                  <c:v>3.8941821311549669E-2</c:v>
                </c:pt>
                <c:pt idx="186">
                  <c:v>4.0264342209530075E-2</c:v>
                </c:pt>
                <c:pt idx="187">
                  <c:v>4.1694795855469792E-2</c:v>
                </c:pt>
                <c:pt idx="188">
                  <c:v>4.2435984558217593E-2</c:v>
                </c:pt>
                <c:pt idx="189">
                  <c:v>4.3297417770395918E-2</c:v>
                </c:pt>
                <c:pt idx="190">
                  <c:v>4.2752180375220834E-2</c:v>
                </c:pt>
                <c:pt idx="191">
                  <c:v>4.2065616290941243E-2</c:v>
                </c:pt>
                <c:pt idx="192">
                  <c:v>4.1298903895890658E-2</c:v>
                </c:pt>
                <c:pt idx="193">
                  <c:v>3.9900486690774624E-2</c:v>
                </c:pt>
                <c:pt idx="194">
                  <c:v>4.0764844012076494E-2</c:v>
                </c:pt>
                <c:pt idx="195">
                  <c:v>4.1418627775936405E-2</c:v>
                </c:pt>
                <c:pt idx="196">
                  <c:v>4.2130344845644312E-2</c:v>
                </c:pt>
                <c:pt idx="197">
                  <c:v>4.3192307692307703E-2</c:v>
                </c:pt>
                <c:pt idx="198">
                  <c:v>4.303977092756598E-2</c:v>
                </c:pt>
                <c:pt idx="199">
                  <c:v>4.211641530599531E-2</c:v>
                </c:pt>
                <c:pt idx="200">
                  <c:v>4.1870468231534966E-2</c:v>
                </c:pt>
                <c:pt idx="201">
                  <c:v>4.1888169340808044E-2</c:v>
                </c:pt>
                <c:pt idx="202">
                  <c:v>4.1772197053472723E-2</c:v>
                </c:pt>
                <c:pt idx="203">
                  <c:v>4.2030638277860723E-2</c:v>
                </c:pt>
                <c:pt idx="204">
                  <c:v>4.242727251587098E-2</c:v>
                </c:pt>
                <c:pt idx="205">
                  <c:v>4.3501253075207476E-2</c:v>
                </c:pt>
                <c:pt idx="206">
                  <c:v>4.44886517768334E-2</c:v>
                </c:pt>
                <c:pt idx="207">
                  <c:v>4.5062309609526494E-2</c:v>
                </c:pt>
                <c:pt idx="208">
                  <c:v>4.5176311129571774E-2</c:v>
                </c:pt>
                <c:pt idx="209">
                  <c:v>4.5641225169141653E-2</c:v>
                </c:pt>
                <c:pt idx="210">
                  <c:v>4.5656080211799982E-2</c:v>
                </c:pt>
                <c:pt idx="211">
                  <c:v>4.5598842595001896E-2</c:v>
                </c:pt>
                <c:pt idx="212">
                  <c:v>4.6263968278490109E-2</c:v>
                </c:pt>
                <c:pt idx="213">
                  <c:v>4.5280477631142513E-2</c:v>
                </c:pt>
                <c:pt idx="214">
                  <c:v>4.4522086348889468E-2</c:v>
                </c:pt>
                <c:pt idx="215">
                  <c:v>4.4443128196015723E-2</c:v>
                </c:pt>
                <c:pt idx="216">
                  <c:v>4.5085636147209597E-2</c:v>
                </c:pt>
                <c:pt idx="217">
                  <c:v>4.56641394775417E-2</c:v>
                </c:pt>
                <c:pt idx="218">
                  <c:v>4.6665760975041722E-2</c:v>
                </c:pt>
                <c:pt idx="219">
                  <c:v>4.6283174750074686E-2</c:v>
                </c:pt>
                <c:pt idx="220">
                  <c:v>4.6853419947231613E-2</c:v>
                </c:pt>
                <c:pt idx="221">
                  <c:v>4.778388779369739E-2</c:v>
                </c:pt>
                <c:pt idx="222">
                  <c:v>4.7796144537783761E-2</c:v>
                </c:pt>
                <c:pt idx="223">
                  <c:v>4.9048472633720024E-2</c:v>
                </c:pt>
                <c:pt idx="224">
                  <c:v>5.0071635869365569E-2</c:v>
                </c:pt>
                <c:pt idx="225">
                  <c:v>5.0680862274143576E-2</c:v>
                </c:pt>
                <c:pt idx="226">
                  <c:v>5.242677043631231E-2</c:v>
                </c:pt>
                <c:pt idx="227">
                  <c:v>5.4079621600315368E-2</c:v>
                </c:pt>
                <c:pt idx="228">
                  <c:v>5.4978787983306361E-2</c:v>
                </c:pt>
                <c:pt idx="229">
                  <c:v>5.7359233851796573E-2</c:v>
                </c:pt>
                <c:pt idx="230">
                  <c:v>5.8290448098405896E-2</c:v>
                </c:pt>
                <c:pt idx="231">
                  <c:v>5.8674834704279144E-2</c:v>
                </c:pt>
                <c:pt idx="232">
                  <c:v>5.9356193707338807E-2</c:v>
                </c:pt>
                <c:pt idx="233">
                  <c:v>6.1077911287229981E-2</c:v>
                </c:pt>
                <c:pt idx="234">
                  <c:v>6.2205688453569406E-2</c:v>
                </c:pt>
                <c:pt idx="235">
                  <c:v>6.2552262380377213E-2</c:v>
                </c:pt>
                <c:pt idx="236">
                  <c:v>6.1690749800887471E-2</c:v>
                </c:pt>
                <c:pt idx="237">
                  <c:v>5.8766238631085321E-2</c:v>
                </c:pt>
                <c:pt idx="238">
                  <c:v>5.5133093979736779E-2</c:v>
                </c:pt>
                <c:pt idx="239">
                  <c:v>5.2022187121184324E-2</c:v>
                </c:pt>
                <c:pt idx="240">
                  <c:v>4.9291078314825022E-2</c:v>
                </c:pt>
                <c:pt idx="241">
                  <c:v>4.6802217586374407E-2</c:v>
                </c:pt>
                <c:pt idx="242">
                  <c:v>4.3413564270551978E-2</c:v>
                </c:pt>
                <c:pt idx="243">
                  <c:v>3.9419998744586036E-2</c:v>
                </c:pt>
                <c:pt idx="244">
                  <c:v>3.6044497318055646E-2</c:v>
                </c:pt>
                <c:pt idx="245">
                  <c:v>3.4087930582571188E-2</c:v>
                </c:pt>
                <c:pt idx="246">
                  <c:v>3.2213491719771496E-2</c:v>
                </c:pt>
                <c:pt idx="247">
                  <c:v>2.9817456943118204E-2</c:v>
                </c:pt>
                <c:pt idx="248">
                  <c:v>2.6421215968401787E-2</c:v>
                </c:pt>
                <c:pt idx="249">
                  <c:v>2.444315676409068E-2</c:v>
                </c:pt>
                <c:pt idx="250">
                  <c:v>2.5192913966339242E-2</c:v>
                </c:pt>
                <c:pt idx="251">
                  <c:v>2.5218281697546668E-2</c:v>
                </c:pt>
              </c:numCache>
            </c:numRef>
          </c:val>
          <c:smooth val="0"/>
        </c:ser>
        <c:ser>
          <c:idx val="1"/>
          <c:order val="1"/>
          <c:marker>
            <c:symbol val="none"/>
          </c:marker>
          <c:cat>
            <c:strRef>
              <c:f>'NIPATable (2)'!$C$6:$IT$6</c:f>
              <c:strCache>
                <c:ptCount val="252"/>
                <c:pt idx="0">
                  <c:v> 1947-I </c:v>
                </c:pt>
                <c:pt idx="1">
                  <c:v> 1947-II </c:v>
                </c:pt>
                <c:pt idx="2">
                  <c:v> 1947-III </c:v>
                </c:pt>
                <c:pt idx="3">
                  <c:v> 1947-IV </c:v>
                </c:pt>
                <c:pt idx="4">
                  <c:v> 1948-I </c:v>
                </c:pt>
                <c:pt idx="5">
                  <c:v> 1948-II </c:v>
                </c:pt>
                <c:pt idx="6">
                  <c:v> 1948-III </c:v>
                </c:pt>
                <c:pt idx="7">
                  <c:v> 1948-IV </c:v>
                </c:pt>
                <c:pt idx="8">
                  <c:v> 1949-I </c:v>
                </c:pt>
                <c:pt idx="9">
                  <c:v> 1949-II </c:v>
                </c:pt>
                <c:pt idx="10">
                  <c:v> 1949-III </c:v>
                </c:pt>
                <c:pt idx="11">
                  <c:v> 1949-IV </c:v>
                </c:pt>
                <c:pt idx="12">
                  <c:v> 1950-I </c:v>
                </c:pt>
                <c:pt idx="13">
                  <c:v> 1950-II </c:v>
                </c:pt>
                <c:pt idx="14">
                  <c:v> 1950-III </c:v>
                </c:pt>
                <c:pt idx="15">
                  <c:v> 1950-IV </c:v>
                </c:pt>
                <c:pt idx="16">
                  <c:v> 1951-I </c:v>
                </c:pt>
                <c:pt idx="17">
                  <c:v> 1951-II </c:v>
                </c:pt>
                <c:pt idx="18">
                  <c:v> 1951-III </c:v>
                </c:pt>
                <c:pt idx="19">
                  <c:v> 1951-IV </c:v>
                </c:pt>
                <c:pt idx="20">
                  <c:v> 1952-I </c:v>
                </c:pt>
                <c:pt idx="21">
                  <c:v> 1952-II </c:v>
                </c:pt>
                <c:pt idx="22">
                  <c:v> 1952-III </c:v>
                </c:pt>
                <c:pt idx="23">
                  <c:v> 1952-IV </c:v>
                </c:pt>
                <c:pt idx="24">
                  <c:v> 1953-I </c:v>
                </c:pt>
                <c:pt idx="25">
                  <c:v> 1953-II </c:v>
                </c:pt>
                <c:pt idx="26">
                  <c:v> 1953-III </c:v>
                </c:pt>
                <c:pt idx="27">
                  <c:v> 1953-IV </c:v>
                </c:pt>
                <c:pt idx="28">
                  <c:v> 1954-I </c:v>
                </c:pt>
                <c:pt idx="29">
                  <c:v> 1954-II </c:v>
                </c:pt>
                <c:pt idx="30">
                  <c:v> 1954-III </c:v>
                </c:pt>
                <c:pt idx="31">
                  <c:v> 1954-IV </c:v>
                </c:pt>
                <c:pt idx="32">
                  <c:v> 1955-I </c:v>
                </c:pt>
                <c:pt idx="33">
                  <c:v> 1955-II </c:v>
                </c:pt>
                <c:pt idx="34">
                  <c:v> 1955-III </c:v>
                </c:pt>
                <c:pt idx="35">
                  <c:v> 1955-IV </c:v>
                </c:pt>
                <c:pt idx="36">
                  <c:v> 1956-I </c:v>
                </c:pt>
                <c:pt idx="37">
                  <c:v> 1956-II </c:v>
                </c:pt>
                <c:pt idx="38">
                  <c:v> 1956-III </c:v>
                </c:pt>
                <c:pt idx="39">
                  <c:v> 1956-IV </c:v>
                </c:pt>
                <c:pt idx="40">
                  <c:v> 1957-I </c:v>
                </c:pt>
                <c:pt idx="41">
                  <c:v> 1957-II </c:v>
                </c:pt>
                <c:pt idx="42">
                  <c:v> 1957-III </c:v>
                </c:pt>
                <c:pt idx="43">
                  <c:v> 1957-IV </c:v>
                </c:pt>
                <c:pt idx="44">
                  <c:v> 1958-I </c:v>
                </c:pt>
                <c:pt idx="45">
                  <c:v> 1958-II </c:v>
                </c:pt>
                <c:pt idx="46">
                  <c:v> 1958-III </c:v>
                </c:pt>
                <c:pt idx="47">
                  <c:v> 1958-IV </c:v>
                </c:pt>
                <c:pt idx="48">
                  <c:v> 1959-I </c:v>
                </c:pt>
                <c:pt idx="49">
                  <c:v> 1959-II </c:v>
                </c:pt>
                <c:pt idx="50">
                  <c:v> 1959-III </c:v>
                </c:pt>
                <c:pt idx="51">
                  <c:v> 1959-IV </c:v>
                </c:pt>
                <c:pt idx="52">
                  <c:v> 1960-I </c:v>
                </c:pt>
                <c:pt idx="53">
                  <c:v> 1960-II </c:v>
                </c:pt>
                <c:pt idx="54">
                  <c:v> 1960-III </c:v>
                </c:pt>
                <c:pt idx="55">
                  <c:v> 1960-IV </c:v>
                </c:pt>
                <c:pt idx="56">
                  <c:v> 1961-I </c:v>
                </c:pt>
                <c:pt idx="57">
                  <c:v> 1961-II </c:v>
                </c:pt>
                <c:pt idx="58">
                  <c:v> 1961-III </c:v>
                </c:pt>
                <c:pt idx="59">
                  <c:v> 1961-IV </c:v>
                </c:pt>
                <c:pt idx="60">
                  <c:v> 1962-I </c:v>
                </c:pt>
                <c:pt idx="61">
                  <c:v> 1962-II </c:v>
                </c:pt>
                <c:pt idx="62">
                  <c:v> 1962-III </c:v>
                </c:pt>
                <c:pt idx="63">
                  <c:v> 1962-IV </c:v>
                </c:pt>
                <c:pt idx="64">
                  <c:v> 1963-I </c:v>
                </c:pt>
                <c:pt idx="65">
                  <c:v> 1963-II </c:v>
                </c:pt>
                <c:pt idx="66">
                  <c:v> 1963-III </c:v>
                </c:pt>
                <c:pt idx="67">
                  <c:v> 1963-IV </c:v>
                </c:pt>
                <c:pt idx="68">
                  <c:v> 1964-I </c:v>
                </c:pt>
                <c:pt idx="69">
                  <c:v> 1964-II </c:v>
                </c:pt>
                <c:pt idx="70">
                  <c:v> 1964-III </c:v>
                </c:pt>
                <c:pt idx="71">
                  <c:v> 1964-IV </c:v>
                </c:pt>
                <c:pt idx="72">
                  <c:v> 1965-I </c:v>
                </c:pt>
                <c:pt idx="73">
                  <c:v> 1965-II </c:v>
                </c:pt>
                <c:pt idx="74">
                  <c:v> 1965-III </c:v>
                </c:pt>
                <c:pt idx="75">
                  <c:v> 1965-IV </c:v>
                </c:pt>
                <c:pt idx="76">
                  <c:v> 1966-I </c:v>
                </c:pt>
                <c:pt idx="77">
                  <c:v> 1966-II </c:v>
                </c:pt>
                <c:pt idx="78">
                  <c:v> 1966-III </c:v>
                </c:pt>
                <c:pt idx="79">
                  <c:v> 1966-IV </c:v>
                </c:pt>
                <c:pt idx="80">
                  <c:v> 1967-I </c:v>
                </c:pt>
                <c:pt idx="81">
                  <c:v> 1967-II </c:v>
                </c:pt>
                <c:pt idx="82">
                  <c:v> 1967-III </c:v>
                </c:pt>
                <c:pt idx="83">
                  <c:v> 1967-IV </c:v>
                </c:pt>
                <c:pt idx="84">
                  <c:v> 1968-I </c:v>
                </c:pt>
                <c:pt idx="85">
                  <c:v> 1968-II </c:v>
                </c:pt>
                <c:pt idx="86">
                  <c:v> 1968-III </c:v>
                </c:pt>
                <c:pt idx="87">
                  <c:v> 1968-IV </c:v>
                </c:pt>
                <c:pt idx="88">
                  <c:v> 1969-I </c:v>
                </c:pt>
                <c:pt idx="89">
                  <c:v> 1969-II </c:v>
                </c:pt>
                <c:pt idx="90">
                  <c:v> 1969-III </c:v>
                </c:pt>
                <c:pt idx="91">
                  <c:v> 1969-IV </c:v>
                </c:pt>
                <c:pt idx="92">
                  <c:v> 1970-I </c:v>
                </c:pt>
                <c:pt idx="93">
                  <c:v> 1970-II </c:v>
                </c:pt>
                <c:pt idx="94">
                  <c:v> 1970-III </c:v>
                </c:pt>
                <c:pt idx="95">
                  <c:v> 1970-IV </c:v>
                </c:pt>
                <c:pt idx="96">
                  <c:v> 1971-I </c:v>
                </c:pt>
                <c:pt idx="97">
                  <c:v> 1971-II </c:v>
                </c:pt>
                <c:pt idx="98">
                  <c:v> 1971-III </c:v>
                </c:pt>
                <c:pt idx="99">
                  <c:v> 1971-IV </c:v>
                </c:pt>
                <c:pt idx="100">
                  <c:v> 1972-I </c:v>
                </c:pt>
                <c:pt idx="101">
                  <c:v> 1972-II </c:v>
                </c:pt>
                <c:pt idx="102">
                  <c:v> 1972-III </c:v>
                </c:pt>
                <c:pt idx="103">
                  <c:v> 1972-IV </c:v>
                </c:pt>
                <c:pt idx="104">
                  <c:v> 1973-I </c:v>
                </c:pt>
                <c:pt idx="105">
                  <c:v> 1973-II </c:v>
                </c:pt>
                <c:pt idx="106">
                  <c:v> 1973-III </c:v>
                </c:pt>
                <c:pt idx="107">
                  <c:v> 1973-IV </c:v>
                </c:pt>
                <c:pt idx="108">
                  <c:v> 1974-I </c:v>
                </c:pt>
                <c:pt idx="109">
                  <c:v> 1974-II </c:v>
                </c:pt>
                <c:pt idx="110">
                  <c:v> 1974-III </c:v>
                </c:pt>
                <c:pt idx="111">
                  <c:v> 1974-IV </c:v>
                </c:pt>
                <c:pt idx="112">
                  <c:v> 1975-I </c:v>
                </c:pt>
                <c:pt idx="113">
                  <c:v> 1975-II </c:v>
                </c:pt>
                <c:pt idx="114">
                  <c:v> 1975-III </c:v>
                </c:pt>
                <c:pt idx="115">
                  <c:v> 1975-IV </c:v>
                </c:pt>
                <c:pt idx="116">
                  <c:v> 1976-I </c:v>
                </c:pt>
                <c:pt idx="117">
                  <c:v> 1976-II </c:v>
                </c:pt>
                <c:pt idx="118">
                  <c:v> 1976-III </c:v>
                </c:pt>
                <c:pt idx="119">
                  <c:v> 1976-IV </c:v>
                </c:pt>
                <c:pt idx="120">
                  <c:v> 1977-I </c:v>
                </c:pt>
                <c:pt idx="121">
                  <c:v> 1977-II </c:v>
                </c:pt>
                <c:pt idx="122">
                  <c:v> 1977-III </c:v>
                </c:pt>
                <c:pt idx="123">
                  <c:v> 1977-IV </c:v>
                </c:pt>
                <c:pt idx="124">
                  <c:v> 1978-I </c:v>
                </c:pt>
                <c:pt idx="125">
                  <c:v> 1978-II </c:v>
                </c:pt>
                <c:pt idx="126">
                  <c:v> 1978-III </c:v>
                </c:pt>
                <c:pt idx="127">
                  <c:v> 1978-IV </c:v>
                </c:pt>
                <c:pt idx="128">
                  <c:v> 1979-I </c:v>
                </c:pt>
                <c:pt idx="129">
                  <c:v> 1979-II </c:v>
                </c:pt>
                <c:pt idx="130">
                  <c:v> 1979-III </c:v>
                </c:pt>
                <c:pt idx="131">
                  <c:v> 1979-IV </c:v>
                </c:pt>
                <c:pt idx="132">
                  <c:v> 1980-I </c:v>
                </c:pt>
                <c:pt idx="133">
                  <c:v> 1980-II </c:v>
                </c:pt>
                <c:pt idx="134">
                  <c:v> 1980-III </c:v>
                </c:pt>
                <c:pt idx="135">
                  <c:v> 1980-IV </c:v>
                </c:pt>
                <c:pt idx="136">
                  <c:v> 1981-I </c:v>
                </c:pt>
                <c:pt idx="137">
                  <c:v> 1981-II </c:v>
                </c:pt>
                <c:pt idx="138">
                  <c:v> 1981-III </c:v>
                </c:pt>
                <c:pt idx="139">
                  <c:v> 1981-IV </c:v>
                </c:pt>
                <c:pt idx="140">
                  <c:v> 1982-I </c:v>
                </c:pt>
                <c:pt idx="141">
                  <c:v> 1982-II </c:v>
                </c:pt>
                <c:pt idx="142">
                  <c:v> 1982-III </c:v>
                </c:pt>
                <c:pt idx="143">
                  <c:v> 1982-IV </c:v>
                </c:pt>
                <c:pt idx="144">
                  <c:v> 1983-I </c:v>
                </c:pt>
                <c:pt idx="145">
                  <c:v> 1983-II </c:v>
                </c:pt>
                <c:pt idx="146">
                  <c:v> 1983-III </c:v>
                </c:pt>
                <c:pt idx="147">
                  <c:v> 1983-IV </c:v>
                </c:pt>
                <c:pt idx="148">
                  <c:v> 1984-I </c:v>
                </c:pt>
                <c:pt idx="149">
                  <c:v> 1984-II </c:v>
                </c:pt>
                <c:pt idx="150">
                  <c:v> 1984-III </c:v>
                </c:pt>
                <c:pt idx="151">
                  <c:v> 1984-IV </c:v>
                </c:pt>
                <c:pt idx="152">
                  <c:v> 1985-I </c:v>
                </c:pt>
                <c:pt idx="153">
                  <c:v> 1985-II </c:v>
                </c:pt>
                <c:pt idx="154">
                  <c:v> 1985-III </c:v>
                </c:pt>
                <c:pt idx="155">
                  <c:v> 1985-IV </c:v>
                </c:pt>
                <c:pt idx="156">
                  <c:v> 1986-I </c:v>
                </c:pt>
                <c:pt idx="157">
                  <c:v> 1986-II </c:v>
                </c:pt>
                <c:pt idx="158">
                  <c:v> 1986-III </c:v>
                </c:pt>
                <c:pt idx="159">
                  <c:v> 1986-IV </c:v>
                </c:pt>
                <c:pt idx="160">
                  <c:v> 1987-I </c:v>
                </c:pt>
                <c:pt idx="161">
                  <c:v> 1987-II </c:v>
                </c:pt>
                <c:pt idx="162">
                  <c:v> 1987-III </c:v>
                </c:pt>
                <c:pt idx="163">
                  <c:v> 1987-IV </c:v>
                </c:pt>
                <c:pt idx="164">
                  <c:v> 1988-I </c:v>
                </c:pt>
                <c:pt idx="165">
                  <c:v> 1988-II </c:v>
                </c:pt>
                <c:pt idx="166">
                  <c:v> 1988-III </c:v>
                </c:pt>
                <c:pt idx="167">
                  <c:v> 1988-IV </c:v>
                </c:pt>
                <c:pt idx="168">
                  <c:v> 1989-I </c:v>
                </c:pt>
                <c:pt idx="169">
                  <c:v> 1989-II </c:v>
                </c:pt>
                <c:pt idx="170">
                  <c:v> 1989-III </c:v>
                </c:pt>
                <c:pt idx="171">
                  <c:v> 1989-IV </c:v>
                </c:pt>
                <c:pt idx="172">
                  <c:v> 1990-I </c:v>
                </c:pt>
                <c:pt idx="173">
                  <c:v> 1990-II </c:v>
                </c:pt>
                <c:pt idx="174">
                  <c:v> 1990-III </c:v>
                </c:pt>
                <c:pt idx="175">
                  <c:v> 1990-IV </c:v>
                </c:pt>
                <c:pt idx="176">
                  <c:v> 1991-I </c:v>
                </c:pt>
                <c:pt idx="177">
                  <c:v> 1991-II </c:v>
                </c:pt>
                <c:pt idx="178">
                  <c:v> 1991-III </c:v>
                </c:pt>
                <c:pt idx="179">
                  <c:v> 1991-IV </c:v>
                </c:pt>
                <c:pt idx="180">
                  <c:v> 1992-I </c:v>
                </c:pt>
                <c:pt idx="181">
                  <c:v> 1992-II </c:v>
                </c:pt>
                <c:pt idx="182">
                  <c:v> 1992-III </c:v>
                </c:pt>
                <c:pt idx="183">
                  <c:v> 1992-IV </c:v>
                </c:pt>
                <c:pt idx="184">
                  <c:v> 1993-I </c:v>
                </c:pt>
                <c:pt idx="185">
                  <c:v> 1993-II </c:v>
                </c:pt>
                <c:pt idx="186">
                  <c:v> 1993-III </c:v>
                </c:pt>
                <c:pt idx="187">
                  <c:v> 1993-IV </c:v>
                </c:pt>
                <c:pt idx="188">
                  <c:v> 1994-I </c:v>
                </c:pt>
                <c:pt idx="189">
                  <c:v> 1994-II </c:v>
                </c:pt>
                <c:pt idx="190">
                  <c:v> 1994-III </c:v>
                </c:pt>
                <c:pt idx="191">
                  <c:v> 1994-IV </c:v>
                </c:pt>
                <c:pt idx="192">
                  <c:v> 1995-I </c:v>
                </c:pt>
                <c:pt idx="193">
                  <c:v> 1995-II </c:v>
                </c:pt>
                <c:pt idx="194">
                  <c:v> 1995-III </c:v>
                </c:pt>
                <c:pt idx="195">
                  <c:v> 1995-IV </c:v>
                </c:pt>
                <c:pt idx="196">
                  <c:v> 1996-I </c:v>
                </c:pt>
                <c:pt idx="197">
                  <c:v> 1996-II </c:v>
                </c:pt>
                <c:pt idx="198">
                  <c:v> 1996-III </c:v>
                </c:pt>
                <c:pt idx="199">
                  <c:v> 1996-IV </c:v>
                </c:pt>
                <c:pt idx="200">
                  <c:v> 1997-I </c:v>
                </c:pt>
                <c:pt idx="201">
                  <c:v> 1997-II </c:v>
                </c:pt>
                <c:pt idx="202">
                  <c:v> 1997-III </c:v>
                </c:pt>
                <c:pt idx="203">
                  <c:v> 1997-IV </c:v>
                </c:pt>
                <c:pt idx="204">
                  <c:v> 1998-I </c:v>
                </c:pt>
                <c:pt idx="205">
                  <c:v> 1998-II </c:v>
                </c:pt>
                <c:pt idx="206">
                  <c:v> 1998-III </c:v>
                </c:pt>
                <c:pt idx="207">
                  <c:v> 1998-IV </c:v>
                </c:pt>
                <c:pt idx="208">
                  <c:v> 1999-I </c:v>
                </c:pt>
                <c:pt idx="209">
                  <c:v> 1999-II </c:v>
                </c:pt>
                <c:pt idx="210">
                  <c:v> 1999-III </c:v>
                </c:pt>
                <c:pt idx="211">
                  <c:v> 1999-IV </c:v>
                </c:pt>
                <c:pt idx="212">
                  <c:v> 2000-I </c:v>
                </c:pt>
                <c:pt idx="213">
                  <c:v> 2000-II </c:v>
                </c:pt>
                <c:pt idx="214">
                  <c:v> 2000-III </c:v>
                </c:pt>
                <c:pt idx="215">
                  <c:v> 2000-IV </c:v>
                </c:pt>
                <c:pt idx="216">
                  <c:v> 2001-I </c:v>
                </c:pt>
                <c:pt idx="217">
                  <c:v> 2001-II </c:v>
                </c:pt>
                <c:pt idx="218">
                  <c:v> 2001-III </c:v>
                </c:pt>
                <c:pt idx="219">
                  <c:v> 2001-IV </c:v>
                </c:pt>
                <c:pt idx="220">
                  <c:v> 2002-I </c:v>
                </c:pt>
                <c:pt idx="221">
                  <c:v> 2002-II </c:v>
                </c:pt>
                <c:pt idx="222">
                  <c:v> 2002-III </c:v>
                </c:pt>
                <c:pt idx="223">
                  <c:v> 2002-IV </c:v>
                </c:pt>
                <c:pt idx="224">
                  <c:v> 2003-I </c:v>
                </c:pt>
                <c:pt idx="225">
                  <c:v> 2003-II </c:v>
                </c:pt>
                <c:pt idx="226">
                  <c:v> 2003-III </c:v>
                </c:pt>
                <c:pt idx="227">
                  <c:v> 2003-IV </c:v>
                </c:pt>
                <c:pt idx="228">
                  <c:v> 2004-I </c:v>
                </c:pt>
                <c:pt idx="229">
                  <c:v> 2004-II </c:v>
                </c:pt>
                <c:pt idx="230">
                  <c:v> 2004-III </c:v>
                </c:pt>
                <c:pt idx="231">
                  <c:v> 2004-IV </c:v>
                </c:pt>
                <c:pt idx="232">
                  <c:v> 2005-I </c:v>
                </c:pt>
                <c:pt idx="233">
                  <c:v> 2005-II </c:v>
                </c:pt>
                <c:pt idx="234">
                  <c:v> 2005-III </c:v>
                </c:pt>
                <c:pt idx="235">
                  <c:v> 2005-IV </c:v>
                </c:pt>
                <c:pt idx="236">
                  <c:v> 2006-I </c:v>
                </c:pt>
                <c:pt idx="237">
                  <c:v> 2006-II </c:v>
                </c:pt>
                <c:pt idx="238">
                  <c:v> 2006-III </c:v>
                </c:pt>
                <c:pt idx="239">
                  <c:v> 2006-IV </c:v>
                </c:pt>
                <c:pt idx="240">
                  <c:v> 2007-I </c:v>
                </c:pt>
                <c:pt idx="241">
                  <c:v> 2007-II </c:v>
                </c:pt>
                <c:pt idx="242">
                  <c:v> 2007-III </c:v>
                </c:pt>
                <c:pt idx="243">
                  <c:v> 2007-IV </c:v>
                </c:pt>
                <c:pt idx="244">
                  <c:v> 2008-I </c:v>
                </c:pt>
                <c:pt idx="245">
                  <c:v> 2008-II </c:v>
                </c:pt>
                <c:pt idx="246">
                  <c:v> 2008-III </c:v>
                </c:pt>
                <c:pt idx="247">
                  <c:v> 2008-IV </c:v>
                </c:pt>
                <c:pt idx="248">
                  <c:v> 2009-I </c:v>
                </c:pt>
                <c:pt idx="249">
                  <c:v> 2009-II </c:v>
                </c:pt>
                <c:pt idx="250">
                  <c:v> 2009-III </c:v>
                </c:pt>
                <c:pt idx="251">
                  <c:v> 2009-IV </c:v>
                </c:pt>
              </c:strCache>
            </c:strRef>
          </c:cat>
          <c:val>
            <c:numRef>
              <c:f>'NIPATable (2)'!$C$36:$IT$36</c:f>
              <c:numCache>
                <c:formatCode>General</c:formatCode>
                <c:ptCount val="252"/>
                <c:pt idx="0">
                  <c:v>0.1420741989881957</c:v>
                </c:pt>
                <c:pt idx="1">
                  <c:v>0.13477537437603992</c:v>
                </c:pt>
                <c:pt idx="2">
                  <c:v>0.13374233128834367</c:v>
                </c:pt>
                <c:pt idx="3">
                  <c:v>0.16122689736531653</c:v>
                </c:pt>
                <c:pt idx="4">
                  <c:v>0.17287744909719571</c:v>
                </c:pt>
                <c:pt idx="5">
                  <c:v>0.17994762439206896</c:v>
                </c:pt>
                <c:pt idx="6">
                  <c:v>0.18334550766983199</c:v>
                </c:pt>
                <c:pt idx="7">
                  <c:v>0.17848055252635411</c:v>
                </c:pt>
                <c:pt idx="8">
                  <c:v>0.15153760652093379</c:v>
                </c:pt>
                <c:pt idx="9">
                  <c:v>0.12772351615326819</c:v>
                </c:pt>
                <c:pt idx="10">
                  <c:v>0.13938714499252622</c:v>
                </c:pt>
                <c:pt idx="11">
                  <c:v>0.13273001508295629</c:v>
                </c:pt>
                <c:pt idx="12">
                  <c:v>0.16133720930232573</c:v>
                </c:pt>
                <c:pt idx="13">
                  <c:v>0.17539543057996501</c:v>
                </c:pt>
                <c:pt idx="14">
                  <c:v>0.1858231202384896</c:v>
                </c:pt>
                <c:pt idx="15">
                  <c:v>0.21034152569422279</c:v>
                </c:pt>
                <c:pt idx="16">
                  <c:v>0.18875379939209744</c:v>
                </c:pt>
                <c:pt idx="17">
                  <c:v>0.19251336898395718</c:v>
                </c:pt>
                <c:pt idx="18">
                  <c:v>0.17292576419213981</c:v>
                </c:pt>
                <c:pt idx="19">
                  <c:v>0.15636677206093713</c:v>
                </c:pt>
                <c:pt idx="20">
                  <c:v>0.15717539863325738</c:v>
                </c:pt>
                <c:pt idx="21">
                  <c:v>0.14172110195967053</c:v>
                </c:pt>
                <c:pt idx="22">
                  <c:v>0.15034867503486751</c:v>
                </c:pt>
                <c:pt idx="23">
                  <c:v>0.15374259558427589</c:v>
                </c:pt>
                <c:pt idx="24">
                  <c:v>0.15301268498942933</c:v>
                </c:pt>
                <c:pt idx="25">
                  <c:v>0.15209424083769654</c:v>
                </c:pt>
                <c:pt idx="26">
                  <c:v>0.15061663605352923</c:v>
                </c:pt>
                <c:pt idx="27">
                  <c:v>0.13913274807129564</c:v>
                </c:pt>
                <c:pt idx="28">
                  <c:v>0.13726012793176973</c:v>
                </c:pt>
                <c:pt idx="29">
                  <c:v>0.13617021276595737</c:v>
                </c:pt>
                <c:pt idx="30">
                  <c:v>0.14364495798319329</c:v>
                </c:pt>
                <c:pt idx="31">
                  <c:v>0.14843348741653845</c:v>
                </c:pt>
                <c:pt idx="32">
                  <c:v>0.15946348733234003</c:v>
                </c:pt>
                <c:pt idx="33">
                  <c:v>0.16573375517157468</c:v>
                </c:pt>
                <c:pt idx="34">
                  <c:v>0.16690510252742038</c:v>
                </c:pt>
                <c:pt idx="35">
                  <c:v>0.17347417840375587</c:v>
                </c:pt>
                <c:pt idx="36">
                  <c:v>0.17044127947700227</c:v>
                </c:pt>
                <c:pt idx="37">
                  <c:v>0.16444035006909277</c:v>
                </c:pt>
                <c:pt idx="38">
                  <c:v>0.16507285974499089</c:v>
                </c:pt>
                <c:pt idx="39">
                  <c:v>0.15889310421780861</c:v>
                </c:pt>
                <c:pt idx="40">
                  <c:v>0.15704286964129496</c:v>
                </c:pt>
                <c:pt idx="41">
                  <c:v>0.15657665505226492</c:v>
                </c:pt>
                <c:pt idx="42">
                  <c:v>0.15694682675814761</c:v>
                </c:pt>
                <c:pt idx="43">
                  <c:v>0.14062838569880826</c:v>
                </c:pt>
                <c:pt idx="44">
                  <c:v>0.13328927076448566</c:v>
                </c:pt>
                <c:pt idx="45">
                  <c:v>0.1281659388646289</c:v>
                </c:pt>
                <c:pt idx="46">
                  <c:v>0.13885944456222199</c:v>
                </c:pt>
                <c:pt idx="47">
                  <c:v>0.15092783505154644</c:v>
                </c:pt>
                <c:pt idx="48">
                  <c:v>0.15378405650857721</c:v>
                </c:pt>
                <c:pt idx="49">
                  <c:v>0.16165191740412971</c:v>
                </c:pt>
                <c:pt idx="50">
                  <c:v>0.15000981739642658</c:v>
                </c:pt>
                <c:pt idx="51">
                  <c:v>0.15452065471551041</c:v>
                </c:pt>
                <c:pt idx="52">
                  <c:v>0.16907020872865267</c:v>
                </c:pt>
                <c:pt idx="53">
                  <c:v>0.15146332193082487</c:v>
                </c:pt>
                <c:pt idx="54">
                  <c:v>0.14877126654064274</c:v>
                </c:pt>
                <c:pt idx="55">
                  <c:v>0.13003628031315639</c:v>
                </c:pt>
                <c:pt idx="56">
                  <c:v>0.1331439393939394</c:v>
                </c:pt>
                <c:pt idx="57">
                  <c:v>0.14063079777365484</c:v>
                </c:pt>
                <c:pt idx="58">
                  <c:v>0.14995450409463149</c:v>
                </c:pt>
                <c:pt idx="59">
                  <c:v>0.14966228226093148</c:v>
                </c:pt>
                <c:pt idx="60">
                  <c:v>0.15518139211942389</c:v>
                </c:pt>
                <c:pt idx="61">
                  <c:v>0.15072016460905341</c:v>
                </c:pt>
                <c:pt idx="62">
                  <c:v>0.15135593220338983</c:v>
                </c:pt>
                <c:pt idx="63">
                  <c:v>0.14495196359346046</c:v>
                </c:pt>
                <c:pt idx="64">
                  <c:v>0.15020746887966818</c:v>
                </c:pt>
                <c:pt idx="65">
                  <c:v>0.15085078534031421</c:v>
                </c:pt>
                <c:pt idx="66">
                  <c:v>0.15226799166533114</c:v>
                </c:pt>
                <c:pt idx="67">
                  <c:v>0.15374901341752187</c:v>
                </c:pt>
                <c:pt idx="68">
                  <c:v>0.15501847290640408</c:v>
                </c:pt>
                <c:pt idx="69">
                  <c:v>0.1526787069358021</c:v>
                </c:pt>
                <c:pt idx="70">
                  <c:v>0.15287099179716643</c:v>
                </c:pt>
                <c:pt idx="71">
                  <c:v>0.15482534043812923</c:v>
                </c:pt>
                <c:pt idx="72">
                  <c:v>0.16630731637199941</c:v>
                </c:pt>
                <c:pt idx="73">
                  <c:v>0.1635362236972179</c:v>
                </c:pt>
                <c:pt idx="74">
                  <c:v>0.16505791505791506</c:v>
                </c:pt>
                <c:pt idx="75">
                  <c:v>0.16294314381270919</c:v>
                </c:pt>
                <c:pt idx="76">
                  <c:v>0.17086144265697983</c:v>
                </c:pt>
                <c:pt idx="77">
                  <c:v>0.16758558789588415</c:v>
                </c:pt>
                <c:pt idx="78">
                  <c:v>0.16416593115622252</c:v>
                </c:pt>
                <c:pt idx="79">
                  <c:v>0.16445656215144386</c:v>
                </c:pt>
                <c:pt idx="80">
                  <c:v>0.15810711665443886</c:v>
                </c:pt>
                <c:pt idx="81">
                  <c:v>0.15043171591876445</c:v>
                </c:pt>
                <c:pt idx="82">
                  <c:v>0.15352449223416975</c:v>
                </c:pt>
                <c:pt idx="83">
                  <c:v>0.1558578632578867</c:v>
                </c:pt>
                <c:pt idx="84">
                  <c:v>0.15594453284837481</c:v>
                </c:pt>
                <c:pt idx="85">
                  <c:v>0.1586107731445637</c:v>
                </c:pt>
                <c:pt idx="86">
                  <c:v>0.15196345045143067</c:v>
                </c:pt>
                <c:pt idx="87">
                  <c:v>0.15424054689168992</c:v>
                </c:pt>
                <c:pt idx="88">
                  <c:v>0.1620355916328442</c:v>
                </c:pt>
                <c:pt idx="89">
                  <c:v>0.15951234504661424</c:v>
                </c:pt>
                <c:pt idx="90">
                  <c:v>0.16089531265683038</c:v>
                </c:pt>
                <c:pt idx="91">
                  <c:v>0.15340965654554511</c:v>
                </c:pt>
                <c:pt idx="92">
                  <c:v>0.14816635532396036</c:v>
                </c:pt>
                <c:pt idx="93">
                  <c:v>0.14896912205981999</c:v>
                </c:pt>
                <c:pt idx="94">
                  <c:v>0.14859590671108996</c:v>
                </c:pt>
                <c:pt idx="95">
                  <c:v>0.14144580602260862</c:v>
                </c:pt>
                <c:pt idx="96">
                  <c:v>0.15599672161005376</c:v>
                </c:pt>
                <c:pt idx="97">
                  <c:v>0.15981408652127302</c:v>
                </c:pt>
                <c:pt idx="98">
                  <c:v>0.16100430164164692</c:v>
                </c:pt>
                <c:pt idx="99">
                  <c:v>0.15563661629320819</c:v>
                </c:pt>
                <c:pt idx="100">
                  <c:v>0.16233929921855297</c:v>
                </c:pt>
                <c:pt idx="101">
                  <c:v>0.1684889033942559</c:v>
                </c:pt>
                <c:pt idx="102">
                  <c:v>0.17001520851676949</c:v>
                </c:pt>
                <c:pt idx="103">
                  <c:v>0.16974972796517956</c:v>
                </c:pt>
                <c:pt idx="104">
                  <c:v>0.17414425885701454</c:v>
                </c:pt>
                <c:pt idx="105">
                  <c:v>0.17936565803864382</c:v>
                </c:pt>
                <c:pt idx="106">
                  <c:v>0.17386927446609629</c:v>
                </c:pt>
                <c:pt idx="107">
                  <c:v>0.17991339572566023</c:v>
                </c:pt>
                <c:pt idx="108">
                  <c:v>0.16875216038714141</c:v>
                </c:pt>
                <c:pt idx="109">
                  <c:v>0.169921875</c:v>
                </c:pt>
                <c:pt idx="110">
                  <c:v>0.16211931029926671</c:v>
                </c:pt>
                <c:pt idx="111">
                  <c:v>0.16473467284904689</c:v>
                </c:pt>
                <c:pt idx="112">
                  <c:v>0.13935261883522371</c:v>
                </c:pt>
                <c:pt idx="113">
                  <c:v>0.1350778816199377</c:v>
                </c:pt>
                <c:pt idx="114">
                  <c:v>0.14304619826756504</c:v>
                </c:pt>
                <c:pt idx="115">
                  <c:v>0.14446583814691649</c:v>
                </c:pt>
                <c:pt idx="116">
                  <c:v>0.15508775890287271</c:v>
                </c:pt>
                <c:pt idx="117">
                  <c:v>0.16162287994679075</c:v>
                </c:pt>
                <c:pt idx="118">
                  <c:v>0.16134298307667191</c:v>
                </c:pt>
                <c:pt idx="119">
                  <c:v>0.16179357919872642</c:v>
                </c:pt>
                <c:pt idx="120">
                  <c:v>0.16848078411142653</c:v>
                </c:pt>
                <c:pt idx="121">
                  <c:v>0.17698982645122693</c:v>
                </c:pt>
                <c:pt idx="122">
                  <c:v>0.18315585672797685</c:v>
                </c:pt>
                <c:pt idx="123">
                  <c:v>0.18263217737350765</c:v>
                </c:pt>
                <c:pt idx="124">
                  <c:v>0.18463542878414221</c:v>
                </c:pt>
                <c:pt idx="125">
                  <c:v>0.18943157339429384</c:v>
                </c:pt>
                <c:pt idx="126">
                  <c:v>0.1933025008564577</c:v>
                </c:pt>
                <c:pt idx="127">
                  <c:v>0.19569536423841061</c:v>
                </c:pt>
                <c:pt idx="128">
                  <c:v>0.19530710835058657</c:v>
                </c:pt>
                <c:pt idx="129">
                  <c:v>0.19513932868904368</c:v>
                </c:pt>
                <c:pt idx="130">
                  <c:v>0.19152209870369657</c:v>
                </c:pt>
                <c:pt idx="131">
                  <c:v>0.18782432127547571</c:v>
                </c:pt>
                <c:pt idx="132">
                  <c:v>0.18545574685217156</c:v>
                </c:pt>
                <c:pt idx="133">
                  <c:v>0.17243401759530799</c:v>
                </c:pt>
                <c:pt idx="134">
                  <c:v>0.15923452534826943</c:v>
                </c:pt>
                <c:pt idx="135">
                  <c:v>0.17078859808596034</c:v>
                </c:pt>
                <c:pt idx="136">
                  <c:v>0.18453824474011943</c:v>
                </c:pt>
                <c:pt idx="137">
                  <c:v>0.17877638362027048</c:v>
                </c:pt>
                <c:pt idx="138">
                  <c:v>0.18659112370160535</c:v>
                </c:pt>
                <c:pt idx="139">
                  <c:v>0.1822393338967668</c:v>
                </c:pt>
                <c:pt idx="140">
                  <c:v>0.1653113127570725</c:v>
                </c:pt>
                <c:pt idx="141">
                  <c:v>0.16378166558671972</c:v>
                </c:pt>
                <c:pt idx="142">
                  <c:v>0.16146469582213546</c:v>
                </c:pt>
                <c:pt idx="143">
                  <c:v>0.14578113207547186</c:v>
                </c:pt>
                <c:pt idx="144">
                  <c:v>0.1468796214137828</c:v>
                </c:pt>
                <c:pt idx="145">
                  <c:v>0.15570616277066238</c:v>
                </c:pt>
                <c:pt idx="146">
                  <c:v>0.16104931560313346</c:v>
                </c:pt>
                <c:pt idx="147">
                  <c:v>0.17372088609311029</c:v>
                </c:pt>
                <c:pt idx="148">
                  <c:v>0.18640016809371229</c:v>
                </c:pt>
                <c:pt idx="149">
                  <c:v>0.18818319125515193</c:v>
                </c:pt>
                <c:pt idx="150">
                  <c:v>0.18951207243460771</c:v>
                </c:pt>
                <c:pt idx="151">
                  <c:v>0.18450669310857709</c:v>
                </c:pt>
                <c:pt idx="152">
                  <c:v>0.17487612940833577</c:v>
                </c:pt>
                <c:pt idx="153">
                  <c:v>0.17609023636755522</c:v>
                </c:pt>
                <c:pt idx="154">
                  <c:v>0.17077237395204659</c:v>
                </c:pt>
                <c:pt idx="155">
                  <c:v>0.17648829508879998</c:v>
                </c:pt>
                <c:pt idx="156">
                  <c:v>0.17428806133625419</c:v>
                </c:pt>
                <c:pt idx="157">
                  <c:v>0.17023874118285412</c:v>
                </c:pt>
                <c:pt idx="158">
                  <c:v>0.16309309108721318</c:v>
                </c:pt>
                <c:pt idx="159">
                  <c:v>0.16215085950740651</c:v>
                </c:pt>
                <c:pt idx="160">
                  <c:v>0.1659040142265403</c:v>
                </c:pt>
                <c:pt idx="161">
                  <c:v>0.16378261890029233</c:v>
                </c:pt>
                <c:pt idx="162">
                  <c:v>0.16150697869661035</c:v>
                </c:pt>
                <c:pt idx="163">
                  <c:v>0.17157133787962572</c:v>
                </c:pt>
                <c:pt idx="164">
                  <c:v>0.16117689851675218</c:v>
                </c:pt>
                <c:pt idx="165">
                  <c:v>0.16215682011345434</c:v>
                </c:pt>
                <c:pt idx="166">
                  <c:v>0.16055456171735238</c:v>
                </c:pt>
                <c:pt idx="167">
                  <c:v>0.16046467339554368</c:v>
                </c:pt>
                <c:pt idx="168">
                  <c:v>0.16493479842546144</c:v>
                </c:pt>
                <c:pt idx="169">
                  <c:v>0.16103124541587216</c:v>
                </c:pt>
                <c:pt idx="170">
                  <c:v>0.15729545084856059</c:v>
                </c:pt>
                <c:pt idx="171">
                  <c:v>0.15538276869054227</c:v>
                </c:pt>
                <c:pt idx="172">
                  <c:v>0.15416688565372022</c:v>
                </c:pt>
                <c:pt idx="173">
                  <c:v>0.15222341049435964</c:v>
                </c:pt>
                <c:pt idx="174">
                  <c:v>0.14815574470994428</c:v>
                </c:pt>
                <c:pt idx="175">
                  <c:v>0.13934314060896341</c:v>
                </c:pt>
                <c:pt idx="176">
                  <c:v>0.13399204108703797</c:v>
                </c:pt>
                <c:pt idx="177">
                  <c:v>0.13151626970815164</c:v>
                </c:pt>
                <c:pt idx="178">
                  <c:v>0.13346702686577067</c:v>
                </c:pt>
                <c:pt idx="179">
                  <c:v>0.13693885925318014</c:v>
                </c:pt>
                <c:pt idx="180">
                  <c:v>0.13087372994976329</c:v>
                </c:pt>
                <c:pt idx="181">
                  <c:v>0.13746981827424071</c:v>
                </c:pt>
                <c:pt idx="182">
                  <c:v>0.13722083978903549</c:v>
                </c:pt>
                <c:pt idx="183">
                  <c:v>0.1396297893310337</c:v>
                </c:pt>
                <c:pt idx="184">
                  <c:v>0.14230269692107878</c:v>
                </c:pt>
                <c:pt idx="185">
                  <c:v>0.14228335875096274</c:v>
                </c:pt>
                <c:pt idx="186">
                  <c:v>0.14105228533409098</c:v>
                </c:pt>
                <c:pt idx="187">
                  <c:v>0.1462326455135167</c:v>
                </c:pt>
                <c:pt idx="188">
                  <c:v>0.15088992669490911</c:v>
                </c:pt>
                <c:pt idx="189">
                  <c:v>0.15713413681984029</c:v>
                </c:pt>
                <c:pt idx="190">
                  <c:v>0.15324322050534245</c:v>
                </c:pt>
                <c:pt idx="191">
                  <c:v>0.1580668303854752</c:v>
                </c:pt>
                <c:pt idx="192">
                  <c:v>0.15881878019075779</c:v>
                </c:pt>
                <c:pt idx="193">
                  <c:v>0.15398732972620263</c:v>
                </c:pt>
                <c:pt idx="194">
                  <c:v>0.15111707480711178</c:v>
                </c:pt>
                <c:pt idx="195">
                  <c:v>0.1533576400397747</c:v>
                </c:pt>
                <c:pt idx="196">
                  <c:v>0.15317745018459855</c:v>
                </c:pt>
                <c:pt idx="197">
                  <c:v>0.15741025641025652</c:v>
                </c:pt>
                <c:pt idx="198">
                  <c:v>0.16214983465734173</c:v>
                </c:pt>
                <c:pt idx="199">
                  <c:v>0.15992770783996024</c:v>
                </c:pt>
                <c:pt idx="200">
                  <c:v>0.16229568637089845</c:v>
                </c:pt>
                <c:pt idx="201">
                  <c:v>0.16733520201043892</c:v>
                </c:pt>
                <c:pt idx="202">
                  <c:v>0.16824219075137653</c:v>
                </c:pt>
                <c:pt idx="203">
                  <c:v>0.16860458280917501</c:v>
                </c:pt>
                <c:pt idx="204">
                  <c:v>0.17381345487524144</c:v>
                </c:pt>
                <c:pt idx="205">
                  <c:v>0.16916515301312854</c:v>
                </c:pt>
                <c:pt idx="206">
                  <c:v>0.17098064924495882</c:v>
                </c:pt>
                <c:pt idx="207">
                  <c:v>0.17324840764331223</c:v>
                </c:pt>
                <c:pt idx="208">
                  <c:v>0.17678114684213994</c:v>
                </c:pt>
                <c:pt idx="209">
                  <c:v>0.17343233253355822</c:v>
                </c:pt>
                <c:pt idx="210">
                  <c:v>0.1748519420314511</c:v>
                </c:pt>
                <c:pt idx="211">
                  <c:v>0.17688936998449173</c:v>
                </c:pt>
                <c:pt idx="212">
                  <c:v>0.17393274627941716</c:v>
                </c:pt>
                <c:pt idx="213">
                  <c:v>0.18201646380074593</c:v>
                </c:pt>
                <c:pt idx="214">
                  <c:v>0.17885700024956327</c:v>
                </c:pt>
                <c:pt idx="215">
                  <c:v>0.17743686943473722</c:v>
                </c:pt>
                <c:pt idx="216">
                  <c:v>0.16736677455214419</c:v>
                </c:pt>
                <c:pt idx="217">
                  <c:v>0.1649694698727347</c:v>
                </c:pt>
                <c:pt idx="218">
                  <c:v>0.16209292396071887</c:v>
                </c:pt>
                <c:pt idx="219">
                  <c:v>0.15198927996452369</c:v>
                </c:pt>
                <c:pt idx="220">
                  <c:v>0.15506681779648918</c:v>
                </c:pt>
                <c:pt idx="221">
                  <c:v>0.15545326781048693</c:v>
                </c:pt>
                <c:pt idx="222">
                  <c:v>0.154218488651336</c:v>
                </c:pt>
                <c:pt idx="223">
                  <c:v>0.15429696570043391</c:v>
                </c:pt>
                <c:pt idx="224">
                  <c:v>0.15351199441607596</c:v>
                </c:pt>
                <c:pt idx="225">
                  <c:v>0.15248771359271823</c:v>
                </c:pt>
                <c:pt idx="226">
                  <c:v>0.15504144566752859</c:v>
                </c:pt>
                <c:pt idx="227">
                  <c:v>0.15973371874041964</c:v>
                </c:pt>
                <c:pt idx="228">
                  <c:v>0.15983168350981278</c:v>
                </c:pt>
                <c:pt idx="229">
                  <c:v>0.16606669836310536</c:v>
                </c:pt>
                <c:pt idx="230">
                  <c:v>0.16746579641019221</c:v>
                </c:pt>
                <c:pt idx="231">
                  <c:v>0.1698820080856985</c:v>
                </c:pt>
                <c:pt idx="232">
                  <c:v>0.17211519043580126</c:v>
                </c:pt>
                <c:pt idx="233">
                  <c:v>0.1689888789466957</c:v>
                </c:pt>
                <c:pt idx="234">
                  <c:v>0.17004143906573749</c:v>
                </c:pt>
                <c:pt idx="235">
                  <c:v>0.17624423178172155</c:v>
                </c:pt>
                <c:pt idx="236">
                  <c:v>0.17722911214776058</c:v>
                </c:pt>
                <c:pt idx="237">
                  <c:v>0.17621630530874011</c:v>
                </c:pt>
                <c:pt idx="238">
                  <c:v>0.1734570241360599</c:v>
                </c:pt>
                <c:pt idx="239">
                  <c:v>0.16798295558902407</c:v>
                </c:pt>
                <c:pt idx="240">
                  <c:v>0.16434225405201666</c:v>
                </c:pt>
                <c:pt idx="241">
                  <c:v>0.16446146372131579</c:v>
                </c:pt>
                <c:pt idx="242">
                  <c:v>0.16304064203555738</c:v>
                </c:pt>
                <c:pt idx="243">
                  <c:v>0.15852391214892009</c:v>
                </c:pt>
                <c:pt idx="244">
                  <c:v>0.1540848343177566</c:v>
                </c:pt>
                <c:pt idx="245">
                  <c:v>0.14930541185559199</c:v>
                </c:pt>
                <c:pt idx="246">
                  <c:v>0.14729801260767053</c:v>
                </c:pt>
                <c:pt idx="247">
                  <c:v>0.14093941020261661</c:v>
                </c:pt>
                <c:pt idx="248">
                  <c:v>0.11919170545916215</c:v>
                </c:pt>
                <c:pt idx="249">
                  <c:v>0.11034399909548299</c:v>
                </c:pt>
                <c:pt idx="250">
                  <c:v>0.1092605725279278</c:v>
                </c:pt>
                <c:pt idx="251">
                  <c:v>0.11815577910307326</c:v>
                </c:pt>
              </c:numCache>
            </c:numRef>
          </c:val>
          <c:smooth val="0"/>
        </c:ser>
        <c:dLbls>
          <c:showLegendKey val="0"/>
          <c:showVal val="0"/>
          <c:showCatName val="0"/>
          <c:showSerName val="0"/>
          <c:showPercent val="0"/>
          <c:showBubbleSize val="0"/>
        </c:dLbls>
        <c:smooth val="0"/>
        <c:axId val="600286624"/>
        <c:axId val="600287016"/>
      </c:lineChart>
      <c:catAx>
        <c:axId val="600286624"/>
        <c:scaling>
          <c:orientation val="minMax"/>
        </c:scaling>
        <c:delete val="0"/>
        <c:axPos val="b"/>
        <c:numFmt formatCode="General" sourceLinked="0"/>
        <c:majorTickMark val="out"/>
        <c:minorTickMark val="none"/>
        <c:tickLblPos val="nextTo"/>
        <c:txPr>
          <a:bodyPr/>
          <a:lstStyle/>
          <a:p>
            <a:pPr>
              <a:defRPr sz="1600"/>
            </a:pPr>
            <a:endParaRPr lang="en-US"/>
          </a:p>
        </c:txPr>
        <c:crossAx val="600287016"/>
        <c:crosses val="autoZero"/>
        <c:auto val="1"/>
        <c:lblAlgn val="ctr"/>
        <c:lblOffset val="100"/>
        <c:noMultiLvlLbl val="0"/>
      </c:catAx>
      <c:valAx>
        <c:axId val="600287016"/>
        <c:scaling>
          <c:orientation val="minMax"/>
        </c:scaling>
        <c:delete val="0"/>
        <c:axPos val="l"/>
        <c:majorGridlines/>
        <c:numFmt formatCode="General" sourceLinked="1"/>
        <c:majorTickMark val="out"/>
        <c:minorTickMark val="none"/>
        <c:tickLblPos val="nextTo"/>
        <c:txPr>
          <a:bodyPr/>
          <a:lstStyle/>
          <a:p>
            <a:pPr>
              <a:defRPr sz="2400"/>
            </a:pPr>
            <a:endParaRPr lang="en-US"/>
          </a:p>
        </c:txPr>
        <c:crossAx val="600286624"/>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marker>
            <c:symbol val="none"/>
          </c:marker>
          <c:cat>
            <c:numRef>
              <c:f>hist_7a!$B$95:$Q$95</c:f>
              <c:numCache>
                <c:formatCode>0</c:formatCode>
                <c:ptCount val="16"/>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numCache>
            </c:numRef>
          </c:cat>
          <c:val>
            <c:numRef>
              <c:f>hist_7a!$B$101:$Q$101</c:f>
              <c:numCache>
                <c:formatCode>0</c:formatCode>
                <c:ptCount val="16"/>
                <c:pt idx="0">
                  <c:v>854.09553641346906</c:v>
                </c:pt>
                <c:pt idx="1">
                  <c:v>910.46202036021748</c:v>
                </c:pt>
                <c:pt idx="2">
                  <c:v>976.38214565387625</c:v>
                </c:pt>
                <c:pt idx="3">
                  <c:v>1033.7039937353172</c:v>
                </c:pt>
                <c:pt idx="4">
                  <c:v>1082.4275646045469</c:v>
                </c:pt>
                <c:pt idx="5">
                  <c:v>1151.2137823022711</c:v>
                </c:pt>
                <c:pt idx="6">
                  <c:v>1131.1511354737659</c:v>
                </c:pt>
                <c:pt idx="7">
                  <c:v>1096.7580266249022</c:v>
                </c:pt>
                <c:pt idx="8">
                  <c:v>1242.9287392325764</c:v>
                </c:pt>
                <c:pt idx="9" formatCode="#,##0">
                  <c:v>1220</c:v>
                </c:pt>
                <c:pt idx="10" formatCode="#,##0">
                  <c:v>1308</c:v>
                </c:pt>
                <c:pt idx="11" formatCode="#,##0">
                  <c:v>1307</c:v>
                </c:pt>
                <c:pt idx="12" formatCode="#,##0">
                  <c:v>1451</c:v>
                </c:pt>
                <c:pt idx="13" formatCode="#,##0">
                  <c:v>1836</c:v>
                </c:pt>
                <c:pt idx="14" formatCode="#,##0">
                  <c:v>2117</c:v>
                </c:pt>
                <c:pt idx="15" formatCode="#,##0">
                  <c:v>2226</c:v>
                </c:pt>
              </c:numCache>
            </c:numRef>
          </c:val>
          <c:smooth val="0"/>
        </c:ser>
        <c:dLbls>
          <c:showLegendKey val="0"/>
          <c:showVal val="0"/>
          <c:showCatName val="0"/>
          <c:showSerName val="0"/>
          <c:showPercent val="0"/>
          <c:showBubbleSize val="0"/>
        </c:dLbls>
        <c:smooth val="0"/>
        <c:axId val="600287800"/>
        <c:axId val="446429712"/>
      </c:lineChart>
      <c:catAx>
        <c:axId val="600287800"/>
        <c:scaling>
          <c:orientation val="minMax"/>
        </c:scaling>
        <c:delete val="0"/>
        <c:axPos val="b"/>
        <c:numFmt formatCode="0" sourceLinked="1"/>
        <c:majorTickMark val="out"/>
        <c:minorTickMark val="none"/>
        <c:tickLblPos val="nextTo"/>
        <c:txPr>
          <a:bodyPr/>
          <a:lstStyle/>
          <a:p>
            <a:pPr>
              <a:defRPr sz="2400"/>
            </a:pPr>
            <a:endParaRPr lang="en-US"/>
          </a:p>
        </c:txPr>
        <c:crossAx val="446429712"/>
        <c:crosses val="autoZero"/>
        <c:auto val="1"/>
        <c:lblAlgn val="ctr"/>
        <c:lblOffset val="100"/>
        <c:noMultiLvlLbl val="0"/>
      </c:catAx>
      <c:valAx>
        <c:axId val="446429712"/>
        <c:scaling>
          <c:orientation val="minMax"/>
        </c:scaling>
        <c:delete val="0"/>
        <c:axPos val="l"/>
        <c:majorGridlines/>
        <c:numFmt formatCode="0" sourceLinked="1"/>
        <c:majorTickMark val="out"/>
        <c:minorTickMark val="none"/>
        <c:tickLblPos val="nextTo"/>
        <c:txPr>
          <a:bodyPr/>
          <a:lstStyle/>
          <a:p>
            <a:pPr>
              <a:defRPr sz="2400"/>
            </a:pPr>
            <a:endParaRPr lang="en-US"/>
          </a:p>
        </c:txPr>
        <c:crossAx val="600287800"/>
        <c:crosses val="autoZero"/>
        <c:crossBetween val="between"/>
      </c:valAx>
    </c:plotArea>
    <c:plotVisOnly val="1"/>
    <c:dispBlanksAs val="gap"/>
    <c:showDLblsOverMax val="0"/>
  </c:chart>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2138815981335702E-2"/>
          <c:y val="8.5372514710170988E-2"/>
          <c:w val="0.8516463189049206"/>
          <c:h val="0.73083197389885846"/>
        </c:manualLayout>
      </c:layout>
      <c:scatterChart>
        <c:scatterStyle val="lineMarker"/>
        <c:varyColors val="0"/>
        <c:ser>
          <c:idx val="0"/>
          <c:order val="0"/>
          <c:tx>
            <c:v>Price Earnings Ratio</c:v>
          </c:tx>
          <c:spPr>
            <a:ln w="38100">
              <a:solidFill>
                <a:schemeClr val="tx2">
                  <a:lumMod val="60000"/>
                  <a:lumOff val="40000"/>
                </a:schemeClr>
              </a:solidFill>
              <a:prstDash val="solid"/>
            </a:ln>
          </c:spPr>
          <c:marker>
            <c:symbol val="none"/>
          </c:marker>
          <c:xVal>
            <c:numRef>
              <c:f>Data!$F$129:$F$1695</c:f>
              <c:numCache>
                <c:formatCode>0.00</c:formatCode>
                <c:ptCount val="1567"/>
                <c:pt idx="0">
                  <c:v>1881.0416666666579</c:v>
                </c:pt>
                <c:pt idx="1">
                  <c:v>1881.1249999999907</c:v>
                </c:pt>
                <c:pt idx="2">
                  <c:v>1881.2083333333242</c:v>
                </c:pt>
                <c:pt idx="3">
                  <c:v>1881.2916666666576</c:v>
                </c:pt>
                <c:pt idx="4">
                  <c:v>1881.3749999999905</c:v>
                </c:pt>
                <c:pt idx="5">
                  <c:v>1881.4583333333237</c:v>
                </c:pt>
                <c:pt idx="6">
                  <c:v>1881.5416666666574</c:v>
                </c:pt>
                <c:pt idx="7">
                  <c:v>1881.6249999999902</c:v>
                </c:pt>
                <c:pt idx="8">
                  <c:v>1881.7083333333235</c:v>
                </c:pt>
                <c:pt idx="9">
                  <c:v>1881.7916666666572</c:v>
                </c:pt>
                <c:pt idx="10">
                  <c:v>1881.87499999999</c:v>
                </c:pt>
                <c:pt idx="11">
                  <c:v>1881.9583333333233</c:v>
                </c:pt>
                <c:pt idx="12">
                  <c:v>1882.0416666666567</c:v>
                </c:pt>
                <c:pt idx="13">
                  <c:v>1882.1249999999898</c:v>
                </c:pt>
                <c:pt idx="14">
                  <c:v>1882.208333333323</c:v>
                </c:pt>
                <c:pt idx="15">
                  <c:v>1882.2916666666565</c:v>
                </c:pt>
                <c:pt idx="16">
                  <c:v>1882.3749999999898</c:v>
                </c:pt>
                <c:pt idx="17">
                  <c:v>1882.4583333333228</c:v>
                </c:pt>
                <c:pt idx="18">
                  <c:v>1882.5416666666563</c:v>
                </c:pt>
                <c:pt idx="19">
                  <c:v>1882.6249999999893</c:v>
                </c:pt>
                <c:pt idx="20">
                  <c:v>1882.7083333333228</c:v>
                </c:pt>
                <c:pt idx="21">
                  <c:v>1882.7916666666561</c:v>
                </c:pt>
                <c:pt idx="22">
                  <c:v>1882.8749999999891</c:v>
                </c:pt>
                <c:pt idx="23">
                  <c:v>1882.9583333333226</c:v>
                </c:pt>
                <c:pt idx="24">
                  <c:v>1883.0416666666561</c:v>
                </c:pt>
                <c:pt idx="25">
                  <c:v>1883.1249999999889</c:v>
                </c:pt>
                <c:pt idx="26">
                  <c:v>1883.2083333333221</c:v>
                </c:pt>
                <c:pt idx="27">
                  <c:v>1883.2916666666558</c:v>
                </c:pt>
                <c:pt idx="28">
                  <c:v>1883.3749999999886</c:v>
                </c:pt>
                <c:pt idx="29">
                  <c:v>1883.4583333333219</c:v>
                </c:pt>
                <c:pt idx="30">
                  <c:v>1883.5416666666556</c:v>
                </c:pt>
                <c:pt idx="31">
                  <c:v>1883.6249999999884</c:v>
                </c:pt>
                <c:pt idx="32">
                  <c:v>1883.7083333333217</c:v>
                </c:pt>
                <c:pt idx="33">
                  <c:v>1883.7916666666551</c:v>
                </c:pt>
                <c:pt idx="34">
                  <c:v>1883.8749999999882</c:v>
                </c:pt>
                <c:pt idx="35">
                  <c:v>1883.9583333333214</c:v>
                </c:pt>
                <c:pt idx="36">
                  <c:v>1884.0416666666551</c:v>
                </c:pt>
                <c:pt idx="37">
                  <c:v>1884.1249999999879</c:v>
                </c:pt>
                <c:pt idx="38">
                  <c:v>1884.2083333333212</c:v>
                </c:pt>
                <c:pt idx="39">
                  <c:v>1884.2916666666549</c:v>
                </c:pt>
                <c:pt idx="40">
                  <c:v>1884.3749999999877</c:v>
                </c:pt>
                <c:pt idx="41">
                  <c:v>1884.458333333321</c:v>
                </c:pt>
                <c:pt idx="42">
                  <c:v>1884.5416666666547</c:v>
                </c:pt>
                <c:pt idx="43">
                  <c:v>1884.6249999999875</c:v>
                </c:pt>
                <c:pt idx="44">
                  <c:v>1884.7083333333208</c:v>
                </c:pt>
                <c:pt idx="45">
                  <c:v>1884.7916666666545</c:v>
                </c:pt>
                <c:pt idx="46">
                  <c:v>1884.8749999999873</c:v>
                </c:pt>
                <c:pt idx="47">
                  <c:v>1884.9583333333208</c:v>
                </c:pt>
                <c:pt idx="48">
                  <c:v>1885.0416666666542</c:v>
                </c:pt>
                <c:pt idx="49">
                  <c:v>1885.124999999987</c:v>
                </c:pt>
                <c:pt idx="50">
                  <c:v>1885.2083333333203</c:v>
                </c:pt>
                <c:pt idx="51">
                  <c:v>1885.291666666654</c:v>
                </c:pt>
                <c:pt idx="52">
                  <c:v>1885.3749999999868</c:v>
                </c:pt>
                <c:pt idx="53">
                  <c:v>1885.4583333333201</c:v>
                </c:pt>
                <c:pt idx="54">
                  <c:v>1885.5416666666538</c:v>
                </c:pt>
                <c:pt idx="55">
                  <c:v>1885.6249999999866</c:v>
                </c:pt>
                <c:pt idx="56">
                  <c:v>1885.7083333333198</c:v>
                </c:pt>
                <c:pt idx="57">
                  <c:v>1885.7916666666533</c:v>
                </c:pt>
                <c:pt idx="58">
                  <c:v>1885.8749999999864</c:v>
                </c:pt>
                <c:pt idx="59">
                  <c:v>1885.9583333333198</c:v>
                </c:pt>
                <c:pt idx="60">
                  <c:v>1886.0416666666531</c:v>
                </c:pt>
                <c:pt idx="61">
                  <c:v>1886.1249999999861</c:v>
                </c:pt>
                <c:pt idx="62">
                  <c:v>1886.2083333333196</c:v>
                </c:pt>
                <c:pt idx="63">
                  <c:v>1886.2916666666531</c:v>
                </c:pt>
                <c:pt idx="64">
                  <c:v>1886.3749999999857</c:v>
                </c:pt>
                <c:pt idx="65">
                  <c:v>1886.4583333333194</c:v>
                </c:pt>
                <c:pt idx="66">
                  <c:v>1886.5416666666529</c:v>
                </c:pt>
                <c:pt idx="67">
                  <c:v>1886.6249999999857</c:v>
                </c:pt>
                <c:pt idx="68">
                  <c:v>1886.7083333333192</c:v>
                </c:pt>
                <c:pt idx="69">
                  <c:v>1886.7916666666526</c:v>
                </c:pt>
                <c:pt idx="70">
                  <c:v>1886.8749999999854</c:v>
                </c:pt>
                <c:pt idx="71">
                  <c:v>1886.9583333333187</c:v>
                </c:pt>
                <c:pt idx="72">
                  <c:v>1887.0416666666524</c:v>
                </c:pt>
                <c:pt idx="73">
                  <c:v>1887.1249999999852</c:v>
                </c:pt>
                <c:pt idx="74">
                  <c:v>1887.2083333333185</c:v>
                </c:pt>
                <c:pt idx="75">
                  <c:v>1887.2916666666522</c:v>
                </c:pt>
                <c:pt idx="76">
                  <c:v>1887.374999999985</c:v>
                </c:pt>
                <c:pt idx="77">
                  <c:v>1887.4583333333183</c:v>
                </c:pt>
                <c:pt idx="78">
                  <c:v>1887.5416666666517</c:v>
                </c:pt>
                <c:pt idx="79">
                  <c:v>1887.6249999999848</c:v>
                </c:pt>
                <c:pt idx="80">
                  <c:v>1887.708333333318</c:v>
                </c:pt>
                <c:pt idx="81">
                  <c:v>1887.7916666666515</c:v>
                </c:pt>
                <c:pt idx="82">
                  <c:v>1887.8749999999848</c:v>
                </c:pt>
                <c:pt idx="83">
                  <c:v>1887.9583333333178</c:v>
                </c:pt>
                <c:pt idx="84">
                  <c:v>1888.0416666666513</c:v>
                </c:pt>
                <c:pt idx="85">
                  <c:v>1888.1249999999843</c:v>
                </c:pt>
                <c:pt idx="86">
                  <c:v>1888.2083333333178</c:v>
                </c:pt>
                <c:pt idx="87">
                  <c:v>1888.2916666666511</c:v>
                </c:pt>
                <c:pt idx="88">
                  <c:v>1888.3749999999841</c:v>
                </c:pt>
                <c:pt idx="89">
                  <c:v>1888.4583333333176</c:v>
                </c:pt>
                <c:pt idx="90">
                  <c:v>1888.5416666666511</c:v>
                </c:pt>
                <c:pt idx="91">
                  <c:v>1888.6249999999839</c:v>
                </c:pt>
                <c:pt idx="92">
                  <c:v>1888.7083333333171</c:v>
                </c:pt>
                <c:pt idx="93">
                  <c:v>1888.7916666666508</c:v>
                </c:pt>
                <c:pt idx="94">
                  <c:v>1888.8749999999836</c:v>
                </c:pt>
                <c:pt idx="95">
                  <c:v>1888.9583333333169</c:v>
                </c:pt>
                <c:pt idx="96">
                  <c:v>1889.0416666666506</c:v>
                </c:pt>
                <c:pt idx="97">
                  <c:v>1889.1249999999834</c:v>
                </c:pt>
                <c:pt idx="98">
                  <c:v>1889.2083333333167</c:v>
                </c:pt>
                <c:pt idx="99">
                  <c:v>1889.2916666666501</c:v>
                </c:pt>
                <c:pt idx="100">
                  <c:v>1889.3749999999832</c:v>
                </c:pt>
                <c:pt idx="101">
                  <c:v>1889.4583333333164</c:v>
                </c:pt>
                <c:pt idx="102">
                  <c:v>1889.5416666666501</c:v>
                </c:pt>
                <c:pt idx="103">
                  <c:v>1889.6249999999829</c:v>
                </c:pt>
                <c:pt idx="104">
                  <c:v>1889.7083333333162</c:v>
                </c:pt>
                <c:pt idx="105">
                  <c:v>1889.7916666666499</c:v>
                </c:pt>
                <c:pt idx="106">
                  <c:v>1889.8749999999827</c:v>
                </c:pt>
                <c:pt idx="107">
                  <c:v>1889.958333333316</c:v>
                </c:pt>
                <c:pt idx="108">
                  <c:v>1890.0416666666497</c:v>
                </c:pt>
                <c:pt idx="109">
                  <c:v>1890.1249999999825</c:v>
                </c:pt>
                <c:pt idx="110">
                  <c:v>1890.2083333333157</c:v>
                </c:pt>
                <c:pt idx="111">
                  <c:v>1890.2916666666495</c:v>
                </c:pt>
                <c:pt idx="112">
                  <c:v>1890.3749999999823</c:v>
                </c:pt>
                <c:pt idx="113">
                  <c:v>1890.4583333333155</c:v>
                </c:pt>
                <c:pt idx="114">
                  <c:v>1890.5416666666492</c:v>
                </c:pt>
                <c:pt idx="115">
                  <c:v>1890.624999999982</c:v>
                </c:pt>
                <c:pt idx="116">
                  <c:v>1890.7083333333153</c:v>
                </c:pt>
                <c:pt idx="117">
                  <c:v>1890.791666666649</c:v>
                </c:pt>
                <c:pt idx="118">
                  <c:v>1890.8749999999818</c:v>
                </c:pt>
                <c:pt idx="119">
                  <c:v>1890.9583333333151</c:v>
                </c:pt>
                <c:pt idx="120">
                  <c:v>1891.0416666666488</c:v>
                </c:pt>
                <c:pt idx="121">
                  <c:v>1891.1249999999816</c:v>
                </c:pt>
                <c:pt idx="122">
                  <c:v>1891.2083333333148</c:v>
                </c:pt>
                <c:pt idx="123">
                  <c:v>1891.2916666666483</c:v>
                </c:pt>
                <c:pt idx="124">
                  <c:v>1891.3749999999814</c:v>
                </c:pt>
                <c:pt idx="125">
                  <c:v>1891.4583333333148</c:v>
                </c:pt>
                <c:pt idx="126">
                  <c:v>1891.5416666666481</c:v>
                </c:pt>
                <c:pt idx="127">
                  <c:v>1891.6249999999811</c:v>
                </c:pt>
                <c:pt idx="128">
                  <c:v>1891.7083333333146</c:v>
                </c:pt>
                <c:pt idx="129">
                  <c:v>1891.7916666666481</c:v>
                </c:pt>
                <c:pt idx="130">
                  <c:v>1891.8749999999807</c:v>
                </c:pt>
                <c:pt idx="131">
                  <c:v>1891.9583333333144</c:v>
                </c:pt>
                <c:pt idx="132">
                  <c:v>1892.0416666666479</c:v>
                </c:pt>
                <c:pt idx="133">
                  <c:v>1892.1249999999807</c:v>
                </c:pt>
                <c:pt idx="134">
                  <c:v>1892.2083333333142</c:v>
                </c:pt>
                <c:pt idx="135">
                  <c:v>1892.2916666666476</c:v>
                </c:pt>
                <c:pt idx="136">
                  <c:v>1892.3749999999804</c:v>
                </c:pt>
                <c:pt idx="137">
                  <c:v>1892.4583333333137</c:v>
                </c:pt>
                <c:pt idx="138">
                  <c:v>1892.5416666666474</c:v>
                </c:pt>
                <c:pt idx="139">
                  <c:v>1892.6249999999802</c:v>
                </c:pt>
                <c:pt idx="140">
                  <c:v>1892.7083333333135</c:v>
                </c:pt>
                <c:pt idx="141">
                  <c:v>1892.7916666666472</c:v>
                </c:pt>
                <c:pt idx="142">
                  <c:v>1892.87499999998</c:v>
                </c:pt>
                <c:pt idx="143">
                  <c:v>1892.9583333333132</c:v>
                </c:pt>
                <c:pt idx="144">
                  <c:v>1893.0416666666467</c:v>
                </c:pt>
                <c:pt idx="145">
                  <c:v>1893.1249999999798</c:v>
                </c:pt>
                <c:pt idx="146">
                  <c:v>1893.208333333313</c:v>
                </c:pt>
                <c:pt idx="147">
                  <c:v>1893.2916666666465</c:v>
                </c:pt>
                <c:pt idx="148">
                  <c:v>1893.3749999999798</c:v>
                </c:pt>
                <c:pt idx="149">
                  <c:v>1893.4583333333128</c:v>
                </c:pt>
                <c:pt idx="150">
                  <c:v>1893.5416666666463</c:v>
                </c:pt>
                <c:pt idx="151">
                  <c:v>1893.6249999999793</c:v>
                </c:pt>
                <c:pt idx="152">
                  <c:v>1893.7083333333128</c:v>
                </c:pt>
                <c:pt idx="153">
                  <c:v>1893.7916666666461</c:v>
                </c:pt>
                <c:pt idx="154">
                  <c:v>1893.8749999999791</c:v>
                </c:pt>
                <c:pt idx="155">
                  <c:v>1893.9583333333126</c:v>
                </c:pt>
                <c:pt idx="156">
                  <c:v>1894.0416666666461</c:v>
                </c:pt>
                <c:pt idx="157">
                  <c:v>1894.1249999999789</c:v>
                </c:pt>
                <c:pt idx="158">
                  <c:v>1894.2083333333121</c:v>
                </c:pt>
                <c:pt idx="159">
                  <c:v>1894.2916666666458</c:v>
                </c:pt>
                <c:pt idx="160">
                  <c:v>1894.3749999999786</c:v>
                </c:pt>
                <c:pt idx="161">
                  <c:v>1894.4583333333119</c:v>
                </c:pt>
                <c:pt idx="162">
                  <c:v>1894.5416666666456</c:v>
                </c:pt>
                <c:pt idx="163">
                  <c:v>1894.6249999999784</c:v>
                </c:pt>
                <c:pt idx="164">
                  <c:v>1894.7083333333117</c:v>
                </c:pt>
                <c:pt idx="165">
                  <c:v>1894.7916666666451</c:v>
                </c:pt>
                <c:pt idx="166">
                  <c:v>1894.8749999999782</c:v>
                </c:pt>
                <c:pt idx="167">
                  <c:v>1894.9583333333114</c:v>
                </c:pt>
                <c:pt idx="168">
                  <c:v>1895.0416666666451</c:v>
                </c:pt>
                <c:pt idx="169">
                  <c:v>1895.1249999999779</c:v>
                </c:pt>
                <c:pt idx="170">
                  <c:v>1895.2083333333112</c:v>
                </c:pt>
                <c:pt idx="171">
                  <c:v>1895.2916666666449</c:v>
                </c:pt>
                <c:pt idx="172">
                  <c:v>1895.3749999999777</c:v>
                </c:pt>
                <c:pt idx="173">
                  <c:v>1895.458333333311</c:v>
                </c:pt>
                <c:pt idx="174">
                  <c:v>1895.5416666666447</c:v>
                </c:pt>
                <c:pt idx="175">
                  <c:v>1895.6249999999775</c:v>
                </c:pt>
                <c:pt idx="176">
                  <c:v>1895.7083333333107</c:v>
                </c:pt>
                <c:pt idx="177">
                  <c:v>1895.7916666666445</c:v>
                </c:pt>
                <c:pt idx="178">
                  <c:v>1895.8749999999773</c:v>
                </c:pt>
                <c:pt idx="179">
                  <c:v>1895.9583333333105</c:v>
                </c:pt>
                <c:pt idx="180">
                  <c:v>1896.0416666666442</c:v>
                </c:pt>
                <c:pt idx="181">
                  <c:v>1896.124999999977</c:v>
                </c:pt>
                <c:pt idx="182">
                  <c:v>1896.2083333333103</c:v>
                </c:pt>
                <c:pt idx="183">
                  <c:v>1896.291666666644</c:v>
                </c:pt>
                <c:pt idx="184">
                  <c:v>1896.3749999999768</c:v>
                </c:pt>
                <c:pt idx="185">
                  <c:v>1896.4583333333101</c:v>
                </c:pt>
                <c:pt idx="186">
                  <c:v>1896.5416666666438</c:v>
                </c:pt>
                <c:pt idx="187">
                  <c:v>1896.6249999999766</c:v>
                </c:pt>
                <c:pt idx="188">
                  <c:v>1896.7083333333098</c:v>
                </c:pt>
                <c:pt idx="189">
                  <c:v>1896.7916666666433</c:v>
                </c:pt>
                <c:pt idx="190">
                  <c:v>1896.8749999999764</c:v>
                </c:pt>
                <c:pt idx="191">
                  <c:v>1896.9583333333098</c:v>
                </c:pt>
                <c:pt idx="192">
                  <c:v>1897.0416666666431</c:v>
                </c:pt>
                <c:pt idx="193">
                  <c:v>1897.1249999999761</c:v>
                </c:pt>
                <c:pt idx="194">
                  <c:v>1897.2083333333096</c:v>
                </c:pt>
                <c:pt idx="195">
                  <c:v>1897.2916666666431</c:v>
                </c:pt>
                <c:pt idx="196">
                  <c:v>1897.3749999999757</c:v>
                </c:pt>
                <c:pt idx="197">
                  <c:v>1897.4583333333094</c:v>
                </c:pt>
                <c:pt idx="198">
                  <c:v>1897.5416666666429</c:v>
                </c:pt>
                <c:pt idx="199">
                  <c:v>1897.6249999999757</c:v>
                </c:pt>
                <c:pt idx="200">
                  <c:v>1897.7083333333092</c:v>
                </c:pt>
                <c:pt idx="201">
                  <c:v>1897.7916666666426</c:v>
                </c:pt>
                <c:pt idx="202">
                  <c:v>1897.8749999999754</c:v>
                </c:pt>
                <c:pt idx="203">
                  <c:v>1897.9583333333087</c:v>
                </c:pt>
                <c:pt idx="204">
                  <c:v>1898.0416666666424</c:v>
                </c:pt>
                <c:pt idx="205">
                  <c:v>1898.1249999999752</c:v>
                </c:pt>
                <c:pt idx="206">
                  <c:v>1898.2083333333085</c:v>
                </c:pt>
                <c:pt idx="207">
                  <c:v>1898.2916666666422</c:v>
                </c:pt>
                <c:pt idx="208">
                  <c:v>1898.374999999975</c:v>
                </c:pt>
                <c:pt idx="209">
                  <c:v>1898.4583333333082</c:v>
                </c:pt>
                <c:pt idx="210">
                  <c:v>1898.5416666666417</c:v>
                </c:pt>
                <c:pt idx="211">
                  <c:v>1898.6249999999748</c:v>
                </c:pt>
                <c:pt idx="212">
                  <c:v>1898.708333333308</c:v>
                </c:pt>
                <c:pt idx="213">
                  <c:v>1898.7916666666415</c:v>
                </c:pt>
                <c:pt idx="214">
                  <c:v>1898.8749999999748</c:v>
                </c:pt>
                <c:pt idx="215">
                  <c:v>1898.9583333333078</c:v>
                </c:pt>
                <c:pt idx="216">
                  <c:v>1899.0416666666413</c:v>
                </c:pt>
                <c:pt idx="217">
                  <c:v>1899.1249999999743</c:v>
                </c:pt>
                <c:pt idx="218">
                  <c:v>1899.2083333333078</c:v>
                </c:pt>
                <c:pt idx="219">
                  <c:v>1899.291666666641</c:v>
                </c:pt>
                <c:pt idx="220">
                  <c:v>1899.3749999999741</c:v>
                </c:pt>
                <c:pt idx="221">
                  <c:v>1899.4583333333076</c:v>
                </c:pt>
                <c:pt idx="222">
                  <c:v>1899.541666666641</c:v>
                </c:pt>
                <c:pt idx="223">
                  <c:v>1899.6249999999739</c:v>
                </c:pt>
                <c:pt idx="224">
                  <c:v>1899.7083333333071</c:v>
                </c:pt>
                <c:pt idx="225">
                  <c:v>1899.7916666666408</c:v>
                </c:pt>
                <c:pt idx="226">
                  <c:v>1899.8749999999736</c:v>
                </c:pt>
                <c:pt idx="227">
                  <c:v>1899.9583333333069</c:v>
                </c:pt>
                <c:pt idx="228">
                  <c:v>1900.0416666666406</c:v>
                </c:pt>
                <c:pt idx="229">
                  <c:v>1900.1249999999734</c:v>
                </c:pt>
                <c:pt idx="230">
                  <c:v>1900.2083333333067</c:v>
                </c:pt>
                <c:pt idx="231">
                  <c:v>1900.2916666666401</c:v>
                </c:pt>
                <c:pt idx="232">
                  <c:v>1900.3749999999732</c:v>
                </c:pt>
                <c:pt idx="233">
                  <c:v>1900.4583333333064</c:v>
                </c:pt>
                <c:pt idx="234">
                  <c:v>1900.5416666666401</c:v>
                </c:pt>
                <c:pt idx="235">
                  <c:v>1900.6249999999729</c:v>
                </c:pt>
                <c:pt idx="236">
                  <c:v>1900.7083333333062</c:v>
                </c:pt>
                <c:pt idx="237">
                  <c:v>1900.7916666666399</c:v>
                </c:pt>
                <c:pt idx="238">
                  <c:v>1900.8749999999727</c:v>
                </c:pt>
                <c:pt idx="239">
                  <c:v>1900.958333333306</c:v>
                </c:pt>
                <c:pt idx="240">
                  <c:v>1901.0416666666397</c:v>
                </c:pt>
                <c:pt idx="241">
                  <c:v>1901.1249999999725</c:v>
                </c:pt>
                <c:pt idx="242">
                  <c:v>1901.2083333333057</c:v>
                </c:pt>
                <c:pt idx="243">
                  <c:v>1901.2916666666395</c:v>
                </c:pt>
                <c:pt idx="244">
                  <c:v>1901.3749999999723</c:v>
                </c:pt>
                <c:pt idx="245">
                  <c:v>1901.4583333333055</c:v>
                </c:pt>
                <c:pt idx="246">
                  <c:v>1901.5416666666392</c:v>
                </c:pt>
                <c:pt idx="247">
                  <c:v>1901.624999999972</c:v>
                </c:pt>
                <c:pt idx="248">
                  <c:v>1901.7083333333053</c:v>
                </c:pt>
                <c:pt idx="249">
                  <c:v>1901.791666666639</c:v>
                </c:pt>
                <c:pt idx="250">
                  <c:v>1901.8749999999718</c:v>
                </c:pt>
                <c:pt idx="251">
                  <c:v>1901.9583333333051</c:v>
                </c:pt>
                <c:pt idx="252">
                  <c:v>1902.0416666666385</c:v>
                </c:pt>
                <c:pt idx="253">
                  <c:v>1902.1249999999716</c:v>
                </c:pt>
                <c:pt idx="254">
                  <c:v>1902.2083333333048</c:v>
                </c:pt>
                <c:pt idx="255">
                  <c:v>1902.2916666666383</c:v>
                </c:pt>
                <c:pt idx="256">
                  <c:v>1902.3749999999714</c:v>
                </c:pt>
                <c:pt idx="257">
                  <c:v>1902.4583333333048</c:v>
                </c:pt>
                <c:pt idx="258">
                  <c:v>1902.5416666666381</c:v>
                </c:pt>
                <c:pt idx="259">
                  <c:v>1902.6249999999711</c:v>
                </c:pt>
                <c:pt idx="260">
                  <c:v>1902.7083333333046</c:v>
                </c:pt>
                <c:pt idx="261">
                  <c:v>1902.7916666666381</c:v>
                </c:pt>
                <c:pt idx="262">
                  <c:v>1902.8749999999707</c:v>
                </c:pt>
                <c:pt idx="263">
                  <c:v>1902.9583333333044</c:v>
                </c:pt>
                <c:pt idx="264">
                  <c:v>1903.0416666666379</c:v>
                </c:pt>
                <c:pt idx="265">
                  <c:v>1903.1249999999707</c:v>
                </c:pt>
                <c:pt idx="266">
                  <c:v>1903.2083333333042</c:v>
                </c:pt>
                <c:pt idx="267">
                  <c:v>1903.2916666666376</c:v>
                </c:pt>
                <c:pt idx="268">
                  <c:v>1903.3749999999704</c:v>
                </c:pt>
                <c:pt idx="269">
                  <c:v>1903.4583333333037</c:v>
                </c:pt>
                <c:pt idx="270">
                  <c:v>1903.5416666666374</c:v>
                </c:pt>
                <c:pt idx="271">
                  <c:v>1903.6249999999702</c:v>
                </c:pt>
                <c:pt idx="272">
                  <c:v>1903.7083333333035</c:v>
                </c:pt>
                <c:pt idx="273">
                  <c:v>1903.7916666666372</c:v>
                </c:pt>
                <c:pt idx="274">
                  <c:v>1903.87499999997</c:v>
                </c:pt>
                <c:pt idx="275">
                  <c:v>1903.9583333333032</c:v>
                </c:pt>
                <c:pt idx="276">
                  <c:v>1904.0416666666367</c:v>
                </c:pt>
                <c:pt idx="277">
                  <c:v>1904.1249999999698</c:v>
                </c:pt>
                <c:pt idx="278">
                  <c:v>1904.208333333303</c:v>
                </c:pt>
                <c:pt idx="279">
                  <c:v>1904.2916666666365</c:v>
                </c:pt>
                <c:pt idx="280">
                  <c:v>1904.3749999999698</c:v>
                </c:pt>
                <c:pt idx="281">
                  <c:v>1904.4583333333028</c:v>
                </c:pt>
                <c:pt idx="282">
                  <c:v>1904.5416666666363</c:v>
                </c:pt>
                <c:pt idx="283">
                  <c:v>1904.6249999999693</c:v>
                </c:pt>
                <c:pt idx="284">
                  <c:v>1904.7083333333028</c:v>
                </c:pt>
                <c:pt idx="285">
                  <c:v>1904.791666666636</c:v>
                </c:pt>
                <c:pt idx="286">
                  <c:v>1904.8749999999691</c:v>
                </c:pt>
                <c:pt idx="287">
                  <c:v>1904.9583333333026</c:v>
                </c:pt>
                <c:pt idx="288">
                  <c:v>1905.041666666636</c:v>
                </c:pt>
                <c:pt idx="289">
                  <c:v>1905.1249999999688</c:v>
                </c:pt>
                <c:pt idx="290">
                  <c:v>1905.2083333333021</c:v>
                </c:pt>
                <c:pt idx="291">
                  <c:v>1905.2916666666358</c:v>
                </c:pt>
                <c:pt idx="292">
                  <c:v>1905.3749999999686</c:v>
                </c:pt>
                <c:pt idx="293">
                  <c:v>1905.4583333333019</c:v>
                </c:pt>
                <c:pt idx="294">
                  <c:v>1905.5416666666356</c:v>
                </c:pt>
                <c:pt idx="295">
                  <c:v>1905.6249999999684</c:v>
                </c:pt>
                <c:pt idx="296">
                  <c:v>1905.7083333333017</c:v>
                </c:pt>
                <c:pt idx="297">
                  <c:v>1905.7916666666351</c:v>
                </c:pt>
                <c:pt idx="298">
                  <c:v>1905.8749999999682</c:v>
                </c:pt>
                <c:pt idx="299">
                  <c:v>1905.9583333333014</c:v>
                </c:pt>
                <c:pt idx="300">
                  <c:v>1906.0416666666351</c:v>
                </c:pt>
                <c:pt idx="301">
                  <c:v>1906.1249999999679</c:v>
                </c:pt>
                <c:pt idx="302">
                  <c:v>1906.2083333333012</c:v>
                </c:pt>
                <c:pt idx="303">
                  <c:v>1906.2916666666349</c:v>
                </c:pt>
                <c:pt idx="304">
                  <c:v>1906.3749999999677</c:v>
                </c:pt>
                <c:pt idx="305">
                  <c:v>1906.458333333301</c:v>
                </c:pt>
                <c:pt idx="306">
                  <c:v>1906.5416666666347</c:v>
                </c:pt>
                <c:pt idx="307">
                  <c:v>1906.6249999999675</c:v>
                </c:pt>
                <c:pt idx="308">
                  <c:v>1906.7083333333007</c:v>
                </c:pt>
                <c:pt idx="309">
                  <c:v>1906.7916666666345</c:v>
                </c:pt>
                <c:pt idx="310">
                  <c:v>1906.8749999999673</c:v>
                </c:pt>
                <c:pt idx="311">
                  <c:v>1906.9583333333005</c:v>
                </c:pt>
                <c:pt idx="312">
                  <c:v>1907.0416666666342</c:v>
                </c:pt>
                <c:pt idx="313">
                  <c:v>1907.124999999967</c:v>
                </c:pt>
                <c:pt idx="314">
                  <c:v>1907.2083333333003</c:v>
                </c:pt>
                <c:pt idx="315">
                  <c:v>1907.291666666634</c:v>
                </c:pt>
                <c:pt idx="316">
                  <c:v>1907.3749999999668</c:v>
                </c:pt>
                <c:pt idx="317">
                  <c:v>1907.4583333333001</c:v>
                </c:pt>
                <c:pt idx="318">
                  <c:v>1907.5416666666335</c:v>
                </c:pt>
                <c:pt idx="319">
                  <c:v>1907.6249999999666</c:v>
                </c:pt>
                <c:pt idx="320">
                  <c:v>1907.7083333332998</c:v>
                </c:pt>
                <c:pt idx="321">
                  <c:v>1907.7916666666333</c:v>
                </c:pt>
                <c:pt idx="322">
                  <c:v>1907.8749999999663</c:v>
                </c:pt>
                <c:pt idx="323">
                  <c:v>1907.9583333333001</c:v>
                </c:pt>
                <c:pt idx="324">
                  <c:v>1908.0416666666331</c:v>
                </c:pt>
                <c:pt idx="325">
                  <c:v>1908.1249999999659</c:v>
                </c:pt>
                <c:pt idx="326">
                  <c:v>1908.2083333332998</c:v>
                </c:pt>
                <c:pt idx="327">
                  <c:v>1908.2916666666331</c:v>
                </c:pt>
                <c:pt idx="328">
                  <c:v>1908.3749999999657</c:v>
                </c:pt>
                <c:pt idx="329">
                  <c:v>1908.4583333332996</c:v>
                </c:pt>
                <c:pt idx="330">
                  <c:v>1908.5416666666329</c:v>
                </c:pt>
                <c:pt idx="331">
                  <c:v>1908.6249999999657</c:v>
                </c:pt>
                <c:pt idx="332">
                  <c:v>1908.7083333332994</c:v>
                </c:pt>
                <c:pt idx="333">
                  <c:v>1908.7916666666326</c:v>
                </c:pt>
                <c:pt idx="334">
                  <c:v>1908.8749999999654</c:v>
                </c:pt>
                <c:pt idx="335">
                  <c:v>1908.9583333332989</c:v>
                </c:pt>
                <c:pt idx="336">
                  <c:v>1909.0416666666324</c:v>
                </c:pt>
                <c:pt idx="337">
                  <c:v>1909.1249999999652</c:v>
                </c:pt>
                <c:pt idx="338">
                  <c:v>1909.2083333332987</c:v>
                </c:pt>
                <c:pt idx="339">
                  <c:v>1909.2916666666322</c:v>
                </c:pt>
                <c:pt idx="340">
                  <c:v>1909.374999999965</c:v>
                </c:pt>
                <c:pt idx="341">
                  <c:v>1909.4583333332985</c:v>
                </c:pt>
                <c:pt idx="342">
                  <c:v>1909.5416666666317</c:v>
                </c:pt>
                <c:pt idx="343">
                  <c:v>1909.6249999999648</c:v>
                </c:pt>
                <c:pt idx="344">
                  <c:v>1909.7083333332982</c:v>
                </c:pt>
                <c:pt idx="345">
                  <c:v>1909.7916666666315</c:v>
                </c:pt>
                <c:pt idx="346">
                  <c:v>1909.8749999999648</c:v>
                </c:pt>
                <c:pt idx="347">
                  <c:v>1909.958333333298</c:v>
                </c:pt>
                <c:pt idx="348">
                  <c:v>1910.0416666666313</c:v>
                </c:pt>
                <c:pt idx="349">
                  <c:v>1910.1249999999643</c:v>
                </c:pt>
                <c:pt idx="350">
                  <c:v>1910.208333333298</c:v>
                </c:pt>
                <c:pt idx="351">
                  <c:v>1910.291666666631</c:v>
                </c:pt>
                <c:pt idx="352">
                  <c:v>1910.3749999999641</c:v>
                </c:pt>
                <c:pt idx="353">
                  <c:v>1910.4583333332978</c:v>
                </c:pt>
                <c:pt idx="354">
                  <c:v>1910.541666666631</c:v>
                </c:pt>
                <c:pt idx="355">
                  <c:v>1910.6249999999638</c:v>
                </c:pt>
                <c:pt idx="356">
                  <c:v>1910.7083333332973</c:v>
                </c:pt>
                <c:pt idx="357">
                  <c:v>1910.7916666666308</c:v>
                </c:pt>
                <c:pt idx="358">
                  <c:v>1910.8749999999636</c:v>
                </c:pt>
                <c:pt idx="359">
                  <c:v>1910.9583333332971</c:v>
                </c:pt>
                <c:pt idx="360">
                  <c:v>1911.0416666666306</c:v>
                </c:pt>
                <c:pt idx="361">
                  <c:v>1911.1249999999634</c:v>
                </c:pt>
                <c:pt idx="362">
                  <c:v>1911.2083333332969</c:v>
                </c:pt>
                <c:pt idx="363">
                  <c:v>1911.2916666666301</c:v>
                </c:pt>
                <c:pt idx="364">
                  <c:v>1911.3749999999632</c:v>
                </c:pt>
                <c:pt idx="365">
                  <c:v>1911.4583333332967</c:v>
                </c:pt>
                <c:pt idx="366">
                  <c:v>1911.5416666666301</c:v>
                </c:pt>
                <c:pt idx="367">
                  <c:v>1911.6249999999629</c:v>
                </c:pt>
                <c:pt idx="368">
                  <c:v>1911.7083333332964</c:v>
                </c:pt>
                <c:pt idx="369">
                  <c:v>1911.7916666666299</c:v>
                </c:pt>
                <c:pt idx="370">
                  <c:v>1911.8749999999627</c:v>
                </c:pt>
                <c:pt idx="371">
                  <c:v>1911.9583333332962</c:v>
                </c:pt>
                <c:pt idx="372">
                  <c:v>1912.0416666666297</c:v>
                </c:pt>
                <c:pt idx="373">
                  <c:v>1912.1249999999625</c:v>
                </c:pt>
                <c:pt idx="374">
                  <c:v>1912.208333333296</c:v>
                </c:pt>
                <c:pt idx="375">
                  <c:v>1912.2916666666295</c:v>
                </c:pt>
                <c:pt idx="376">
                  <c:v>1912.3749999999623</c:v>
                </c:pt>
                <c:pt idx="377">
                  <c:v>1912.4583333332957</c:v>
                </c:pt>
                <c:pt idx="378">
                  <c:v>1912.5416666666292</c:v>
                </c:pt>
                <c:pt idx="379">
                  <c:v>1912.624999999962</c:v>
                </c:pt>
                <c:pt idx="380">
                  <c:v>1912.7083333332955</c:v>
                </c:pt>
                <c:pt idx="381">
                  <c:v>1912.791666666629</c:v>
                </c:pt>
                <c:pt idx="382">
                  <c:v>1912.8749999999618</c:v>
                </c:pt>
                <c:pt idx="383">
                  <c:v>1912.9583333332953</c:v>
                </c:pt>
                <c:pt idx="384">
                  <c:v>1913.0416666666285</c:v>
                </c:pt>
                <c:pt idx="385">
                  <c:v>1913.1249999999616</c:v>
                </c:pt>
                <c:pt idx="386">
                  <c:v>1913.2083333332951</c:v>
                </c:pt>
                <c:pt idx="387">
                  <c:v>1913.2916666666283</c:v>
                </c:pt>
                <c:pt idx="388">
                  <c:v>1913.3749999999613</c:v>
                </c:pt>
                <c:pt idx="389">
                  <c:v>1913.4583333332951</c:v>
                </c:pt>
                <c:pt idx="390">
                  <c:v>1913.5416666666281</c:v>
                </c:pt>
                <c:pt idx="391">
                  <c:v>1913.6249999999609</c:v>
                </c:pt>
                <c:pt idx="392">
                  <c:v>1913.7083333332948</c:v>
                </c:pt>
                <c:pt idx="393">
                  <c:v>1913.7916666666281</c:v>
                </c:pt>
                <c:pt idx="394">
                  <c:v>1913.8749999999607</c:v>
                </c:pt>
                <c:pt idx="395">
                  <c:v>1913.9583333332946</c:v>
                </c:pt>
                <c:pt idx="396">
                  <c:v>1914.0416666666279</c:v>
                </c:pt>
                <c:pt idx="397">
                  <c:v>1914.1249999999607</c:v>
                </c:pt>
                <c:pt idx="398">
                  <c:v>1914.2083333332941</c:v>
                </c:pt>
                <c:pt idx="399">
                  <c:v>1914.2916666666276</c:v>
                </c:pt>
                <c:pt idx="400">
                  <c:v>1914.3749999999604</c:v>
                </c:pt>
                <c:pt idx="401">
                  <c:v>1914.4583333332939</c:v>
                </c:pt>
                <c:pt idx="402">
                  <c:v>1914.5416666666274</c:v>
                </c:pt>
                <c:pt idx="403">
                  <c:v>1914.6249999999602</c:v>
                </c:pt>
                <c:pt idx="404">
                  <c:v>1914.7083333332937</c:v>
                </c:pt>
                <c:pt idx="405">
                  <c:v>1914.7916666666272</c:v>
                </c:pt>
                <c:pt idx="406">
                  <c:v>1914.87499999996</c:v>
                </c:pt>
                <c:pt idx="407">
                  <c:v>1914.9583333332935</c:v>
                </c:pt>
                <c:pt idx="408">
                  <c:v>1915.0416666666267</c:v>
                </c:pt>
                <c:pt idx="409">
                  <c:v>1915.1249999999598</c:v>
                </c:pt>
                <c:pt idx="410">
                  <c:v>1915.2083333332932</c:v>
                </c:pt>
                <c:pt idx="411">
                  <c:v>1915.2916666666265</c:v>
                </c:pt>
                <c:pt idx="412">
                  <c:v>1915.3749999999598</c:v>
                </c:pt>
                <c:pt idx="413">
                  <c:v>1915.458333333293</c:v>
                </c:pt>
                <c:pt idx="414">
                  <c:v>1915.5416666666263</c:v>
                </c:pt>
                <c:pt idx="415">
                  <c:v>1915.6249999999593</c:v>
                </c:pt>
                <c:pt idx="416">
                  <c:v>1915.708333333293</c:v>
                </c:pt>
                <c:pt idx="417">
                  <c:v>1915.791666666626</c:v>
                </c:pt>
                <c:pt idx="418">
                  <c:v>1915.8749999999591</c:v>
                </c:pt>
                <c:pt idx="419">
                  <c:v>1915.9583333332928</c:v>
                </c:pt>
                <c:pt idx="420">
                  <c:v>1916.041666666626</c:v>
                </c:pt>
                <c:pt idx="421">
                  <c:v>1916.1249999999588</c:v>
                </c:pt>
                <c:pt idx="422">
                  <c:v>1916.2083333332923</c:v>
                </c:pt>
                <c:pt idx="423">
                  <c:v>1916.2916666666258</c:v>
                </c:pt>
                <c:pt idx="424">
                  <c:v>1916.3749999999586</c:v>
                </c:pt>
                <c:pt idx="425">
                  <c:v>1916.4583333332921</c:v>
                </c:pt>
                <c:pt idx="426">
                  <c:v>1916.5416666666256</c:v>
                </c:pt>
                <c:pt idx="427">
                  <c:v>1916.6249999999584</c:v>
                </c:pt>
                <c:pt idx="428">
                  <c:v>1916.7083333332919</c:v>
                </c:pt>
                <c:pt idx="429">
                  <c:v>1916.7916666666251</c:v>
                </c:pt>
                <c:pt idx="430">
                  <c:v>1916.8749999999582</c:v>
                </c:pt>
                <c:pt idx="431">
                  <c:v>1916.9583333332916</c:v>
                </c:pt>
                <c:pt idx="432">
                  <c:v>1917.0416666666251</c:v>
                </c:pt>
                <c:pt idx="433">
                  <c:v>1917.1249999999579</c:v>
                </c:pt>
                <c:pt idx="434">
                  <c:v>1917.2083333332914</c:v>
                </c:pt>
                <c:pt idx="435">
                  <c:v>1917.2916666666249</c:v>
                </c:pt>
                <c:pt idx="436">
                  <c:v>1917.3749999999577</c:v>
                </c:pt>
                <c:pt idx="437">
                  <c:v>1917.4583333332912</c:v>
                </c:pt>
                <c:pt idx="438">
                  <c:v>1917.5416666666247</c:v>
                </c:pt>
                <c:pt idx="439">
                  <c:v>1917.6249999999575</c:v>
                </c:pt>
                <c:pt idx="440">
                  <c:v>1917.708333333291</c:v>
                </c:pt>
                <c:pt idx="441">
                  <c:v>1917.7916666666245</c:v>
                </c:pt>
                <c:pt idx="442">
                  <c:v>1917.8749999999573</c:v>
                </c:pt>
                <c:pt idx="443">
                  <c:v>1917.9583333332907</c:v>
                </c:pt>
                <c:pt idx="444">
                  <c:v>1918.0416666666242</c:v>
                </c:pt>
                <c:pt idx="445">
                  <c:v>1918.124999999957</c:v>
                </c:pt>
                <c:pt idx="446">
                  <c:v>1918.2083333332905</c:v>
                </c:pt>
                <c:pt idx="447">
                  <c:v>1918.291666666624</c:v>
                </c:pt>
                <c:pt idx="448">
                  <c:v>1918.3749999999568</c:v>
                </c:pt>
                <c:pt idx="449">
                  <c:v>1918.4583333332903</c:v>
                </c:pt>
                <c:pt idx="450">
                  <c:v>1918.5416666666235</c:v>
                </c:pt>
                <c:pt idx="451">
                  <c:v>1918.6249999999566</c:v>
                </c:pt>
                <c:pt idx="452">
                  <c:v>1918.7083333332901</c:v>
                </c:pt>
                <c:pt idx="453">
                  <c:v>1918.7916666666233</c:v>
                </c:pt>
                <c:pt idx="454">
                  <c:v>1918.8749999999563</c:v>
                </c:pt>
                <c:pt idx="455">
                  <c:v>1918.9583333332901</c:v>
                </c:pt>
                <c:pt idx="456">
                  <c:v>1919.0416666666231</c:v>
                </c:pt>
                <c:pt idx="457">
                  <c:v>1919.1249999999559</c:v>
                </c:pt>
                <c:pt idx="458">
                  <c:v>1919.2083333332898</c:v>
                </c:pt>
                <c:pt idx="459">
                  <c:v>1919.2916666666231</c:v>
                </c:pt>
                <c:pt idx="460">
                  <c:v>1919.3749999999557</c:v>
                </c:pt>
                <c:pt idx="461">
                  <c:v>1919.4583333332896</c:v>
                </c:pt>
                <c:pt idx="462">
                  <c:v>1919.5416666666229</c:v>
                </c:pt>
                <c:pt idx="463">
                  <c:v>1919.6249999999557</c:v>
                </c:pt>
                <c:pt idx="464">
                  <c:v>1919.7083333332891</c:v>
                </c:pt>
                <c:pt idx="465">
                  <c:v>1919.7916666666226</c:v>
                </c:pt>
                <c:pt idx="466">
                  <c:v>1919.8749999999554</c:v>
                </c:pt>
                <c:pt idx="467">
                  <c:v>1919.9583333332889</c:v>
                </c:pt>
                <c:pt idx="468">
                  <c:v>1920.0416666666224</c:v>
                </c:pt>
                <c:pt idx="469">
                  <c:v>1920.1249999999552</c:v>
                </c:pt>
                <c:pt idx="470">
                  <c:v>1920.2083333332887</c:v>
                </c:pt>
                <c:pt idx="471">
                  <c:v>1920.2916666666219</c:v>
                </c:pt>
                <c:pt idx="472">
                  <c:v>1920.374999999955</c:v>
                </c:pt>
                <c:pt idx="473">
                  <c:v>1920.4583333332885</c:v>
                </c:pt>
                <c:pt idx="474">
                  <c:v>1920.5416666666217</c:v>
                </c:pt>
                <c:pt idx="475">
                  <c:v>1920.6249999999548</c:v>
                </c:pt>
                <c:pt idx="476">
                  <c:v>1920.7083333332882</c:v>
                </c:pt>
                <c:pt idx="477">
                  <c:v>1920.7916666666215</c:v>
                </c:pt>
                <c:pt idx="478">
                  <c:v>1920.8749999999548</c:v>
                </c:pt>
                <c:pt idx="479">
                  <c:v>1920.958333333288</c:v>
                </c:pt>
                <c:pt idx="480">
                  <c:v>1921.0416666666213</c:v>
                </c:pt>
                <c:pt idx="481">
                  <c:v>1921.1249999999543</c:v>
                </c:pt>
                <c:pt idx="482">
                  <c:v>1921.208333333288</c:v>
                </c:pt>
                <c:pt idx="483">
                  <c:v>1921.291666666621</c:v>
                </c:pt>
                <c:pt idx="484">
                  <c:v>1921.3749999999541</c:v>
                </c:pt>
                <c:pt idx="485">
                  <c:v>1921.4583333332878</c:v>
                </c:pt>
                <c:pt idx="486">
                  <c:v>1921.541666666621</c:v>
                </c:pt>
                <c:pt idx="487">
                  <c:v>1921.6249999999538</c:v>
                </c:pt>
                <c:pt idx="488">
                  <c:v>1921.7083333332873</c:v>
                </c:pt>
                <c:pt idx="489">
                  <c:v>1921.7916666666208</c:v>
                </c:pt>
                <c:pt idx="490">
                  <c:v>1921.8749999999536</c:v>
                </c:pt>
                <c:pt idx="491">
                  <c:v>1921.9583333332871</c:v>
                </c:pt>
                <c:pt idx="492">
                  <c:v>1922.0416666666206</c:v>
                </c:pt>
                <c:pt idx="493">
                  <c:v>1922.1249999999534</c:v>
                </c:pt>
                <c:pt idx="494">
                  <c:v>1922.2083333332869</c:v>
                </c:pt>
                <c:pt idx="495">
                  <c:v>1922.2916666666201</c:v>
                </c:pt>
                <c:pt idx="496">
                  <c:v>1922.3749999999532</c:v>
                </c:pt>
                <c:pt idx="497">
                  <c:v>1922.4583333332866</c:v>
                </c:pt>
                <c:pt idx="498">
                  <c:v>1922.5416666666201</c:v>
                </c:pt>
                <c:pt idx="499">
                  <c:v>1922.6249999999529</c:v>
                </c:pt>
                <c:pt idx="500">
                  <c:v>1922.7083333332864</c:v>
                </c:pt>
                <c:pt idx="501">
                  <c:v>1922.7916666666199</c:v>
                </c:pt>
                <c:pt idx="502">
                  <c:v>1922.8749999999527</c:v>
                </c:pt>
                <c:pt idx="503">
                  <c:v>1922.9583333332862</c:v>
                </c:pt>
                <c:pt idx="504">
                  <c:v>1923.0416666666197</c:v>
                </c:pt>
                <c:pt idx="505">
                  <c:v>1923.1249999999525</c:v>
                </c:pt>
                <c:pt idx="506">
                  <c:v>1923.208333333286</c:v>
                </c:pt>
                <c:pt idx="507">
                  <c:v>1923.2916666666194</c:v>
                </c:pt>
                <c:pt idx="508">
                  <c:v>1923.3749999999523</c:v>
                </c:pt>
                <c:pt idx="509">
                  <c:v>1923.4583333332857</c:v>
                </c:pt>
                <c:pt idx="510">
                  <c:v>1923.5416666666192</c:v>
                </c:pt>
                <c:pt idx="511">
                  <c:v>1923.624999999952</c:v>
                </c:pt>
                <c:pt idx="512">
                  <c:v>1923.7083333332855</c:v>
                </c:pt>
                <c:pt idx="513">
                  <c:v>1923.791666666619</c:v>
                </c:pt>
                <c:pt idx="514">
                  <c:v>1923.8749999999518</c:v>
                </c:pt>
                <c:pt idx="515">
                  <c:v>1923.9583333332853</c:v>
                </c:pt>
                <c:pt idx="516">
                  <c:v>1924.0416666666185</c:v>
                </c:pt>
                <c:pt idx="517">
                  <c:v>1924.1249999999516</c:v>
                </c:pt>
                <c:pt idx="518">
                  <c:v>1924.2083333332851</c:v>
                </c:pt>
                <c:pt idx="519">
                  <c:v>1924.2916666666183</c:v>
                </c:pt>
                <c:pt idx="520">
                  <c:v>1924.3749999999513</c:v>
                </c:pt>
                <c:pt idx="521">
                  <c:v>1924.4583333332851</c:v>
                </c:pt>
                <c:pt idx="522">
                  <c:v>1924.5416666666181</c:v>
                </c:pt>
                <c:pt idx="523">
                  <c:v>1924.6249999999509</c:v>
                </c:pt>
                <c:pt idx="524">
                  <c:v>1924.7083333332848</c:v>
                </c:pt>
                <c:pt idx="525">
                  <c:v>1924.7916666666181</c:v>
                </c:pt>
                <c:pt idx="526">
                  <c:v>1924.8749999999507</c:v>
                </c:pt>
                <c:pt idx="527">
                  <c:v>1924.9583333332846</c:v>
                </c:pt>
                <c:pt idx="528">
                  <c:v>1925.0416666666179</c:v>
                </c:pt>
                <c:pt idx="529">
                  <c:v>1925.1249999999507</c:v>
                </c:pt>
                <c:pt idx="530">
                  <c:v>1925.2083333332841</c:v>
                </c:pt>
                <c:pt idx="531">
                  <c:v>1925.2916666666176</c:v>
                </c:pt>
                <c:pt idx="532">
                  <c:v>1925.3749999999504</c:v>
                </c:pt>
                <c:pt idx="533">
                  <c:v>1925.4583333332839</c:v>
                </c:pt>
                <c:pt idx="534">
                  <c:v>1925.5416666666174</c:v>
                </c:pt>
                <c:pt idx="535">
                  <c:v>1925.6249999999502</c:v>
                </c:pt>
                <c:pt idx="536">
                  <c:v>1925.7083333332837</c:v>
                </c:pt>
                <c:pt idx="537">
                  <c:v>1925.7916666666169</c:v>
                </c:pt>
                <c:pt idx="538">
                  <c:v>1925.87499999995</c:v>
                </c:pt>
                <c:pt idx="539">
                  <c:v>1925.9583333332835</c:v>
                </c:pt>
                <c:pt idx="540">
                  <c:v>1926.0416666666167</c:v>
                </c:pt>
                <c:pt idx="541">
                  <c:v>1926.1249999999498</c:v>
                </c:pt>
                <c:pt idx="542">
                  <c:v>1926.2083333332832</c:v>
                </c:pt>
                <c:pt idx="543">
                  <c:v>1926.2916666666165</c:v>
                </c:pt>
                <c:pt idx="544">
                  <c:v>1926.3749999999498</c:v>
                </c:pt>
                <c:pt idx="545">
                  <c:v>1926.458333333283</c:v>
                </c:pt>
                <c:pt idx="546">
                  <c:v>1926.5416666666163</c:v>
                </c:pt>
                <c:pt idx="547">
                  <c:v>1926.6249999999493</c:v>
                </c:pt>
                <c:pt idx="548">
                  <c:v>1926.708333333283</c:v>
                </c:pt>
                <c:pt idx="549">
                  <c:v>1926.791666666616</c:v>
                </c:pt>
                <c:pt idx="550">
                  <c:v>1926.8749999999491</c:v>
                </c:pt>
                <c:pt idx="551">
                  <c:v>1926.9583333332828</c:v>
                </c:pt>
                <c:pt idx="552">
                  <c:v>1927.041666666616</c:v>
                </c:pt>
                <c:pt idx="553">
                  <c:v>1927.1249999999488</c:v>
                </c:pt>
                <c:pt idx="554">
                  <c:v>1927.2083333332823</c:v>
                </c:pt>
                <c:pt idx="555">
                  <c:v>1927.2916666666158</c:v>
                </c:pt>
                <c:pt idx="556">
                  <c:v>1927.3749999999486</c:v>
                </c:pt>
                <c:pt idx="557">
                  <c:v>1927.4583333332821</c:v>
                </c:pt>
                <c:pt idx="558">
                  <c:v>1927.5416666666156</c:v>
                </c:pt>
                <c:pt idx="559">
                  <c:v>1927.6249999999484</c:v>
                </c:pt>
                <c:pt idx="560">
                  <c:v>1927.7083333332819</c:v>
                </c:pt>
                <c:pt idx="561">
                  <c:v>1927.7916666666151</c:v>
                </c:pt>
                <c:pt idx="562">
                  <c:v>1927.8749999999482</c:v>
                </c:pt>
                <c:pt idx="563">
                  <c:v>1927.9583333332816</c:v>
                </c:pt>
                <c:pt idx="564">
                  <c:v>1928.0416666666151</c:v>
                </c:pt>
                <c:pt idx="565">
                  <c:v>1928.1249999999479</c:v>
                </c:pt>
                <c:pt idx="566">
                  <c:v>1928.2083333332814</c:v>
                </c:pt>
                <c:pt idx="567">
                  <c:v>1928.2916666666149</c:v>
                </c:pt>
                <c:pt idx="568">
                  <c:v>1928.3749999999477</c:v>
                </c:pt>
                <c:pt idx="569">
                  <c:v>1928.4583333332812</c:v>
                </c:pt>
                <c:pt idx="570">
                  <c:v>1928.5416666666147</c:v>
                </c:pt>
                <c:pt idx="571">
                  <c:v>1928.6249999999475</c:v>
                </c:pt>
                <c:pt idx="572">
                  <c:v>1928.708333333281</c:v>
                </c:pt>
                <c:pt idx="573">
                  <c:v>1928.7916666666144</c:v>
                </c:pt>
                <c:pt idx="574">
                  <c:v>1928.8749999999472</c:v>
                </c:pt>
                <c:pt idx="575">
                  <c:v>1928.9583333332807</c:v>
                </c:pt>
                <c:pt idx="576">
                  <c:v>1929.0416666666142</c:v>
                </c:pt>
                <c:pt idx="577">
                  <c:v>1929.124999999947</c:v>
                </c:pt>
                <c:pt idx="578">
                  <c:v>1929.2083333332805</c:v>
                </c:pt>
                <c:pt idx="579">
                  <c:v>1929.291666666614</c:v>
                </c:pt>
                <c:pt idx="580">
                  <c:v>1929.3749999999468</c:v>
                </c:pt>
                <c:pt idx="581">
                  <c:v>1929.4583333332803</c:v>
                </c:pt>
                <c:pt idx="582">
                  <c:v>1929.5416666666135</c:v>
                </c:pt>
                <c:pt idx="583">
                  <c:v>1929.6249999999466</c:v>
                </c:pt>
                <c:pt idx="584">
                  <c:v>1929.7083333332801</c:v>
                </c:pt>
                <c:pt idx="585">
                  <c:v>1929.7916666666133</c:v>
                </c:pt>
                <c:pt idx="586">
                  <c:v>1929.8749999999463</c:v>
                </c:pt>
                <c:pt idx="587">
                  <c:v>1929.9583333332801</c:v>
                </c:pt>
                <c:pt idx="588">
                  <c:v>1930.0416666666131</c:v>
                </c:pt>
                <c:pt idx="589">
                  <c:v>1930.1249999999459</c:v>
                </c:pt>
                <c:pt idx="590">
                  <c:v>1930.2083333332798</c:v>
                </c:pt>
                <c:pt idx="591">
                  <c:v>1930.2916666666131</c:v>
                </c:pt>
                <c:pt idx="592">
                  <c:v>1930.3749999999457</c:v>
                </c:pt>
                <c:pt idx="593">
                  <c:v>1930.4583333332796</c:v>
                </c:pt>
                <c:pt idx="594">
                  <c:v>1930.5416666666129</c:v>
                </c:pt>
                <c:pt idx="595">
                  <c:v>1930.6249999999457</c:v>
                </c:pt>
                <c:pt idx="596">
                  <c:v>1930.7083333332791</c:v>
                </c:pt>
                <c:pt idx="597">
                  <c:v>1930.7916666666126</c:v>
                </c:pt>
                <c:pt idx="598">
                  <c:v>1930.8749999999454</c:v>
                </c:pt>
                <c:pt idx="599">
                  <c:v>1930.9583333332789</c:v>
                </c:pt>
                <c:pt idx="600">
                  <c:v>1931.0416666666124</c:v>
                </c:pt>
                <c:pt idx="601">
                  <c:v>1931.1249999999452</c:v>
                </c:pt>
                <c:pt idx="602">
                  <c:v>1931.2083333332787</c:v>
                </c:pt>
                <c:pt idx="603">
                  <c:v>1931.2916666666119</c:v>
                </c:pt>
                <c:pt idx="604">
                  <c:v>1931.374999999945</c:v>
                </c:pt>
                <c:pt idx="605">
                  <c:v>1931.4583333332785</c:v>
                </c:pt>
                <c:pt idx="606">
                  <c:v>1931.5416666666117</c:v>
                </c:pt>
                <c:pt idx="607">
                  <c:v>1931.6249999999447</c:v>
                </c:pt>
                <c:pt idx="608">
                  <c:v>1931.7083333332782</c:v>
                </c:pt>
                <c:pt idx="609">
                  <c:v>1931.7916666666115</c:v>
                </c:pt>
                <c:pt idx="610">
                  <c:v>1931.8749999999445</c:v>
                </c:pt>
                <c:pt idx="611">
                  <c:v>1931.958333333278</c:v>
                </c:pt>
                <c:pt idx="612">
                  <c:v>1932.0416666666113</c:v>
                </c:pt>
                <c:pt idx="613">
                  <c:v>1932.1249999999443</c:v>
                </c:pt>
                <c:pt idx="614">
                  <c:v>1932.208333333278</c:v>
                </c:pt>
                <c:pt idx="615">
                  <c:v>1932.291666666611</c:v>
                </c:pt>
                <c:pt idx="616">
                  <c:v>1932.3749999999441</c:v>
                </c:pt>
                <c:pt idx="617">
                  <c:v>1932.4583333332778</c:v>
                </c:pt>
                <c:pt idx="618">
                  <c:v>1932.541666666611</c:v>
                </c:pt>
                <c:pt idx="619">
                  <c:v>1932.6249999999438</c:v>
                </c:pt>
                <c:pt idx="620">
                  <c:v>1932.7083333332773</c:v>
                </c:pt>
                <c:pt idx="621">
                  <c:v>1932.7916666666108</c:v>
                </c:pt>
                <c:pt idx="622">
                  <c:v>1932.8749999999436</c:v>
                </c:pt>
                <c:pt idx="623">
                  <c:v>1932.9583333332771</c:v>
                </c:pt>
                <c:pt idx="624">
                  <c:v>1933.0416666666106</c:v>
                </c:pt>
                <c:pt idx="625">
                  <c:v>1933.1249999999434</c:v>
                </c:pt>
                <c:pt idx="626">
                  <c:v>1933.2083333332769</c:v>
                </c:pt>
                <c:pt idx="627">
                  <c:v>1933.2916666666101</c:v>
                </c:pt>
                <c:pt idx="628">
                  <c:v>1933.3749999999432</c:v>
                </c:pt>
                <c:pt idx="629">
                  <c:v>1933.4583333332766</c:v>
                </c:pt>
                <c:pt idx="630">
                  <c:v>1933.5416666666101</c:v>
                </c:pt>
                <c:pt idx="631">
                  <c:v>1933.6249999999429</c:v>
                </c:pt>
                <c:pt idx="632">
                  <c:v>1933.7083333332764</c:v>
                </c:pt>
                <c:pt idx="633">
                  <c:v>1933.7916666666099</c:v>
                </c:pt>
                <c:pt idx="634">
                  <c:v>1933.8749999999427</c:v>
                </c:pt>
                <c:pt idx="635">
                  <c:v>1933.9583333332762</c:v>
                </c:pt>
                <c:pt idx="636">
                  <c:v>1934.0416666666097</c:v>
                </c:pt>
                <c:pt idx="637">
                  <c:v>1934.1249999999425</c:v>
                </c:pt>
                <c:pt idx="638">
                  <c:v>1934.208333333276</c:v>
                </c:pt>
                <c:pt idx="639">
                  <c:v>1934.2916666666094</c:v>
                </c:pt>
                <c:pt idx="640">
                  <c:v>1934.3749999999422</c:v>
                </c:pt>
                <c:pt idx="641">
                  <c:v>1934.4583333332757</c:v>
                </c:pt>
                <c:pt idx="642">
                  <c:v>1934.5416666666092</c:v>
                </c:pt>
                <c:pt idx="643">
                  <c:v>1934.624999999942</c:v>
                </c:pt>
                <c:pt idx="644">
                  <c:v>1934.7083333332755</c:v>
                </c:pt>
                <c:pt idx="645">
                  <c:v>1934.791666666609</c:v>
                </c:pt>
                <c:pt idx="646">
                  <c:v>1934.8749999999418</c:v>
                </c:pt>
                <c:pt idx="647">
                  <c:v>1934.9583333332753</c:v>
                </c:pt>
                <c:pt idx="648">
                  <c:v>1935.0416666666085</c:v>
                </c:pt>
                <c:pt idx="649">
                  <c:v>1935.1249999999416</c:v>
                </c:pt>
                <c:pt idx="650">
                  <c:v>1935.208333333275</c:v>
                </c:pt>
                <c:pt idx="651">
                  <c:v>1935.2916666666083</c:v>
                </c:pt>
                <c:pt idx="652">
                  <c:v>1935.3749999999413</c:v>
                </c:pt>
                <c:pt idx="653">
                  <c:v>1935.458333333275</c:v>
                </c:pt>
                <c:pt idx="654">
                  <c:v>1935.5416666666081</c:v>
                </c:pt>
                <c:pt idx="655">
                  <c:v>1935.6249999999409</c:v>
                </c:pt>
                <c:pt idx="656">
                  <c:v>1935.7083333332748</c:v>
                </c:pt>
                <c:pt idx="657">
                  <c:v>1935.7916666666081</c:v>
                </c:pt>
                <c:pt idx="658">
                  <c:v>1935.8749999999407</c:v>
                </c:pt>
                <c:pt idx="659">
                  <c:v>1935.9583333332746</c:v>
                </c:pt>
                <c:pt idx="660">
                  <c:v>1936.0416666666079</c:v>
                </c:pt>
                <c:pt idx="661">
                  <c:v>1936.1249999999407</c:v>
                </c:pt>
                <c:pt idx="662">
                  <c:v>1936.2083333332741</c:v>
                </c:pt>
                <c:pt idx="663">
                  <c:v>1936.2916666666076</c:v>
                </c:pt>
                <c:pt idx="664">
                  <c:v>1936.3749999999404</c:v>
                </c:pt>
                <c:pt idx="665">
                  <c:v>1936.4583333332739</c:v>
                </c:pt>
                <c:pt idx="666">
                  <c:v>1936.5416666666074</c:v>
                </c:pt>
                <c:pt idx="667">
                  <c:v>1936.6249999999402</c:v>
                </c:pt>
                <c:pt idx="668">
                  <c:v>1936.7083333332737</c:v>
                </c:pt>
                <c:pt idx="669">
                  <c:v>1936.7916666666069</c:v>
                </c:pt>
                <c:pt idx="670">
                  <c:v>1936.87499999994</c:v>
                </c:pt>
                <c:pt idx="671">
                  <c:v>1936.9583333332735</c:v>
                </c:pt>
                <c:pt idx="672">
                  <c:v>1937.0416666666067</c:v>
                </c:pt>
                <c:pt idx="673">
                  <c:v>1937.1249999999397</c:v>
                </c:pt>
                <c:pt idx="674">
                  <c:v>1937.2083333332732</c:v>
                </c:pt>
                <c:pt idx="675">
                  <c:v>1937.2916666666065</c:v>
                </c:pt>
                <c:pt idx="676">
                  <c:v>1937.3749999999395</c:v>
                </c:pt>
                <c:pt idx="677">
                  <c:v>1937.458333333273</c:v>
                </c:pt>
                <c:pt idx="678">
                  <c:v>1937.5416666666063</c:v>
                </c:pt>
                <c:pt idx="679">
                  <c:v>1937.6249999999393</c:v>
                </c:pt>
                <c:pt idx="680">
                  <c:v>1937.708333333273</c:v>
                </c:pt>
                <c:pt idx="681">
                  <c:v>1937.791666666606</c:v>
                </c:pt>
                <c:pt idx="682">
                  <c:v>1937.8749999999391</c:v>
                </c:pt>
                <c:pt idx="683">
                  <c:v>1937.9583333332725</c:v>
                </c:pt>
                <c:pt idx="684">
                  <c:v>1938.041666666606</c:v>
                </c:pt>
                <c:pt idx="685">
                  <c:v>1938.1249999999388</c:v>
                </c:pt>
                <c:pt idx="686">
                  <c:v>1938.2083333332723</c:v>
                </c:pt>
                <c:pt idx="687">
                  <c:v>1938.2916666666058</c:v>
                </c:pt>
                <c:pt idx="688">
                  <c:v>1938.3749999999386</c:v>
                </c:pt>
                <c:pt idx="689">
                  <c:v>1938.4583333332721</c:v>
                </c:pt>
                <c:pt idx="690">
                  <c:v>1938.5416666666056</c:v>
                </c:pt>
                <c:pt idx="691">
                  <c:v>1938.6249999999384</c:v>
                </c:pt>
                <c:pt idx="692">
                  <c:v>1938.7083333332719</c:v>
                </c:pt>
                <c:pt idx="693">
                  <c:v>1938.7916666666051</c:v>
                </c:pt>
                <c:pt idx="694">
                  <c:v>1938.8749999999382</c:v>
                </c:pt>
                <c:pt idx="695">
                  <c:v>1938.9583333332716</c:v>
                </c:pt>
                <c:pt idx="696">
                  <c:v>1939.0416666666051</c:v>
                </c:pt>
                <c:pt idx="697">
                  <c:v>1939.1249999999379</c:v>
                </c:pt>
                <c:pt idx="698">
                  <c:v>1939.2083333332714</c:v>
                </c:pt>
                <c:pt idx="699">
                  <c:v>1939.2916666666049</c:v>
                </c:pt>
                <c:pt idx="700">
                  <c:v>1939.3749999999377</c:v>
                </c:pt>
                <c:pt idx="701">
                  <c:v>1939.4583333332712</c:v>
                </c:pt>
                <c:pt idx="702">
                  <c:v>1939.5416666666047</c:v>
                </c:pt>
                <c:pt idx="703">
                  <c:v>1939.6249999999375</c:v>
                </c:pt>
                <c:pt idx="704">
                  <c:v>1939.708333333271</c:v>
                </c:pt>
                <c:pt idx="705">
                  <c:v>1939.7916666666044</c:v>
                </c:pt>
                <c:pt idx="706">
                  <c:v>1939.8749999999372</c:v>
                </c:pt>
                <c:pt idx="707">
                  <c:v>1939.9583333332707</c:v>
                </c:pt>
                <c:pt idx="708">
                  <c:v>1940.0416666666042</c:v>
                </c:pt>
                <c:pt idx="709">
                  <c:v>1940.124999999937</c:v>
                </c:pt>
                <c:pt idx="710">
                  <c:v>1940.2083333332705</c:v>
                </c:pt>
                <c:pt idx="711">
                  <c:v>1940.291666666604</c:v>
                </c:pt>
                <c:pt idx="712">
                  <c:v>1940.3749999999368</c:v>
                </c:pt>
                <c:pt idx="713">
                  <c:v>1940.4583333332703</c:v>
                </c:pt>
                <c:pt idx="714">
                  <c:v>1940.5416666666035</c:v>
                </c:pt>
                <c:pt idx="715">
                  <c:v>1940.6249999999366</c:v>
                </c:pt>
                <c:pt idx="716">
                  <c:v>1940.70833333327</c:v>
                </c:pt>
                <c:pt idx="717">
                  <c:v>1940.7916666666033</c:v>
                </c:pt>
                <c:pt idx="718">
                  <c:v>1940.8749999999363</c:v>
                </c:pt>
                <c:pt idx="719">
                  <c:v>1940.95833333327</c:v>
                </c:pt>
                <c:pt idx="720">
                  <c:v>1941.0416666666031</c:v>
                </c:pt>
                <c:pt idx="721">
                  <c:v>1941.1249999999359</c:v>
                </c:pt>
                <c:pt idx="722">
                  <c:v>1941.2083333332698</c:v>
                </c:pt>
                <c:pt idx="723">
                  <c:v>1941.2916666666031</c:v>
                </c:pt>
                <c:pt idx="724">
                  <c:v>1941.3749999999357</c:v>
                </c:pt>
                <c:pt idx="725">
                  <c:v>1941.4583333332696</c:v>
                </c:pt>
                <c:pt idx="726">
                  <c:v>1941.5416666666029</c:v>
                </c:pt>
                <c:pt idx="727">
                  <c:v>1941.6249999999357</c:v>
                </c:pt>
                <c:pt idx="728">
                  <c:v>1941.7083333332691</c:v>
                </c:pt>
                <c:pt idx="729">
                  <c:v>1941.7916666666026</c:v>
                </c:pt>
                <c:pt idx="730">
                  <c:v>1941.8749999999354</c:v>
                </c:pt>
                <c:pt idx="731">
                  <c:v>1941.9583333332689</c:v>
                </c:pt>
                <c:pt idx="732">
                  <c:v>1942.0416666666024</c:v>
                </c:pt>
                <c:pt idx="733">
                  <c:v>1942.1249999999352</c:v>
                </c:pt>
                <c:pt idx="734">
                  <c:v>1942.2083333332687</c:v>
                </c:pt>
                <c:pt idx="735">
                  <c:v>1942.2916666666019</c:v>
                </c:pt>
                <c:pt idx="736">
                  <c:v>1942.374999999935</c:v>
                </c:pt>
                <c:pt idx="737">
                  <c:v>1942.4583333332685</c:v>
                </c:pt>
                <c:pt idx="738">
                  <c:v>1942.5416666666017</c:v>
                </c:pt>
                <c:pt idx="739">
                  <c:v>1942.6249999999347</c:v>
                </c:pt>
                <c:pt idx="740">
                  <c:v>1942.7083333332682</c:v>
                </c:pt>
                <c:pt idx="741">
                  <c:v>1942.7916666666015</c:v>
                </c:pt>
                <c:pt idx="742">
                  <c:v>1942.8749999999345</c:v>
                </c:pt>
                <c:pt idx="743">
                  <c:v>1942.958333333268</c:v>
                </c:pt>
                <c:pt idx="744">
                  <c:v>1943.0416666666013</c:v>
                </c:pt>
                <c:pt idx="745">
                  <c:v>1943.1249999999343</c:v>
                </c:pt>
                <c:pt idx="746">
                  <c:v>1943.208333333268</c:v>
                </c:pt>
                <c:pt idx="747">
                  <c:v>1943.291666666601</c:v>
                </c:pt>
                <c:pt idx="748">
                  <c:v>1943.3749999999341</c:v>
                </c:pt>
                <c:pt idx="749">
                  <c:v>1943.4583333332675</c:v>
                </c:pt>
                <c:pt idx="750">
                  <c:v>1943.541666666601</c:v>
                </c:pt>
                <c:pt idx="751">
                  <c:v>1943.6249999999338</c:v>
                </c:pt>
                <c:pt idx="752">
                  <c:v>1943.7083333332673</c:v>
                </c:pt>
                <c:pt idx="753">
                  <c:v>1943.7916666666008</c:v>
                </c:pt>
                <c:pt idx="754">
                  <c:v>1943.8749999999336</c:v>
                </c:pt>
                <c:pt idx="755">
                  <c:v>1943.9583333332671</c:v>
                </c:pt>
                <c:pt idx="756">
                  <c:v>1944.0416666666003</c:v>
                </c:pt>
                <c:pt idx="757">
                  <c:v>1944.1249999999334</c:v>
                </c:pt>
                <c:pt idx="758">
                  <c:v>1944.2083333332669</c:v>
                </c:pt>
                <c:pt idx="759">
                  <c:v>1944.2916666666001</c:v>
                </c:pt>
                <c:pt idx="760">
                  <c:v>1944.3749999999332</c:v>
                </c:pt>
                <c:pt idx="761">
                  <c:v>1944.4583333332666</c:v>
                </c:pt>
                <c:pt idx="762">
                  <c:v>1944.5416666666001</c:v>
                </c:pt>
                <c:pt idx="763">
                  <c:v>1944.6249999999329</c:v>
                </c:pt>
                <c:pt idx="764">
                  <c:v>1944.7083333332664</c:v>
                </c:pt>
                <c:pt idx="765">
                  <c:v>1944.7916666665999</c:v>
                </c:pt>
                <c:pt idx="766">
                  <c:v>1944.8749999999327</c:v>
                </c:pt>
                <c:pt idx="767">
                  <c:v>1944.9583333332662</c:v>
                </c:pt>
                <c:pt idx="768">
                  <c:v>1945.0416666665997</c:v>
                </c:pt>
                <c:pt idx="769">
                  <c:v>1945.1249999999325</c:v>
                </c:pt>
                <c:pt idx="770">
                  <c:v>1945.208333333266</c:v>
                </c:pt>
                <c:pt idx="771">
                  <c:v>1945.2916666665994</c:v>
                </c:pt>
                <c:pt idx="772">
                  <c:v>1945.3749999999322</c:v>
                </c:pt>
                <c:pt idx="773">
                  <c:v>1945.4583333332657</c:v>
                </c:pt>
                <c:pt idx="774">
                  <c:v>1945.5416666665992</c:v>
                </c:pt>
                <c:pt idx="775">
                  <c:v>1945.624999999932</c:v>
                </c:pt>
                <c:pt idx="776">
                  <c:v>1945.7083333332655</c:v>
                </c:pt>
                <c:pt idx="777">
                  <c:v>1945.791666666599</c:v>
                </c:pt>
                <c:pt idx="778">
                  <c:v>1945.8749999999318</c:v>
                </c:pt>
                <c:pt idx="779">
                  <c:v>1945.9583333332653</c:v>
                </c:pt>
                <c:pt idx="780">
                  <c:v>1946.0416666665985</c:v>
                </c:pt>
                <c:pt idx="781">
                  <c:v>1946.1249999999316</c:v>
                </c:pt>
                <c:pt idx="782">
                  <c:v>1946.208333333265</c:v>
                </c:pt>
                <c:pt idx="783">
                  <c:v>1946.2916666665983</c:v>
                </c:pt>
                <c:pt idx="784">
                  <c:v>1946.3749999999313</c:v>
                </c:pt>
                <c:pt idx="785">
                  <c:v>1946.458333333265</c:v>
                </c:pt>
                <c:pt idx="786">
                  <c:v>1946.5416666665981</c:v>
                </c:pt>
                <c:pt idx="787">
                  <c:v>1946.6249999999309</c:v>
                </c:pt>
                <c:pt idx="788">
                  <c:v>1946.7083333332648</c:v>
                </c:pt>
                <c:pt idx="789">
                  <c:v>1946.7916666665981</c:v>
                </c:pt>
                <c:pt idx="790">
                  <c:v>1946.8749999999307</c:v>
                </c:pt>
                <c:pt idx="791">
                  <c:v>1946.9583333332646</c:v>
                </c:pt>
                <c:pt idx="792">
                  <c:v>1947.0416666665978</c:v>
                </c:pt>
                <c:pt idx="793">
                  <c:v>1947.1249999999307</c:v>
                </c:pt>
                <c:pt idx="794">
                  <c:v>1947.2083333332641</c:v>
                </c:pt>
                <c:pt idx="795">
                  <c:v>1947.2916666665976</c:v>
                </c:pt>
                <c:pt idx="796">
                  <c:v>1947.3749999999304</c:v>
                </c:pt>
                <c:pt idx="797">
                  <c:v>1947.4583333332639</c:v>
                </c:pt>
                <c:pt idx="798">
                  <c:v>1947.5416666665974</c:v>
                </c:pt>
                <c:pt idx="799">
                  <c:v>1947.6249999999302</c:v>
                </c:pt>
                <c:pt idx="800">
                  <c:v>1947.7083333332637</c:v>
                </c:pt>
                <c:pt idx="801">
                  <c:v>1947.7916666665969</c:v>
                </c:pt>
                <c:pt idx="802">
                  <c:v>1947.87499999993</c:v>
                </c:pt>
                <c:pt idx="803">
                  <c:v>1947.9583333332635</c:v>
                </c:pt>
                <c:pt idx="804">
                  <c:v>1948.0416666665967</c:v>
                </c:pt>
                <c:pt idx="805">
                  <c:v>1948.1249999999297</c:v>
                </c:pt>
                <c:pt idx="806">
                  <c:v>1948.2083333332632</c:v>
                </c:pt>
                <c:pt idx="807">
                  <c:v>1948.2916666665965</c:v>
                </c:pt>
                <c:pt idx="808">
                  <c:v>1948.3749999999295</c:v>
                </c:pt>
                <c:pt idx="809">
                  <c:v>1948.458333333263</c:v>
                </c:pt>
                <c:pt idx="810">
                  <c:v>1948.5416666665963</c:v>
                </c:pt>
                <c:pt idx="811">
                  <c:v>1948.6249999999293</c:v>
                </c:pt>
                <c:pt idx="812">
                  <c:v>1948.708333333263</c:v>
                </c:pt>
                <c:pt idx="813">
                  <c:v>1948.791666666596</c:v>
                </c:pt>
                <c:pt idx="814">
                  <c:v>1948.8749999999291</c:v>
                </c:pt>
                <c:pt idx="815">
                  <c:v>1948.9583333332625</c:v>
                </c:pt>
                <c:pt idx="816">
                  <c:v>1949.041666666596</c:v>
                </c:pt>
                <c:pt idx="817">
                  <c:v>1949.1249999999288</c:v>
                </c:pt>
                <c:pt idx="818">
                  <c:v>1949.2083333332623</c:v>
                </c:pt>
                <c:pt idx="819">
                  <c:v>1949.2916666665958</c:v>
                </c:pt>
                <c:pt idx="820">
                  <c:v>1949.3749999999286</c:v>
                </c:pt>
                <c:pt idx="821">
                  <c:v>1949.4583333332621</c:v>
                </c:pt>
                <c:pt idx="822">
                  <c:v>1949.5416666665953</c:v>
                </c:pt>
                <c:pt idx="823">
                  <c:v>1949.6249999999284</c:v>
                </c:pt>
                <c:pt idx="824">
                  <c:v>1949.7083333332619</c:v>
                </c:pt>
                <c:pt idx="825">
                  <c:v>1949.7916666665951</c:v>
                </c:pt>
                <c:pt idx="826">
                  <c:v>1949.8749999999281</c:v>
                </c:pt>
                <c:pt idx="827">
                  <c:v>1949.9583333332616</c:v>
                </c:pt>
                <c:pt idx="828">
                  <c:v>1950.0416666665951</c:v>
                </c:pt>
                <c:pt idx="829">
                  <c:v>1950.1249999999277</c:v>
                </c:pt>
                <c:pt idx="830">
                  <c:v>1950.2083333332614</c:v>
                </c:pt>
                <c:pt idx="831">
                  <c:v>1950.2916666665949</c:v>
                </c:pt>
                <c:pt idx="832">
                  <c:v>1950.3749999999277</c:v>
                </c:pt>
                <c:pt idx="833">
                  <c:v>1950.4583333332612</c:v>
                </c:pt>
                <c:pt idx="834">
                  <c:v>1950.5416666665947</c:v>
                </c:pt>
                <c:pt idx="835">
                  <c:v>1950.6249999999275</c:v>
                </c:pt>
                <c:pt idx="836">
                  <c:v>1950.708333333261</c:v>
                </c:pt>
                <c:pt idx="837">
                  <c:v>1950.7916666665944</c:v>
                </c:pt>
                <c:pt idx="838">
                  <c:v>1950.8749999999272</c:v>
                </c:pt>
                <c:pt idx="839">
                  <c:v>1950.9583333332607</c:v>
                </c:pt>
                <c:pt idx="840">
                  <c:v>1951.0416666665942</c:v>
                </c:pt>
                <c:pt idx="841">
                  <c:v>1951.124999999927</c:v>
                </c:pt>
                <c:pt idx="842">
                  <c:v>1951.2083333332605</c:v>
                </c:pt>
                <c:pt idx="843">
                  <c:v>1951.291666666594</c:v>
                </c:pt>
                <c:pt idx="844">
                  <c:v>1951.3749999999268</c:v>
                </c:pt>
                <c:pt idx="845">
                  <c:v>1951.4583333332603</c:v>
                </c:pt>
                <c:pt idx="846">
                  <c:v>1951.5416666665935</c:v>
                </c:pt>
                <c:pt idx="847">
                  <c:v>1951.6249999999266</c:v>
                </c:pt>
                <c:pt idx="848">
                  <c:v>1951.70833333326</c:v>
                </c:pt>
                <c:pt idx="849">
                  <c:v>1951.7916666665933</c:v>
                </c:pt>
                <c:pt idx="850">
                  <c:v>1951.8749999999263</c:v>
                </c:pt>
                <c:pt idx="851">
                  <c:v>1951.95833333326</c:v>
                </c:pt>
                <c:pt idx="852">
                  <c:v>1952.0416666665931</c:v>
                </c:pt>
                <c:pt idx="853">
                  <c:v>1952.1249999999259</c:v>
                </c:pt>
                <c:pt idx="854">
                  <c:v>1952.2083333332598</c:v>
                </c:pt>
                <c:pt idx="855">
                  <c:v>1952.2916666665931</c:v>
                </c:pt>
                <c:pt idx="856">
                  <c:v>1952.3749999999256</c:v>
                </c:pt>
                <c:pt idx="857">
                  <c:v>1952.4583333332596</c:v>
                </c:pt>
                <c:pt idx="858">
                  <c:v>1952.5416666665928</c:v>
                </c:pt>
                <c:pt idx="859">
                  <c:v>1952.6249999999256</c:v>
                </c:pt>
                <c:pt idx="860">
                  <c:v>1952.7083333332591</c:v>
                </c:pt>
                <c:pt idx="861">
                  <c:v>1952.7916666665926</c:v>
                </c:pt>
                <c:pt idx="862">
                  <c:v>1952.8749999999254</c:v>
                </c:pt>
                <c:pt idx="863">
                  <c:v>1952.9583333332589</c:v>
                </c:pt>
                <c:pt idx="864">
                  <c:v>1953.0416666665924</c:v>
                </c:pt>
                <c:pt idx="865">
                  <c:v>1953.1249999999252</c:v>
                </c:pt>
                <c:pt idx="866">
                  <c:v>1953.2083333332587</c:v>
                </c:pt>
                <c:pt idx="867">
                  <c:v>1953.2916666665919</c:v>
                </c:pt>
                <c:pt idx="868">
                  <c:v>1953.374999999925</c:v>
                </c:pt>
                <c:pt idx="869">
                  <c:v>1953.4583333332585</c:v>
                </c:pt>
                <c:pt idx="870">
                  <c:v>1953.5416666665917</c:v>
                </c:pt>
                <c:pt idx="871">
                  <c:v>1953.6249999999247</c:v>
                </c:pt>
                <c:pt idx="872">
                  <c:v>1953.7083333332582</c:v>
                </c:pt>
                <c:pt idx="873">
                  <c:v>1953.7916666665915</c:v>
                </c:pt>
                <c:pt idx="874">
                  <c:v>1953.8749999999245</c:v>
                </c:pt>
                <c:pt idx="875">
                  <c:v>1953.958333333258</c:v>
                </c:pt>
                <c:pt idx="876">
                  <c:v>1954.0416666665913</c:v>
                </c:pt>
                <c:pt idx="877">
                  <c:v>1954.1249999999243</c:v>
                </c:pt>
                <c:pt idx="878">
                  <c:v>1954.208333333258</c:v>
                </c:pt>
                <c:pt idx="879">
                  <c:v>1954.291666666591</c:v>
                </c:pt>
                <c:pt idx="880">
                  <c:v>1954.3749999999241</c:v>
                </c:pt>
                <c:pt idx="881">
                  <c:v>1954.4583333332575</c:v>
                </c:pt>
                <c:pt idx="882">
                  <c:v>1954.541666666591</c:v>
                </c:pt>
                <c:pt idx="883">
                  <c:v>1954.6249999999238</c:v>
                </c:pt>
                <c:pt idx="884">
                  <c:v>1954.7083333332573</c:v>
                </c:pt>
                <c:pt idx="885">
                  <c:v>1954.7916666665908</c:v>
                </c:pt>
                <c:pt idx="886">
                  <c:v>1954.8749999999236</c:v>
                </c:pt>
                <c:pt idx="887">
                  <c:v>1954.9583333332571</c:v>
                </c:pt>
                <c:pt idx="888">
                  <c:v>1955.0416666665903</c:v>
                </c:pt>
                <c:pt idx="889">
                  <c:v>1955.1249999999234</c:v>
                </c:pt>
                <c:pt idx="890">
                  <c:v>1955.2083333332569</c:v>
                </c:pt>
                <c:pt idx="891">
                  <c:v>1955.2916666665901</c:v>
                </c:pt>
                <c:pt idx="892">
                  <c:v>1955.3749999999231</c:v>
                </c:pt>
                <c:pt idx="893">
                  <c:v>1955.4583333332566</c:v>
                </c:pt>
                <c:pt idx="894">
                  <c:v>1955.5416666665901</c:v>
                </c:pt>
                <c:pt idx="895">
                  <c:v>1955.6249999999227</c:v>
                </c:pt>
                <c:pt idx="896">
                  <c:v>1955.7083333332564</c:v>
                </c:pt>
                <c:pt idx="897">
                  <c:v>1955.7916666665899</c:v>
                </c:pt>
                <c:pt idx="898">
                  <c:v>1955.8749999999227</c:v>
                </c:pt>
                <c:pt idx="899">
                  <c:v>1955.9583333332562</c:v>
                </c:pt>
                <c:pt idx="900">
                  <c:v>1956.0416666665897</c:v>
                </c:pt>
                <c:pt idx="901">
                  <c:v>1956.1249999999225</c:v>
                </c:pt>
                <c:pt idx="902">
                  <c:v>1956.208333333256</c:v>
                </c:pt>
                <c:pt idx="903">
                  <c:v>1956.2916666665894</c:v>
                </c:pt>
                <c:pt idx="904">
                  <c:v>1956.3749999999222</c:v>
                </c:pt>
                <c:pt idx="905">
                  <c:v>1956.4583333332557</c:v>
                </c:pt>
                <c:pt idx="906">
                  <c:v>1956.5416666665892</c:v>
                </c:pt>
                <c:pt idx="907">
                  <c:v>1956.624999999922</c:v>
                </c:pt>
                <c:pt idx="908">
                  <c:v>1956.7083333332555</c:v>
                </c:pt>
                <c:pt idx="909">
                  <c:v>1956.791666666589</c:v>
                </c:pt>
                <c:pt idx="910">
                  <c:v>1956.8749999999218</c:v>
                </c:pt>
                <c:pt idx="911">
                  <c:v>1956.9583333332553</c:v>
                </c:pt>
                <c:pt idx="912">
                  <c:v>1957.0416666665885</c:v>
                </c:pt>
                <c:pt idx="913">
                  <c:v>1957.1249999999216</c:v>
                </c:pt>
                <c:pt idx="914">
                  <c:v>1957.208333333255</c:v>
                </c:pt>
                <c:pt idx="915">
                  <c:v>1957.2916666665883</c:v>
                </c:pt>
                <c:pt idx="916">
                  <c:v>1957.3749999999213</c:v>
                </c:pt>
                <c:pt idx="917">
                  <c:v>1957.458333333255</c:v>
                </c:pt>
                <c:pt idx="918">
                  <c:v>1957.5416666665881</c:v>
                </c:pt>
                <c:pt idx="919">
                  <c:v>1957.6249999999209</c:v>
                </c:pt>
                <c:pt idx="920">
                  <c:v>1957.7083333332548</c:v>
                </c:pt>
                <c:pt idx="921">
                  <c:v>1957.7916666665881</c:v>
                </c:pt>
                <c:pt idx="922">
                  <c:v>1957.8749999999206</c:v>
                </c:pt>
                <c:pt idx="923">
                  <c:v>1957.9583333332546</c:v>
                </c:pt>
                <c:pt idx="924">
                  <c:v>1958.0416666665878</c:v>
                </c:pt>
                <c:pt idx="925">
                  <c:v>1958.1249999999206</c:v>
                </c:pt>
                <c:pt idx="926">
                  <c:v>1958.2083333332541</c:v>
                </c:pt>
                <c:pt idx="927">
                  <c:v>1958.2916666665876</c:v>
                </c:pt>
                <c:pt idx="928">
                  <c:v>1958.3749999999204</c:v>
                </c:pt>
                <c:pt idx="929">
                  <c:v>1958.4583333332539</c:v>
                </c:pt>
                <c:pt idx="930">
                  <c:v>1958.5416666665874</c:v>
                </c:pt>
                <c:pt idx="931">
                  <c:v>1958.6249999999202</c:v>
                </c:pt>
                <c:pt idx="932">
                  <c:v>1958.7083333332537</c:v>
                </c:pt>
                <c:pt idx="933">
                  <c:v>1958.7916666665869</c:v>
                </c:pt>
                <c:pt idx="934">
                  <c:v>1958.87499999992</c:v>
                </c:pt>
                <c:pt idx="935">
                  <c:v>1958.9583333332534</c:v>
                </c:pt>
                <c:pt idx="936">
                  <c:v>1959.0416666665867</c:v>
                </c:pt>
                <c:pt idx="937">
                  <c:v>1959.1249999999197</c:v>
                </c:pt>
                <c:pt idx="938">
                  <c:v>1959.2083333332532</c:v>
                </c:pt>
                <c:pt idx="939">
                  <c:v>1959.2916666665865</c:v>
                </c:pt>
                <c:pt idx="940">
                  <c:v>1959.3749999999195</c:v>
                </c:pt>
                <c:pt idx="941">
                  <c:v>1959.458333333253</c:v>
                </c:pt>
                <c:pt idx="942">
                  <c:v>1959.5416666665863</c:v>
                </c:pt>
                <c:pt idx="943">
                  <c:v>1959.6249999999193</c:v>
                </c:pt>
                <c:pt idx="944">
                  <c:v>1959.708333333253</c:v>
                </c:pt>
                <c:pt idx="945">
                  <c:v>1959.791666666586</c:v>
                </c:pt>
                <c:pt idx="946">
                  <c:v>1959.8749999999191</c:v>
                </c:pt>
                <c:pt idx="947">
                  <c:v>1959.9583333332525</c:v>
                </c:pt>
                <c:pt idx="948">
                  <c:v>1960.041666666586</c:v>
                </c:pt>
                <c:pt idx="949">
                  <c:v>1960.1249999999188</c:v>
                </c:pt>
                <c:pt idx="950">
                  <c:v>1960.2083333332523</c:v>
                </c:pt>
                <c:pt idx="951">
                  <c:v>1960.2916666665858</c:v>
                </c:pt>
                <c:pt idx="952">
                  <c:v>1960.3749999999186</c:v>
                </c:pt>
                <c:pt idx="953">
                  <c:v>1960.4583333332521</c:v>
                </c:pt>
                <c:pt idx="954">
                  <c:v>1960.5416666665853</c:v>
                </c:pt>
                <c:pt idx="955">
                  <c:v>1960.6249999999184</c:v>
                </c:pt>
                <c:pt idx="956">
                  <c:v>1960.7083333332519</c:v>
                </c:pt>
                <c:pt idx="957">
                  <c:v>1960.7916666665851</c:v>
                </c:pt>
                <c:pt idx="958">
                  <c:v>1960.8749999999181</c:v>
                </c:pt>
                <c:pt idx="959">
                  <c:v>1960.9583333332516</c:v>
                </c:pt>
                <c:pt idx="960">
                  <c:v>1961.0416666665851</c:v>
                </c:pt>
                <c:pt idx="961">
                  <c:v>1961.1249999999177</c:v>
                </c:pt>
                <c:pt idx="962">
                  <c:v>1961.2083333332514</c:v>
                </c:pt>
                <c:pt idx="963">
                  <c:v>1961.2916666665849</c:v>
                </c:pt>
                <c:pt idx="964">
                  <c:v>1961.3749999999177</c:v>
                </c:pt>
                <c:pt idx="965">
                  <c:v>1961.4583333332512</c:v>
                </c:pt>
                <c:pt idx="966">
                  <c:v>1961.5416666665847</c:v>
                </c:pt>
                <c:pt idx="967">
                  <c:v>1961.6249999999175</c:v>
                </c:pt>
                <c:pt idx="968">
                  <c:v>1961.7083333332509</c:v>
                </c:pt>
                <c:pt idx="969">
                  <c:v>1961.7916666665844</c:v>
                </c:pt>
                <c:pt idx="970">
                  <c:v>1961.8749999999172</c:v>
                </c:pt>
                <c:pt idx="971">
                  <c:v>1961.9583333332507</c:v>
                </c:pt>
                <c:pt idx="972">
                  <c:v>1962.0416666665842</c:v>
                </c:pt>
                <c:pt idx="973">
                  <c:v>1962.124999999917</c:v>
                </c:pt>
                <c:pt idx="974">
                  <c:v>1962.2083333332505</c:v>
                </c:pt>
                <c:pt idx="975">
                  <c:v>1962.291666666584</c:v>
                </c:pt>
                <c:pt idx="976">
                  <c:v>1962.3749999999168</c:v>
                </c:pt>
                <c:pt idx="977">
                  <c:v>1962.4583333332503</c:v>
                </c:pt>
                <c:pt idx="978">
                  <c:v>1962.5416666665835</c:v>
                </c:pt>
                <c:pt idx="979">
                  <c:v>1962.6249999999166</c:v>
                </c:pt>
                <c:pt idx="980">
                  <c:v>1962.70833333325</c:v>
                </c:pt>
                <c:pt idx="981">
                  <c:v>1962.7916666665833</c:v>
                </c:pt>
                <c:pt idx="982">
                  <c:v>1962.8749999999163</c:v>
                </c:pt>
                <c:pt idx="983">
                  <c:v>1962.95833333325</c:v>
                </c:pt>
                <c:pt idx="984">
                  <c:v>1963.0416666665831</c:v>
                </c:pt>
                <c:pt idx="985">
                  <c:v>1963.1249999999159</c:v>
                </c:pt>
                <c:pt idx="986">
                  <c:v>1963.2083333332498</c:v>
                </c:pt>
                <c:pt idx="987">
                  <c:v>1963.2916666665831</c:v>
                </c:pt>
                <c:pt idx="988">
                  <c:v>1963.3749999999156</c:v>
                </c:pt>
                <c:pt idx="989">
                  <c:v>1963.4583333332496</c:v>
                </c:pt>
                <c:pt idx="990">
                  <c:v>1963.5416666665828</c:v>
                </c:pt>
                <c:pt idx="991">
                  <c:v>1963.6249999999156</c:v>
                </c:pt>
                <c:pt idx="992">
                  <c:v>1963.7083333332491</c:v>
                </c:pt>
                <c:pt idx="993">
                  <c:v>1963.7916666665826</c:v>
                </c:pt>
                <c:pt idx="994">
                  <c:v>1963.8749999999154</c:v>
                </c:pt>
                <c:pt idx="995">
                  <c:v>1963.9583333332489</c:v>
                </c:pt>
                <c:pt idx="996">
                  <c:v>1964.0416666665824</c:v>
                </c:pt>
                <c:pt idx="997">
                  <c:v>1964.1249999999152</c:v>
                </c:pt>
                <c:pt idx="998">
                  <c:v>1964.2083333332487</c:v>
                </c:pt>
                <c:pt idx="999">
                  <c:v>1964.2916666665819</c:v>
                </c:pt>
                <c:pt idx="1000">
                  <c:v>1964.374999999915</c:v>
                </c:pt>
                <c:pt idx="1001">
                  <c:v>1964.4583333332484</c:v>
                </c:pt>
                <c:pt idx="1002">
                  <c:v>1964.5416666665817</c:v>
                </c:pt>
                <c:pt idx="1003">
                  <c:v>1964.6249999999147</c:v>
                </c:pt>
                <c:pt idx="1004">
                  <c:v>1964.7083333332482</c:v>
                </c:pt>
                <c:pt idx="1005">
                  <c:v>1964.7916666665815</c:v>
                </c:pt>
                <c:pt idx="1006">
                  <c:v>1964.8749999999145</c:v>
                </c:pt>
                <c:pt idx="1007">
                  <c:v>1964.958333333248</c:v>
                </c:pt>
                <c:pt idx="1008">
                  <c:v>1965.0416666665812</c:v>
                </c:pt>
                <c:pt idx="1009">
                  <c:v>1965.1249999999143</c:v>
                </c:pt>
                <c:pt idx="1010">
                  <c:v>1965.208333333248</c:v>
                </c:pt>
                <c:pt idx="1011">
                  <c:v>1965.291666666581</c:v>
                </c:pt>
                <c:pt idx="1012">
                  <c:v>1965.3749999999141</c:v>
                </c:pt>
                <c:pt idx="1013">
                  <c:v>1965.4583333332475</c:v>
                </c:pt>
                <c:pt idx="1014">
                  <c:v>1965.541666666581</c:v>
                </c:pt>
                <c:pt idx="1015">
                  <c:v>1965.6249999999138</c:v>
                </c:pt>
                <c:pt idx="1016">
                  <c:v>1965.7083333332473</c:v>
                </c:pt>
                <c:pt idx="1017">
                  <c:v>1965.7916666665808</c:v>
                </c:pt>
                <c:pt idx="1018">
                  <c:v>1965.8749999999136</c:v>
                </c:pt>
                <c:pt idx="1019">
                  <c:v>1965.9583333332471</c:v>
                </c:pt>
                <c:pt idx="1020">
                  <c:v>1966.0416666665803</c:v>
                </c:pt>
                <c:pt idx="1021">
                  <c:v>1966.1249999999134</c:v>
                </c:pt>
                <c:pt idx="1022">
                  <c:v>1966.2083333332469</c:v>
                </c:pt>
                <c:pt idx="1023">
                  <c:v>1966.2916666665801</c:v>
                </c:pt>
                <c:pt idx="1024">
                  <c:v>1966.3749999999131</c:v>
                </c:pt>
                <c:pt idx="1025">
                  <c:v>1966.4583333332466</c:v>
                </c:pt>
                <c:pt idx="1026">
                  <c:v>1966.5416666665801</c:v>
                </c:pt>
                <c:pt idx="1027">
                  <c:v>1966.6249999999127</c:v>
                </c:pt>
                <c:pt idx="1028">
                  <c:v>1966.7083333332464</c:v>
                </c:pt>
                <c:pt idx="1029">
                  <c:v>1966.7916666665799</c:v>
                </c:pt>
                <c:pt idx="1030">
                  <c:v>1966.8749999999127</c:v>
                </c:pt>
                <c:pt idx="1031">
                  <c:v>1966.9583333332462</c:v>
                </c:pt>
                <c:pt idx="1032">
                  <c:v>1967.0416666665797</c:v>
                </c:pt>
                <c:pt idx="1033">
                  <c:v>1967.1249999999125</c:v>
                </c:pt>
                <c:pt idx="1034">
                  <c:v>1967.2083333332459</c:v>
                </c:pt>
                <c:pt idx="1035">
                  <c:v>1967.2916666665794</c:v>
                </c:pt>
                <c:pt idx="1036">
                  <c:v>1967.3749999999122</c:v>
                </c:pt>
                <c:pt idx="1037">
                  <c:v>1967.4583333332457</c:v>
                </c:pt>
                <c:pt idx="1038">
                  <c:v>1967.5416666665792</c:v>
                </c:pt>
                <c:pt idx="1039">
                  <c:v>1967.624999999912</c:v>
                </c:pt>
                <c:pt idx="1040">
                  <c:v>1967.7083333332455</c:v>
                </c:pt>
                <c:pt idx="1041">
                  <c:v>1967.7916666665787</c:v>
                </c:pt>
                <c:pt idx="1042">
                  <c:v>1967.8749999999118</c:v>
                </c:pt>
                <c:pt idx="1043">
                  <c:v>1967.9583333332453</c:v>
                </c:pt>
                <c:pt idx="1044">
                  <c:v>1968.0416666665785</c:v>
                </c:pt>
                <c:pt idx="1045">
                  <c:v>1968.1249999999116</c:v>
                </c:pt>
                <c:pt idx="1046">
                  <c:v>1968.208333333245</c:v>
                </c:pt>
                <c:pt idx="1047">
                  <c:v>1968.2916666665783</c:v>
                </c:pt>
                <c:pt idx="1048">
                  <c:v>1968.3749999999113</c:v>
                </c:pt>
                <c:pt idx="1049">
                  <c:v>1968.458333333245</c:v>
                </c:pt>
                <c:pt idx="1050">
                  <c:v>1968.5416666665781</c:v>
                </c:pt>
                <c:pt idx="1051">
                  <c:v>1968.6249999999109</c:v>
                </c:pt>
                <c:pt idx="1052">
                  <c:v>1968.7083333332448</c:v>
                </c:pt>
                <c:pt idx="1053">
                  <c:v>1968.7916666665781</c:v>
                </c:pt>
                <c:pt idx="1054">
                  <c:v>1968.8749999999106</c:v>
                </c:pt>
                <c:pt idx="1055">
                  <c:v>1968.9583333332446</c:v>
                </c:pt>
                <c:pt idx="1056">
                  <c:v>1969.0416666665778</c:v>
                </c:pt>
                <c:pt idx="1057">
                  <c:v>1969.1249999999106</c:v>
                </c:pt>
                <c:pt idx="1058">
                  <c:v>1969.2083333332441</c:v>
                </c:pt>
                <c:pt idx="1059">
                  <c:v>1969.2916666665776</c:v>
                </c:pt>
                <c:pt idx="1060">
                  <c:v>1969.3749999999104</c:v>
                </c:pt>
                <c:pt idx="1061">
                  <c:v>1969.4583333332439</c:v>
                </c:pt>
                <c:pt idx="1062">
                  <c:v>1969.5416666665774</c:v>
                </c:pt>
                <c:pt idx="1063">
                  <c:v>1969.6249999999102</c:v>
                </c:pt>
                <c:pt idx="1064">
                  <c:v>1969.7083333332437</c:v>
                </c:pt>
                <c:pt idx="1065">
                  <c:v>1969.7916666665769</c:v>
                </c:pt>
                <c:pt idx="1066">
                  <c:v>1969.87499999991</c:v>
                </c:pt>
                <c:pt idx="1067">
                  <c:v>1969.9583333332434</c:v>
                </c:pt>
                <c:pt idx="1068">
                  <c:v>1970.0416666665767</c:v>
                </c:pt>
                <c:pt idx="1069">
                  <c:v>1970.1249999999097</c:v>
                </c:pt>
                <c:pt idx="1070">
                  <c:v>1970.2083333332432</c:v>
                </c:pt>
                <c:pt idx="1071">
                  <c:v>1970.2916666665765</c:v>
                </c:pt>
                <c:pt idx="1072">
                  <c:v>1970.3749999999095</c:v>
                </c:pt>
                <c:pt idx="1073">
                  <c:v>1970.458333333243</c:v>
                </c:pt>
                <c:pt idx="1074">
                  <c:v>1970.5416666665762</c:v>
                </c:pt>
                <c:pt idx="1075">
                  <c:v>1970.6249999999093</c:v>
                </c:pt>
                <c:pt idx="1076">
                  <c:v>1970.708333333243</c:v>
                </c:pt>
                <c:pt idx="1077">
                  <c:v>1970.791666666576</c:v>
                </c:pt>
                <c:pt idx="1078">
                  <c:v>1970.8749999999091</c:v>
                </c:pt>
                <c:pt idx="1079">
                  <c:v>1970.9583333332425</c:v>
                </c:pt>
                <c:pt idx="1080">
                  <c:v>1971.041666666576</c:v>
                </c:pt>
                <c:pt idx="1081">
                  <c:v>1971.1249999999088</c:v>
                </c:pt>
                <c:pt idx="1082">
                  <c:v>1971.2083333332423</c:v>
                </c:pt>
                <c:pt idx="1083">
                  <c:v>1971.2916666665758</c:v>
                </c:pt>
                <c:pt idx="1084">
                  <c:v>1971.3749999999086</c:v>
                </c:pt>
                <c:pt idx="1085">
                  <c:v>1971.4583333332421</c:v>
                </c:pt>
                <c:pt idx="1086">
                  <c:v>1971.5416666665753</c:v>
                </c:pt>
                <c:pt idx="1087">
                  <c:v>1971.6249999999084</c:v>
                </c:pt>
                <c:pt idx="1088">
                  <c:v>1971.7083333332419</c:v>
                </c:pt>
                <c:pt idx="1089">
                  <c:v>1971.7916666665751</c:v>
                </c:pt>
                <c:pt idx="1090">
                  <c:v>1971.8749999999081</c:v>
                </c:pt>
                <c:pt idx="1091">
                  <c:v>1971.9583333332416</c:v>
                </c:pt>
                <c:pt idx="1092">
                  <c:v>1972.0416666665751</c:v>
                </c:pt>
                <c:pt idx="1093">
                  <c:v>1972.1249999999077</c:v>
                </c:pt>
                <c:pt idx="1094">
                  <c:v>1972.2083333332414</c:v>
                </c:pt>
                <c:pt idx="1095">
                  <c:v>1972.2916666665749</c:v>
                </c:pt>
                <c:pt idx="1096">
                  <c:v>1972.3749999999077</c:v>
                </c:pt>
                <c:pt idx="1097">
                  <c:v>1972.4583333332412</c:v>
                </c:pt>
                <c:pt idx="1098">
                  <c:v>1972.5416666665747</c:v>
                </c:pt>
                <c:pt idx="1099">
                  <c:v>1972.6249999999075</c:v>
                </c:pt>
                <c:pt idx="1100">
                  <c:v>1972.7083333332409</c:v>
                </c:pt>
                <c:pt idx="1101">
                  <c:v>1972.7916666665744</c:v>
                </c:pt>
                <c:pt idx="1102">
                  <c:v>1972.8749999999072</c:v>
                </c:pt>
                <c:pt idx="1103">
                  <c:v>1972.9583333332407</c:v>
                </c:pt>
                <c:pt idx="1104">
                  <c:v>1973.0416666665742</c:v>
                </c:pt>
                <c:pt idx="1105">
                  <c:v>1973.124999999907</c:v>
                </c:pt>
                <c:pt idx="1106">
                  <c:v>1973.2083333332405</c:v>
                </c:pt>
                <c:pt idx="1107">
                  <c:v>1973.2916666665737</c:v>
                </c:pt>
                <c:pt idx="1108">
                  <c:v>1973.3749999999068</c:v>
                </c:pt>
                <c:pt idx="1109">
                  <c:v>1973.4583333332403</c:v>
                </c:pt>
                <c:pt idx="1110">
                  <c:v>1973.5416666665735</c:v>
                </c:pt>
                <c:pt idx="1111">
                  <c:v>1973.6249999999065</c:v>
                </c:pt>
                <c:pt idx="1112">
                  <c:v>1973.70833333324</c:v>
                </c:pt>
                <c:pt idx="1113">
                  <c:v>1973.7916666665733</c:v>
                </c:pt>
                <c:pt idx="1114">
                  <c:v>1973.8749999999061</c:v>
                </c:pt>
                <c:pt idx="1115">
                  <c:v>1973.95833333324</c:v>
                </c:pt>
                <c:pt idx="1116">
                  <c:v>1974.0416666665731</c:v>
                </c:pt>
                <c:pt idx="1117">
                  <c:v>1974.1249999999059</c:v>
                </c:pt>
                <c:pt idx="1118">
                  <c:v>1974.2083333332398</c:v>
                </c:pt>
                <c:pt idx="1119">
                  <c:v>1974.2916666665731</c:v>
                </c:pt>
                <c:pt idx="1120">
                  <c:v>1974.3749999999056</c:v>
                </c:pt>
                <c:pt idx="1121">
                  <c:v>1974.4583333332396</c:v>
                </c:pt>
                <c:pt idx="1122">
                  <c:v>1974.5416666665728</c:v>
                </c:pt>
                <c:pt idx="1123">
                  <c:v>1974.6249999999056</c:v>
                </c:pt>
                <c:pt idx="1124">
                  <c:v>1974.7083333332391</c:v>
                </c:pt>
                <c:pt idx="1125">
                  <c:v>1974.7916666665726</c:v>
                </c:pt>
                <c:pt idx="1126">
                  <c:v>1974.8749999999054</c:v>
                </c:pt>
                <c:pt idx="1127">
                  <c:v>1974.9583333332389</c:v>
                </c:pt>
                <c:pt idx="1128">
                  <c:v>1975.0416666665724</c:v>
                </c:pt>
                <c:pt idx="1129">
                  <c:v>1975.1249999999052</c:v>
                </c:pt>
                <c:pt idx="1130">
                  <c:v>1975.2083333332387</c:v>
                </c:pt>
                <c:pt idx="1131">
                  <c:v>1975.2916666665719</c:v>
                </c:pt>
                <c:pt idx="1132">
                  <c:v>1975.374999999905</c:v>
                </c:pt>
                <c:pt idx="1133">
                  <c:v>1975.4583333332384</c:v>
                </c:pt>
                <c:pt idx="1134">
                  <c:v>1975.5416666665717</c:v>
                </c:pt>
                <c:pt idx="1135">
                  <c:v>1975.6249999999047</c:v>
                </c:pt>
                <c:pt idx="1136">
                  <c:v>1975.7083333332382</c:v>
                </c:pt>
                <c:pt idx="1137">
                  <c:v>1975.7916666665715</c:v>
                </c:pt>
                <c:pt idx="1138">
                  <c:v>1975.8749999999045</c:v>
                </c:pt>
                <c:pt idx="1139">
                  <c:v>1975.958333333238</c:v>
                </c:pt>
                <c:pt idx="1140">
                  <c:v>1976.0416666665712</c:v>
                </c:pt>
                <c:pt idx="1141">
                  <c:v>1976.1249999999043</c:v>
                </c:pt>
                <c:pt idx="1142">
                  <c:v>1976.208333333238</c:v>
                </c:pt>
                <c:pt idx="1143">
                  <c:v>1976.291666666571</c:v>
                </c:pt>
                <c:pt idx="1144">
                  <c:v>1976.374999999904</c:v>
                </c:pt>
                <c:pt idx="1145">
                  <c:v>1976.4583333332375</c:v>
                </c:pt>
                <c:pt idx="1146">
                  <c:v>1976.541666666571</c:v>
                </c:pt>
                <c:pt idx="1147">
                  <c:v>1976.6249999999038</c:v>
                </c:pt>
                <c:pt idx="1148">
                  <c:v>1976.7083333332373</c:v>
                </c:pt>
                <c:pt idx="1149">
                  <c:v>1976.7916666665708</c:v>
                </c:pt>
                <c:pt idx="1150">
                  <c:v>1976.8749999999036</c:v>
                </c:pt>
                <c:pt idx="1151">
                  <c:v>1976.9583333332371</c:v>
                </c:pt>
                <c:pt idx="1152">
                  <c:v>1977.0416666665703</c:v>
                </c:pt>
                <c:pt idx="1153">
                  <c:v>1977.1249999999034</c:v>
                </c:pt>
                <c:pt idx="1154">
                  <c:v>1977.2083333332369</c:v>
                </c:pt>
                <c:pt idx="1155">
                  <c:v>1977.2916666665701</c:v>
                </c:pt>
                <c:pt idx="1156">
                  <c:v>1977.3749999999031</c:v>
                </c:pt>
                <c:pt idx="1157">
                  <c:v>1977.4583333332366</c:v>
                </c:pt>
                <c:pt idx="1158">
                  <c:v>1977.5416666665701</c:v>
                </c:pt>
                <c:pt idx="1159">
                  <c:v>1977.6249999999027</c:v>
                </c:pt>
                <c:pt idx="1160">
                  <c:v>1977.7083333332364</c:v>
                </c:pt>
                <c:pt idx="1161">
                  <c:v>1977.7916666665699</c:v>
                </c:pt>
                <c:pt idx="1162">
                  <c:v>1977.8749999999027</c:v>
                </c:pt>
                <c:pt idx="1163">
                  <c:v>1977.9583333332362</c:v>
                </c:pt>
                <c:pt idx="1164">
                  <c:v>1978.0416666665697</c:v>
                </c:pt>
                <c:pt idx="1165">
                  <c:v>1978.1249999999025</c:v>
                </c:pt>
                <c:pt idx="1166">
                  <c:v>1978.2083333332359</c:v>
                </c:pt>
                <c:pt idx="1167">
                  <c:v>1978.2916666665694</c:v>
                </c:pt>
                <c:pt idx="1168">
                  <c:v>1978.3749999999022</c:v>
                </c:pt>
                <c:pt idx="1169">
                  <c:v>1978.4583333332357</c:v>
                </c:pt>
                <c:pt idx="1170">
                  <c:v>1978.5416666665692</c:v>
                </c:pt>
                <c:pt idx="1171">
                  <c:v>1978.624999999902</c:v>
                </c:pt>
                <c:pt idx="1172">
                  <c:v>1978.7083333332355</c:v>
                </c:pt>
                <c:pt idx="1173">
                  <c:v>1978.7916666665687</c:v>
                </c:pt>
                <c:pt idx="1174">
                  <c:v>1978.8749999999018</c:v>
                </c:pt>
                <c:pt idx="1175">
                  <c:v>1978.9583333332353</c:v>
                </c:pt>
                <c:pt idx="1176">
                  <c:v>1979.0416666665685</c:v>
                </c:pt>
                <c:pt idx="1177">
                  <c:v>1979.1249999999015</c:v>
                </c:pt>
                <c:pt idx="1178">
                  <c:v>1979.208333333235</c:v>
                </c:pt>
                <c:pt idx="1179">
                  <c:v>1979.2916666665683</c:v>
                </c:pt>
                <c:pt idx="1180">
                  <c:v>1979.3749999999011</c:v>
                </c:pt>
                <c:pt idx="1181">
                  <c:v>1979.458333333235</c:v>
                </c:pt>
                <c:pt idx="1182">
                  <c:v>1979.5416666665681</c:v>
                </c:pt>
                <c:pt idx="1183">
                  <c:v>1979.6249999999009</c:v>
                </c:pt>
                <c:pt idx="1184">
                  <c:v>1979.7083333332348</c:v>
                </c:pt>
                <c:pt idx="1185">
                  <c:v>1979.7916666665681</c:v>
                </c:pt>
                <c:pt idx="1186">
                  <c:v>1979.8749999999006</c:v>
                </c:pt>
                <c:pt idx="1187">
                  <c:v>1979.9583333332343</c:v>
                </c:pt>
                <c:pt idx="1188">
                  <c:v>1980.0416666665678</c:v>
                </c:pt>
                <c:pt idx="1189">
                  <c:v>1980.1249999999006</c:v>
                </c:pt>
                <c:pt idx="1190">
                  <c:v>1980.2083333332341</c:v>
                </c:pt>
                <c:pt idx="1191">
                  <c:v>1980.2916666665676</c:v>
                </c:pt>
                <c:pt idx="1192">
                  <c:v>1980.3749999999004</c:v>
                </c:pt>
                <c:pt idx="1193">
                  <c:v>1980.4583333332339</c:v>
                </c:pt>
                <c:pt idx="1194">
                  <c:v>1980.5416666665674</c:v>
                </c:pt>
                <c:pt idx="1195">
                  <c:v>1980.6249999999002</c:v>
                </c:pt>
                <c:pt idx="1196">
                  <c:v>1980.7083333332337</c:v>
                </c:pt>
                <c:pt idx="1197">
                  <c:v>1980.7916666665669</c:v>
                </c:pt>
                <c:pt idx="1198">
                  <c:v>1980.8749999999</c:v>
                </c:pt>
                <c:pt idx="1199">
                  <c:v>1980.9583333332334</c:v>
                </c:pt>
                <c:pt idx="1200">
                  <c:v>1981.0416666665667</c:v>
                </c:pt>
                <c:pt idx="1201">
                  <c:v>1981.1249999998997</c:v>
                </c:pt>
                <c:pt idx="1202">
                  <c:v>1981.2083333332332</c:v>
                </c:pt>
                <c:pt idx="1203">
                  <c:v>1981.2916666665665</c:v>
                </c:pt>
                <c:pt idx="1204">
                  <c:v>1981.3749999998995</c:v>
                </c:pt>
                <c:pt idx="1205">
                  <c:v>1981.458333333233</c:v>
                </c:pt>
                <c:pt idx="1206">
                  <c:v>1981.5416666665662</c:v>
                </c:pt>
                <c:pt idx="1207">
                  <c:v>1981.6249999998993</c:v>
                </c:pt>
                <c:pt idx="1208">
                  <c:v>1981.708333333233</c:v>
                </c:pt>
                <c:pt idx="1209">
                  <c:v>1981.791666666566</c:v>
                </c:pt>
                <c:pt idx="1210">
                  <c:v>1981.874999999899</c:v>
                </c:pt>
                <c:pt idx="1211">
                  <c:v>1981.9583333332325</c:v>
                </c:pt>
                <c:pt idx="1212">
                  <c:v>1982.041666666566</c:v>
                </c:pt>
                <c:pt idx="1213">
                  <c:v>1982.1249999998988</c:v>
                </c:pt>
                <c:pt idx="1214">
                  <c:v>1982.2083333332323</c:v>
                </c:pt>
                <c:pt idx="1215">
                  <c:v>1982.2916666665658</c:v>
                </c:pt>
                <c:pt idx="1216">
                  <c:v>1982.3749999998986</c:v>
                </c:pt>
                <c:pt idx="1217">
                  <c:v>1982.4583333332321</c:v>
                </c:pt>
                <c:pt idx="1218">
                  <c:v>1982.5416666665653</c:v>
                </c:pt>
                <c:pt idx="1219">
                  <c:v>1982.6249999998984</c:v>
                </c:pt>
                <c:pt idx="1220">
                  <c:v>1982.7083333332318</c:v>
                </c:pt>
                <c:pt idx="1221">
                  <c:v>1982.7916666665651</c:v>
                </c:pt>
                <c:pt idx="1222">
                  <c:v>1982.8749999998981</c:v>
                </c:pt>
                <c:pt idx="1223">
                  <c:v>1982.9583333332316</c:v>
                </c:pt>
                <c:pt idx="1224">
                  <c:v>1983.0416666665651</c:v>
                </c:pt>
                <c:pt idx="1225">
                  <c:v>1983.1249999998977</c:v>
                </c:pt>
                <c:pt idx="1226">
                  <c:v>1983.2083333332314</c:v>
                </c:pt>
                <c:pt idx="1227">
                  <c:v>1983.2916666665649</c:v>
                </c:pt>
                <c:pt idx="1228">
                  <c:v>1983.3749999998977</c:v>
                </c:pt>
                <c:pt idx="1229">
                  <c:v>1983.4583333332312</c:v>
                </c:pt>
                <c:pt idx="1230">
                  <c:v>1983.5416666665647</c:v>
                </c:pt>
                <c:pt idx="1231">
                  <c:v>1983.6249999998975</c:v>
                </c:pt>
                <c:pt idx="1232">
                  <c:v>1983.7083333332309</c:v>
                </c:pt>
                <c:pt idx="1233">
                  <c:v>1983.7916666665644</c:v>
                </c:pt>
                <c:pt idx="1234">
                  <c:v>1983.8749999998972</c:v>
                </c:pt>
                <c:pt idx="1235">
                  <c:v>1983.9583333332307</c:v>
                </c:pt>
                <c:pt idx="1236">
                  <c:v>1984.0416666665642</c:v>
                </c:pt>
                <c:pt idx="1237">
                  <c:v>1984.124999999897</c:v>
                </c:pt>
                <c:pt idx="1238">
                  <c:v>1984.2083333332305</c:v>
                </c:pt>
                <c:pt idx="1239">
                  <c:v>1984.2916666665637</c:v>
                </c:pt>
                <c:pt idx="1240">
                  <c:v>1984.3749999998968</c:v>
                </c:pt>
                <c:pt idx="1241">
                  <c:v>1984.4583333332303</c:v>
                </c:pt>
                <c:pt idx="1242">
                  <c:v>1984.5416666665635</c:v>
                </c:pt>
                <c:pt idx="1243">
                  <c:v>1984.6249999998965</c:v>
                </c:pt>
                <c:pt idx="1244">
                  <c:v>1984.70833333323</c:v>
                </c:pt>
                <c:pt idx="1245">
                  <c:v>1984.7916666665633</c:v>
                </c:pt>
                <c:pt idx="1246">
                  <c:v>1984.8749999998961</c:v>
                </c:pt>
                <c:pt idx="1247">
                  <c:v>1984.95833333323</c:v>
                </c:pt>
                <c:pt idx="1248">
                  <c:v>1985.0416666665631</c:v>
                </c:pt>
                <c:pt idx="1249">
                  <c:v>1985.1249999998959</c:v>
                </c:pt>
                <c:pt idx="1250">
                  <c:v>1985.2083333332298</c:v>
                </c:pt>
                <c:pt idx="1251">
                  <c:v>1985.2916666665631</c:v>
                </c:pt>
                <c:pt idx="1252">
                  <c:v>1985.3749999998956</c:v>
                </c:pt>
                <c:pt idx="1253">
                  <c:v>1985.4583333332293</c:v>
                </c:pt>
                <c:pt idx="1254">
                  <c:v>1985.5416666665628</c:v>
                </c:pt>
                <c:pt idx="1255">
                  <c:v>1985.6249999998956</c:v>
                </c:pt>
                <c:pt idx="1256">
                  <c:v>1985.7083333332291</c:v>
                </c:pt>
                <c:pt idx="1257">
                  <c:v>1985.7916666665626</c:v>
                </c:pt>
                <c:pt idx="1258">
                  <c:v>1985.8749999998954</c:v>
                </c:pt>
                <c:pt idx="1259">
                  <c:v>1985.9583333332289</c:v>
                </c:pt>
                <c:pt idx="1260">
                  <c:v>1986.0416666665624</c:v>
                </c:pt>
                <c:pt idx="1261">
                  <c:v>1986.1249999998952</c:v>
                </c:pt>
                <c:pt idx="1262">
                  <c:v>1986.2083333332287</c:v>
                </c:pt>
                <c:pt idx="1263">
                  <c:v>1986.2916666665619</c:v>
                </c:pt>
                <c:pt idx="1264">
                  <c:v>1986.374999999895</c:v>
                </c:pt>
                <c:pt idx="1265">
                  <c:v>1986.4583333332284</c:v>
                </c:pt>
                <c:pt idx="1266">
                  <c:v>1986.5416666665617</c:v>
                </c:pt>
                <c:pt idx="1267">
                  <c:v>1986.6249999998947</c:v>
                </c:pt>
                <c:pt idx="1268">
                  <c:v>1986.7083333332282</c:v>
                </c:pt>
                <c:pt idx="1269">
                  <c:v>1986.7916666665615</c:v>
                </c:pt>
                <c:pt idx="1270">
                  <c:v>1986.8749999998945</c:v>
                </c:pt>
                <c:pt idx="1271">
                  <c:v>1986.958333333228</c:v>
                </c:pt>
                <c:pt idx="1272">
                  <c:v>1987.0416666665612</c:v>
                </c:pt>
                <c:pt idx="1273">
                  <c:v>1987.1249999998943</c:v>
                </c:pt>
                <c:pt idx="1274">
                  <c:v>1987.208333333228</c:v>
                </c:pt>
                <c:pt idx="1275">
                  <c:v>1987.291666666561</c:v>
                </c:pt>
                <c:pt idx="1276">
                  <c:v>1987.374999999894</c:v>
                </c:pt>
                <c:pt idx="1277">
                  <c:v>1987.4583333332275</c:v>
                </c:pt>
                <c:pt idx="1278">
                  <c:v>1987.541666666561</c:v>
                </c:pt>
                <c:pt idx="1279">
                  <c:v>1987.6249999998938</c:v>
                </c:pt>
                <c:pt idx="1280">
                  <c:v>1987.7083333332273</c:v>
                </c:pt>
                <c:pt idx="1281">
                  <c:v>1987.7916666665608</c:v>
                </c:pt>
                <c:pt idx="1282">
                  <c:v>1987.8749999998936</c:v>
                </c:pt>
                <c:pt idx="1283">
                  <c:v>1987.9583333332271</c:v>
                </c:pt>
                <c:pt idx="1284">
                  <c:v>1988.0416666665603</c:v>
                </c:pt>
                <c:pt idx="1285">
                  <c:v>1988.1249999998934</c:v>
                </c:pt>
                <c:pt idx="1286">
                  <c:v>1988.2083333332268</c:v>
                </c:pt>
                <c:pt idx="1287">
                  <c:v>1988.2916666665601</c:v>
                </c:pt>
                <c:pt idx="1288">
                  <c:v>1988.3749999998931</c:v>
                </c:pt>
                <c:pt idx="1289">
                  <c:v>1988.4583333332266</c:v>
                </c:pt>
                <c:pt idx="1290">
                  <c:v>1988.5416666665601</c:v>
                </c:pt>
                <c:pt idx="1291">
                  <c:v>1988.6249999998927</c:v>
                </c:pt>
                <c:pt idx="1292">
                  <c:v>1988.7083333332264</c:v>
                </c:pt>
                <c:pt idx="1293">
                  <c:v>1988.7916666665599</c:v>
                </c:pt>
                <c:pt idx="1294">
                  <c:v>1988.8749999998927</c:v>
                </c:pt>
                <c:pt idx="1295">
                  <c:v>1988.9583333332262</c:v>
                </c:pt>
                <c:pt idx="1296">
                  <c:v>1989.0416666665596</c:v>
                </c:pt>
                <c:pt idx="1297">
                  <c:v>1989.1249999998925</c:v>
                </c:pt>
                <c:pt idx="1298">
                  <c:v>1989.2083333332259</c:v>
                </c:pt>
                <c:pt idx="1299">
                  <c:v>1989.2916666665594</c:v>
                </c:pt>
                <c:pt idx="1300">
                  <c:v>1989.3749999998922</c:v>
                </c:pt>
                <c:pt idx="1301">
                  <c:v>1989.4583333332257</c:v>
                </c:pt>
                <c:pt idx="1302">
                  <c:v>1989.5416666665592</c:v>
                </c:pt>
                <c:pt idx="1303">
                  <c:v>1989.624999999892</c:v>
                </c:pt>
                <c:pt idx="1304">
                  <c:v>1989.7083333332255</c:v>
                </c:pt>
                <c:pt idx="1305">
                  <c:v>1989.7916666665587</c:v>
                </c:pt>
                <c:pt idx="1306">
                  <c:v>1989.8749999998918</c:v>
                </c:pt>
                <c:pt idx="1307">
                  <c:v>1989.9583333332253</c:v>
                </c:pt>
                <c:pt idx="1308">
                  <c:v>1990.0416666665585</c:v>
                </c:pt>
                <c:pt idx="1309">
                  <c:v>1990.1249999998915</c:v>
                </c:pt>
                <c:pt idx="1310">
                  <c:v>1990.208333333225</c:v>
                </c:pt>
                <c:pt idx="1311">
                  <c:v>1990.2916666665583</c:v>
                </c:pt>
                <c:pt idx="1312">
                  <c:v>1990.3749999998911</c:v>
                </c:pt>
                <c:pt idx="1313">
                  <c:v>1990.458333333225</c:v>
                </c:pt>
                <c:pt idx="1314">
                  <c:v>1990.5416666665581</c:v>
                </c:pt>
                <c:pt idx="1315">
                  <c:v>1990.6249999998909</c:v>
                </c:pt>
                <c:pt idx="1316">
                  <c:v>1990.7083333332248</c:v>
                </c:pt>
                <c:pt idx="1317">
                  <c:v>1990.7916666665581</c:v>
                </c:pt>
                <c:pt idx="1318">
                  <c:v>1990.8749999998906</c:v>
                </c:pt>
                <c:pt idx="1319">
                  <c:v>1990.9583333332243</c:v>
                </c:pt>
                <c:pt idx="1320">
                  <c:v>1991.0416666665578</c:v>
                </c:pt>
                <c:pt idx="1321">
                  <c:v>1991.1249999998906</c:v>
                </c:pt>
                <c:pt idx="1322">
                  <c:v>1991.2083333332241</c:v>
                </c:pt>
                <c:pt idx="1323">
                  <c:v>1991.2916666665576</c:v>
                </c:pt>
                <c:pt idx="1324">
                  <c:v>1991.3749999998904</c:v>
                </c:pt>
                <c:pt idx="1325">
                  <c:v>1991.4583333332239</c:v>
                </c:pt>
                <c:pt idx="1326">
                  <c:v>1991.5416666665571</c:v>
                </c:pt>
                <c:pt idx="1327">
                  <c:v>1991.6249999998902</c:v>
                </c:pt>
                <c:pt idx="1328">
                  <c:v>1991.7083333332237</c:v>
                </c:pt>
                <c:pt idx="1329">
                  <c:v>1991.7916666665569</c:v>
                </c:pt>
                <c:pt idx="1330">
                  <c:v>1991.87499999989</c:v>
                </c:pt>
                <c:pt idx="1331">
                  <c:v>1991.9583333332234</c:v>
                </c:pt>
                <c:pt idx="1332">
                  <c:v>1992.0416666665567</c:v>
                </c:pt>
                <c:pt idx="1333">
                  <c:v>1992.1249999998897</c:v>
                </c:pt>
                <c:pt idx="1334">
                  <c:v>1992.2083333332232</c:v>
                </c:pt>
                <c:pt idx="1335">
                  <c:v>1992.2916666665565</c:v>
                </c:pt>
                <c:pt idx="1336">
                  <c:v>1992.3749999998895</c:v>
                </c:pt>
                <c:pt idx="1337">
                  <c:v>1992.458333333223</c:v>
                </c:pt>
                <c:pt idx="1338">
                  <c:v>1992.5416666665562</c:v>
                </c:pt>
                <c:pt idx="1339">
                  <c:v>1992.6249999998893</c:v>
                </c:pt>
                <c:pt idx="1340">
                  <c:v>1992.708333333223</c:v>
                </c:pt>
                <c:pt idx="1341">
                  <c:v>1992.791666666556</c:v>
                </c:pt>
                <c:pt idx="1342">
                  <c:v>1992.874999999889</c:v>
                </c:pt>
                <c:pt idx="1343">
                  <c:v>1992.9583333332225</c:v>
                </c:pt>
                <c:pt idx="1344">
                  <c:v>1993.041666666556</c:v>
                </c:pt>
                <c:pt idx="1345">
                  <c:v>1993.1249999998888</c:v>
                </c:pt>
                <c:pt idx="1346">
                  <c:v>1993.2083333332223</c:v>
                </c:pt>
                <c:pt idx="1347">
                  <c:v>1993.2916666665558</c:v>
                </c:pt>
                <c:pt idx="1348">
                  <c:v>1993.3749999998886</c:v>
                </c:pt>
                <c:pt idx="1349">
                  <c:v>1993.4583333332221</c:v>
                </c:pt>
                <c:pt idx="1350">
                  <c:v>1993.5416666665553</c:v>
                </c:pt>
                <c:pt idx="1351">
                  <c:v>1993.6249999998884</c:v>
                </c:pt>
                <c:pt idx="1352">
                  <c:v>1993.7083333332218</c:v>
                </c:pt>
                <c:pt idx="1353">
                  <c:v>1993.7916666665551</c:v>
                </c:pt>
                <c:pt idx="1354">
                  <c:v>1993.8749999998881</c:v>
                </c:pt>
                <c:pt idx="1355">
                  <c:v>1993.9583333332216</c:v>
                </c:pt>
                <c:pt idx="1356">
                  <c:v>1994.0416666665551</c:v>
                </c:pt>
                <c:pt idx="1357">
                  <c:v>1994.1249999998877</c:v>
                </c:pt>
                <c:pt idx="1358">
                  <c:v>1994.2083333332214</c:v>
                </c:pt>
                <c:pt idx="1359">
                  <c:v>1994.2916666665549</c:v>
                </c:pt>
                <c:pt idx="1360">
                  <c:v>1994.3749999998877</c:v>
                </c:pt>
                <c:pt idx="1361">
                  <c:v>1994.4583333332212</c:v>
                </c:pt>
                <c:pt idx="1362">
                  <c:v>1994.5416666665546</c:v>
                </c:pt>
                <c:pt idx="1363">
                  <c:v>1994.6249999998875</c:v>
                </c:pt>
                <c:pt idx="1364">
                  <c:v>1994.7083333332209</c:v>
                </c:pt>
                <c:pt idx="1365">
                  <c:v>1994.7916666665544</c:v>
                </c:pt>
                <c:pt idx="1366">
                  <c:v>1994.8749999998872</c:v>
                </c:pt>
                <c:pt idx="1367">
                  <c:v>1994.9583333332207</c:v>
                </c:pt>
                <c:pt idx="1368">
                  <c:v>1995.0416666665542</c:v>
                </c:pt>
                <c:pt idx="1369">
                  <c:v>1995.124999999887</c:v>
                </c:pt>
                <c:pt idx="1370">
                  <c:v>1995.2083333332205</c:v>
                </c:pt>
                <c:pt idx="1371">
                  <c:v>1995.2916666665537</c:v>
                </c:pt>
                <c:pt idx="1372">
                  <c:v>1995.3749999998868</c:v>
                </c:pt>
                <c:pt idx="1373">
                  <c:v>1995.4583333332203</c:v>
                </c:pt>
                <c:pt idx="1374">
                  <c:v>1995.5416666665535</c:v>
                </c:pt>
                <c:pt idx="1375">
                  <c:v>1995.6249999998865</c:v>
                </c:pt>
                <c:pt idx="1376">
                  <c:v>1995.70833333322</c:v>
                </c:pt>
                <c:pt idx="1377">
                  <c:v>1995.7916666665533</c:v>
                </c:pt>
                <c:pt idx="1378">
                  <c:v>1995.8749999998861</c:v>
                </c:pt>
                <c:pt idx="1379">
                  <c:v>1995.95833333322</c:v>
                </c:pt>
                <c:pt idx="1380">
                  <c:v>1996.0416666665531</c:v>
                </c:pt>
                <c:pt idx="1381">
                  <c:v>1996.1249999998859</c:v>
                </c:pt>
                <c:pt idx="1382">
                  <c:v>1996.2083333332198</c:v>
                </c:pt>
                <c:pt idx="1383">
                  <c:v>1996.2916666665531</c:v>
                </c:pt>
                <c:pt idx="1384">
                  <c:v>1996.3749999998856</c:v>
                </c:pt>
                <c:pt idx="1385">
                  <c:v>1996.4583333332193</c:v>
                </c:pt>
                <c:pt idx="1386">
                  <c:v>1996.5416666665528</c:v>
                </c:pt>
                <c:pt idx="1387">
                  <c:v>1996.6249999998856</c:v>
                </c:pt>
                <c:pt idx="1388">
                  <c:v>1996.7083333332191</c:v>
                </c:pt>
                <c:pt idx="1389">
                  <c:v>1996.7916666665526</c:v>
                </c:pt>
                <c:pt idx="1390">
                  <c:v>1996.8749999998854</c:v>
                </c:pt>
                <c:pt idx="1391">
                  <c:v>1996.9583333332189</c:v>
                </c:pt>
                <c:pt idx="1392">
                  <c:v>1997.0416666665521</c:v>
                </c:pt>
                <c:pt idx="1393">
                  <c:v>1997.1249999998852</c:v>
                </c:pt>
                <c:pt idx="1394">
                  <c:v>1997.2083333332187</c:v>
                </c:pt>
                <c:pt idx="1395">
                  <c:v>1997.2916666665519</c:v>
                </c:pt>
                <c:pt idx="1396">
                  <c:v>1997.3749999998849</c:v>
                </c:pt>
                <c:pt idx="1397">
                  <c:v>1997.4583333332184</c:v>
                </c:pt>
                <c:pt idx="1398">
                  <c:v>1997.5416666665517</c:v>
                </c:pt>
                <c:pt idx="1399">
                  <c:v>1997.6249999998847</c:v>
                </c:pt>
                <c:pt idx="1400">
                  <c:v>1997.7083333332182</c:v>
                </c:pt>
                <c:pt idx="1401">
                  <c:v>1997.7916666665515</c:v>
                </c:pt>
                <c:pt idx="1402">
                  <c:v>1997.8749999998845</c:v>
                </c:pt>
                <c:pt idx="1403">
                  <c:v>1997.958333333218</c:v>
                </c:pt>
                <c:pt idx="1404">
                  <c:v>1998.0416666665512</c:v>
                </c:pt>
                <c:pt idx="1405">
                  <c:v>1998.1249999998843</c:v>
                </c:pt>
                <c:pt idx="1406">
                  <c:v>1998.208333333218</c:v>
                </c:pt>
                <c:pt idx="1407">
                  <c:v>1998.291666666551</c:v>
                </c:pt>
                <c:pt idx="1408">
                  <c:v>1998.374999999884</c:v>
                </c:pt>
                <c:pt idx="1409">
                  <c:v>1998.4583333332175</c:v>
                </c:pt>
                <c:pt idx="1410">
                  <c:v>1998.541666666551</c:v>
                </c:pt>
                <c:pt idx="1411">
                  <c:v>1998.6249999998838</c:v>
                </c:pt>
                <c:pt idx="1412">
                  <c:v>1998.7083333332173</c:v>
                </c:pt>
                <c:pt idx="1413">
                  <c:v>1998.7916666665508</c:v>
                </c:pt>
                <c:pt idx="1414">
                  <c:v>1998.8749999998836</c:v>
                </c:pt>
                <c:pt idx="1415">
                  <c:v>1998.9583333332171</c:v>
                </c:pt>
                <c:pt idx="1416">
                  <c:v>1999.0416666665503</c:v>
                </c:pt>
                <c:pt idx="1417">
                  <c:v>1999.1249999998834</c:v>
                </c:pt>
                <c:pt idx="1418">
                  <c:v>1999.2083333332168</c:v>
                </c:pt>
                <c:pt idx="1419">
                  <c:v>1999.2916666665501</c:v>
                </c:pt>
                <c:pt idx="1420">
                  <c:v>1999.3749999998831</c:v>
                </c:pt>
                <c:pt idx="1421">
                  <c:v>1999.4583333332166</c:v>
                </c:pt>
                <c:pt idx="1422">
                  <c:v>1999.5416666665501</c:v>
                </c:pt>
                <c:pt idx="1423">
                  <c:v>1999.6249999998827</c:v>
                </c:pt>
                <c:pt idx="1424">
                  <c:v>1999.7083333332164</c:v>
                </c:pt>
                <c:pt idx="1425">
                  <c:v>1999.7916666665499</c:v>
                </c:pt>
                <c:pt idx="1426">
                  <c:v>1999.8749999998827</c:v>
                </c:pt>
                <c:pt idx="1427">
                  <c:v>1999.9583333332162</c:v>
                </c:pt>
                <c:pt idx="1428">
                  <c:v>2000.0416666665496</c:v>
                </c:pt>
                <c:pt idx="1429">
                  <c:v>2000.1249999998824</c:v>
                </c:pt>
                <c:pt idx="1430">
                  <c:v>2000.2083333332159</c:v>
                </c:pt>
                <c:pt idx="1431">
                  <c:v>2000.2916666665494</c:v>
                </c:pt>
                <c:pt idx="1432">
                  <c:v>2000.3749999998822</c:v>
                </c:pt>
                <c:pt idx="1433">
                  <c:v>2000.4583333332157</c:v>
                </c:pt>
                <c:pt idx="1434">
                  <c:v>2000.5416666665492</c:v>
                </c:pt>
                <c:pt idx="1435">
                  <c:v>2000.624999999882</c:v>
                </c:pt>
                <c:pt idx="1436">
                  <c:v>2000.7083333332155</c:v>
                </c:pt>
                <c:pt idx="1437">
                  <c:v>2000.7916666665487</c:v>
                </c:pt>
                <c:pt idx="1438">
                  <c:v>2000.8749999998818</c:v>
                </c:pt>
                <c:pt idx="1439">
                  <c:v>2000.9583333332153</c:v>
                </c:pt>
                <c:pt idx="1440">
                  <c:v>2001.0416666665485</c:v>
                </c:pt>
                <c:pt idx="1441">
                  <c:v>2001.1249999998815</c:v>
                </c:pt>
                <c:pt idx="1442">
                  <c:v>2001.208333333215</c:v>
                </c:pt>
                <c:pt idx="1443">
                  <c:v>2001.2916666665483</c:v>
                </c:pt>
                <c:pt idx="1444">
                  <c:v>2001.3749999998811</c:v>
                </c:pt>
                <c:pt idx="1445">
                  <c:v>2001.458333333215</c:v>
                </c:pt>
                <c:pt idx="1446">
                  <c:v>2001.5416666665481</c:v>
                </c:pt>
                <c:pt idx="1447">
                  <c:v>2001.6249999998809</c:v>
                </c:pt>
                <c:pt idx="1448">
                  <c:v>2001.7083333332148</c:v>
                </c:pt>
                <c:pt idx="1449">
                  <c:v>2001.7916666665481</c:v>
                </c:pt>
                <c:pt idx="1450">
                  <c:v>2001.8749999998806</c:v>
                </c:pt>
                <c:pt idx="1451">
                  <c:v>2001.9583333332143</c:v>
                </c:pt>
                <c:pt idx="1452">
                  <c:v>2002.0416666665478</c:v>
                </c:pt>
                <c:pt idx="1453">
                  <c:v>2002.1249999998806</c:v>
                </c:pt>
                <c:pt idx="1454">
                  <c:v>2002.2083333332141</c:v>
                </c:pt>
                <c:pt idx="1455">
                  <c:v>2002.2916666665476</c:v>
                </c:pt>
                <c:pt idx="1456">
                  <c:v>2002.3749999998804</c:v>
                </c:pt>
                <c:pt idx="1457">
                  <c:v>2002.4583333332139</c:v>
                </c:pt>
                <c:pt idx="1458">
                  <c:v>2002.5416666665471</c:v>
                </c:pt>
                <c:pt idx="1459">
                  <c:v>2002.6249999998802</c:v>
                </c:pt>
                <c:pt idx="1460">
                  <c:v>2002.7083333332137</c:v>
                </c:pt>
                <c:pt idx="1461">
                  <c:v>2002.7916666665469</c:v>
                </c:pt>
                <c:pt idx="1462">
                  <c:v>2002.8749999998799</c:v>
                </c:pt>
                <c:pt idx="1463">
                  <c:v>2002.9583333332134</c:v>
                </c:pt>
                <c:pt idx="1464">
                  <c:v>2003.0416666665467</c:v>
                </c:pt>
                <c:pt idx="1465">
                  <c:v>2003.1249999998797</c:v>
                </c:pt>
                <c:pt idx="1466">
                  <c:v>2003.2083333332132</c:v>
                </c:pt>
                <c:pt idx="1467">
                  <c:v>2003.2916666665465</c:v>
                </c:pt>
                <c:pt idx="1468">
                  <c:v>2003.3749999998795</c:v>
                </c:pt>
                <c:pt idx="1469">
                  <c:v>2003.458333333213</c:v>
                </c:pt>
                <c:pt idx="1470">
                  <c:v>2003.5416666665462</c:v>
                </c:pt>
                <c:pt idx="1471">
                  <c:v>2003.6249999998793</c:v>
                </c:pt>
                <c:pt idx="1472">
                  <c:v>2003.7083333332127</c:v>
                </c:pt>
                <c:pt idx="1473">
                  <c:v>2003.791666666546</c:v>
                </c:pt>
                <c:pt idx="1474">
                  <c:v>2003.874999999879</c:v>
                </c:pt>
                <c:pt idx="1475">
                  <c:v>2003.9583333332125</c:v>
                </c:pt>
                <c:pt idx="1476">
                  <c:v>2004.041666666546</c:v>
                </c:pt>
                <c:pt idx="1477">
                  <c:v>2004.1249999998788</c:v>
                </c:pt>
                <c:pt idx="1478">
                  <c:v>2004.2083333332123</c:v>
                </c:pt>
                <c:pt idx="1479">
                  <c:v>2004.2916666665458</c:v>
                </c:pt>
                <c:pt idx="1480">
                  <c:v>2004.3749999998786</c:v>
                </c:pt>
                <c:pt idx="1481">
                  <c:v>2004.4583333332121</c:v>
                </c:pt>
                <c:pt idx="1482">
                  <c:v>2004.5416666665453</c:v>
                </c:pt>
                <c:pt idx="1483">
                  <c:v>2004.6249999998784</c:v>
                </c:pt>
                <c:pt idx="1484">
                  <c:v>2004.7083333332118</c:v>
                </c:pt>
                <c:pt idx="1485">
                  <c:v>2004.7916666665451</c:v>
                </c:pt>
                <c:pt idx="1486">
                  <c:v>2004.8749999998781</c:v>
                </c:pt>
                <c:pt idx="1487">
                  <c:v>2004.9583333332116</c:v>
                </c:pt>
                <c:pt idx="1488">
                  <c:v>2005.0416666665451</c:v>
                </c:pt>
                <c:pt idx="1489">
                  <c:v>2005.1249999998777</c:v>
                </c:pt>
                <c:pt idx="1490">
                  <c:v>2005.2083333332114</c:v>
                </c:pt>
                <c:pt idx="1491">
                  <c:v>2005.2916666665449</c:v>
                </c:pt>
                <c:pt idx="1492">
                  <c:v>2005.3749999998777</c:v>
                </c:pt>
                <c:pt idx="1493">
                  <c:v>2005.4583333332112</c:v>
                </c:pt>
                <c:pt idx="1494">
                  <c:v>2005.5416666665446</c:v>
                </c:pt>
                <c:pt idx="1495">
                  <c:v>2005.6249999998774</c:v>
                </c:pt>
                <c:pt idx="1496">
                  <c:v>2005.7083333332109</c:v>
                </c:pt>
                <c:pt idx="1497">
                  <c:v>2005.7916666665444</c:v>
                </c:pt>
                <c:pt idx="1498">
                  <c:v>2005.8749999998772</c:v>
                </c:pt>
                <c:pt idx="1499">
                  <c:v>2005.9583333332107</c:v>
                </c:pt>
                <c:pt idx="1500">
                  <c:v>2006.0416666665442</c:v>
                </c:pt>
                <c:pt idx="1501">
                  <c:v>2006.124999999877</c:v>
                </c:pt>
                <c:pt idx="1502">
                  <c:v>2006.2083333332105</c:v>
                </c:pt>
                <c:pt idx="1503">
                  <c:v>2006.2916666665437</c:v>
                </c:pt>
                <c:pt idx="1504">
                  <c:v>2006.3749999998768</c:v>
                </c:pt>
                <c:pt idx="1505">
                  <c:v>2006.4583333332102</c:v>
                </c:pt>
                <c:pt idx="1506">
                  <c:v>2006.5416666665435</c:v>
                </c:pt>
                <c:pt idx="1507">
                  <c:v>2006.6249999998765</c:v>
                </c:pt>
                <c:pt idx="1508">
                  <c:v>2006.70833333321</c:v>
                </c:pt>
                <c:pt idx="1509">
                  <c:v>2006.7916666665433</c:v>
                </c:pt>
                <c:pt idx="1510">
                  <c:v>2006.8749999998761</c:v>
                </c:pt>
                <c:pt idx="1511">
                  <c:v>2006.95833333321</c:v>
                </c:pt>
                <c:pt idx="1512">
                  <c:v>2007.0416666665431</c:v>
                </c:pt>
                <c:pt idx="1513">
                  <c:v>2007.1249999998759</c:v>
                </c:pt>
                <c:pt idx="1514">
                  <c:v>2007.2083333332098</c:v>
                </c:pt>
                <c:pt idx="1515">
                  <c:v>2007.2916666665431</c:v>
                </c:pt>
                <c:pt idx="1516">
                  <c:v>2007.3749999998756</c:v>
                </c:pt>
                <c:pt idx="1517">
                  <c:v>2007.4583333332093</c:v>
                </c:pt>
                <c:pt idx="1518">
                  <c:v>2007.5416666665428</c:v>
                </c:pt>
                <c:pt idx="1519">
                  <c:v>2007.6249999998756</c:v>
                </c:pt>
                <c:pt idx="1520">
                  <c:v>2007.7083333332091</c:v>
                </c:pt>
                <c:pt idx="1521">
                  <c:v>2007.7916666665426</c:v>
                </c:pt>
                <c:pt idx="1522">
                  <c:v>2007.8749999998754</c:v>
                </c:pt>
                <c:pt idx="1523">
                  <c:v>2007.9583333332089</c:v>
                </c:pt>
                <c:pt idx="1524">
                  <c:v>2008.0416666665421</c:v>
                </c:pt>
                <c:pt idx="1525">
                  <c:v>2008.1249999998752</c:v>
                </c:pt>
                <c:pt idx="1526">
                  <c:v>2008.2083333332087</c:v>
                </c:pt>
                <c:pt idx="1527">
                  <c:v>2008.2916666665419</c:v>
                </c:pt>
                <c:pt idx="1528">
                  <c:v>2008.3749999998749</c:v>
                </c:pt>
                <c:pt idx="1529">
                  <c:v>2008.4583333332084</c:v>
                </c:pt>
                <c:pt idx="1530">
                  <c:v>2008.5416666665417</c:v>
                </c:pt>
                <c:pt idx="1531">
                  <c:v>2008.6249999998747</c:v>
                </c:pt>
                <c:pt idx="1532">
                  <c:v>2008.7083333332082</c:v>
                </c:pt>
                <c:pt idx="1533">
                  <c:v>2008.7916666665415</c:v>
                </c:pt>
                <c:pt idx="1534">
                  <c:v>2008.8749999998745</c:v>
                </c:pt>
                <c:pt idx="1535">
                  <c:v>2008.958333333208</c:v>
                </c:pt>
                <c:pt idx="1536">
                  <c:v>2009.0416666665412</c:v>
                </c:pt>
                <c:pt idx="1537">
                  <c:v>2009.1249999998743</c:v>
                </c:pt>
                <c:pt idx="1538">
                  <c:v>2009.2083333332077</c:v>
                </c:pt>
                <c:pt idx="1539">
                  <c:v>2009.291666666541</c:v>
                </c:pt>
                <c:pt idx="1540">
                  <c:v>2009.374999999874</c:v>
                </c:pt>
                <c:pt idx="1541">
                  <c:v>2009.4583333332075</c:v>
                </c:pt>
                <c:pt idx="1542">
                  <c:v>2009.541666666541</c:v>
                </c:pt>
                <c:pt idx="1543">
                  <c:v>2009.6249999998738</c:v>
                </c:pt>
                <c:pt idx="1544">
                  <c:v>2009.7083333332073</c:v>
                </c:pt>
                <c:pt idx="1545">
                  <c:v>2009.7916666665408</c:v>
                </c:pt>
                <c:pt idx="1546">
                  <c:v>2009.8749999998736</c:v>
                </c:pt>
                <c:pt idx="1547">
                  <c:v>2009.9583333332071</c:v>
                </c:pt>
                <c:pt idx="1548">
                  <c:v>2010.0416666665403</c:v>
                </c:pt>
                <c:pt idx="1549">
                  <c:v>2010.1249999998734</c:v>
                </c:pt>
                <c:pt idx="1550">
                  <c:v>2010.2083333332068</c:v>
                </c:pt>
                <c:pt idx="1551">
                  <c:v>2010.2916666665401</c:v>
                </c:pt>
                <c:pt idx="1552">
                  <c:v>2010.3749999998731</c:v>
                </c:pt>
                <c:pt idx="1553">
                  <c:v>2010.4583333332066</c:v>
                </c:pt>
                <c:pt idx="1554">
                  <c:v>2010.5416666665401</c:v>
                </c:pt>
                <c:pt idx="1555">
                  <c:v>2010.6249999998727</c:v>
                </c:pt>
                <c:pt idx="1556">
                  <c:v>2010.7083333332064</c:v>
                </c:pt>
                <c:pt idx="1557">
                  <c:v>2010.7916666665399</c:v>
                </c:pt>
                <c:pt idx="1558">
                  <c:v>2010.8749999998727</c:v>
                </c:pt>
                <c:pt idx="1559">
                  <c:v>2010.9583333332062</c:v>
                </c:pt>
                <c:pt idx="1560">
                  <c:v>2011.0416666665396</c:v>
                </c:pt>
                <c:pt idx="1561">
                  <c:v>2011.1249999998724</c:v>
                </c:pt>
                <c:pt idx="1562">
                  <c:v>2011.2083333332059</c:v>
                </c:pt>
                <c:pt idx="1563">
                  <c:v>2011.2916666665394</c:v>
                </c:pt>
              </c:numCache>
            </c:numRef>
          </c:xVal>
          <c:yVal>
            <c:numRef>
              <c:f>Data!$K$129:$K$1695</c:f>
              <c:numCache>
                <c:formatCode>0.00</c:formatCode>
                <c:ptCount val="1567"/>
                <c:pt idx="0">
                  <c:v>18.473952301404932</c:v>
                </c:pt>
                <c:pt idx="1">
                  <c:v>18.147258164990234</c:v>
                </c:pt>
                <c:pt idx="2">
                  <c:v>18.270119140204983</c:v>
                </c:pt>
                <c:pt idx="3">
                  <c:v>17.950108278222885</c:v>
                </c:pt>
                <c:pt idx="4">
                  <c:v>18.869718693152592</c:v>
                </c:pt>
                <c:pt idx="5">
                  <c:v>19.02871073111578</c:v>
                </c:pt>
                <c:pt idx="6">
                  <c:v>18.116367187389741</c:v>
                </c:pt>
                <c:pt idx="7">
                  <c:v>17.286243553973442</c:v>
                </c:pt>
                <c:pt idx="8">
                  <c:v>16.7248366487729</c:v>
                </c:pt>
                <c:pt idx="9">
                  <c:v>16.261989411181347</c:v>
                </c:pt>
                <c:pt idx="10">
                  <c:v>16.478642316644866</c:v>
                </c:pt>
                <c:pt idx="11">
                  <c:v>15.958754206105079</c:v>
                </c:pt>
                <c:pt idx="12">
                  <c:v>15.678764160028745</c:v>
                </c:pt>
                <c:pt idx="13">
                  <c:v>15.153861528363041</c:v>
                </c:pt>
                <c:pt idx="14">
                  <c:v>15.091670299486745</c:v>
                </c:pt>
                <c:pt idx="15">
                  <c:v>14.916997168375302</c:v>
                </c:pt>
                <c:pt idx="16">
                  <c:v>14.567103202191767</c:v>
                </c:pt>
                <c:pt idx="17">
                  <c:v>14.327404890131671</c:v>
                </c:pt>
                <c:pt idx="18">
                  <c:v>15.240559761217826</c:v>
                </c:pt>
                <c:pt idx="19">
                  <c:v>15.525429331463039</c:v>
                </c:pt>
                <c:pt idx="20">
                  <c:v>16.081106624462311</c:v>
                </c:pt>
                <c:pt idx="21">
                  <c:v>15.755581030526562</c:v>
                </c:pt>
                <c:pt idx="22">
                  <c:v>15.192670313165346</c:v>
                </c:pt>
                <c:pt idx="23">
                  <c:v>15.382128332081976</c:v>
                </c:pt>
                <c:pt idx="24">
                  <c:v>15.270259119098574</c:v>
                </c:pt>
                <c:pt idx="25">
                  <c:v>14.757590146176224</c:v>
                </c:pt>
                <c:pt idx="26">
                  <c:v>15.051254121401637</c:v>
                </c:pt>
                <c:pt idx="27">
                  <c:v>15.482067222036674</c:v>
                </c:pt>
                <c:pt idx="28">
                  <c:v>15.335497637337067</c:v>
                </c:pt>
                <c:pt idx="29">
                  <c:v>15.903388388583794</c:v>
                </c:pt>
                <c:pt idx="30">
                  <c:v>15.948783127017027</c:v>
                </c:pt>
                <c:pt idx="31">
                  <c:v>15.196810876629852</c:v>
                </c:pt>
                <c:pt idx="32">
                  <c:v>15.49469242579346</c:v>
                </c:pt>
                <c:pt idx="33">
                  <c:v>15.048056270223842</c:v>
                </c:pt>
                <c:pt idx="34">
                  <c:v>15.408218142448867</c:v>
                </c:pt>
                <c:pt idx="35">
                  <c:v>14.89640394188717</c:v>
                </c:pt>
                <c:pt idx="36">
                  <c:v>14.432821721970726</c:v>
                </c:pt>
                <c:pt idx="37">
                  <c:v>14.805960228816714</c:v>
                </c:pt>
                <c:pt idx="38">
                  <c:v>14.73602345401447</c:v>
                </c:pt>
                <c:pt idx="39">
                  <c:v>14.353453682579477</c:v>
                </c:pt>
                <c:pt idx="40">
                  <c:v>13.465050313804912</c:v>
                </c:pt>
                <c:pt idx="41">
                  <c:v>12.906876483666865</c:v>
                </c:pt>
                <c:pt idx="42">
                  <c:v>13.043931585991668</c:v>
                </c:pt>
                <c:pt idx="43">
                  <c:v>13.859813341769323</c:v>
                </c:pt>
                <c:pt idx="44">
                  <c:v>13.569154744335719</c:v>
                </c:pt>
                <c:pt idx="45">
                  <c:v>13.273251319134149</c:v>
                </c:pt>
                <c:pt idx="46">
                  <c:v>13.304437602119728</c:v>
                </c:pt>
                <c:pt idx="47">
                  <c:v>13.432292746944757</c:v>
                </c:pt>
                <c:pt idx="48">
                  <c:v>13.129817425635965</c:v>
                </c:pt>
                <c:pt idx="49">
                  <c:v>13.384817593597965</c:v>
                </c:pt>
                <c:pt idx="50">
                  <c:v>13.734194093452507</c:v>
                </c:pt>
                <c:pt idx="51">
                  <c:v>13.548548541030048</c:v>
                </c:pt>
                <c:pt idx="52">
                  <c:v>13.711371872561934</c:v>
                </c:pt>
                <c:pt idx="53">
                  <c:v>13.978784368698346</c:v>
                </c:pt>
                <c:pt idx="54">
                  <c:v>14.326658777089325</c:v>
                </c:pt>
                <c:pt idx="55">
                  <c:v>15.13041079670715</c:v>
                </c:pt>
                <c:pt idx="56">
                  <c:v>15.116285028724235</c:v>
                </c:pt>
                <c:pt idx="57">
                  <c:v>15.99102396216897</c:v>
                </c:pt>
                <c:pt idx="58">
                  <c:v>16.82403449861901</c:v>
                </c:pt>
                <c:pt idx="59">
                  <c:v>16.304475952278526</c:v>
                </c:pt>
                <c:pt idx="60">
                  <c:v>16.692317470797644</c:v>
                </c:pt>
                <c:pt idx="61">
                  <c:v>17.006648259460988</c:v>
                </c:pt>
                <c:pt idx="62">
                  <c:v>16.843266101570126</c:v>
                </c:pt>
                <c:pt idx="63">
                  <c:v>16.801716131246302</c:v>
                </c:pt>
                <c:pt idx="64">
                  <c:v>16.863195515097832</c:v>
                </c:pt>
                <c:pt idx="65">
                  <c:v>17.831494055376883</c:v>
                </c:pt>
                <c:pt idx="66">
                  <c:v>17.845845041532208</c:v>
                </c:pt>
                <c:pt idx="67">
                  <c:v>17.723912799619271</c:v>
                </c:pt>
                <c:pt idx="68">
                  <c:v>18.14714392580003</c:v>
                </c:pt>
                <c:pt idx="69">
                  <c:v>18.562381342866562</c:v>
                </c:pt>
                <c:pt idx="70">
                  <c:v>18.968312634942819</c:v>
                </c:pt>
                <c:pt idx="71">
                  <c:v>18.194057556886438</c:v>
                </c:pt>
                <c:pt idx="72">
                  <c:v>17.512222096304949</c:v>
                </c:pt>
                <c:pt idx="73">
                  <c:v>17.125366596972309</c:v>
                </c:pt>
                <c:pt idx="74">
                  <c:v>17.473213711513743</c:v>
                </c:pt>
                <c:pt idx="75">
                  <c:v>17.822983639100709</c:v>
                </c:pt>
                <c:pt idx="76">
                  <c:v>18.075445427458238</c:v>
                </c:pt>
                <c:pt idx="77">
                  <c:v>17.70769566327299</c:v>
                </c:pt>
                <c:pt idx="78">
                  <c:v>17.431460535613073</c:v>
                </c:pt>
                <c:pt idx="79">
                  <c:v>16.739849614820692</c:v>
                </c:pt>
                <c:pt idx="80">
                  <c:v>16.676629667380137</c:v>
                </c:pt>
                <c:pt idx="81">
                  <c:v>15.880666812517314</c:v>
                </c:pt>
                <c:pt idx="82">
                  <c:v>15.950712201066775</c:v>
                </c:pt>
                <c:pt idx="83">
                  <c:v>15.455513454469948</c:v>
                </c:pt>
                <c:pt idx="84">
                  <c:v>15.358662514259908</c:v>
                </c:pt>
                <c:pt idx="85">
                  <c:v>15.418178318820535</c:v>
                </c:pt>
                <c:pt idx="86">
                  <c:v>14.80897236694657</c:v>
                </c:pt>
                <c:pt idx="87">
                  <c:v>15.020108681844462</c:v>
                </c:pt>
                <c:pt idx="88">
                  <c:v>15.387916957229136</c:v>
                </c:pt>
                <c:pt idx="89">
                  <c:v>15.0776288184347</c:v>
                </c:pt>
                <c:pt idx="90">
                  <c:v>15.279642515498178</c:v>
                </c:pt>
                <c:pt idx="91">
                  <c:v>15.602911670088812</c:v>
                </c:pt>
                <c:pt idx="92">
                  <c:v>15.987828821761426</c:v>
                </c:pt>
                <c:pt idx="93">
                  <c:v>15.715941874329715</c:v>
                </c:pt>
                <c:pt idx="94">
                  <c:v>15.223749016946291</c:v>
                </c:pt>
                <c:pt idx="95">
                  <c:v>14.946748301089235</c:v>
                </c:pt>
                <c:pt idx="96">
                  <c:v>15.802286071028165</c:v>
                </c:pt>
                <c:pt idx="97">
                  <c:v>16.192720447848991</c:v>
                </c:pt>
                <c:pt idx="98">
                  <c:v>16.065045360769282</c:v>
                </c:pt>
                <c:pt idx="99">
                  <c:v>16.050104533967481</c:v>
                </c:pt>
                <c:pt idx="100">
                  <c:v>16.91542107606838</c:v>
                </c:pt>
                <c:pt idx="101">
                  <c:v>17.219302943947689</c:v>
                </c:pt>
                <c:pt idx="102">
                  <c:v>16.889214491107516</c:v>
                </c:pt>
                <c:pt idx="103">
                  <c:v>17.131853975345734</c:v>
                </c:pt>
                <c:pt idx="104">
                  <c:v>17.350788026348596</c:v>
                </c:pt>
                <c:pt idx="105">
                  <c:v>17.05321440295549</c:v>
                </c:pt>
                <c:pt idx="106">
                  <c:v>16.906021170249364</c:v>
                </c:pt>
                <c:pt idx="107">
                  <c:v>16.610338076603387</c:v>
                </c:pt>
                <c:pt idx="108">
                  <c:v>17.220071982181899</c:v>
                </c:pt>
                <c:pt idx="109">
                  <c:v>17.026814982671407</c:v>
                </c:pt>
                <c:pt idx="110">
                  <c:v>16.9011222885899</c:v>
                </c:pt>
                <c:pt idx="111">
                  <c:v>17.257854542603194</c:v>
                </c:pt>
                <c:pt idx="112">
                  <c:v>17.786430487858613</c:v>
                </c:pt>
                <c:pt idx="113">
                  <c:v>17.684360844450161</c:v>
                </c:pt>
                <c:pt idx="114">
                  <c:v>17.589295440864863</c:v>
                </c:pt>
                <c:pt idx="115">
                  <c:v>16.596791133979099</c:v>
                </c:pt>
                <c:pt idx="116">
                  <c:v>16.169702000615295</c:v>
                </c:pt>
                <c:pt idx="117">
                  <c:v>15.482849163344437</c:v>
                </c:pt>
                <c:pt idx="118">
                  <c:v>14.745043493292805</c:v>
                </c:pt>
                <c:pt idx="119">
                  <c:v>14.442991231338436</c:v>
                </c:pt>
                <c:pt idx="120">
                  <c:v>15.428980086469092</c:v>
                </c:pt>
                <c:pt idx="121">
                  <c:v>15.476522332432539</c:v>
                </c:pt>
                <c:pt idx="122">
                  <c:v>15.051623357657382</c:v>
                </c:pt>
                <c:pt idx="123">
                  <c:v>15.408945125474119</c:v>
                </c:pt>
                <c:pt idx="124">
                  <c:v>15.566495230713254</c:v>
                </c:pt>
                <c:pt idx="125">
                  <c:v>15.658211395638141</c:v>
                </c:pt>
                <c:pt idx="126">
                  <c:v>15.617919238645985</c:v>
                </c:pt>
                <c:pt idx="127">
                  <c:v>16.163998509963029</c:v>
                </c:pt>
                <c:pt idx="128">
                  <c:v>17.711261413256533</c:v>
                </c:pt>
                <c:pt idx="129">
                  <c:v>17.716568589826363</c:v>
                </c:pt>
                <c:pt idx="130">
                  <c:v>17.671739174763999</c:v>
                </c:pt>
                <c:pt idx="131">
                  <c:v>18.206303000209928</c:v>
                </c:pt>
                <c:pt idx="132">
                  <c:v>19.016388404225268</c:v>
                </c:pt>
                <c:pt idx="133">
                  <c:v>19.036425040978436</c:v>
                </c:pt>
                <c:pt idx="134">
                  <c:v>19.738054849323014</c:v>
                </c:pt>
                <c:pt idx="135">
                  <c:v>19.943265241638642</c:v>
                </c:pt>
                <c:pt idx="136">
                  <c:v>19.911465213489812</c:v>
                </c:pt>
                <c:pt idx="137">
                  <c:v>19.76928439713674</c:v>
                </c:pt>
                <c:pt idx="138">
                  <c:v>19.211886434505551</c:v>
                </c:pt>
                <c:pt idx="139">
                  <c:v>19.204303803173811</c:v>
                </c:pt>
                <c:pt idx="140">
                  <c:v>18.694271809588201</c:v>
                </c:pt>
                <c:pt idx="141">
                  <c:v>19.040214915324704</c:v>
                </c:pt>
                <c:pt idx="142">
                  <c:v>18.463312690799984</c:v>
                </c:pt>
                <c:pt idx="143">
                  <c:v>18.013009251275733</c:v>
                </c:pt>
                <c:pt idx="144">
                  <c:v>17.65664370809878</c:v>
                </c:pt>
                <c:pt idx="145">
                  <c:v>17.125193854872453</c:v>
                </c:pt>
                <c:pt idx="146">
                  <c:v>16.89958903158232</c:v>
                </c:pt>
                <c:pt idx="147">
                  <c:v>17.102541578254922</c:v>
                </c:pt>
                <c:pt idx="148">
                  <c:v>15.780987310776254</c:v>
                </c:pt>
                <c:pt idx="149">
                  <c:v>15.416503863597695</c:v>
                </c:pt>
                <c:pt idx="150">
                  <c:v>14.349854182760954</c:v>
                </c:pt>
                <c:pt idx="151">
                  <c:v>14.588056535807818</c:v>
                </c:pt>
                <c:pt idx="152">
                  <c:v>15.012069079138769</c:v>
                </c:pt>
                <c:pt idx="153">
                  <c:v>15.271794153520194</c:v>
                </c:pt>
                <c:pt idx="154">
                  <c:v>15.942411400571681</c:v>
                </c:pt>
                <c:pt idx="155">
                  <c:v>15.612694335464948</c:v>
                </c:pt>
                <c:pt idx="156">
                  <c:v>15.739869351948242</c:v>
                </c:pt>
                <c:pt idx="157">
                  <c:v>16.202736596449927</c:v>
                </c:pt>
                <c:pt idx="158">
                  <c:v>17.187622088121937</c:v>
                </c:pt>
                <c:pt idx="159">
                  <c:v>17.434849078052473</c:v>
                </c:pt>
                <c:pt idx="160">
                  <c:v>16.80875192091802</c:v>
                </c:pt>
                <c:pt idx="161">
                  <c:v>16.606319695292537</c:v>
                </c:pt>
                <c:pt idx="162">
                  <c:v>16.289679714916961</c:v>
                </c:pt>
                <c:pt idx="163">
                  <c:v>16.457777072998379</c:v>
                </c:pt>
                <c:pt idx="164">
                  <c:v>16.522315444877222</c:v>
                </c:pt>
                <c:pt idx="165">
                  <c:v>16.502904205708436</c:v>
                </c:pt>
                <c:pt idx="166">
                  <c:v>16.542784447444568</c:v>
                </c:pt>
                <c:pt idx="167">
                  <c:v>16.672466333767733</c:v>
                </c:pt>
                <c:pt idx="168">
                  <c:v>16.524443935162722</c:v>
                </c:pt>
                <c:pt idx="169">
                  <c:v>16.33123769321142</c:v>
                </c:pt>
                <c:pt idx="170">
                  <c:v>16.364625427174808</c:v>
                </c:pt>
                <c:pt idx="171">
                  <c:v>16.387543823686308</c:v>
                </c:pt>
                <c:pt idx="172">
                  <c:v>17.0803695533824</c:v>
                </c:pt>
                <c:pt idx="173">
                  <c:v>17.207413539783399</c:v>
                </c:pt>
                <c:pt idx="174">
                  <c:v>17.54601464874057</c:v>
                </c:pt>
                <c:pt idx="175">
                  <c:v>18.074072547241812</c:v>
                </c:pt>
                <c:pt idx="176">
                  <c:v>18.200335946605477</c:v>
                </c:pt>
                <c:pt idx="177">
                  <c:v>17.944706622466484</c:v>
                </c:pt>
                <c:pt idx="178">
                  <c:v>17.342998991921704</c:v>
                </c:pt>
                <c:pt idx="179">
                  <c:v>16.548415156667964</c:v>
                </c:pt>
                <c:pt idx="180">
                  <c:v>16.576224828568197</c:v>
                </c:pt>
                <c:pt idx="181">
                  <c:v>17.515403352637282</c:v>
                </c:pt>
                <c:pt idx="182">
                  <c:v>17.232362712298624</c:v>
                </c:pt>
                <c:pt idx="183">
                  <c:v>17.643699378130009</c:v>
                </c:pt>
                <c:pt idx="184">
                  <c:v>17.82826689423284</c:v>
                </c:pt>
                <c:pt idx="185">
                  <c:v>17.777578616430478</c:v>
                </c:pt>
                <c:pt idx="186">
                  <c:v>16.637100103394602</c:v>
                </c:pt>
                <c:pt idx="187">
                  <c:v>15.703370546226884</c:v>
                </c:pt>
                <c:pt idx="188">
                  <c:v>16.544339943032025</c:v>
                </c:pt>
                <c:pt idx="189">
                  <c:v>16.43886680472589</c:v>
                </c:pt>
                <c:pt idx="190">
                  <c:v>17.089425242371121</c:v>
                </c:pt>
                <c:pt idx="191">
                  <c:v>16.501404180590104</c:v>
                </c:pt>
                <c:pt idx="192">
                  <c:v>17.026521282380561</c:v>
                </c:pt>
                <c:pt idx="193">
                  <c:v>16.894025883254105</c:v>
                </c:pt>
                <c:pt idx="194">
                  <c:v>16.958030716721034</c:v>
                </c:pt>
                <c:pt idx="195">
                  <c:v>16.696857434734664</c:v>
                </c:pt>
                <c:pt idx="196">
                  <c:v>17.04775512922939</c:v>
                </c:pt>
                <c:pt idx="197">
                  <c:v>17.850497280690615</c:v>
                </c:pt>
                <c:pt idx="198">
                  <c:v>18.651975755820295</c:v>
                </c:pt>
                <c:pt idx="199">
                  <c:v>19.006396010519435</c:v>
                </c:pt>
                <c:pt idx="200">
                  <c:v>19.372370293397793</c:v>
                </c:pt>
                <c:pt idx="201">
                  <c:v>19.028031223902421</c:v>
                </c:pt>
                <c:pt idx="202">
                  <c:v>18.358448098050221</c:v>
                </c:pt>
                <c:pt idx="203">
                  <c:v>18.748757662525495</c:v>
                </c:pt>
                <c:pt idx="204">
                  <c:v>19.24900002181375</c:v>
                </c:pt>
                <c:pt idx="205">
                  <c:v>18.918131888002137</c:v>
                </c:pt>
                <c:pt idx="206">
                  <c:v>18.042174923468675</c:v>
                </c:pt>
                <c:pt idx="207">
                  <c:v>17.705089426411774</c:v>
                </c:pt>
                <c:pt idx="208">
                  <c:v>17.595635274512809</c:v>
                </c:pt>
                <c:pt idx="209">
                  <c:v>19.544817480547987</c:v>
                </c:pt>
                <c:pt idx="210">
                  <c:v>19.858943014167284</c:v>
                </c:pt>
                <c:pt idx="211">
                  <c:v>20.544915179153271</c:v>
                </c:pt>
                <c:pt idx="212">
                  <c:v>20.44273286269128</c:v>
                </c:pt>
                <c:pt idx="213">
                  <c:v>19.947199825773648</c:v>
                </c:pt>
                <c:pt idx="214">
                  <c:v>20.527416324811281</c:v>
                </c:pt>
                <c:pt idx="215">
                  <c:v>21.403631985448165</c:v>
                </c:pt>
                <c:pt idx="216">
                  <c:v>22.932807416487176</c:v>
                </c:pt>
                <c:pt idx="217">
                  <c:v>23.048117549980184</c:v>
                </c:pt>
                <c:pt idx="218">
                  <c:v>23.279682245508717</c:v>
                </c:pt>
                <c:pt idx="219">
                  <c:v>23.152421525686478</c:v>
                </c:pt>
                <c:pt idx="220">
                  <c:v>22.091269360834175</c:v>
                </c:pt>
                <c:pt idx="221">
                  <c:v>21.212091925046821</c:v>
                </c:pt>
                <c:pt idx="222">
                  <c:v>21.561425634523108</c:v>
                </c:pt>
                <c:pt idx="223">
                  <c:v>21.726237373055437</c:v>
                </c:pt>
                <c:pt idx="224">
                  <c:v>20.591140514113764</c:v>
                </c:pt>
                <c:pt idx="225">
                  <c:v>20.1537134606866</c:v>
                </c:pt>
                <c:pt idx="226">
                  <c:v>20.196457520802287</c:v>
                </c:pt>
                <c:pt idx="227">
                  <c:v>18.512649643600184</c:v>
                </c:pt>
                <c:pt idx="228">
                  <c:v>18.674275362444778</c:v>
                </c:pt>
                <c:pt idx="229">
                  <c:v>18.703797417251426</c:v>
                </c:pt>
                <c:pt idx="230">
                  <c:v>18.775793421238362</c:v>
                </c:pt>
                <c:pt idx="231">
                  <c:v>18.936402033322718</c:v>
                </c:pt>
                <c:pt idx="232">
                  <c:v>18.403197016950404</c:v>
                </c:pt>
                <c:pt idx="233">
                  <c:v>17.992711584303965</c:v>
                </c:pt>
                <c:pt idx="234">
                  <c:v>17.68954546895279</c:v>
                </c:pt>
                <c:pt idx="235">
                  <c:v>18.069614666784183</c:v>
                </c:pt>
                <c:pt idx="236">
                  <c:v>17.341874151224712</c:v>
                </c:pt>
                <c:pt idx="237">
                  <c:v>18.102398784556041</c:v>
                </c:pt>
                <c:pt idx="238">
                  <c:v>19.419584603760747</c:v>
                </c:pt>
                <c:pt idx="239">
                  <c:v>20.744051160870839</c:v>
                </c:pt>
                <c:pt idx="240">
                  <c:v>20.978581834536168</c:v>
                </c:pt>
                <c:pt idx="241">
                  <c:v>21.679149848206169</c:v>
                </c:pt>
                <c:pt idx="242">
                  <c:v>22.347583950683834</c:v>
                </c:pt>
                <c:pt idx="243">
                  <c:v>24.409716994827193</c:v>
                </c:pt>
                <c:pt idx="244">
                  <c:v>23.064012684863545</c:v>
                </c:pt>
                <c:pt idx="245">
                  <c:v>25.238466205960329</c:v>
                </c:pt>
                <c:pt idx="246">
                  <c:v>23.144848553708091</c:v>
                </c:pt>
                <c:pt idx="247">
                  <c:v>23.077177713844364</c:v>
                </c:pt>
                <c:pt idx="248">
                  <c:v>22.590468316860225</c:v>
                </c:pt>
                <c:pt idx="249">
                  <c:v>22.252901618408913</c:v>
                </c:pt>
                <c:pt idx="250">
                  <c:v>22.375074777652792</c:v>
                </c:pt>
                <c:pt idx="251">
                  <c:v>21.680215141029674</c:v>
                </c:pt>
                <c:pt idx="252">
                  <c:v>22.34029079603356</c:v>
                </c:pt>
                <c:pt idx="253">
                  <c:v>22.45995745246039</c:v>
                </c:pt>
                <c:pt idx="254">
                  <c:v>22.410652288217328</c:v>
                </c:pt>
                <c:pt idx="255">
                  <c:v>22.82310869849784</c:v>
                </c:pt>
                <c:pt idx="256">
                  <c:v>22.427954493329796</c:v>
                </c:pt>
                <c:pt idx="257">
                  <c:v>21.963742295514617</c:v>
                </c:pt>
                <c:pt idx="258">
                  <c:v>22.385686589401359</c:v>
                </c:pt>
                <c:pt idx="259">
                  <c:v>23.168671834092859</c:v>
                </c:pt>
                <c:pt idx="260">
                  <c:v>22.856566381954501</c:v>
                </c:pt>
                <c:pt idx="261">
                  <c:v>20.60442540185981</c:v>
                </c:pt>
                <c:pt idx="262">
                  <c:v>20.408541255072176</c:v>
                </c:pt>
                <c:pt idx="263">
                  <c:v>19.633232126823835</c:v>
                </c:pt>
                <c:pt idx="264">
                  <c:v>20.318132053828499</c:v>
                </c:pt>
                <c:pt idx="265">
                  <c:v>20.107051517552819</c:v>
                </c:pt>
                <c:pt idx="266">
                  <c:v>19.884560384872842</c:v>
                </c:pt>
                <c:pt idx="267">
                  <c:v>18.980022601826267</c:v>
                </c:pt>
                <c:pt idx="268">
                  <c:v>18.954858723039884</c:v>
                </c:pt>
                <c:pt idx="269">
                  <c:v>17.818551722968522</c:v>
                </c:pt>
                <c:pt idx="270">
                  <c:v>16.918178414766665</c:v>
                </c:pt>
                <c:pt idx="271">
                  <c:v>16.299118790903496</c:v>
                </c:pt>
                <c:pt idx="272">
                  <c:v>15.654359115196916</c:v>
                </c:pt>
                <c:pt idx="273">
                  <c:v>15.252943825778845</c:v>
                </c:pt>
                <c:pt idx="274">
                  <c:v>15.407877534297899</c:v>
                </c:pt>
                <c:pt idx="275">
                  <c:v>16.042894140050137</c:v>
                </c:pt>
                <c:pt idx="276">
                  <c:v>15.861833914033639</c:v>
                </c:pt>
                <c:pt idx="277">
                  <c:v>15.021498380331431</c:v>
                </c:pt>
                <c:pt idx="278">
                  <c:v>15.08193017625886</c:v>
                </c:pt>
                <c:pt idx="279">
                  <c:v>15.565490611691484</c:v>
                </c:pt>
                <c:pt idx="280">
                  <c:v>15.525820896254634</c:v>
                </c:pt>
                <c:pt idx="281">
                  <c:v>15.474433638652652</c:v>
                </c:pt>
                <c:pt idx="282">
                  <c:v>16.036401629624105</c:v>
                </c:pt>
                <c:pt idx="283">
                  <c:v>16.30465197885103</c:v>
                </c:pt>
                <c:pt idx="284">
                  <c:v>16.742600049163677</c:v>
                </c:pt>
                <c:pt idx="285">
                  <c:v>17.633197370821396</c:v>
                </c:pt>
                <c:pt idx="286">
                  <c:v>18.076200223770066</c:v>
                </c:pt>
                <c:pt idx="287">
                  <c:v>18.159679118703192</c:v>
                </c:pt>
                <c:pt idx="288">
                  <c:v>18.459852032455842</c:v>
                </c:pt>
                <c:pt idx="289">
                  <c:v>19.168996375829821</c:v>
                </c:pt>
                <c:pt idx="290">
                  <c:v>19.831506074218414</c:v>
                </c:pt>
                <c:pt idx="291">
                  <c:v>19.482927524711268</c:v>
                </c:pt>
                <c:pt idx="292">
                  <c:v>18.629487509845113</c:v>
                </c:pt>
                <c:pt idx="293">
                  <c:v>18.735862386183527</c:v>
                </c:pt>
                <c:pt idx="294">
                  <c:v>19.205883309548046</c:v>
                </c:pt>
                <c:pt idx="295">
                  <c:v>19.573308430803717</c:v>
                </c:pt>
                <c:pt idx="296">
                  <c:v>19.743492419697773</c:v>
                </c:pt>
                <c:pt idx="297">
                  <c:v>19.897394814329527</c:v>
                </c:pt>
                <c:pt idx="298">
                  <c:v>19.443525693264966</c:v>
                </c:pt>
                <c:pt idx="299">
                  <c:v>19.577960809096105</c:v>
                </c:pt>
                <c:pt idx="300">
                  <c:v>20.132402260807883</c:v>
                </c:pt>
                <c:pt idx="301">
                  <c:v>19.866752563675874</c:v>
                </c:pt>
                <c:pt idx="302">
                  <c:v>19.259453020854107</c:v>
                </c:pt>
                <c:pt idx="303">
                  <c:v>18.87620499611587</c:v>
                </c:pt>
                <c:pt idx="304">
                  <c:v>18.054044460926384</c:v>
                </c:pt>
                <c:pt idx="305">
                  <c:v>18.172666376497492</c:v>
                </c:pt>
                <c:pt idx="306">
                  <c:v>18.195200143513727</c:v>
                </c:pt>
                <c:pt idx="307">
                  <c:v>18.967251477549286</c:v>
                </c:pt>
                <c:pt idx="308">
                  <c:v>19.200993682001343</c:v>
                </c:pt>
                <c:pt idx="309">
                  <c:v>18.095380908869082</c:v>
                </c:pt>
                <c:pt idx="310">
                  <c:v>18.141851654007954</c:v>
                </c:pt>
                <c:pt idx="311">
                  <c:v>17.660003667768656</c:v>
                </c:pt>
                <c:pt idx="312">
                  <c:v>17.21891385370597</c:v>
                </c:pt>
                <c:pt idx="313">
                  <c:v>16.217071288766149</c:v>
                </c:pt>
                <c:pt idx="314">
                  <c:v>14.687545255978648</c:v>
                </c:pt>
                <c:pt idx="315">
                  <c:v>14.669709905602737</c:v>
                </c:pt>
                <c:pt idx="316">
                  <c:v>13.790107153424247</c:v>
                </c:pt>
                <c:pt idx="317">
                  <c:v>13.1442699526732</c:v>
                </c:pt>
                <c:pt idx="318">
                  <c:v>13.585007357961841</c:v>
                </c:pt>
                <c:pt idx="319">
                  <c:v>12.513471604446607</c:v>
                </c:pt>
                <c:pt idx="320">
                  <c:v>12.328569657736622</c:v>
                </c:pt>
                <c:pt idx="321">
                  <c:v>10.831840153050603</c:v>
                </c:pt>
                <c:pt idx="322">
                  <c:v>10.591177559189783</c:v>
                </c:pt>
                <c:pt idx="323">
                  <c:v>11.33330623581117</c:v>
                </c:pt>
                <c:pt idx="324">
                  <c:v>11.902968628266974</c:v>
                </c:pt>
                <c:pt idx="325">
                  <c:v>11.554846295144797</c:v>
                </c:pt>
                <c:pt idx="326">
                  <c:v>11.984662664464295</c:v>
                </c:pt>
                <c:pt idx="327">
                  <c:v>12.448889158370367</c:v>
                </c:pt>
                <c:pt idx="328">
                  <c:v>13.078451355438339</c:v>
                </c:pt>
                <c:pt idx="329">
                  <c:v>13.051684129229994</c:v>
                </c:pt>
                <c:pt idx="330">
                  <c:v>13.345487104834397</c:v>
                </c:pt>
                <c:pt idx="331">
                  <c:v>13.884232895208612</c:v>
                </c:pt>
                <c:pt idx="332">
                  <c:v>13.70144226882511</c:v>
                </c:pt>
                <c:pt idx="333">
                  <c:v>13.6908103591787</c:v>
                </c:pt>
                <c:pt idx="334">
                  <c:v>14.435014091256258</c:v>
                </c:pt>
                <c:pt idx="335">
                  <c:v>14.58248290896244</c:v>
                </c:pt>
                <c:pt idx="336">
                  <c:v>14.76441845644135</c:v>
                </c:pt>
                <c:pt idx="337">
                  <c:v>14.167157516701364</c:v>
                </c:pt>
                <c:pt idx="338">
                  <c:v>14.336058380586215</c:v>
                </c:pt>
                <c:pt idx="339">
                  <c:v>14.645198603086117</c:v>
                </c:pt>
                <c:pt idx="340">
                  <c:v>14.953509786582782</c:v>
                </c:pt>
                <c:pt idx="341">
                  <c:v>15.040444676080996</c:v>
                </c:pt>
                <c:pt idx="342">
                  <c:v>15.23150324049768</c:v>
                </c:pt>
                <c:pt idx="343">
                  <c:v>15.417580706254757</c:v>
                </c:pt>
                <c:pt idx="344">
                  <c:v>15.254446436821173</c:v>
                </c:pt>
                <c:pt idx="345">
                  <c:v>14.988845296121761</c:v>
                </c:pt>
                <c:pt idx="346">
                  <c:v>14.745631176824585</c:v>
                </c:pt>
                <c:pt idx="347">
                  <c:v>14.750638489265034</c:v>
                </c:pt>
                <c:pt idx="348">
                  <c:v>14.547885040564147</c:v>
                </c:pt>
                <c:pt idx="349">
                  <c:v>14.002037903032701</c:v>
                </c:pt>
                <c:pt idx="350">
                  <c:v>14.050006965077824</c:v>
                </c:pt>
                <c:pt idx="351">
                  <c:v>13.559883620820079</c:v>
                </c:pt>
                <c:pt idx="352">
                  <c:v>13.568792287251449</c:v>
                </c:pt>
                <c:pt idx="353">
                  <c:v>13.01965730231594</c:v>
                </c:pt>
                <c:pt idx="354">
                  <c:v>12.342581259985224</c:v>
                </c:pt>
                <c:pt idx="355">
                  <c:v>12.745055150886254</c:v>
                </c:pt>
                <c:pt idx="356">
                  <c:v>12.937161101070842</c:v>
                </c:pt>
                <c:pt idx="357">
                  <c:v>13.918866656445813</c:v>
                </c:pt>
                <c:pt idx="358">
                  <c:v>14.164523175780353</c:v>
                </c:pt>
                <c:pt idx="359">
                  <c:v>13.741478417781545</c:v>
                </c:pt>
                <c:pt idx="360">
                  <c:v>14.049215181401204</c:v>
                </c:pt>
                <c:pt idx="361">
                  <c:v>14.721488469928307</c:v>
                </c:pt>
                <c:pt idx="362">
                  <c:v>14.37062322197953</c:v>
                </c:pt>
                <c:pt idx="363">
                  <c:v>14.752935420329351</c:v>
                </c:pt>
                <c:pt idx="364">
                  <c:v>15.047660591685037</c:v>
                </c:pt>
                <c:pt idx="365">
                  <c:v>15.328355684719277</c:v>
                </c:pt>
                <c:pt idx="366">
                  <c:v>15.083110578700259</c:v>
                </c:pt>
                <c:pt idx="367">
                  <c:v>13.899790665654436</c:v>
                </c:pt>
                <c:pt idx="368">
                  <c:v>12.997953983252428</c:v>
                </c:pt>
                <c:pt idx="369">
                  <c:v>13.066472850619189</c:v>
                </c:pt>
                <c:pt idx="370">
                  <c:v>13.727997586413087</c:v>
                </c:pt>
                <c:pt idx="371">
                  <c:v>13.929258419578233</c:v>
                </c:pt>
                <c:pt idx="372">
                  <c:v>13.79495263184582</c:v>
                </c:pt>
                <c:pt idx="373">
                  <c:v>13.531634369686593</c:v>
                </c:pt>
                <c:pt idx="374">
                  <c:v>13.639769173944163</c:v>
                </c:pt>
                <c:pt idx="375">
                  <c:v>13.654392690553232</c:v>
                </c:pt>
                <c:pt idx="376">
                  <c:v>13.645500685612367</c:v>
                </c:pt>
                <c:pt idx="377">
                  <c:v>13.785417404502525</c:v>
                </c:pt>
                <c:pt idx="378">
                  <c:v>13.802876645015782</c:v>
                </c:pt>
                <c:pt idx="379">
                  <c:v>13.98476176342627</c:v>
                </c:pt>
                <c:pt idx="380">
                  <c:v>13.926285001315868</c:v>
                </c:pt>
                <c:pt idx="381">
                  <c:v>13.905092701178464</c:v>
                </c:pt>
                <c:pt idx="382">
                  <c:v>13.749541018606534</c:v>
                </c:pt>
                <c:pt idx="383">
                  <c:v>13.388999452579634</c:v>
                </c:pt>
                <c:pt idx="384">
                  <c:v>13.148088791761554</c:v>
                </c:pt>
                <c:pt idx="385">
                  <c:v>12.682960516236761</c:v>
                </c:pt>
                <c:pt idx="386">
                  <c:v>12.443453515183664</c:v>
                </c:pt>
                <c:pt idx="387">
                  <c:v>12.433067081795166</c:v>
                </c:pt>
                <c:pt idx="388">
                  <c:v>12.221401061154122</c:v>
                </c:pt>
                <c:pt idx="389">
                  <c:v>11.49196285276123</c:v>
                </c:pt>
                <c:pt idx="390">
                  <c:v>11.534022795459858</c:v>
                </c:pt>
                <c:pt idx="391">
                  <c:v>11.846840543564632</c:v>
                </c:pt>
                <c:pt idx="392">
                  <c:v>11.843316826625975</c:v>
                </c:pt>
                <c:pt idx="393">
                  <c:v>11.471490240312296</c:v>
                </c:pt>
                <c:pt idx="394">
                  <c:v>11.072537845038015</c:v>
                </c:pt>
                <c:pt idx="395">
                  <c:v>11.174040870036794</c:v>
                </c:pt>
                <c:pt idx="396">
                  <c:v>11.636092105046135</c:v>
                </c:pt>
                <c:pt idx="397">
                  <c:v>11.910233879798247</c:v>
                </c:pt>
                <c:pt idx="398">
                  <c:v>11.685526018836832</c:v>
                </c:pt>
                <c:pt idx="399">
                  <c:v>11.522662536200237</c:v>
                </c:pt>
                <c:pt idx="400">
                  <c:v>11.479008694164484</c:v>
                </c:pt>
                <c:pt idx="401">
                  <c:v>11.428715168831886</c:v>
                </c:pt>
                <c:pt idx="402">
                  <c:v>10.694345183040138</c:v>
                </c:pt>
                <c:pt idx="403">
                  <c:v>10.492046265076437</c:v>
                </c:pt>
                <c:pt idx="404">
                  <c:v>10.500497301802133</c:v>
                </c:pt>
                <c:pt idx="405">
                  <c:v>10.612759466126224</c:v>
                </c:pt>
                <c:pt idx="406">
                  <c:v>10.516917642992121</c:v>
                </c:pt>
                <c:pt idx="407">
                  <c:v>10.172217991997863</c:v>
                </c:pt>
                <c:pt idx="408">
                  <c:v>10.359834197757269</c:v>
                </c:pt>
                <c:pt idx="409">
                  <c:v>10.329786209660693</c:v>
                </c:pt>
                <c:pt idx="410">
                  <c:v>10.70701318868281</c:v>
                </c:pt>
                <c:pt idx="411">
                  <c:v>11.401123789000181</c:v>
                </c:pt>
                <c:pt idx="412">
                  <c:v>11.026929876471314</c:v>
                </c:pt>
                <c:pt idx="413">
                  <c:v>11.154262189096338</c:v>
                </c:pt>
                <c:pt idx="414">
                  <c:v>11.113629393949603</c:v>
                </c:pt>
                <c:pt idx="415">
                  <c:v>11.5848316416046</c:v>
                </c:pt>
                <c:pt idx="416">
                  <c:v>12.01157075782589</c:v>
                </c:pt>
                <c:pt idx="417">
                  <c:v>12.549076133220153</c:v>
                </c:pt>
                <c:pt idx="418">
                  <c:v>12.857714453559316</c:v>
                </c:pt>
                <c:pt idx="419">
                  <c:v>12.878444602185995</c:v>
                </c:pt>
                <c:pt idx="420">
                  <c:v>12.543563692516173</c:v>
                </c:pt>
                <c:pt idx="421">
                  <c:v>12.354652326458801</c:v>
                </c:pt>
                <c:pt idx="422">
                  <c:v>12.177052795748482</c:v>
                </c:pt>
                <c:pt idx="423">
                  <c:v>11.906481776593182</c:v>
                </c:pt>
                <c:pt idx="424">
                  <c:v>12.026256671905163</c:v>
                </c:pt>
                <c:pt idx="425">
                  <c:v>11.995961222946583</c:v>
                </c:pt>
                <c:pt idx="426">
                  <c:v>11.791165275254549</c:v>
                </c:pt>
                <c:pt idx="427">
                  <c:v>11.732082638874166</c:v>
                </c:pt>
                <c:pt idx="428">
                  <c:v>11.944552417504475</c:v>
                </c:pt>
                <c:pt idx="429">
                  <c:v>12.045741763370797</c:v>
                </c:pt>
                <c:pt idx="430">
                  <c:v>12.053230403230501</c:v>
                </c:pt>
                <c:pt idx="431">
                  <c:v>11.413559188849494</c:v>
                </c:pt>
                <c:pt idx="432">
                  <c:v>10.992361427383425</c:v>
                </c:pt>
                <c:pt idx="433">
                  <c:v>10.06318773873573</c:v>
                </c:pt>
                <c:pt idx="434">
                  <c:v>10.327157080107874</c:v>
                </c:pt>
                <c:pt idx="435">
                  <c:v>9.6445311972812338</c:v>
                </c:pt>
                <c:pt idx="436">
                  <c:v>9.1389888133735742</c:v>
                </c:pt>
                <c:pt idx="437">
                  <c:v>9.1482202595395794</c:v>
                </c:pt>
                <c:pt idx="438">
                  <c:v>9.0034723772288068</c:v>
                </c:pt>
                <c:pt idx="439">
                  <c:v>8.5726804667537806</c:v>
                </c:pt>
                <c:pt idx="440">
                  <c:v>7.9508232642170649</c:v>
                </c:pt>
                <c:pt idx="441">
                  <c:v>7.3871337111081443</c:v>
                </c:pt>
                <c:pt idx="442">
                  <c:v>6.7530136047743072</c:v>
                </c:pt>
                <c:pt idx="443">
                  <c:v>6.4125938981198187</c:v>
                </c:pt>
                <c:pt idx="444">
                  <c:v>6.6406460286553495</c:v>
                </c:pt>
                <c:pt idx="445">
                  <c:v>6.7843435516302817</c:v>
                </c:pt>
                <c:pt idx="446">
                  <c:v>6.6863557604558945</c:v>
                </c:pt>
                <c:pt idx="447">
                  <c:v>6.5207277305471596</c:v>
                </c:pt>
                <c:pt idx="448">
                  <c:v>6.5823632316210805</c:v>
                </c:pt>
                <c:pt idx="449">
                  <c:v>6.496291318641056</c:v>
                </c:pt>
                <c:pt idx="450">
                  <c:v>6.3713240938489903</c:v>
                </c:pt>
                <c:pt idx="451">
                  <c:v>6.3030737609145939</c:v>
                </c:pt>
                <c:pt idx="452">
                  <c:v>6.1491705624316806</c:v>
                </c:pt>
                <c:pt idx="453">
                  <c:v>6.2905153211913225</c:v>
                </c:pt>
                <c:pt idx="454">
                  <c:v>6.3333274953541574</c:v>
                </c:pt>
                <c:pt idx="455">
                  <c:v>6.1345804112834301</c:v>
                </c:pt>
                <c:pt idx="456">
                  <c:v>6.0984676399501065</c:v>
                </c:pt>
                <c:pt idx="457">
                  <c:v>6.2396927713649797</c:v>
                </c:pt>
                <c:pt idx="458">
                  <c:v>6.356074004869142</c:v>
                </c:pt>
                <c:pt idx="459">
                  <c:v>6.4561395558192736</c:v>
                </c:pt>
                <c:pt idx="460">
                  <c:v>6.8290022614820316</c:v>
                </c:pt>
                <c:pt idx="461">
                  <c:v>7.0216152147841351</c:v>
                </c:pt>
                <c:pt idx="462">
                  <c:v>7.052837165446312</c:v>
                </c:pt>
                <c:pt idx="463">
                  <c:v>6.4791311017052795</c:v>
                </c:pt>
                <c:pt idx="464">
                  <c:v>6.558481672061264</c:v>
                </c:pt>
                <c:pt idx="465">
                  <c:v>6.7947041999493054</c:v>
                </c:pt>
                <c:pt idx="466">
                  <c:v>6.4670225741331357</c:v>
                </c:pt>
                <c:pt idx="467">
                  <c:v>6.1607170337991786</c:v>
                </c:pt>
                <c:pt idx="468">
                  <c:v>5.989667771139441</c:v>
                </c:pt>
                <c:pt idx="469">
                  <c:v>5.4553476499077753</c:v>
                </c:pt>
                <c:pt idx="470">
                  <c:v>5.7988227275571624</c:v>
                </c:pt>
                <c:pt idx="471">
                  <c:v>5.5998587255061878</c:v>
                </c:pt>
                <c:pt idx="472">
                  <c:v>5.1889504620474955</c:v>
                </c:pt>
                <c:pt idx="473">
                  <c:v>5.0436396804516237</c:v>
                </c:pt>
                <c:pt idx="474">
                  <c:v>5.0805929195407975</c:v>
                </c:pt>
                <c:pt idx="475">
                  <c:v>5.02070107792286</c:v>
                </c:pt>
                <c:pt idx="476">
                  <c:v>5.2971627701080601</c:v>
                </c:pt>
                <c:pt idx="477">
                  <c:v>5.3511773934241598</c:v>
                </c:pt>
                <c:pt idx="478">
                  <c:v>5.1264079309479262</c:v>
                </c:pt>
                <c:pt idx="479">
                  <c:v>4.7842410450832515</c:v>
                </c:pt>
                <c:pt idx="480">
                  <c:v>5.122184146887375</c:v>
                </c:pt>
                <c:pt idx="481">
                  <c:v>5.274857191205049</c:v>
                </c:pt>
                <c:pt idx="482">
                  <c:v>5.1923481586841804</c:v>
                </c:pt>
                <c:pt idx="483">
                  <c:v>5.2970859227396776</c:v>
                </c:pt>
                <c:pt idx="484">
                  <c:v>5.6094692253307787</c:v>
                </c:pt>
                <c:pt idx="485">
                  <c:v>5.2161109609893241</c:v>
                </c:pt>
                <c:pt idx="486">
                  <c:v>5.1977793619054733</c:v>
                </c:pt>
                <c:pt idx="487">
                  <c:v>5.1612948232157327</c:v>
                </c:pt>
                <c:pt idx="488">
                  <c:v>5.3775244254582626</c:v>
                </c:pt>
                <c:pt idx="489">
                  <c:v>5.4792576780533508</c:v>
                </c:pt>
                <c:pt idx="490">
                  <c:v>5.8381969932008957</c:v>
                </c:pt>
                <c:pt idx="491">
                  <c:v>6.1141588494172732</c:v>
                </c:pt>
                <c:pt idx="492">
                  <c:v>6.2870872903471318</c:v>
                </c:pt>
                <c:pt idx="493">
                  <c:v>6.4613058726969843</c:v>
                </c:pt>
                <c:pt idx="494">
                  <c:v>6.8213872490360421</c:v>
                </c:pt>
                <c:pt idx="495">
                  <c:v>7.2732533902098675</c:v>
                </c:pt>
                <c:pt idx="496">
                  <c:v>7.5934672589193823</c:v>
                </c:pt>
                <c:pt idx="497">
                  <c:v>7.5579873517551306</c:v>
                </c:pt>
                <c:pt idx="498">
                  <c:v>7.6020950457740364</c:v>
                </c:pt>
                <c:pt idx="499">
                  <c:v>8.0200306898957781</c:v>
                </c:pt>
                <c:pt idx="500">
                  <c:v>8.2650830022843067</c:v>
                </c:pt>
                <c:pt idx="501">
                  <c:v>8.4321519987619027</c:v>
                </c:pt>
                <c:pt idx="502">
                  <c:v>7.9982537722698419</c:v>
                </c:pt>
                <c:pt idx="503">
                  <c:v>7.9646798649400052</c:v>
                </c:pt>
                <c:pt idx="504">
                  <c:v>8.1542004830691575</c:v>
                </c:pt>
                <c:pt idx="505">
                  <c:v>8.5333605790659757</c:v>
                </c:pt>
                <c:pt idx="506">
                  <c:v>8.7007375009785388</c:v>
                </c:pt>
                <c:pt idx="507">
                  <c:v>8.3728096684638231</c:v>
                </c:pt>
                <c:pt idx="508">
                  <c:v>8.0004978675982166</c:v>
                </c:pt>
                <c:pt idx="509">
                  <c:v>7.6718252826730824</c:v>
                </c:pt>
                <c:pt idx="510">
                  <c:v>7.3459851194906518</c:v>
                </c:pt>
                <c:pt idx="511">
                  <c:v>7.4417831742173748</c:v>
                </c:pt>
                <c:pt idx="512">
                  <c:v>7.4581838671897946</c:v>
                </c:pt>
                <c:pt idx="513">
                  <c:v>7.3174003956214815</c:v>
                </c:pt>
                <c:pt idx="514">
                  <c:v>7.5463279119162365</c:v>
                </c:pt>
                <c:pt idx="515">
                  <c:v>7.8097391449387477</c:v>
                </c:pt>
                <c:pt idx="516">
                  <c:v>8.0722494460373806</c:v>
                </c:pt>
                <c:pt idx="517">
                  <c:v>8.1620662208503632</c:v>
                </c:pt>
                <c:pt idx="518">
                  <c:v>8.0580770441160929</c:v>
                </c:pt>
                <c:pt idx="519">
                  <c:v>7.9236203483279821</c:v>
                </c:pt>
                <c:pt idx="520">
                  <c:v>7.8996983306652941</c:v>
                </c:pt>
                <c:pt idx="521">
                  <c:v>8.0516769463966487</c:v>
                </c:pt>
                <c:pt idx="522">
                  <c:v>8.3777121399718357</c:v>
                </c:pt>
                <c:pt idx="523">
                  <c:v>8.7174183085483321</c:v>
                </c:pt>
                <c:pt idx="524">
                  <c:v>8.581670375209054</c:v>
                </c:pt>
                <c:pt idx="525">
                  <c:v>8.4194910358724275</c:v>
                </c:pt>
                <c:pt idx="526">
                  <c:v>8.8883273612509708</c:v>
                </c:pt>
                <c:pt idx="527">
                  <c:v>9.3106396804163776</c:v>
                </c:pt>
                <c:pt idx="528">
                  <c:v>9.6926188522550003</c:v>
                </c:pt>
                <c:pt idx="529">
                  <c:v>9.8308047228195754</c:v>
                </c:pt>
                <c:pt idx="530">
                  <c:v>9.5185375388100333</c:v>
                </c:pt>
                <c:pt idx="531">
                  <c:v>9.4765667879030708</c:v>
                </c:pt>
                <c:pt idx="532">
                  <c:v>9.7290076940213321</c:v>
                </c:pt>
                <c:pt idx="533">
                  <c:v>9.7963861804506127</c:v>
                </c:pt>
                <c:pt idx="534">
                  <c:v>9.9639938917878048</c:v>
                </c:pt>
                <c:pt idx="535">
                  <c:v>10.110918458488946</c:v>
                </c:pt>
                <c:pt idx="536">
                  <c:v>10.359247611348506</c:v>
                </c:pt>
                <c:pt idx="537">
                  <c:v>10.718495997022934</c:v>
                </c:pt>
                <c:pt idx="538">
                  <c:v>10.886317440307939</c:v>
                </c:pt>
                <c:pt idx="539">
                  <c:v>11.147365239137255</c:v>
                </c:pt>
                <c:pt idx="540">
                  <c:v>11.340966188506242</c:v>
                </c:pt>
                <c:pt idx="541">
                  <c:v>11.389435672748018</c:v>
                </c:pt>
                <c:pt idx="542">
                  <c:v>10.712352062732487</c:v>
                </c:pt>
                <c:pt idx="543">
                  <c:v>10.395587685954736</c:v>
                </c:pt>
                <c:pt idx="544">
                  <c:v>10.575158463806103</c:v>
                </c:pt>
                <c:pt idx="545">
                  <c:v>11.197979740229965</c:v>
                </c:pt>
                <c:pt idx="546">
                  <c:v>11.869694058481283</c:v>
                </c:pt>
                <c:pt idx="547">
                  <c:v>12.488808219521884</c:v>
                </c:pt>
                <c:pt idx="548">
                  <c:v>12.692614823344721</c:v>
                </c:pt>
                <c:pt idx="549">
                  <c:v>12.426517521583351</c:v>
                </c:pt>
                <c:pt idx="550">
                  <c:v>12.615251212344486</c:v>
                </c:pt>
                <c:pt idx="551">
                  <c:v>13.009052728993131</c:v>
                </c:pt>
                <c:pt idx="552">
                  <c:v>13.185930628677793</c:v>
                </c:pt>
                <c:pt idx="553">
                  <c:v>13.633966132216216</c:v>
                </c:pt>
                <c:pt idx="554">
                  <c:v>14.0332575076045</c:v>
                </c:pt>
                <c:pt idx="555">
                  <c:v>14.48822220915706</c:v>
                </c:pt>
                <c:pt idx="556">
                  <c:v>15.00234705573712</c:v>
                </c:pt>
                <c:pt idx="557">
                  <c:v>15.120333481747526</c:v>
                </c:pt>
                <c:pt idx="558">
                  <c:v>15.820802594477756</c:v>
                </c:pt>
                <c:pt idx="559">
                  <c:v>16.86286185276381</c:v>
                </c:pt>
                <c:pt idx="560">
                  <c:v>17.81872371351643</c:v>
                </c:pt>
                <c:pt idx="561">
                  <c:v>17.537237852261089</c:v>
                </c:pt>
                <c:pt idx="562">
                  <c:v>18.131301434952434</c:v>
                </c:pt>
                <c:pt idx="563">
                  <c:v>18.646624021402531</c:v>
                </c:pt>
                <c:pt idx="564">
                  <c:v>18.806128571700771</c:v>
                </c:pt>
                <c:pt idx="565">
                  <c:v>18.868850519584036</c:v>
                </c:pt>
                <c:pt idx="566">
                  <c:v>19.943417799064537</c:v>
                </c:pt>
                <c:pt idx="567">
                  <c:v>21.257909249487497</c:v>
                </c:pt>
                <c:pt idx="568">
                  <c:v>21.832732178740024</c:v>
                </c:pt>
                <c:pt idx="569">
                  <c:v>20.9134215768667</c:v>
                </c:pt>
                <c:pt idx="570">
                  <c:v>21.0819054352968</c:v>
                </c:pt>
                <c:pt idx="571">
                  <c:v>21.762131502579226</c:v>
                </c:pt>
                <c:pt idx="572">
                  <c:v>23.004649446159224</c:v>
                </c:pt>
                <c:pt idx="573">
                  <c:v>23.578344239585029</c:v>
                </c:pt>
                <c:pt idx="574">
                  <c:v>25.121984571109593</c:v>
                </c:pt>
                <c:pt idx="575">
                  <c:v>25.301591027426145</c:v>
                </c:pt>
                <c:pt idx="576">
                  <c:v>27.083199620832772</c:v>
                </c:pt>
                <c:pt idx="577">
                  <c:v>27.131672798247386</c:v>
                </c:pt>
                <c:pt idx="578">
                  <c:v>27.675748437861873</c:v>
                </c:pt>
                <c:pt idx="579">
                  <c:v>27.568454472898296</c:v>
                </c:pt>
                <c:pt idx="580">
                  <c:v>27.698586875008122</c:v>
                </c:pt>
                <c:pt idx="581">
                  <c:v>27.935467830288687</c:v>
                </c:pt>
                <c:pt idx="582">
                  <c:v>29.933289406842199</c:v>
                </c:pt>
                <c:pt idx="583">
                  <c:v>31.48031324717299</c:v>
                </c:pt>
                <c:pt idx="584">
                  <c:v>32.563788598776696</c:v>
                </c:pt>
                <c:pt idx="585">
                  <c:v>28.961067164354791</c:v>
                </c:pt>
                <c:pt idx="586">
                  <c:v>21.17103600009704</c:v>
                </c:pt>
                <c:pt idx="587">
                  <c:v>22.007373176418337</c:v>
                </c:pt>
                <c:pt idx="588">
                  <c:v>22.310724294336843</c:v>
                </c:pt>
                <c:pt idx="589">
                  <c:v>23.697117749335881</c:v>
                </c:pt>
                <c:pt idx="590">
                  <c:v>24.586607792668847</c:v>
                </c:pt>
                <c:pt idx="591">
                  <c:v>25.843436862018304</c:v>
                </c:pt>
                <c:pt idx="592">
                  <c:v>24.309760633908173</c:v>
                </c:pt>
                <c:pt idx="593">
                  <c:v>21.866899333389476</c:v>
                </c:pt>
                <c:pt idx="594">
                  <c:v>21.548797592546638</c:v>
                </c:pt>
                <c:pt idx="595">
                  <c:v>21.300602241118138</c:v>
                </c:pt>
                <c:pt idx="596">
                  <c:v>21.072581788447302</c:v>
                </c:pt>
                <c:pt idx="597">
                  <c:v>18.214870154658634</c:v>
                </c:pt>
                <c:pt idx="598">
                  <c:v>16.939711377775154</c:v>
                </c:pt>
                <c:pt idx="599">
                  <c:v>16.055001856531316</c:v>
                </c:pt>
                <c:pt idx="600">
                  <c:v>16.705478731547604</c:v>
                </c:pt>
                <c:pt idx="601">
                  <c:v>18.161492436976083</c:v>
                </c:pt>
                <c:pt idx="602">
                  <c:v>18.579561032791286</c:v>
                </c:pt>
                <c:pt idx="603">
                  <c:v>16.872315331609663</c:v>
                </c:pt>
                <c:pt idx="604">
                  <c:v>15.401539999110113</c:v>
                </c:pt>
                <c:pt idx="605">
                  <c:v>15.062476074643254</c:v>
                </c:pt>
                <c:pt idx="606">
                  <c:v>15.516750095516324</c:v>
                </c:pt>
                <c:pt idx="607">
                  <c:v>15.006276602886546</c:v>
                </c:pt>
                <c:pt idx="608">
                  <c:v>12.817745261106889</c:v>
                </c:pt>
                <c:pt idx="609">
                  <c:v>11.14592640766093</c:v>
                </c:pt>
                <c:pt idx="610">
                  <c:v>11.415600295644682</c:v>
                </c:pt>
                <c:pt idx="611">
                  <c:v>9.3060328679683231</c:v>
                </c:pt>
                <c:pt idx="612">
                  <c:v>9.3124064551778485</c:v>
                </c:pt>
                <c:pt idx="613">
                  <c:v>9.3369322510084078</c:v>
                </c:pt>
                <c:pt idx="614">
                  <c:v>9.4130650280122126</c:v>
                </c:pt>
                <c:pt idx="615">
                  <c:v>7.1922331961154891</c:v>
                </c:pt>
                <c:pt idx="616">
                  <c:v>6.3908572898814455</c:v>
                </c:pt>
                <c:pt idx="617">
                  <c:v>5.5650593715289656</c:v>
                </c:pt>
                <c:pt idx="618">
                  <c:v>5.8387636718512024</c:v>
                </c:pt>
                <c:pt idx="619">
                  <c:v>8.8346532051812172</c:v>
                </c:pt>
                <c:pt idx="620">
                  <c:v>9.7611685640637109</c:v>
                </c:pt>
                <c:pt idx="621">
                  <c:v>8.4786066076890858</c:v>
                </c:pt>
                <c:pt idx="622">
                  <c:v>8.4633095671229022</c:v>
                </c:pt>
                <c:pt idx="623">
                  <c:v>8.2570739991006814</c:v>
                </c:pt>
                <c:pt idx="624">
                  <c:v>8.7280461628135271</c:v>
                </c:pt>
                <c:pt idx="625">
                  <c:v>7.8260517513165961</c:v>
                </c:pt>
                <c:pt idx="626">
                  <c:v>7.8746813229431698</c:v>
                </c:pt>
                <c:pt idx="627">
                  <c:v>8.7231016460681108</c:v>
                </c:pt>
                <c:pt idx="628">
                  <c:v>11.249651251932445</c:v>
                </c:pt>
                <c:pt idx="629">
                  <c:v>13.098875517269521</c:v>
                </c:pt>
                <c:pt idx="630">
                  <c:v>13.75430449387453</c:v>
                </c:pt>
                <c:pt idx="631">
                  <c:v>12.999527050367737</c:v>
                </c:pt>
                <c:pt idx="632">
                  <c:v>12.922920614885994</c:v>
                </c:pt>
                <c:pt idx="633">
                  <c:v>11.696253568143694</c:v>
                </c:pt>
                <c:pt idx="634">
                  <c:v>12.011766193389937</c:v>
                </c:pt>
                <c:pt idx="635">
                  <c:v>12.28180162260111</c:v>
                </c:pt>
                <c:pt idx="636">
                  <c:v>13.025119828332377</c:v>
                </c:pt>
                <c:pt idx="637">
                  <c:v>13.926922904274292</c:v>
                </c:pt>
                <c:pt idx="638">
                  <c:v>13.254537629740085</c:v>
                </c:pt>
                <c:pt idx="639">
                  <c:v>13.518389284490091</c:v>
                </c:pt>
                <c:pt idx="640">
                  <c:v>12.181583235024023</c:v>
                </c:pt>
                <c:pt idx="641">
                  <c:v>12.287726483952426</c:v>
                </c:pt>
                <c:pt idx="642">
                  <c:v>11.741524229318244</c:v>
                </c:pt>
                <c:pt idx="643">
                  <c:v>11.315025981829052</c:v>
                </c:pt>
                <c:pt idx="644">
                  <c:v>10.90995408328885</c:v>
                </c:pt>
                <c:pt idx="645">
                  <c:v>11.108352605351728</c:v>
                </c:pt>
                <c:pt idx="646">
                  <c:v>11.4488086902057</c:v>
                </c:pt>
                <c:pt idx="647">
                  <c:v>11.639337566475884</c:v>
                </c:pt>
                <c:pt idx="648">
                  <c:v>11.495907968201601</c:v>
                </c:pt>
                <c:pt idx="649">
                  <c:v>11.087812159055568</c:v>
                </c:pt>
                <c:pt idx="650">
                  <c:v>10.398272404790033</c:v>
                </c:pt>
                <c:pt idx="651">
                  <c:v>11.104210207149523</c:v>
                </c:pt>
                <c:pt idx="652">
                  <c:v>11.985576683480099</c:v>
                </c:pt>
                <c:pt idx="653">
                  <c:v>12.539519324443894</c:v>
                </c:pt>
                <c:pt idx="654">
                  <c:v>13.202137936511015</c:v>
                </c:pt>
                <c:pt idx="655">
                  <c:v>14.105056846668964</c:v>
                </c:pt>
                <c:pt idx="656">
                  <c:v>14.418891702707437</c:v>
                </c:pt>
                <c:pt idx="657">
                  <c:v>14.8262326271141</c:v>
                </c:pt>
                <c:pt idx="658">
                  <c:v>16.129605163251149</c:v>
                </c:pt>
                <c:pt idx="659">
                  <c:v>16.159192714615333</c:v>
                </c:pt>
                <c:pt idx="660">
                  <c:v>17.087359845997238</c:v>
                </c:pt>
                <c:pt idx="661">
                  <c:v>18.104536459517796</c:v>
                </c:pt>
                <c:pt idx="662">
                  <c:v>18.660478203926019</c:v>
                </c:pt>
                <c:pt idx="663">
                  <c:v>18.718999665151497</c:v>
                </c:pt>
                <c:pt idx="664">
                  <c:v>17.750192519328639</c:v>
                </c:pt>
                <c:pt idx="665">
                  <c:v>18.393001065831342</c:v>
                </c:pt>
                <c:pt idx="666">
                  <c:v>19.360464512319133</c:v>
                </c:pt>
                <c:pt idx="667">
                  <c:v>19.623060162983762</c:v>
                </c:pt>
                <c:pt idx="668">
                  <c:v>19.862024243287628</c:v>
                </c:pt>
                <c:pt idx="669">
                  <c:v>20.913091852533121</c:v>
                </c:pt>
                <c:pt idx="670">
                  <c:v>21.499765341024162</c:v>
                </c:pt>
                <c:pt idx="671">
                  <c:v>21.125663548155437</c:v>
                </c:pt>
                <c:pt idx="672">
                  <c:v>21.618741582953508</c:v>
                </c:pt>
                <c:pt idx="673">
                  <c:v>22.244221552805165</c:v>
                </c:pt>
                <c:pt idx="674">
                  <c:v>22.042197016050579</c:v>
                </c:pt>
                <c:pt idx="675">
                  <c:v>20.556579457432861</c:v>
                </c:pt>
                <c:pt idx="676">
                  <c:v>19.474174686572102</c:v>
                </c:pt>
                <c:pt idx="677">
                  <c:v>18.711659960364962</c:v>
                </c:pt>
                <c:pt idx="678">
                  <c:v>19.646723279607624</c:v>
                </c:pt>
                <c:pt idx="679">
                  <c:v>19.806982577380957</c:v>
                </c:pt>
                <c:pt idx="680">
                  <c:v>16.847882862705813</c:v>
                </c:pt>
                <c:pt idx="681">
                  <c:v>14.361659574753361</c:v>
                </c:pt>
                <c:pt idx="682">
                  <c:v>13.158119166486063</c:v>
                </c:pt>
                <c:pt idx="683">
                  <c:v>13.008483033706135</c:v>
                </c:pt>
                <c:pt idx="684">
                  <c:v>13.511461918562414</c:v>
                </c:pt>
                <c:pt idx="685">
                  <c:v>13.263076236460867</c:v>
                </c:pt>
                <c:pt idx="686">
                  <c:v>12.377286234697689</c:v>
                </c:pt>
                <c:pt idx="687">
                  <c:v>11.789517720684183</c:v>
                </c:pt>
                <c:pt idx="688">
                  <c:v>11.992275930545693</c:v>
                </c:pt>
                <c:pt idx="689">
                  <c:v>12.288966307788128</c:v>
                </c:pt>
                <c:pt idx="690">
                  <c:v>14.77032801749206</c:v>
                </c:pt>
                <c:pt idx="691">
                  <c:v>14.903588512604371</c:v>
                </c:pt>
                <c:pt idx="692">
                  <c:v>14.282330508639969</c:v>
                </c:pt>
                <c:pt idx="693">
                  <c:v>16.061147643333431</c:v>
                </c:pt>
                <c:pt idx="694">
                  <c:v>16.14957180071551</c:v>
                </c:pt>
                <c:pt idx="695">
                  <c:v>15.756484438994002</c:v>
                </c:pt>
                <c:pt idx="696">
                  <c:v>15.599634410919281</c:v>
                </c:pt>
                <c:pt idx="697">
                  <c:v>15.664696928954768</c:v>
                </c:pt>
                <c:pt idx="698">
                  <c:v>15.72922374321422</c:v>
                </c:pt>
                <c:pt idx="699">
                  <c:v>13.916994579812402</c:v>
                </c:pt>
                <c:pt idx="700">
                  <c:v>14.502929499657769</c:v>
                </c:pt>
                <c:pt idx="701">
                  <c:v>14.833828921489783</c:v>
                </c:pt>
                <c:pt idx="702">
                  <c:v>15.270952598570251</c:v>
                </c:pt>
                <c:pt idx="703">
                  <c:v>15.120082343333975</c:v>
                </c:pt>
                <c:pt idx="704">
                  <c:v>16.452835577060952</c:v>
                </c:pt>
                <c:pt idx="705">
                  <c:v>16.821204806265627</c:v>
                </c:pt>
                <c:pt idx="706">
                  <c:v>16.599238509946627</c:v>
                </c:pt>
                <c:pt idx="707">
                  <c:v>16.280412901283821</c:v>
                </c:pt>
                <c:pt idx="708">
                  <c:v>16.37848034261366</c:v>
                </c:pt>
                <c:pt idx="709">
                  <c:v>16.216119847731044</c:v>
                </c:pt>
                <c:pt idx="710">
                  <c:v>16.172906305307887</c:v>
                </c:pt>
                <c:pt idx="711">
                  <c:v>16.370988707128777</c:v>
                </c:pt>
                <c:pt idx="712">
                  <c:v>14.138747694800724</c:v>
                </c:pt>
                <c:pt idx="713">
                  <c:v>12.843765598268806</c:v>
                </c:pt>
                <c:pt idx="714">
                  <c:v>13.369884763210052</c:v>
                </c:pt>
                <c:pt idx="715">
                  <c:v>13.649399392391631</c:v>
                </c:pt>
                <c:pt idx="716">
                  <c:v>14.214842598620638</c:v>
                </c:pt>
                <c:pt idx="717">
                  <c:v>14.328290323104955</c:v>
                </c:pt>
                <c:pt idx="718">
                  <c:v>14.636689248763604</c:v>
                </c:pt>
                <c:pt idx="719">
                  <c:v>13.908426122353827</c:v>
                </c:pt>
                <c:pt idx="720">
                  <c:v>13.904158267950825</c:v>
                </c:pt>
                <c:pt idx="721">
                  <c:v>13.002943303402443</c:v>
                </c:pt>
                <c:pt idx="722">
                  <c:v>12.955719822063326</c:v>
                </c:pt>
                <c:pt idx="723">
                  <c:v>12.429370389220777</c:v>
                </c:pt>
                <c:pt idx="724">
                  <c:v>12.037206512481569</c:v>
                </c:pt>
                <c:pt idx="725">
                  <c:v>12.164306590628437</c:v>
                </c:pt>
                <c:pt idx="726">
                  <c:v>12.744996277919572</c:v>
                </c:pt>
                <c:pt idx="727">
                  <c:v>12.463173720387799</c:v>
                </c:pt>
                <c:pt idx="728">
                  <c:v>12.279729272093073</c:v>
                </c:pt>
                <c:pt idx="729">
                  <c:v>11.577814956574077</c:v>
                </c:pt>
                <c:pt idx="730">
                  <c:v>10.911668685916963</c:v>
                </c:pt>
                <c:pt idx="731">
                  <c:v>10.086593309917905</c:v>
                </c:pt>
                <c:pt idx="732">
                  <c:v>10.101686431929254</c:v>
                </c:pt>
                <c:pt idx="733">
                  <c:v>9.6802555917493596</c:v>
                </c:pt>
                <c:pt idx="734">
                  <c:v>9.0034266177609705</c:v>
                </c:pt>
                <c:pt idx="735">
                  <c:v>8.5442557075882579</c:v>
                </c:pt>
                <c:pt idx="736">
                  <c:v>8.5061162596960518</c:v>
                </c:pt>
                <c:pt idx="737">
                  <c:v>8.9054569285180545</c:v>
                </c:pt>
                <c:pt idx="738">
                  <c:v>9.150488900994743</c:v>
                </c:pt>
                <c:pt idx="739">
                  <c:v>9.0128230475642948</c:v>
                </c:pt>
                <c:pt idx="740">
                  <c:v>9.0778298393715016</c:v>
                </c:pt>
                <c:pt idx="741">
                  <c:v>9.5991767493529832</c:v>
                </c:pt>
                <c:pt idx="742">
                  <c:v>9.6613341521716531</c:v>
                </c:pt>
                <c:pt idx="743">
                  <c:v>9.6175141032831739</c:v>
                </c:pt>
                <c:pt idx="744">
                  <c:v>10.150534220432082</c:v>
                </c:pt>
                <c:pt idx="745">
                  <c:v>10.708982995221266</c:v>
                </c:pt>
                <c:pt idx="746">
                  <c:v>10.8505417440368</c:v>
                </c:pt>
                <c:pt idx="747">
                  <c:v>11.039227142939684</c:v>
                </c:pt>
                <c:pt idx="748">
                  <c:v>11.36221580061369</c:v>
                </c:pt>
                <c:pt idx="749">
                  <c:v>11.516744786451227</c:v>
                </c:pt>
                <c:pt idx="750">
                  <c:v>11.77421334178165</c:v>
                </c:pt>
                <c:pt idx="751">
                  <c:v>11.210545904158964</c:v>
                </c:pt>
                <c:pt idx="752">
                  <c:v>11.336281939610283</c:v>
                </c:pt>
                <c:pt idx="753">
                  <c:v>11.187335503326029</c:v>
                </c:pt>
                <c:pt idx="754">
                  <c:v>10.631033673001415</c:v>
                </c:pt>
                <c:pt idx="755">
                  <c:v>10.737360316041068</c:v>
                </c:pt>
                <c:pt idx="756">
                  <c:v>11.05241276397747</c:v>
                </c:pt>
                <c:pt idx="757">
                  <c:v>10.947918887724718</c:v>
                </c:pt>
                <c:pt idx="758">
                  <c:v>11.224693196180681</c:v>
                </c:pt>
                <c:pt idx="759">
                  <c:v>10.938275188239396</c:v>
                </c:pt>
                <c:pt idx="760">
                  <c:v>11.103736936792622</c:v>
                </c:pt>
                <c:pt idx="761">
                  <c:v>11.532785272532506</c:v>
                </c:pt>
                <c:pt idx="762">
                  <c:v>11.738774750180717</c:v>
                </c:pt>
                <c:pt idx="763">
                  <c:v>11.541711674209221</c:v>
                </c:pt>
                <c:pt idx="764">
                  <c:v>11.32856058469647</c:v>
                </c:pt>
                <c:pt idx="765">
                  <c:v>11.58310518627912</c:v>
                </c:pt>
                <c:pt idx="766">
                  <c:v>11.478459198055477</c:v>
                </c:pt>
                <c:pt idx="767">
                  <c:v>11.638683593355127</c:v>
                </c:pt>
                <c:pt idx="768">
                  <c:v>11.960463439806995</c:v>
                </c:pt>
                <c:pt idx="769">
                  <c:v>12.341753548186313</c:v>
                </c:pt>
                <c:pt idx="770">
                  <c:v>12.323310311389324</c:v>
                </c:pt>
                <c:pt idx="771">
                  <c:v>12.631867236563071</c:v>
                </c:pt>
                <c:pt idx="772">
                  <c:v>13.036560628785354</c:v>
                </c:pt>
                <c:pt idx="773">
                  <c:v>13.130223361406051</c:v>
                </c:pt>
                <c:pt idx="774">
                  <c:v>12.867028443009152</c:v>
                </c:pt>
                <c:pt idx="775">
                  <c:v>12.915378562256738</c:v>
                </c:pt>
                <c:pt idx="776">
                  <c:v>13.798264951719776</c:v>
                </c:pt>
                <c:pt idx="777">
                  <c:v>14.37466267539134</c:v>
                </c:pt>
                <c:pt idx="778">
                  <c:v>14.847702661876783</c:v>
                </c:pt>
                <c:pt idx="779">
                  <c:v>15.02034747473996</c:v>
                </c:pt>
                <c:pt idx="780">
                  <c:v>15.623163177761665</c:v>
                </c:pt>
                <c:pt idx="781">
                  <c:v>15.761666525801905</c:v>
                </c:pt>
                <c:pt idx="782">
                  <c:v>15.134873415142529</c:v>
                </c:pt>
                <c:pt idx="783">
                  <c:v>16.040842386215907</c:v>
                </c:pt>
                <c:pt idx="784">
                  <c:v>16.013723170832176</c:v>
                </c:pt>
                <c:pt idx="785">
                  <c:v>15.77318688012874</c:v>
                </c:pt>
                <c:pt idx="786">
                  <c:v>14.508136111909069</c:v>
                </c:pt>
                <c:pt idx="787">
                  <c:v>13.984939309942764</c:v>
                </c:pt>
                <c:pt idx="788">
                  <c:v>11.841267540149635</c:v>
                </c:pt>
                <c:pt idx="789">
                  <c:v>11.387602961765051</c:v>
                </c:pt>
                <c:pt idx="790">
                  <c:v>11.110043656743294</c:v>
                </c:pt>
                <c:pt idx="791">
                  <c:v>11.372779425862706</c:v>
                </c:pt>
                <c:pt idx="792">
                  <c:v>11.46929633473558</c:v>
                </c:pt>
                <c:pt idx="793">
                  <c:v>11.949565314209439</c:v>
                </c:pt>
                <c:pt idx="794">
                  <c:v>11.287903096501283</c:v>
                </c:pt>
                <c:pt idx="795">
                  <c:v>10.900825126392668</c:v>
                </c:pt>
                <c:pt idx="796">
                  <c:v>10.733674273688537</c:v>
                </c:pt>
                <c:pt idx="797">
                  <c:v>11.082715855052093</c:v>
                </c:pt>
                <c:pt idx="798">
                  <c:v>11.696446553354367</c:v>
                </c:pt>
                <c:pt idx="799">
                  <c:v>11.337472355329826</c:v>
                </c:pt>
                <c:pt idx="800">
                  <c:v>10.827463017228833</c:v>
                </c:pt>
                <c:pt idx="801">
                  <c:v>11.132662042754781</c:v>
                </c:pt>
                <c:pt idx="802">
                  <c:v>10.975407324839068</c:v>
                </c:pt>
                <c:pt idx="803">
                  <c:v>10.680912531969184</c:v>
                </c:pt>
                <c:pt idx="804">
                  <c:v>10.419342657320323</c:v>
                </c:pt>
                <c:pt idx="805">
                  <c:v>9.9997611691441772</c:v>
                </c:pt>
                <c:pt idx="806">
                  <c:v>10.18668060948967</c:v>
                </c:pt>
                <c:pt idx="807">
                  <c:v>10.779484482024614</c:v>
                </c:pt>
                <c:pt idx="808">
                  <c:v>11.241032697984428</c:v>
                </c:pt>
                <c:pt idx="809">
                  <c:v>11.583895756523836</c:v>
                </c:pt>
                <c:pt idx="810">
                  <c:v>11.134621739180925</c:v>
                </c:pt>
                <c:pt idx="811">
                  <c:v>10.723556662478122</c:v>
                </c:pt>
                <c:pt idx="812">
                  <c:v>10.553013689399153</c:v>
                </c:pt>
                <c:pt idx="813">
                  <c:v>10.825409809169491</c:v>
                </c:pt>
                <c:pt idx="814">
                  <c:v>10.248096205635564</c:v>
                </c:pt>
                <c:pt idx="815">
                  <c:v>10.159652938900908</c:v>
                </c:pt>
                <c:pt idx="816">
                  <c:v>10.248285758038969</c:v>
                </c:pt>
                <c:pt idx="817">
                  <c:v>9.8725171405700518</c:v>
                </c:pt>
                <c:pt idx="818">
                  <c:v>9.9013324912409146</c:v>
                </c:pt>
                <c:pt idx="819">
                  <c:v>9.7836398675440552</c:v>
                </c:pt>
                <c:pt idx="820">
                  <c:v>9.6922950863958075</c:v>
                </c:pt>
                <c:pt idx="821">
                  <c:v>9.0677189434195284</c:v>
                </c:pt>
                <c:pt idx="822">
                  <c:v>9.6050380933639214</c:v>
                </c:pt>
                <c:pt idx="823">
                  <c:v>9.8513486380792266</c:v>
                </c:pt>
                <c:pt idx="824">
                  <c:v>9.8840483617382837</c:v>
                </c:pt>
                <c:pt idx="825">
                  <c:v>10.169850844772142</c:v>
                </c:pt>
                <c:pt idx="826">
                  <c:v>10.215861011650642</c:v>
                </c:pt>
                <c:pt idx="827">
                  <c:v>10.529330904131145</c:v>
                </c:pt>
                <c:pt idx="828">
                  <c:v>10.745733299747908</c:v>
                </c:pt>
                <c:pt idx="829">
                  <c:v>10.91156406673168</c:v>
                </c:pt>
                <c:pt idx="830">
                  <c:v>10.910946522976253</c:v>
                </c:pt>
                <c:pt idx="831">
                  <c:v>11.17802160095609</c:v>
                </c:pt>
                <c:pt idx="832">
                  <c:v>11.46154310458623</c:v>
                </c:pt>
                <c:pt idx="833">
                  <c:v>11.55412614404429</c:v>
                </c:pt>
                <c:pt idx="834">
                  <c:v>10.539745658930991</c:v>
                </c:pt>
                <c:pt idx="835">
                  <c:v>11.040611670261534</c:v>
                </c:pt>
                <c:pt idx="836">
                  <c:v>11.337391102277298</c:v>
                </c:pt>
                <c:pt idx="837">
                  <c:v>11.662444039105269</c:v>
                </c:pt>
                <c:pt idx="838">
                  <c:v>11.542173388716298</c:v>
                </c:pt>
                <c:pt idx="839">
                  <c:v>11.30666578889076</c:v>
                </c:pt>
                <c:pt idx="840">
                  <c:v>11.895759839437069</c:v>
                </c:pt>
                <c:pt idx="841">
                  <c:v>12.141507370682692</c:v>
                </c:pt>
                <c:pt idx="842">
                  <c:v>11.841626487283099</c:v>
                </c:pt>
                <c:pt idx="843">
                  <c:v>11.951097197083959</c:v>
                </c:pt>
                <c:pt idx="844">
                  <c:v>11.863875406269175</c:v>
                </c:pt>
                <c:pt idx="845">
                  <c:v>11.615664857025177</c:v>
                </c:pt>
                <c:pt idx="846">
                  <c:v>11.778190092457804</c:v>
                </c:pt>
                <c:pt idx="847">
                  <c:v>12.256989084145145</c:v>
                </c:pt>
                <c:pt idx="848">
                  <c:v>12.444953157150039</c:v>
                </c:pt>
                <c:pt idx="849">
                  <c:v>12.309457904118696</c:v>
                </c:pt>
                <c:pt idx="850">
                  <c:v>11.852030617771048</c:v>
                </c:pt>
                <c:pt idx="851">
                  <c:v>12.147072568106783</c:v>
                </c:pt>
                <c:pt idx="852">
                  <c:v>12.527059748172301</c:v>
                </c:pt>
                <c:pt idx="853">
                  <c:v>12.364119350461099</c:v>
                </c:pt>
                <c:pt idx="854">
                  <c:v>12.362339087390367</c:v>
                </c:pt>
                <c:pt idx="855">
                  <c:v>12.242728683266881</c:v>
                </c:pt>
                <c:pt idx="856">
                  <c:v>12.200478761945835</c:v>
                </c:pt>
                <c:pt idx="857">
                  <c:v>12.447881581789371</c:v>
                </c:pt>
                <c:pt idx="858">
                  <c:v>12.669112889622486</c:v>
                </c:pt>
                <c:pt idx="859">
                  <c:v>12.678378236328625</c:v>
                </c:pt>
                <c:pt idx="860">
                  <c:v>12.434678020425507</c:v>
                </c:pt>
                <c:pt idx="861">
                  <c:v>12.131183558686875</c:v>
                </c:pt>
                <c:pt idx="862">
                  <c:v>12.473469765515313</c:v>
                </c:pt>
                <c:pt idx="863">
                  <c:v>12.933964306161375</c:v>
                </c:pt>
                <c:pt idx="864">
                  <c:v>13.010773447995181</c:v>
                </c:pt>
                <c:pt idx="865">
                  <c:v>12.859346880687905</c:v>
                </c:pt>
                <c:pt idx="866">
                  <c:v>12.834819340092494</c:v>
                </c:pt>
                <c:pt idx="867">
                  <c:v>12.163901454006803</c:v>
                </c:pt>
                <c:pt idx="868">
                  <c:v>12.141970791867783</c:v>
                </c:pt>
                <c:pt idx="869">
                  <c:v>11.624407885470083</c:v>
                </c:pt>
                <c:pt idx="870">
                  <c:v>11.750201645310002</c:v>
                </c:pt>
                <c:pt idx="871">
                  <c:v>11.715076201734009</c:v>
                </c:pt>
                <c:pt idx="872">
                  <c:v>11.139349357262924</c:v>
                </c:pt>
                <c:pt idx="873">
                  <c:v>11.391934765421414</c:v>
                </c:pt>
                <c:pt idx="874">
                  <c:v>11.64407026850577</c:v>
                </c:pt>
                <c:pt idx="875">
                  <c:v>11.754449184027301</c:v>
                </c:pt>
                <c:pt idx="876">
                  <c:v>12.002650554927827</c:v>
                </c:pt>
                <c:pt idx="877">
                  <c:v>12.215052485432835</c:v>
                </c:pt>
                <c:pt idx="878">
                  <c:v>12.420105295189975</c:v>
                </c:pt>
                <c:pt idx="879">
                  <c:v>12.907868184060918</c:v>
                </c:pt>
                <c:pt idx="880">
                  <c:v>13.312042238025864</c:v>
                </c:pt>
                <c:pt idx="881">
                  <c:v>13.357885903659001</c:v>
                </c:pt>
                <c:pt idx="882">
                  <c:v>13.833009564245334</c:v>
                </c:pt>
                <c:pt idx="883">
                  <c:v>14.042112347320581</c:v>
                </c:pt>
                <c:pt idx="884">
                  <c:v>14.356474143296976</c:v>
                </c:pt>
                <c:pt idx="885">
                  <c:v>14.619231935730561</c:v>
                </c:pt>
                <c:pt idx="886">
                  <c:v>15.117311697434387</c:v>
                </c:pt>
                <c:pt idx="887">
                  <c:v>15.789062002327089</c:v>
                </c:pt>
                <c:pt idx="888">
                  <c:v>15.990781062969836</c:v>
                </c:pt>
                <c:pt idx="889">
                  <c:v>16.437728215987118</c:v>
                </c:pt>
                <c:pt idx="890">
                  <c:v>16.219282945537788</c:v>
                </c:pt>
                <c:pt idx="891">
                  <c:v>16.685266628063509</c:v>
                </c:pt>
                <c:pt idx="892">
                  <c:v>16.518057827257806</c:v>
                </c:pt>
                <c:pt idx="893">
                  <c:v>17.370091963405315</c:v>
                </c:pt>
                <c:pt idx="894">
                  <c:v>18.454031906632878</c:v>
                </c:pt>
                <c:pt idx="895">
                  <c:v>18.22232646304775</c:v>
                </c:pt>
                <c:pt idx="896">
                  <c:v>18.843960654261313</c:v>
                </c:pt>
                <c:pt idx="897">
                  <c:v>17.772325789386095</c:v>
                </c:pt>
                <c:pt idx="898">
                  <c:v>18.835559288273899</c:v>
                </c:pt>
                <c:pt idx="899">
                  <c:v>18.942369035813577</c:v>
                </c:pt>
                <c:pt idx="900">
                  <c:v>18.292585385418892</c:v>
                </c:pt>
                <c:pt idx="901">
                  <c:v>18.266116815127781</c:v>
                </c:pt>
                <c:pt idx="902">
                  <c:v>19.371210099299965</c:v>
                </c:pt>
                <c:pt idx="903">
                  <c:v>19.370593634578498</c:v>
                </c:pt>
                <c:pt idx="904">
                  <c:v>18.544506591754431</c:v>
                </c:pt>
                <c:pt idx="905">
                  <c:v>18.158163846958704</c:v>
                </c:pt>
                <c:pt idx="906">
                  <c:v>18.856797596896794</c:v>
                </c:pt>
                <c:pt idx="907">
                  <c:v>18.670937110186433</c:v>
                </c:pt>
                <c:pt idx="908">
                  <c:v>17.836640796312025</c:v>
                </c:pt>
                <c:pt idx="909">
                  <c:v>17.418952948636132</c:v>
                </c:pt>
                <c:pt idx="910">
                  <c:v>17.120339736628257</c:v>
                </c:pt>
                <c:pt idx="911">
                  <c:v>17.197522725560926</c:v>
                </c:pt>
                <c:pt idx="912">
                  <c:v>16.717780078533007</c:v>
                </c:pt>
                <c:pt idx="913">
                  <c:v>15.843733142229743</c:v>
                </c:pt>
                <c:pt idx="914">
                  <c:v>15.900417108869171</c:v>
                </c:pt>
                <c:pt idx="915">
                  <c:v>16.123704360211757</c:v>
                </c:pt>
                <c:pt idx="916">
                  <c:v>16.598110789114262</c:v>
                </c:pt>
                <c:pt idx="917">
                  <c:v>16.729918872472862</c:v>
                </c:pt>
                <c:pt idx="918">
                  <c:v>16.868882383979788</c:v>
                </c:pt>
                <c:pt idx="919">
                  <c:v>15.86894272945225</c:v>
                </c:pt>
                <c:pt idx="920">
                  <c:v>15.157274488962212</c:v>
                </c:pt>
                <c:pt idx="921">
                  <c:v>14.149451489483532</c:v>
                </c:pt>
                <c:pt idx="922">
                  <c:v>13.736242235298485</c:v>
                </c:pt>
                <c:pt idx="923">
                  <c:v>13.673246057951387</c:v>
                </c:pt>
                <c:pt idx="924">
                  <c:v>13.788431552307635</c:v>
                </c:pt>
                <c:pt idx="925">
                  <c:v>13.784906390337675</c:v>
                </c:pt>
                <c:pt idx="926">
                  <c:v>13.925589923892941</c:v>
                </c:pt>
                <c:pt idx="927">
                  <c:v>13.913501765262778</c:v>
                </c:pt>
                <c:pt idx="928">
                  <c:v>14.323824968409234</c:v>
                </c:pt>
                <c:pt idx="929">
                  <c:v>14.635555551956271</c:v>
                </c:pt>
                <c:pt idx="930">
                  <c:v>14.95745710190114</c:v>
                </c:pt>
                <c:pt idx="931">
                  <c:v>15.544566891165923</c:v>
                </c:pt>
                <c:pt idx="932">
                  <c:v>15.931923184092838</c:v>
                </c:pt>
                <c:pt idx="933">
                  <c:v>16.559803310351572</c:v>
                </c:pt>
                <c:pt idx="934">
                  <c:v>16.988883579386325</c:v>
                </c:pt>
                <c:pt idx="935">
                  <c:v>17.358357365369955</c:v>
                </c:pt>
                <c:pt idx="936">
                  <c:v>17.980339342993382</c:v>
                </c:pt>
                <c:pt idx="937">
                  <c:v>17.759169263611415</c:v>
                </c:pt>
                <c:pt idx="938">
                  <c:v>18.200871845485633</c:v>
                </c:pt>
                <c:pt idx="939">
                  <c:v>18.430753048783412</c:v>
                </c:pt>
                <c:pt idx="940">
                  <c:v>18.692721439594177</c:v>
                </c:pt>
                <c:pt idx="941">
                  <c:v>18.448591397066473</c:v>
                </c:pt>
                <c:pt idx="942">
                  <c:v>19.090533975796504</c:v>
                </c:pt>
                <c:pt idx="943">
                  <c:v>18.958803640750201</c:v>
                </c:pt>
                <c:pt idx="944">
                  <c:v>18.123290556758622</c:v>
                </c:pt>
                <c:pt idx="945">
                  <c:v>18.021962441515431</c:v>
                </c:pt>
                <c:pt idx="946">
                  <c:v>18.07178913057021</c:v>
                </c:pt>
                <c:pt idx="947">
                  <c:v>18.624728977900102</c:v>
                </c:pt>
                <c:pt idx="948">
                  <c:v>18.338284994375567</c:v>
                </c:pt>
                <c:pt idx="949">
                  <c:v>17.54527510894598</c:v>
                </c:pt>
                <c:pt idx="950">
                  <c:v>17.286020720522146</c:v>
                </c:pt>
                <c:pt idx="951">
                  <c:v>17.429766947597198</c:v>
                </c:pt>
                <c:pt idx="952">
                  <c:v>17.256170578727911</c:v>
                </c:pt>
                <c:pt idx="953">
                  <c:v>17.823363817264742</c:v>
                </c:pt>
                <c:pt idx="954">
                  <c:v>17.376806472898117</c:v>
                </c:pt>
                <c:pt idx="955">
                  <c:v>17.582113039577667</c:v>
                </c:pt>
                <c:pt idx="956">
                  <c:v>17.052015467817672</c:v>
                </c:pt>
                <c:pt idx="957">
                  <c:v>16.605104536251027</c:v>
                </c:pt>
                <c:pt idx="958">
                  <c:v>17.146088452419008</c:v>
                </c:pt>
                <c:pt idx="959">
                  <c:v>17.562090833957125</c:v>
                </c:pt>
                <c:pt idx="960">
                  <c:v>18.470416986477176</c:v>
                </c:pt>
                <c:pt idx="961">
                  <c:v>19.234014498298365</c:v>
                </c:pt>
                <c:pt idx="962">
                  <c:v>19.84422527272557</c:v>
                </c:pt>
                <c:pt idx="963">
                  <c:v>20.382842975754773</c:v>
                </c:pt>
                <c:pt idx="964">
                  <c:v>20.598606843297329</c:v>
                </c:pt>
                <c:pt idx="965">
                  <c:v>20.33241455159229</c:v>
                </c:pt>
                <c:pt idx="966">
                  <c:v>20.146643736827318</c:v>
                </c:pt>
                <c:pt idx="967">
                  <c:v>20.941688475215184</c:v>
                </c:pt>
                <c:pt idx="968">
                  <c:v>20.705243044147245</c:v>
                </c:pt>
                <c:pt idx="969">
                  <c:v>20.92419014101079</c:v>
                </c:pt>
                <c:pt idx="970">
                  <c:v>21.857957721959682</c:v>
                </c:pt>
                <c:pt idx="971">
                  <c:v>22.041480198382263</c:v>
                </c:pt>
                <c:pt idx="972">
                  <c:v>21.197931400015236</c:v>
                </c:pt>
                <c:pt idx="973">
                  <c:v>21.45168775487338</c:v>
                </c:pt>
                <c:pt idx="974">
                  <c:v>21.443158568526233</c:v>
                </c:pt>
                <c:pt idx="975">
                  <c:v>20.658336447649027</c:v>
                </c:pt>
                <c:pt idx="976">
                  <c:v>19.089367498116655</c:v>
                </c:pt>
                <c:pt idx="977">
                  <c:v>16.827571244792473</c:v>
                </c:pt>
                <c:pt idx="978">
                  <c:v>17.141325661322792</c:v>
                </c:pt>
                <c:pt idx="979">
                  <c:v>17.571262631045531</c:v>
                </c:pt>
                <c:pt idx="980">
                  <c:v>17.321461147465484</c:v>
                </c:pt>
                <c:pt idx="981">
                  <c:v>16.739820967901331</c:v>
                </c:pt>
                <c:pt idx="982">
                  <c:v>17.854386489497148</c:v>
                </c:pt>
                <c:pt idx="983">
                  <c:v>18.585836118439858</c:v>
                </c:pt>
                <c:pt idx="984">
                  <c:v>19.259231693254058</c:v>
                </c:pt>
                <c:pt idx="985">
                  <c:v>19.46919130967142</c:v>
                </c:pt>
                <c:pt idx="986">
                  <c:v>19.288064606604841</c:v>
                </c:pt>
                <c:pt idx="987">
                  <c:v>20.150077238226984</c:v>
                </c:pt>
                <c:pt idx="988">
                  <c:v>20.507585864952617</c:v>
                </c:pt>
                <c:pt idx="989">
                  <c:v>20.384149993840992</c:v>
                </c:pt>
                <c:pt idx="990">
                  <c:v>19.969231885949632</c:v>
                </c:pt>
                <c:pt idx="991">
                  <c:v>20.472637900527669</c:v>
                </c:pt>
                <c:pt idx="992">
                  <c:v>20.960360090705112</c:v>
                </c:pt>
                <c:pt idx="993">
                  <c:v>20.8913445954115</c:v>
                </c:pt>
                <c:pt idx="994">
                  <c:v>20.720399335339703</c:v>
                </c:pt>
                <c:pt idx="995">
                  <c:v>21.03859937673705</c:v>
                </c:pt>
                <c:pt idx="996">
                  <c:v>21.627216196980942</c:v>
                </c:pt>
                <c:pt idx="997">
                  <c:v>21.832670826710338</c:v>
                </c:pt>
                <c:pt idx="998">
                  <c:v>22.167245585982645</c:v>
                </c:pt>
                <c:pt idx="999">
                  <c:v>22.422192169737176</c:v>
                </c:pt>
                <c:pt idx="1000">
                  <c:v>22.574330769563836</c:v>
                </c:pt>
                <c:pt idx="1001">
                  <c:v>22.300288036082797</c:v>
                </c:pt>
                <c:pt idx="1002">
                  <c:v>22.984351845738406</c:v>
                </c:pt>
                <c:pt idx="1003">
                  <c:v>22.650407292938791</c:v>
                </c:pt>
                <c:pt idx="1004">
                  <c:v>22.892221984231693</c:v>
                </c:pt>
                <c:pt idx="1005">
                  <c:v>23.21215468067534</c:v>
                </c:pt>
                <c:pt idx="1006">
                  <c:v>23.225019793095822</c:v>
                </c:pt>
                <c:pt idx="1007">
                  <c:v>22.752984772787265</c:v>
                </c:pt>
                <c:pt idx="1008">
                  <c:v>23.269335081922467</c:v>
                </c:pt>
                <c:pt idx="1009">
                  <c:v>23.372068272751331</c:v>
                </c:pt>
                <c:pt idx="1010">
                  <c:v>23.25352820003485</c:v>
                </c:pt>
                <c:pt idx="1011">
                  <c:v>23.420551954771298</c:v>
                </c:pt>
                <c:pt idx="1012">
                  <c:v>23.708808308861954</c:v>
                </c:pt>
                <c:pt idx="1013">
                  <c:v>22.385342986457793</c:v>
                </c:pt>
                <c:pt idx="1014">
                  <c:v>22.300781712174441</c:v>
                </c:pt>
                <c:pt idx="1015">
                  <c:v>22.6659718459644</c:v>
                </c:pt>
                <c:pt idx="1016">
                  <c:v>23.374146831648634</c:v>
                </c:pt>
                <c:pt idx="1017">
                  <c:v>23.775745523312693</c:v>
                </c:pt>
                <c:pt idx="1018">
                  <c:v>23.925461156673723</c:v>
                </c:pt>
                <c:pt idx="1019">
                  <c:v>23.694111549106328</c:v>
                </c:pt>
                <c:pt idx="1020">
                  <c:v>24.058483388421745</c:v>
                </c:pt>
                <c:pt idx="1021">
                  <c:v>23.700027145579405</c:v>
                </c:pt>
                <c:pt idx="1022">
                  <c:v>22.611112582290001</c:v>
                </c:pt>
                <c:pt idx="1023">
                  <c:v>23.113696462615835</c:v>
                </c:pt>
                <c:pt idx="1024">
                  <c:v>21.852177976763091</c:v>
                </c:pt>
                <c:pt idx="1025">
                  <c:v>21.555253383226255</c:v>
                </c:pt>
                <c:pt idx="1026">
                  <c:v>21.381702007433415</c:v>
                </c:pt>
                <c:pt idx="1027">
                  <c:v>19.913903864009818</c:v>
                </c:pt>
                <c:pt idx="1028">
                  <c:v>19.16167625061501</c:v>
                </c:pt>
                <c:pt idx="1029">
                  <c:v>18.825409371315679</c:v>
                </c:pt>
                <c:pt idx="1030">
                  <c:v>19.711251211928971</c:v>
                </c:pt>
                <c:pt idx="1031">
                  <c:v>19.736473752791976</c:v>
                </c:pt>
                <c:pt idx="1032">
                  <c:v>20.432242125384278</c:v>
                </c:pt>
                <c:pt idx="1033">
                  <c:v>21.074443163678435</c:v>
                </c:pt>
                <c:pt idx="1034">
                  <c:v>21.443898602019104</c:v>
                </c:pt>
                <c:pt idx="1035">
                  <c:v>21.686025566746249</c:v>
                </c:pt>
                <c:pt idx="1036">
                  <c:v>21.948477389658407</c:v>
                </c:pt>
                <c:pt idx="1037">
                  <c:v>21.552097609793488</c:v>
                </c:pt>
                <c:pt idx="1038">
                  <c:v>21.804196245666365</c:v>
                </c:pt>
                <c:pt idx="1039">
                  <c:v>22.030627049126018</c:v>
                </c:pt>
                <c:pt idx="1040">
                  <c:v>22.21914548866479</c:v>
                </c:pt>
                <c:pt idx="1041">
                  <c:v>22.06819919418388</c:v>
                </c:pt>
                <c:pt idx="1042">
                  <c:v>21.26310296833628</c:v>
                </c:pt>
                <c:pt idx="1043">
                  <c:v>21.751597808723623</c:v>
                </c:pt>
                <c:pt idx="1044">
                  <c:v>21.511535896332184</c:v>
                </c:pt>
                <c:pt idx="1045">
                  <c:v>20.424992376214227</c:v>
                </c:pt>
                <c:pt idx="1046">
                  <c:v>19.9347113082957</c:v>
                </c:pt>
                <c:pt idx="1047">
                  <c:v>21.277356015671742</c:v>
                </c:pt>
                <c:pt idx="1048">
                  <c:v>21.63022714277988</c:v>
                </c:pt>
                <c:pt idx="1049">
                  <c:v>22.004623431346527</c:v>
                </c:pt>
                <c:pt idx="1050">
                  <c:v>21.753537415670941</c:v>
                </c:pt>
                <c:pt idx="1051">
                  <c:v>21.137766793617857</c:v>
                </c:pt>
                <c:pt idx="1052">
                  <c:v>21.680275633292933</c:v>
                </c:pt>
                <c:pt idx="1053">
                  <c:v>22.004606927956885</c:v>
                </c:pt>
                <c:pt idx="1054">
                  <c:v>22.195529227158143</c:v>
                </c:pt>
                <c:pt idx="1055">
                  <c:v>22.277872995434876</c:v>
                </c:pt>
                <c:pt idx="1056">
                  <c:v>21.194968072847153</c:v>
                </c:pt>
                <c:pt idx="1057">
                  <c:v>20.895729901987227</c:v>
                </c:pt>
                <c:pt idx="1058">
                  <c:v>20.202287616481652</c:v>
                </c:pt>
                <c:pt idx="1059">
                  <c:v>20.428608081932143</c:v>
                </c:pt>
                <c:pt idx="1060">
                  <c:v>20.972258271972084</c:v>
                </c:pt>
                <c:pt idx="1061">
                  <c:v>19.713341583757622</c:v>
                </c:pt>
                <c:pt idx="1062">
                  <c:v>18.681708207192756</c:v>
                </c:pt>
                <c:pt idx="1063">
                  <c:v>18.429515590207728</c:v>
                </c:pt>
                <c:pt idx="1064">
                  <c:v>18.398046344676963</c:v>
                </c:pt>
                <c:pt idx="1065">
                  <c:v>18.448662031815342</c:v>
                </c:pt>
                <c:pt idx="1066">
                  <c:v>18.437760084691032</c:v>
                </c:pt>
                <c:pt idx="1067">
                  <c:v>17.326929913742681</c:v>
                </c:pt>
                <c:pt idx="1068">
                  <c:v>17.090541395140196</c:v>
                </c:pt>
                <c:pt idx="1069">
                  <c:v>16.37258678715984</c:v>
                </c:pt>
                <c:pt idx="1070">
                  <c:v>16.531690813943612</c:v>
                </c:pt>
                <c:pt idx="1071">
                  <c:v>15.873067819354057</c:v>
                </c:pt>
                <c:pt idx="1072">
                  <c:v>13.983836060789189</c:v>
                </c:pt>
                <c:pt idx="1073">
                  <c:v>13.799691797725181</c:v>
                </c:pt>
                <c:pt idx="1074">
                  <c:v>13.726499744359767</c:v>
                </c:pt>
                <c:pt idx="1075">
                  <c:v>14.100456516815445</c:v>
                </c:pt>
                <c:pt idx="1076">
                  <c:v>14.842661145242225</c:v>
                </c:pt>
                <c:pt idx="1077">
                  <c:v>15.064185404089635</c:v>
                </c:pt>
                <c:pt idx="1078">
                  <c:v>14.950761908791728</c:v>
                </c:pt>
                <c:pt idx="1079">
                  <c:v>15.873840687205744</c:v>
                </c:pt>
                <c:pt idx="1080">
                  <c:v>16.46179394349193</c:v>
                </c:pt>
                <c:pt idx="1081">
                  <c:v>17.034534781502124</c:v>
                </c:pt>
                <c:pt idx="1082">
                  <c:v>17.402902607188871</c:v>
                </c:pt>
                <c:pt idx="1083">
                  <c:v>17.924110447959606</c:v>
                </c:pt>
                <c:pt idx="1084">
                  <c:v>17.564153279699376</c:v>
                </c:pt>
                <c:pt idx="1085">
                  <c:v>17.083166880070699</c:v>
                </c:pt>
                <c:pt idx="1086">
                  <c:v>16.889414708693351</c:v>
                </c:pt>
                <c:pt idx="1087">
                  <c:v>16.51944944305156</c:v>
                </c:pt>
                <c:pt idx="1088">
                  <c:v>16.85679254783599</c:v>
                </c:pt>
                <c:pt idx="1089">
                  <c:v>16.428862709159468</c:v>
                </c:pt>
                <c:pt idx="1090">
                  <c:v>15.638712654326643</c:v>
                </c:pt>
                <c:pt idx="1091">
                  <c:v>16.60355721292532</c:v>
                </c:pt>
                <c:pt idx="1092">
                  <c:v>17.262996797035164</c:v>
                </c:pt>
                <c:pt idx="1093">
                  <c:v>17.464147605486161</c:v>
                </c:pt>
                <c:pt idx="1094">
                  <c:v>17.805643849614928</c:v>
                </c:pt>
                <c:pt idx="1095">
                  <c:v>17.91516167849829</c:v>
                </c:pt>
                <c:pt idx="1096">
                  <c:v>17.662646200372539</c:v>
                </c:pt>
                <c:pt idx="1097">
                  <c:v>17.640857315740256</c:v>
                </c:pt>
                <c:pt idx="1098">
                  <c:v>17.398690031138166</c:v>
                </c:pt>
                <c:pt idx="1099">
                  <c:v>17.943404688029791</c:v>
                </c:pt>
                <c:pt idx="1100">
                  <c:v>17.613854552912116</c:v>
                </c:pt>
                <c:pt idx="1101">
                  <c:v>17.533183854158548</c:v>
                </c:pt>
                <c:pt idx="1102">
                  <c:v>18.33889471496806</c:v>
                </c:pt>
                <c:pt idx="1103">
                  <c:v>18.645719442073673</c:v>
                </c:pt>
                <c:pt idx="1104">
                  <c:v>18.712530467302432</c:v>
                </c:pt>
                <c:pt idx="1105">
                  <c:v>17.889889599193747</c:v>
                </c:pt>
                <c:pt idx="1106">
                  <c:v>17.412142058290328</c:v>
                </c:pt>
                <c:pt idx="1107">
                  <c:v>16.935740066050819</c:v>
                </c:pt>
                <c:pt idx="1108">
                  <c:v>16.314338759668573</c:v>
                </c:pt>
                <c:pt idx="1109">
                  <c:v>15.808323047681974</c:v>
                </c:pt>
                <c:pt idx="1110">
                  <c:v>15.889518573988779</c:v>
                </c:pt>
                <c:pt idx="1111">
                  <c:v>15.278501094706115</c:v>
                </c:pt>
                <c:pt idx="1112">
                  <c:v>15.475308601805558</c:v>
                </c:pt>
                <c:pt idx="1113">
                  <c:v>15.913516308933382</c:v>
                </c:pt>
                <c:pt idx="1114">
                  <c:v>14.651845159710565</c:v>
                </c:pt>
                <c:pt idx="1115">
                  <c:v>13.493329686205881</c:v>
                </c:pt>
                <c:pt idx="1116">
                  <c:v>13.530721892513942</c:v>
                </c:pt>
                <c:pt idx="1117">
                  <c:v>12.957321280205377</c:v>
                </c:pt>
                <c:pt idx="1118">
                  <c:v>13.310364239140155</c:v>
                </c:pt>
                <c:pt idx="1119">
                  <c:v>12.550411048540902</c:v>
                </c:pt>
                <c:pt idx="1120">
                  <c:v>11.995436947329656</c:v>
                </c:pt>
                <c:pt idx="1121">
                  <c:v>11.888498820078993</c:v>
                </c:pt>
                <c:pt idx="1122">
                  <c:v>10.394141805327047</c:v>
                </c:pt>
                <c:pt idx="1123">
                  <c:v>9.8241957231411945</c:v>
                </c:pt>
                <c:pt idx="1124">
                  <c:v>8.6804213056463304</c:v>
                </c:pt>
                <c:pt idx="1125">
                  <c:v>8.7449838338095809</c:v>
                </c:pt>
                <c:pt idx="1126">
                  <c:v>8.9489845127555991</c:v>
                </c:pt>
                <c:pt idx="1127">
                  <c:v>8.2890600559230787</c:v>
                </c:pt>
                <c:pt idx="1128">
                  <c:v>8.9209955084042463</c:v>
                </c:pt>
                <c:pt idx="1129">
                  <c:v>9.7622467161664694</c:v>
                </c:pt>
                <c:pt idx="1130">
                  <c:v>10.163796767444035</c:v>
                </c:pt>
                <c:pt idx="1131">
                  <c:v>10.233076136605915</c:v>
                </c:pt>
                <c:pt idx="1132">
                  <c:v>10.818139119335804</c:v>
                </c:pt>
                <c:pt idx="1133">
                  <c:v>11.011354609247659</c:v>
                </c:pt>
                <c:pt idx="1134">
                  <c:v>10.902767048238573</c:v>
                </c:pt>
                <c:pt idx="1135">
                  <c:v>10.089769593328018</c:v>
                </c:pt>
                <c:pt idx="1136">
                  <c:v>9.9189053565594154</c:v>
                </c:pt>
                <c:pt idx="1137">
                  <c:v>10.32759977750111</c:v>
                </c:pt>
                <c:pt idx="1138">
                  <c:v>10.435859457947892</c:v>
                </c:pt>
                <c:pt idx="1139">
                  <c:v>10.25036841625683</c:v>
                </c:pt>
                <c:pt idx="1140">
                  <c:v>11.185051362622145</c:v>
                </c:pt>
                <c:pt idx="1141">
                  <c:v>11.586092994449686</c:v>
                </c:pt>
                <c:pt idx="1142">
                  <c:v>11.631754403566507</c:v>
                </c:pt>
                <c:pt idx="1143">
                  <c:v>11.689164132206368</c:v>
                </c:pt>
                <c:pt idx="1144">
                  <c:v>11.532053585609422</c:v>
                </c:pt>
                <c:pt idx="1145">
                  <c:v>11.543841631417097</c:v>
                </c:pt>
                <c:pt idx="1146">
                  <c:v>11.757490488689909</c:v>
                </c:pt>
                <c:pt idx="1147">
                  <c:v>11.597986002509252</c:v>
                </c:pt>
                <c:pt idx="1148">
                  <c:v>11.805990949539789</c:v>
                </c:pt>
                <c:pt idx="1149">
                  <c:v>11.345696136316697</c:v>
                </c:pt>
                <c:pt idx="1150">
                  <c:v>11.248855860507957</c:v>
                </c:pt>
                <c:pt idx="1151">
                  <c:v>11.597589726582937</c:v>
                </c:pt>
                <c:pt idx="1152">
                  <c:v>11.437961346787544</c:v>
                </c:pt>
                <c:pt idx="1153">
                  <c:v>11.014841854222771</c:v>
                </c:pt>
                <c:pt idx="1154">
                  <c:v>10.895746511662736</c:v>
                </c:pt>
                <c:pt idx="1155">
                  <c:v>10.63603740914135</c:v>
                </c:pt>
                <c:pt idx="1156">
                  <c:v>10.548486693556994</c:v>
                </c:pt>
                <c:pt idx="1157">
                  <c:v>10.53002395909075</c:v>
                </c:pt>
                <c:pt idx="1158">
                  <c:v>10.567692447775402</c:v>
                </c:pt>
                <c:pt idx="1159">
                  <c:v>10.268385666710991</c:v>
                </c:pt>
                <c:pt idx="1160">
                  <c:v>10.067742820070697</c:v>
                </c:pt>
                <c:pt idx="1161">
                  <c:v>9.7666662995565439</c:v>
                </c:pt>
                <c:pt idx="1162">
                  <c:v>9.7662999836601951</c:v>
                </c:pt>
                <c:pt idx="1163">
                  <c:v>9.6782665825359135</c:v>
                </c:pt>
                <c:pt idx="1164">
                  <c:v>9.2414622609346839</c:v>
                </c:pt>
                <c:pt idx="1165">
                  <c:v>9.0452635707047353</c:v>
                </c:pt>
                <c:pt idx="1166">
                  <c:v>8.9504200776338934</c:v>
                </c:pt>
                <c:pt idx="1167">
                  <c:v>9.2625887208668427</c:v>
                </c:pt>
                <c:pt idx="1168">
                  <c:v>9.6349107285984434</c:v>
                </c:pt>
                <c:pt idx="1169">
                  <c:v>9.5496789810417297</c:v>
                </c:pt>
                <c:pt idx="1170">
                  <c:v>9.4255240477873539</c:v>
                </c:pt>
                <c:pt idx="1171">
                  <c:v>10.02397085400375</c:v>
                </c:pt>
                <c:pt idx="1172">
                  <c:v>9.9418874730044049</c:v>
                </c:pt>
                <c:pt idx="1173">
                  <c:v>9.5336083582088307</c:v>
                </c:pt>
                <c:pt idx="1174">
                  <c:v>8.9284189022931475</c:v>
                </c:pt>
                <c:pt idx="1175">
                  <c:v>9.0119418191338259</c:v>
                </c:pt>
                <c:pt idx="1176">
                  <c:v>9.2576369191399728</c:v>
                </c:pt>
                <c:pt idx="1177">
                  <c:v>9.0037403710456339</c:v>
                </c:pt>
                <c:pt idx="1178">
                  <c:v>9.0707850296607617</c:v>
                </c:pt>
                <c:pt idx="1179">
                  <c:v>9.1330635662174107</c:v>
                </c:pt>
                <c:pt idx="1180">
                  <c:v>8.7943832898149559</c:v>
                </c:pt>
                <c:pt idx="1181">
                  <c:v>8.8539377646939528</c:v>
                </c:pt>
                <c:pt idx="1182">
                  <c:v>8.8274980455423648</c:v>
                </c:pt>
                <c:pt idx="1183">
                  <c:v>9.1271657972150297</c:v>
                </c:pt>
                <c:pt idx="1184">
                  <c:v>9.1127589907409554</c:v>
                </c:pt>
                <c:pt idx="1185">
                  <c:v>8.6818433068993137</c:v>
                </c:pt>
                <c:pt idx="1186">
                  <c:v>8.5187843029835548</c:v>
                </c:pt>
                <c:pt idx="1187">
                  <c:v>8.7452044046692947</c:v>
                </c:pt>
                <c:pt idx="1188">
                  <c:v>8.8509341807291104</c:v>
                </c:pt>
                <c:pt idx="1189">
                  <c:v>9.054476092192516</c:v>
                </c:pt>
                <c:pt idx="1190">
                  <c:v>8.0811509007854987</c:v>
                </c:pt>
                <c:pt idx="1191">
                  <c:v>7.8440245047192168</c:v>
                </c:pt>
                <c:pt idx="1192">
                  <c:v>8.1042258071764905</c:v>
                </c:pt>
                <c:pt idx="1193">
                  <c:v>8.5120779623067371</c:v>
                </c:pt>
                <c:pt idx="1194">
                  <c:v>8.8808655272958408</c:v>
                </c:pt>
                <c:pt idx="1195">
                  <c:v>9.0710059816183755</c:v>
                </c:pt>
                <c:pt idx="1196">
                  <c:v>9.1960401317432403</c:v>
                </c:pt>
                <c:pt idx="1197">
                  <c:v>9.3578410467571107</c:v>
                </c:pt>
                <c:pt idx="1198">
                  <c:v>9.6540436632333808</c:v>
                </c:pt>
                <c:pt idx="1199">
                  <c:v>9.3899020849217401</c:v>
                </c:pt>
                <c:pt idx="1200">
                  <c:v>9.2594045308779513</c:v>
                </c:pt>
                <c:pt idx="1201">
                  <c:v>8.8298993538313049</c:v>
                </c:pt>
                <c:pt idx="1202">
                  <c:v>9.0810968838546202</c:v>
                </c:pt>
                <c:pt idx="1203">
                  <c:v>9.0855612307887395</c:v>
                </c:pt>
                <c:pt idx="1204">
                  <c:v>8.8184834665480647</c:v>
                </c:pt>
                <c:pt idx="1205">
                  <c:v>8.7653407443049254</c:v>
                </c:pt>
                <c:pt idx="1206">
                  <c:v>8.4453194678755068</c:v>
                </c:pt>
                <c:pt idx="1207">
                  <c:v>8.3998063165664423</c:v>
                </c:pt>
                <c:pt idx="1208">
                  <c:v>7.5811630519231583</c:v>
                </c:pt>
                <c:pt idx="1209">
                  <c:v>7.6491417133192119</c:v>
                </c:pt>
                <c:pt idx="1210">
                  <c:v>7.8107525657161094</c:v>
                </c:pt>
                <c:pt idx="1211">
                  <c:v>7.8325621371418972</c:v>
                </c:pt>
                <c:pt idx="1212">
                  <c:v>7.3886599733759963</c:v>
                </c:pt>
                <c:pt idx="1213">
                  <c:v>7.1818234505467329</c:v>
                </c:pt>
                <c:pt idx="1214">
                  <c:v>6.9506737935360343</c:v>
                </c:pt>
                <c:pt idx="1215">
                  <c:v>7.2590726254261506</c:v>
                </c:pt>
                <c:pt idx="1216">
                  <c:v>7.1926124844646253</c:v>
                </c:pt>
                <c:pt idx="1217">
                  <c:v>6.6921339881975896</c:v>
                </c:pt>
                <c:pt idx="1218">
                  <c:v>6.638653100208761</c:v>
                </c:pt>
                <c:pt idx="1219">
                  <c:v>6.6434227521660905</c:v>
                </c:pt>
                <c:pt idx="1220">
                  <c:v>7.3988382003233077</c:v>
                </c:pt>
                <c:pt idx="1221">
                  <c:v>7.9998409945345887</c:v>
                </c:pt>
                <c:pt idx="1222">
                  <c:v>8.3474769381554257</c:v>
                </c:pt>
                <c:pt idx="1223">
                  <c:v>8.4677384014004726</c:v>
                </c:pt>
                <c:pt idx="1224">
                  <c:v>8.7567832241347396</c:v>
                </c:pt>
                <c:pt idx="1225">
                  <c:v>8.9104934366241189</c:v>
                </c:pt>
                <c:pt idx="1226">
                  <c:v>9.2328297051905217</c:v>
                </c:pt>
                <c:pt idx="1227">
                  <c:v>9.5315812841604117</c:v>
                </c:pt>
                <c:pt idx="1228">
                  <c:v>9.8744565046683999</c:v>
                </c:pt>
                <c:pt idx="1229">
                  <c:v>10.000117903130018</c:v>
                </c:pt>
                <c:pt idx="1230">
                  <c:v>10.014475995571026</c:v>
                </c:pt>
                <c:pt idx="1231">
                  <c:v>9.7280569356652098</c:v>
                </c:pt>
                <c:pt idx="1232">
                  <c:v>9.9842024580287791</c:v>
                </c:pt>
                <c:pt idx="1233">
                  <c:v>10.003391799449627</c:v>
                </c:pt>
                <c:pt idx="1234">
                  <c:v>9.8535816493642869</c:v>
                </c:pt>
                <c:pt idx="1235">
                  <c:v>9.8150109036086768</c:v>
                </c:pt>
                <c:pt idx="1236">
                  <c:v>9.8949318092025447</c:v>
                </c:pt>
                <c:pt idx="1237">
                  <c:v>9.3245296457279867</c:v>
                </c:pt>
                <c:pt idx="1238">
                  <c:v>9.3267470665082506</c:v>
                </c:pt>
                <c:pt idx="1239">
                  <c:v>9.3056434045948269</c:v>
                </c:pt>
                <c:pt idx="1240">
                  <c:v>9.2318318168960456</c:v>
                </c:pt>
                <c:pt idx="1241">
                  <c:v>9.0101855122910077</c:v>
                </c:pt>
                <c:pt idx="1242">
                  <c:v>8.8683022140433021</c:v>
                </c:pt>
                <c:pt idx="1243">
                  <c:v>9.6230632573731683</c:v>
                </c:pt>
                <c:pt idx="1244">
                  <c:v>9.6873413136280817</c:v>
                </c:pt>
                <c:pt idx="1245">
                  <c:v>9.595070703048501</c:v>
                </c:pt>
                <c:pt idx="1246">
                  <c:v>9.691973221783087</c:v>
                </c:pt>
                <c:pt idx="1247">
                  <c:v>9.5950548011334558</c:v>
                </c:pt>
                <c:pt idx="1248">
                  <c:v>9.9970011777304499</c:v>
                </c:pt>
                <c:pt idx="1249">
                  <c:v>10.494935172607077</c:v>
                </c:pt>
                <c:pt idx="1250">
                  <c:v>10.373217214924729</c:v>
                </c:pt>
                <c:pt idx="1251">
                  <c:v>10.397118719816813</c:v>
                </c:pt>
                <c:pt idx="1252">
                  <c:v>10.608120467860093</c:v>
                </c:pt>
                <c:pt idx="1253">
                  <c:v>10.810049845861219</c:v>
                </c:pt>
                <c:pt idx="1254">
                  <c:v>10.99756395679338</c:v>
                </c:pt>
                <c:pt idx="1255">
                  <c:v>10.73879980887728</c:v>
                </c:pt>
                <c:pt idx="1256">
                  <c:v>10.471234661697549</c:v>
                </c:pt>
                <c:pt idx="1257">
                  <c:v>10.552516982943752</c:v>
                </c:pt>
                <c:pt idx="1258">
                  <c:v>11.164611128667467</c:v>
                </c:pt>
                <c:pt idx="1259">
                  <c:v>11.690521474467594</c:v>
                </c:pt>
                <c:pt idx="1260">
                  <c:v>11.715007584487983</c:v>
                </c:pt>
                <c:pt idx="1261">
                  <c:v>12.388219099418123</c:v>
                </c:pt>
                <c:pt idx="1262">
                  <c:v>13.189022981532711</c:v>
                </c:pt>
                <c:pt idx="1263">
                  <c:v>13.552504172869478</c:v>
                </c:pt>
                <c:pt idx="1264">
                  <c:v>13.560046199232337</c:v>
                </c:pt>
                <c:pt idx="1265">
                  <c:v>13.888688626457114</c:v>
                </c:pt>
                <c:pt idx="1266">
                  <c:v>13.619995534083806</c:v>
                </c:pt>
                <c:pt idx="1267">
                  <c:v>13.887667550866054</c:v>
                </c:pt>
                <c:pt idx="1268">
                  <c:v>13.46731431297713</c:v>
                </c:pt>
                <c:pt idx="1269">
                  <c:v>13.42591886085736</c:v>
                </c:pt>
                <c:pt idx="1270">
                  <c:v>13.872985596138607</c:v>
                </c:pt>
                <c:pt idx="1271">
                  <c:v>14.085139814743316</c:v>
                </c:pt>
                <c:pt idx="1272">
                  <c:v>14.922208103718946</c:v>
                </c:pt>
                <c:pt idx="1273">
                  <c:v>15.822318142836457</c:v>
                </c:pt>
                <c:pt idx="1274">
                  <c:v>16.433343976069921</c:v>
                </c:pt>
                <c:pt idx="1275">
                  <c:v>16.196534453220885</c:v>
                </c:pt>
                <c:pt idx="1276">
                  <c:v>16.160311952655746</c:v>
                </c:pt>
                <c:pt idx="1277">
                  <c:v>16.825207307878724</c:v>
                </c:pt>
                <c:pt idx="1278">
                  <c:v>17.306004390512225</c:v>
                </c:pt>
                <c:pt idx="1279">
                  <c:v>18.32690724585634</c:v>
                </c:pt>
                <c:pt idx="1280">
                  <c:v>17.675620449938229</c:v>
                </c:pt>
                <c:pt idx="1281">
                  <c:v>15.530055563627322</c:v>
                </c:pt>
                <c:pt idx="1282">
                  <c:v>13.590885143189089</c:v>
                </c:pt>
                <c:pt idx="1283">
                  <c:v>13.389028514426972</c:v>
                </c:pt>
                <c:pt idx="1284">
                  <c:v>13.89833668356914</c:v>
                </c:pt>
                <c:pt idx="1285">
                  <c:v>14.29827096246952</c:v>
                </c:pt>
                <c:pt idx="1286">
                  <c:v>14.668946811103465</c:v>
                </c:pt>
                <c:pt idx="1287">
                  <c:v>14.433316420838942</c:v>
                </c:pt>
                <c:pt idx="1288">
                  <c:v>14.031891348027774</c:v>
                </c:pt>
                <c:pt idx="1289">
                  <c:v>14.766468647879622</c:v>
                </c:pt>
                <c:pt idx="1290">
                  <c:v>14.608315717522098</c:v>
                </c:pt>
                <c:pt idx="1291">
                  <c:v>14.244946310675651</c:v>
                </c:pt>
                <c:pt idx="1292">
                  <c:v>14.369428776140163</c:v>
                </c:pt>
                <c:pt idx="1293">
                  <c:v>14.811450153277724</c:v>
                </c:pt>
                <c:pt idx="1294">
                  <c:v>14.445530680872892</c:v>
                </c:pt>
                <c:pt idx="1295">
                  <c:v>14.702086748572</c:v>
                </c:pt>
                <c:pt idx="1296">
                  <c:v>15.088005641018665</c:v>
                </c:pt>
                <c:pt idx="1297">
                  <c:v>15.466992035089262</c:v>
                </c:pt>
                <c:pt idx="1298">
                  <c:v>15.298901476006117</c:v>
                </c:pt>
                <c:pt idx="1299">
                  <c:v>15.686673359016215</c:v>
                </c:pt>
                <c:pt idx="1300">
                  <c:v>16.186282079507009</c:v>
                </c:pt>
                <c:pt idx="1301">
                  <c:v>16.64183080726572</c:v>
                </c:pt>
                <c:pt idx="1302">
                  <c:v>17.013332622124903</c:v>
                </c:pt>
                <c:pt idx="1303">
                  <c:v>17.734173247696031</c:v>
                </c:pt>
                <c:pt idx="1304">
                  <c:v>17.71414257392755</c:v>
                </c:pt>
                <c:pt idx="1305">
                  <c:v>17.640776043979439</c:v>
                </c:pt>
                <c:pt idx="1306">
                  <c:v>17.242293179135523</c:v>
                </c:pt>
                <c:pt idx="1307">
                  <c:v>17.650134972665914</c:v>
                </c:pt>
                <c:pt idx="1308">
                  <c:v>17.048552339675986</c:v>
                </c:pt>
                <c:pt idx="1309">
                  <c:v>16.507811242446028</c:v>
                </c:pt>
                <c:pt idx="1310">
                  <c:v>16.833460092032173</c:v>
                </c:pt>
                <c:pt idx="1311">
                  <c:v>16.813625750801506</c:v>
                </c:pt>
                <c:pt idx="1312">
                  <c:v>17.392115203673988</c:v>
                </c:pt>
                <c:pt idx="1313">
                  <c:v>17.816776849095884</c:v>
                </c:pt>
                <c:pt idx="1314">
                  <c:v>17.746866537758201</c:v>
                </c:pt>
                <c:pt idx="1315">
                  <c:v>16.168056619059644</c:v>
                </c:pt>
                <c:pt idx="1316">
                  <c:v>15.301022038446865</c:v>
                </c:pt>
                <c:pt idx="1317">
                  <c:v>14.817892734244769</c:v>
                </c:pt>
                <c:pt idx="1318">
                  <c:v>15.187345842997249</c:v>
                </c:pt>
                <c:pt idx="1319">
                  <c:v>15.846041687241499</c:v>
                </c:pt>
                <c:pt idx="1320">
                  <c:v>15.605920795445622</c:v>
                </c:pt>
                <c:pt idx="1321">
                  <c:v>17.354365053457702</c:v>
                </c:pt>
                <c:pt idx="1322">
                  <c:v>17.818312200891285</c:v>
                </c:pt>
                <c:pt idx="1323">
                  <c:v>18.155539195388791</c:v>
                </c:pt>
                <c:pt idx="1324">
                  <c:v>18.035623085913883</c:v>
                </c:pt>
                <c:pt idx="1325">
                  <c:v>18.015419202388589</c:v>
                </c:pt>
                <c:pt idx="1326">
                  <c:v>18.104077306463218</c:v>
                </c:pt>
                <c:pt idx="1327">
                  <c:v>18.512898444952285</c:v>
                </c:pt>
                <c:pt idx="1328">
                  <c:v>18.357918266491982</c:v>
                </c:pt>
                <c:pt idx="1329">
                  <c:v>18.349824558195639</c:v>
                </c:pt>
                <c:pt idx="1330">
                  <c:v>18.289503975911536</c:v>
                </c:pt>
                <c:pt idx="1331">
                  <c:v>18.442294943826909</c:v>
                </c:pt>
                <c:pt idx="1332">
                  <c:v>19.773759030807323</c:v>
                </c:pt>
                <c:pt idx="1333">
                  <c:v>19.583668827054446</c:v>
                </c:pt>
                <c:pt idx="1334">
                  <c:v>19.284238796098872</c:v>
                </c:pt>
                <c:pt idx="1335">
                  <c:v>19.301832259230913</c:v>
                </c:pt>
                <c:pt idx="1336">
                  <c:v>19.662895030137211</c:v>
                </c:pt>
                <c:pt idx="1337">
                  <c:v>19.315971353396467</c:v>
                </c:pt>
                <c:pt idx="1338">
                  <c:v>19.621356484621966</c:v>
                </c:pt>
                <c:pt idx="1339">
                  <c:v>19.722757140872528</c:v>
                </c:pt>
                <c:pt idx="1340">
                  <c:v>19.709386168491328</c:v>
                </c:pt>
                <c:pt idx="1341">
                  <c:v>19.370880542925576</c:v>
                </c:pt>
                <c:pt idx="1342">
                  <c:v>19.834280267397393</c:v>
                </c:pt>
                <c:pt idx="1343">
                  <c:v>20.449250309210836</c:v>
                </c:pt>
                <c:pt idx="1344">
                  <c:v>20.324050272318988</c:v>
                </c:pt>
                <c:pt idx="1345">
                  <c:v>20.545982989369108</c:v>
                </c:pt>
                <c:pt idx="1346">
                  <c:v>20.855855753410157</c:v>
                </c:pt>
                <c:pt idx="1347">
                  <c:v>20.458004712360587</c:v>
                </c:pt>
                <c:pt idx="1348">
                  <c:v>20.518249863077116</c:v>
                </c:pt>
                <c:pt idx="1349">
                  <c:v>20.609003773542717</c:v>
                </c:pt>
                <c:pt idx="1350">
                  <c:v>20.565241538734604</c:v>
                </c:pt>
                <c:pt idx="1351">
                  <c:v>20.812880152947038</c:v>
                </c:pt>
                <c:pt idx="1352">
                  <c:v>20.994159001168033</c:v>
                </c:pt>
                <c:pt idx="1353">
                  <c:v>21.109839555199649</c:v>
                </c:pt>
                <c:pt idx="1354">
                  <c:v>21.038559923944053</c:v>
                </c:pt>
                <c:pt idx="1355">
                  <c:v>21.165394402309513</c:v>
                </c:pt>
                <c:pt idx="1356">
                  <c:v>21.412725545956036</c:v>
                </c:pt>
                <c:pt idx="1357">
                  <c:v>21.264585221859257</c:v>
                </c:pt>
                <c:pt idx="1358">
                  <c:v>20.834105523808958</c:v>
                </c:pt>
                <c:pt idx="1359">
                  <c:v>20.055952252983786</c:v>
                </c:pt>
                <c:pt idx="1360">
                  <c:v>20.197199197526441</c:v>
                </c:pt>
                <c:pt idx="1361">
                  <c:v>20.291473313610751</c:v>
                </c:pt>
                <c:pt idx="1362">
                  <c:v>20.068653104584349</c:v>
                </c:pt>
                <c:pt idx="1363">
                  <c:v>20.536266331174996</c:v>
                </c:pt>
                <c:pt idx="1364">
                  <c:v>20.577167614230618</c:v>
                </c:pt>
                <c:pt idx="1365">
                  <c:v>20.396469512425824</c:v>
                </c:pt>
                <c:pt idx="1366">
                  <c:v>20.210175509490846</c:v>
                </c:pt>
                <c:pt idx="1367">
                  <c:v>19.912174752457233</c:v>
                </c:pt>
                <c:pt idx="1368">
                  <c:v>20.219818966654916</c:v>
                </c:pt>
                <c:pt idx="1369">
                  <c:v>20.803289503077611</c:v>
                </c:pt>
                <c:pt idx="1370">
                  <c:v>21.153464910911772</c:v>
                </c:pt>
                <c:pt idx="1371">
                  <c:v>21.643481278125783</c:v>
                </c:pt>
                <c:pt idx="1372">
                  <c:v>22.196184901475345</c:v>
                </c:pt>
                <c:pt idx="1373">
                  <c:v>22.719129744094793</c:v>
                </c:pt>
                <c:pt idx="1374">
                  <c:v>23.377204645150332</c:v>
                </c:pt>
                <c:pt idx="1375">
                  <c:v>23.284855574561007</c:v>
                </c:pt>
                <c:pt idx="1376">
                  <c:v>23.946811039308287</c:v>
                </c:pt>
                <c:pt idx="1377">
                  <c:v>23.927562322815096</c:v>
                </c:pt>
                <c:pt idx="1378">
                  <c:v>24.348396754123907</c:v>
                </c:pt>
                <c:pt idx="1379">
                  <c:v>25.028209341893046</c:v>
                </c:pt>
                <c:pt idx="1380">
                  <c:v>24.763281376774611</c:v>
                </c:pt>
                <c:pt idx="1381">
                  <c:v>25.976917884115384</c:v>
                </c:pt>
                <c:pt idx="1382">
                  <c:v>25.630767634209935</c:v>
                </c:pt>
                <c:pt idx="1383">
                  <c:v>25.425030747462682</c:v>
                </c:pt>
                <c:pt idx="1384">
                  <c:v>25.814879754823387</c:v>
                </c:pt>
                <c:pt idx="1385">
                  <c:v>25.967510735322598</c:v>
                </c:pt>
                <c:pt idx="1386">
                  <c:v>24.85920919901308</c:v>
                </c:pt>
                <c:pt idx="1387">
                  <c:v>25.413341086948762</c:v>
                </c:pt>
                <c:pt idx="1388">
                  <c:v>25.680932266855379</c:v>
                </c:pt>
                <c:pt idx="1389">
                  <c:v>26.484306107853705</c:v>
                </c:pt>
                <c:pt idx="1390">
                  <c:v>27.586481013694037</c:v>
                </c:pt>
                <c:pt idx="1391">
                  <c:v>27.724814914313015</c:v>
                </c:pt>
                <c:pt idx="1392">
                  <c:v>28.333753035873773</c:v>
                </c:pt>
                <c:pt idx="1393">
                  <c:v>29.266541764393406</c:v>
                </c:pt>
                <c:pt idx="1394">
                  <c:v>28.803346121045109</c:v>
                </c:pt>
                <c:pt idx="1395">
                  <c:v>27.586005570929277</c:v>
                </c:pt>
                <c:pt idx="1396">
                  <c:v>29.929273986931605</c:v>
                </c:pt>
                <c:pt idx="1397">
                  <c:v>31.25750725508038</c:v>
                </c:pt>
                <c:pt idx="1398">
                  <c:v>32.767624144174363</c:v>
                </c:pt>
                <c:pt idx="1399">
                  <c:v>32.587258879653191</c:v>
                </c:pt>
                <c:pt idx="1400">
                  <c:v>32.667553729588512</c:v>
                </c:pt>
                <c:pt idx="1401">
                  <c:v>32.902472350456755</c:v>
                </c:pt>
                <c:pt idx="1402">
                  <c:v>32.337553216029058</c:v>
                </c:pt>
                <c:pt idx="1403">
                  <c:v>33.031757646290416</c:v>
                </c:pt>
                <c:pt idx="1404">
                  <c:v>32.860927821801425</c:v>
                </c:pt>
                <c:pt idx="1405">
                  <c:v>34.710686974799181</c:v>
                </c:pt>
                <c:pt idx="1406">
                  <c:v>36.297978872819961</c:v>
                </c:pt>
                <c:pt idx="1407">
                  <c:v>37.278009434117365</c:v>
                </c:pt>
                <c:pt idx="1408">
                  <c:v>36.957661069461579</c:v>
                </c:pt>
                <c:pt idx="1409">
                  <c:v>36.803348479097018</c:v>
                </c:pt>
                <c:pt idx="1410">
                  <c:v>38.260739146983354</c:v>
                </c:pt>
                <c:pt idx="1411">
                  <c:v>35.424411656992746</c:v>
                </c:pt>
                <c:pt idx="1412">
                  <c:v>33.533311653087992</c:v>
                </c:pt>
                <c:pt idx="1413">
                  <c:v>33.774062553056389</c:v>
                </c:pt>
                <c:pt idx="1414">
                  <c:v>37.370451874617778</c:v>
                </c:pt>
                <c:pt idx="1415">
                  <c:v>38.82137415625445</c:v>
                </c:pt>
                <c:pt idx="1416">
                  <c:v>40.578254936432167</c:v>
                </c:pt>
                <c:pt idx="1417">
                  <c:v>40.401449035811247</c:v>
                </c:pt>
                <c:pt idx="1418">
                  <c:v>41.357422202142878</c:v>
                </c:pt>
                <c:pt idx="1419">
                  <c:v>42.705869357337029</c:v>
                </c:pt>
                <c:pt idx="1420">
                  <c:v>42.558029878411524</c:v>
                </c:pt>
                <c:pt idx="1421">
                  <c:v>42.182014843949773</c:v>
                </c:pt>
                <c:pt idx="1422">
                  <c:v>43.829424543233927</c:v>
                </c:pt>
                <c:pt idx="1423">
                  <c:v>41.932037484384644</c:v>
                </c:pt>
                <c:pt idx="1424">
                  <c:v>41.324753856354938</c:v>
                </c:pt>
                <c:pt idx="1425">
                  <c:v>40.554128590774646</c:v>
                </c:pt>
                <c:pt idx="1426">
                  <c:v>43.209643421083683</c:v>
                </c:pt>
                <c:pt idx="1427">
                  <c:v>44.199317812880786</c:v>
                </c:pt>
                <c:pt idx="1428">
                  <c:v>43.774386575125405</c:v>
                </c:pt>
                <c:pt idx="1429">
                  <c:v>42.1874059955448</c:v>
                </c:pt>
                <c:pt idx="1430">
                  <c:v>43.222625071214836</c:v>
                </c:pt>
                <c:pt idx="1431">
                  <c:v>43.530562018961014</c:v>
                </c:pt>
                <c:pt idx="1432">
                  <c:v>41.968025226789116</c:v>
                </c:pt>
                <c:pt idx="1433">
                  <c:v>42.784008198938153</c:v>
                </c:pt>
                <c:pt idx="1434">
                  <c:v>42.760117414180989</c:v>
                </c:pt>
                <c:pt idx="1435">
                  <c:v>42.871582791573402</c:v>
                </c:pt>
                <c:pt idx="1436">
                  <c:v>41.899967827692763</c:v>
                </c:pt>
                <c:pt idx="1437">
                  <c:v>39.371529686917015</c:v>
                </c:pt>
                <c:pt idx="1438">
                  <c:v>38.783935493243277</c:v>
                </c:pt>
                <c:pt idx="1439">
                  <c:v>37.275951962006673</c:v>
                </c:pt>
                <c:pt idx="1440">
                  <c:v>36.980559588831646</c:v>
                </c:pt>
                <c:pt idx="1441">
                  <c:v>35.836294026225062</c:v>
                </c:pt>
                <c:pt idx="1442">
                  <c:v>32.327302324791304</c:v>
                </c:pt>
                <c:pt idx="1443">
                  <c:v>32.174688337714741</c:v>
                </c:pt>
                <c:pt idx="1444">
                  <c:v>34.075473911492736</c:v>
                </c:pt>
                <c:pt idx="1445">
                  <c:v>33.069338125322219</c:v>
                </c:pt>
                <c:pt idx="1446">
                  <c:v>32.163257928397293</c:v>
                </c:pt>
                <c:pt idx="1447">
                  <c:v>31.40453238253162</c:v>
                </c:pt>
                <c:pt idx="1448">
                  <c:v>27.667580483539442</c:v>
                </c:pt>
                <c:pt idx="1449">
                  <c:v>28.5775669695334</c:v>
                </c:pt>
                <c:pt idx="1450">
                  <c:v>30.0053071339958</c:v>
                </c:pt>
                <c:pt idx="1451">
                  <c:v>30.500159723564277</c:v>
                </c:pt>
                <c:pt idx="1452">
                  <c:v>30.277409201616411</c:v>
                </c:pt>
                <c:pt idx="1453">
                  <c:v>29.085900683305013</c:v>
                </c:pt>
                <c:pt idx="1454">
                  <c:v>30.292335143272492</c:v>
                </c:pt>
                <c:pt idx="1455">
                  <c:v>29.006160292013561</c:v>
                </c:pt>
                <c:pt idx="1456">
                  <c:v>28.128375922568459</c:v>
                </c:pt>
                <c:pt idx="1457">
                  <c:v>26.38792410207418</c:v>
                </c:pt>
                <c:pt idx="1458">
                  <c:v>23.463343912175119</c:v>
                </c:pt>
                <c:pt idx="1459">
                  <c:v>23.588428083091934</c:v>
                </c:pt>
                <c:pt idx="1460">
                  <c:v>22.363804349557952</c:v>
                </c:pt>
                <c:pt idx="1461">
                  <c:v>21.953613457071246</c:v>
                </c:pt>
                <c:pt idx="1462">
                  <c:v>23.344615113247347</c:v>
                </c:pt>
                <c:pt idx="1463">
                  <c:v>23.097211389626167</c:v>
                </c:pt>
                <c:pt idx="1464">
                  <c:v>22.894157544851453</c:v>
                </c:pt>
                <c:pt idx="1465">
                  <c:v>21.210222542211127</c:v>
                </c:pt>
                <c:pt idx="1466">
                  <c:v>21.305825531214605</c:v>
                </c:pt>
                <c:pt idx="1467">
                  <c:v>22.423845953394267</c:v>
                </c:pt>
                <c:pt idx="1468">
                  <c:v>23.586780508261281</c:v>
                </c:pt>
                <c:pt idx="1469">
                  <c:v>24.827704991005344</c:v>
                </c:pt>
                <c:pt idx="1470">
                  <c:v>24.862813861914624</c:v>
                </c:pt>
                <c:pt idx="1471">
                  <c:v>24.637787119306534</c:v>
                </c:pt>
                <c:pt idx="1472">
                  <c:v>25.239124555683762</c:v>
                </c:pt>
                <c:pt idx="1473">
                  <c:v>25.678126489867093</c:v>
                </c:pt>
                <c:pt idx="1474">
                  <c:v>25.942135860779985</c:v>
                </c:pt>
                <c:pt idx="1475">
                  <c:v>26.630402413307277</c:v>
                </c:pt>
                <c:pt idx="1476">
                  <c:v>27.653538914861823</c:v>
                </c:pt>
                <c:pt idx="1477">
                  <c:v>27.645884025167085</c:v>
                </c:pt>
                <c:pt idx="1478">
                  <c:v>26.881711763274993</c:v>
                </c:pt>
                <c:pt idx="1479">
                  <c:v>26.895778453155405</c:v>
                </c:pt>
                <c:pt idx="1480">
                  <c:v>25.898214487258606</c:v>
                </c:pt>
                <c:pt idx="1481">
                  <c:v>26.396618527068885</c:v>
                </c:pt>
                <c:pt idx="1482">
                  <c:v>25.691367436293682</c:v>
                </c:pt>
                <c:pt idx="1483">
                  <c:v>25.170052926392984</c:v>
                </c:pt>
                <c:pt idx="1484">
                  <c:v>25.663931112999343</c:v>
                </c:pt>
                <c:pt idx="1485">
                  <c:v>25.407244212041853</c:v>
                </c:pt>
                <c:pt idx="1486">
                  <c:v>26.460735298410526</c:v>
                </c:pt>
                <c:pt idx="1487">
                  <c:v>27.140133901785898</c:v>
                </c:pt>
                <c:pt idx="1488">
                  <c:v>26.582688832734906</c:v>
                </c:pt>
                <c:pt idx="1489">
                  <c:v>26.740124376045873</c:v>
                </c:pt>
                <c:pt idx="1490">
                  <c:v>26.334166824431364</c:v>
                </c:pt>
                <c:pt idx="1491">
                  <c:v>25.403674407249142</c:v>
                </c:pt>
                <c:pt idx="1492">
                  <c:v>25.644485520442029</c:v>
                </c:pt>
                <c:pt idx="1493">
                  <c:v>26.06210561891519</c:v>
                </c:pt>
                <c:pt idx="1494">
                  <c:v>26.281077867861054</c:v>
                </c:pt>
                <c:pt idx="1495">
                  <c:v>26.097193600501534</c:v>
                </c:pt>
                <c:pt idx="1496">
                  <c:v>25.722608707717189</c:v>
                </c:pt>
                <c:pt idx="1497">
                  <c:v>24.868866812956448</c:v>
                </c:pt>
                <c:pt idx="1498">
                  <c:v>25.923368196864992</c:v>
                </c:pt>
                <c:pt idx="1499">
                  <c:v>26.434798843415269</c:v>
                </c:pt>
                <c:pt idx="1500">
                  <c:v>26.459271319196301</c:v>
                </c:pt>
                <c:pt idx="1501">
                  <c:v>26.240014827084131</c:v>
                </c:pt>
                <c:pt idx="1502">
                  <c:v>26.318095823640888</c:v>
                </c:pt>
                <c:pt idx="1503">
                  <c:v>26.137653112546595</c:v>
                </c:pt>
                <c:pt idx="1504">
                  <c:v>25.641241372204632</c:v>
                </c:pt>
                <c:pt idx="1505">
                  <c:v>24.740556614648511</c:v>
                </c:pt>
                <c:pt idx="1506">
                  <c:v>24.687823581116554</c:v>
                </c:pt>
                <c:pt idx="1507">
                  <c:v>25.042346179446966</c:v>
                </c:pt>
                <c:pt idx="1508">
                  <c:v>25.634941319666211</c:v>
                </c:pt>
                <c:pt idx="1509">
                  <c:v>26.528553593418387</c:v>
                </c:pt>
                <c:pt idx="1510">
                  <c:v>26.918444632126992</c:v>
                </c:pt>
                <c:pt idx="1511">
                  <c:v>27.273038665476985</c:v>
                </c:pt>
                <c:pt idx="1512">
                  <c:v>27.197961638351497</c:v>
                </c:pt>
                <c:pt idx="1513">
                  <c:v>27.305617434334721</c:v>
                </c:pt>
                <c:pt idx="1514">
                  <c:v>26.218468331767603</c:v>
                </c:pt>
                <c:pt idx="1515">
                  <c:v>26.96691602492286</c:v>
                </c:pt>
                <c:pt idx="1516">
                  <c:v>27.538986026330644</c:v>
                </c:pt>
                <c:pt idx="1517">
                  <c:v>27.408848700990994</c:v>
                </c:pt>
                <c:pt idx="1518">
                  <c:v>27.400722446243631</c:v>
                </c:pt>
                <c:pt idx="1519">
                  <c:v>26.13971276583721</c:v>
                </c:pt>
                <c:pt idx="1520">
                  <c:v>26.716690536910153</c:v>
                </c:pt>
                <c:pt idx="1521">
                  <c:v>27.311429808570374</c:v>
                </c:pt>
                <c:pt idx="1522">
                  <c:v>25.720400819964048</c:v>
                </c:pt>
                <c:pt idx="1523">
                  <c:v>25.946804431226933</c:v>
                </c:pt>
                <c:pt idx="1524">
                  <c:v>24.014277487238633</c:v>
                </c:pt>
                <c:pt idx="1525">
                  <c:v>23.487413714232712</c:v>
                </c:pt>
                <c:pt idx="1526">
                  <c:v>22.599269467376018</c:v>
                </c:pt>
                <c:pt idx="1527">
                  <c:v>23.348258612378906</c:v>
                </c:pt>
                <c:pt idx="1528">
                  <c:v>23.688542677436267</c:v>
                </c:pt>
                <c:pt idx="1529">
                  <c:v>22.409351777208222</c:v>
                </c:pt>
                <c:pt idx="1530">
                  <c:v>20.900246967426749</c:v>
                </c:pt>
                <c:pt idx="1531">
                  <c:v>21.394490754583931</c:v>
                </c:pt>
                <c:pt idx="1532">
                  <c:v>20.355949782986606</c:v>
                </c:pt>
                <c:pt idx="1533">
                  <c:v>16.381893046156751</c:v>
                </c:pt>
                <c:pt idx="1534">
                  <c:v>15.25456142952563</c:v>
                </c:pt>
                <c:pt idx="1535">
                  <c:v>15.370926237099221</c:v>
                </c:pt>
                <c:pt idx="1536">
                  <c:v>15.169539963203821</c:v>
                </c:pt>
                <c:pt idx="1537">
                  <c:v>14.117398854854674</c:v>
                </c:pt>
                <c:pt idx="1538">
                  <c:v>13.319128836367245</c:v>
                </c:pt>
                <c:pt idx="1539">
                  <c:v>14.976730666864549</c:v>
                </c:pt>
                <c:pt idx="1540">
                  <c:v>15.990837042671641</c:v>
                </c:pt>
                <c:pt idx="1541">
                  <c:v>16.378493035897531</c:v>
                </c:pt>
                <c:pt idx="1542">
                  <c:v>16.688783896123724</c:v>
                </c:pt>
                <c:pt idx="1543">
                  <c:v>18.087700934058642</c:v>
                </c:pt>
                <c:pt idx="1544">
                  <c:v>18.825229210929244</c:v>
                </c:pt>
                <c:pt idx="1545">
                  <c:v>19.35110332865079</c:v>
                </c:pt>
                <c:pt idx="1546">
                  <c:v>19.80565840099128</c:v>
                </c:pt>
                <c:pt idx="1547">
                  <c:v>20.315066787662051</c:v>
                </c:pt>
                <c:pt idx="1548">
                  <c:v>20.520463958328591</c:v>
                </c:pt>
                <c:pt idx="1549">
                  <c:v>19.91333973123637</c:v>
                </c:pt>
                <c:pt idx="1550">
                  <c:v>20.996975362530399</c:v>
                </c:pt>
                <c:pt idx="1551">
                  <c:v>21.796882493046848</c:v>
                </c:pt>
                <c:pt idx="1552">
                  <c:v>20.472560404918021</c:v>
                </c:pt>
                <c:pt idx="1553">
                  <c:v>19.734788843859455</c:v>
                </c:pt>
                <c:pt idx="1554">
                  <c:v>19.661438010324954</c:v>
                </c:pt>
                <c:pt idx="1555">
                  <c:v>19.763042071666526</c:v>
                </c:pt>
                <c:pt idx="1556">
                  <c:v>20.373917416187041</c:v>
                </c:pt>
                <c:pt idx="1557">
                  <c:v>21.232339871655601</c:v>
                </c:pt>
                <c:pt idx="1558">
                  <c:v>21.692776459844126</c:v>
                </c:pt>
                <c:pt idx="1559">
                  <c:v>22.388191381895936</c:v>
                </c:pt>
                <c:pt idx="1560">
                  <c:v>22.969916381860365</c:v>
                </c:pt>
                <c:pt idx="1561">
                  <c:v>23.561501144208073</c:v>
                </c:pt>
                <c:pt idx="1562">
                  <c:v>23.161966982592567</c:v>
                </c:pt>
                <c:pt idx="1563">
                  <c:v>23.47149969021509</c:v>
                </c:pt>
              </c:numCache>
            </c:numRef>
          </c:yVal>
          <c:smooth val="0"/>
        </c:ser>
        <c:dLbls>
          <c:showLegendKey val="0"/>
          <c:showVal val="0"/>
          <c:showCatName val="0"/>
          <c:showSerName val="0"/>
          <c:showPercent val="0"/>
          <c:showBubbleSize val="0"/>
        </c:dLbls>
        <c:axId val="446430496"/>
        <c:axId val="446430888"/>
      </c:scatterChart>
      <c:scatterChart>
        <c:scatterStyle val="lineMarker"/>
        <c:varyColors val="0"/>
        <c:ser>
          <c:idx val="1"/>
          <c:order val="1"/>
          <c:tx>
            <c:v>Interest Rate</c:v>
          </c:tx>
          <c:spPr>
            <a:ln w="12700">
              <a:solidFill>
                <a:srgbClr val="FF0000"/>
              </a:solidFill>
              <a:prstDash val="solid"/>
            </a:ln>
          </c:spPr>
          <c:marker>
            <c:symbol val="none"/>
          </c:marker>
          <c:xVal>
            <c:numRef>
              <c:f>Data!$F$129:$F$1695</c:f>
              <c:numCache>
                <c:formatCode>0.00</c:formatCode>
                <c:ptCount val="1567"/>
                <c:pt idx="0">
                  <c:v>1881.0416666666579</c:v>
                </c:pt>
                <c:pt idx="1">
                  <c:v>1881.1249999999907</c:v>
                </c:pt>
                <c:pt idx="2">
                  <c:v>1881.2083333333242</c:v>
                </c:pt>
                <c:pt idx="3">
                  <c:v>1881.2916666666576</c:v>
                </c:pt>
                <c:pt idx="4">
                  <c:v>1881.3749999999905</c:v>
                </c:pt>
                <c:pt idx="5">
                  <c:v>1881.4583333333237</c:v>
                </c:pt>
                <c:pt idx="6">
                  <c:v>1881.5416666666574</c:v>
                </c:pt>
                <c:pt idx="7">
                  <c:v>1881.6249999999902</c:v>
                </c:pt>
                <c:pt idx="8">
                  <c:v>1881.7083333333235</c:v>
                </c:pt>
                <c:pt idx="9">
                  <c:v>1881.7916666666572</c:v>
                </c:pt>
                <c:pt idx="10">
                  <c:v>1881.87499999999</c:v>
                </c:pt>
                <c:pt idx="11">
                  <c:v>1881.9583333333233</c:v>
                </c:pt>
                <c:pt idx="12">
                  <c:v>1882.0416666666567</c:v>
                </c:pt>
                <c:pt idx="13">
                  <c:v>1882.1249999999898</c:v>
                </c:pt>
                <c:pt idx="14">
                  <c:v>1882.208333333323</c:v>
                </c:pt>
                <c:pt idx="15">
                  <c:v>1882.2916666666565</c:v>
                </c:pt>
                <c:pt idx="16">
                  <c:v>1882.3749999999898</c:v>
                </c:pt>
                <c:pt idx="17">
                  <c:v>1882.4583333333228</c:v>
                </c:pt>
                <c:pt idx="18">
                  <c:v>1882.5416666666563</c:v>
                </c:pt>
                <c:pt idx="19">
                  <c:v>1882.6249999999893</c:v>
                </c:pt>
                <c:pt idx="20">
                  <c:v>1882.7083333333228</c:v>
                </c:pt>
                <c:pt idx="21">
                  <c:v>1882.7916666666561</c:v>
                </c:pt>
                <c:pt idx="22">
                  <c:v>1882.8749999999891</c:v>
                </c:pt>
                <c:pt idx="23">
                  <c:v>1882.9583333333226</c:v>
                </c:pt>
                <c:pt idx="24">
                  <c:v>1883.0416666666561</c:v>
                </c:pt>
                <c:pt idx="25">
                  <c:v>1883.1249999999889</c:v>
                </c:pt>
                <c:pt idx="26">
                  <c:v>1883.2083333333221</c:v>
                </c:pt>
                <c:pt idx="27">
                  <c:v>1883.2916666666558</c:v>
                </c:pt>
                <c:pt idx="28">
                  <c:v>1883.3749999999886</c:v>
                </c:pt>
                <c:pt idx="29">
                  <c:v>1883.4583333333219</c:v>
                </c:pt>
                <c:pt idx="30">
                  <c:v>1883.5416666666556</c:v>
                </c:pt>
                <c:pt idx="31">
                  <c:v>1883.6249999999884</c:v>
                </c:pt>
                <c:pt idx="32">
                  <c:v>1883.7083333333217</c:v>
                </c:pt>
                <c:pt idx="33">
                  <c:v>1883.7916666666551</c:v>
                </c:pt>
                <c:pt idx="34">
                  <c:v>1883.8749999999882</c:v>
                </c:pt>
                <c:pt idx="35">
                  <c:v>1883.9583333333214</c:v>
                </c:pt>
                <c:pt idx="36">
                  <c:v>1884.0416666666551</c:v>
                </c:pt>
                <c:pt idx="37">
                  <c:v>1884.1249999999879</c:v>
                </c:pt>
                <c:pt idx="38">
                  <c:v>1884.2083333333212</c:v>
                </c:pt>
                <c:pt idx="39">
                  <c:v>1884.2916666666549</c:v>
                </c:pt>
                <c:pt idx="40">
                  <c:v>1884.3749999999877</c:v>
                </c:pt>
                <c:pt idx="41">
                  <c:v>1884.458333333321</c:v>
                </c:pt>
                <c:pt idx="42">
                  <c:v>1884.5416666666547</c:v>
                </c:pt>
                <c:pt idx="43">
                  <c:v>1884.6249999999875</c:v>
                </c:pt>
                <c:pt idx="44">
                  <c:v>1884.7083333333208</c:v>
                </c:pt>
                <c:pt idx="45">
                  <c:v>1884.7916666666545</c:v>
                </c:pt>
                <c:pt idx="46">
                  <c:v>1884.8749999999873</c:v>
                </c:pt>
                <c:pt idx="47">
                  <c:v>1884.9583333333208</c:v>
                </c:pt>
                <c:pt idx="48">
                  <c:v>1885.0416666666542</c:v>
                </c:pt>
                <c:pt idx="49">
                  <c:v>1885.124999999987</c:v>
                </c:pt>
                <c:pt idx="50">
                  <c:v>1885.2083333333203</c:v>
                </c:pt>
                <c:pt idx="51">
                  <c:v>1885.291666666654</c:v>
                </c:pt>
                <c:pt idx="52">
                  <c:v>1885.3749999999868</c:v>
                </c:pt>
                <c:pt idx="53">
                  <c:v>1885.4583333333201</c:v>
                </c:pt>
                <c:pt idx="54">
                  <c:v>1885.5416666666538</c:v>
                </c:pt>
                <c:pt idx="55">
                  <c:v>1885.6249999999866</c:v>
                </c:pt>
                <c:pt idx="56">
                  <c:v>1885.7083333333198</c:v>
                </c:pt>
                <c:pt idx="57">
                  <c:v>1885.7916666666533</c:v>
                </c:pt>
                <c:pt idx="58">
                  <c:v>1885.8749999999864</c:v>
                </c:pt>
                <c:pt idx="59">
                  <c:v>1885.9583333333198</c:v>
                </c:pt>
                <c:pt idx="60">
                  <c:v>1886.0416666666531</c:v>
                </c:pt>
                <c:pt idx="61">
                  <c:v>1886.1249999999861</c:v>
                </c:pt>
                <c:pt idx="62">
                  <c:v>1886.2083333333196</c:v>
                </c:pt>
                <c:pt idx="63">
                  <c:v>1886.2916666666531</c:v>
                </c:pt>
                <c:pt idx="64">
                  <c:v>1886.3749999999857</c:v>
                </c:pt>
                <c:pt idx="65">
                  <c:v>1886.4583333333194</c:v>
                </c:pt>
                <c:pt idx="66">
                  <c:v>1886.5416666666529</c:v>
                </c:pt>
                <c:pt idx="67">
                  <c:v>1886.6249999999857</c:v>
                </c:pt>
                <c:pt idx="68">
                  <c:v>1886.7083333333192</c:v>
                </c:pt>
                <c:pt idx="69">
                  <c:v>1886.7916666666526</c:v>
                </c:pt>
                <c:pt idx="70">
                  <c:v>1886.8749999999854</c:v>
                </c:pt>
                <c:pt idx="71">
                  <c:v>1886.9583333333187</c:v>
                </c:pt>
                <c:pt idx="72">
                  <c:v>1887.0416666666524</c:v>
                </c:pt>
                <c:pt idx="73">
                  <c:v>1887.1249999999852</c:v>
                </c:pt>
                <c:pt idx="74">
                  <c:v>1887.2083333333185</c:v>
                </c:pt>
                <c:pt idx="75">
                  <c:v>1887.2916666666522</c:v>
                </c:pt>
                <c:pt idx="76">
                  <c:v>1887.374999999985</c:v>
                </c:pt>
                <c:pt idx="77">
                  <c:v>1887.4583333333183</c:v>
                </c:pt>
                <c:pt idx="78">
                  <c:v>1887.5416666666517</c:v>
                </c:pt>
                <c:pt idx="79">
                  <c:v>1887.6249999999848</c:v>
                </c:pt>
                <c:pt idx="80">
                  <c:v>1887.708333333318</c:v>
                </c:pt>
                <c:pt idx="81">
                  <c:v>1887.7916666666515</c:v>
                </c:pt>
                <c:pt idx="82">
                  <c:v>1887.8749999999848</c:v>
                </c:pt>
                <c:pt idx="83">
                  <c:v>1887.9583333333178</c:v>
                </c:pt>
                <c:pt idx="84">
                  <c:v>1888.0416666666513</c:v>
                </c:pt>
                <c:pt idx="85">
                  <c:v>1888.1249999999843</c:v>
                </c:pt>
                <c:pt idx="86">
                  <c:v>1888.2083333333178</c:v>
                </c:pt>
                <c:pt idx="87">
                  <c:v>1888.2916666666511</c:v>
                </c:pt>
                <c:pt idx="88">
                  <c:v>1888.3749999999841</c:v>
                </c:pt>
                <c:pt idx="89">
                  <c:v>1888.4583333333176</c:v>
                </c:pt>
                <c:pt idx="90">
                  <c:v>1888.5416666666511</c:v>
                </c:pt>
                <c:pt idx="91">
                  <c:v>1888.6249999999839</c:v>
                </c:pt>
                <c:pt idx="92">
                  <c:v>1888.7083333333171</c:v>
                </c:pt>
                <c:pt idx="93">
                  <c:v>1888.7916666666508</c:v>
                </c:pt>
                <c:pt idx="94">
                  <c:v>1888.8749999999836</c:v>
                </c:pt>
                <c:pt idx="95">
                  <c:v>1888.9583333333169</c:v>
                </c:pt>
                <c:pt idx="96">
                  <c:v>1889.0416666666506</c:v>
                </c:pt>
                <c:pt idx="97">
                  <c:v>1889.1249999999834</c:v>
                </c:pt>
                <c:pt idx="98">
                  <c:v>1889.2083333333167</c:v>
                </c:pt>
                <c:pt idx="99">
                  <c:v>1889.2916666666501</c:v>
                </c:pt>
                <c:pt idx="100">
                  <c:v>1889.3749999999832</c:v>
                </c:pt>
                <c:pt idx="101">
                  <c:v>1889.4583333333164</c:v>
                </c:pt>
                <c:pt idx="102">
                  <c:v>1889.5416666666501</c:v>
                </c:pt>
                <c:pt idx="103">
                  <c:v>1889.6249999999829</c:v>
                </c:pt>
                <c:pt idx="104">
                  <c:v>1889.7083333333162</c:v>
                </c:pt>
                <c:pt idx="105">
                  <c:v>1889.7916666666499</c:v>
                </c:pt>
                <c:pt idx="106">
                  <c:v>1889.8749999999827</c:v>
                </c:pt>
                <c:pt idx="107">
                  <c:v>1889.958333333316</c:v>
                </c:pt>
                <c:pt idx="108">
                  <c:v>1890.0416666666497</c:v>
                </c:pt>
                <c:pt idx="109">
                  <c:v>1890.1249999999825</c:v>
                </c:pt>
                <c:pt idx="110">
                  <c:v>1890.2083333333157</c:v>
                </c:pt>
                <c:pt idx="111">
                  <c:v>1890.2916666666495</c:v>
                </c:pt>
                <c:pt idx="112">
                  <c:v>1890.3749999999823</c:v>
                </c:pt>
                <c:pt idx="113">
                  <c:v>1890.4583333333155</c:v>
                </c:pt>
                <c:pt idx="114">
                  <c:v>1890.5416666666492</c:v>
                </c:pt>
                <c:pt idx="115">
                  <c:v>1890.624999999982</c:v>
                </c:pt>
                <c:pt idx="116">
                  <c:v>1890.7083333333153</c:v>
                </c:pt>
                <c:pt idx="117">
                  <c:v>1890.791666666649</c:v>
                </c:pt>
                <c:pt idx="118">
                  <c:v>1890.8749999999818</c:v>
                </c:pt>
                <c:pt idx="119">
                  <c:v>1890.9583333333151</c:v>
                </c:pt>
                <c:pt idx="120">
                  <c:v>1891.0416666666488</c:v>
                </c:pt>
                <c:pt idx="121">
                  <c:v>1891.1249999999816</c:v>
                </c:pt>
                <c:pt idx="122">
                  <c:v>1891.2083333333148</c:v>
                </c:pt>
                <c:pt idx="123">
                  <c:v>1891.2916666666483</c:v>
                </c:pt>
                <c:pt idx="124">
                  <c:v>1891.3749999999814</c:v>
                </c:pt>
                <c:pt idx="125">
                  <c:v>1891.4583333333148</c:v>
                </c:pt>
                <c:pt idx="126">
                  <c:v>1891.5416666666481</c:v>
                </c:pt>
                <c:pt idx="127">
                  <c:v>1891.6249999999811</c:v>
                </c:pt>
                <c:pt idx="128">
                  <c:v>1891.7083333333146</c:v>
                </c:pt>
                <c:pt idx="129">
                  <c:v>1891.7916666666481</c:v>
                </c:pt>
                <c:pt idx="130">
                  <c:v>1891.8749999999807</c:v>
                </c:pt>
                <c:pt idx="131">
                  <c:v>1891.9583333333144</c:v>
                </c:pt>
                <c:pt idx="132">
                  <c:v>1892.0416666666479</c:v>
                </c:pt>
                <c:pt idx="133">
                  <c:v>1892.1249999999807</c:v>
                </c:pt>
                <c:pt idx="134">
                  <c:v>1892.2083333333142</c:v>
                </c:pt>
                <c:pt idx="135">
                  <c:v>1892.2916666666476</c:v>
                </c:pt>
                <c:pt idx="136">
                  <c:v>1892.3749999999804</c:v>
                </c:pt>
                <c:pt idx="137">
                  <c:v>1892.4583333333137</c:v>
                </c:pt>
                <c:pt idx="138">
                  <c:v>1892.5416666666474</c:v>
                </c:pt>
                <c:pt idx="139">
                  <c:v>1892.6249999999802</c:v>
                </c:pt>
                <c:pt idx="140">
                  <c:v>1892.7083333333135</c:v>
                </c:pt>
                <c:pt idx="141">
                  <c:v>1892.7916666666472</c:v>
                </c:pt>
                <c:pt idx="142">
                  <c:v>1892.87499999998</c:v>
                </c:pt>
                <c:pt idx="143">
                  <c:v>1892.9583333333132</c:v>
                </c:pt>
                <c:pt idx="144">
                  <c:v>1893.0416666666467</c:v>
                </c:pt>
                <c:pt idx="145">
                  <c:v>1893.1249999999798</c:v>
                </c:pt>
                <c:pt idx="146">
                  <c:v>1893.208333333313</c:v>
                </c:pt>
                <c:pt idx="147">
                  <c:v>1893.2916666666465</c:v>
                </c:pt>
                <c:pt idx="148">
                  <c:v>1893.3749999999798</c:v>
                </c:pt>
                <c:pt idx="149">
                  <c:v>1893.4583333333128</c:v>
                </c:pt>
                <c:pt idx="150">
                  <c:v>1893.5416666666463</c:v>
                </c:pt>
                <c:pt idx="151">
                  <c:v>1893.6249999999793</c:v>
                </c:pt>
                <c:pt idx="152">
                  <c:v>1893.7083333333128</c:v>
                </c:pt>
                <c:pt idx="153">
                  <c:v>1893.7916666666461</c:v>
                </c:pt>
                <c:pt idx="154">
                  <c:v>1893.8749999999791</c:v>
                </c:pt>
                <c:pt idx="155">
                  <c:v>1893.9583333333126</c:v>
                </c:pt>
                <c:pt idx="156">
                  <c:v>1894.0416666666461</c:v>
                </c:pt>
                <c:pt idx="157">
                  <c:v>1894.1249999999789</c:v>
                </c:pt>
                <c:pt idx="158">
                  <c:v>1894.2083333333121</c:v>
                </c:pt>
                <c:pt idx="159">
                  <c:v>1894.2916666666458</c:v>
                </c:pt>
                <c:pt idx="160">
                  <c:v>1894.3749999999786</c:v>
                </c:pt>
                <c:pt idx="161">
                  <c:v>1894.4583333333119</c:v>
                </c:pt>
                <c:pt idx="162">
                  <c:v>1894.5416666666456</c:v>
                </c:pt>
                <c:pt idx="163">
                  <c:v>1894.6249999999784</c:v>
                </c:pt>
                <c:pt idx="164">
                  <c:v>1894.7083333333117</c:v>
                </c:pt>
                <c:pt idx="165">
                  <c:v>1894.7916666666451</c:v>
                </c:pt>
                <c:pt idx="166">
                  <c:v>1894.8749999999782</c:v>
                </c:pt>
                <c:pt idx="167">
                  <c:v>1894.9583333333114</c:v>
                </c:pt>
                <c:pt idx="168">
                  <c:v>1895.0416666666451</c:v>
                </c:pt>
                <c:pt idx="169">
                  <c:v>1895.1249999999779</c:v>
                </c:pt>
                <c:pt idx="170">
                  <c:v>1895.2083333333112</c:v>
                </c:pt>
                <c:pt idx="171">
                  <c:v>1895.2916666666449</c:v>
                </c:pt>
                <c:pt idx="172">
                  <c:v>1895.3749999999777</c:v>
                </c:pt>
                <c:pt idx="173">
                  <c:v>1895.458333333311</c:v>
                </c:pt>
                <c:pt idx="174">
                  <c:v>1895.5416666666447</c:v>
                </c:pt>
                <c:pt idx="175">
                  <c:v>1895.6249999999775</c:v>
                </c:pt>
                <c:pt idx="176">
                  <c:v>1895.7083333333107</c:v>
                </c:pt>
                <c:pt idx="177">
                  <c:v>1895.7916666666445</c:v>
                </c:pt>
                <c:pt idx="178">
                  <c:v>1895.8749999999773</c:v>
                </c:pt>
                <c:pt idx="179">
                  <c:v>1895.9583333333105</c:v>
                </c:pt>
                <c:pt idx="180">
                  <c:v>1896.0416666666442</c:v>
                </c:pt>
                <c:pt idx="181">
                  <c:v>1896.124999999977</c:v>
                </c:pt>
                <c:pt idx="182">
                  <c:v>1896.2083333333103</c:v>
                </c:pt>
                <c:pt idx="183">
                  <c:v>1896.291666666644</c:v>
                </c:pt>
                <c:pt idx="184">
                  <c:v>1896.3749999999768</c:v>
                </c:pt>
                <c:pt idx="185">
                  <c:v>1896.4583333333101</c:v>
                </c:pt>
                <c:pt idx="186">
                  <c:v>1896.5416666666438</c:v>
                </c:pt>
                <c:pt idx="187">
                  <c:v>1896.6249999999766</c:v>
                </c:pt>
                <c:pt idx="188">
                  <c:v>1896.7083333333098</c:v>
                </c:pt>
                <c:pt idx="189">
                  <c:v>1896.7916666666433</c:v>
                </c:pt>
                <c:pt idx="190">
                  <c:v>1896.8749999999764</c:v>
                </c:pt>
                <c:pt idx="191">
                  <c:v>1896.9583333333098</c:v>
                </c:pt>
                <c:pt idx="192">
                  <c:v>1897.0416666666431</c:v>
                </c:pt>
                <c:pt idx="193">
                  <c:v>1897.1249999999761</c:v>
                </c:pt>
                <c:pt idx="194">
                  <c:v>1897.2083333333096</c:v>
                </c:pt>
                <c:pt idx="195">
                  <c:v>1897.2916666666431</c:v>
                </c:pt>
                <c:pt idx="196">
                  <c:v>1897.3749999999757</c:v>
                </c:pt>
                <c:pt idx="197">
                  <c:v>1897.4583333333094</c:v>
                </c:pt>
                <c:pt idx="198">
                  <c:v>1897.5416666666429</c:v>
                </c:pt>
                <c:pt idx="199">
                  <c:v>1897.6249999999757</c:v>
                </c:pt>
                <c:pt idx="200">
                  <c:v>1897.7083333333092</c:v>
                </c:pt>
                <c:pt idx="201">
                  <c:v>1897.7916666666426</c:v>
                </c:pt>
                <c:pt idx="202">
                  <c:v>1897.8749999999754</c:v>
                </c:pt>
                <c:pt idx="203">
                  <c:v>1897.9583333333087</c:v>
                </c:pt>
                <c:pt idx="204">
                  <c:v>1898.0416666666424</c:v>
                </c:pt>
                <c:pt idx="205">
                  <c:v>1898.1249999999752</c:v>
                </c:pt>
                <c:pt idx="206">
                  <c:v>1898.2083333333085</c:v>
                </c:pt>
                <c:pt idx="207">
                  <c:v>1898.2916666666422</c:v>
                </c:pt>
                <c:pt idx="208">
                  <c:v>1898.374999999975</c:v>
                </c:pt>
                <c:pt idx="209">
                  <c:v>1898.4583333333082</c:v>
                </c:pt>
                <c:pt idx="210">
                  <c:v>1898.5416666666417</c:v>
                </c:pt>
                <c:pt idx="211">
                  <c:v>1898.6249999999748</c:v>
                </c:pt>
                <c:pt idx="212">
                  <c:v>1898.708333333308</c:v>
                </c:pt>
                <c:pt idx="213">
                  <c:v>1898.7916666666415</c:v>
                </c:pt>
                <c:pt idx="214">
                  <c:v>1898.8749999999748</c:v>
                </c:pt>
                <c:pt idx="215">
                  <c:v>1898.9583333333078</c:v>
                </c:pt>
                <c:pt idx="216">
                  <c:v>1899.0416666666413</c:v>
                </c:pt>
                <c:pt idx="217">
                  <c:v>1899.1249999999743</c:v>
                </c:pt>
                <c:pt idx="218">
                  <c:v>1899.2083333333078</c:v>
                </c:pt>
                <c:pt idx="219">
                  <c:v>1899.291666666641</c:v>
                </c:pt>
                <c:pt idx="220">
                  <c:v>1899.3749999999741</c:v>
                </c:pt>
                <c:pt idx="221">
                  <c:v>1899.4583333333076</c:v>
                </c:pt>
                <c:pt idx="222">
                  <c:v>1899.541666666641</c:v>
                </c:pt>
                <c:pt idx="223">
                  <c:v>1899.6249999999739</c:v>
                </c:pt>
                <c:pt idx="224">
                  <c:v>1899.7083333333071</c:v>
                </c:pt>
                <c:pt idx="225">
                  <c:v>1899.7916666666408</c:v>
                </c:pt>
                <c:pt idx="226">
                  <c:v>1899.8749999999736</c:v>
                </c:pt>
                <c:pt idx="227">
                  <c:v>1899.9583333333069</c:v>
                </c:pt>
                <c:pt idx="228">
                  <c:v>1900.0416666666406</c:v>
                </c:pt>
                <c:pt idx="229">
                  <c:v>1900.1249999999734</c:v>
                </c:pt>
                <c:pt idx="230">
                  <c:v>1900.2083333333067</c:v>
                </c:pt>
                <c:pt idx="231">
                  <c:v>1900.2916666666401</c:v>
                </c:pt>
                <c:pt idx="232">
                  <c:v>1900.3749999999732</c:v>
                </c:pt>
                <c:pt idx="233">
                  <c:v>1900.4583333333064</c:v>
                </c:pt>
                <c:pt idx="234">
                  <c:v>1900.5416666666401</c:v>
                </c:pt>
                <c:pt idx="235">
                  <c:v>1900.6249999999729</c:v>
                </c:pt>
                <c:pt idx="236">
                  <c:v>1900.7083333333062</c:v>
                </c:pt>
                <c:pt idx="237">
                  <c:v>1900.7916666666399</c:v>
                </c:pt>
                <c:pt idx="238">
                  <c:v>1900.8749999999727</c:v>
                </c:pt>
                <c:pt idx="239">
                  <c:v>1900.958333333306</c:v>
                </c:pt>
                <c:pt idx="240">
                  <c:v>1901.0416666666397</c:v>
                </c:pt>
                <c:pt idx="241">
                  <c:v>1901.1249999999725</c:v>
                </c:pt>
                <c:pt idx="242">
                  <c:v>1901.2083333333057</c:v>
                </c:pt>
                <c:pt idx="243">
                  <c:v>1901.2916666666395</c:v>
                </c:pt>
                <c:pt idx="244">
                  <c:v>1901.3749999999723</c:v>
                </c:pt>
                <c:pt idx="245">
                  <c:v>1901.4583333333055</c:v>
                </c:pt>
                <c:pt idx="246">
                  <c:v>1901.5416666666392</c:v>
                </c:pt>
                <c:pt idx="247">
                  <c:v>1901.624999999972</c:v>
                </c:pt>
                <c:pt idx="248">
                  <c:v>1901.7083333333053</c:v>
                </c:pt>
                <c:pt idx="249">
                  <c:v>1901.791666666639</c:v>
                </c:pt>
                <c:pt idx="250">
                  <c:v>1901.8749999999718</c:v>
                </c:pt>
                <c:pt idx="251">
                  <c:v>1901.9583333333051</c:v>
                </c:pt>
                <c:pt idx="252">
                  <c:v>1902.0416666666385</c:v>
                </c:pt>
                <c:pt idx="253">
                  <c:v>1902.1249999999716</c:v>
                </c:pt>
                <c:pt idx="254">
                  <c:v>1902.2083333333048</c:v>
                </c:pt>
                <c:pt idx="255">
                  <c:v>1902.2916666666383</c:v>
                </c:pt>
                <c:pt idx="256">
                  <c:v>1902.3749999999714</c:v>
                </c:pt>
                <c:pt idx="257">
                  <c:v>1902.4583333333048</c:v>
                </c:pt>
                <c:pt idx="258">
                  <c:v>1902.5416666666381</c:v>
                </c:pt>
                <c:pt idx="259">
                  <c:v>1902.6249999999711</c:v>
                </c:pt>
                <c:pt idx="260">
                  <c:v>1902.7083333333046</c:v>
                </c:pt>
                <c:pt idx="261">
                  <c:v>1902.7916666666381</c:v>
                </c:pt>
                <c:pt idx="262">
                  <c:v>1902.8749999999707</c:v>
                </c:pt>
                <c:pt idx="263">
                  <c:v>1902.9583333333044</c:v>
                </c:pt>
                <c:pt idx="264">
                  <c:v>1903.0416666666379</c:v>
                </c:pt>
                <c:pt idx="265">
                  <c:v>1903.1249999999707</c:v>
                </c:pt>
                <c:pt idx="266">
                  <c:v>1903.2083333333042</c:v>
                </c:pt>
                <c:pt idx="267">
                  <c:v>1903.2916666666376</c:v>
                </c:pt>
                <c:pt idx="268">
                  <c:v>1903.3749999999704</c:v>
                </c:pt>
                <c:pt idx="269">
                  <c:v>1903.4583333333037</c:v>
                </c:pt>
                <c:pt idx="270">
                  <c:v>1903.5416666666374</c:v>
                </c:pt>
                <c:pt idx="271">
                  <c:v>1903.6249999999702</c:v>
                </c:pt>
                <c:pt idx="272">
                  <c:v>1903.7083333333035</c:v>
                </c:pt>
                <c:pt idx="273">
                  <c:v>1903.7916666666372</c:v>
                </c:pt>
                <c:pt idx="274">
                  <c:v>1903.87499999997</c:v>
                </c:pt>
                <c:pt idx="275">
                  <c:v>1903.9583333333032</c:v>
                </c:pt>
                <c:pt idx="276">
                  <c:v>1904.0416666666367</c:v>
                </c:pt>
                <c:pt idx="277">
                  <c:v>1904.1249999999698</c:v>
                </c:pt>
                <c:pt idx="278">
                  <c:v>1904.208333333303</c:v>
                </c:pt>
                <c:pt idx="279">
                  <c:v>1904.2916666666365</c:v>
                </c:pt>
                <c:pt idx="280">
                  <c:v>1904.3749999999698</c:v>
                </c:pt>
                <c:pt idx="281">
                  <c:v>1904.4583333333028</c:v>
                </c:pt>
                <c:pt idx="282">
                  <c:v>1904.5416666666363</c:v>
                </c:pt>
                <c:pt idx="283">
                  <c:v>1904.6249999999693</c:v>
                </c:pt>
                <c:pt idx="284">
                  <c:v>1904.7083333333028</c:v>
                </c:pt>
                <c:pt idx="285">
                  <c:v>1904.791666666636</c:v>
                </c:pt>
                <c:pt idx="286">
                  <c:v>1904.8749999999691</c:v>
                </c:pt>
                <c:pt idx="287">
                  <c:v>1904.9583333333026</c:v>
                </c:pt>
                <c:pt idx="288">
                  <c:v>1905.041666666636</c:v>
                </c:pt>
                <c:pt idx="289">
                  <c:v>1905.1249999999688</c:v>
                </c:pt>
                <c:pt idx="290">
                  <c:v>1905.2083333333021</c:v>
                </c:pt>
                <c:pt idx="291">
                  <c:v>1905.2916666666358</c:v>
                </c:pt>
                <c:pt idx="292">
                  <c:v>1905.3749999999686</c:v>
                </c:pt>
                <c:pt idx="293">
                  <c:v>1905.4583333333019</c:v>
                </c:pt>
                <c:pt idx="294">
                  <c:v>1905.5416666666356</c:v>
                </c:pt>
                <c:pt idx="295">
                  <c:v>1905.6249999999684</c:v>
                </c:pt>
                <c:pt idx="296">
                  <c:v>1905.7083333333017</c:v>
                </c:pt>
                <c:pt idx="297">
                  <c:v>1905.7916666666351</c:v>
                </c:pt>
                <c:pt idx="298">
                  <c:v>1905.8749999999682</c:v>
                </c:pt>
                <c:pt idx="299">
                  <c:v>1905.9583333333014</c:v>
                </c:pt>
                <c:pt idx="300">
                  <c:v>1906.0416666666351</c:v>
                </c:pt>
                <c:pt idx="301">
                  <c:v>1906.1249999999679</c:v>
                </c:pt>
                <c:pt idx="302">
                  <c:v>1906.2083333333012</c:v>
                </c:pt>
                <c:pt idx="303">
                  <c:v>1906.2916666666349</c:v>
                </c:pt>
                <c:pt idx="304">
                  <c:v>1906.3749999999677</c:v>
                </c:pt>
                <c:pt idx="305">
                  <c:v>1906.458333333301</c:v>
                </c:pt>
                <c:pt idx="306">
                  <c:v>1906.5416666666347</c:v>
                </c:pt>
                <c:pt idx="307">
                  <c:v>1906.6249999999675</c:v>
                </c:pt>
                <c:pt idx="308">
                  <c:v>1906.7083333333007</c:v>
                </c:pt>
                <c:pt idx="309">
                  <c:v>1906.7916666666345</c:v>
                </c:pt>
                <c:pt idx="310">
                  <c:v>1906.8749999999673</c:v>
                </c:pt>
                <c:pt idx="311">
                  <c:v>1906.9583333333005</c:v>
                </c:pt>
                <c:pt idx="312">
                  <c:v>1907.0416666666342</c:v>
                </c:pt>
                <c:pt idx="313">
                  <c:v>1907.124999999967</c:v>
                </c:pt>
                <c:pt idx="314">
                  <c:v>1907.2083333333003</c:v>
                </c:pt>
                <c:pt idx="315">
                  <c:v>1907.291666666634</c:v>
                </c:pt>
                <c:pt idx="316">
                  <c:v>1907.3749999999668</c:v>
                </c:pt>
                <c:pt idx="317">
                  <c:v>1907.4583333333001</c:v>
                </c:pt>
                <c:pt idx="318">
                  <c:v>1907.5416666666335</c:v>
                </c:pt>
                <c:pt idx="319">
                  <c:v>1907.6249999999666</c:v>
                </c:pt>
                <c:pt idx="320">
                  <c:v>1907.7083333332998</c:v>
                </c:pt>
                <c:pt idx="321">
                  <c:v>1907.7916666666333</c:v>
                </c:pt>
                <c:pt idx="322">
                  <c:v>1907.8749999999663</c:v>
                </c:pt>
                <c:pt idx="323">
                  <c:v>1907.9583333333001</c:v>
                </c:pt>
                <c:pt idx="324">
                  <c:v>1908.0416666666331</c:v>
                </c:pt>
                <c:pt idx="325">
                  <c:v>1908.1249999999659</c:v>
                </c:pt>
                <c:pt idx="326">
                  <c:v>1908.2083333332998</c:v>
                </c:pt>
                <c:pt idx="327">
                  <c:v>1908.2916666666331</c:v>
                </c:pt>
                <c:pt idx="328">
                  <c:v>1908.3749999999657</c:v>
                </c:pt>
                <c:pt idx="329">
                  <c:v>1908.4583333332996</c:v>
                </c:pt>
                <c:pt idx="330">
                  <c:v>1908.5416666666329</c:v>
                </c:pt>
                <c:pt idx="331">
                  <c:v>1908.6249999999657</c:v>
                </c:pt>
                <c:pt idx="332">
                  <c:v>1908.7083333332994</c:v>
                </c:pt>
                <c:pt idx="333">
                  <c:v>1908.7916666666326</c:v>
                </c:pt>
                <c:pt idx="334">
                  <c:v>1908.8749999999654</c:v>
                </c:pt>
                <c:pt idx="335">
                  <c:v>1908.9583333332989</c:v>
                </c:pt>
                <c:pt idx="336">
                  <c:v>1909.0416666666324</c:v>
                </c:pt>
                <c:pt idx="337">
                  <c:v>1909.1249999999652</c:v>
                </c:pt>
                <c:pt idx="338">
                  <c:v>1909.2083333332987</c:v>
                </c:pt>
                <c:pt idx="339">
                  <c:v>1909.2916666666322</c:v>
                </c:pt>
                <c:pt idx="340">
                  <c:v>1909.374999999965</c:v>
                </c:pt>
                <c:pt idx="341">
                  <c:v>1909.4583333332985</c:v>
                </c:pt>
                <c:pt idx="342">
                  <c:v>1909.5416666666317</c:v>
                </c:pt>
                <c:pt idx="343">
                  <c:v>1909.6249999999648</c:v>
                </c:pt>
                <c:pt idx="344">
                  <c:v>1909.7083333332982</c:v>
                </c:pt>
                <c:pt idx="345">
                  <c:v>1909.7916666666315</c:v>
                </c:pt>
                <c:pt idx="346">
                  <c:v>1909.8749999999648</c:v>
                </c:pt>
                <c:pt idx="347">
                  <c:v>1909.958333333298</c:v>
                </c:pt>
                <c:pt idx="348">
                  <c:v>1910.0416666666313</c:v>
                </c:pt>
                <c:pt idx="349">
                  <c:v>1910.1249999999643</c:v>
                </c:pt>
                <c:pt idx="350">
                  <c:v>1910.208333333298</c:v>
                </c:pt>
                <c:pt idx="351">
                  <c:v>1910.291666666631</c:v>
                </c:pt>
                <c:pt idx="352">
                  <c:v>1910.3749999999641</c:v>
                </c:pt>
                <c:pt idx="353">
                  <c:v>1910.4583333332978</c:v>
                </c:pt>
                <c:pt idx="354">
                  <c:v>1910.541666666631</c:v>
                </c:pt>
                <c:pt idx="355">
                  <c:v>1910.6249999999638</c:v>
                </c:pt>
                <c:pt idx="356">
                  <c:v>1910.7083333332973</c:v>
                </c:pt>
                <c:pt idx="357">
                  <c:v>1910.7916666666308</c:v>
                </c:pt>
                <c:pt idx="358">
                  <c:v>1910.8749999999636</c:v>
                </c:pt>
                <c:pt idx="359">
                  <c:v>1910.9583333332971</c:v>
                </c:pt>
                <c:pt idx="360">
                  <c:v>1911.0416666666306</c:v>
                </c:pt>
                <c:pt idx="361">
                  <c:v>1911.1249999999634</c:v>
                </c:pt>
                <c:pt idx="362">
                  <c:v>1911.2083333332969</c:v>
                </c:pt>
                <c:pt idx="363">
                  <c:v>1911.2916666666301</c:v>
                </c:pt>
                <c:pt idx="364">
                  <c:v>1911.3749999999632</c:v>
                </c:pt>
                <c:pt idx="365">
                  <c:v>1911.4583333332967</c:v>
                </c:pt>
                <c:pt idx="366">
                  <c:v>1911.5416666666301</c:v>
                </c:pt>
                <c:pt idx="367">
                  <c:v>1911.6249999999629</c:v>
                </c:pt>
                <c:pt idx="368">
                  <c:v>1911.7083333332964</c:v>
                </c:pt>
                <c:pt idx="369">
                  <c:v>1911.7916666666299</c:v>
                </c:pt>
                <c:pt idx="370">
                  <c:v>1911.8749999999627</c:v>
                </c:pt>
                <c:pt idx="371">
                  <c:v>1911.9583333332962</c:v>
                </c:pt>
                <c:pt idx="372">
                  <c:v>1912.0416666666297</c:v>
                </c:pt>
                <c:pt idx="373">
                  <c:v>1912.1249999999625</c:v>
                </c:pt>
                <c:pt idx="374">
                  <c:v>1912.208333333296</c:v>
                </c:pt>
                <c:pt idx="375">
                  <c:v>1912.2916666666295</c:v>
                </c:pt>
                <c:pt idx="376">
                  <c:v>1912.3749999999623</c:v>
                </c:pt>
                <c:pt idx="377">
                  <c:v>1912.4583333332957</c:v>
                </c:pt>
                <c:pt idx="378">
                  <c:v>1912.5416666666292</c:v>
                </c:pt>
                <c:pt idx="379">
                  <c:v>1912.624999999962</c:v>
                </c:pt>
                <c:pt idx="380">
                  <c:v>1912.7083333332955</c:v>
                </c:pt>
                <c:pt idx="381">
                  <c:v>1912.791666666629</c:v>
                </c:pt>
                <c:pt idx="382">
                  <c:v>1912.8749999999618</c:v>
                </c:pt>
                <c:pt idx="383">
                  <c:v>1912.9583333332953</c:v>
                </c:pt>
                <c:pt idx="384">
                  <c:v>1913.0416666666285</c:v>
                </c:pt>
                <c:pt idx="385">
                  <c:v>1913.1249999999616</c:v>
                </c:pt>
                <c:pt idx="386">
                  <c:v>1913.2083333332951</c:v>
                </c:pt>
                <c:pt idx="387">
                  <c:v>1913.2916666666283</c:v>
                </c:pt>
                <c:pt idx="388">
                  <c:v>1913.3749999999613</c:v>
                </c:pt>
                <c:pt idx="389">
                  <c:v>1913.4583333332951</c:v>
                </c:pt>
                <c:pt idx="390">
                  <c:v>1913.5416666666281</c:v>
                </c:pt>
                <c:pt idx="391">
                  <c:v>1913.6249999999609</c:v>
                </c:pt>
                <c:pt idx="392">
                  <c:v>1913.7083333332948</c:v>
                </c:pt>
                <c:pt idx="393">
                  <c:v>1913.7916666666281</c:v>
                </c:pt>
                <c:pt idx="394">
                  <c:v>1913.8749999999607</c:v>
                </c:pt>
                <c:pt idx="395">
                  <c:v>1913.9583333332946</c:v>
                </c:pt>
                <c:pt idx="396">
                  <c:v>1914.0416666666279</c:v>
                </c:pt>
                <c:pt idx="397">
                  <c:v>1914.1249999999607</c:v>
                </c:pt>
                <c:pt idx="398">
                  <c:v>1914.2083333332941</c:v>
                </c:pt>
                <c:pt idx="399">
                  <c:v>1914.2916666666276</c:v>
                </c:pt>
                <c:pt idx="400">
                  <c:v>1914.3749999999604</c:v>
                </c:pt>
                <c:pt idx="401">
                  <c:v>1914.4583333332939</c:v>
                </c:pt>
                <c:pt idx="402">
                  <c:v>1914.5416666666274</c:v>
                </c:pt>
                <c:pt idx="403">
                  <c:v>1914.6249999999602</c:v>
                </c:pt>
                <c:pt idx="404">
                  <c:v>1914.7083333332937</c:v>
                </c:pt>
                <c:pt idx="405">
                  <c:v>1914.7916666666272</c:v>
                </c:pt>
                <c:pt idx="406">
                  <c:v>1914.87499999996</c:v>
                </c:pt>
                <c:pt idx="407">
                  <c:v>1914.9583333332935</c:v>
                </c:pt>
                <c:pt idx="408">
                  <c:v>1915.0416666666267</c:v>
                </c:pt>
                <c:pt idx="409">
                  <c:v>1915.1249999999598</c:v>
                </c:pt>
                <c:pt idx="410">
                  <c:v>1915.2083333332932</c:v>
                </c:pt>
                <c:pt idx="411">
                  <c:v>1915.2916666666265</c:v>
                </c:pt>
                <c:pt idx="412">
                  <c:v>1915.3749999999598</c:v>
                </c:pt>
                <c:pt idx="413">
                  <c:v>1915.458333333293</c:v>
                </c:pt>
                <c:pt idx="414">
                  <c:v>1915.5416666666263</c:v>
                </c:pt>
                <c:pt idx="415">
                  <c:v>1915.6249999999593</c:v>
                </c:pt>
                <c:pt idx="416">
                  <c:v>1915.708333333293</c:v>
                </c:pt>
                <c:pt idx="417">
                  <c:v>1915.791666666626</c:v>
                </c:pt>
                <c:pt idx="418">
                  <c:v>1915.8749999999591</c:v>
                </c:pt>
                <c:pt idx="419">
                  <c:v>1915.9583333332928</c:v>
                </c:pt>
                <c:pt idx="420">
                  <c:v>1916.041666666626</c:v>
                </c:pt>
                <c:pt idx="421">
                  <c:v>1916.1249999999588</c:v>
                </c:pt>
                <c:pt idx="422">
                  <c:v>1916.2083333332923</c:v>
                </c:pt>
                <c:pt idx="423">
                  <c:v>1916.2916666666258</c:v>
                </c:pt>
                <c:pt idx="424">
                  <c:v>1916.3749999999586</c:v>
                </c:pt>
                <c:pt idx="425">
                  <c:v>1916.4583333332921</c:v>
                </c:pt>
                <c:pt idx="426">
                  <c:v>1916.5416666666256</c:v>
                </c:pt>
                <c:pt idx="427">
                  <c:v>1916.6249999999584</c:v>
                </c:pt>
                <c:pt idx="428">
                  <c:v>1916.7083333332919</c:v>
                </c:pt>
                <c:pt idx="429">
                  <c:v>1916.7916666666251</c:v>
                </c:pt>
                <c:pt idx="430">
                  <c:v>1916.8749999999582</c:v>
                </c:pt>
                <c:pt idx="431">
                  <c:v>1916.9583333332916</c:v>
                </c:pt>
                <c:pt idx="432">
                  <c:v>1917.0416666666251</c:v>
                </c:pt>
                <c:pt idx="433">
                  <c:v>1917.1249999999579</c:v>
                </c:pt>
                <c:pt idx="434">
                  <c:v>1917.2083333332914</c:v>
                </c:pt>
                <c:pt idx="435">
                  <c:v>1917.2916666666249</c:v>
                </c:pt>
                <c:pt idx="436">
                  <c:v>1917.3749999999577</c:v>
                </c:pt>
                <c:pt idx="437">
                  <c:v>1917.4583333332912</c:v>
                </c:pt>
                <c:pt idx="438">
                  <c:v>1917.5416666666247</c:v>
                </c:pt>
                <c:pt idx="439">
                  <c:v>1917.6249999999575</c:v>
                </c:pt>
                <c:pt idx="440">
                  <c:v>1917.708333333291</c:v>
                </c:pt>
                <c:pt idx="441">
                  <c:v>1917.7916666666245</c:v>
                </c:pt>
                <c:pt idx="442">
                  <c:v>1917.8749999999573</c:v>
                </c:pt>
                <c:pt idx="443">
                  <c:v>1917.9583333332907</c:v>
                </c:pt>
                <c:pt idx="444">
                  <c:v>1918.0416666666242</c:v>
                </c:pt>
                <c:pt idx="445">
                  <c:v>1918.124999999957</c:v>
                </c:pt>
                <c:pt idx="446">
                  <c:v>1918.2083333332905</c:v>
                </c:pt>
                <c:pt idx="447">
                  <c:v>1918.291666666624</c:v>
                </c:pt>
                <c:pt idx="448">
                  <c:v>1918.3749999999568</c:v>
                </c:pt>
                <c:pt idx="449">
                  <c:v>1918.4583333332903</c:v>
                </c:pt>
                <c:pt idx="450">
                  <c:v>1918.5416666666235</c:v>
                </c:pt>
                <c:pt idx="451">
                  <c:v>1918.6249999999566</c:v>
                </c:pt>
                <c:pt idx="452">
                  <c:v>1918.7083333332901</c:v>
                </c:pt>
                <c:pt idx="453">
                  <c:v>1918.7916666666233</c:v>
                </c:pt>
                <c:pt idx="454">
                  <c:v>1918.8749999999563</c:v>
                </c:pt>
                <c:pt idx="455">
                  <c:v>1918.9583333332901</c:v>
                </c:pt>
                <c:pt idx="456">
                  <c:v>1919.0416666666231</c:v>
                </c:pt>
                <c:pt idx="457">
                  <c:v>1919.1249999999559</c:v>
                </c:pt>
                <c:pt idx="458">
                  <c:v>1919.2083333332898</c:v>
                </c:pt>
                <c:pt idx="459">
                  <c:v>1919.2916666666231</c:v>
                </c:pt>
                <c:pt idx="460">
                  <c:v>1919.3749999999557</c:v>
                </c:pt>
                <c:pt idx="461">
                  <c:v>1919.4583333332896</c:v>
                </c:pt>
                <c:pt idx="462">
                  <c:v>1919.5416666666229</c:v>
                </c:pt>
                <c:pt idx="463">
                  <c:v>1919.6249999999557</c:v>
                </c:pt>
                <c:pt idx="464">
                  <c:v>1919.7083333332891</c:v>
                </c:pt>
                <c:pt idx="465">
                  <c:v>1919.7916666666226</c:v>
                </c:pt>
                <c:pt idx="466">
                  <c:v>1919.8749999999554</c:v>
                </c:pt>
                <c:pt idx="467">
                  <c:v>1919.9583333332889</c:v>
                </c:pt>
                <c:pt idx="468">
                  <c:v>1920.0416666666224</c:v>
                </c:pt>
                <c:pt idx="469">
                  <c:v>1920.1249999999552</c:v>
                </c:pt>
                <c:pt idx="470">
                  <c:v>1920.2083333332887</c:v>
                </c:pt>
                <c:pt idx="471">
                  <c:v>1920.2916666666219</c:v>
                </c:pt>
                <c:pt idx="472">
                  <c:v>1920.374999999955</c:v>
                </c:pt>
                <c:pt idx="473">
                  <c:v>1920.4583333332885</c:v>
                </c:pt>
                <c:pt idx="474">
                  <c:v>1920.5416666666217</c:v>
                </c:pt>
                <c:pt idx="475">
                  <c:v>1920.6249999999548</c:v>
                </c:pt>
                <c:pt idx="476">
                  <c:v>1920.7083333332882</c:v>
                </c:pt>
                <c:pt idx="477">
                  <c:v>1920.7916666666215</c:v>
                </c:pt>
                <c:pt idx="478">
                  <c:v>1920.8749999999548</c:v>
                </c:pt>
                <c:pt idx="479">
                  <c:v>1920.958333333288</c:v>
                </c:pt>
                <c:pt idx="480">
                  <c:v>1921.0416666666213</c:v>
                </c:pt>
                <c:pt idx="481">
                  <c:v>1921.1249999999543</c:v>
                </c:pt>
                <c:pt idx="482">
                  <c:v>1921.208333333288</c:v>
                </c:pt>
                <c:pt idx="483">
                  <c:v>1921.291666666621</c:v>
                </c:pt>
                <c:pt idx="484">
                  <c:v>1921.3749999999541</c:v>
                </c:pt>
                <c:pt idx="485">
                  <c:v>1921.4583333332878</c:v>
                </c:pt>
                <c:pt idx="486">
                  <c:v>1921.541666666621</c:v>
                </c:pt>
                <c:pt idx="487">
                  <c:v>1921.6249999999538</c:v>
                </c:pt>
                <c:pt idx="488">
                  <c:v>1921.7083333332873</c:v>
                </c:pt>
                <c:pt idx="489">
                  <c:v>1921.7916666666208</c:v>
                </c:pt>
                <c:pt idx="490">
                  <c:v>1921.8749999999536</c:v>
                </c:pt>
                <c:pt idx="491">
                  <c:v>1921.9583333332871</c:v>
                </c:pt>
                <c:pt idx="492">
                  <c:v>1922.0416666666206</c:v>
                </c:pt>
                <c:pt idx="493">
                  <c:v>1922.1249999999534</c:v>
                </c:pt>
                <c:pt idx="494">
                  <c:v>1922.2083333332869</c:v>
                </c:pt>
                <c:pt idx="495">
                  <c:v>1922.2916666666201</c:v>
                </c:pt>
                <c:pt idx="496">
                  <c:v>1922.3749999999532</c:v>
                </c:pt>
                <c:pt idx="497">
                  <c:v>1922.4583333332866</c:v>
                </c:pt>
                <c:pt idx="498">
                  <c:v>1922.5416666666201</c:v>
                </c:pt>
                <c:pt idx="499">
                  <c:v>1922.6249999999529</c:v>
                </c:pt>
                <c:pt idx="500">
                  <c:v>1922.7083333332864</c:v>
                </c:pt>
                <c:pt idx="501">
                  <c:v>1922.7916666666199</c:v>
                </c:pt>
                <c:pt idx="502">
                  <c:v>1922.8749999999527</c:v>
                </c:pt>
                <c:pt idx="503">
                  <c:v>1922.9583333332862</c:v>
                </c:pt>
                <c:pt idx="504">
                  <c:v>1923.0416666666197</c:v>
                </c:pt>
                <c:pt idx="505">
                  <c:v>1923.1249999999525</c:v>
                </c:pt>
                <c:pt idx="506">
                  <c:v>1923.208333333286</c:v>
                </c:pt>
                <c:pt idx="507">
                  <c:v>1923.2916666666194</c:v>
                </c:pt>
                <c:pt idx="508">
                  <c:v>1923.3749999999523</c:v>
                </c:pt>
                <c:pt idx="509">
                  <c:v>1923.4583333332857</c:v>
                </c:pt>
                <c:pt idx="510">
                  <c:v>1923.5416666666192</c:v>
                </c:pt>
                <c:pt idx="511">
                  <c:v>1923.624999999952</c:v>
                </c:pt>
                <c:pt idx="512">
                  <c:v>1923.7083333332855</c:v>
                </c:pt>
                <c:pt idx="513">
                  <c:v>1923.791666666619</c:v>
                </c:pt>
                <c:pt idx="514">
                  <c:v>1923.8749999999518</c:v>
                </c:pt>
                <c:pt idx="515">
                  <c:v>1923.9583333332853</c:v>
                </c:pt>
                <c:pt idx="516">
                  <c:v>1924.0416666666185</c:v>
                </c:pt>
                <c:pt idx="517">
                  <c:v>1924.1249999999516</c:v>
                </c:pt>
                <c:pt idx="518">
                  <c:v>1924.2083333332851</c:v>
                </c:pt>
                <c:pt idx="519">
                  <c:v>1924.2916666666183</c:v>
                </c:pt>
                <c:pt idx="520">
                  <c:v>1924.3749999999513</c:v>
                </c:pt>
                <c:pt idx="521">
                  <c:v>1924.4583333332851</c:v>
                </c:pt>
                <c:pt idx="522">
                  <c:v>1924.5416666666181</c:v>
                </c:pt>
                <c:pt idx="523">
                  <c:v>1924.6249999999509</c:v>
                </c:pt>
                <c:pt idx="524">
                  <c:v>1924.7083333332848</c:v>
                </c:pt>
                <c:pt idx="525">
                  <c:v>1924.7916666666181</c:v>
                </c:pt>
                <c:pt idx="526">
                  <c:v>1924.8749999999507</c:v>
                </c:pt>
                <c:pt idx="527">
                  <c:v>1924.9583333332846</c:v>
                </c:pt>
                <c:pt idx="528">
                  <c:v>1925.0416666666179</c:v>
                </c:pt>
                <c:pt idx="529">
                  <c:v>1925.1249999999507</c:v>
                </c:pt>
                <c:pt idx="530">
                  <c:v>1925.2083333332841</c:v>
                </c:pt>
                <c:pt idx="531">
                  <c:v>1925.2916666666176</c:v>
                </c:pt>
                <c:pt idx="532">
                  <c:v>1925.3749999999504</c:v>
                </c:pt>
                <c:pt idx="533">
                  <c:v>1925.4583333332839</c:v>
                </c:pt>
                <c:pt idx="534">
                  <c:v>1925.5416666666174</c:v>
                </c:pt>
                <c:pt idx="535">
                  <c:v>1925.6249999999502</c:v>
                </c:pt>
                <c:pt idx="536">
                  <c:v>1925.7083333332837</c:v>
                </c:pt>
                <c:pt idx="537">
                  <c:v>1925.7916666666169</c:v>
                </c:pt>
                <c:pt idx="538">
                  <c:v>1925.87499999995</c:v>
                </c:pt>
                <c:pt idx="539">
                  <c:v>1925.9583333332835</c:v>
                </c:pt>
                <c:pt idx="540">
                  <c:v>1926.0416666666167</c:v>
                </c:pt>
                <c:pt idx="541">
                  <c:v>1926.1249999999498</c:v>
                </c:pt>
                <c:pt idx="542">
                  <c:v>1926.2083333332832</c:v>
                </c:pt>
                <c:pt idx="543">
                  <c:v>1926.2916666666165</c:v>
                </c:pt>
                <c:pt idx="544">
                  <c:v>1926.3749999999498</c:v>
                </c:pt>
                <c:pt idx="545">
                  <c:v>1926.458333333283</c:v>
                </c:pt>
                <c:pt idx="546">
                  <c:v>1926.5416666666163</c:v>
                </c:pt>
                <c:pt idx="547">
                  <c:v>1926.6249999999493</c:v>
                </c:pt>
                <c:pt idx="548">
                  <c:v>1926.708333333283</c:v>
                </c:pt>
                <c:pt idx="549">
                  <c:v>1926.791666666616</c:v>
                </c:pt>
                <c:pt idx="550">
                  <c:v>1926.8749999999491</c:v>
                </c:pt>
                <c:pt idx="551">
                  <c:v>1926.9583333332828</c:v>
                </c:pt>
                <c:pt idx="552">
                  <c:v>1927.041666666616</c:v>
                </c:pt>
                <c:pt idx="553">
                  <c:v>1927.1249999999488</c:v>
                </c:pt>
                <c:pt idx="554">
                  <c:v>1927.2083333332823</c:v>
                </c:pt>
                <c:pt idx="555">
                  <c:v>1927.2916666666158</c:v>
                </c:pt>
                <c:pt idx="556">
                  <c:v>1927.3749999999486</c:v>
                </c:pt>
                <c:pt idx="557">
                  <c:v>1927.4583333332821</c:v>
                </c:pt>
                <c:pt idx="558">
                  <c:v>1927.5416666666156</c:v>
                </c:pt>
                <c:pt idx="559">
                  <c:v>1927.6249999999484</c:v>
                </c:pt>
                <c:pt idx="560">
                  <c:v>1927.7083333332819</c:v>
                </c:pt>
                <c:pt idx="561">
                  <c:v>1927.7916666666151</c:v>
                </c:pt>
                <c:pt idx="562">
                  <c:v>1927.8749999999482</c:v>
                </c:pt>
                <c:pt idx="563">
                  <c:v>1927.9583333332816</c:v>
                </c:pt>
                <c:pt idx="564">
                  <c:v>1928.0416666666151</c:v>
                </c:pt>
                <c:pt idx="565">
                  <c:v>1928.1249999999479</c:v>
                </c:pt>
                <c:pt idx="566">
                  <c:v>1928.2083333332814</c:v>
                </c:pt>
                <c:pt idx="567">
                  <c:v>1928.2916666666149</c:v>
                </c:pt>
                <c:pt idx="568">
                  <c:v>1928.3749999999477</c:v>
                </c:pt>
                <c:pt idx="569">
                  <c:v>1928.4583333332812</c:v>
                </c:pt>
                <c:pt idx="570">
                  <c:v>1928.5416666666147</c:v>
                </c:pt>
                <c:pt idx="571">
                  <c:v>1928.6249999999475</c:v>
                </c:pt>
                <c:pt idx="572">
                  <c:v>1928.708333333281</c:v>
                </c:pt>
                <c:pt idx="573">
                  <c:v>1928.7916666666144</c:v>
                </c:pt>
                <c:pt idx="574">
                  <c:v>1928.8749999999472</c:v>
                </c:pt>
                <c:pt idx="575">
                  <c:v>1928.9583333332807</c:v>
                </c:pt>
                <c:pt idx="576">
                  <c:v>1929.0416666666142</c:v>
                </c:pt>
                <c:pt idx="577">
                  <c:v>1929.124999999947</c:v>
                </c:pt>
                <c:pt idx="578">
                  <c:v>1929.2083333332805</c:v>
                </c:pt>
                <c:pt idx="579">
                  <c:v>1929.291666666614</c:v>
                </c:pt>
                <c:pt idx="580">
                  <c:v>1929.3749999999468</c:v>
                </c:pt>
                <c:pt idx="581">
                  <c:v>1929.4583333332803</c:v>
                </c:pt>
                <c:pt idx="582">
                  <c:v>1929.5416666666135</c:v>
                </c:pt>
                <c:pt idx="583">
                  <c:v>1929.6249999999466</c:v>
                </c:pt>
                <c:pt idx="584">
                  <c:v>1929.7083333332801</c:v>
                </c:pt>
                <c:pt idx="585">
                  <c:v>1929.7916666666133</c:v>
                </c:pt>
                <c:pt idx="586">
                  <c:v>1929.8749999999463</c:v>
                </c:pt>
                <c:pt idx="587">
                  <c:v>1929.9583333332801</c:v>
                </c:pt>
                <c:pt idx="588">
                  <c:v>1930.0416666666131</c:v>
                </c:pt>
                <c:pt idx="589">
                  <c:v>1930.1249999999459</c:v>
                </c:pt>
                <c:pt idx="590">
                  <c:v>1930.2083333332798</c:v>
                </c:pt>
                <c:pt idx="591">
                  <c:v>1930.2916666666131</c:v>
                </c:pt>
                <c:pt idx="592">
                  <c:v>1930.3749999999457</c:v>
                </c:pt>
                <c:pt idx="593">
                  <c:v>1930.4583333332796</c:v>
                </c:pt>
                <c:pt idx="594">
                  <c:v>1930.5416666666129</c:v>
                </c:pt>
                <c:pt idx="595">
                  <c:v>1930.6249999999457</c:v>
                </c:pt>
                <c:pt idx="596">
                  <c:v>1930.7083333332791</c:v>
                </c:pt>
                <c:pt idx="597">
                  <c:v>1930.7916666666126</c:v>
                </c:pt>
                <c:pt idx="598">
                  <c:v>1930.8749999999454</c:v>
                </c:pt>
                <c:pt idx="599">
                  <c:v>1930.9583333332789</c:v>
                </c:pt>
                <c:pt idx="600">
                  <c:v>1931.0416666666124</c:v>
                </c:pt>
                <c:pt idx="601">
                  <c:v>1931.1249999999452</c:v>
                </c:pt>
                <c:pt idx="602">
                  <c:v>1931.2083333332787</c:v>
                </c:pt>
                <c:pt idx="603">
                  <c:v>1931.2916666666119</c:v>
                </c:pt>
                <c:pt idx="604">
                  <c:v>1931.374999999945</c:v>
                </c:pt>
                <c:pt idx="605">
                  <c:v>1931.4583333332785</c:v>
                </c:pt>
                <c:pt idx="606">
                  <c:v>1931.5416666666117</c:v>
                </c:pt>
                <c:pt idx="607">
                  <c:v>1931.6249999999447</c:v>
                </c:pt>
                <c:pt idx="608">
                  <c:v>1931.7083333332782</c:v>
                </c:pt>
                <c:pt idx="609">
                  <c:v>1931.7916666666115</c:v>
                </c:pt>
                <c:pt idx="610">
                  <c:v>1931.8749999999445</c:v>
                </c:pt>
                <c:pt idx="611">
                  <c:v>1931.958333333278</c:v>
                </c:pt>
                <c:pt idx="612">
                  <c:v>1932.0416666666113</c:v>
                </c:pt>
                <c:pt idx="613">
                  <c:v>1932.1249999999443</c:v>
                </c:pt>
                <c:pt idx="614">
                  <c:v>1932.208333333278</c:v>
                </c:pt>
                <c:pt idx="615">
                  <c:v>1932.291666666611</c:v>
                </c:pt>
                <c:pt idx="616">
                  <c:v>1932.3749999999441</c:v>
                </c:pt>
                <c:pt idx="617">
                  <c:v>1932.4583333332778</c:v>
                </c:pt>
                <c:pt idx="618">
                  <c:v>1932.541666666611</c:v>
                </c:pt>
                <c:pt idx="619">
                  <c:v>1932.6249999999438</c:v>
                </c:pt>
                <c:pt idx="620">
                  <c:v>1932.7083333332773</c:v>
                </c:pt>
                <c:pt idx="621">
                  <c:v>1932.7916666666108</c:v>
                </c:pt>
                <c:pt idx="622">
                  <c:v>1932.8749999999436</c:v>
                </c:pt>
                <c:pt idx="623">
                  <c:v>1932.9583333332771</c:v>
                </c:pt>
                <c:pt idx="624">
                  <c:v>1933.0416666666106</c:v>
                </c:pt>
                <c:pt idx="625">
                  <c:v>1933.1249999999434</c:v>
                </c:pt>
                <c:pt idx="626">
                  <c:v>1933.2083333332769</c:v>
                </c:pt>
                <c:pt idx="627">
                  <c:v>1933.2916666666101</c:v>
                </c:pt>
                <c:pt idx="628">
                  <c:v>1933.3749999999432</c:v>
                </c:pt>
                <c:pt idx="629">
                  <c:v>1933.4583333332766</c:v>
                </c:pt>
                <c:pt idx="630">
                  <c:v>1933.5416666666101</c:v>
                </c:pt>
                <c:pt idx="631">
                  <c:v>1933.6249999999429</c:v>
                </c:pt>
                <c:pt idx="632">
                  <c:v>1933.7083333332764</c:v>
                </c:pt>
                <c:pt idx="633">
                  <c:v>1933.7916666666099</c:v>
                </c:pt>
                <c:pt idx="634">
                  <c:v>1933.8749999999427</c:v>
                </c:pt>
                <c:pt idx="635">
                  <c:v>1933.9583333332762</c:v>
                </c:pt>
                <c:pt idx="636">
                  <c:v>1934.0416666666097</c:v>
                </c:pt>
                <c:pt idx="637">
                  <c:v>1934.1249999999425</c:v>
                </c:pt>
                <c:pt idx="638">
                  <c:v>1934.208333333276</c:v>
                </c:pt>
                <c:pt idx="639">
                  <c:v>1934.2916666666094</c:v>
                </c:pt>
                <c:pt idx="640">
                  <c:v>1934.3749999999422</c:v>
                </c:pt>
                <c:pt idx="641">
                  <c:v>1934.4583333332757</c:v>
                </c:pt>
                <c:pt idx="642">
                  <c:v>1934.5416666666092</c:v>
                </c:pt>
                <c:pt idx="643">
                  <c:v>1934.624999999942</c:v>
                </c:pt>
                <c:pt idx="644">
                  <c:v>1934.7083333332755</c:v>
                </c:pt>
                <c:pt idx="645">
                  <c:v>1934.791666666609</c:v>
                </c:pt>
                <c:pt idx="646">
                  <c:v>1934.8749999999418</c:v>
                </c:pt>
                <c:pt idx="647">
                  <c:v>1934.9583333332753</c:v>
                </c:pt>
                <c:pt idx="648">
                  <c:v>1935.0416666666085</c:v>
                </c:pt>
                <c:pt idx="649">
                  <c:v>1935.1249999999416</c:v>
                </c:pt>
                <c:pt idx="650">
                  <c:v>1935.208333333275</c:v>
                </c:pt>
                <c:pt idx="651">
                  <c:v>1935.2916666666083</c:v>
                </c:pt>
                <c:pt idx="652">
                  <c:v>1935.3749999999413</c:v>
                </c:pt>
                <c:pt idx="653">
                  <c:v>1935.458333333275</c:v>
                </c:pt>
                <c:pt idx="654">
                  <c:v>1935.5416666666081</c:v>
                </c:pt>
                <c:pt idx="655">
                  <c:v>1935.6249999999409</c:v>
                </c:pt>
                <c:pt idx="656">
                  <c:v>1935.7083333332748</c:v>
                </c:pt>
                <c:pt idx="657">
                  <c:v>1935.7916666666081</c:v>
                </c:pt>
                <c:pt idx="658">
                  <c:v>1935.8749999999407</c:v>
                </c:pt>
                <c:pt idx="659">
                  <c:v>1935.9583333332746</c:v>
                </c:pt>
                <c:pt idx="660">
                  <c:v>1936.0416666666079</c:v>
                </c:pt>
                <c:pt idx="661">
                  <c:v>1936.1249999999407</c:v>
                </c:pt>
                <c:pt idx="662">
                  <c:v>1936.2083333332741</c:v>
                </c:pt>
                <c:pt idx="663">
                  <c:v>1936.2916666666076</c:v>
                </c:pt>
                <c:pt idx="664">
                  <c:v>1936.3749999999404</c:v>
                </c:pt>
                <c:pt idx="665">
                  <c:v>1936.4583333332739</c:v>
                </c:pt>
                <c:pt idx="666">
                  <c:v>1936.5416666666074</c:v>
                </c:pt>
                <c:pt idx="667">
                  <c:v>1936.6249999999402</c:v>
                </c:pt>
                <c:pt idx="668">
                  <c:v>1936.7083333332737</c:v>
                </c:pt>
                <c:pt idx="669">
                  <c:v>1936.7916666666069</c:v>
                </c:pt>
                <c:pt idx="670">
                  <c:v>1936.87499999994</c:v>
                </c:pt>
                <c:pt idx="671">
                  <c:v>1936.9583333332735</c:v>
                </c:pt>
                <c:pt idx="672">
                  <c:v>1937.0416666666067</c:v>
                </c:pt>
                <c:pt idx="673">
                  <c:v>1937.1249999999397</c:v>
                </c:pt>
                <c:pt idx="674">
                  <c:v>1937.2083333332732</c:v>
                </c:pt>
                <c:pt idx="675">
                  <c:v>1937.2916666666065</c:v>
                </c:pt>
                <c:pt idx="676">
                  <c:v>1937.3749999999395</c:v>
                </c:pt>
                <c:pt idx="677">
                  <c:v>1937.458333333273</c:v>
                </c:pt>
                <c:pt idx="678">
                  <c:v>1937.5416666666063</c:v>
                </c:pt>
                <c:pt idx="679">
                  <c:v>1937.6249999999393</c:v>
                </c:pt>
                <c:pt idx="680">
                  <c:v>1937.708333333273</c:v>
                </c:pt>
                <c:pt idx="681">
                  <c:v>1937.791666666606</c:v>
                </c:pt>
                <c:pt idx="682">
                  <c:v>1937.8749999999391</c:v>
                </c:pt>
                <c:pt idx="683">
                  <c:v>1937.9583333332725</c:v>
                </c:pt>
                <c:pt idx="684">
                  <c:v>1938.041666666606</c:v>
                </c:pt>
                <c:pt idx="685">
                  <c:v>1938.1249999999388</c:v>
                </c:pt>
                <c:pt idx="686">
                  <c:v>1938.2083333332723</c:v>
                </c:pt>
                <c:pt idx="687">
                  <c:v>1938.2916666666058</c:v>
                </c:pt>
                <c:pt idx="688">
                  <c:v>1938.3749999999386</c:v>
                </c:pt>
                <c:pt idx="689">
                  <c:v>1938.4583333332721</c:v>
                </c:pt>
                <c:pt idx="690">
                  <c:v>1938.5416666666056</c:v>
                </c:pt>
                <c:pt idx="691">
                  <c:v>1938.6249999999384</c:v>
                </c:pt>
                <c:pt idx="692">
                  <c:v>1938.7083333332719</c:v>
                </c:pt>
                <c:pt idx="693">
                  <c:v>1938.7916666666051</c:v>
                </c:pt>
                <c:pt idx="694">
                  <c:v>1938.8749999999382</c:v>
                </c:pt>
                <c:pt idx="695">
                  <c:v>1938.9583333332716</c:v>
                </c:pt>
                <c:pt idx="696">
                  <c:v>1939.0416666666051</c:v>
                </c:pt>
                <c:pt idx="697">
                  <c:v>1939.1249999999379</c:v>
                </c:pt>
                <c:pt idx="698">
                  <c:v>1939.2083333332714</c:v>
                </c:pt>
                <c:pt idx="699">
                  <c:v>1939.2916666666049</c:v>
                </c:pt>
                <c:pt idx="700">
                  <c:v>1939.3749999999377</c:v>
                </c:pt>
                <c:pt idx="701">
                  <c:v>1939.4583333332712</c:v>
                </c:pt>
                <c:pt idx="702">
                  <c:v>1939.5416666666047</c:v>
                </c:pt>
                <c:pt idx="703">
                  <c:v>1939.6249999999375</c:v>
                </c:pt>
                <c:pt idx="704">
                  <c:v>1939.708333333271</c:v>
                </c:pt>
                <c:pt idx="705">
                  <c:v>1939.7916666666044</c:v>
                </c:pt>
                <c:pt idx="706">
                  <c:v>1939.8749999999372</c:v>
                </c:pt>
                <c:pt idx="707">
                  <c:v>1939.9583333332707</c:v>
                </c:pt>
                <c:pt idx="708">
                  <c:v>1940.0416666666042</c:v>
                </c:pt>
                <c:pt idx="709">
                  <c:v>1940.124999999937</c:v>
                </c:pt>
                <c:pt idx="710">
                  <c:v>1940.2083333332705</c:v>
                </c:pt>
                <c:pt idx="711">
                  <c:v>1940.291666666604</c:v>
                </c:pt>
                <c:pt idx="712">
                  <c:v>1940.3749999999368</c:v>
                </c:pt>
                <c:pt idx="713">
                  <c:v>1940.4583333332703</c:v>
                </c:pt>
                <c:pt idx="714">
                  <c:v>1940.5416666666035</c:v>
                </c:pt>
                <c:pt idx="715">
                  <c:v>1940.6249999999366</c:v>
                </c:pt>
                <c:pt idx="716">
                  <c:v>1940.70833333327</c:v>
                </c:pt>
                <c:pt idx="717">
                  <c:v>1940.7916666666033</c:v>
                </c:pt>
                <c:pt idx="718">
                  <c:v>1940.8749999999363</c:v>
                </c:pt>
                <c:pt idx="719">
                  <c:v>1940.95833333327</c:v>
                </c:pt>
                <c:pt idx="720">
                  <c:v>1941.0416666666031</c:v>
                </c:pt>
                <c:pt idx="721">
                  <c:v>1941.1249999999359</c:v>
                </c:pt>
                <c:pt idx="722">
                  <c:v>1941.2083333332698</c:v>
                </c:pt>
                <c:pt idx="723">
                  <c:v>1941.2916666666031</c:v>
                </c:pt>
                <c:pt idx="724">
                  <c:v>1941.3749999999357</c:v>
                </c:pt>
                <c:pt idx="725">
                  <c:v>1941.4583333332696</c:v>
                </c:pt>
                <c:pt idx="726">
                  <c:v>1941.5416666666029</c:v>
                </c:pt>
                <c:pt idx="727">
                  <c:v>1941.6249999999357</c:v>
                </c:pt>
                <c:pt idx="728">
                  <c:v>1941.7083333332691</c:v>
                </c:pt>
                <c:pt idx="729">
                  <c:v>1941.7916666666026</c:v>
                </c:pt>
                <c:pt idx="730">
                  <c:v>1941.8749999999354</c:v>
                </c:pt>
                <c:pt idx="731">
                  <c:v>1941.9583333332689</c:v>
                </c:pt>
                <c:pt idx="732">
                  <c:v>1942.0416666666024</c:v>
                </c:pt>
                <c:pt idx="733">
                  <c:v>1942.1249999999352</c:v>
                </c:pt>
                <c:pt idx="734">
                  <c:v>1942.2083333332687</c:v>
                </c:pt>
                <c:pt idx="735">
                  <c:v>1942.2916666666019</c:v>
                </c:pt>
                <c:pt idx="736">
                  <c:v>1942.374999999935</c:v>
                </c:pt>
                <c:pt idx="737">
                  <c:v>1942.4583333332685</c:v>
                </c:pt>
                <c:pt idx="738">
                  <c:v>1942.5416666666017</c:v>
                </c:pt>
                <c:pt idx="739">
                  <c:v>1942.6249999999347</c:v>
                </c:pt>
                <c:pt idx="740">
                  <c:v>1942.7083333332682</c:v>
                </c:pt>
                <c:pt idx="741">
                  <c:v>1942.7916666666015</c:v>
                </c:pt>
                <c:pt idx="742">
                  <c:v>1942.8749999999345</c:v>
                </c:pt>
                <c:pt idx="743">
                  <c:v>1942.958333333268</c:v>
                </c:pt>
                <c:pt idx="744">
                  <c:v>1943.0416666666013</c:v>
                </c:pt>
                <c:pt idx="745">
                  <c:v>1943.1249999999343</c:v>
                </c:pt>
                <c:pt idx="746">
                  <c:v>1943.208333333268</c:v>
                </c:pt>
                <c:pt idx="747">
                  <c:v>1943.291666666601</c:v>
                </c:pt>
                <c:pt idx="748">
                  <c:v>1943.3749999999341</c:v>
                </c:pt>
                <c:pt idx="749">
                  <c:v>1943.4583333332675</c:v>
                </c:pt>
                <c:pt idx="750">
                  <c:v>1943.541666666601</c:v>
                </c:pt>
                <c:pt idx="751">
                  <c:v>1943.6249999999338</c:v>
                </c:pt>
                <c:pt idx="752">
                  <c:v>1943.7083333332673</c:v>
                </c:pt>
                <c:pt idx="753">
                  <c:v>1943.7916666666008</c:v>
                </c:pt>
                <c:pt idx="754">
                  <c:v>1943.8749999999336</c:v>
                </c:pt>
                <c:pt idx="755">
                  <c:v>1943.9583333332671</c:v>
                </c:pt>
                <c:pt idx="756">
                  <c:v>1944.0416666666003</c:v>
                </c:pt>
                <c:pt idx="757">
                  <c:v>1944.1249999999334</c:v>
                </c:pt>
                <c:pt idx="758">
                  <c:v>1944.2083333332669</c:v>
                </c:pt>
                <c:pt idx="759">
                  <c:v>1944.2916666666001</c:v>
                </c:pt>
                <c:pt idx="760">
                  <c:v>1944.3749999999332</c:v>
                </c:pt>
                <c:pt idx="761">
                  <c:v>1944.4583333332666</c:v>
                </c:pt>
                <c:pt idx="762">
                  <c:v>1944.5416666666001</c:v>
                </c:pt>
                <c:pt idx="763">
                  <c:v>1944.6249999999329</c:v>
                </c:pt>
                <c:pt idx="764">
                  <c:v>1944.7083333332664</c:v>
                </c:pt>
                <c:pt idx="765">
                  <c:v>1944.7916666665999</c:v>
                </c:pt>
                <c:pt idx="766">
                  <c:v>1944.8749999999327</c:v>
                </c:pt>
                <c:pt idx="767">
                  <c:v>1944.9583333332662</c:v>
                </c:pt>
                <c:pt idx="768">
                  <c:v>1945.0416666665997</c:v>
                </c:pt>
                <c:pt idx="769">
                  <c:v>1945.1249999999325</c:v>
                </c:pt>
                <c:pt idx="770">
                  <c:v>1945.208333333266</c:v>
                </c:pt>
                <c:pt idx="771">
                  <c:v>1945.2916666665994</c:v>
                </c:pt>
                <c:pt idx="772">
                  <c:v>1945.3749999999322</c:v>
                </c:pt>
                <c:pt idx="773">
                  <c:v>1945.4583333332657</c:v>
                </c:pt>
                <c:pt idx="774">
                  <c:v>1945.5416666665992</c:v>
                </c:pt>
                <c:pt idx="775">
                  <c:v>1945.624999999932</c:v>
                </c:pt>
                <c:pt idx="776">
                  <c:v>1945.7083333332655</c:v>
                </c:pt>
                <c:pt idx="777">
                  <c:v>1945.791666666599</c:v>
                </c:pt>
                <c:pt idx="778">
                  <c:v>1945.8749999999318</c:v>
                </c:pt>
                <c:pt idx="779">
                  <c:v>1945.9583333332653</c:v>
                </c:pt>
                <c:pt idx="780">
                  <c:v>1946.0416666665985</c:v>
                </c:pt>
                <c:pt idx="781">
                  <c:v>1946.1249999999316</c:v>
                </c:pt>
                <c:pt idx="782">
                  <c:v>1946.208333333265</c:v>
                </c:pt>
                <c:pt idx="783">
                  <c:v>1946.2916666665983</c:v>
                </c:pt>
                <c:pt idx="784">
                  <c:v>1946.3749999999313</c:v>
                </c:pt>
                <c:pt idx="785">
                  <c:v>1946.458333333265</c:v>
                </c:pt>
                <c:pt idx="786">
                  <c:v>1946.5416666665981</c:v>
                </c:pt>
                <c:pt idx="787">
                  <c:v>1946.6249999999309</c:v>
                </c:pt>
                <c:pt idx="788">
                  <c:v>1946.7083333332648</c:v>
                </c:pt>
                <c:pt idx="789">
                  <c:v>1946.7916666665981</c:v>
                </c:pt>
                <c:pt idx="790">
                  <c:v>1946.8749999999307</c:v>
                </c:pt>
                <c:pt idx="791">
                  <c:v>1946.9583333332646</c:v>
                </c:pt>
                <c:pt idx="792">
                  <c:v>1947.0416666665978</c:v>
                </c:pt>
                <c:pt idx="793">
                  <c:v>1947.1249999999307</c:v>
                </c:pt>
                <c:pt idx="794">
                  <c:v>1947.2083333332641</c:v>
                </c:pt>
                <c:pt idx="795">
                  <c:v>1947.2916666665976</c:v>
                </c:pt>
                <c:pt idx="796">
                  <c:v>1947.3749999999304</c:v>
                </c:pt>
                <c:pt idx="797">
                  <c:v>1947.4583333332639</c:v>
                </c:pt>
                <c:pt idx="798">
                  <c:v>1947.5416666665974</c:v>
                </c:pt>
                <c:pt idx="799">
                  <c:v>1947.6249999999302</c:v>
                </c:pt>
                <c:pt idx="800">
                  <c:v>1947.7083333332637</c:v>
                </c:pt>
                <c:pt idx="801">
                  <c:v>1947.7916666665969</c:v>
                </c:pt>
                <c:pt idx="802">
                  <c:v>1947.87499999993</c:v>
                </c:pt>
                <c:pt idx="803">
                  <c:v>1947.9583333332635</c:v>
                </c:pt>
                <c:pt idx="804">
                  <c:v>1948.0416666665967</c:v>
                </c:pt>
                <c:pt idx="805">
                  <c:v>1948.1249999999297</c:v>
                </c:pt>
                <c:pt idx="806">
                  <c:v>1948.2083333332632</c:v>
                </c:pt>
                <c:pt idx="807">
                  <c:v>1948.2916666665965</c:v>
                </c:pt>
                <c:pt idx="808">
                  <c:v>1948.3749999999295</c:v>
                </c:pt>
                <c:pt idx="809">
                  <c:v>1948.458333333263</c:v>
                </c:pt>
                <c:pt idx="810">
                  <c:v>1948.5416666665963</c:v>
                </c:pt>
                <c:pt idx="811">
                  <c:v>1948.6249999999293</c:v>
                </c:pt>
                <c:pt idx="812">
                  <c:v>1948.708333333263</c:v>
                </c:pt>
                <c:pt idx="813">
                  <c:v>1948.791666666596</c:v>
                </c:pt>
                <c:pt idx="814">
                  <c:v>1948.8749999999291</c:v>
                </c:pt>
                <c:pt idx="815">
                  <c:v>1948.9583333332625</c:v>
                </c:pt>
                <c:pt idx="816">
                  <c:v>1949.041666666596</c:v>
                </c:pt>
                <c:pt idx="817">
                  <c:v>1949.1249999999288</c:v>
                </c:pt>
                <c:pt idx="818">
                  <c:v>1949.2083333332623</c:v>
                </c:pt>
                <c:pt idx="819">
                  <c:v>1949.2916666665958</c:v>
                </c:pt>
                <c:pt idx="820">
                  <c:v>1949.3749999999286</c:v>
                </c:pt>
                <c:pt idx="821">
                  <c:v>1949.4583333332621</c:v>
                </c:pt>
                <c:pt idx="822">
                  <c:v>1949.5416666665953</c:v>
                </c:pt>
                <c:pt idx="823">
                  <c:v>1949.6249999999284</c:v>
                </c:pt>
                <c:pt idx="824">
                  <c:v>1949.7083333332619</c:v>
                </c:pt>
                <c:pt idx="825">
                  <c:v>1949.7916666665951</c:v>
                </c:pt>
                <c:pt idx="826">
                  <c:v>1949.8749999999281</c:v>
                </c:pt>
                <c:pt idx="827">
                  <c:v>1949.9583333332616</c:v>
                </c:pt>
                <c:pt idx="828">
                  <c:v>1950.0416666665951</c:v>
                </c:pt>
                <c:pt idx="829">
                  <c:v>1950.1249999999277</c:v>
                </c:pt>
                <c:pt idx="830">
                  <c:v>1950.2083333332614</c:v>
                </c:pt>
                <c:pt idx="831">
                  <c:v>1950.2916666665949</c:v>
                </c:pt>
                <c:pt idx="832">
                  <c:v>1950.3749999999277</c:v>
                </c:pt>
                <c:pt idx="833">
                  <c:v>1950.4583333332612</c:v>
                </c:pt>
                <c:pt idx="834">
                  <c:v>1950.5416666665947</c:v>
                </c:pt>
                <c:pt idx="835">
                  <c:v>1950.6249999999275</c:v>
                </c:pt>
                <c:pt idx="836">
                  <c:v>1950.708333333261</c:v>
                </c:pt>
                <c:pt idx="837">
                  <c:v>1950.7916666665944</c:v>
                </c:pt>
                <c:pt idx="838">
                  <c:v>1950.8749999999272</c:v>
                </c:pt>
                <c:pt idx="839">
                  <c:v>1950.9583333332607</c:v>
                </c:pt>
                <c:pt idx="840">
                  <c:v>1951.0416666665942</c:v>
                </c:pt>
                <c:pt idx="841">
                  <c:v>1951.124999999927</c:v>
                </c:pt>
                <c:pt idx="842">
                  <c:v>1951.2083333332605</c:v>
                </c:pt>
                <c:pt idx="843">
                  <c:v>1951.291666666594</c:v>
                </c:pt>
                <c:pt idx="844">
                  <c:v>1951.3749999999268</c:v>
                </c:pt>
                <c:pt idx="845">
                  <c:v>1951.4583333332603</c:v>
                </c:pt>
                <c:pt idx="846">
                  <c:v>1951.5416666665935</c:v>
                </c:pt>
                <c:pt idx="847">
                  <c:v>1951.6249999999266</c:v>
                </c:pt>
                <c:pt idx="848">
                  <c:v>1951.70833333326</c:v>
                </c:pt>
                <c:pt idx="849">
                  <c:v>1951.7916666665933</c:v>
                </c:pt>
                <c:pt idx="850">
                  <c:v>1951.8749999999263</c:v>
                </c:pt>
                <c:pt idx="851">
                  <c:v>1951.95833333326</c:v>
                </c:pt>
                <c:pt idx="852">
                  <c:v>1952.0416666665931</c:v>
                </c:pt>
                <c:pt idx="853">
                  <c:v>1952.1249999999259</c:v>
                </c:pt>
                <c:pt idx="854">
                  <c:v>1952.2083333332598</c:v>
                </c:pt>
                <c:pt idx="855">
                  <c:v>1952.2916666665931</c:v>
                </c:pt>
                <c:pt idx="856">
                  <c:v>1952.3749999999256</c:v>
                </c:pt>
                <c:pt idx="857">
                  <c:v>1952.4583333332596</c:v>
                </c:pt>
                <c:pt idx="858">
                  <c:v>1952.5416666665928</c:v>
                </c:pt>
                <c:pt idx="859">
                  <c:v>1952.6249999999256</c:v>
                </c:pt>
                <c:pt idx="860">
                  <c:v>1952.7083333332591</c:v>
                </c:pt>
                <c:pt idx="861">
                  <c:v>1952.7916666665926</c:v>
                </c:pt>
                <c:pt idx="862">
                  <c:v>1952.8749999999254</c:v>
                </c:pt>
                <c:pt idx="863">
                  <c:v>1952.9583333332589</c:v>
                </c:pt>
                <c:pt idx="864">
                  <c:v>1953.0416666665924</c:v>
                </c:pt>
                <c:pt idx="865">
                  <c:v>1953.1249999999252</c:v>
                </c:pt>
                <c:pt idx="866">
                  <c:v>1953.2083333332587</c:v>
                </c:pt>
                <c:pt idx="867">
                  <c:v>1953.2916666665919</c:v>
                </c:pt>
                <c:pt idx="868">
                  <c:v>1953.374999999925</c:v>
                </c:pt>
                <c:pt idx="869">
                  <c:v>1953.4583333332585</c:v>
                </c:pt>
                <c:pt idx="870">
                  <c:v>1953.5416666665917</c:v>
                </c:pt>
                <c:pt idx="871">
                  <c:v>1953.6249999999247</c:v>
                </c:pt>
                <c:pt idx="872">
                  <c:v>1953.7083333332582</c:v>
                </c:pt>
                <c:pt idx="873">
                  <c:v>1953.7916666665915</c:v>
                </c:pt>
                <c:pt idx="874">
                  <c:v>1953.8749999999245</c:v>
                </c:pt>
                <c:pt idx="875">
                  <c:v>1953.958333333258</c:v>
                </c:pt>
                <c:pt idx="876">
                  <c:v>1954.0416666665913</c:v>
                </c:pt>
                <c:pt idx="877">
                  <c:v>1954.1249999999243</c:v>
                </c:pt>
                <c:pt idx="878">
                  <c:v>1954.208333333258</c:v>
                </c:pt>
                <c:pt idx="879">
                  <c:v>1954.291666666591</c:v>
                </c:pt>
                <c:pt idx="880">
                  <c:v>1954.3749999999241</c:v>
                </c:pt>
                <c:pt idx="881">
                  <c:v>1954.4583333332575</c:v>
                </c:pt>
                <c:pt idx="882">
                  <c:v>1954.541666666591</c:v>
                </c:pt>
                <c:pt idx="883">
                  <c:v>1954.6249999999238</c:v>
                </c:pt>
                <c:pt idx="884">
                  <c:v>1954.7083333332573</c:v>
                </c:pt>
                <c:pt idx="885">
                  <c:v>1954.7916666665908</c:v>
                </c:pt>
                <c:pt idx="886">
                  <c:v>1954.8749999999236</c:v>
                </c:pt>
                <c:pt idx="887">
                  <c:v>1954.9583333332571</c:v>
                </c:pt>
                <c:pt idx="888">
                  <c:v>1955.0416666665903</c:v>
                </c:pt>
                <c:pt idx="889">
                  <c:v>1955.1249999999234</c:v>
                </c:pt>
                <c:pt idx="890">
                  <c:v>1955.2083333332569</c:v>
                </c:pt>
                <c:pt idx="891">
                  <c:v>1955.2916666665901</c:v>
                </c:pt>
                <c:pt idx="892">
                  <c:v>1955.3749999999231</c:v>
                </c:pt>
                <c:pt idx="893">
                  <c:v>1955.4583333332566</c:v>
                </c:pt>
                <c:pt idx="894">
                  <c:v>1955.5416666665901</c:v>
                </c:pt>
                <c:pt idx="895">
                  <c:v>1955.6249999999227</c:v>
                </c:pt>
                <c:pt idx="896">
                  <c:v>1955.7083333332564</c:v>
                </c:pt>
                <c:pt idx="897">
                  <c:v>1955.7916666665899</c:v>
                </c:pt>
                <c:pt idx="898">
                  <c:v>1955.8749999999227</c:v>
                </c:pt>
                <c:pt idx="899">
                  <c:v>1955.9583333332562</c:v>
                </c:pt>
                <c:pt idx="900">
                  <c:v>1956.0416666665897</c:v>
                </c:pt>
                <c:pt idx="901">
                  <c:v>1956.1249999999225</c:v>
                </c:pt>
                <c:pt idx="902">
                  <c:v>1956.208333333256</c:v>
                </c:pt>
                <c:pt idx="903">
                  <c:v>1956.2916666665894</c:v>
                </c:pt>
                <c:pt idx="904">
                  <c:v>1956.3749999999222</c:v>
                </c:pt>
                <c:pt idx="905">
                  <c:v>1956.4583333332557</c:v>
                </c:pt>
                <c:pt idx="906">
                  <c:v>1956.5416666665892</c:v>
                </c:pt>
                <c:pt idx="907">
                  <c:v>1956.624999999922</c:v>
                </c:pt>
                <c:pt idx="908">
                  <c:v>1956.7083333332555</c:v>
                </c:pt>
                <c:pt idx="909">
                  <c:v>1956.791666666589</c:v>
                </c:pt>
                <c:pt idx="910">
                  <c:v>1956.8749999999218</c:v>
                </c:pt>
                <c:pt idx="911">
                  <c:v>1956.9583333332553</c:v>
                </c:pt>
                <c:pt idx="912">
                  <c:v>1957.0416666665885</c:v>
                </c:pt>
                <c:pt idx="913">
                  <c:v>1957.1249999999216</c:v>
                </c:pt>
                <c:pt idx="914">
                  <c:v>1957.208333333255</c:v>
                </c:pt>
                <c:pt idx="915">
                  <c:v>1957.2916666665883</c:v>
                </c:pt>
                <c:pt idx="916">
                  <c:v>1957.3749999999213</c:v>
                </c:pt>
                <c:pt idx="917">
                  <c:v>1957.458333333255</c:v>
                </c:pt>
                <c:pt idx="918">
                  <c:v>1957.5416666665881</c:v>
                </c:pt>
                <c:pt idx="919">
                  <c:v>1957.6249999999209</c:v>
                </c:pt>
                <c:pt idx="920">
                  <c:v>1957.7083333332548</c:v>
                </c:pt>
                <c:pt idx="921">
                  <c:v>1957.7916666665881</c:v>
                </c:pt>
                <c:pt idx="922">
                  <c:v>1957.8749999999206</c:v>
                </c:pt>
                <c:pt idx="923">
                  <c:v>1957.9583333332546</c:v>
                </c:pt>
                <c:pt idx="924">
                  <c:v>1958.0416666665878</c:v>
                </c:pt>
                <c:pt idx="925">
                  <c:v>1958.1249999999206</c:v>
                </c:pt>
                <c:pt idx="926">
                  <c:v>1958.2083333332541</c:v>
                </c:pt>
                <c:pt idx="927">
                  <c:v>1958.2916666665876</c:v>
                </c:pt>
                <c:pt idx="928">
                  <c:v>1958.3749999999204</c:v>
                </c:pt>
                <c:pt idx="929">
                  <c:v>1958.4583333332539</c:v>
                </c:pt>
                <c:pt idx="930">
                  <c:v>1958.5416666665874</c:v>
                </c:pt>
                <c:pt idx="931">
                  <c:v>1958.6249999999202</c:v>
                </c:pt>
                <c:pt idx="932">
                  <c:v>1958.7083333332537</c:v>
                </c:pt>
                <c:pt idx="933">
                  <c:v>1958.7916666665869</c:v>
                </c:pt>
                <c:pt idx="934">
                  <c:v>1958.87499999992</c:v>
                </c:pt>
                <c:pt idx="935">
                  <c:v>1958.9583333332534</c:v>
                </c:pt>
                <c:pt idx="936">
                  <c:v>1959.0416666665867</c:v>
                </c:pt>
                <c:pt idx="937">
                  <c:v>1959.1249999999197</c:v>
                </c:pt>
                <c:pt idx="938">
                  <c:v>1959.2083333332532</c:v>
                </c:pt>
                <c:pt idx="939">
                  <c:v>1959.2916666665865</c:v>
                </c:pt>
                <c:pt idx="940">
                  <c:v>1959.3749999999195</c:v>
                </c:pt>
                <c:pt idx="941">
                  <c:v>1959.458333333253</c:v>
                </c:pt>
                <c:pt idx="942">
                  <c:v>1959.5416666665863</c:v>
                </c:pt>
                <c:pt idx="943">
                  <c:v>1959.6249999999193</c:v>
                </c:pt>
                <c:pt idx="944">
                  <c:v>1959.708333333253</c:v>
                </c:pt>
                <c:pt idx="945">
                  <c:v>1959.791666666586</c:v>
                </c:pt>
                <c:pt idx="946">
                  <c:v>1959.8749999999191</c:v>
                </c:pt>
                <c:pt idx="947">
                  <c:v>1959.9583333332525</c:v>
                </c:pt>
                <c:pt idx="948">
                  <c:v>1960.041666666586</c:v>
                </c:pt>
                <c:pt idx="949">
                  <c:v>1960.1249999999188</c:v>
                </c:pt>
                <c:pt idx="950">
                  <c:v>1960.2083333332523</c:v>
                </c:pt>
                <c:pt idx="951">
                  <c:v>1960.2916666665858</c:v>
                </c:pt>
                <c:pt idx="952">
                  <c:v>1960.3749999999186</c:v>
                </c:pt>
                <c:pt idx="953">
                  <c:v>1960.4583333332521</c:v>
                </c:pt>
                <c:pt idx="954">
                  <c:v>1960.5416666665853</c:v>
                </c:pt>
                <c:pt idx="955">
                  <c:v>1960.6249999999184</c:v>
                </c:pt>
                <c:pt idx="956">
                  <c:v>1960.7083333332519</c:v>
                </c:pt>
                <c:pt idx="957">
                  <c:v>1960.7916666665851</c:v>
                </c:pt>
                <c:pt idx="958">
                  <c:v>1960.8749999999181</c:v>
                </c:pt>
                <c:pt idx="959">
                  <c:v>1960.9583333332516</c:v>
                </c:pt>
                <c:pt idx="960">
                  <c:v>1961.0416666665851</c:v>
                </c:pt>
                <c:pt idx="961">
                  <c:v>1961.1249999999177</c:v>
                </c:pt>
                <c:pt idx="962">
                  <c:v>1961.2083333332514</c:v>
                </c:pt>
                <c:pt idx="963">
                  <c:v>1961.2916666665849</c:v>
                </c:pt>
                <c:pt idx="964">
                  <c:v>1961.3749999999177</c:v>
                </c:pt>
                <c:pt idx="965">
                  <c:v>1961.4583333332512</c:v>
                </c:pt>
                <c:pt idx="966">
                  <c:v>1961.5416666665847</c:v>
                </c:pt>
                <c:pt idx="967">
                  <c:v>1961.6249999999175</c:v>
                </c:pt>
                <c:pt idx="968">
                  <c:v>1961.7083333332509</c:v>
                </c:pt>
                <c:pt idx="969">
                  <c:v>1961.7916666665844</c:v>
                </c:pt>
                <c:pt idx="970">
                  <c:v>1961.8749999999172</c:v>
                </c:pt>
                <c:pt idx="971">
                  <c:v>1961.9583333332507</c:v>
                </c:pt>
                <c:pt idx="972">
                  <c:v>1962.0416666665842</c:v>
                </c:pt>
                <c:pt idx="973">
                  <c:v>1962.124999999917</c:v>
                </c:pt>
                <c:pt idx="974">
                  <c:v>1962.2083333332505</c:v>
                </c:pt>
                <c:pt idx="975">
                  <c:v>1962.291666666584</c:v>
                </c:pt>
                <c:pt idx="976">
                  <c:v>1962.3749999999168</c:v>
                </c:pt>
                <c:pt idx="977">
                  <c:v>1962.4583333332503</c:v>
                </c:pt>
                <c:pt idx="978">
                  <c:v>1962.5416666665835</c:v>
                </c:pt>
                <c:pt idx="979">
                  <c:v>1962.6249999999166</c:v>
                </c:pt>
                <c:pt idx="980">
                  <c:v>1962.70833333325</c:v>
                </c:pt>
                <c:pt idx="981">
                  <c:v>1962.7916666665833</c:v>
                </c:pt>
                <c:pt idx="982">
                  <c:v>1962.8749999999163</c:v>
                </c:pt>
                <c:pt idx="983">
                  <c:v>1962.95833333325</c:v>
                </c:pt>
                <c:pt idx="984">
                  <c:v>1963.0416666665831</c:v>
                </c:pt>
                <c:pt idx="985">
                  <c:v>1963.1249999999159</c:v>
                </c:pt>
                <c:pt idx="986">
                  <c:v>1963.2083333332498</c:v>
                </c:pt>
                <c:pt idx="987">
                  <c:v>1963.2916666665831</c:v>
                </c:pt>
                <c:pt idx="988">
                  <c:v>1963.3749999999156</c:v>
                </c:pt>
                <c:pt idx="989">
                  <c:v>1963.4583333332496</c:v>
                </c:pt>
                <c:pt idx="990">
                  <c:v>1963.5416666665828</c:v>
                </c:pt>
                <c:pt idx="991">
                  <c:v>1963.6249999999156</c:v>
                </c:pt>
                <c:pt idx="992">
                  <c:v>1963.7083333332491</c:v>
                </c:pt>
                <c:pt idx="993">
                  <c:v>1963.7916666665826</c:v>
                </c:pt>
                <c:pt idx="994">
                  <c:v>1963.8749999999154</c:v>
                </c:pt>
                <c:pt idx="995">
                  <c:v>1963.9583333332489</c:v>
                </c:pt>
                <c:pt idx="996">
                  <c:v>1964.0416666665824</c:v>
                </c:pt>
                <c:pt idx="997">
                  <c:v>1964.1249999999152</c:v>
                </c:pt>
                <c:pt idx="998">
                  <c:v>1964.2083333332487</c:v>
                </c:pt>
                <c:pt idx="999">
                  <c:v>1964.2916666665819</c:v>
                </c:pt>
                <c:pt idx="1000">
                  <c:v>1964.374999999915</c:v>
                </c:pt>
                <c:pt idx="1001">
                  <c:v>1964.4583333332484</c:v>
                </c:pt>
                <c:pt idx="1002">
                  <c:v>1964.5416666665817</c:v>
                </c:pt>
                <c:pt idx="1003">
                  <c:v>1964.6249999999147</c:v>
                </c:pt>
                <c:pt idx="1004">
                  <c:v>1964.7083333332482</c:v>
                </c:pt>
                <c:pt idx="1005">
                  <c:v>1964.7916666665815</c:v>
                </c:pt>
                <c:pt idx="1006">
                  <c:v>1964.8749999999145</c:v>
                </c:pt>
                <c:pt idx="1007">
                  <c:v>1964.958333333248</c:v>
                </c:pt>
                <c:pt idx="1008">
                  <c:v>1965.0416666665812</c:v>
                </c:pt>
                <c:pt idx="1009">
                  <c:v>1965.1249999999143</c:v>
                </c:pt>
                <c:pt idx="1010">
                  <c:v>1965.208333333248</c:v>
                </c:pt>
                <c:pt idx="1011">
                  <c:v>1965.291666666581</c:v>
                </c:pt>
                <c:pt idx="1012">
                  <c:v>1965.3749999999141</c:v>
                </c:pt>
                <c:pt idx="1013">
                  <c:v>1965.4583333332475</c:v>
                </c:pt>
                <c:pt idx="1014">
                  <c:v>1965.541666666581</c:v>
                </c:pt>
                <c:pt idx="1015">
                  <c:v>1965.6249999999138</c:v>
                </c:pt>
                <c:pt idx="1016">
                  <c:v>1965.7083333332473</c:v>
                </c:pt>
                <c:pt idx="1017">
                  <c:v>1965.7916666665808</c:v>
                </c:pt>
                <c:pt idx="1018">
                  <c:v>1965.8749999999136</c:v>
                </c:pt>
                <c:pt idx="1019">
                  <c:v>1965.9583333332471</c:v>
                </c:pt>
                <c:pt idx="1020">
                  <c:v>1966.0416666665803</c:v>
                </c:pt>
                <c:pt idx="1021">
                  <c:v>1966.1249999999134</c:v>
                </c:pt>
                <c:pt idx="1022">
                  <c:v>1966.2083333332469</c:v>
                </c:pt>
                <c:pt idx="1023">
                  <c:v>1966.2916666665801</c:v>
                </c:pt>
                <c:pt idx="1024">
                  <c:v>1966.3749999999131</c:v>
                </c:pt>
                <c:pt idx="1025">
                  <c:v>1966.4583333332466</c:v>
                </c:pt>
                <c:pt idx="1026">
                  <c:v>1966.5416666665801</c:v>
                </c:pt>
                <c:pt idx="1027">
                  <c:v>1966.6249999999127</c:v>
                </c:pt>
                <c:pt idx="1028">
                  <c:v>1966.7083333332464</c:v>
                </c:pt>
                <c:pt idx="1029">
                  <c:v>1966.7916666665799</c:v>
                </c:pt>
                <c:pt idx="1030">
                  <c:v>1966.8749999999127</c:v>
                </c:pt>
                <c:pt idx="1031">
                  <c:v>1966.9583333332462</c:v>
                </c:pt>
                <c:pt idx="1032">
                  <c:v>1967.0416666665797</c:v>
                </c:pt>
                <c:pt idx="1033">
                  <c:v>1967.1249999999125</c:v>
                </c:pt>
                <c:pt idx="1034">
                  <c:v>1967.2083333332459</c:v>
                </c:pt>
                <c:pt idx="1035">
                  <c:v>1967.2916666665794</c:v>
                </c:pt>
                <c:pt idx="1036">
                  <c:v>1967.3749999999122</c:v>
                </c:pt>
                <c:pt idx="1037">
                  <c:v>1967.4583333332457</c:v>
                </c:pt>
                <c:pt idx="1038">
                  <c:v>1967.5416666665792</c:v>
                </c:pt>
                <c:pt idx="1039">
                  <c:v>1967.624999999912</c:v>
                </c:pt>
                <c:pt idx="1040">
                  <c:v>1967.7083333332455</c:v>
                </c:pt>
                <c:pt idx="1041">
                  <c:v>1967.7916666665787</c:v>
                </c:pt>
                <c:pt idx="1042">
                  <c:v>1967.8749999999118</c:v>
                </c:pt>
                <c:pt idx="1043">
                  <c:v>1967.9583333332453</c:v>
                </c:pt>
                <c:pt idx="1044">
                  <c:v>1968.0416666665785</c:v>
                </c:pt>
                <c:pt idx="1045">
                  <c:v>1968.1249999999116</c:v>
                </c:pt>
                <c:pt idx="1046">
                  <c:v>1968.208333333245</c:v>
                </c:pt>
                <c:pt idx="1047">
                  <c:v>1968.2916666665783</c:v>
                </c:pt>
                <c:pt idx="1048">
                  <c:v>1968.3749999999113</c:v>
                </c:pt>
                <c:pt idx="1049">
                  <c:v>1968.458333333245</c:v>
                </c:pt>
                <c:pt idx="1050">
                  <c:v>1968.5416666665781</c:v>
                </c:pt>
                <c:pt idx="1051">
                  <c:v>1968.6249999999109</c:v>
                </c:pt>
                <c:pt idx="1052">
                  <c:v>1968.7083333332448</c:v>
                </c:pt>
                <c:pt idx="1053">
                  <c:v>1968.7916666665781</c:v>
                </c:pt>
                <c:pt idx="1054">
                  <c:v>1968.8749999999106</c:v>
                </c:pt>
                <c:pt idx="1055">
                  <c:v>1968.9583333332446</c:v>
                </c:pt>
                <c:pt idx="1056">
                  <c:v>1969.0416666665778</c:v>
                </c:pt>
                <c:pt idx="1057">
                  <c:v>1969.1249999999106</c:v>
                </c:pt>
                <c:pt idx="1058">
                  <c:v>1969.2083333332441</c:v>
                </c:pt>
                <c:pt idx="1059">
                  <c:v>1969.2916666665776</c:v>
                </c:pt>
                <c:pt idx="1060">
                  <c:v>1969.3749999999104</c:v>
                </c:pt>
                <c:pt idx="1061">
                  <c:v>1969.4583333332439</c:v>
                </c:pt>
                <c:pt idx="1062">
                  <c:v>1969.5416666665774</c:v>
                </c:pt>
                <c:pt idx="1063">
                  <c:v>1969.6249999999102</c:v>
                </c:pt>
                <c:pt idx="1064">
                  <c:v>1969.7083333332437</c:v>
                </c:pt>
                <c:pt idx="1065">
                  <c:v>1969.7916666665769</c:v>
                </c:pt>
                <c:pt idx="1066">
                  <c:v>1969.87499999991</c:v>
                </c:pt>
                <c:pt idx="1067">
                  <c:v>1969.9583333332434</c:v>
                </c:pt>
                <c:pt idx="1068">
                  <c:v>1970.0416666665767</c:v>
                </c:pt>
                <c:pt idx="1069">
                  <c:v>1970.1249999999097</c:v>
                </c:pt>
                <c:pt idx="1070">
                  <c:v>1970.2083333332432</c:v>
                </c:pt>
                <c:pt idx="1071">
                  <c:v>1970.2916666665765</c:v>
                </c:pt>
                <c:pt idx="1072">
                  <c:v>1970.3749999999095</c:v>
                </c:pt>
                <c:pt idx="1073">
                  <c:v>1970.458333333243</c:v>
                </c:pt>
                <c:pt idx="1074">
                  <c:v>1970.5416666665762</c:v>
                </c:pt>
                <c:pt idx="1075">
                  <c:v>1970.6249999999093</c:v>
                </c:pt>
                <c:pt idx="1076">
                  <c:v>1970.708333333243</c:v>
                </c:pt>
                <c:pt idx="1077">
                  <c:v>1970.791666666576</c:v>
                </c:pt>
                <c:pt idx="1078">
                  <c:v>1970.8749999999091</c:v>
                </c:pt>
                <c:pt idx="1079">
                  <c:v>1970.9583333332425</c:v>
                </c:pt>
                <c:pt idx="1080">
                  <c:v>1971.041666666576</c:v>
                </c:pt>
                <c:pt idx="1081">
                  <c:v>1971.1249999999088</c:v>
                </c:pt>
                <c:pt idx="1082">
                  <c:v>1971.2083333332423</c:v>
                </c:pt>
                <c:pt idx="1083">
                  <c:v>1971.2916666665758</c:v>
                </c:pt>
                <c:pt idx="1084">
                  <c:v>1971.3749999999086</c:v>
                </c:pt>
                <c:pt idx="1085">
                  <c:v>1971.4583333332421</c:v>
                </c:pt>
                <c:pt idx="1086">
                  <c:v>1971.5416666665753</c:v>
                </c:pt>
                <c:pt idx="1087">
                  <c:v>1971.6249999999084</c:v>
                </c:pt>
                <c:pt idx="1088">
                  <c:v>1971.7083333332419</c:v>
                </c:pt>
                <c:pt idx="1089">
                  <c:v>1971.7916666665751</c:v>
                </c:pt>
                <c:pt idx="1090">
                  <c:v>1971.8749999999081</c:v>
                </c:pt>
                <c:pt idx="1091">
                  <c:v>1971.9583333332416</c:v>
                </c:pt>
                <c:pt idx="1092">
                  <c:v>1972.0416666665751</c:v>
                </c:pt>
                <c:pt idx="1093">
                  <c:v>1972.1249999999077</c:v>
                </c:pt>
                <c:pt idx="1094">
                  <c:v>1972.2083333332414</c:v>
                </c:pt>
                <c:pt idx="1095">
                  <c:v>1972.2916666665749</c:v>
                </c:pt>
                <c:pt idx="1096">
                  <c:v>1972.3749999999077</c:v>
                </c:pt>
                <c:pt idx="1097">
                  <c:v>1972.4583333332412</c:v>
                </c:pt>
                <c:pt idx="1098">
                  <c:v>1972.5416666665747</c:v>
                </c:pt>
                <c:pt idx="1099">
                  <c:v>1972.6249999999075</c:v>
                </c:pt>
                <c:pt idx="1100">
                  <c:v>1972.7083333332409</c:v>
                </c:pt>
                <c:pt idx="1101">
                  <c:v>1972.7916666665744</c:v>
                </c:pt>
                <c:pt idx="1102">
                  <c:v>1972.8749999999072</c:v>
                </c:pt>
                <c:pt idx="1103">
                  <c:v>1972.9583333332407</c:v>
                </c:pt>
                <c:pt idx="1104">
                  <c:v>1973.0416666665742</c:v>
                </c:pt>
                <c:pt idx="1105">
                  <c:v>1973.124999999907</c:v>
                </c:pt>
                <c:pt idx="1106">
                  <c:v>1973.2083333332405</c:v>
                </c:pt>
                <c:pt idx="1107">
                  <c:v>1973.2916666665737</c:v>
                </c:pt>
                <c:pt idx="1108">
                  <c:v>1973.3749999999068</c:v>
                </c:pt>
                <c:pt idx="1109">
                  <c:v>1973.4583333332403</c:v>
                </c:pt>
                <c:pt idx="1110">
                  <c:v>1973.5416666665735</c:v>
                </c:pt>
                <c:pt idx="1111">
                  <c:v>1973.6249999999065</c:v>
                </c:pt>
                <c:pt idx="1112">
                  <c:v>1973.70833333324</c:v>
                </c:pt>
                <c:pt idx="1113">
                  <c:v>1973.7916666665733</c:v>
                </c:pt>
                <c:pt idx="1114">
                  <c:v>1973.8749999999061</c:v>
                </c:pt>
                <c:pt idx="1115">
                  <c:v>1973.95833333324</c:v>
                </c:pt>
                <c:pt idx="1116">
                  <c:v>1974.0416666665731</c:v>
                </c:pt>
                <c:pt idx="1117">
                  <c:v>1974.1249999999059</c:v>
                </c:pt>
                <c:pt idx="1118">
                  <c:v>1974.2083333332398</c:v>
                </c:pt>
                <c:pt idx="1119">
                  <c:v>1974.2916666665731</c:v>
                </c:pt>
                <c:pt idx="1120">
                  <c:v>1974.3749999999056</c:v>
                </c:pt>
                <c:pt idx="1121">
                  <c:v>1974.4583333332396</c:v>
                </c:pt>
                <c:pt idx="1122">
                  <c:v>1974.5416666665728</c:v>
                </c:pt>
                <c:pt idx="1123">
                  <c:v>1974.6249999999056</c:v>
                </c:pt>
                <c:pt idx="1124">
                  <c:v>1974.7083333332391</c:v>
                </c:pt>
                <c:pt idx="1125">
                  <c:v>1974.7916666665726</c:v>
                </c:pt>
                <c:pt idx="1126">
                  <c:v>1974.8749999999054</c:v>
                </c:pt>
                <c:pt idx="1127">
                  <c:v>1974.9583333332389</c:v>
                </c:pt>
                <c:pt idx="1128">
                  <c:v>1975.0416666665724</c:v>
                </c:pt>
                <c:pt idx="1129">
                  <c:v>1975.1249999999052</c:v>
                </c:pt>
                <c:pt idx="1130">
                  <c:v>1975.2083333332387</c:v>
                </c:pt>
                <c:pt idx="1131">
                  <c:v>1975.2916666665719</c:v>
                </c:pt>
                <c:pt idx="1132">
                  <c:v>1975.374999999905</c:v>
                </c:pt>
                <c:pt idx="1133">
                  <c:v>1975.4583333332384</c:v>
                </c:pt>
                <c:pt idx="1134">
                  <c:v>1975.5416666665717</c:v>
                </c:pt>
                <c:pt idx="1135">
                  <c:v>1975.6249999999047</c:v>
                </c:pt>
                <c:pt idx="1136">
                  <c:v>1975.7083333332382</c:v>
                </c:pt>
                <c:pt idx="1137">
                  <c:v>1975.7916666665715</c:v>
                </c:pt>
                <c:pt idx="1138">
                  <c:v>1975.8749999999045</c:v>
                </c:pt>
                <c:pt idx="1139">
                  <c:v>1975.958333333238</c:v>
                </c:pt>
                <c:pt idx="1140">
                  <c:v>1976.0416666665712</c:v>
                </c:pt>
                <c:pt idx="1141">
                  <c:v>1976.1249999999043</c:v>
                </c:pt>
                <c:pt idx="1142">
                  <c:v>1976.208333333238</c:v>
                </c:pt>
                <c:pt idx="1143">
                  <c:v>1976.291666666571</c:v>
                </c:pt>
                <c:pt idx="1144">
                  <c:v>1976.374999999904</c:v>
                </c:pt>
                <c:pt idx="1145">
                  <c:v>1976.4583333332375</c:v>
                </c:pt>
                <c:pt idx="1146">
                  <c:v>1976.541666666571</c:v>
                </c:pt>
                <c:pt idx="1147">
                  <c:v>1976.6249999999038</c:v>
                </c:pt>
                <c:pt idx="1148">
                  <c:v>1976.7083333332373</c:v>
                </c:pt>
                <c:pt idx="1149">
                  <c:v>1976.7916666665708</c:v>
                </c:pt>
                <c:pt idx="1150">
                  <c:v>1976.8749999999036</c:v>
                </c:pt>
                <c:pt idx="1151">
                  <c:v>1976.9583333332371</c:v>
                </c:pt>
                <c:pt idx="1152">
                  <c:v>1977.0416666665703</c:v>
                </c:pt>
                <c:pt idx="1153">
                  <c:v>1977.1249999999034</c:v>
                </c:pt>
                <c:pt idx="1154">
                  <c:v>1977.2083333332369</c:v>
                </c:pt>
                <c:pt idx="1155">
                  <c:v>1977.2916666665701</c:v>
                </c:pt>
                <c:pt idx="1156">
                  <c:v>1977.3749999999031</c:v>
                </c:pt>
                <c:pt idx="1157">
                  <c:v>1977.4583333332366</c:v>
                </c:pt>
                <c:pt idx="1158">
                  <c:v>1977.5416666665701</c:v>
                </c:pt>
                <c:pt idx="1159">
                  <c:v>1977.6249999999027</c:v>
                </c:pt>
                <c:pt idx="1160">
                  <c:v>1977.7083333332364</c:v>
                </c:pt>
                <c:pt idx="1161">
                  <c:v>1977.7916666665699</c:v>
                </c:pt>
                <c:pt idx="1162">
                  <c:v>1977.8749999999027</c:v>
                </c:pt>
                <c:pt idx="1163">
                  <c:v>1977.9583333332362</c:v>
                </c:pt>
                <c:pt idx="1164">
                  <c:v>1978.0416666665697</c:v>
                </c:pt>
                <c:pt idx="1165">
                  <c:v>1978.1249999999025</c:v>
                </c:pt>
                <c:pt idx="1166">
                  <c:v>1978.2083333332359</c:v>
                </c:pt>
                <c:pt idx="1167">
                  <c:v>1978.2916666665694</c:v>
                </c:pt>
                <c:pt idx="1168">
                  <c:v>1978.3749999999022</c:v>
                </c:pt>
                <c:pt idx="1169">
                  <c:v>1978.4583333332357</c:v>
                </c:pt>
                <c:pt idx="1170">
                  <c:v>1978.5416666665692</c:v>
                </c:pt>
                <c:pt idx="1171">
                  <c:v>1978.624999999902</c:v>
                </c:pt>
                <c:pt idx="1172">
                  <c:v>1978.7083333332355</c:v>
                </c:pt>
                <c:pt idx="1173">
                  <c:v>1978.7916666665687</c:v>
                </c:pt>
                <c:pt idx="1174">
                  <c:v>1978.8749999999018</c:v>
                </c:pt>
                <c:pt idx="1175">
                  <c:v>1978.9583333332353</c:v>
                </c:pt>
                <c:pt idx="1176">
                  <c:v>1979.0416666665685</c:v>
                </c:pt>
                <c:pt idx="1177">
                  <c:v>1979.1249999999015</c:v>
                </c:pt>
                <c:pt idx="1178">
                  <c:v>1979.208333333235</c:v>
                </c:pt>
                <c:pt idx="1179">
                  <c:v>1979.2916666665683</c:v>
                </c:pt>
                <c:pt idx="1180">
                  <c:v>1979.3749999999011</c:v>
                </c:pt>
                <c:pt idx="1181">
                  <c:v>1979.458333333235</c:v>
                </c:pt>
                <c:pt idx="1182">
                  <c:v>1979.5416666665681</c:v>
                </c:pt>
                <c:pt idx="1183">
                  <c:v>1979.6249999999009</c:v>
                </c:pt>
                <c:pt idx="1184">
                  <c:v>1979.7083333332348</c:v>
                </c:pt>
                <c:pt idx="1185">
                  <c:v>1979.7916666665681</c:v>
                </c:pt>
                <c:pt idx="1186">
                  <c:v>1979.8749999999006</c:v>
                </c:pt>
                <c:pt idx="1187">
                  <c:v>1979.9583333332343</c:v>
                </c:pt>
                <c:pt idx="1188">
                  <c:v>1980.0416666665678</c:v>
                </c:pt>
                <c:pt idx="1189">
                  <c:v>1980.1249999999006</c:v>
                </c:pt>
                <c:pt idx="1190">
                  <c:v>1980.2083333332341</c:v>
                </c:pt>
                <c:pt idx="1191">
                  <c:v>1980.2916666665676</c:v>
                </c:pt>
                <c:pt idx="1192">
                  <c:v>1980.3749999999004</c:v>
                </c:pt>
                <c:pt idx="1193">
                  <c:v>1980.4583333332339</c:v>
                </c:pt>
                <c:pt idx="1194">
                  <c:v>1980.5416666665674</c:v>
                </c:pt>
                <c:pt idx="1195">
                  <c:v>1980.6249999999002</c:v>
                </c:pt>
                <c:pt idx="1196">
                  <c:v>1980.7083333332337</c:v>
                </c:pt>
                <c:pt idx="1197">
                  <c:v>1980.7916666665669</c:v>
                </c:pt>
                <c:pt idx="1198">
                  <c:v>1980.8749999999</c:v>
                </c:pt>
                <c:pt idx="1199">
                  <c:v>1980.9583333332334</c:v>
                </c:pt>
                <c:pt idx="1200">
                  <c:v>1981.0416666665667</c:v>
                </c:pt>
                <c:pt idx="1201">
                  <c:v>1981.1249999998997</c:v>
                </c:pt>
                <c:pt idx="1202">
                  <c:v>1981.2083333332332</c:v>
                </c:pt>
                <c:pt idx="1203">
                  <c:v>1981.2916666665665</c:v>
                </c:pt>
                <c:pt idx="1204">
                  <c:v>1981.3749999998995</c:v>
                </c:pt>
                <c:pt idx="1205">
                  <c:v>1981.458333333233</c:v>
                </c:pt>
                <c:pt idx="1206">
                  <c:v>1981.5416666665662</c:v>
                </c:pt>
                <c:pt idx="1207">
                  <c:v>1981.6249999998993</c:v>
                </c:pt>
                <c:pt idx="1208">
                  <c:v>1981.708333333233</c:v>
                </c:pt>
                <c:pt idx="1209">
                  <c:v>1981.791666666566</c:v>
                </c:pt>
                <c:pt idx="1210">
                  <c:v>1981.874999999899</c:v>
                </c:pt>
                <c:pt idx="1211">
                  <c:v>1981.9583333332325</c:v>
                </c:pt>
                <c:pt idx="1212">
                  <c:v>1982.041666666566</c:v>
                </c:pt>
                <c:pt idx="1213">
                  <c:v>1982.1249999998988</c:v>
                </c:pt>
                <c:pt idx="1214">
                  <c:v>1982.2083333332323</c:v>
                </c:pt>
                <c:pt idx="1215">
                  <c:v>1982.2916666665658</c:v>
                </c:pt>
                <c:pt idx="1216">
                  <c:v>1982.3749999998986</c:v>
                </c:pt>
                <c:pt idx="1217">
                  <c:v>1982.4583333332321</c:v>
                </c:pt>
                <c:pt idx="1218">
                  <c:v>1982.5416666665653</c:v>
                </c:pt>
                <c:pt idx="1219">
                  <c:v>1982.6249999998984</c:v>
                </c:pt>
                <c:pt idx="1220">
                  <c:v>1982.7083333332318</c:v>
                </c:pt>
                <c:pt idx="1221">
                  <c:v>1982.7916666665651</c:v>
                </c:pt>
                <c:pt idx="1222">
                  <c:v>1982.8749999998981</c:v>
                </c:pt>
                <c:pt idx="1223">
                  <c:v>1982.9583333332316</c:v>
                </c:pt>
                <c:pt idx="1224">
                  <c:v>1983.0416666665651</c:v>
                </c:pt>
                <c:pt idx="1225">
                  <c:v>1983.1249999998977</c:v>
                </c:pt>
                <c:pt idx="1226">
                  <c:v>1983.2083333332314</c:v>
                </c:pt>
                <c:pt idx="1227">
                  <c:v>1983.2916666665649</c:v>
                </c:pt>
                <c:pt idx="1228">
                  <c:v>1983.3749999998977</c:v>
                </c:pt>
                <c:pt idx="1229">
                  <c:v>1983.4583333332312</c:v>
                </c:pt>
                <c:pt idx="1230">
                  <c:v>1983.5416666665647</c:v>
                </c:pt>
                <c:pt idx="1231">
                  <c:v>1983.6249999998975</c:v>
                </c:pt>
                <c:pt idx="1232">
                  <c:v>1983.7083333332309</c:v>
                </c:pt>
                <c:pt idx="1233">
                  <c:v>1983.7916666665644</c:v>
                </c:pt>
                <c:pt idx="1234">
                  <c:v>1983.8749999998972</c:v>
                </c:pt>
                <c:pt idx="1235">
                  <c:v>1983.9583333332307</c:v>
                </c:pt>
                <c:pt idx="1236">
                  <c:v>1984.0416666665642</c:v>
                </c:pt>
                <c:pt idx="1237">
                  <c:v>1984.124999999897</c:v>
                </c:pt>
                <c:pt idx="1238">
                  <c:v>1984.2083333332305</c:v>
                </c:pt>
                <c:pt idx="1239">
                  <c:v>1984.2916666665637</c:v>
                </c:pt>
                <c:pt idx="1240">
                  <c:v>1984.3749999998968</c:v>
                </c:pt>
                <c:pt idx="1241">
                  <c:v>1984.4583333332303</c:v>
                </c:pt>
                <c:pt idx="1242">
                  <c:v>1984.5416666665635</c:v>
                </c:pt>
                <c:pt idx="1243">
                  <c:v>1984.6249999998965</c:v>
                </c:pt>
                <c:pt idx="1244">
                  <c:v>1984.70833333323</c:v>
                </c:pt>
                <c:pt idx="1245">
                  <c:v>1984.7916666665633</c:v>
                </c:pt>
                <c:pt idx="1246">
                  <c:v>1984.8749999998961</c:v>
                </c:pt>
                <c:pt idx="1247">
                  <c:v>1984.95833333323</c:v>
                </c:pt>
                <c:pt idx="1248">
                  <c:v>1985.0416666665631</c:v>
                </c:pt>
                <c:pt idx="1249">
                  <c:v>1985.1249999998959</c:v>
                </c:pt>
                <c:pt idx="1250">
                  <c:v>1985.2083333332298</c:v>
                </c:pt>
                <c:pt idx="1251">
                  <c:v>1985.2916666665631</c:v>
                </c:pt>
                <c:pt idx="1252">
                  <c:v>1985.3749999998956</c:v>
                </c:pt>
                <c:pt idx="1253">
                  <c:v>1985.4583333332293</c:v>
                </c:pt>
                <c:pt idx="1254">
                  <c:v>1985.5416666665628</c:v>
                </c:pt>
                <c:pt idx="1255">
                  <c:v>1985.6249999998956</c:v>
                </c:pt>
                <c:pt idx="1256">
                  <c:v>1985.7083333332291</c:v>
                </c:pt>
                <c:pt idx="1257">
                  <c:v>1985.7916666665626</c:v>
                </c:pt>
                <c:pt idx="1258">
                  <c:v>1985.8749999998954</c:v>
                </c:pt>
                <c:pt idx="1259">
                  <c:v>1985.9583333332289</c:v>
                </c:pt>
                <c:pt idx="1260">
                  <c:v>1986.0416666665624</c:v>
                </c:pt>
                <c:pt idx="1261">
                  <c:v>1986.1249999998952</c:v>
                </c:pt>
                <c:pt idx="1262">
                  <c:v>1986.2083333332287</c:v>
                </c:pt>
                <c:pt idx="1263">
                  <c:v>1986.2916666665619</c:v>
                </c:pt>
                <c:pt idx="1264">
                  <c:v>1986.374999999895</c:v>
                </c:pt>
                <c:pt idx="1265">
                  <c:v>1986.4583333332284</c:v>
                </c:pt>
                <c:pt idx="1266">
                  <c:v>1986.5416666665617</c:v>
                </c:pt>
                <c:pt idx="1267">
                  <c:v>1986.6249999998947</c:v>
                </c:pt>
                <c:pt idx="1268">
                  <c:v>1986.7083333332282</c:v>
                </c:pt>
                <c:pt idx="1269">
                  <c:v>1986.7916666665615</c:v>
                </c:pt>
                <c:pt idx="1270">
                  <c:v>1986.8749999998945</c:v>
                </c:pt>
                <c:pt idx="1271">
                  <c:v>1986.958333333228</c:v>
                </c:pt>
                <c:pt idx="1272">
                  <c:v>1987.0416666665612</c:v>
                </c:pt>
                <c:pt idx="1273">
                  <c:v>1987.1249999998943</c:v>
                </c:pt>
                <c:pt idx="1274">
                  <c:v>1987.208333333228</c:v>
                </c:pt>
                <c:pt idx="1275">
                  <c:v>1987.291666666561</c:v>
                </c:pt>
                <c:pt idx="1276">
                  <c:v>1987.374999999894</c:v>
                </c:pt>
                <c:pt idx="1277">
                  <c:v>1987.4583333332275</c:v>
                </c:pt>
                <c:pt idx="1278">
                  <c:v>1987.541666666561</c:v>
                </c:pt>
                <c:pt idx="1279">
                  <c:v>1987.6249999998938</c:v>
                </c:pt>
                <c:pt idx="1280">
                  <c:v>1987.7083333332273</c:v>
                </c:pt>
                <c:pt idx="1281">
                  <c:v>1987.7916666665608</c:v>
                </c:pt>
                <c:pt idx="1282">
                  <c:v>1987.8749999998936</c:v>
                </c:pt>
                <c:pt idx="1283">
                  <c:v>1987.9583333332271</c:v>
                </c:pt>
                <c:pt idx="1284">
                  <c:v>1988.0416666665603</c:v>
                </c:pt>
                <c:pt idx="1285">
                  <c:v>1988.1249999998934</c:v>
                </c:pt>
                <c:pt idx="1286">
                  <c:v>1988.2083333332268</c:v>
                </c:pt>
                <c:pt idx="1287">
                  <c:v>1988.2916666665601</c:v>
                </c:pt>
                <c:pt idx="1288">
                  <c:v>1988.3749999998931</c:v>
                </c:pt>
                <c:pt idx="1289">
                  <c:v>1988.4583333332266</c:v>
                </c:pt>
                <c:pt idx="1290">
                  <c:v>1988.5416666665601</c:v>
                </c:pt>
                <c:pt idx="1291">
                  <c:v>1988.6249999998927</c:v>
                </c:pt>
                <c:pt idx="1292">
                  <c:v>1988.7083333332264</c:v>
                </c:pt>
                <c:pt idx="1293">
                  <c:v>1988.7916666665599</c:v>
                </c:pt>
                <c:pt idx="1294">
                  <c:v>1988.8749999998927</c:v>
                </c:pt>
                <c:pt idx="1295">
                  <c:v>1988.9583333332262</c:v>
                </c:pt>
                <c:pt idx="1296">
                  <c:v>1989.0416666665596</c:v>
                </c:pt>
                <c:pt idx="1297">
                  <c:v>1989.1249999998925</c:v>
                </c:pt>
                <c:pt idx="1298">
                  <c:v>1989.2083333332259</c:v>
                </c:pt>
                <c:pt idx="1299">
                  <c:v>1989.2916666665594</c:v>
                </c:pt>
                <c:pt idx="1300">
                  <c:v>1989.3749999998922</c:v>
                </c:pt>
                <c:pt idx="1301">
                  <c:v>1989.4583333332257</c:v>
                </c:pt>
                <c:pt idx="1302">
                  <c:v>1989.5416666665592</c:v>
                </c:pt>
                <c:pt idx="1303">
                  <c:v>1989.624999999892</c:v>
                </c:pt>
                <c:pt idx="1304">
                  <c:v>1989.7083333332255</c:v>
                </c:pt>
                <c:pt idx="1305">
                  <c:v>1989.7916666665587</c:v>
                </c:pt>
                <c:pt idx="1306">
                  <c:v>1989.8749999998918</c:v>
                </c:pt>
                <c:pt idx="1307">
                  <c:v>1989.9583333332253</c:v>
                </c:pt>
                <c:pt idx="1308">
                  <c:v>1990.0416666665585</c:v>
                </c:pt>
                <c:pt idx="1309">
                  <c:v>1990.1249999998915</c:v>
                </c:pt>
                <c:pt idx="1310">
                  <c:v>1990.208333333225</c:v>
                </c:pt>
                <c:pt idx="1311">
                  <c:v>1990.2916666665583</c:v>
                </c:pt>
                <c:pt idx="1312">
                  <c:v>1990.3749999998911</c:v>
                </c:pt>
                <c:pt idx="1313">
                  <c:v>1990.458333333225</c:v>
                </c:pt>
                <c:pt idx="1314">
                  <c:v>1990.5416666665581</c:v>
                </c:pt>
                <c:pt idx="1315">
                  <c:v>1990.6249999998909</c:v>
                </c:pt>
                <c:pt idx="1316">
                  <c:v>1990.7083333332248</c:v>
                </c:pt>
                <c:pt idx="1317">
                  <c:v>1990.7916666665581</c:v>
                </c:pt>
                <c:pt idx="1318">
                  <c:v>1990.8749999998906</c:v>
                </c:pt>
                <c:pt idx="1319">
                  <c:v>1990.9583333332243</c:v>
                </c:pt>
                <c:pt idx="1320">
                  <c:v>1991.0416666665578</c:v>
                </c:pt>
                <c:pt idx="1321">
                  <c:v>1991.1249999998906</c:v>
                </c:pt>
                <c:pt idx="1322">
                  <c:v>1991.2083333332241</c:v>
                </c:pt>
                <c:pt idx="1323">
                  <c:v>1991.2916666665576</c:v>
                </c:pt>
                <c:pt idx="1324">
                  <c:v>1991.3749999998904</c:v>
                </c:pt>
                <c:pt idx="1325">
                  <c:v>1991.4583333332239</c:v>
                </c:pt>
                <c:pt idx="1326">
                  <c:v>1991.5416666665571</c:v>
                </c:pt>
                <c:pt idx="1327">
                  <c:v>1991.6249999998902</c:v>
                </c:pt>
                <c:pt idx="1328">
                  <c:v>1991.7083333332237</c:v>
                </c:pt>
                <c:pt idx="1329">
                  <c:v>1991.7916666665569</c:v>
                </c:pt>
                <c:pt idx="1330">
                  <c:v>1991.87499999989</c:v>
                </c:pt>
                <c:pt idx="1331">
                  <c:v>1991.9583333332234</c:v>
                </c:pt>
                <c:pt idx="1332">
                  <c:v>1992.0416666665567</c:v>
                </c:pt>
                <c:pt idx="1333">
                  <c:v>1992.1249999998897</c:v>
                </c:pt>
                <c:pt idx="1334">
                  <c:v>1992.2083333332232</c:v>
                </c:pt>
                <c:pt idx="1335">
                  <c:v>1992.2916666665565</c:v>
                </c:pt>
                <c:pt idx="1336">
                  <c:v>1992.3749999998895</c:v>
                </c:pt>
                <c:pt idx="1337">
                  <c:v>1992.458333333223</c:v>
                </c:pt>
                <c:pt idx="1338">
                  <c:v>1992.5416666665562</c:v>
                </c:pt>
                <c:pt idx="1339">
                  <c:v>1992.6249999998893</c:v>
                </c:pt>
                <c:pt idx="1340">
                  <c:v>1992.708333333223</c:v>
                </c:pt>
                <c:pt idx="1341">
                  <c:v>1992.791666666556</c:v>
                </c:pt>
                <c:pt idx="1342">
                  <c:v>1992.874999999889</c:v>
                </c:pt>
                <c:pt idx="1343">
                  <c:v>1992.9583333332225</c:v>
                </c:pt>
                <c:pt idx="1344">
                  <c:v>1993.041666666556</c:v>
                </c:pt>
                <c:pt idx="1345">
                  <c:v>1993.1249999998888</c:v>
                </c:pt>
                <c:pt idx="1346">
                  <c:v>1993.2083333332223</c:v>
                </c:pt>
                <c:pt idx="1347">
                  <c:v>1993.2916666665558</c:v>
                </c:pt>
                <c:pt idx="1348">
                  <c:v>1993.3749999998886</c:v>
                </c:pt>
                <c:pt idx="1349">
                  <c:v>1993.4583333332221</c:v>
                </c:pt>
                <c:pt idx="1350">
                  <c:v>1993.5416666665553</c:v>
                </c:pt>
                <c:pt idx="1351">
                  <c:v>1993.6249999998884</c:v>
                </c:pt>
                <c:pt idx="1352">
                  <c:v>1993.7083333332218</c:v>
                </c:pt>
                <c:pt idx="1353">
                  <c:v>1993.7916666665551</c:v>
                </c:pt>
                <c:pt idx="1354">
                  <c:v>1993.8749999998881</c:v>
                </c:pt>
                <c:pt idx="1355">
                  <c:v>1993.9583333332216</c:v>
                </c:pt>
                <c:pt idx="1356">
                  <c:v>1994.0416666665551</c:v>
                </c:pt>
                <c:pt idx="1357">
                  <c:v>1994.1249999998877</c:v>
                </c:pt>
                <c:pt idx="1358">
                  <c:v>1994.2083333332214</c:v>
                </c:pt>
                <c:pt idx="1359">
                  <c:v>1994.2916666665549</c:v>
                </c:pt>
                <c:pt idx="1360">
                  <c:v>1994.3749999998877</c:v>
                </c:pt>
                <c:pt idx="1361">
                  <c:v>1994.4583333332212</c:v>
                </c:pt>
                <c:pt idx="1362">
                  <c:v>1994.5416666665546</c:v>
                </c:pt>
                <c:pt idx="1363">
                  <c:v>1994.6249999998875</c:v>
                </c:pt>
                <c:pt idx="1364">
                  <c:v>1994.7083333332209</c:v>
                </c:pt>
                <c:pt idx="1365">
                  <c:v>1994.7916666665544</c:v>
                </c:pt>
                <c:pt idx="1366">
                  <c:v>1994.8749999998872</c:v>
                </c:pt>
                <c:pt idx="1367">
                  <c:v>1994.9583333332207</c:v>
                </c:pt>
                <c:pt idx="1368">
                  <c:v>1995.0416666665542</c:v>
                </c:pt>
                <c:pt idx="1369">
                  <c:v>1995.124999999887</c:v>
                </c:pt>
                <c:pt idx="1370">
                  <c:v>1995.2083333332205</c:v>
                </c:pt>
                <c:pt idx="1371">
                  <c:v>1995.2916666665537</c:v>
                </c:pt>
                <c:pt idx="1372">
                  <c:v>1995.3749999998868</c:v>
                </c:pt>
                <c:pt idx="1373">
                  <c:v>1995.4583333332203</c:v>
                </c:pt>
                <c:pt idx="1374">
                  <c:v>1995.5416666665535</c:v>
                </c:pt>
                <c:pt idx="1375">
                  <c:v>1995.6249999998865</c:v>
                </c:pt>
                <c:pt idx="1376">
                  <c:v>1995.70833333322</c:v>
                </c:pt>
                <c:pt idx="1377">
                  <c:v>1995.7916666665533</c:v>
                </c:pt>
                <c:pt idx="1378">
                  <c:v>1995.8749999998861</c:v>
                </c:pt>
                <c:pt idx="1379">
                  <c:v>1995.95833333322</c:v>
                </c:pt>
                <c:pt idx="1380">
                  <c:v>1996.0416666665531</c:v>
                </c:pt>
                <c:pt idx="1381">
                  <c:v>1996.1249999998859</c:v>
                </c:pt>
                <c:pt idx="1382">
                  <c:v>1996.2083333332198</c:v>
                </c:pt>
                <c:pt idx="1383">
                  <c:v>1996.2916666665531</c:v>
                </c:pt>
                <c:pt idx="1384">
                  <c:v>1996.3749999998856</c:v>
                </c:pt>
                <c:pt idx="1385">
                  <c:v>1996.4583333332193</c:v>
                </c:pt>
                <c:pt idx="1386">
                  <c:v>1996.5416666665528</c:v>
                </c:pt>
                <c:pt idx="1387">
                  <c:v>1996.6249999998856</c:v>
                </c:pt>
                <c:pt idx="1388">
                  <c:v>1996.7083333332191</c:v>
                </c:pt>
                <c:pt idx="1389">
                  <c:v>1996.7916666665526</c:v>
                </c:pt>
                <c:pt idx="1390">
                  <c:v>1996.8749999998854</c:v>
                </c:pt>
                <c:pt idx="1391">
                  <c:v>1996.9583333332189</c:v>
                </c:pt>
                <c:pt idx="1392">
                  <c:v>1997.0416666665521</c:v>
                </c:pt>
                <c:pt idx="1393">
                  <c:v>1997.1249999998852</c:v>
                </c:pt>
                <c:pt idx="1394">
                  <c:v>1997.2083333332187</c:v>
                </c:pt>
                <c:pt idx="1395">
                  <c:v>1997.2916666665519</c:v>
                </c:pt>
                <c:pt idx="1396">
                  <c:v>1997.3749999998849</c:v>
                </c:pt>
                <c:pt idx="1397">
                  <c:v>1997.4583333332184</c:v>
                </c:pt>
                <c:pt idx="1398">
                  <c:v>1997.5416666665517</c:v>
                </c:pt>
                <c:pt idx="1399">
                  <c:v>1997.6249999998847</c:v>
                </c:pt>
                <c:pt idx="1400">
                  <c:v>1997.7083333332182</c:v>
                </c:pt>
                <c:pt idx="1401">
                  <c:v>1997.7916666665515</c:v>
                </c:pt>
                <c:pt idx="1402">
                  <c:v>1997.8749999998845</c:v>
                </c:pt>
                <c:pt idx="1403">
                  <c:v>1997.958333333218</c:v>
                </c:pt>
                <c:pt idx="1404">
                  <c:v>1998.0416666665512</c:v>
                </c:pt>
                <c:pt idx="1405">
                  <c:v>1998.1249999998843</c:v>
                </c:pt>
                <c:pt idx="1406">
                  <c:v>1998.208333333218</c:v>
                </c:pt>
                <c:pt idx="1407">
                  <c:v>1998.291666666551</c:v>
                </c:pt>
                <c:pt idx="1408">
                  <c:v>1998.374999999884</c:v>
                </c:pt>
                <c:pt idx="1409">
                  <c:v>1998.4583333332175</c:v>
                </c:pt>
                <c:pt idx="1410">
                  <c:v>1998.541666666551</c:v>
                </c:pt>
                <c:pt idx="1411">
                  <c:v>1998.6249999998838</c:v>
                </c:pt>
                <c:pt idx="1412">
                  <c:v>1998.7083333332173</c:v>
                </c:pt>
                <c:pt idx="1413">
                  <c:v>1998.7916666665508</c:v>
                </c:pt>
                <c:pt idx="1414">
                  <c:v>1998.8749999998836</c:v>
                </c:pt>
                <c:pt idx="1415">
                  <c:v>1998.9583333332171</c:v>
                </c:pt>
                <c:pt idx="1416">
                  <c:v>1999.0416666665503</c:v>
                </c:pt>
                <c:pt idx="1417">
                  <c:v>1999.1249999998834</c:v>
                </c:pt>
                <c:pt idx="1418">
                  <c:v>1999.2083333332168</c:v>
                </c:pt>
                <c:pt idx="1419">
                  <c:v>1999.2916666665501</c:v>
                </c:pt>
                <c:pt idx="1420">
                  <c:v>1999.3749999998831</c:v>
                </c:pt>
                <c:pt idx="1421">
                  <c:v>1999.4583333332166</c:v>
                </c:pt>
                <c:pt idx="1422">
                  <c:v>1999.5416666665501</c:v>
                </c:pt>
                <c:pt idx="1423">
                  <c:v>1999.6249999998827</c:v>
                </c:pt>
                <c:pt idx="1424">
                  <c:v>1999.7083333332164</c:v>
                </c:pt>
                <c:pt idx="1425">
                  <c:v>1999.7916666665499</c:v>
                </c:pt>
                <c:pt idx="1426">
                  <c:v>1999.8749999998827</c:v>
                </c:pt>
                <c:pt idx="1427">
                  <c:v>1999.9583333332162</c:v>
                </c:pt>
                <c:pt idx="1428">
                  <c:v>2000.0416666665496</c:v>
                </c:pt>
                <c:pt idx="1429">
                  <c:v>2000.1249999998824</c:v>
                </c:pt>
                <c:pt idx="1430">
                  <c:v>2000.2083333332159</c:v>
                </c:pt>
                <c:pt idx="1431">
                  <c:v>2000.2916666665494</c:v>
                </c:pt>
                <c:pt idx="1432">
                  <c:v>2000.3749999998822</c:v>
                </c:pt>
                <c:pt idx="1433">
                  <c:v>2000.4583333332157</c:v>
                </c:pt>
                <c:pt idx="1434">
                  <c:v>2000.5416666665492</c:v>
                </c:pt>
                <c:pt idx="1435">
                  <c:v>2000.624999999882</c:v>
                </c:pt>
                <c:pt idx="1436">
                  <c:v>2000.7083333332155</c:v>
                </c:pt>
                <c:pt idx="1437">
                  <c:v>2000.7916666665487</c:v>
                </c:pt>
                <c:pt idx="1438">
                  <c:v>2000.8749999998818</c:v>
                </c:pt>
                <c:pt idx="1439">
                  <c:v>2000.9583333332153</c:v>
                </c:pt>
                <c:pt idx="1440">
                  <c:v>2001.0416666665485</c:v>
                </c:pt>
                <c:pt idx="1441">
                  <c:v>2001.1249999998815</c:v>
                </c:pt>
                <c:pt idx="1442">
                  <c:v>2001.208333333215</c:v>
                </c:pt>
                <c:pt idx="1443">
                  <c:v>2001.2916666665483</c:v>
                </c:pt>
                <c:pt idx="1444">
                  <c:v>2001.3749999998811</c:v>
                </c:pt>
                <c:pt idx="1445">
                  <c:v>2001.458333333215</c:v>
                </c:pt>
                <c:pt idx="1446">
                  <c:v>2001.5416666665481</c:v>
                </c:pt>
                <c:pt idx="1447">
                  <c:v>2001.6249999998809</c:v>
                </c:pt>
                <c:pt idx="1448">
                  <c:v>2001.7083333332148</c:v>
                </c:pt>
                <c:pt idx="1449">
                  <c:v>2001.7916666665481</c:v>
                </c:pt>
                <c:pt idx="1450">
                  <c:v>2001.8749999998806</c:v>
                </c:pt>
                <c:pt idx="1451">
                  <c:v>2001.9583333332143</c:v>
                </c:pt>
                <c:pt idx="1452">
                  <c:v>2002.0416666665478</c:v>
                </c:pt>
                <c:pt idx="1453">
                  <c:v>2002.1249999998806</c:v>
                </c:pt>
                <c:pt idx="1454">
                  <c:v>2002.2083333332141</c:v>
                </c:pt>
                <c:pt idx="1455">
                  <c:v>2002.2916666665476</c:v>
                </c:pt>
                <c:pt idx="1456">
                  <c:v>2002.3749999998804</c:v>
                </c:pt>
                <c:pt idx="1457">
                  <c:v>2002.4583333332139</c:v>
                </c:pt>
                <c:pt idx="1458">
                  <c:v>2002.5416666665471</c:v>
                </c:pt>
                <c:pt idx="1459">
                  <c:v>2002.6249999998802</c:v>
                </c:pt>
                <c:pt idx="1460">
                  <c:v>2002.7083333332137</c:v>
                </c:pt>
                <c:pt idx="1461">
                  <c:v>2002.7916666665469</c:v>
                </c:pt>
                <c:pt idx="1462">
                  <c:v>2002.8749999998799</c:v>
                </c:pt>
                <c:pt idx="1463">
                  <c:v>2002.9583333332134</c:v>
                </c:pt>
                <c:pt idx="1464">
                  <c:v>2003.0416666665467</c:v>
                </c:pt>
                <c:pt idx="1465">
                  <c:v>2003.1249999998797</c:v>
                </c:pt>
                <c:pt idx="1466">
                  <c:v>2003.2083333332132</c:v>
                </c:pt>
                <c:pt idx="1467">
                  <c:v>2003.2916666665465</c:v>
                </c:pt>
                <c:pt idx="1468">
                  <c:v>2003.3749999998795</c:v>
                </c:pt>
                <c:pt idx="1469">
                  <c:v>2003.458333333213</c:v>
                </c:pt>
                <c:pt idx="1470">
                  <c:v>2003.5416666665462</c:v>
                </c:pt>
                <c:pt idx="1471">
                  <c:v>2003.6249999998793</c:v>
                </c:pt>
                <c:pt idx="1472">
                  <c:v>2003.7083333332127</c:v>
                </c:pt>
                <c:pt idx="1473">
                  <c:v>2003.791666666546</c:v>
                </c:pt>
                <c:pt idx="1474">
                  <c:v>2003.874999999879</c:v>
                </c:pt>
                <c:pt idx="1475">
                  <c:v>2003.9583333332125</c:v>
                </c:pt>
                <c:pt idx="1476">
                  <c:v>2004.041666666546</c:v>
                </c:pt>
                <c:pt idx="1477">
                  <c:v>2004.1249999998788</c:v>
                </c:pt>
                <c:pt idx="1478">
                  <c:v>2004.2083333332123</c:v>
                </c:pt>
                <c:pt idx="1479">
                  <c:v>2004.2916666665458</c:v>
                </c:pt>
                <c:pt idx="1480">
                  <c:v>2004.3749999998786</c:v>
                </c:pt>
                <c:pt idx="1481">
                  <c:v>2004.4583333332121</c:v>
                </c:pt>
                <c:pt idx="1482">
                  <c:v>2004.5416666665453</c:v>
                </c:pt>
                <c:pt idx="1483">
                  <c:v>2004.6249999998784</c:v>
                </c:pt>
                <c:pt idx="1484">
                  <c:v>2004.7083333332118</c:v>
                </c:pt>
                <c:pt idx="1485">
                  <c:v>2004.7916666665451</c:v>
                </c:pt>
                <c:pt idx="1486">
                  <c:v>2004.8749999998781</c:v>
                </c:pt>
                <c:pt idx="1487">
                  <c:v>2004.9583333332116</c:v>
                </c:pt>
                <c:pt idx="1488">
                  <c:v>2005.0416666665451</c:v>
                </c:pt>
                <c:pt idx="1489">
                  <c:v>2005.1249999998777</c:v>
                </c:pt>
                <c:pt idx="1490">
                  <c:v>2005.2083333332114</c:v>
                </c:pt>
                <c:pt idx="1491">
                  <c:v>2005.2916666665449</c:v>
                </c:pt>
                <c:pt idx="1492">
                  <c:v>2005.3749999998777</c:v>
                </c:pt>
                <c:pt idx="1493">
                  <c:v>2005.4583333332112</c:v>
                </c:pt>
                <c:pt idx="1494">
                  <c:v>2005.5416666665446</c:v>
                </c:pt>
                <c:pt idx="1495">
                  <c:v>2005.6249999998774</c:v>
                </c:pt>
                <c:pt idx="1496">
                  <c:v>2005.7083333332109</c:v>
                </c:pt>
                <c:pt idx="1497">
                  <c:v>2005.7916666665444</c:v>
                </c:pt>
                <c:pt idx="1498">
                  <c:v>2005.8749999998772</c:v>
                </c:pt>
                <c:pt idx="1499">
                  <c:v>2005.9583333332107</c:v>
                </c:pt>
                <c:pt idx="1500">
                  <c:v>2006.0416666665442</c:v>
                </c:pt>
                <c:pt idx="1501">
                  <c:v>2006.124999999877</c:v>
                </c:pt>
                <c:pt idx="1502">
                  <c:v>2006.2083333332105</c:v>
                </c:pt>
                <c:pt idx="1503">
                  <c:v>2006.2916666665437</c:v>
                </c:pt>
                <c:pt idx="1504">
                  <c:v>2006.3749999998768</c:v>
                </c:pt>
                <c:pt idx="1505">
                  <c:v>2006.4583333332102</c:v>
                </c:pt>
                <c:pt idx="1506">
                  <c:v>2006.5416666665435</c:v>
                </c:pt>
                <c:pt idx="1507">
                  <c:v>2006.6249999998765</c:v>
                </c:pt>
                <c:pt idx="1508">
                  <c:v>2006.70833333321</c:v>
                </c:pt>
                <c:pt idx="1509">
                  <c:v>2006.7916666665433</c:v>
                </c:pt>
                <c:pt idx="1510">
                  <c:v>2006.8749999998761</c:v>
                </c:pt>
                <c:pt idx="1511">
                  <c:v>2006.95833333321</c:v>
                </c:pt>
                <c:pt idx="1512">
                  <c:v>2007.0416666665431</c:v>
                </c:pt>
                <c:pt idx="1513">
                  <c:v>2007.1249999998759</c:v>
                </c:pt>
                <c:pt idx="1514">
                  <c:v>2007.2083333332098</c:v>
                </c:pt>
                <c:pt idx="1515">
                  <c:v>2007.2916666665431</c:v>
                </c:pt>
                <c:pt idx="1516">
                  <c:v>2007.3749999998756</c:v>
                </c:pt>
                <c:pt idx="1517">
                  <c:v>2007.4583333332093</c:v>
                </c:pt>
                <c:pt idx="1518">
                  <c:v>2007.5416666665428</c:v>
                </c:pt>
                <c:pt idx="1519">
                  <c:v>2007.6249999998756</c:v>
                </c:pt>
                <c:pt idx="1520">
                  <c:v>2007.7083333332091</c:v>
                </c:pt>
                <c:pt idx="1521">
                  <c:v>2007.7916666665426</c:v>
                </c:pt>
                <c:pt idx="1522">
                  <c:v>2007.8749999998754</c:v>
                </c:pt>
                <c:pt idx="1523">
                  <c:v>2007.9583333332089</c:v>
                </c:pt>
                <c:pt idx="1524">
                  <c:v>2008.0416666665421</c:v>
                </c:pt>
                <c:pt idx="1525">
                  <c:v>2008.1249999998752</c:v>
                </c:pt>
                <c:pt idx="1526">
                  <c:v>2008.2083333332087</c:v>
                </c:pt>
                <c:pt idx="1527">
                  <c:v>2008.2916666665419</c:v>
                </c:pt>
                <c:pt idx="1528">
                  <c:v>2008.3749999998749</c:v>
                </c:pt>
                <c:pt idx="1529">
                  <c:v>2008.4583333332084</c:v>
                </c:pt>
                <c:pt idx="1530">
                  <c:v>2008.5416666665417</c:v>
                </c:pt>
                <c:pt idx="1531">
                  <c:v>2008.6249999998747</c:v>
                </c:pt>
                <c:pt idx="1532">
                  <c:v>2008.7083333332082</c:v>
                </c:pt>
                <c:pt idx="1533">
                  <c:v>2008.7916666665415</c:v>
                </c:pt>
                <c:pt idx="1534">
                  <c:v>2008.8749999998745</c:v>
                </c:pt>
                <c:pt idx="1535">
                  <c:v>2008.958333333208</c:v>
                </c:pt>
                <c:pt idx="1536">
                  <c:v>2009.0416666665412</c:v>
                </c:pt>
                <c:pt idx="1537">
                  <c:v>2009.1249999998743</c:v>
                </c:pt>
                <c:pt idx="1538">
                  <c:v>2009.2083333332077</c:v>
                </c:pt>
                <c:pt idx="1539">
                  <c:v>2009.291666666541</c:v>
                </c:pt>
                <c:pt idx="1540">
                  <c:v>2009.374999999874</c:v>
                </c:pt>
                <c:pt idx="1541">
                  <c:v>2009.4583333332075</c:v>
                </c:pt>
                <c:pt idx="1542">
                  <c:v>2009.541666666541</c:v>
                </c:pt>
                <c:pt idx="1543">
                  <c:v>2009.6249999998738</c:v>
                </c:pt>
                <c:pt idx="1544">
                  <c:v>2009.7083333332073</c:v>
                </c:pt>
                <c:pt idx="1545">
                  <c:v>2009.7916666665408</c:v>
                </c:pt>
                <c:pt idx="1546">
                  <c:v>2009.8749999998736</c:v>
                </c:pt>
                <c:pt idx="1547">
                  <c:v>2009.9583333332071</c:v>
                </c:pt>
                <c:pt idx="1548">
                  <c:v>2010.0416666665403</c:v>
                </c:pt>
                <c:pt idx="1549">
                  <c:v>2010.1249999998734</c:v>
                </c:pt>
                <c:pt idx="1550">
                  <c:v>2010.2083333332068</c:v>
                </c:pt>
                <c:pt idx="1551">
                  <c:v>2010.2916666665401</c:v>
                </c:pt>
                <c:pt idx="1552">
                  <c:v>2010.3749999998731</c:v>
                </c:pt>
                <c:pt idx="1553">
                  <c:v>2010.4583333332066</c:v>
                </c:pt>
                <c:pt idx="1554">
                  <c:v>2010.5416666665401</c:v>
                </c:pt>
                <c:pt idx="1555">
                  <c:v>2010.6249999998727</c:v>
                </c:pt>
                <c:pt idx="1556">
                  <c:v>2010.7083333332064</c:v>
                </c:pt>
                <c:pt idx="1557">
                  <c:v>2010.7916666665399</c:v>
                </c:pt>
                <c:pt idx="1558">
                  <c:v>2010.8749999998727</c:v>
                </c:pt>
                <c:pt idx="1559">
                  <c:v>2010.9583333332062</c:v>
                </c:pt>
                <c:pt idx="1560">
                  <c:v>2011.0416666665396</c:v>
                </c:pt>
                <c:pt idx="1561">
                  <c:v>2011.1249999998724</c:v>
                </c:pt>
                <c:pt idx="1562">
                  <c:v>2011.2083333332059</c:v>
                </c:pt>
                <c:pt idx="1563">
                  <c:v>2011.2916666665394</c:v>
                </c:pt>
              </c:numCache>
            </c:numRef>
          </c:xVal>
          <c:yVal>
            <c:numRef>
              <c:f>Data!$G$129:$G$1695</c:f>
              <c:numCache>
                <c:formatCode>0.00</c:formatCode>
                <c:ptCount val="1567"/>
                <c:pt idx="0">
                  <c:v>3.7</c:v>
                </c:pt>
                <c:pt idx="1">
                  <c:v>3.6933333333333342</c:v>
                </c:pt>
                <c:pt idx="2">
                  <c:v>3.686666666666667</c:v>
                </c:pt>
                <c:pt idx="3">
                  <c:v>3.68</c:v>
                </c:pt>
                <c:pt idx="4">
                  <c:v>3.6733333333333342</c:v>
                </c:pt>
                <c:pt idx="5">
                  <c:v>3.666666666666667</c:v>
                </c:pt>
                <c:pt idx="6">
                  <c:v>3.66</c:v>
                </c:pt>
                <c:pt idx="7">
                  <c:v>3.6533333333333338</c:v>
                </c:pt>
                <c:pt idx="8">
                  <c:v>3.6466666666666669</c:v>
                </c:pt>
                <c:pt idx="9">
                  <c:v>3.64</c:v>
                </c:pt>
                <c:pt idx="10">
                  <c:v>3.6333333333333342</c:v>
                </c:pt>
                <c:pt idx="11">
                  <c:v>3.6266666666666669</c:v>
                </c:pt>
                <c:pt idx="12">
                  <c:v>3.62</c:v>
                </c:pt>
                <c:pt idx="13">
                  <c:v>3.6208333333333336</c:v>
                </c:pt>
                <c:pt idx="14">
                  <c:v>3.621666666666667</c:v>
                </c:pt>
                <c:pt idx="15">
                  <c:v>3.6225000000000001</c:v>
                </c:pt>
                <c:pt idx="16">
                  <c:v>3.623333333333334</c:v>
                </c:pt>
                <c:pt idx="17">
                  <c:v>3.624166666666667</c:v>
                </c:pt>
                <c:pt idx="18">
                  <c:v>3.625</c:v>
                </c:pt>
                <c:pt idx="19">
                  <c:v>3.6258333333333335</c:v>
                </c:pt>
                <c:pt idx="20">
                  <c:v>3.6266666666666669</c:v>
                </c:pt>
                <c:pt idx="21">
                  <c:v>3.6274999999999999</c:v>
                </c:pt>
                <c:pt idx="22">
                  <c:v>3.6283333333333339</c:v>
                </c:pt>
                <c:pt idx="23">
                  <c:v>3.6291666666666673</c:v>
                </c:pt>
                <c:pt idx="24">
                  <c:v>3.63</c:v>
                </c:pt>
                <c:pt idx="25">
                  <c:v>3.6291666666666673</c:v>
                </c:pt>
                <c:pt idx="26">
                  <c:v>3.6283333333333339</c:v>
                </c:pt>
                <c:pt idx="27">
                  <c:v>3.6274999999999999</c:v>
                </c:pt>
                <c:pt idx="28">
                  <c:v>3.6266666666666669</c:v>
                </c:pt>
                <c:pt idx="29">
                  <c:v>3.6258333333333335</c:v>
                </c:pt>
                <c:pt idx="30">
                  <c:v>3.625</c:v>
                </c:pt>
                <c:pt idx="31">
                  <c:v>3.624166666666667</c:v>
                </c:pt>
                <c:pt idx="32">
                  <c:v>3.623333333333334</c:v>
                </c:pt>
                <c:pt idx="33">
                  <c:v>3.6225000000000001</c:v>
                </c:pt>
                <c:pt idx="34">
                  <c:v>3.621666666666667</c:v>
                </c:pt>
                <c:pt idx="35">
                  <c:v>3.6208333333333336</c:v>
                </c:pt>
                <c:pt idx="36">
                  <c:v>3.62</c:v>
                </c:pt>
                <c:pt idx="37">
                  <c:v>3.6116666666666668</c:v>
                </c:pt>
                <c:pt idx="38">
                  <c:v>3.6033333333333339</c:v>
                </c:pt>
                <c:pt idx="39">
                  <c:v>3.5949999999999998</c:v>
                </c:pt>
                <c:pt idx="40">
                  <c:v>3.5866666666666669</c:v>
                </c:pt>
                <c:pt idx="41">
                  <c:v>3.5783333333333336</c:v>
                </c:pt>
                <c:pt idx="42">
                  <c:v>3.57</c:v>
                </c:pt>
                <c:pt idx="43">
                  <c:v>3.5616666666666665</c:v>
                </c:pt>
                <c:pt idx="44">
                  <c:v>3.5533333333333341</c:v>
                </c:pt>
                <c:pt idx="45">
                  <c:v>3.5449999999999999</c:v>
                </c:pt>
                <c:pt idx="46">
                  <c:v>3.5366666666666666</c:v>
                </c:pt>
                <c:pt idx="47">
                  <c:v>3.5283333333333338</c:v>
                </c:pt>
                <c:pt idx="48">
                  <c:v>3.52</c:v>
                </c:pt>
                <c:pt idx="49">
                  <c:v>3.5074999999999998</c:v>
                </c:pt>
                <c:pt idx="50">
                  <c:v>3.4949999999999997</c:v>
                </c:pt>
                <c:pt idx="51">
                  <c:v>3.4824999999999995</c:v>
                </c:pt>
                <c:pt idx="52">
                  <c:v>3.4699999999999998</c:v>
                </c:pt>
                <c:pt idx="53">
                  <c:v>3.4575</c:v>
                </c:pt>
                <c:pt idx="54">
                  <c:v>3.4449999999999998</c:v>
                </c:pt>
                <c:pt idx="55">
                  <c:v>3.4324999999999997</c:v>
                </c:pt>
                <c:pt idx="56">
                  <c:v>3.42</c:v>
                </c:pt>
                <c:pt idx="57">
                  <c:v>3.4075000000000002</c:v>
                </c:pt>
                <c:pt idx="58">
                  <c:v>3.395</c:v>
                </c:pt>
                <c:pt idx="59">
                  <c:v>3.3825000000000003</c:v>
                </c:pt>
                <c:pt idx="60">
                  <c:v>3.3699999999999997</c:v>
                </c:pt>
                <c:pt idx="61">
                  <c:v>3.3825000000000003</c:v>
                </c:pt>
                <c:pt idx="62">
                  <c:v>3.395</c:v>
                </c:pt>
                <c:pt idx="63">
                  <c:v>3.4075000000000002</c:v>
                </c:pt>
                <c:pt idx="64">
                  <c:v>3.42</c:v>
                </c:pt>
                <c:pt idx="65">
                  <c:v>3.4324999999999997</c:v>
                </c:pt>
                <c:pt idx="66">
                  <c:v>3.4449999999999998</c:v>
                </c:pt>
                <c:pt idx="67">
                  <c:v>3.4575</c:v>
                </c:pt>
                <c:pt idx="68">
                  <c:v>3.4699999999999998</c:v>
                </c:pt>
                <c:pt idx="69">
                  <c:v>3.4824999999999995</c:v>
                </c:pt>
                <c:pt idx="70">
                  <c:v>3.4949999999999997</c:v>
                </c:pt>
                <c:pt idx="71">
                  <c:v>3.5074999999999998</c:v>
                </c:pt>
                <c:pt idx="72">
                  <c:v>3.52</c:v>
                </c:pt>
                <c:pt idx="73">
                  <c:v>3.5324999999999993</c:v>
                </c:pt>
                <c:pt idx="74">
                  <c:v>3.5450000000000004</c:v>
                </c:pt>
                <c:pt idx="75">
                  <c:v>3.5575000000000001</c:v>
                </c:pt>
                <c:pt idx="76">
                  <c:v>3.5700000000000003</c:v>
                </c:pt>
                <c:pt idx="77">
                  <c:v>3.5825</c:v>
                </c:pt>
                <c:pt idx="78">
                  <c:v>3.5949999999999998</c:v>
                </c:pt>
                <c:pt idx="79">
                  <c:v>3.6074999999999999</c:v>
                </c:pt>
                <c:pt idx="80">
                  <c:v>3.62</c:v>
                </c:pt>
                <c:pt idx="81">
                  <c:v>3.6324999999999994</c:v>
                </c:pt>
                <c:pt idx="82">
                  <c:v>3.6450000000000005</c:v>
                </c:pt>
                <c:pt idx="83">
                  <c:v>3.6574999999999998</c:v>
                </c:pt>
                <c:pt idx="84">
                  <c:v>3.67</c:v>
                </c:pt>
                <c:pt idx="85">
                  <c:v>3.6516666666666664</c:v>
                </c:pt>
                <c:pt idx="86">
                  <c:v>3.6333333333333342</c:v>
                </c:pt>
                <c:pt idx="87">
                  <c:v>3.6149999999999998</c:v>
                </c:pt>
                <c:pt idx="88">
                  <c:v>3.5966666666666667</c:v>
                </c:pt>
                <c:pt idx="89">
                  <c:v>3.5783333333333331</c:v>
                </c:pt>
                <c:pt idx="90">
                  <c:v>3.5600000000000005</c:v>
                </c:pt>
                <c:pt idx="91">
                  <c:v>3.541666666666667</c:v>
                </c:pt>
                <c:pt idx="92">
                  <c:v>3.5233333333333339</c:v>
                </c:pt>
                <c:pt idx="93">
                  <c:v>3.5049999999999999</c:v>
                </c:pt>
                <c:pt idx="94">
                  <c:v>3.4866666666666668</c:v>
                </c:pt>
                <c:pt idx="95">
                  <c:v>3.4683333333333337</c:v>
                </c:pt>
                <c:pt idx="96">
                  <c:v>3.4499999999999997</c:v>
                </c:pt>
                <c:pt idx="97">
                  <c:v>3.4475000000000002</c:v>
                </c:pt>
                <c:pt idx="98">
                  <c:v>3.4449999999999998</c:v>
                </c:pt>
                <c:pt idx="99">
                  <c:v>3.4424999999999994</c:v>
                </c:pt>
                <c:pt idx="100">
                  <c:v>3.4400000000000004</c:v>
                </c:pt>
                <c:pt idx="101">
                  <c:v>3.4375</c:v>
                </c:pt>
                <c:pt idx="102">
                  <c:v>3.4350000000000001</c:v>
                </c:pt>
                <c:pt idx="103">
                  <c:v>3.4324999999999997</c:v>
                </c:pt>
                <c:pt idx="104">
                  <c:v>3.4299999999999997</c:v>
                </c:pt>
                <c:pt idx="105">
                  <c:v>3.4275000000000002</c:v>
                </c:pt>
                <c:pt idx="106">
                  <c:v>3.4250000000000003</c:v>
                </c:pt>
                <c:pt idx="107">
                  <c:v>3.4224999999999994</c:v>
                </c:pt>
                <c:pt idx="108">
                  <c:v>3.42</c:v>
                </c:pt>
                <c:pt idx="109">
                  <c:v>3.4366666666666661</c:v>
                </c:pt>
                <c:pt idx="110">
                  <c:v>3.4533333333333336</c:v>
                </c:pt>
                <c:pt idx="111">
                  <c:v>3.4699999999999998</c:v>
                </c:pt>
                <c:pt idx="112">
                  <c:v>3.4866666666666664</c:v>
                </c:pt>
                <c:pt idx="113">
                  <c:v>3.5033333333333339</c:v>
                </c:pt>
                <c:pt idx="114">
                  <c:v>3.5199999999999991</c:v>
                </c:pt>
                <c:pt idx="115">
                  <c:v>3.5366666666666666</c:v>
                </c:pt>
                <c:pt idx="116">
                  <c:v>3.5533333333333341</c:v>
                </c:pt>
                <c:pt idx="117">
                  <c:v>3.57</c:v>
                </c:pt>
                <c:pt idx="118">
                  <c:v>3.5866666666666669</c:v>
                </c:pt>
                <c:pt idx="119">
                  <c:v>3.6033333333333339</c:v>
                </c:pt>
                <c:pt idx="120">
                  <c:v>3.62</c:v>
                </c:pt>
                <c:pt idx="121">
                  <c:v>3.6183333333333332</c:v>
                </c:pt>
                <c:pt idx="122">
                  <c:v>3.6166666666666667</c:v>
                </c:pt>
                <c:pt idx="123">
                  <c:v>3.6149999999999998</c:v>
                </c:pt>
                <c:pt idx="124">
                  <c:v>3.6133333333333337</c:v>
                </c:pt>
                <c:pt idx="125">
                  <c:v>3.6116666666666668</c:v>
                </c:pt>
                <c:pt idx="126">
                  <c:v>3.61</c:v>
                </c:pt>
                <c:pt idx="127">
                  <c:v>3.6083333333333338</c:v>
                </c:pt>
                <c:pt idx="128">
                  <c:v>3.6066666666666665</c:v>
                </c:pt>
                <c:pt idx="129">
                  <c:v>3.6049999999999995</c:v>
                </c:pt>
                <c:pt idx="130">
                  <c:v>3.6033333333333339</c:v>
                </c:pt>
                <c:pt idx="131">
                  <c:v>3.601666666666667</c:v>
                </c:pt>
                <c:pt idx="132">
                  <c:v>3.6</c:v>
                </c:pt>
                <c:pt idx="133">
                  <c:v>3.6125000000000003</c:v>
                </c:pt>
                <c:pt idx="134">
                  <c:v>3.625</c:v>
                </c:pt>
                <c:pt idx="135">
                  <c:v>3.6374999999999997</c:v>
                </c:pt>
                <c:pt idx="136">
                  <c:v>3.65</c:v>
                </c:pt>
                <c:pt idx="137">
                  <c:v>3.6625000000000001</c:v>
                </c:pt>
                <c:pt idx="138">
                  <c:v>3.6749999999999998</c:v>
                </c:pt>
                <c:pt idx="139">
                  <c:v>3.6875000000000004</c:v>
                </c:pt>
                <c:pt idx="140">
                  <c:v>3.7</c:v>
                </c:pt>
                <c:pt idx="141">
                  <c:v>3.7124999999999995</c:v>
                </c:pt>
                <c:pt idx="142">
                  <c:v>3.7250000000000001</c:v>
                </c:pt>
                <c:pt idx="143">
                  <c:v>3.7374999999999998</c:v>
                </c:pt>
                <c:pt idx="144">
                  <c:v>3.75</c:v>
                </c:pt>
                <c:pt idx="145">
                  <c:v>3.7458333333333336</c:v>
                </c:pt>
                <c:pt idx="146">
                  <c:v>3.7416666666666671</c:v>
                </c:pt>
                <c:pt idx="147">
                  <c:v>3.7375000000000007</c:v>
                </c:pt>
                <c:pt idx="148">
                  <c:v>3.7333333333333338</c:v>
                </c:pt>
                <c:pt idx="149">
                  <c:v>3.7291666666666674</c:v>
                </c:pt>
                <c:pt idx="150">
                  <c:v>3.7250000000000005</c:v>
                </c:pt>
                <c:pt idx="151">
                  <c:v>3.7208333333333341</c:v>
                </c:pt>
                <c:pt idx="152">
                  <c:v>3.7166666666666668</c:v>
                </c:pt>
                <c:pt idx="153">
                  <c:v>3.7125000000000004</c:v>
                </c:pt>
                <c:pt idx="154">
                  <c:v>3.7083333333333339</c:v>
                </c:pt>
                <c:pt idx="155">
                  <c:v>3.7041666666666675</c:v>
                </c:pt>
                <c:pt idx="156">
                  <c:v>3.7</c:v>
                </c:pt>
                <c:pt idx="157">
                  <c:v>3.6800000000000006</c:v>
                </c:pt>
                <c:pt idx="158">
                  <c:v>3.66</c:v>
                </c:pt>
                <c:pt idx="159">
                  <c:v>3.64</c:v>
                </c:pt>
                <c:pt idx="160">
                  <c:v>3.62</c:v>
                </c:pt>
                <c:pt idx="161">
                  <c:v>3.6000000000000005</c:v>
                </c:pt>
                <c:pt idx="162">
                  <c:v>3.58</c:v>
                </c:pt>
                <c:pt idx="163">
                  <c:v>3.5599999999999992</c:v>
                </c:pt>
                <c:pt idx="164">
                  <c:v>3.54</c:v>
                </c:pt>
                <c:pt idx="165">
                  <c:v>3.5200000000000005</c:v>
                </c:pt>
                <c:pt idx="166">
                  <c:v>3.5</c:v>
                </c:pt>
                <c:pt idx="167">
                  <c:v>3.4800000000000004</c:v>
                </c:pt>
                <c:pt idx="168">
                  <c:v>3.46</c:v>
                </c:pt>
                <c:pt idx="169">
                  <c:v>3.4716666666666667</c:v>
                </c:pt>
                <c:pt idx="170">
                  <c:v>3.4833333333333338</c:v>
                </c:pt>
                <c:pt idx="171">
                  <c:v>3.4949999999999997</c:v>
                </c:pt>
                <c:pt idx="172">
                  <c:v>3.5066666666666668</c:v>
                </c:pt>
                <c:pt idx="173">
                  <c:v>3.5183333333333331</c:v>
                </c:pt>
                <c:pt idx="174">
                  <c:v>3.53</c:v>
                </c:pt>
                <c:pt idx="175">
                  <c:v>3.541666666666667</c:v>
                </c:pt>
                <c:pt idx="176">
                  <c:v>3.5533333333333332</c:v>
                </c:pt>
                <c:pt idx="177">
                  <c:v>3.5649999999999995</c:v>
                </c:pt>
                <c:pt idx="178">
                  <c:v>3.5766666666666667</c:v>
                </c:pt>
                <c:pt idx="179">
                  <c:v>3.5883333333333343</c:v>
                </c:pt>
                <c:pt idx="180">
                  <c:v>3.6</c:v>
                </c:pt>
                <c:pt idx="181">
                  <c:v>3.5833333333333339</c:v>
                </c:pt>
                <c:pt idx="182">
                  <c:v>3.5666666666666664</c:v>
                </c:pt>
                <c:pt idx="183">
                  <c:v>3.55</c:v>
                </c:pt>
                <c:pt idx="184">
                  <c:v>3.5333333333333332</c:v>
                </c:pt>
                <c:pt idx="185">
                  <c:v>3.5166666666666662</c:v>
                </c:pt>
                <c:pt idx="186">
                  <c:v>3.5</c:v>
                </c:pt>
                <c:pt idx="187">
                  <c:v>3.4833333333333338</c:v>
                </c:pt>
                <c:pt idx="188">
                  <c:v>3.4666666666666668</c:v>
                </c:pt>
                <c:pt idx="189">
                  <c:v>3.4499999999999997</c:v>
                </c:pt>
                <c:pt idx="190">
                  <c:v>3.4333333333333336</c:v>
                </c:pt>
                <c:pt idx="191">
                  <c:v>3.4166666666666661</c:v>
                </c:pt>
                <c:pt idx="192">
                  <c:v>3.4</c:v>
                </c:pt>
                <c:pt idx="193">
                  <c:v>3.395833333333333</c:v>
                </c:pt>
                <c:pt idx="194">
                  <c:v>3.3916666666666662</c:v>
                </c:pt>
                <c:pt idx="195">
                  <c:v>3.3874999999999997</c:v>
                </c:pt>
                <c:pt idx="196">
                  <c:v>3.3833333333333337</c:v>
                </c:pt>
                <c:pt idx="197">
                  <c:v>3.3791666666666664</c:v>
                </c:pt>
                <c:pt idx="198">
                  <c:v>3.3749999999999996</c:v>
                </c:pt>
                <c:pt idx="199">
                  <c:v>3.3708333333333331</c:v>
                </c:pt>
                <c:pt idx="200">
                  <c:v>3.3666666666666667</c:v>
                </c:pt>
                <c:pt idx="201">
                  <c:v>3.3625000000000003</c:v>
                </c:pt>
                <c:pt idx="202">
                  <c:v>3.3583333333333334</c:v>
                </c:pt>
                <c:pt idx="203">
                  <c:v>3.3541666666666665</c:v>
                </c:pt>
                <c:pt idx="204">
                  <c:v>3.3499999999999996</c:v>
                </c:pt>
                <c:pt idx="205">
                  <c:v>3.3291666666666666</c:v>
                </c:pt>
                <c:pt idx="206">
                  <c:v>3.3083333333333331</c:v>
                </c:pt>
                <c:pt idx="207">
                  <c:v>3.2875000000000005</c:v>
                </c:pt>
                <c:pt idx="208">
                  <c:v>3.2666666666666666</c:v>
                </c:pt>
                <c:pt idx="209">
                  <c:v>3.2458333333333336</c:v>
                </c:pt>
                <c:pt idx="210">
                  <c:v>3.2250000000000001</c:v>
                </c:pt>
                <c:pt idx="211">
                  <c:v>3.2041666666666671</c:v>
                </c:pt>
                <c:pt idx="212">
                  <c:v>3.183333333333334</c:v>
                </c:pt>
                <c:pt idx="213">
                  <c:v>3.1625000000000001</c:v>
                </c:pt>
                <c:pt idx="214">
                  <c:v>3.1416666666666666</c:v>
                </c:pt>
                <c:pt idx="215">
                  <c:v>3.1208333333333336</c:v>
                </c:pt>
                <c:pt idx="216">
                  <c:v>3.1</c:v>
                </c:pt>
                <c:pt idx="217">
                  <c:v>3.1041666666666674</c:v>
                </c:pt>
                <c:pt idx="218">
                  <c:v>3.1083333333333338</c:v>
                </c:pt>
                <c:pt idx="219">
                  <c:v>3.1125000000000003</c:v>
                </c:pt>
                <c:pt idx="220">
                  <c:v>3.1166666666666667</c:v>
                </c:pt>
                <c:pt idx="221">
                  <c:v>3.1208333333333336</c:v>
                </c:pt>
                <c:pt idx="222">
                  <c:v>3.125</c:v>
                </c:pt>
                <c:pt idx="223">
                  <c:v>3.1291666666666673</c:v>
                </c:pt>
                <c:pt idx="224">
                  <c:v>3.1333333333333342</c:v>
                </c:pt>
                <c:pt idx="225">
                  <c:v>3.1374999999999997</c:v>
                </c:pt>
                <c:pt idx="226">
                  <c:v>3.1416666666666666</c:v>
                </c:pt>
                <c:pt idx="227">
                  <c:v>3.145833333333333</c:v>
                </c:pt>
                <c:pt idx="228">
                  <c:v>3.15</c:v>
                </c:pt>
                <c:pt idx="229">
                  <c:v>3.145833333333333</c:v>
                </c:pt>
                <c:pt idx="230">
                  <c:v>3.1416666666666666</c:v>
                </c:pt>
                <c:pt idx="231">
                  <c:v>3.1374999999999997</c:v>
                </c:pt>
                <c:pt idx="232">
                  <c:v>3.1333333333333342</c:v>
                </c:pt>
                <c:pt idx="233">
                  <c:v>3.1291666666666673</c:v>
                </c:pt>
                <c:pt idx="234">
                  <c:v>3.125</c:v>
                </c:pt>
                <c:pt idx="235">
                  <c:v>3.1208333333333336</c:v>
                </c:pt>
                <c:pt idx="236">
                  <c:v>3.1166666666666667</c:v>
                </c:pt>
                <c:pt idx="237">
                  <c:v>3.1125000000000003</c:v>
                </c:pt>
                <c:pt idx="238">
                  <c:v>3.1083333333333338</c:v>
                </c:pt>
                <c:pt idx="239">
                  <c:v>3.1041666666666674</c:v>
                </c:pt>
                <c:pt idx="240">
                  <c:v>3.1</c:v>
                </c:pt>
                <c:pt idx="241">
                  <c:v>3.1066666666666669</c:v>
                </c:pt>
                <c:pt idx="242">
                  <c:v>3.1133333333333337</c:v>
                </c:pt>
                <c:pt idx="243">
                  <c:v>3.12</c:v>
                </c:pt>
                <c:pt idx="244">
                  <c:v>3.1266666666666669</c:v>
                </c:pt>
                <c:pt idx="245">
                  <c:v>3.1333333333333337</c:v>
                </c:pt>
                <c:pt idx="246">
                  <c:v>3.14</c:v>
                </c:pt>
                <c:pt idx="247">
                  <c:v>3.1466666666666669</c:v>
                </c:pt>
                <c:pt idx="248">
                  <c:v>3.1533333333333338</c:v>
                </c:pt>
                <c:pt idx="249">
                  <c:v>3.16</c:v>
                </c:pt>
                <c:pt idx="250">
                  <c:v>3.1666666666666665</c:v>
                </c:pt>
                <c:pt idx="251">
                  <c:v>3.1733333333333342</c:v>
                </c:pt>
                <c:pt idx="252">
                  <c:v>3.18</c:v>
                </c:pt>
                <c:pt idx="253">
                  <c:v>3.1900000000000004</c:v>
                </c:pt>
                <c:pt idx="254">
                  <c:v>3.1999999999999997</c:v>
                </c:pt>
                <c:pt idx="255">
                  <c:v>3.21</c:v>
                </c:pt>
                <c:pt idx="256">
                  <c:v>3.2199999999999998</c:v>
                </c:pt>
                <c:pt idx="257">
                  <c:v>3.2300000000000004</c:v>
                </c:pt>
                <c:pt idx="258">
                  <c:v>3.2399999999999998</c:v>
                </c:pt>
                <c:pt idx="259">
                  <c:v>3.25</c:v>
                </c:pt>
                <c:pt idx="260">
                  <c:v>3.2600000000000002</c:v>
                </c:pt>
                <c:pt idx="261">
                  <c:v>3.27</c:v>
                </c:pt>
                <c:pt idx="262">
                  <c:v>3.2800000000000002</c:v>
                </c:pt>
                <c:pt idx="263">
                  <c:v>3.29</c:v>
                </c:pt>
                <c:pt idx="264">
                  <c:v>3.3</c:v>
                </c:pt>
                <c:pt idx="265">
                  <c:v>3.3083333333333331</c:v>
                </c:pt>
                <c:pt idx="266">
                  <c:v>3.316666666666666</c:v>
                </c:pt>
                <c:pt idx="267">
                  <c:v>3.3249999999999997</c:v>
                </c:pt>
                <c:pt idx="268">
                  <c:v>3.333333333333333</c:v>
                </c:pt>
                <c:pt idx="269">
                  <c:v>3.3416666666666668</c:v>
                </c:pt>
                <c:pt idx="270">
                  <c:v>3.3499999999999992</c:v>
                </c:pt>
                <c:pt idx="271">
                  <c:v>3.3583333333333334</c:v>
                </c:pt>
                <c:pt idx="272">
                  <c:v>3.3666666666666663</c:v>
                </c:pt>
                <c:pt idx="273">
                  <c:v>3.3749999999999991</c:v>
                </c:pt>
                <c:pt idx="274">
                  <c:v>3.3833333333333337</c:v>
                </c:pt>
                <c:pt idx="275">
                  <c:v>3.3916666666666662</c:v>
                </c:pt>
                <c:pt idx="276">
                  <c:v>3.4</c:v>
                </c:pt>
                <c:pt idx="277">
                  <c:v>3.4066666666666667</c:v>
                </c:pt>
                <c:pt idx="278">
                  <c:v>3.4133333333333336</c:v>
                </c:pt>
                <c:pt idx="279">
                  <c:v>3.42</c:v>
                </c:pt>
                <c:pt idx="280">
                  <c:v>3.4266666666666667</c:v>
                </c:pt>
                <c:pt idx="281">
                  <c:v>3.4333333333333336</c:v>
                </c:pt>
                <c:pt idx="282">
                  <c:v>3.44</c:v>
                </c:pt>
                <c:pt idx="283">
                  <c:v>3.4466666666666663</c:v>
                </c:pt>
                <c:pt idx="284">
                  <c:v>3.4533333333333331</c:v>
                </c:pt>
                <c:pt idx="285">
                  <c:v>3.46</c:v>
                </c:pt>
                <c:pt idx="286">
                  <c:v>3.4666666666666668</c:v>
                </c:pt>
                <c:pt idx="287">
                  <c:v>3.4733333333333332</c:v>
                </c:pt>
                <c:pt idx="288">
                  <c:v>3.48</c:v>
                </c:pt>
                <c:pt idx="289">
                  <c:v>3.4758333333333327</c:v>
                </c:pt>
                <c:pt idx="290">
                  <c:v>3.4716666666666667</c:v>
                </c:pt>
                <c:pt idx="291">
                  <c:v>3.4674999999999998</c:v>
                </c:pt>
                <c:pt idx="292">
                  <c:v>3.4633333333333334</c:v>
                </c:pt>
                <c:pt idx="293">
                  <c:v>3.4591666666666665</c:v>
                </c:pt>
                <c:pt idx="294">
                  <c:v>3.4549999999999996</c:v>
                </c:pt>
                <c:pt idx="295">
                  <c:v>3.4508333333333332</c:v>
                </c:pt>
                <c:pt idx="296">
                  <c:v>3.4466666666666663</c:v>
                </c:pt>
                <c:pt idx="297">
                  <c:v>3.4425000000000003</c:v>
                </c:pt>
                <c:pt idx="298">
                  <c:v>3.4383333333333339</c:v>
                </c:pt>
                <c:pt idx="299">
                  <c:v>3.434166666666667</c:v>
                </c:pt>
                <c:pt idx="300">
                  <c:v>3.4299999999999997</c:v>
                </c:pt>
                <c:pt idx="301">
                  <c:v>3.4499999999999997</c:v>
                </c:pt>
                <c:pt idx="302">
                  <c:v>3.47</c:v>
                </c:pt>
                <c:pt idx="303">
                  <c:v>3.4899999999999998</c:v>
                </c:pt>
                <c:pt idx="304">
                  <c:v>3.51</c:v>
                </c:pt>
                <c:pt idx="305">
                  <c:v>3.53</c:v>
                </c:pt>
                <c:pt idx="306">
                  <c:v>3.55</c:v>
                </c:pt>
                <c:pt idx="307">
                  <c:v>3.5700000000000003</c:v>
                </c:pt>
                <c:pt idx="308">
                  <c:v>3.59</c:v>
                </c:pt>
                <c:pt idx="309">
                  <c:v>3.61</c:v>
                </c:pt>
                <c:pt idx="310">
                  <c:v>3.6300000000000003</c:v>
                </c:pt>
                <c:pt idx="311">
                  <c:v>3.6499999999999995</c:v>
                </c:pt>
                <c:pt idx="312">
                  <c:v>3.67</c:v>
                </c:pt>
                <c:pt idx="313">
                  <c:v>3.6866666666666665</c:v>
                </c:pt>
                <c:pt idx="314">
                  <c:v>3.703333333333334</c:v>
                </c:pt>
                <c:pt idx="315">
                  <c:v>3.7199999999999998</c:v>
                </c:pt>
                <c:pt idx="316">
                  <c:v>3.7366666666666668</c:v>
                </c:pt>
                <c:pt idx="317">
                  <c:v>3.7533333333333334</c:v>
                </c:pt>
                <c:pt idx="318">
                  <c:v>3.7699999999999996</c:v>
                </c:pt>
                <c:pt idx="319">
                  <c:v>3.7866666666666666</c:v>
                </c:pt>
                <c:pt idx="320">
                  <c:v>3.8033333333333341</c:v>
                </c:pt>
                <c:pt idx="321">
                  <c:v>3.82</c:v>
                </c:pt>
                <c:pt idx="322">
                  <c:v>3.8366666666666664</c:v>
                </c:pt>
                <c:pt idx="323">
                  <c:v>3.8533333333333331</c:v>
                </c:pt>
                <c:pt idx="324">
                  <c:v>3.8699999999999997</c:v>
                </c:pt>
                <c:pt idx="325">
                  <c:v>3.8608333333333333</c:v>
                </c:pt>
                <c:pt idx="326">
                  <c:v>3.8516666666666661</c:v>
                </c:pt>
                <c:pt idx="327">
                  <c:v>3.8424999999999994</c:v>
                </c:pt>
                <c:pt idx="328">
                  <c:v>3.833333333333333</c:v>
                </c:pt>
                <c:pt idx="329">
                  <c:v>3.8241666666666667</c:v>
                </c:pt>
                <c:pt idx="330">
                  <c:v>3.8149999999999991</c:v>
                </c:pt>
                <c:pt idx="331">
                  <c:v>3.8058333333333327</c:v>
                </c:pt>
                <c:pt idx="332">
                  <c:v>3.7966666666666664</c:v>
                </c:pt>
                <c:pt idx="333">
                  <c:v>3.7874999999999996</c:v>
                </c:pt>
                <c:pt idx="334">
                  <c:v>3.7783333333333333</c:v>
                </c:pt>
                <c:pt idx="335">
                  <c:v>3.7691666666666674</c:v>
                </c:pt>
                <c:pt idx="336">
                  <c:v>3.7600000000000002</c:v>
                </c:pt>
                <c:pt idx="337">
                  <c:v>3.7725</c:v>
                </c:pt>
                <c:pt idx="338">
                  <c:v>3.7850000000000001</c:v>
                </c:pt>
                <c:pt idx="339">
                  <c:v>3.7974999999999999</c:v>
                </c:pt>
                <c:pt idx="340">
                  <c:v>3.8099999999999992</c:v>
                </c:pt>
                <c:pt idx="341">
                  <c:v>3.8224999999999993</c:v>
                </c:pt>
                <c:pt idx="342">
                  <c:v>3.8349999999999995</c:v>
                </c:pt>
                <c:pt idx="343">
                  <c:v>3.8474999999999997</c:v>
                </c:pt>
                <c:pt idx="344">
                  <c:v>3.8600000000000003</c:v>
                </c:pt>
                <c:pt idx="345">
                  <c:v>3.8724999999999987</c:v>
                </c:pt>
                <c:pt idx="346">
                  <c:v>3.8849999999999998</c:v>
                </c:pt>
                <c:pt idx="347">
                  <c:v>3.8975000000000004</c:v>
                </c:pt>
                <c:pt idx="348">
                  <c:v>3.9099999999999997</c:v>
                </c:pt>
                <c:pt idx="349">
                  <c:v>3.9158333333333331</c:v>
                </c:pt>
                <c:pt idx="350">
                  <c:v>3.9216666666666669</c:v>
                </c:pt>
                <c:pt idx="351">
                  <c:v>3.9274999999999998</c:v>
                </c:pt>
                <c:pt idx="352">
                  <c:v>3.9333333333333336</c:v>
                </c:pt>
                <c:pt idx="353">
                  <c:v>3.9391666666666665</c:v>
                </c:pt>
                <c:pt idx="354">
                  <c:v>3.9450000000000003</c:v>
                </c:pt>
                <c:pt idx="355">
                  <c:v>3.9508333333333332</c:v>
                </c:pt>
                <c:pt idx="356">
                  <c:v>3.9566666666666666</c:v>
                </c:pt>
                <c:pt idx="357">
                  <c:v>3.9624999999999995</c:v>
                </c:pt>
                <c:pt idx="358">
                  <c:v>3.9683333333333337</c:v>
                </c:pt>
                <c:pt idx="359">
                  <c:v>3.9741666666666666</c:v>
                </c:pt>
                <c:pt idx="360">
                  <c:v>3.98</c:v>
                </c:pt>
                <c:pt idx="361">
                  <c:v>3.9824999999999995</c:v>
                </c:pt>
                <c:pt idx="362">
                  <c:v>3.9849999999999999</c:v>
                </c:pt>
                <c:pt idx="363">
                  <c:v>3.9874999999999998</c:v>
                </c:pt>
                <c:pt idx="364">
                  <c:v>3.9899999999999998</c:v>
                </c:pt>
                <c:pt idx="365">
                  <c:v>3.9924999999999993</c:v>
                </c:pt>
                <c:pt idx="366">
                  <c:v>3.9949999999999997</c:v>
                </c:pt>
                <c:pt idx="367">
                  <c:v>3.9975000000000001</c:v>
                </c:pt>
                <c:pt idx="368">
                  <c:v>4</c:v>
                </c:pt>
                <c:pt idx="369">
                  <c:v>4.0024999999999995</c:v>
                </c:pt>
                <c:pt idx="370">
                  <c:v>4.004999999999999</c:v>
                </c:pt>
                <c:pt idx="371">
                  <c:v>4.0074999999999994</c:v>
                </c:pt>
                <c:pt idx="372">
                  <c:v>4.01</c:v>
                </c:pt>
                <c:pt idx="373">
                  <c:v>4.0466666666666677</c:v>
                </c:pt>
                <c:pt idx="374">
                  <c:v>4.0833333333333339</c:v>
                </c:pt>
                <c:pt idx="375">
                  <c:v>4.1199999999999992</c:v>
                </c:pt>
                <c:pt idx="376">
                  <c:v>4.1566666666666663</c:v>
                </c:pt>
                <c:pt idx="377">
                  <c:v>4.1933333333333334</c:v>
                </c:pt>
                <c:pt idx="378">
                  <c:v>4.2300000000000004</c:v>
                </c:pt>
                <c:pt idx="379">
                  <c:v>4.2666666666666675</c:v>
                </c:pt>
                <c:pt idx="380">
                  <c:v>4.3033333333333346</c:v>
                </c:pt>
                <c:pt idx="381">
                  <c:v>4.34</c:v>
                </c:pt>
                <c:pt idx="382">
                  <c:v>4.3766666666666678</c:v>
                </c:pt>
                <c:pt idx="383">
                  <c:v>4.413333333333334</c:v>
                </c:pt>
                <c:pt idx="384">
                  <c:v>4.45</c:v>
                </c:pt>
                <c:pt idx="385">
                  <c:v>4.4258333333333333</c:v>
                </c:pt>
                <c:pt idx="386">
                  <c:v>4.4016666666666682</c:v>
                </c:pt>
                <c:pt idx="387">
                  <c:v>4.3774999999999995</c:v>
                </c:pt>
                <c:pt idx="388">
                  <c:v>4.3533333333333344</c:v>
                </c:pt>
                <c:pt idx="389">
                  <c:v>4.3291666666666675</c:v>
                </c:pt>
                <c:pt idx="390">
                  <c:v>4.3049999999999988</c:v>
                </c:pt>
                <c:pt idx="391">
                  <c:v>4.2808333333333346</c:v>
                </c:pt>
                <c:pt idx="392">
                  <c:v>4.2566666666666677</c:v>
                </c:pt>
                <c:pt idx="393">
                  <c:v>4.2324999999999999</c:v>
                </c:pt>
                <c:pt idx="394">
                  <c:v>4.2083333333333348</c:v>
                </c:pt>
                <c:pt idx="395">
                  <c:v>4.1841666666666661</c:v>
                </c:pt>
                <c:pt idx="396">
                  <c:v>4.1599999999999993</c:v>
                </c:pt>
                <c:pt idx="397">
                  <c:v>4.166666666666667</c:v>
                </c:pt>
                <c:pt idx="398">
                  <c:v>4.1733333333333347</c:v>
                </c:pt>
                <c:pt idx="399">
                  <c:v>4.18</c:v>
                </c:pt>
                <c:pt idx="400">
                  <c:v>4.1866666666666674</c:v>
                </c:pt>
                <c:pt idx="401">
                  <c:v>4.1933333333333334</c:v>
                </c:pt>
                <c:pt idx="402">
                  <c:v>4.2</c:v>
                </c:pt>
                <c:pt idx="403">
                  <c:v>4.2066666666666679</c:v>
                </c:pt>
                <c:pt idx="404">
                  <c:v>4.2133333333333338</c:v>
                </c:pt>
                <c:pt idx="405">
                  <c:v>4.2200000000000006</c:v>
                </c:pt>
                <c:pt idx="406">
                  <c:v>4.2266666666666675</c:v>
                </c:pt>
                <c:pt idx="407">
                  <c:v>4.2333333333333343</c:v>
                </c:pt>
                <c:pt idx="408">
                  <c:v>4.24</c:v>
                </c:pt>
                <c:pt idx="409">
                  <c:v>4.2241666666666662</c:v>
                </c:pt>
                <c:pt idx="410">
                  <c:v>4.2083333333333348</c:v>
                </c:pt>
                <c:pt idx="411">
                  <c:v>4.192499999999999</c:v>
                </c:pt>
                <c:pt idx="412">
                  <c:v>4.1766666666666676</c:v>
                </c:pt>
                <c:pt idx="413">
                  <c:v>4.1608333333333327</c:v>
                </c:pt>
                <c:pt idx="414">
                  <c:v>4.1449999999999987</c:v>
                </c:pt>
                <c:pt idx="415">
                  <c:v>4.1291666666666655</c:v>
                </c:pt>
                <c:pt idx="416">
                  <c:v>4.1133333333333333</c:v>
                </c:pt>
                <c:pt idx="417">
                  <c:v>4.0974999999999993</c:v>
                </c:pt>
                <c:pt idx="418">
                  <c:v>4.0816666666666679</c:v>
                </c:pt>
                <c:pt idx="419">
                  <c:v>4.065833333333333</c:v>
                </c:pt>
                <c:pt idx="420">
                  <c:v>4.05</c:v>
                </c:pt>
                <c:pt idx="421">
                  <c:v>4.0649999999999986</c:v>
                </c:pt>
                <c:pt idx="422">
                  <c:v>4.08</c:v>
                </c:pt>
                <c:pt idx="423">
                  <c:v>4.0949999999999989</c:v>
                </c:pt>
                <c:pt idx="424">
                  <c:v>4.1099999999999985</c:v>
                </c:pt>
                <c:pt idx="425">
                  <c:v>4.1249999999999991</c:v>
                </c:pt>
                <c:pt idx="426">
                  <c:v>4.1400000000000006</c:v>
                </c:pt>
                <c:pt idx="427">
                  <c:v>4.1549999999999994</c:v>
                </c:pt>
                <c:pt idx="428">
                  <c:v>4.17</c:v>
                </c:pt>
                <c:pt idx="429">
                  <c:v>4.1850000000000005</c:v>
                </c:pt>
                <c:pt idx="430">
                  <c:v>4.2</c:v>
                </c:pt>
                <c:pt idx="431">
                  <c:v>4.214999999999999</c:v>
                </c:pt>
                <c:pt idx="432">
                  <c:v>4.2300000000000004</c:v>
                </c:pt>
                <c:pt idx="433">
                  <c:v>4.2583333333333337</c:v>
                </c:pt>
                <c:pt idx="434">
                  <c:v>4.286666666666668</c:v>
                </c:pt>
                <c:pt idx="435">
                  <c:v>4.3150000000000004</c:v>
                </c:pt>
                <c:pt idx="436">
                  <c:v>4.3433333333333346</c:v>
                </c:pt>
                <c:pt idx="437">
                  <c:v>4.3716666666666679</c:v>
                </c:pt>
                <c:pt idx="438">
                  <c:v>4.4000000000000004</c:v>
                </c:pt>
                <c:pt idx="439">
                  <c:v>4.4283333333333346</c:v>
                </c:pt>
                <c:pt idx="440">
                  <c:v>4.4566666666666679</c:v>
                </c:pt>
                <c:pt idx="441">
                  <c:v>4.4850000000000003</c:v>
                </c:pt>
                <c:pt idx="442">
                  <c:v>4.5133333333333345</c:v>
                </c:pt>
                <c:pt idx="443">
                  <c:v>4.5416666666666679</c:v>
                </c:pt>
                <c:pt idx="444">
                  <c:v>4.57</c:v>
                </c:pt>
                <c:pt idx="445">
                  <c:v>4.564166666666666</c:v>
                </c:pt>
                <c:pt idx="446">
                  <c:v>4.5583333333333345</c:v>
                </c:pt>
                <c:pt idx="447">
                  <c:v>4.5524999999999993</c:v>
                </c:pt>
                <c:pt idx="448">
                  <c:v>4.5466666666666677</c:v>
                </c:pt>
                <c:pt idx="449">
                  <c:v>4.5408333333333344</c:v>
                </c:pt>
                <c:pt idx="450">
                  <c:v>4.5350000000000001</c:v>
                </c:pt>
                <c:pt idx="451">
                  <c:v>4.5291666666666668</c:v>
                </c:pt>
                <c:pt idx="452">
                  <c:v>4.5233333333333334</c:v>
                </c:pt>
                <c:pt idx="453">
                  <c:v>4.5174999999999992</c:v>
                </c:pt>
                <c:pt idx="454">
                  <c:v>4.5116666666666676</c:v>
                </c:pt>
                <c:pt idx="455">
                  <c:v>4.5058333333333334</c:v>
                </c:pt>
                <c:pt idx="456">
                  <c:v>4.5</c:v>
                </c:pt>
                <c:pt idx="457">
                  <c:v>4.5391666666666675</c:v>
                </c:pt>
                <c:pt idx="458">
                  <c:v>4.578333333333334</c:v>
                </c:pt>
                <c:pt idx="459">
                  <c:v>4.6174999999999988</c:v>
                </c:pt>
                <c:pt idx="460">
                  <c:v>4.6566666666666663</c:v>
                </c:pt>
                <c:pt idx="461">
                  <c:v>4.6958333333333329</c:v>
                </c:pt>
                <c:pt idx="462">
                  <c:v>4.7349999999999985</c:v>
                </c:pt>
                <c:pt idx="463">
                  <c:v>4.774166666666666</c:v>
                </c:pt>
                <c:pt idx="464">
                  <c:v>4.8133333333333335</c:v>
                </c:pt>
                <c:pt idx="465">
                  <c:v>4.8524999999999983</c:v>
                </c:pt>
                <c:pt idx="466">
                  <c:v>4.8916666666666675</c:v>
                </c:pt>
                <c:pt idx="467">
                  <c:v>4.9308333333333341</c:v>
                </c:pt>
                <c:pt idx="468">
                  <c:v>4.9700000000000006</c:v>
                </c:pt>
                <c:pt idx="469">
                  <c:v>4.9800000000000004</c:v>
                </c:pt>
                <c:pt idx="470">
                  <c:v>4.99</c:v>
                </c:pt>
                <c:pt idx="471">
                  <c:v>5</c:v>
                </c:pt>
                <c:pt idx="472">
                  <c:v>5.01</c:v>
                </c:pt>
                <c:pt idx="473">
                  <c:v>5.0199999999999996</c:v>
                </c:pt>
                <c:pt idx="474">
                  <c:v>5.0299999999999985</c:v>
                </c:pt>
                <c:pt idx="475">
                  <c:v>5.0399999999999991</c:v>
                </c:pt>
                <c:pt idx="476">
                  <c:v>5.05</c:v>
                </c:pt>
                <c:pt idx="477">
                  <c:v>5.0600000000000005</c:v>
                </c:pt>
                <c:pt idx="478">
                  <c:v>5.0699999999999985</c:v>
                </c:pt>
                <c:pt idx="479">
                  <c:v>5.0799999999999992</c:v>
                </c:pt>
                <c:pt idx="480">
                  <c:v>5.09</c:v>
                </c:pt>
                <c:pt idx="481">
                  <c:v>5.0241666666666651</c:v>
                </c:pt>
                <c:pt idx="482">
                  <c:v>4.9583333333333339</c:v>
                </c:pt>
                <c:pt idx="483">
                  <c:v>4.8924999999999992</c:v>
                </c:pt>
                <c:pt idx="484">
                  <c:v>4.8266666666666662</c:v>
                </c:pt>
                <c:pt idx="485">
                  <c:v>4.7608333333333333</c:v>
                </c:pt>
                <c:pt idx="486">
                  <c:v>4.6949999999999994</c:v>
                </c:pt>
                <c:pt idx="487">
                  <c:v>4.6291666666666655</c:v>
                </c:pt>
                <c:pt idx="488">
                  <c:v>4.5633333333333344</c:v>
                </c:pt>
                <c:pt idx="489">
                  <c:v>4.4974999999999996</c:v>
                </c:pt>
                <c:pt idx="490">
                  <c:v>4.4316666666666684</c:v>
                </c:pt>
                <c:pt idx="491">
                  <c:v>4.3658333333333328</c:v>
                </c:pt>
                <c:pt idx="492">
                  <c:v>4.3</c:v>
                </c:pt>
                <c:pt idx="493">
                  <c:v>4.3049999999999988</c:v>
                </c:pt>
                <c:pt idx="494">
                  <c:v>4.3100000000000005</c:v>
                </c:pt>
                <c:pt idx="495">
                  <c:v>4.3149999999999986</c:v>
                </c:pt>
                <c:pt idx="496">
                  <c:v>4.3199999999999994</c:v>
                </c:pt>
                <c:pt idx="497">
                  <c:v>4.3249999999999993</c:v>
                </c:pt>
                <c:pt idx="498">
                  <c:v>4.33</c:v>
                </c:pt>
                <c:pt idx="499">
                  <c:v>4.335</c:v>
                </c:pt>
                <c:pt idx="500">
                  <c:v>4.34</c:v>
                </c:pt>
                <c:pt idx="501">
                  <c:v>4.3449999999999989</c:v>
                </c:pt>
                <c:pt idx="502">
                  <c:v>4.3499999999999996</c:v>
                </c:pt>
                <c:pt idx="503">
                  <c:v>4.3549999999999986</c:v>
                </c:pt>
                <c:pt idx="504">
                  <c:v>4.3599999999999994</c:v>
                </c:pt>
                <c:pt idx="505">
                  <c:v>4.335</c:v>
                </c:pt>
                <c:pt idx="506">
                  <c:v>4.3099999999999996</c:v>
                </c:pt>
                <c:pt idx="507">
                  <c:v>4.2850000000000001</c:v>
                </c:pt>
                <c:pt idx="508">
                  <c:v>4.26</c:v>
                </c:pt>
                <c:pt idx="509">
                  <c:v>4.2349999999999985</c:v>
                </c:pt>
                <c:pt idx="510">
                  <c:v>4.21</c:v>
                </c:pt>
                <c:pt idx="511">
                  <c:v>4.1849999999999987</c:v>
                </c:pt>
                <c:pt idx="512">
                  <c:v>4.1599999999999993</c:v>
                </c:pt>
                <c:pt idx="513">
                  <c:v>4.1349999999999989</c:v>
                </c:pt>
                <c:pt idx="514">
                  <c:v>4.1099999999999985</c:v>
                </c:pt>
                <c:pt idx="515">
                  <c:v>4.085</c:v>
                </c:pt>
                <c:pt idx="516">
                  <c:v>4.0599999999999996</c:v>
                </c:pt>
                <c:pt idx="517">
                  <c:v>4.0433333333333339</c:v>
                </c:pt>
                <c:pt idx="518">
                  <c:v>4.0266666666666664</c:v>
                </c:pt>
                <c:pt idx="519">
                  <c:v>4.01</c:v>
                </c:pt>
                <c:pt idx="520">
                  <c:v>3.9933333333333332</c:v>
                </c:pt>
                <c:pt idx="521">
                  <c:v>3.9766666666666661</c:v>
                </c:pt>
                <c:pt idx="522">
                  <c:v>3.96</c:v>
                </c:pt>
                <c:pt idx="523">
                  <c:v>3.9433333333333334</c:v>
                </c:pt>
                <c:pt idx="524">
                  <c:v>3.9266666666666667</c:v>
                </c:pt>
                <c:pt idx="525">
                  <c:v>3.9099999999999997</c:v>
                </c:pt>
                <c:pt idx="526">
                  <c:v>3.8933333333333335</c:v>
                </c:pt>
                <c:pt idx="527">
                  <c:v>3.8766666666666665</c:v>
                </c:pt>
                <c:pt idx="528">
                  <c:v>3.86</c:v>
                </c:pt>
                <c:pt idx="529">
                  <c:v>3.8449999999999998</c:v>
                </c:pt>
                <c:pt idx="530">
                  <c:v>3.8299999999999996</c:v>
                </c:pt>
                <c:pt idx="531">
                  <c:v>3.8149999999999995</c:v>
                </c:pt>
                <c:pt idx="532">
                  <c:v>3.8</c:v>
                </c:pt>
                <c:pt idx="533">
                  <c:v>3.7850000000000001</c:v>
                </c:pt>
                <c:pt idx="534">
                  <c:v>3.77</c:v>
                </c:pt>
                <c:pt idx="535">
                  <c:v>3.7550000000000003</c:v>
                </c:pt>
                <c:pt idx="536">
                  <c:v>3.74</c:v>
                </c:pt>
                <c:pt idx="537">
                  <c:v>3.7250000000000001</c:v>
                </c:pt>
                <c:pt idx="538">
                  <c:v>3.71</c:v>
                </c:pt>
                <c:pt idx="539">
                  <c:v>3.6950000000000003</c:v>
                </c:pt>
                <c:pt idx="540">
                  <c:v>3.68</c:v>
                </c:pt>
                <c:pt idx="541">
                  <c:v>3.6516666666666668</c:v>
                </c:pt>
                <c:pt idx="542">
                  <c:v>3.623333333333334</c:v>
                </c:pt>
                <c:pt idx="543">
                  <c:v>3.5949999999999998</c:v>
                </c:pt>
                <c:pt idx="544">
                  <c:v>3.5666666666666669</c:v>
                </c:pt>
                <c:pt idx="545">
                  <c:v>3.5383333333333336</c:v>
                </c:pt>
                <c:pt idx="546">
                  <c:v>3.51</c:v>
                </c:pt>
                <c:pt idx="547">
                  <c:v>3.4816666666666665</c:v>
                </c:pt>
                <c:pt idx="548">
                  <c:v>3.4533333333333331</c:v>
                </c:pt>
                <c:pt idx="549">
                  <c:v>3.4249999999999998</c:v>
                </c:pt>
                <c:pt idx="550">
                  <c:v>3.3966666666666661</c:v>
                </c:pt>
                <c:pt idx="551">
                  <c:v>3.3683333333333332</c:v>
                </c:pt>
                <c:pt idx="552">
                  <c:v>3.34</c:v>
                </c:pt>
                <c:pt idx="553">
                  <c:v>3.339166666666666</c:v>
                </c:pt>
                <c:pt idx="554">
                  <c:v>3.3383333333333334</c:v>
                </c:pt>
                <c:pt idx="555">
                  <c:v>3.3374999999999995</c:v>
                </c:pt>
                <c:pt idx="556">
                  <c:v>3.3366666666666664</c:v>
                </c:pt>
                <c:pt idx="557">
                  <c:v>3.335833333333333</c:v>
                </c:pt>
                <c:pt idx="558">
                  <c:v>3.3349999999999995</c:v>
                </c:pt>
                <c:pt idx="559">
                  <c:v>3.3341666666666665</c:v>
                </c:pt>
                <c:pt idx="560">
                  <c:v>3.3333333333333335</c:v>
                </c:pt>
                <c:pt idx="561">
                  <c:v>3.3324999999999996</c:v>
                </c:pt>
                <c:pt idx="562">
                  <c:v>3.3316666666666661</c:v>
                </c:pt>
                <c:pt idx="563">
                  <c:v>3.3308333333333331</c:v>
                </c:pt>
                <c:pt idx="564">
                  <c:v>3.3299999999999996</c:v>
                </c:pt>
                <c:pt idx="565">
                  <c:v>3.3524999999999996</c:v>
                </c:pt>
                <c:pt idx="566">
                  <c:v>3.3749999999999996</c:v>
                </c:pt>
                <c:pt idx="567">
                  <c:v>3.3975</c:v>
                </c:pt>
                <c:pt idx="568">
                  <c:v>3.42</c:v>
                </c:pt>
                <c:pt idx="569">
                  <c:v>3.4424999999999994</c:v>
                </c:pt>
                <c:pt idx="570">
                  <c:v>3.4649999999999999</c:v>
                </c:pt>
                <c:pt idx="571">
                  <c:v>3.4874999999999998</c:v>
                </c:pt>
                <c:pt idx="572">
                  <c:v>3.51</c:v>
                </c:pt>
                <c:pt idx="573">
                  <c:v>3.5324999999999993</c:v>
                </c:pt>
                <c:pt idx="574">
                  <c:v>3.5549999999999997</c:v>
                </c:pt>
                <c:pt idx="575">
                  <c:v>3.5775000000000001</c:v>
                </c:pt>
                <c:pt idx="576">
                  <c:v>3.6</c:v>
                </c:pt>
                <c:pt idx="577">
                  <c:v>3.5741666666666672</c:v>
                </c:pt>
                <c:pt idx="578">
                  <c:v>3.5483333333333338</c:v>
                </c:pt>
                <c:pt idx="579">
                  <c:v>3.5225</c:v>
                </c:pt>
                <c:pt idx="580">
                  <c:v>3.4966666666666661</c:v>
                </c:pt>
                <c:pt idx="581">
                  <c:v>3.4708333333333328</c:v>
                </c:pt>
                <c:pt idx="582">
                  <c:v>3.4450000000000003</c:v>
                </c:pt>
                <c:pt idx="583">
                  <c:v>3.4191666666666665</c:v>
                </c:pt>
                <c:pt idx="584">
                  <c:v>3.3933333333333335</c:v>
                </c:pt>
                <c:pt idx="585">
                  <c:v>3.3674999999999997</c:v>
                </c:pt>
                <c:pt idx="586">
                  <c:v>3.3416666666666668</c:v>
                </c:pt>
                <c:pt idx="587">
                  <c:v>3.3158333333333325</c:v>
                </c:pt>
                <c:pt idx="588">
                  <c:v>3.29</c:v>
                </c:pt>
                <c:pt idx="589">
                  <c:v>3.2941666666666669</c:v>
                </c:pt>
                <c:pt idx="590">
                  <c:v>3.2983333333333338</c:v>
                </c:pt>
                <c:pt idx="591">
                  <c:v>3.3024999999999993</c:v>
                </c:pt>
                <c:pt idx="592">
                  <c:v>3.3066666666666662</c:v>
                </c:pt>
                <c:pt idx="593">
                  <c:v>3.3108333333333326</c:v>
                </c:pt>
                <c:pt idx="594">
                  <c:v>3.3149999999999999</c:v>
                </c:pt>
                <c:pt idx="595">
                  <c:v>3.3191666666666668</c:v>
                </c:pt>
                <c:pt idx="596">
                  <c:v>3.3233333333333337</c:v>
                </c:pt>
                <c:pt idx="597">
                  <c:v>3.3275000000000001</c:v>
                </c:pt>
                <c:pt idx="598">
                  <c:v>3.3316666666666661</c:v>
                </c:pt>
                <c:pt idx="599">
                  <c:v>3.3358333333333321</c:v>
                </c:pt>
                <c:pt idx="600">
                  <c:v>3.34</c:v>
                </c:pt>
                <c:pt idx="601">
                  <c:v>3.3683333333333332</c:v>
                </c:pt>
                <c:pt idx="602">
                  <c:v>3.3966666666666661</c:v>
                </c:pt>
                <c:pt idx="603">
                  <c:v>3.4249999999999998</c:v>
                </c:pt>
                <c:pt idx="604">
                  <c:v>3.4533333333333331</c:v>
                </c:pt>
                <c:pt idx="605">
                  <c:v>3.4816666666666665</c:v>
                </c:pt>
                <c:pt idx="606">
                  <c:v>3.51</c:v>
                </c:pt>
                <c:pt idx="607">
                  <c:v>3.5383333333333336</c:v>
                </c:pt>
                <c:pt idx="608">
                  <c:v>3.5666666666666669</c:v>
                </c:pt>
                <c:pt idx="609">
                  <c:v>3.5949999999999998</c:v>
                </c:pt>
                <c:pt idx="610">
                  <c:v>3.623333333333334</c:v>
                </c:pt>
                <c:pt idx="611">
                  <c:v>3.6516666666666668</c:v>
                </c:pt>
                <c:pt idx="612">
                  <c:v>3.68</c:v>
                </c:pt>
                <c:pt idx="613">
                  <c:v>3.6491666666666673</c:v>
                </c:pt>
                <c:pt idx="614">
                  <c:v>3.6183333333333336</c:v>
                </c:pt>
                <c:pt idx="615">
                  <c:v>3.5875000000000008</c:v>
                </c:pt>
                <c:pt idx="616">
                  <c:v>3.5566666666666662</c:v>
                </c:pt>
                <c:pt idx="617">
                  <c:v>3.5258333333333338</c:v>
                </c:pt>
                <c:pt idx="618">
                  <c:v>3.4949999999999997</c:v>
                </c:pt>
                <c:pt idx="619">
                  <c:v>3.4641666666666673</c:v>
                </c:pt>
                <c:pt idx="620">
                  <c:v>3.4333333333333336</c:v>
                </c:pt>
                <c:pt idx="621">
                  <c:v>3.4024999999999994</c:v>
                </c:pt>
                <c:pt idx="622">
                  <c:v>3.3716666666666661</c:v>
                </c:pt>
                <c:pt idx="623">
                  <c:v>3.3408333333333338</c:v>
                </c:pt>
                <c:pt idx="624">
                  <c:v>3.3099999999999996</c:v>
                </c:pt>
                <c:pt idx="625">
                  <c:v>3.2941666666666678</c:v>
                </c:pt>
                <c:pt idx="626">
                  <c:v>3.2783333333333338</c:v>
                </c:pt>
                <c:pt idx="627">
                  <c:v>3.2624999999999997</c:v>
                </c:pt>
                <c:pt idx="628">
                  <c:v>3.2466666666666666</c:v>
                </c:pt>
                <c:pt idx="629">
                  <c:v>3.2308333333333334</c:v>
                </c:pt>
                <c:pt idx="630">
                  <c:v>3.2149999999999999</c:v>
                </c:pt>
                <c:pt idx="631">
                  <c:v>3.1991666666666672</c:v>
                </c:pt>
                <c:pt idx="632">
                  <c:v>3.183333333333334</c:v>
                </c:pt>
                <c:pt idx="633">
                  <c:v>3.1675000000000009</c:v>
                </c:pt>
                <c:pt idx="634">
                  <c:v>3.1516666666666668</c:v>
                </c:pt>
                <c:pt idx="635">
                  <c:v>3.1358333333333333</c:v>
                </c:pt>
                <c:pt idx="636">
                  <c:v>3.12</c:v>
                </c:pt>
                <c:pt idx="637">
                  <c:v>3.0924999999999994</c:v>
                </c:pt>
                <c:pt idx="638">
                  <c:v>3.0649999999999999</c:v>
                </c:pt>
                <c:pt idx="639">
                  <c:v>3.0375000000000005</c:v>
                </c:pt>
                <c:pt idx="640">
                  <c:v>3.01</c:v>
                </c:pt>
                <c:pt idx="641">
                  <c:v>2.9824999999999995</c:v>
                </c:pt>
                <c:pt idx="642">
                  <c:v>2.9549999999999996</c:v>
                </c:pt>
                <c:pt idx="643">
                  <c:v>2.9275000000000002</c:v>
                </c:pt>
                <c:pt idx="644">
                  <c:v>2.9000000000000004</c:v>
                </c:pt>
                <c:pt idx="645">
                  <c:v>2.8724999999999987</c:v>
                </c:pt>
                <c:pt idx="646">
                  <c:v>2.8449999999999998</c:v>
                </c:pt>
                <c:pt idx="647">
                  <c:v>2.8174999999999994</c:v>
                </c:pt>
                <c:pt idx="648">
                  <c:v>2.79</c:v>
                </c:pt>
                <c:pt idx="649">
                  <c:v>2.7783333333333338</c:v>
                </c:pt>
                <c:pt idx="650">
                  <c:v>2.7666666666666666</c:v>
                </c:pt>
                <c:pt idx="651">
                  <c:v>2.7549999999999999</c:v>
                </c:pt>
                <c:pt idx="652">
                  <c:v>2.7433333333333336</c:v>
                </c:pt>
                <c:pt idx="653">
                  <c:v>2.7316666666666669</c:v>
                </c:pt>
                <c:pt idx="654">
                  <c:v>2.72</c:v>
                </c:pt>
                <c:pt idx="655">
                  <c:v>2.7083333333333335</c:v>
                </c:pt>
                <c:pt idx="656">
                  <c:v>2.6966666666666668</c:v>
                </c:pt>
                <c:pt idx="657">
                  <c:v>2.6850000000000001</c:v>
                </c:pt>
                <c:pt idx="658">
                  <c:v>2.6733333333333338</c:v>
                </c:pt>
                <c:pt idx="659">
                  <c:v>2.6616666666666666</c:v>
                </c:pt>
                <c:pt idx="660">
                  <c:v>2.65</c:v>
                </c:pt>
                <c:pt idx="661">
                  <c:v>2.6524999999999994</c:v>
                </c:pt>
                <c:pt idx="662">
                  <c:v>2.6549999999999998</c:v>
                </c:pt>
                <c:pt idx="663">
                  <c:v>2.6574999999999998</c:v>
                </c:pt>
                <c:pt idx="664">
                  <c:v>2.66</c:v>
                </c:pt>
                <c:pt idx="665">
                  <c:v>2.6625000000000001</c:v>
                </c:pt>
                <c:pt idx="666">
                  <c:v>2.665</c:v>
                </c:pt>
                <c:pt idx="667">
                  <c:v>2.6675000000000009</c:v>
                </c:pt>
                <c:pt idx="668">
                  <c:v>2.67</c:v>
                </c:pt>
                <c:pt idx="669">
                  <c:v>2.6725000000000003</c:v>
                </c:pt>
                <c:pt idx="670">
                  <c:v>2.6749999999999998</c:v>
                </c:pt>
                <c:pt idx="671">
                  <c:v>2.6774999999999998</c:v>
                </c:pt>
                <c:pt idx="672">
                  <c:v>2.68</c:v>
                </c:pt>
                <c:pt idx="673">
                  <c:v>2.67</c:v>
                </c:pt>
                <c:pt idx="674">
                  <c:v>2.66</c:v>
                </c:pt>
                <c:pt idx="675">
                  <c:v>2.6500000000000004</c:v>
                </c:pt>
                <c:pt idx="676">
                  <c:v>2.64</c:v>
                </c:pt>
                <c:pt idx="677">
                  <c:v>2.63</c:v>
                </c:pt>
                <c:pt idx="678">
                  <c:v>2.62</c:v>
                </c:pt>
                <c:pt idx="679">
                  <c:v>2.6100000000000003</c:v>
                </c:pt>
                <c:pt idx="680">
                  <c:v>2.6</c:v>
                </c:pt>
                <c:pt idx="681">
                  <c:v>2.59</c:v>
                </c:pt>
                <c:pt idx="682">
                  <c:v>2.58</c:v>
                </c:pt>
                <c:pt idx="683">
                  <c:v>2.57</c:v>
                </c:pt>
                <c:pt idx="684">
                  <c:v>2.56</c:v>
                </c:pt>
                <c:pt idx="685">
                  <c:v>2.5433333333333339</c:v>
                </c:pt>
                <c:pt idx="686">
                  <c:v>2.5266666666666664</c:v>
                </c:pt>
                <c:pt idx="687">
                  <c:v>2.5099999999999998</c:v>
                </c:pt>
                <c:pt idx="688">
                  <c:v>2.4933333333333332</c:v>
                </c:pt>
                <c:pt idx="689">
                  <c:v>2.4766666666666661</c:v>
                </c:pt>
                <c:pt idx="690">
                  <c:v>2.46</c:v>
                </c:pt>
                <c:pt idx="691">
                  <c:v>2.4433333333333338</c:v>
                </c:pt>
                <c:pt idx="692">
                  <c:v>2.4266666666666667</c:v>
                </c:pt>
                <c:pt idx="693">
                  <c:v>2.4099999999999997</c:v>
                </c:pt>
                <c:pt idx="694">
                  <c:v>2.3933333333333331</c:v>
                </c:pt>
                <c:pt idx="695">
                  <c:v>2.376666666666666</c:v>
                </c:pt>
                <c:pt idx="696">
                  <c:v>2.36</c:v>
                </c:pt>
                <c:pt idx="697">
                  <c:v>2.3474999999999997</c:v>
                </c:pt>
                <c:pt idx="698">
                  <c:v>2.3349999999999995</c:v>
                </c:pt>
                <c:pt idx="699">
                  <c:v>2.3224999999999993</c:v>
                </c:pt>
                <c:pt idx="700">
                  <c:v>2.3099999999999996</c:v>
                </c:pt>
                <c:pt idx="701">
                  <c:v>2.2975000000000008</c:v>
                </c:pt>
                <c:pt idx="702">
                  <c:v>2.2850000000000001</c:v>
                </c:pt>
                <c:pt idx="703">
                  <c:v>2.2725</c:v>
                </c:pt>
                <c:pt idx="704">
                  <c:v>2.2599999999999998</c:v>
                </c:pt>
                <c:pt idx="705">
                  <c:v>2.2475000000000005</c:v>
                </c:pt>
                <c:pt idx="706">
                  <c:v>2.2350000000000003</c:v>
                </c:pt>
                <c:pt idx="707">
                  <c:v>2.2225000000000001</c:v>
                </c:pt>
                <c:pt idx="708">
                  <c:v>2.21</c:v>
                </c:pt>
                <c:pt idx="709">
                  <c:v>2.1883333333333339</c:v>
                </c:pt>
                <c:pt idx="710">
                  <c:v>2.166666666666667</c:v>
                </c:pt>
                <c:pt idx="711">
                  <c:v>2.145</c:v>
                </c:pt>
                <c:pt idx="712">
                  <c:v>2.123333333333334</c:v>
                </c:pt>
                <c:pt idx="713">
                  <c:v>2.1016666666666666</c:v>
                </c:pt>
                <c:pt idx="714">
                  <c:v>2.08</c:v>
                </c:pt>
                <c:pt idx="715">
                  <c:v>2.0583333333333336</c:v>
                </c:pt>
                <c:pt idx="716">
                  <c:v>2.0366666666666662</c:v>
                </c:pt>
                <c:pt idx="717">
                  <c:v>2.0149999999999997</c:v>
                </c:pt>
                <c:pt idx="718">
                  <c:v>1.9933333333333334</c:v>
                </c:pt>
                <c:pt idx="719">
                  <c:v>1.9716666666666662</c:v>
                </c:pt>
                <c:pt idx="720">
                  <c:v>1.95</c:v>
                </c:pt>
                <c:pt idx="721">
                  <c:v>1.9924999999999997</c:v>
                </c:pt>
                <c:pt idx="722">
                  <c:v>2.0349999999999997</c:v>
                </c:pt>
                <c:pt idx="723">
                  <c:v>2.0775000000000001</c:v>
                </c:pt>
                <c:pt idx="724">
                  <c:v>2.12</c:v>
                </c:pt>
                <c:pt idx="725">
                  <c:v>2.1625000000000001</c:v>
                </c:pt>
                <c:pt idx="726">
                  <c:v>2.2050000000000001</c:v>
                </c:pt>
                <c:pt idx="727">
                  <c:v>2.2474999999999996</c:v>
                </c:pt>
                <c:pt idx="728">
                  <c:v>2.29</c:v>
                </c:pt>
                <c:pt idx="729">
                  <c:v>2.3324999999999996</c:v>
                </c:pt>
                <c:pt idx="730">
                  <c:v>2.375</c:v>
                </c:pt>
                <c:pt idx="731">
                  <c:v>2.4175</c:v>
                </c:pt>
                <c:pt idx="732">
                  <c:v>2.46</c:v>
                </c:pt>
                <c:pt idx="733">
                  <c:v>2.4608333333333334</c:v>
                </c:pt>
                <c:pt idx="734">
                  <c:v>2.4616666666666669</c:v>
                </c:pt>
                <c:pt idx="735">
                  <c:v>2.4624999999999995</c:v>
                </c:pt>
                <c:pt idx="736">
                  <c:v>2.4633333333333338</c:v>
                </c:pt>
                <c:pt idx="737">
                  <c:v>2.4641666666666668</c:v>
                </c:pt>
                <c:pt idx="738">
                  <c:v>2.4649999999999999</c:v>
                </c:pt>
                <c:pt idx="739">
                  <c:v>2.4658333333333338</c:v>
                </c:pt>
                <c:pt idx="740">
                  <c:v>2.4666666666666668</c:v>
                </c:pt>
                <c:pt idx="741">
                  <c:v>2.4675000000000002</c:v>
                </c:pt>
                <c:pt idx="742">
                  <c:v>2.4683333333333342</c:v>
                </c:pt>
                <c:pt idx="743">
                  <c:v>2.4691666666666672</c:v>
                </c:pt>
                <c:pt idx="744">
                  <c:v>2.4699999999999998</c:v>
                </c:pt>
                <c:pt idx="745">
                  <c:v>2.4708333333333328</c:v>
                </c:pt>
                <c:pt idx="746">
                  <c:v>2.4716666666666667</c:v>
                </c:pt>
                <c:pt idx="747">
                  <c:v>2.4724999999999997</c:v>
                </c:pt>
                <c:pt idx="748">
                  <c:v>2.4733333333333336</c:v>
                </c:pt>
                <c:pt idx="749">
                  <c:v>2.4741666666666671</c:v>
                </c:pt>
                <c:pt idx="750">
                  <c:v>2.4749999999999996</c:v>
                </c:pt>
                <c:pt idx="751">
                  <c:v>2.4758333333333327</c:v>
                </c:pt>
                <c:pt idx="752">
                  <c:v>2.4766666666666661</c:v>
                </c:pt>
                <c:pt idx="753">
                  <c:v>2.4775</c:v>
                </c:pt>
                <c:pt idx="754">
                  <c:v>2.4783333333333335</c:v>
                </c:pt>
                <c:pt idx="755">
                  <c:v>2.479166666666667</c:v>
                </c:pt>
                <c:pt idx="756">
                  <c:v>2.48</c:v>
                </c:pt>
                <c:pt idx="757">
                  <c:v>2.4708333333333328</c:v>
                </c:pt>
                <c:pt idx="758">
                  <c:v>2.4616666666666669</c:v>
                </c:pt>
                <c:pt idx="759">
                  <c:v>2.4524999999999997</c:v>
                </c:pt>
                <c:pt idx="760">
                  <c:v>2.4433333333333338</c:v>
                </c:pt>
                <c:pt idx="761">
                  <c:v>2.4341666666666666</c:v>
                </c:pt>
                <c:pt idx="762">
                  <c:v>2.4249999999999998</c:v>
                </c:pt>
                <c:pt idx="763">
                  <c:v>2.4158333333333331</c:v>
                </c:pt>
                <c:pt idx="764">
                  <c:v>2.4066666666666667</c:v>
                </c:pt>
                <c:pt idx="765">
                  <c:v>2.3975</c:v>
                </c:pt>
                <c:pt idx="766">
                  <c:v>2.3883333333333336</c:v>
                </c:pt>
                <c:pt idx="767">
                  <c:v>2.3791666666666664</c:v>
                </c:pt>
                <c:pt idx="768">
                  <c:v>2.3699999999999997</c:v>
                </c:pt>
                <c:pt idx="769">
                  <c:v>2.3549999999999995</c:v>
                </c:pt>
                <c:pt idx="770">
                  <c:v>2.3400000000000003</c:v>
                </c:pt>
                <c:pt idx="771">
                  <c:v>2.3249999999999997</c:v>
                </c:pt>
                <c:pt idx="772">
                  <c:v>2.3099999999999996</c:v>
                </c:pt>
                <c:pt idx="773">
                  <c:v>2.2949999999999999</c:v>
                </c:pt>
                <c:pt idx="774">
                  <c:v>2.2800000000000002</c:v>
                </c:pt>
                <c:pt idx="775">
                  <c:v>2.2650000000000001</c:v>
                </c:pt>
                <c:pt idx="776">
                  <c:v>2.25</c:v>
                </c:pt>
                <c:pt idx="777">
                  <c:v>2.2350000000000003</c:v>
                </c:pt>
                <c:pt idx="778">
                  <c:v>2.2199999999999998</c:v>
                </c:pt>
                <c:pt idx="779">
                  <c:v>2.2050000000000001</c:v>
                </c:pt>
                <c:pt idx="780">
                  <c:v>2.19</c:v>
                </c:pt>
                <c:pt idx="781">
                  <c:v>2.1949999999999998</c:v>
                </c:pt>
                <c:pt idx="782">
                  <c:v>2.2000000000000002</c:v>
                </c:pt>
                <c:pt idx="783">
                  <c:v>2.2050000000000001</c:v>
                </c:pt>
                <c:pt idx="784">
                  <c:v>2.21</c:v>
                </c:pt>
                <c:pt idx="785">
                  <c:v>2.2149999999999999</c:v>
                </c:pt>
                <c:pt idx="786">
                  <c:v>2.2199999999999998</c:v>
                </c:pt>
                <c:pt idx="787">
                  <c:v>2.2250000000000001</c:v>
                </c:pt>
                <c:pt idx="788">
                  <c:v>2.23</c:v>
                </c:pt>
                <c:pt idx="789">
                  <c:v>2.2349999999999999</c:v>
                </c:pt>
                <c:pt idx="790">
                  <c:v>2.2400000000000002</c:v>
                </c:pt>
                <c:pt idx="791">
                  <c:v>2.2450000000000001</c:v>
                </c:pt>
                <c:pt idx="792">
                  <c:v>2.25</c:v>
                </c:pt>
                <c:pt idx="793">
                  <c:v>2.2658333333333331</c:v>
                </c:pt>
                <c:pt idx="794">
                  <c:v>2.2816666666666672</c:v>
                </c:pt>
                <c:pt idx="795">
                  <c:v>2.2974999999999999</c:v>
                </c:pt>
                <c:pt idx="796">
                  <c:v>2.3133333333333335</c:v>
                </c:pt>
                <c:pt idx="797">
                  <c:v>2.3291666666666666</c:v>
                </c:pt>
                <c:pt idx="798">
                  <c:v>2.3449999999999998</c:v>
                </c:pt>
                <c:pt idx="799">
                  <c:v>2.3608333333333329</c:v>
                </c:pt>
                <c:pt idx="800">
                  <c:v>2.3766666666666665</c:v>
                </c:pt>
                <c:pt idx="801">
                  <c:v>2.3924999999999996</c:v>
                </c:pt>
                <c:pt idx="802">
                  <c:v>2.4083333333333332</c:v>
                </c:pt>
                <c:pt idx="803">
                  <c:v>2.4241666666666672</c:v>
                </c:pt>
                <c:pt idx="804">
                  <c:v>2.44</c:v>
                </c:pt>
                <c:pt idx="805">
                  <c:v>2.4291666666666671</c:v>
                </c:pt>
                <c:pt idx="806">
                  <c:v>2.418333333333333</c:v>
                </c:pt>
                <c:pt idx="807">
                  <c:v>2.4075000000000002</c:v>
                </c:pt>
                <c:pt idx="808">
                  <c:v>2.3966666666666661</c:v>
                </c:pt>
                <c:pt idx="809">
                  <c:v>2.3858333333333333</c:v>
                </c:pt>
                <c:pt idx="810">
                  <c:v>2.3749999999999996</c:v>
                </c:pt>
                <c:pt idx="811">
                  <c:v>2.3641666666666672</c:v>
                </c:pt>
                <c:pt idx="812">
                  <c:v>2.3533333333333335</c:v>
                </c:pt>
                <c:pt idx="813">
                  <c:v>2.3424999999999994</c:v>
                </c:pt>
                <c:pt idx="814">
                  <c:v>2.3316666666666661</c:v>
                </c:pt>
                <c:pt idx="815">
                  <c:v>2.3208333333333333</c:v>
                </c:pt>
                <c:pt idx="816">
                  <c:v>2.3099999999999996</c:v>
                </c:pt>
                <c:pt idx="817">
                  <c:v>2.3108333333333331</c:v>
                </c:pt>
                <c:pt idx="818">
                  <c:v>2.3116666666666661</c:v>
                </c:pt>
                <c:pt idx="819">
                  <c:v>2.3124999999999996</c:v>
                </c:pt>
                <c:pt idx="820">
                  <c:v>2.3133333333333335</c:v>
                </c:pt>
                <c:pt idx="821">
                  <c:v>2.3141666666666669</c:v>
                </c:pt>
                <c:pt idx="822">
                  <c:v>2.3149999999999995</c:v>
                </c:pt>
                <c:pt idx="823">
                  <c:v>2.315833333333333</c:v>
                </c:pt>
                <c:pt idx="824">
                  <c:v>2.316666666666666</c:v>
                </c:pt>
                <c:pt idx="825">
                  <c:v>2.3174999999999994</c:v>
                </c:pt>
                <c:pt idx="826">
                  <c:v>2.3183333333333334</c:v>
                </c:pt>
                <c:pt idx="827">
                  <c:v>2.3191666666666664</c:v>
                </c:pt>
                <c:pt idx="828">
                  <c:v>2.3199999999999994</c:v>
                </c:pt>
                <c:pt idx="829">
                  <c:v>2.3408333333333333</c:v>
                </c:pt>
                <c:pt idx="830">
                  <c:v>2.3616666666666668</c:v>
                </c:pt>
                <c:pt idx="831">
                  <c:v>2.3824999999999994</c:v>
                </c:pt>
                <c:pt idx="832">
                  <c:v>2.4033333333333338</c:v>
                </c:pt>
                <c:pt idx="833">
                  <c:v>2.4241666666666668</c:v>
                </c:pt>
                <c:pt idx="834">
                  <c:v>2.4449999999999998</c:v>
                </c:pt>
                <c:pt idx="835">
                  <c:v>2.4658333333333333</c:v>
                </c:pt>
                <c:pt idx="836">
                  <c:v>2.4866666666666664</c:v>
                </c:pt>
                <c:pt idx="837">
                  <c:v>2.5074999999999998</c:v>
                </c:pt>
                <c:pt idx="838">
                  <c:v>2.5283333333333338</c:v>
                </c:pt>
                <c:pt idx="839">
                  <c:v>2.5491666666666672</c:v>
                </c:pt>
                <c:pt idx="840">
                  <c:v>2.57</c:v>
                </c:pt>
                <c:pt idx="841">
                  <c:v>2.5791666666666666</c:v>
                </c:pt>
                <c:pt idx="842">
                  <c:v>2.5883333333333338</c:v>
                </c:pt>
                <c:pt idx="843">
                  <c:v>2.5975000000000001</c:v>
                </c:pt>
                <c:pt idx="844">
                  <c:v>2.6066666666666665</c:v>
                </c:pt>
                <c:pt idx="845">
                  <c:v>2.6158333333333328</c:v>
                </c:pt>
                <c:pt idx="846">
                  <c:v>2.625</c:v>
                </c:pt>
                <c:pt idx="847">
                  <c:v>2.6341666666666672</c:v>
                </c:pt>
                <c:pt idx="848">
                  <c:v>2.643333333333334</c:v>
                </c:pt>
                <c:pt idx="849">
                  <c:v>2.6525000000000003</c:v>
                </c:pt>
                <c:pt idx="850">
                  <c:v>2.6616666666666666</c:v>
                </c:pt>
                <c:pt idx="851">
                  <c:v>2.6708333333333334</c:v>
                </c:pt>
                <c:pt idx="852">
                  <c:v>2.68</c:v>
                </c:pt>
                <c:pt idx="853">
                  <c:v>2.6924999999999994</c:v>
                </c:pt>
                <c:pt idx="854">
                  <c:v>2.7050000000000001</c:v>
                </c:pt>
                <c:pt idx="855">
                  <c:v>2.7175000000000002</c:v>
                </c:pt>
                <c:pt idx="856">
                  <c:v>2.7300000000000004</c:v>
                </c:pt>
                <c:pt idx="857">
                  <c:v>2.7425000000000002</c:v>
                </c:pt>
                <c:pt idx="858">
                  <c:v>2.7549999999999999</c:v>
                </c:pt>
                <c:pt idx="859">
                  <c:v>2.7675000000000005</c:v>
                </c:pt>
                <c:pt idx="860">
                  <c:v>2.7800000000000002</c:v>
                </c:pt>
                <c:pt idx="861">
                  <c:v>2.7925</c:v>
                </c:pt>
                <c:pt idx="862">
                  <c:v>2.8049999999999997</c:v>
                </c:pt>
                <c:pt idx="863">
                  <c:v>2.8174999999999994</c:v>
                </c:pt>
                <c:pt idx="864">
                  <c:v>2.8299999999999996</c:v>
                </c:pt>
                <c:pt idx="865">
                  <c:v>2.8008333333333333</c:v>
                </c:pt>
                <c:pt idx="866">
                  <c:v>2.7716666666666665</c:v>
                </c:pt>
                <c:pt idx="867">
                  <c:v>2.8299999999999996</c:v>
                </c:pt>
                <c:pt idx="868">
                  <c:v>3.05</c:v>
                </c:pt>
                <c:pt idx="869">
                  <c:v>3.11</c:v>
                </c:pt>
                <c:pt idx="870">
                  <c:v>2.9299999999999997</c:v>
                </c:pt>
                <c:pt idx="871">
                  <c:v>2.9499999999999997</c:v>
                </c:pt>
                <c:pt idx="872">
                  <c:v>2.8699999999999997</c:v>
                </c:pt>
                <c:pt idx="873">
                  <c:v>2.66</c:v>
                </c:pt>
                <c:pt idx="874">
                  <c:v>2.68</c:v>
                </c:pt>
                <c:pt idx="875">
                  <c:v>2.59</c:v>
                </c:pt>
                <c:pt idx="876">
                  <c:v>2.48</c:v>
                </c:pt>
                <c:pt idx="877">
                  <c:v>2.4699999999999998</c:v>
                </c:pt>
                <c:pt idx="878">
                  <c:v>2.3699999999999997</c:v>
                </c:pt>
                <c:pt idx="879">
                  <c:v>2.29</c:v>
                </c:pt>
                <c:pt idx="880">
                  <c:v>2.3699999999999997</c:v>
                </c:pt>
                <c:pt idx="881">
                  <c:v>2.38</c:v>
                </c:pt>
                <c:pt idx="882">
                  <c:v>2.2999999999999998</c:v>
                </c:pt>
                <c:pt idx="883">
                  <c:v>2.36</c:v>
                </c:pt>
                <c:pt idx="884">
                  <c:v>2.38</c:v>
                </c:pt>
                <c:pt idx="885">
                  <c:v>2.4299999999999997</c:v>
                </c:pt>
                <c:pt idx="886">
                  <c:v>2.48</c:v>
                </c:pt>
                <c:pt idx="887">
                  <c:v>2.5099999999999998</c:v>
                </c:pt>
                <c:pt idx="888">
                  <c:v>2.61</c:v>
                </c:pt>
                <c:pt idx="889">
                  <c:v>2.65</c:v>
                </c:pt>
                <c:pt idx="890">
                  <c:v>2.68</c:v>
                </c:pt>
                <c:pt idx="891">
                  <c:v>2.75</c:v>
                </c:pt>
                <c:pt idx="892">
                  <c:v>2.7600000000000002</c:v>
                </c:pt>
                <c:pt idx="893">
                  <c:v>2.7800000000000002</c:v>
                </c:pt>
                <c:pt idx="894">
                  <c:v>2.9</c:v>
                </c:pt>
                <c:pt idx="895">
                  <c:v>2.9699999999999998</c:v>
                </c:pt>
                <c:pt idx="896">
                  <c:v>2.9699999999999998</c:v>
                </c:pt>
                <c:pt idx="897">
                  <c:v>2.88</c:v>
                </c:pt>
                <c:pt idx="898">
                  <c:v>2.8899999999999997</c:v>
                </c:pt>
                <c:pt idx="899">
                  <c:v>2.96</c:v>
                </c:pt>
                <c:pt idx="900">
                  <c:v>2.9</c:v>
                </c:pt>
                <c:pt idx="901">
                  <c:v>2.84</c:v>
                </c:pt>
                <c:pt idx="902">
                  <c:v>2.96</c:v>
                </c:pt>
                <c:pt idx="903">
                  <c:v>3.18</c:v>
                </c:pt>
                <c:pt idx="904">
                  <c:v>3.07</c:v>
                </c:pt>
                <c:pt idx="905">
                  <c:v>3</c:v>
                </c:pt>
                <c:pt idx="906">
                  <c:v>3.11</c:v>
                </c:pt>
                <c:pt idx="907">
                  <c:v>3.3299999999999996</c:v>
                </c:pt>
                <c:pt idx="908">
                  <c:v>3.38</c:v>
                </c:pt>
                <c:pt idx="909">
                  <c:v>3.34</c:v>
                </c:pt>
                <c:pt idx="910">
                  <c:v>3.4899999999999998</c:v>
                </c:pt>
                <c:pt idx="911">
                  <c:v>3.59</c:v>
                </c:pt>
                <c:pt idx="912">
                  <c:v>3.46</c:v>
                </c:pt>
                <c:pt idx="913">
                  <c:v>3.34</c:v>
                </c:pt>
                <c:pt idx="914">
                  <c:v>3.4099999999999997</c:v>
                </c:pt>
                <c:pt idx="915">
                  <c:v>3.48</c:v>
                </c:pt>
                <c:pt idx="916">
                  <c:v>3.6</c:v>
                </c:pt>
                <c:pt idx="917">
                  <c:v>3.8</c:v>
                </c:pt>
                <c:pt idx="918">
                  <c:v>3.9299999999999997</c:v>
                </c:pt>
                <c:pt idx="919">
                  <c:v>3.9299999999999997</c:v>
                </c:pt>
                <c:pt idx="920">
                  <c:v>3.92</c:v>
                </c:pt>
                <c:pt idx="921">
                  <c:v>3.9699999999999998</c:v>
                </c:pt>
                <c:pt idx="922">
                  <c:v>3.72</c:v>
                </c:pt>
                <c:pt idx="923">
                  <c:v>3.21</c:v>
                </c:pt>
                <c:pt idx="924">
                  <c:v>3.09</c:v>
                </c:pt>
                <c:pt idx="925">
                  <c:v>3.05</c:v>
                </c:pt>
                <c:pt idx="926">
                  <c:v>2.98</c:v>
                </c:pt>
                <c:pt idx="927">
                  <c:v>2.88</c:v>
                </c:pt>
                <c:pt idx="928">
                  <c:v>2.92</c:v>
                </c:pt>
                <c:pt idx="929">
                  <c:v>2.9699999999999998</c:v>
                </c:pt>
                <c:pt idx="930">
                  <c:v>3.2</c:v>
                </c:pt>
                <c:pt idx="931">
                  <c:v>3.54</c:v>
                </c:pt>
                <c:pt idx="932">
                  <c:v>3.7600000000000002</c:v>
                </c:pt>
                <c:pt idx="933">
                  <c:v>3.8</c:v>
                </c:pt>
                <c:pt idx="934">
                  <c:v>3.74</c:v>
                </c:pt>
                <c:pt idx="935">
                  <c:v>3.86</c:v>
                </c:pt>
                <c:pt idx="936">
                  <c:v>4.0199999999999996</c:v>
                </c:pt>
                <c:pt idx="937">
                  <c:v>3.96</c:v>
                </c:pt>
                <c:pt idx="938">
                  <c:v>3.9899999999999998</c:v>
                </c:pt>
                <c:pt idx="939">
                  <c:v>4.1199999999999992</c:v>
                </c:pt>
                <c:pt idx="940">
                  <c:v>4.3099999999999996</c:v>
                </c:pt>
                <c:pt idx="941">
                  <c:v>4.34</c:v>
                </c:pt>
                <c:pt idx="942">
                  <c:v>4.4000000000000004</c:v>
                </c:pt>
                <c:pt idx="943">
                  <c:v>4.4300000000000006</c:v>
                </c:pt>
                <c:pt idx="944">
                  <c:v>4.68</c:v>
                </c:pt>
                <c:pt idx="945">
                  <c:v>4.53</c:v>
                </c:pt>
                <c:pt idx="946">
                  <c:v>4.53</c:v>
                </c:pt>
                <c:pt idx="947">
                  <c:v>4.6899999999999995</c:v>
                </c:pt>
                <c:pt idx="948">
                  <c:v>4.72</c:v>
                </c:pt>
                <c:pt idx="949">
                  <c:v>4.49</c:v>
                </c:pt>
                <c:pt idx="950">
                  <c:v>4.25</c:v>
                </c:pt>
                <c:pt idx="951">
                  <c:v>4.28</c:v>
                </c:pt>
                <c:pt idx="952">
                  <c:v>4.3499999999999996</c:v>
                </c:pt>
                <c:pt idx="953">
                  <c:v>4.1499999999999995</c:v>
                </c:pt>
                <c:pt idx="954">
                  <c:v>3.9</c:v>
                </c:pt>
                <c:pt idx="955">
                  <c:v>3.8</c:v>
                </c:pt>
                <c:pt idx="956">
                  <c:v>3.8</c:v>
                </c:pt>
                <c:pt idx="957">
                  <c:v>3.8899999999999997</c:v>
                </c:pt>
                <c:pt idx="958">
                  <c:v>3.9299999999999997</c:v>
                </c:pt>
                <c:pt idx="959">
                  <c:v>3.84</c:v>
                </c:pt>
                <c:pt idx="960">
                  <c:v>3.84</c:v>
                </c:pt>
                <c:pt idx="961">
                  <c:v>3.7800000000000002</c:v>
                </c:pt>
                <c:pt idx="962">
                  <c:v>3.74</c:v>
                </c:pt>
                <c:pt idx="963">
                  <c:v>3.7800000000000002</c:v>
                </c:pt>
                <c:pt idx="964">
                  <c:v>3.71</c:v>
                </c:pt>
                <c:pt idx="965">
                  <c:v>3.88</c:v>
                </c:pt>
                <c:pt idx="966">
                  <c:v>3.92</c:v>
                </c:pt>
                <c:pt idx="967">
                  <c:v>4.04</c:v>
                </c:pt>
                <c:pt idx="968">
                  <c:v>3.98</c:v>
                </c:pt>
                <c:pt idx="969">
                  <c:v>3.92</c:v>
                </c:pt>
                <c:pt idx="970">
                  <c:v>3.94</c:v>
                </c:pt>
                <c:pt idx="971">
                  <c:v>4.0599999999999996</c:v>
                </c:pt>
                <c:pt idx="972">
                  <c:v>4.08</c:v>
                </c:pt>
                <c:pt idx="973">
                  <c:v>4.04</c:v>
                </c:pt>
                <c:pt idx="974">
                  <c:v>3.9299999999999997</c:v>
                </c:pt>
                <c:pt idx="975">
                  <c:v>3.84</c:v>
                </c:pt>
                <c:pt idx="976">
                  <c:v>3.8699999999999997</c:v>
                </c:pt>
                <c:pt idx="977">
                  <c:v>3.9099999999999997</c:v>
                </c:pt>
                <c:pt idx="978">
                  <c:v>4.01</c:v>
                </c:pt>
                <c:pt idx="979">
                  <c:v>3.98</c:v>
                </c:pt>
                <c:pt idx="980">
                  <c:v>3.98</c:v>
                </c:pt>
                <c:pt idx="981">
                  <c:v>3.9299999999999997</c:v>
                </c:pt>
                <c:pt idx="982">
                  <c:v>3.92</c:v>
                </c:pt>
                <c:pt idx="983">
                  <c:v>3.86</c:v>
                </c:pt>
                <c:pt idx="984">
                  <c:v>3.8299999999999996</c:v>
                </c:pt>
                <c:pt idx="985">
                  <c:v>3.92</c:v>
                </c:pt>
                <c:pt idx="986">
                  <c:v>3.9299999999999997</c:v>
                </c:pt>
                <c:pt idx="987">
                  <c:v>3.9699999999999998</c:v>
                </c:pt>
                <c:pt idx="988">
                  <c:v>3.9299999999999997</c:v>
                </c:pt>
                <c:pt idx="989">
                  <c:v>3.9899999999999998</c:v>
                </c:pt>
                <c:pt idx="990">
                  <c:v>4.0199999999999996</c:v>
                </c:pt>
                <c:pt idx="991">
                  <c:v>4</c:v>
                </c:pt>
                <c:pt idx="992">
                  <c:v>4.08</c:v>
                </c:pt>
                <c:pt idx="993">
                  <c:v>4.1099999999999994</c:v>
                </c:pt>
                <c:pt idx="994">
                  <c:v>4.1199999999999992</c:v>
                </c:pt>
                <c:pt idx="995">
                  <c:v>4.13</c:v>
                </c:pt>
                <c:pt idx="996">
                  <c:v>4.17</c:v>
                </c:pt>
                <c:pt idx="997">
                  <c:v>4.1499999999999995</c:v>
                </c:pt>
                <c:pt idx="998">
                  <c:v>4.22</c:v>
                </c:pt>
                <c:pt idx="999">
                  <c:v>4.2300000000000004</c:v>
                </c:pt>
                <c:pt idx="1000">
                  <c:v>4.2</c:v>
                </c:pt>
                <c:pt idx="1001">
                  <c:v>4.17</c:v>
                </c:pt>
                <c:pt idx="1002">
                  <c:v>4.1899999999999995</c:v>
                </c:pt>
                <c:pt idx="1003">
                  <c:v>4.1899999999999995</c:v>
                </c:pt>
                <c:pt idx="1004">
                  <c:v>4.2</c:v>
                </c:pt>
                <c:pt idx="1005">
                  <c:v>4.1899999999999995</c:v>
                </c:pt>
                <c:pt idx="1006">
                  <c:v>4.1499999999999995</c:v>
                </c:pt>
                <c:pt idx="1007">
                  <c:v>4.18</c:v>
                </c:pt>
                <c:pt idx="1008">
                  <c:v>4.1899999999999995</c:v>
                </c:pt>
                <c:pt idx="1009">
                  <c:v>4.21</c:v>
                </c:pt>
                <c:pt idx="1010">
                  <c:v>4.21</c:v>
                </c:pt>
                <c:pt idx="1011">
                  <c:v>4.2</c:v>
                </c:pt>
                <c:pt idx="1012">
                  <c:v>4.21</c:v>
                </c:pt>
                <c:pt idx="1013">
                  <c:v>4.21</c:v>
                </c:pt>
                <c:pt idx="1014">
                  <c:v>4.2</c:v>
                </c:pt>
                <c:pt idx="1015">
                  <c:v>4.25</c:v>
                </c:pt>
                <c:pt idx="1016">
                  <c:v>4.29</c:v>
                </c:pt>
                <c:pt idx="1017">
                  <c:v>4.3499999999999996</c:v>
                </c:pt>
                <c:pt idx="1018">
                  <c:v>4.45</c:v>
                </c:pt>
                <c:pt idx="1019">
                  <c:v>4.6199999999999992</c:v>
                </c:pt>
                <c:pt idx="1020">
                  <c:v>4.6099999999999994</c:v>
                </c:pt>
                <c:pt idx="1021">
                  <c:v>4.83</c:v>
                </c:pt>
                <c:pt idx="1022">
                  <c:v>4.87</c:v>
                </c:pt>
                <c:pt idx="1023">
                  <c:v>4.75</c:v>
                </c:pt>
                <c:pt idx="1024">
                  <c:v>4.78</c:v>
                </c:pt>
                <c:pt idx="1025">
                  <c:v>4.8099999999999996</c:v>
                </c:pt>
                <c:pt idx="1026">
                  <c:v>5.0199999999999996</c:v>
                </c:pt>
                <c:pt idx="1027">
                  <c:v>5.22</c:v>
                </c:pt>
                <c:pt idx="1028">
                  <c:v>5.18</c:v>
                </c:pt>
                <c:pt idx="1029">
                  <c:v>5.01</c:v>
                </c:pt>
                <c:pt idx="1030">
                  <c:v>5.1599999999999993</c:v>
                </c:pt>
                <c:pt idx="1031">
                  <c:v>4.84</c:v>
                </c:pt>
                <c:pt idx="1032">
                  <c:v>4.58</c:v>
                </c:pt>
                <c:pt idx="1033">
                  <c:v>4.63</c:v>
                </c:pt>
                <c:pt idx="1034">
                  <c:v>4.54</c:v>
                </c:pt>
                <c:pt idx="1035">
                  <c:v>4.59</c:v>
                </c:pt>
                <c:pt idx="1036">
                  <c:v>4.8499999999999996</c:v>
                </c:pt>
                <c:pt idx="1037">
                  <c:v>5.0199999999999996</c:v>
                </c:pt>
                <c:pt idx="1038">
                  <c:v>5.1599999999999993</c:v>
                </c:pt>
                <c:pt idx="1039">
                  <c:v>5.28</c:v>
                </c:pt>
                <c:pt idx="1040">
                  <c:v>5.3</c:v>
                </c:pt>
                <c:pt idx="1041">
                  <c:v>5.48</c:v>
                </c:pt>
                <c:pt idx="1042">
                  <c:v>5.75</c:v>
                </c:pt>
                <c:pt idx="1043">
                  <c:v>5.7</c:v>
                </c:pt>
                <c:pt idx="1044">
                  <c:v>5.53</c:v>
                </c:pt>
                <c:pt idx="1045">
                  <c:v>5.56</c:v>
                </c:pt>
                <c:pt idx="1046">
                  <c:v>5.74</c:v>
                </c:pt>
                <c:pt idx="1047">
                  <c:v>5.64</c:v>
                </c:pt>
                <c:pt idx="1048">
                  <c:v>5.87</c:v>
                </c:pt>
                <c:pt idx="1049">
                  <c:v>5.72</c:v>
                </c:pt>
                <c:pt idx="1050">
                  <c:v>5.5</c:v>
                </c:pt>
                <c:pt idx="1051">
                  <c:v>5.42</c:v>
                </c:pt>
                <c:pt idx="1052">
                  <c:v>5.46</c:v>
                </c:pt>
                <c:pt idx="1053">
                  <c:v>5.58</c:v>
                </c:pt>
                <c:pt idx="1054">
                  <c:v>5.7</c:v>
                </c:pt>
                <c:pt idx="1055">
                  <c:v>6.03</c:v>
                </c:pt>
                <c:pt idx="1056">
                  <c:v>6.04</c:v>
                </c:pt>
                <c:pt idx="1057">
                  <c:v>6.1899999999999995</c:v>
                </c:pt>
                <c:pt idx="1058">
                  <c:v>6.3</c:v>
                </c:pt>
                <c:pt idx="1059">
                  <c:v>6.17</c:v>
                </c:pt>
                <c:pt idx="1060">
                  <c:v>6.3199999999999994</c:v>
                </c:pt>
                <c:pt idx="1061">
                  <c:v>6.57</c:v>
                </c:pt>
                <c:pt idx="1062">
                  <c:v>6.72</c:v>
                </c:pt>
                <c:pt idx="1063">
                  <c:v>6.6899999999999995</c:v>
                </c:pt>
                <c:pt idx="1064">
                  <c:v>7.1599999999999993</c:v>
                </c:pt>
                <c:pt idx="1065">
                  <c:v>7.1</c:v>
                </c:pt>
                <c:pt idx="1066">
                  <c:v>7.14</c:v>
                </c:pt>
                <c:pt idx="1067">
                  <c:v>7.6499999999999995</c:v>
                </c:pt>
                <c:pt idx="1068">
                  <c:v>7.79</c:v>
                </c:pt>
                <c:pt idx="1069">
                  <c:v>7.24</c:v>
                </c:pt>
                <c:pt idx="1070">
                  <c:v>7.07</c:v>
                </c:pt>
                <c:pt idx="1071">
                  <c:v>7.39</c:v>
                </c:pt>
                <c:pt idx="1072">
                  <c:v>7.91</c:v>
                </c:pt>
                <c:pt idx="1073">
                  <c:v>7.84</c:v>
                </c:pt>
                <c:pt idx="1074">
                  <c:v>7.46</c:v>
                </c:pt>
                <c:pt idx="1075">
                  <c:v>7.53</c:v>
                </c:pt>
                <c:pt idx="1076">
                  <c:v>7.39</c:v>
                </c:pt>
                <c:pt idx="1077">
                  <c:v>7.33</c:v>
                </c:pt>
                <c:pt idx="1078">
                  <c:v>6.84</c:v>
                </c:pt>
                <c:pt idx="1079">
                  <c:v>6.39</c:v>
                </c:pt>
                <c:pt idx="1080">
                  <c:v>6.24</c:v>
                </c:pt>
                <c:pt idx="1081">
                  <c:v>6.1099999999999994</c:v>
                </c:pt>
                <c:pt idx="1082">
                  <c:v>5.7</c:v>
                </c:pt>
                <c:pt idx="1083">
                  <c:v>5.83</c:v>
                </c:pt>
                <c:pt idx="1084">
                  <c:v>6.39</c:v>
                </c:pt>
                <c:pt idx="1085">
                  <c:v>6.52</c:v>
                </c:pt>
                <c:pt idx="1086">
                  <c:v>6.73</c:v>
                </c:pt>
                <c:pt idx="1087">
                  <c:v>6.58</c:v>
                </c:pt>
                <c:pt idx="1088">
                  <c:v>6.14</c:v>
                </c:pt>
                <c:pt idx="1089">
                  <c:v>5.9300000000000006</c:v>
                </c:pt>
                <c:pt idx="1090">
                  <c:v>5.81</c:v>
                </c:pt>
                <c:pt idx="1091">
                  <c:v>5.9300000000000006</c:v>
                </c:pt>
                <c:pt idx="1092">
                  <c:v>5.95</c:v>
                </c:pt>
                <c:pt idx="1093">
                  <c:v>6.08</c:v>
                </c:pt>
                <c:pt idx="1094">
                  <c:v>6.07</c:v>
                </c:pt>
                <c:pt idx="1095">
                  <c:v>6.1899999999999995</c:v>
                </c:pt>
                <c:pt idx="1096">
                  <c:v>6.13</c:v>
                </c:pt>
                <c:pt idx="1097">
                  <c:v>6.1099999999999994</c:v>
                </c:pt>
                <c:pt idx="1098">
                  <c:v>6.1099999999999994</c:v>
                </c:pt>
                <c:pt idx="1099">
                  <c:v>6.21</c:v>
                </c:pt>
                <c:pt idx="1100">
                  <c:v>6.55</c:v>
                </c:pt>
                <c:pt idx="1101">
                  <c:v>6.48</c:v>
                </c:pt>
                <c:pt idx="1102">
                  <c:v>6.28</c:v>
                </c:pt>
                <c:pt idx="1103">
                  <c:v>6.3599999999999994</c:v>
                </c:pt>
                <c:pt idx="1104">
                  <c:v>6.46</c:v>
                </c:pt>
                <c:pt idx="1105">
                  <c:v>6.64</c:v>
                </c:pt>
                <c:pt idx="1106">
                  <c:v>6.71</c:v>
                </c:pt>
                <c:pt idx="1107">
                  <c:v>6.67</c:v>
                </c:pt>
                <c:pt idx="1108">
                  <c:v>6.85</c:v>
                </c:pt>
                <c:pt idx="1109">
                  <c:v>6.9</c:v>
                </c:pt>
                <c:pt idx="1110">
                  <c:v>7.13</c:v>
                </c:pt>
                <c:pt idx="1111">
                  <c:v>7.4</c:v>
                </c:pt>
                <c:pt idx="1112">
                  <c:v>7.09</c:v>
                </c:pt>
                <c:pt idx="1113">
                  <c:v>6.79</c:v>
                </c:pt>
                <c:pt idx="1114">
                  <c:v>6.73</c:v>
                </c:pt>
                <c:pt idx="1115">
                  <c:v>6.74</c:v>
                </c:pt>
                <c:pt idx="1116">
                  <c:v>6.99</c:v>
                </c:pt>
                <c:pt idx="1117">
                  <c:v>6.96</c:v>
                </c:pt>
                <c:pt idx="1118">
                  <c:v>7.21</c:v>
                </c:pt>
                <c:pt idx="1119">
                  <c:v>7.51</c:v>
                </c:pt>
                <c:pt idx="1120">
                  <c:v>7.58</c:v>
                </c:pt>
                <c:pt idx="1121">
                  <c:v>7.54</c:v>
                </c:pt>
                <c:pt idx="1122">
                  <c:v>7.81</c:v>
                </c:pt>
                <c:pt idx="1123">
                  <c:v>8.0400000000000009</c:v>
                </c:pt>
                <c:pt idx="1124">
                  <c:v>8.0400000000000009</c:v>
                </c:pt>
                <c:pt idx="1125">
                  <c:v>7.9</c:v>
                </c:pt>
                <c:pt idx="1126">
                  <c:v>7.68</c:v>
                </c:pt>
                <c:pt idx="1127">
                  <c:v>7.4300000000000006</c:v>
                </c:pt>
                <c:pt idx="1128">
                  <c:v>7.5</c:v>
                </c:pt>
                <c:pt idx="1129">
                  <c:v>7.39</c:v>
                </c:pt>
                <c:pt idx="1130">
                  <c:v>7.73</c:v>
                </c:pt>
                <c:pt idx="1131">
                  <c:v>8.2299999999999986</c:v>
                </c:pt>
                <c:pt idx="1132">
                  <c:v>8.06</c:v>
                </c:pt>
                <c:pt idx="1133">
                  <c:v>7.8599999999999994</c:v>
                </c:pt>
                <c:pt idx="1134">
                  <c:v>8.06</c:v>
                </c:pt>
                <c:pt idx="1135">
                  <c:v>8.4</c:v>
                </c:pt>
                <c:pt idx="1136">
                  <c:v>8.43</c:v>
                </c:pt>
                <c:pt idx="1137">
                  <c:v>8.1399999999999988</c:v>
                </c:pt>
                <c:pt idx="1138">
                  <c:v>8.0500000000000007</c:v>
                </c:pt>
                <c:pt idx="1139">
                  <c:v>8</c:v>
                </c:pt>
                <c:pt idx="1140">
                  <c:v>7.74</c:v>
                </c:pt>
                <c:pt idx="1141">
                  <c:v>7.79</c:v>
                </c:pt>
                <c:pt idx="1142">
                  <c:v>7.73</c:v>
                </c:pt>
                <c:pt idx="1143">
                  <c:v>7.56</c:v>
                </c:pt>
                <c:pt idx="1144">
                  <c:v>7.9</c:v>
                </c:pt>
                <c:pt idx="1145">
                  <c:v>7.8599999999999994</c:v>
                </c:pt>
                <c:pt idx="1146">
                  <c:v>7.83</c:v>
                </c:pt>
                <c:pt idx="1147">
                  <c:v>7.7700000000000005</c:v>
                </c:pt>
                <c:pt idx="1148">
                  <c:v>7.59</c:v>
                </c:pt>
                <c:pt idx="1149">
                  <c:v>7.41</c:v>
                </c:pt>
                <c:pt idx="1150">
                  <c:v>7.29</c:v>
                </c:pt>
                <c:pt idx="1151">
                  <c:v>6.87</c:v>
                </c:pt>
                <c:pt idx="1152">
                  <c:v>7.21</c:v>
                </c:pt>
                <c:pt idx="1153">
                  <c:v>7.39</c:v>
                </c:pt>
                <c:pt idx="1154">
                  <c:v>7.46</c:v>
                </c:pt>
                <c:pt idx="1155">
                  <c:v>7.37</c:v>
                </c:pt>
                <c:pt idx="1156">
                  <c:v>7.46</c:v>
                </c:pt>
                <c:pt idx="1157">
                  <c:v>7.28</c:v>
                </c:pt>
                <c:pt idx="1158">
                  <c:v>7.33</c:v>
                </c:pt>
                <c:pt idx="1159">
                  <c:v>7.4</c:v>
                </c:pt>
                <c:pt idx="1160">
                  <c:v>7.34</c:v>
                </c:pt>
                <c:pt idx="1161">
                  <c:v>7.52</c:v>
                </c:pt>
                <c:pt idx="1162">
                  <c:v>7.58</c:v>
                </c:pt>
                <c:pt idx="1163">
                  <c:v>7.6899999999999995</c:v>
                </c:pt>
                <c:pt idx="1164">
                  <c:v>7.96</c:v>
                </c:pt>
                <c:pt idx="1165">
                  <c:v>8.0300000000000011</c:v>
                </c:pt>
                <c:pt idx="1166">
                  <c:v>8.0400000000000009</c:v>
                </c:pt>
                <c:pt idx="1167">
                  <c:v>8.15</c:v>
                </c:pt>
                <c:pt idx="1168">
                  <c:v>8.3500000000000014</c:v>
                </c:pt>
                <c:pt idx="1169">
                  <c:v>8.4600000000000026</c:v>
                </c:pt>
                <c:pt idx="1170">
                  <c:v>8.6399999999999988</c:v>
                </c:pt>
                <c:pt idx="1171">
                  <c:v>8.41</c:v>
                </c:pt>
                <c:pt idx="1172">
                  <c:v>8.42</c:v>
                </c:pt>
                <c:pt idx="1173">
                  <c:v>8.6399999999999988</c:v>
                </c:pt>
                <c:pt idx="1174">
                  <c:v>8.81</c:v>
                </c:pt>
                <c:pt idx="1175">
                  <c:v>9.01</c:v>
                </c:pt>
                <c:pt idx="1176">
                  <c:v>9.1</c:v>
                </c:pt>
                <c:pt idx="1177">
                  <c:v>9.1</c:v>
                </c:pt>
                <c:pt idx="1178">
                  <c:v>9.120000000000001</c:v>
                </c:pt>
                <c:pt idx="1179">
                  <c:v>9.18</c:v>
                </c:pt>
                <c:pt idx="1180">
                  <c:v>9.25</c:v>
                </c:pt>
                <c:pt idx="1181">
                  <c:v>8.91</c:v>
                </c:pt>
                <c:pt idx="1182">
                  <c:v>8.9500000000000011</c:v>
                </c:pt>
                <c:pt idx="1183">
                  <c:v>9.0300000000000011</c:v>
                </c:pt>
                <c:pt idx="1184">
                  <c:v>9.33</c:v>
                </c:pt>
                <c:pt idx="1185">
                  <c:v>10.3</c:v>
                </c:pt>
                <c:pt idx="1186">
                  <c:v>10.65</c:v>
                </c:pt>
                <c:pt idx="1187">
                  <c:v>10.39</c:v>
                </c:pt>
                <c:pt idx="1188">
                  <c:v>10.8</c:v>
                </c:pt>
                <c:pt idx="1189">
                  <c:v>12.41</c:v>
                </c:pt>
                <c:pt idx="1190">
                  <c:v>12.75</c:v>
                </c:pt>
                <c:pt idx="1191">
                  <c:v>11.47</c:v>
                </c:pt>
                <c:pt idx="1192">
                  <c:v>10.18</c:v>
                </c:pt>
                <c:pt idx="1193">
                  <c:v>9.7800000000000011</c:v>
                </c:pt>
                <c:pt idx="1194">
                  <c:v>10.25</c:v>
                </c:pt>
                <c:pt idx="1195">
                  <c:v>11.1</c:v>
                </c:pt>
                <c:pt idx="1196">
                  <c:v>11.51</c:v>
                </c:pt>
                <c:pt idx="1197">
                  <c:v>11.75</c:v>
                </c:pt>
                <c:pt idx="1198">
                  <c:v>12.68</c:v>
                </c:pt>
                <c:pt idx="1199">
                  <c:v>12.84</c:v>
                </c:pt>
                <c:pt idx="1200">
                  <c:v>12.57</c:v>
                </c:pt>
                <c:pt idx="1201">
                  <c:v>13.19</c:v>
                </c:pt>
                <c:pt idx="1202">
                  <c:v>13.12</c:v>
                </c:pt>
                <c:pt idx="1203">
                  <c:v>13.68</c:v>
                </c:pt>
                <c:pt idx="1204">
                  <c:v>14.1</c:v>
                </c:pt>
                <c:pt idx="1205">
                  <c:v>13.47</c:v>
                </c:pt>
                <c:pt idx="1206">
                  <c:v>14.28</c:v>
                </c:pt>
                <c:pt idx="1207">
                  <c:v>14.94</c:v>
                </c:pt>
                <c:pt idx="1208">
                  <c:v>15.32</c:v>
                </c:pt>
                <c:pt idx="1209">
                  <c:v>15.15</c:v>
                </c:pt>
                <c:pt idx="1210">
                  <c:v>13.39</c:v>
                </c:pt>
                <c:pt idx="1211">
                  <c:v>13.719999999999999</c:v>
                </c:pt>
                <c:pt idx="1212">
                  <c:v>14.59</c:v>
                </c:pt>
                <c:pt idx="1213">
                  <c:v>14.43</c:v>
                </c:pt>
                <c:pt idx="1214">
                  <c:v>13.860000000000001</c:v>
                </c:pt>
                <c:pt idx="1215">
                  <c:v>13.870000000000001</c:v>
                </c:pt>
                <c:pt idx="1216">
                  <c:v>13.62</c:v>
                </c:pt>
                <c:pt idx="1217">
                  <c:v>14.3</c:v>
                </c:pt>
                <c:pt idx="1218">
                  <c:v>13.950000000000001</c:v>
                </c:pt>
                <c:pt idx="1219">
                  <c:v>13.06</c:v>
                </c:pt>
                <c:pt idx="1220">
                  <c:v>12.34</c:v>
                </c:pt>
                <c:pt idx="1221">
                  <c:v>10.91</c:v>
                </c:pt>
                <c:pt idx="1222">
                  <c:v>10.55</c:v>
                </c:pt>
                <c:pt idx="1223">
                  <c:v>10.54</c:v>
                </c:pt>
                <c:pt idx="1224">
                  <c:v>10.46</c:v>
                </c:pt>
                <c:pt idx="1225">
                  <c:v>10.719999999999999</c:v>
                </c:pt>
                <c:pt idx="1226">
                  <c:v>10.51</c:v>
                </c:pt>
                <c:pt idx="1227">
                  <c:v>10.4</c:v>
                </c:pt>
                <c:pt idx="1228">
                  <c:v>10.38</c:v>
                </c:pt>
                <c:pt idx="1229">
                  <c:v>10.850000000000001</c:v>
                </c:pt>
                <c:pt idx="1230">
                  <c:v>11.38</c:v>
                </c:pt>
                <c:pt idx="1231">
                  <c:v>11.850000000000001</c:v>
                </c:pt>
                <c:pt idx="1232">
                  <c:v>11.65</c:v>
                </c:pt>
                <c:pt idx="1233">
                  <c:v>11.54</c:v>
                </c:pt>
                <c:pt idx="1234">
                  <c:v>11.69</c:v>
                </c:pt>
                <c:pt idx="1235">
                  <c:v>11.83</c:v>
                </c:pt>
                <c:pt idx="1236">
                  <c:v>11.67</c:v>
                </c:pt>
                <c:pt idx="1237">
                  <c:v>11.84</c:v>
                </c:pt>
                <c:pt idx="1238">
                  <c:v>12.32</c:v>
                </c:pt>
                <c:pt idx="1239">
                  <c:v>12.629999999999999</c:v>
                </c:pt>
                <c:pt idx="1240">
                  <c:v>13.41</c:v>
                </c:pt>
                <c:pt idx="1241">
                  <c:v>13.56</c:v>
                </c:pt>
                <c:pt idx="1242">
                  <c:v>13.360000000000001</c:v>
                </c:pt>
                <c:pt idx="1243">
                  <c:v>12.719999999999999</c:v>
                </c:pt>
                <c:pt idx="1244">
                  <c:v>12.52</c:v>
                </c:pt>
                <c:pt idx="1245">
                  <c:v>12.16</c:v>
                </c:pt>
                <c:pt idx="1246">
                  <c:v>11.57</c:v>
                </c:pt>
                <c:pt idx="1247">
                  <c:v>11.5</c:v>
                </c:pt>
                <c:pt idx="1248">
                  <c:v>11.38</c:v>
                </c:pt>
                <c:pt idx="1249">
                  <c:v>11.51</c:v>
                </c:pt>
                <c:pt idx="1250">
                  <c:v>11.860000000000001</c:v>
                </c:pt>
                <c:pt idx="1251">
                  <c:v>11.43</c:v>
                </c:pt>
                <c:pt idx="1252">
                  <c:v>10.850000000000001</c:v>
                </c:pt>
                <c:pt idx="1253">
                  <c:v>10.16</c:v>
                </c:pt>
                <c:pt idx="1254">
                  <c:v>10.31</c:v>
                </c:pt>
                <c:pt idx="1255">
                  <c:v>10.33</c:v>
                </c:pt>
                <c:pt idx="1256">
                  <c:v>10.370000000000001</c:v>
                </c:pt>
                <c:pt idx="1257">
                  <c:v>10.239999999999998</c:v>
                </c:pt>
                <c:pt idx="1258">
                  <c:v>9.7800000000000011</c:v>
                </c:pt>
                <c:pt idx="1259">
                  <c:v>9.26</c:v>
                </c:pt>
                <c:pt idx="1260">
                  <c:v>9.19</c:v>
                </c:pt>
                <c:pt idx="1261">
                  <c:v>8.7000000000000011</c:v>
                </c:pt>
                <c:pt idx="1262">
                  <c:v>7.78</c:v>
                </c:pt>
                <c:pt idx="1263">
                  <c:v>7.3</c:v>
                </c:pt>
                <c:pt idx="1264">
                  <c:v>7.71</c:v>
                </c:pt>
                <c:pt idx="1265">
                  <c:v>7.8</c:v>
                </c:pt>
                <c:pt idx="1266">
                  <c:v>7.3</c:v>
                </c:pt>
                <c:pt idx="1267">
                  <c:v>7.17</c:v>
                </c:pt>
                <c:pt idx="1268">
                  <c:v>7.45</c:v>
                </c:pt>
                <c:pt idx="1269">
                  <c:v>7.4300000000000006</c:v>
                </c:pt>
                <c:pt idx="1270">
                  <c:v>7.25</c:v>
                </c:pt>
                <c:pt idx="1271">
                  <c:v>7.1099999999999994</c:v>
                </c:pt>
                <c:pt idx="1272">
                  <c:v>7.08</c:v>
                </c:pt>
                <c:pt idx="1273">
                  <c:v>7.25</c:v>
                </c:pt>
                <c:pt idx="1274">
                  <c:v>7.25</c:v>
                </c:pt>
                <c:pt idx="1275">
                  <c:v>8.02</c:v>
                </c:pt>
                <c:pt idx="1276">
                  <c:v>8.61</c:v>
                </c:pt>
                <c:pt idx="1277">
                  <c:v>8.4</c:v>
                </c:pt>
                <c:pt idx="1278">
                  <c:v>8.4500000000000011</c:v>
                </c:pt>
                <c:pt idx="1279">
                  <c:v>8.76</c:v>
                </c:pt>
                <c:pt idx="1280">
                  <c:v>9.42</c:v>
                </c:pt>
                <c:pt idx="1281">
                  <c:v>9.52</c:v>
                </c:pt>
                <c:pt idx="1282">
                  <c:v>8.8600000000000012</c:v>
                </c:pt>
                <c:pt idx="1283">
                  <c:v>8.99</c:v>
                </c:pt>
                <c:pt idx="1284">
                  <c:v>8.67</c:v>
                </c:pt>
                <c:pt idx="1285">
                  <c:v>8.2100000000000009</c:v>
                </c:pt>
                <c:pt idx="1286">
                  <c:v>8.3700000000000028</c:v>
                </c:pt>
                <c:pt idx="1287">
                  <c:v>8.7199999999999989</c:v>
                </c:pt>
                <c:pt idx="1288">
                  <c:v>9.09</c:v>
                </c:pt>
                <c:pt idx="1289">
                  <c:v>8.92</c:v>
                </c:pt>
                <c:pt idx="1290">
                  <c:v>9.06</c:v>
                </c:pt>
                <c:pt idx="1291">
                  <c:v>9.26</c:v>
                </c:pt>
                <c:pt idx="1292">
                  <c:v>8.98</c:v>
                </c:pt>
                <c:pt idx="1293">
                  <c:v>8.8000000000000007</c:v>
                </c:pt>
                <c:pt idx="1294">
                  <c:v>8.9600000000000026</c:v>
                </c:pt>
                <c:pt idx="1295">
                  <c:v>9.11</c:v>
                </c:pt>
                <c:pt idx="1296">
                  <c:v>9.09</c:v>
                </c:pt>
                <c:pt idx="1297">
                  <c:v>9.17</c:v>
                </c:pt>
                <c:pt idx="1298">
                  <c:v>9.3600000000000012</c:v>
                </c:pt>
                <c:pt idx="1299">
                  <c:v>9.18</c:v>
                </c:pt>
                <c:pt idx="1300">
                  <c:v>8.8600000000000012</c:v>
                </c:pt>
                <c:pt idx="1301">
                  <c:v>8.2800000000000011</c:v>
                </c:pt>
                <c:pt idx="1302">
                  <c:v>8.02</c:v>
                </c:pt>
                <c:pt idx="1303">
                  <c:v>8.11</c:v>
                </c:pt>
                <c:pt idx="1304">
                  <c:v>8.19</c:v>
                </c:pt>
                <c:pt idx="1305">
                  <c:v>8.01</c:v>
                </c:pt>
                <c:pt idx="1306">
                  <c:v>7.87</c:v>
                </c:pt>
                <c:pt idx="1307">
                  <c:v>7.84</c:v>
                </c:pt>
                <c:pt idx="1308">
                  <c:v>8.2100000000000009</c:v>
                </c:pt>
                <c:pt idx="1309">
                  <c:v>8.4700000000000006</c:v>
                </c:pt>
                <c:pt idx="1310">
                  <c:v>8.59</c:v>
                </c:pt>
                <c:pt idx="1311">
                  <c:v>8.7900000000000009</c:v>
                </c:pt>
                <c:pt idx="1312">
                  <c:v>8.76</c:v>
                </c:pt>
                <c:pt idx="1313">
                  <c:v>8.48</c:v>
                </c:pt>
                <c:pt idx="1314">
                  <c:v>8.4700000000000006</c:v>
                </c:pt>
                <c:pt idx="1315">
                  <c:v>8.75</c:v>
                </c:pt>
                <c:pt idx="1316">
                  <c:v>8.89</c:v>
                </c:pt>
                <c:pt idx="1317">
                  <c:v>8.7199999999999989</c:v>
                </c:pt>
                <c:pt idx="1318">
                  <c:v>8.39</c:v>
                </c:pt>
                <c:pt idx="1319">
                  <c:v>8.08</c:v>
                </c:pt>
                <c:pt idx="1320">
                  <c:v>8.09</c:v>
                </c:pt>
                <c:pt idx="1321">
                  <c:v>7.85</c:v>
                </c:pt>
                <c:pt idx="1322">
                  <c:v>8.11</c:v>
                </c:pt>
                <c:pt idx="1323">
                  <c:v>8.0400000000000009</c:v>
                </c:pt>
                <c:pt idx="1324">
                  <c:v>8.07</c:v>
                </c:pt>
                <c:pt idx="1325">
                  <c:v>8.2800000000000011</c:v>
                </c:pt>
                <c:pt idx="1326">
                  <c:v>8.27</c:v>
                </c:pt>
                <c:pt idx="1327">
                  <c:v>7.9</c:v>
                </c:pt>
                <c:pt idx="1328">
                  <c:v>7.6499999999999995</c:v>
                </c:pt>
                <c:pt idx="1329">
                  <c:v>7.53</c:v>
                </c:pt>
                <c:pt idx="1330">
                  <c:v>7.42</c:v>
                </c:pt>
                <c:pt idx="1331">
                  <c:v>7.09</c:v>
                </c:pt>
                <c:pt idx="1332">
                  <c:v>7.03</c:v>
                </c:pt>
                <c:pt idx="1333">
                  <c:v>7.34</c:v>
                </c:pt>
                <c:pt idx="1334">
                  <c:v>7.54</c:v>
                </c:pt>
                <c:pt idx="1335">
                  <c:v>7.48</c:v>
                </c:pt>
                <c:pt idx="1336">
                  <c:v>7.39</c:v>
                </c:pt>
                <c:pt idx="1337">
                  <c:v>7.26</c:v>
                </c:pt>
                <c:pt idx="1338">
                  <c:v>6.84</c:v>
                </c:pt>
                <c:pt idx="1339">
                  <c:v>6.59</c:v>
                </c:pt>
                <c:pt idx="1340">
                  <c:v>6.42</c:v>
                </c:pt>
                <c:pt idx="1341">
                  <c:v>6.59</c:v>
                </c:pt>
                <c:pt idx="1342">
                  <c:v>6.87</c:v>
                </c:pt>
                <c:pt idx="1343">
                  <c:v>6.7700000000000005</c:v>
                </c:pt>
                <c:pt idx="1344">
                  <c:v>6.6</c:v>
                </c:pt>
                <c:pt idx="1345">
                  <c:v>6.26</c:v>
                </c:pt>
                <c:pt idx="1346">
                  <c:v>5.98</c:v>
                </c:pt>
                <c:pt idx="1347">
                  <c:v>5.9700000000000006</c:v>
                </c:pt>
                <c:pt idx="1348">
                  <c:v>6.04</c:v>
                </c:pt>
                <c:pt idx="1349">
                  <c:v>5.96</c:v>
                </c:pt>
                <c:pt idx="1350">
                  <c:v>5.81</c:v>
                </c:pt>
                <c:pt idx="1351">
                  <c:v>5.68</c:v>
                </c:pt>
                <c:pt idx="1352">
                  <c:v>5.3599999999999994</c:v>
                </c:pt>
                <c:pt idx="1353">
                  <c:v>5.33</c:v>
                </c:pt>
                <c:pt idx="1354">
                  <c:v>5.72</c:v>
                </c:pt>
                <c:pt idx="1355">
                  <c:v>5.7700000000000005</c:v>
                </c:pt>
                <c:pt idx="1356">
                  <c:v>5.75</c:v>
                </c:pt>
                <c:pt idx="1357">
                  <c:v>5.9700000000000006</c:v>
                </c:pt>
                <c:pt idx="1358">
                  <c:v>6.48</c:v>
                </c:pt>
                <c:pt idx="1359">
                  <c:v>6.9700000000000006</c:v>
                </c:pt>
                <c:pt idx="1360">
                  <c:v>7.18</c:v>
                </c:pt>
                <c:pt idx="1361">
                  <c:v>7.1</c:v>
                </c:pt>
                <c:pt idx="1362">
                  <c:v>7.3</c:v>
                </c:pt>
                <c:pt idx="1363">
                  <c:v>7.24</c:v>
                </c:pt>
                <c:pt idx="1364">
                  <c:v>7.46</c:v>
                </c:pt>
                <c:pt idx="1365">
                  <c:v>7.74</c:v>
                </c:pt>
                <c:pt idx="1366">
                  <c:v>7.96</c:v>
                </c:pt>
                <c:pt idx="1367">
                  <c:v>7.81</c:v>
                </c:pt>
                <c:pt idx="1368">
                  <c:v>7.78</c:v>
                </c:pt>
                <c:pt idx="1369">
                  <c:v>7.4700000000000006</c:v>
                </c:pt>
                <c:pt idx="1370">
                  <c:v>7.2</c:v>
                </c:pt>
                <c:pt idx="1371">
                  <c:v>7.06</c:v>
                </c:pt>
                <c:pt idx="1372">
                  <c:v>6.63</c:v>
                </c:pt>
                <c:pt idx="1373">
                  <c:v>6.17</c:v>
                </c:pt>
                <c:pt idx="1374">
                  <c:v>6.28</c:v>
                </c:pt>
                <c:pt idx="1375">
                  <c:v>6.49</c:v>
                </c:pt>
                <c:pt idx="1376">
                  <c:v>6.2</c:v>
                </c:pt>
                <c:pt idx="1377">
                  <c:v>6.04</c:v>
                </c:pt>
                <c:pt idx="1378">
                  <c:v>5.9300000000000006</c:v>
                </c:pt>
                <c:pt idx="1379">
                  <c:v>5.71</c:v>
                </c:pt>
                <c:pt idx="1380">
                  <c:v>5.6499999999999995</c:v>
                </c:pt>
                <c:pt idx="1381">
                  <c:v>5.81</c:v>
                </c:pt>
                <c:pt idx="1382">
                  <c:v>6.2700000000000005</c:v>
                </c:pt>
                <c:pt idx="1383">
                  <c:v>6.51</c:v>
                </c:pt>
                <c:pt idx="1384">
                  <c:v>6.74</c:v>
                </c:pt>
                <c:pt idx="1385">
                  <c:v>6.91</c:v>
                </c:pt>
                <c:pt idx="1386">
                  <c:v>6.87</c:v>
                </c:pt>
                <c:pt idx="1387">
                  <c:v>6.64</c:v>
                </c:pt>
                <c:pt idx="1388">
                  <c:v>6.83</c:v>
                </c:pt>
                <c:pt idx="1389">
                  <c:v>6.53</c:v>
                </c:pt>
                <c:pt idx="1390">
                  <c:v>6.2</c:v>
                </c:pt>
                <c:pt idx="1391">
                  <c:v>6.3</c:v>
                </c:pt>
                <c:pt idx="1392">
                  <c:v>6.58</c:v>
                </c:pt>
                <c:pt idx="1393">
                  <c:v>6.42</c:v>
                </c:pt>
                <c:pt idx="1394">
                  <c:v>6.6899999999999995</c:v>
                </c:pt>
                <c:pt idx="1395">
                  <c:v>6.89</c:v>
                </c:pt>
                <c:pt idx="1396">
                  <c:v>6.71</c:v>
                </c:pt>
                <c:pt idx="1397">
                  <c:v>6.49</c:v>
                </c:pt>
                <c:pt idx="1398">
                  <c:v>6.22</c:v>
                </c:pt>
                <c:pt idx="1399">
                  <c:v>6.3</c:v>
                </c:pt>
                <c:pt idx="1400">
                  <c:v>6.21</c:v>
                </c:pt>
                <c:pt idx="1401">
                  <c:v>6.03</c:v>
                </c:pt>
                <c:pt idx="1402">
                  <c:v>5.88</c:v>
                </c:pt>
                <c:pt idx="1403">
                  <c:v>5.81</c:v>
                </c:pt>
                <c:pt idx="1404">
                  <c:v>5.54</c:v>
                </c:pt>
                <c:pt idx="1405">
                  <c:v>5.57</c:v>
                </c:pt>
                <c:pt idx="1406">
                  <c:v>5.6499999999999995</c:v>
                </c:pt>
                <c:pt idx="1407">
                  <c:v>5.64</c:v>
                </c:pt>
                <c:pt idx="1408">
                  <c:v>5.6499999999999995</c:v>
                </c:pt>
                <c:pt idx="1409">
                  <c:v>5.5</c:v>
                </c:pt>
                <c:pt idx="1410">
                  <c:v>5.46</c:v>
                </c:pt>
                <c:pt idx="1411">
                  <c:v>5.34</c:v>
                </c:pt>
                <c:pt idx="1412">
                  <c:v>4.8099999999999996</c:v>
                </c:pt>
                <c:pt idx="1413">
                  <c:v>4.53</c:v>
                </c:pt>
                <c:pt idx="1414">
                  <c:v>4.83</c:v>
                </c:pt>
                <c:pt idx="1415">
                  <c:v>4.6499999999999995</c:v>
                </c:pt>
                <c:pt idx="1416">
                  <c:v>4.72</c:v>
                </c:pt>
                <c:pt idx="1417">
                  <c:v>5</c:v>
                </c:pt>
                <c:pt idx="1418">
                  <c:v>5.23</c:v>
                </c:pt>
                <c:pt idx="1419">
                  <c:v>5.18</c:v>
                </c:pt>
                <c:pt idx="1420">
                  <c:v>5.54</c:v>
                </c:pt>
                <c:pt idx="1421">
                  <c:v>5.9</c:v>
                </c:pt>
                <c:pt idx="1422">
                  <c:v>5.79</c:v>
                </c:pt>
                <c:pt idx="1423">
                  <c:v>5.94</c:v>
                </c:pt>
                <c:pt idx="1424">
                  <c:v>5.92</c:v>
                </c:pt>
                <c:pt idx="1425">
                  <c:v>6.1099999999999994</c:v>
                </c:pt>
                <c:pt idx="1426">
                  <c:v>6.03</c:v>
                </c:pt>
                <c:pt idx="1427">
                  <c:v>6.28</c:v>
                </c:pt>
                <c:pt idx="1428">
                  <c:v>6.6599999999999993</c:v>
                </c:pt>
                <c:pt idx="1429">
                  <c:v>6.52</c:v>
                </c:pt>
                <c:pt idx="1430">
                  <c:v>6.26</c:v>
                </c:pt>
                <c:pt idx="1431">
                  <c:v>5.99</c:v>
                </c:pt>
                <c:pt idx="1432">
                  <c:v>6.44</c:v>
                </c:pt>
                <c:pt idx="1433">
                  <c:v>6.1</c:v>
                </c:pt>
                <c:pt idx="1434">
                  <c:v>6.05</c:v>
                </c:pt>
                <c:pt idx="1435">
                  <c:v>5.83</c:v>
                </c:pt>
                <c:pt idx="1436">
                  <c:v>5.8</c:v>
                </c:pt>
                <c:pt idx="1437">
                  <c:v>5.74</c:v>
                </c:pt>
                <c:pt idx="1438">
                  <c:v>5.72</c:v>
                </c:pt>
                <c:pt idx="1439">
                  <c:v>5.24</c:v>
                </c:pt>
                <c:pt idx="1440">
                  <c:v>5.1599999999999993</c:v>
                </c:pt>
                <c:pt idx="1441">
                  <c:v>5.0999999999999996</c:v>
                </c:pt>
                <c:pt idx="1442">
                  <c:v>4.8899999999999997</c:v>
                </c:pt>
                <c:pt idx="1443">
                  <c:v>5.14</c:v>
                </c:pt>
                <c:pt idx="1444">
                  <c:v>5.39</c:v>
                </c:pt>
                <c:pt idx="1445">
                  <c:v>5.28</c:v>
                </c:pt>
                <c:pt idx="1446">
                  <c:v>5.24</c:v>
                </c:pt>
                <c:pt idx="1447">
                  <c:v>4.9700000000000006</c:v>
                </c:pt>
                <c:pt idx="1448">
                  <c:v>4.7300000000000004</c:v>
                </c:pt>
                <c:pt idx="1449">
                  <c:v>4.57</c:v>
                </c:pt>
                <c:pt idx="1450">
                  <c:v>4.6499999999999995</c:v>
                </c:pt>
                <c:pt idx="1451">
                  <c:v>5.09</c:v>
                </c:pt>
                <c:pt idx="1452">
                  <c:v>5.04</c:v>
                </c:pt>
                <c:pt idx="1453">
                  <c:v>4.91</c:v>
                </c:pt>
                <c:pt idx="1454">
                  <c:v>5.28</c:v>
                </c:pt>
                <c:pt idx="1455">
                  <c:v>5.21</c:v>
                </c:pt>
                <c:pt idx="1456">
                  <c:v>5.1599999999999993</c:v>
                </c:pt>
                <c:pt idx="1457">
                  <c:v>4.9300000000000006</c:v>
                </c:pt>
                <c:pt idx="1458">
                  <c:v>4.6499999999999995</c:v>
                </c:pt>
                <c:pt idx="1459">
                  <c:v>4.26</c:v>
                </c:pt>
                <c:pt idx="1460">
                  <c:v>3.8699999999999997</c:v>
                </c:pt>
                <c:pt idx="1461">
                  <c:v>3.94</c:v>
                </c:pt>
                <c:pt idx="1462">
                  <c:v>4.05</c:v>
                </c:pt>
                <c:pt idx="1463">
                  <c:v>4.03</c:v>
                </c:pt>
                <c:pt idx="1464">
                  <c:v>4.05</c:v>
                </c:pt>
                <c:pt idx="1465">
                  <c:v>3.9</c:v>
                </c:pt>
                <c:pt idx="1466">
                  <c:v>3.8099999999999996</c:v>
                </c:pt>
                <c:pt idx="1467">
                  <c:v>3.96</c:v>
                </c:pt>
                <c:pt idx="1468">
                  <c:v>3.57</c:v>
                </c:pt>
                <c:pt idx="1469">
                  <c:v>3.3299999999999996</c:v>
                </c:pt>
                <c:pt idx="1470">
                  <c:v>3.98</c:v>
                </c:pt>
                <c:pt idx="1471">
                  <c:v>4.45</c:v>
                </c:pt>
                <c:pt idx="1472">
                  <c:v>4.2699999999999996</c:v>
                </c:pt>
                <c:pt idx="1473">
                  <c:v>4.29</c:v>
                </c:pt>
                <c:pt idx="1474">
                  <c:v>4.3</c:v>
                </c:pt>
                <c:pt idx="1475">
                  <c:v>4.2699999999999996</c:v>
                </c:pt>
                <c:pt idx="1476">
                  <c:v>4.1499999999999995</c:v>
                </c:pt>
                <c:pt idx="1477">
                  <c:v>4.08</c:v>
                </c:pt>
                <c:pt idx="1478">
                  <c:v>3.8299999999999996</c:v>
                </c:pt>
                <c:pt idx="1479">
                  <c:v>4.3499999999999996</c:v>
                </c:pt>
                <c:pt idx="1480">
                  <c:v>4.72</c:v>
                </c:pt>
                <c:pt idx="1481">
                  <c:v>4.7300000000000004</c:v>
                </c:pt>
                <c:pt idx="1482">
                  <c:v>4.5</c:v>
                </c:pt>
                <c:pt idx="1483">
                  <c:v>4.28</c:v>
                </c:pt>
                <c:pt idx="1484">
                  <c:v>4.13</c:v>
                </c:pt>
                <c:pt idx="1485">
                  <c:v>4.0999999999999996</c:v>
                </c:pt>
                <c:pt idx="1486">
                  <c:v>4.1899999999999995</c:v>
                </c:pt>
                <c:pt idx="1487">
                  <c:v>4.2300000000000004</c:v>
                </c:pt>
                <c:pt idx="1488">
                  <c:v>4.22</c:v>
                </c:pt>
                <c:pt idx="1489">
                  <c:v>4.17</c:v>
                </c:pt>
                <c:pt idx="1490">
                  <c:v>4.5</c:v>
                </c:pt>
                <c:pt idx="1491">
                  <c:v>4.34</c:v>
                </c:pt>
                <c:pt idx="1492">
                  <c:v>4.1399999999999997</c:v>
                </c:pt>
                <c:pt idx="1493">
                  <c:v>4</c:v>
                </c:pt>
                <c:pt idx="1494">
                  <c:v>4.18</c:v>
                </c:pt>
                <c:pt idx="1495">
                  <c:v>4.26</c:v>
                </c:pt>
                <c:pt idx="1496">
                  <c:v>4.2</c:v>
                </c:pt>
                <c:pt idx="1497">
                  <c:v>4.46</c:v>
                </c:pt>
                <c:pt idx="1498">
                  <c:v>4.54</c:v>
                </c:pt>
                <c:pt idx="1499">
                  <c:v>4.4700000000000006</c:v>
                </c:pt>
                <c:pt idx="1500">
                  <c:v>4.42</c:v>
                </c:pt>
                <c:pt idx="1501">
                  <c:v>4.57</c:v>
                </c:pt>
                <c:pt idx="1502">
                  <c:v>4.72</c:v>
                </c:pt>
                <c:pt idx="1503">
                  <c:v>4.99</c:v>
                </c:pt>
                <c:pt idx="1504">
                  <c:v>5.1099999999999994</c:v>
                </c:pt>
                <c:pt idx="1505">
                  <c:v>5.1099999999999994</c:v>
                </c:pt>
                <c:pt idx="1506">
                  <c:v>5.09</c:v>
                </c:pt>
                <c:pt idx="1507">
                  <c:v>4.88</c:v>
                </c:pt>
                <c:pt idx="1508">
                  <c:v>4.72</c:v>
                </c:pt>
                <c:pt idx="1509">
                  <c:v>4.7300000000000004</c:v>
                </c:pt>
                <c:pt idx="1510">
                  <c:v>4.5999999999999996</c:v>
                </c:pt>
                <c:pt idx="1511">
                  <c:v>4.5599999999999996</c:v>
                </c:pt>
                <c:pt idx="1512">
                  <c:v>4.76</c:v>
                </c:pt>
                <c:pt idx="1513">
                  <c:v>4.72</c:v>
                </c:pt>
                <c:pt idx="1514">
                  <c:v>4.5599999999999996</c:v>
                </c:pt>
                <c:pt idx="1515">
                  <c:v>4.6899999999999995</c:v>
                </c:pt>
                <c:pt idx="1516">
                  <c:v>4.75</c:v>
                </c:pt>
                <c:pt idx="1517">
                  <c:v>5.0999999999999996</c:v>
                </c:pt>
                <c:pt idx="1518">
                  <c:v>5</c:v>
                </c:pt>
                <c:pt idx="1519">
                  <c:v>4.67</c:v>
                </c:pt>
                <c:pt idx="1520">
                  <c:v>4.5199999999999996</c:v>
                </c:pt>
                <c:pt idx="1521">
                  <c:v>4.53</c:v>
                </c:pt>
                <c:pt idx="1522">
                  <c:v>4.1499999999999995</c:v>
                </c:pt>
                <c:pt idx="1523">
                  <c:v>4.0999999999999996</c:v>
                </c:pt>
                <c:pt idx="1524">
                  <c:v>3.74</c:v>
                </c:pt>
                <c:pt idx="1525">
                  <c:v>3.74</c:v>
                </c:pt>
                <c:pt idx="1526">
                  <c:v>3.51</c:v>
                </c:pt>
                <c:pt idx="1527">
                  <c:v>3.68</c:v>
                </c:pt>
                <c:pt idx="1528">
                  <c:v>3.88</c:v>
                </c:pt>
                <c:pt idx="1529">
                  <c:v>4.0999999999999996</c:v>
                </c:pt>
                <c:pt idx="1530">
                  <c:v>4.01</c:v>
                </c:pt>
                <c:pt idx="1531">
                  <c:v>3.8899999999999997</c:v>
                </c:pt>
                <c:pt idx="1532">
                  <c:v>3.69</c:v>
                </c:pt>
                <c:pt idx="1533" formatCode="General">
                  <c:v>3.8099999999999996</c:v>
                </c:pt>
                <c:pt idx="1534" formatCode="General">
                  <c:v>3.53</c:v>
                </c:pt>
                <c:pt idx="1535" formatCode="General">
                  <c:v>2.42</c:v>
                </c:pt>
                <c:pt idx="1536" formatCode="General">
                  <c:v>2.52</c:v>
                </c:pt>
                <c:pt idx="1537" formatCode="General">
                  <c:v>2.8699999999999997</c:v>
                </c:pt>
                <c:pt idx="1538" formatCode="General">
                  <c:v>2.82</c:v>
                </c:pt>
                <c:pt idx="1539" formatCode="General">
                  <c:v>2.9299999999999997</c:v>
                </c:pt>
                <c:pt idx="1540" formatCode="General">
                  <c:v>3.29</c:v>
                </c:pt>
                <c:pt idx="1541" formatCode="General">
                  <c:v>3.72</c:v>
                </c:pt>
                <c:pt idx="1542" formatCode="General">
                  <c:v>3.56</c:v>
                </c:pt>
                <c:pt idx="1543" formatCode="General">
                  <c:v>3.59</c:v>
                </c:pt>
                <c:pt idx="1544" formatCode="General">
                  <c:v>3.4</c:v>
                </c:pt>
                <c:pt idx="1545" formatCode="General">
                  <c:v>3.3899999999999997</c:v>
                </c:pt>
                <c:pt idx="1546" formatCode="General">
                  <c:v>3.4</c:v>
                </c:pt>
                <c:pt idx="1547" formatCode="General">
                  <c:v>3.59</c:v>
                </c:pt>
                <c:pt idx="1548">
                  <c:v>3.73</c:v>
                </c:pt>
                <c:pt idx="1549" formatCode="General">
                  <c:v>3.69</c:v>
                </c:pt>
                <c:pt idx="1550" formatCode="General">
                  <c:v>3.73</c:v>
                </c:pt>
                <c:pt idx="1551" formatCode="General">
                  <c:v>3.8499999999999996</c:v>
                </c:pt>
                <c:pt idx="1552" formatCode="General">
                  <c:v>3.42</c:v>
                </c:pt>
                <c:pt idx="1553" formatCode="General">
                  <c:v>3.2</c:v>
                </c:pt>
                <c:pt idx="1554" formatCode="General">
                  <c:v>3.01</c:v>
                </c:pt>
                <c:pt idx="1555" formatCode="General">
                  <c:v>2.7</c:v>
                </c:pt>
                <c:pt idx="1556" formatCode="General">
                  <c:v>2.65</c:v>
                </c:pt>
                <c:pt idx="1557" formatCode="General">
                  <c:v>2.54</c:v>
                </c:pt>
                <c:pt idx="1558" formatCode="General">
                  <c:v>2.7600000000000002</c:v>
                </c:pt>
                <c:pt idx="1559" formatCode="General">
                  <c:v>3.29</c:v>
                </c:pt>
                <c:pt idx="1560" formatCode="General">
                  <c:v>3.3899999999999997</c:v>
                </c:pt>
                <c:pt idx="1561" formatCode="General">
                  <c:v>3.58</c:v>
                </c:pt>
                <c:pt idx="1562" formatCode="General">
                  <c:v>3.4099999999999997</c:v>
                </c:pt>
                <c:pt idx="1563" formatCode="General">
                  <c:v>3.46</c:v>
                </c:pt>
              </c:numCache>
            </c:numRef>
          </c:yVal>
          <c:smooth val="0"/>
        </c:ser>
        <c:dLbls>
          <c:showLegendKey val="0"/>
          <c:showVal val="0"/>
          <c:showCatName val="0"/>
          <c:showSerName val="0"/>
          <c:showPercent val="0"/>
          <c:showBubbleSize val="0"/>
        </c:dLbls>
        <c:axId val="446431280"/>
        <c:axId val="446431672"/>
      </c:scatterChart>
      <c:valAx>
        <c:axId val="446430496"/>
        <c:scaling>
          <c:orientation val="minMax"/>
        </c:scaling>
        <c:delete val="0"/>
        <c:axPos val="b"/>
        <c:title>
          <c:tx>
            <c:rich>
              <a:bodyPr/>
              <a:lstStyle/>
              <a:p>
                <a:pPr>
                  <a:defRPr sz="1425" b="0" i="0" u="none" strike="noStrike" baseline="0">
                    <a:solidFill>
                      <a:srgbClr val="000000"/>
                    </a:solidFill>
                    <a:latin typeface="Times New Roman"/>
                    <a:ea typeface="Times New Roman"/>
                    <a:cs typeface="Times New Roman"/>
                  </a:defRPr>
                </a:pPr>
                <a:r>
                  <a:rPr lang="en-US"/>
                  <a:t>Year</a:t>
                </a:r>
              </a:p>
            </c:rich>
          </c:tx>
          <c:layout>
            <c:manualLayout>
              <c:xMode val="edge"/>
              <c:yMode val="edge"/>
              <c:x val="0.48168702245552625"/>
              <c:y val="0.94290377918446466"/>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425" b="0" i="0" u="none" strike="noStrike" baseline="0">
                <a:solidFill>
                  <a:srgbClr val="000000"/>
                </a:solidFill>
                <a:latin typeface="Times New Roman"/>
                <a:ea typeface="Times New Roman"/>
                <a:cs typeface="Times New Roman"/>
              </a:defRPr>
            </a:pPr>
            <a:endParaRPr lang="en-US"/>
          </a:p>
        </c:txPr>
        <c:crossAx val="446430888"/>
        <c:crosses val="autoZero"/>
        <c:crossBetween val="midCat"/>
      </c:valAx>
      <c:valAx>
        <c:axId val="446430888"/>
        <c:scaling>
          <c:orientation val="minMax"/>
        </c:scaling>
        <c:delete val="0"/>
        <c:axPos val="l"/>
        <c:title>
          <c:tx>
            <c:rich>
              <a:bodyPr/>
              <a:lstStyle/>
              <a:p>
                <a:pPr>
                  <a:defRPr sz="1425" b="0" i="0" u="none" strike="noStrike" baseline="0">
                    <a:solidFill>
                      <a:schemeClr val="tx2">
                        <a:lumMod val="60000"/>
                        <a:lumOff val="40000"/>
                      </a:schemeClr>
                    </a:solidFill>
                    <a:latin typeface="Times New Roman"/>
                    <a:ea typeface="Times New Roman"/>
                    <a:cs typeface="Times New Roman"/>
                  </a:defRPr>
                </a:pPr>
                <a:r>
                  <a:rPr lang="en-US" baseline="0">
                    <a:solidFill>
                      <a:schemeClr val="tx2">
                        <a:lumMod val="60000"/>
                        <a:lumOff val="40000"/>
                      </a:schemeClr>
                    </a:solidFill>
                  </a:rPr>
                  <a:t>Price-Earnings Ratio (CAPE)</a:t>
                </a:r>
              </a:p>
            </c:rich>
          </c:tx>
          <c:layout>
            <c:manualLayout>
              <c:xMode val="edge"/>
              <c:yMode val="edge"/>
              <c:x val="0"/>
              <c:y val="0.36541608769492079"/>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425" b="0" i="0" u="none" strike="noStrike" baseline="0">
                <a:solidFill>
                  <a:schemeClr val="tx2">
                    <a:lumMod val="60000"/>
                    <a:lumOff val="40000"/>
                  </a:schemeClr>
                </a:solidFill>
                <a:latin typeface="Times New Roman"/>
                <a:ea typeface="Times New Roman"/>
                <a:cs typeface="Times New Roman"/>
              </a:defRPr>
            </a:pPr>
            <a:endParaRPr lang="en-US"/>
          </a:p>
        </c:txPr>
        <c:crossAx val="446430496"/>
        <c:crosses val="autoZero"/>
        <c:crossBetween val="midCat"/>
      </c:valAx>
      <c:valAx>
        <c:axId val="446431280"/>
        <c:scaling>
          <c:orientation val="minMax"/>
        </c:scaling>
        <c:delete val="1"/>
        <c:axPos val="b"/>
        <c:numFmt formatCode="0.00" sourceLinked="1"/>
        <c:majorTickMark val="out"/>
        <c:minorTickMark val="none"/>
        <c:tickLblPos val="nextTo"/>
        <c:crossAx val="446431672"/>
        <c:crosses val="autoZero"/>
        <c:crossBetween val="midCat"/>
      </c:valAx>
      <c:valAx>
        <c:axId val="446431672"/>
        <c:scaling>
          <c:orientation val="minMax"/>
          <c:max val="20"/>
          <c:min val="0"/>
        </c:scaling>
        <c:delete val="0"/>
        <c:axPos val="r"/>
        <c:title>
          <c:tx>
            <c:rich>
              <a:bodyPr/>
              <a:lstStyle/>
              <a:p>
                <a:pPr>
                  <a:defRPr sz="1425" b="0" i="0" u="none" strike="noStrike" baseline="0">
                    <a:solidFill>
                      <a:srgbClr val="FF0000"/>
                    </a:solidFill>
                    <a:latin typeface="Times New Roman"/>
                    <a:ea typeface="Times New Roman"/>
                    <a:cs typeface="Times New Roman"/>
                  </a:defRPr>
                </a:pPr>
                <a:r>
                  <a:rPr lang="en-US"/>
                  <a:t>Long-Term Interest Rates</a:t>
                </a:r>
              </a:p>
            </c:rich>
          </c:tx>
          <c:layout>
            <c:manualLayout>
              <c:xMode val="edge"/>
              <c:yMode val="edge"/>
              <c:x val="0.96115427238261919"/>
              <c:y val="0.32952687286638216"/>
            </c:manualLayout>
          </c:layout>
          <c:overlay val="0"/>
          <c:spPr>
            <a:noFill/>
            <a:ln w="25400">
              <a:noFill/>
            </a:ln>
          </c:spPr>
        </c:title>
        <c:numFmt formatCode="0" sourceLinked="0"/>
        <c:majorTickMark val="cross"/>
        <c:minorTickMark val="none"/>
        <c:tickLblPos val="nextTo"/>
        <c:spPr>
          <a:ln w="3175">
            <a:solidFill>
              <a:srgbClr val="000000"/>
            </a:solidFill>
            <a:prstDash val="solid"/>
          </a:ln>
        </c:spPr>
        <c:txPr>
          <a:bodyPr rot="0" vert="horz"/>
          <a:lstStyle/>
          <a:p>
            <a:pPr>
              <a:defRPr sz="1425" b="0" i="0" u="none" strike="noStrike" baseline="0">
                <a:solidFill>
                  <a:srgbClr val="FF0000"/>
                </a:solidFill>
                <a:latin typeface="Times New Roman"/>
                <a:ea typeface="Times New Roman"/>
                <a:cs typeface="Times New Roman"/>
              </a:defRPr>
            </a:pPr>
            <a:endParaRPr lang="en-US"/>
          </a:p>
        </c:txPr>
        <c:crossAx val="446431280"/>
        <c:crosses val="max"/>
        <c:crossBetween val="midCat"/>
      </c:valAx>
    </c:plotArea>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1.wmf"/></Relationships>
</file>

<file path=ppt/drawings/drawing1.xml><?xml version="1.0" encoding="utf-8"?>
<c:userShapes xmlns:c="http://schemas.openxmlformats.org/drawingml/2006/chart">
  <cdr:relSizeAnchor xmlns:cdr="http://schemas.openxmlformats.org/drawingml/2006/chartDrawing">
    <cdr:from>
      <cdr:x>0.72222</cdr:x>
      <cdr:y>0.39866</cdr:y>
    </cdr:from>
    <cdr:to>
      <cdr:x>0.81932</cdr:x>
      <cdr:y>0.47533</cdr:y>
    </cdr:to>
    <cdr:sp macro="" textlink="">
      <cdr:nvSpPr>
        <cdr:cNvPr id="2" name="TextBox 1"/>
        <cdr:cNvSpPr txBox="1"/>
      </cdr:nvSpPr>
      <cdr:spPr>
        <a:xfrm xmlns:a="http://schemas.openxmlformats.org/drawingml/2006/main">
          <a:off x="5943600" y="1981200"/>
          <a:ext cx="799053" cy="3810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2000" dirty="0" smtClean="0"/>
            <a:t>1307</a:t>
          </a:r>
          <a:endParaRPr lang="en-US" sz="2000" dirty="0"/>
        </a:p>
      </cdr:txBody>
    </cdr:sp>
  </cdr:relSizeAnchor>
</c:userShapes>
</file>

<file path=ppt/drawings/drawing2.xml><?xml version="1.0" encoding="utf-8"?>
<c:userShapes xmlns:c="http://schemas.openxmlformats.org/drawingml/2006/chart">
  <cdr:relSizeAnchor xmlns:cdr="http://schemas.openxmlformats.org/drawingml/2006/chartDrawing">
    <cdr:from>
      <cdr:x>0.25628</cdr:x>
      <cdr:y>0.3859</cdr:y>
    </cdr:from>
    <cdr:to>
      <cdr:x>0.33498</cdr:x>
      <cdr:y>0.45677</cdr:y>
    </cdr:to>
    <cdr:sp macro="" textlink="">
      <cdr:nvSpPr>
        <cdr:cNvPr id="17410" name="Text Box 2"/>
        <cdr:cNvSpPr txBox="1">
          <a:spLocks xmlns:a="http://schemas.openxmlformats.org/drawingml/2006/main" noChangeArrowheads="1"/>
        </cdr:cNvSpPr>
      </cdr:nvSpPr>
      <cdr:spPr bwMode="auto">
        <a:xfrm xmlns:a="http://schemas.openxmlformats.org/drawingml/2006/main">
          <a:off x="2199436" y="2253195"/>
          <a:ext cx="675382" cy="413805"/>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36576" tIns="32004" rIns="36576" bIns="32004" anchor="ctr" upright="1"/>
        <a:lstStyle xmlns:a="http://schemas.openxmlformats.org/drawingml/2006/main"/>
        <a:p xmlns:a="http://schemas.openxmlformats.org/drawingml/2006/main">
          <a:pPr algn="ctr" rtl="0">
            <a:defRPr sz="1000"/>
          </a:pPr>
          <a:r>
            <a:rPr lang="en-US" sz="1425" b="0" i="0" strike="noStrike">
              <a:solidFill>
                <a:srgbClr val="000000"/>
              </a:solidFill>
              <a:latin typeface="Times New Roman"/>
              <a:cs typeface="Times New Roman"/>
            </a:rPr>
            <a:t>1901</a:t>
          </a:r>
        </a:p>
      </cdr:txBody>
    </cdr:sp>
  </cdr:relSizeAnchor>
  <cdr:relSizeAnchor xmlns:cdr="http://schemas.openxmlformats.org/drawingml/2006/chartDrawing">
    <cdr:from>
      <cdr:x>0.88355</cdr:x>
      <cdr:y>0.67355</cdr:y>
    </cdr:from>
    <cdr:to>
      <cdr:x>0.95</cdr:x>
      <cdr:y>0.743</cdr:y>
    </cdr:to>
    <cdr:sp macro="" textlink="">
      <cdr:nvSpPr>
        <cdr:cNvPr id="17411" name="Text Box 3"/>
        <cdr:cNvSpPr txBox="1">
          <a:spLocks xmlns:a="http://schemas.openxmlformats.org/drawingml/2006/main" noChangeArrowheads="1"/>
        </cdr:cNvSpPr>
      </cdr:nvSpPr>
      <cdr:spPr bwMode="auto">
        <a:xfrm xmlns:a="http://schemas.openxmlformats.org/drawingml/2006/main">
          <a:off x="7524750" y="3648075"/>
          <a:ext cx="557366" cy="404070"/>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36576" tIns="32004" rIns="36576" bIns="32004" anchor="ctr" upright="1"/>
        <a:lstStyle xmlns:a="http://schemas.openxmlformats.org/drawingml/2006/main"/>
        <a:p xmlns:a="http://schemas.openxmlformats.org/drawingml/2006/main">
          <a:endParaRPr lang="en-US"/>
        </a:p>
      </cdr:txBody>
    </cdr:sp>
  </cdr:relSizeAnchor>
  <cdr:relSizeAnchor xmlns:cdr="http://schemas.openxmlformats.org/drawingml/2006/chartDrawing">
    <cdr:from>
      <cdr:x>0.59199</cdr:x>
      <cdr:y>0.40509</cdr:y>
    </cdr:from>
    <cdr:to>
      <cdr:x>0.66924</cdr:x>
      <cdr:y>0.49109</cdr:y>
    </cdr:to>
    <cdr:sp macro="" textlink="">
      <cdr:nvSpPr>
        <cdr:cNvPr id="17412" name="Text Box 4"/>
        <cdr:cNvSpPr txBox="1">
          <a:spLocks xmlns:a="http://schemas.openxmlformats.org/drawingml/2006/main" noChangeArrowheads="1"/>
        </cdr:cNvSpPr>
      </cdr:nvSpPr>
      <cdr:spPr bwMode="auto">
        <a:xfrm xmlns:a="http://schemas.openxmlformats.org/drawingml/2006/main">
          <a:off x="5093342" y="2365247"/>
          <a:ext cx="667253" cy="502139"/>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36576" tIns="32004" rIns="36576" bIns="32004" anchor="ctr" upright="1"/>
        <a:lstStyle xmlns:a="http://schemas.openxmlformats.org/drawingml/2006/main"/>
        <a:p xmlns:a="http://schemas.openxmlformats.org/drawingml/2006/main">
          <a:pPr algn="ctr" rtl="0">
            <a:defRPr sz="1000"/>
          </a:pPr>
          <a:r>
            <a:rPr lang="en-US" sz="1425" b="0" i="0" strike="noStrike">
              <a:solidFill>
                <a:srgbClr val="000000"/>
              </a:solidFill>
              <a:latin typeface="Times New Roman"/>
              <a:cs typeface="Times New Roman"/>
            </a:rPr>
            <a:t>1966</a:t>
          </a:r>
        </a:p>
      </cdr:txBody>
    </cdr:sp>
  </cdr:relSizeAnchor>
  <cdr:relSizeAnchor xmlns:cdr="http://schemas.openxmlformats.org/drawingml/2006/chartDrawing">
    <cdr:from>
      <cdr:x>0.76943</cdr:x>
      <cdr:y>0.11034</cdr:y>
    </cdr:from>
    <cdr:to>
      <cdr:x>0.86237</cdr:x>
      <cdr:y>0.17064</cdr:y>
    </cdr:to>
    <cdr:sp macro="" textlink="">
      <cdr:nvSpPr>
        <cdr:cNvPr id="17413" name="Text Box 5"/>
        <cdr:cNvSpPr txBox="1">
          <a:spLocks xmlns:a="http://schemas.openxmlformats.org/drawingml/2006/main" noChangeArrowheads="1"/>
        </cdr:cNvSpPr>
      </cdr:nvSpPr>
      <cdr:spPr bwMode="auto">
        <a:xfrm xmlns:a="http://schemas.openxmlformats.org/drawingml/2006/main">
          <a:off x="6637568" y="644227"/>
          <a:ext cx="804050" cy="350679"/>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36576" tIns="32004" rIns="36576" bIns="32004" anchor="ctr" upright="1"/>
        <a:lstStyle xmlns:a="http://schemas.openxmlformats.org/drawingml/2006/main"/>
        <a:p xmlns:a="http://schemas.openxmlformats.org/drawingml/2006/main">
          <a:pPr algn="ctr" rtl="0">
            <a:defRPr sz="1000"/>
          </a:pPr>
          <a:r>
            <a:rPr lang="en-US" sz="1425" b="0" i="0" strike="noStrike">
              <a:solidFill>
                <a:srgbClr val="000000"/>
              </a:solidFill>
              <a:latin typeface="Times New Roman"/>
              <a:cs typeface="Times New Roman"/>
            </a:rPr>
            <a:t>2000</a:t>
          </a:r>
        </a:p>
      </cdr:txBody>
    </cdr:sp>
  </cdr:relSizeAnchor>
  <cdr:relSizeAnchor xmlns:cdr="http://schemas.openxmlformats.org/drawingml/2006/chartDrawing">
    <cdr:from>
      <cdr:x>0.55742</cdr:x>
      <cdr:y>0.45912</cdr:y>
    </cdr:from>
    <cdr:to>
      <cdr:x>0.80767</cdr:x>
      <cdr:y>0.50387</cdr:y>
    </cdr:to>
    <cdr:sp macro="" textlink="">
      <cdr:nvSpPr>
        <cdr:cNvPr id="17414" name="Text Box 6"/>
        <cdr:cNvSpPr txBox="1">
          <a:spLocks xmlns:a="http://schemas.openxmlformats.org/drawingml/2006/main" noChangeArrowheads="1"/>
        </cdr:cNvSpPr>
      </cdr:nvSpPr>
      <cdr:spPr bwMode="auto">
        <a:xfrm xmlns:a="http://schemas.openxmlformats.org/drawingml/2006/main">
          <a:off x="4803105" y="2679254"/>
          <a:ext cx="2162670" cy="261287"/>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0.05739</cdr:x>
      <cdr:y>0.4467</cdr:y>
    </cdr:from>
    <cdr:to>
      <cdr:x>0.29264</cdr:x>
      <cdr:y>0.52045</cdr:y>
    </cdr:to>
    <cdr:sp macro="" textlink="">
      <cdr:nvSpPr>
        <cdr:cNvPr id="17416" name="Text Box 8"/>
        <cdr:cNvSpPr txBox="1">
          <a:spLocks xmlns:a="http://schemas.openxmlformats.org/drawingml/2006/main" noChangeArrowheads="1"/>
        </cdr:cNvSpPr>
      </cdr:nvSpPr>
      <cdr:spPr bwMode="auto">
        <a:xfrm xmlns:a="http://schemas.openxmlformats.org/drawingml/2006/main">
          <a:off x="492550" y="2608200"/>
          <a:ext cx="2018921" cy="430613"/>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36576" tIns="32004" rIns="36576" bIns="32004" anchor="ctr" upright="1"/>
        <a:lstStyle xmlns:a="http://schemas.openxmlformats.org/drawingml/2006/main"/>
        <a:p xmlns:a="http://schemas.openxmlformats.org/drawingml/2006/main">
          <a:pPr algn="ctr" rtl="0">
            <a:defRPr sz="1000"/>
          </a:pPr>
          <a:r>
            <a:rPr lang="en-US" sz="1425" b="0" i="0" strike="noStrike" baseline="0">
              <a:solidFill>
                <a:schemeClr val="tx2">
                  <a:lumMod val="60000"/>
                  <a:lumOff val="40000"/>
                </a:schemeClr>
              </a:solidFill>
              <a:latin typeface="Times New Roman"/>
              <a:cs typeface="Times New Roman"/>
            </a:rPr>
            <a:t>Price-Earnings Ratio</a:t>
          </a:r>
        </a:p>
      </cdr:txBody>
    </cdr:sp>
  </cdr:relSizeAnchor>
  <cdr:relSizeAnchor xmlns:cdr="http://schemas.openxmlformats.org/drawingml/2006/chartDrawing">
    <cdr:from>
      <cdr:x>0.09406</cdr:x>
      <cdr:y>0.68553</cdr:y>
    </cdr:from>
    <cdr:to>
      <cdr:x>0.34456</cdr:x>
      <cdr:y>0.76303</cdr:y>
    </cdr:to>
    <cdr:sp macro="" textlink="">
      <cdr:nvSpPr>
        <cdr:cNvPr id="17417" name="Text Box 9"/>
        <cdr:cNvSpPr txBox="1">
          <a:spLocks xmlns:a="http://schemas.openxmlformats.org/drawingml/2006/main" noChangeArrowheads="1"/>
        </cdr:cNvSpPr>
      </cdr:nvSpPr>
      <cdr:spPr bwMode="auto">
        <a:xfrm xmlns:a="http://schemas.openxmlformats.org/drawingml/2006/main">
          <a:off x="807250" y="4001236"/>
          <a:ext cx="2156234" cy="452509"/>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36576" tIns="32004" rIns="36576" bIns="32004" anchor="ctr" upright="1"/>
        <a:lstStyle xmlns:a="http://schemas.openxmlformats.org/drawingml/2006/main"/>
        <a:p xmlns:a="http://schemas.openxmlformats.org/drawingml/2006/main">
          <a:pPr algn="ctr" rtl="0">
            <a:defRPr sz="1000"/>
          </a:pPr>
          <a:r>
            <a:rPr lang="en-US" sz="1425" b="0" i="0" strike="noStrike">
              <a:solidFill>
                <a:srgbClr val="FF0000"/>
              </a:solidFill>
              <a:latin typeface="Times New Roman"/>
              <a:cs typeface="Times New Roman"/>
            </a:rPr>
            <a:t>Long-Term Interest Rates</a:t>
          </a:r>
        </a:p>
      </cdr:txBody>
    </cdr:sp>
  </cdr:relSizeAnchor>
  <cdr:relSizeAnchor xmlns:cdr="http://schemas.openxmlformats.org/drawingml/2006/chartDrawing">
    <cdr:from>
      <cdr:x>0.66768</cdr:x>
      <cdr:y>0.20249</cdr:y>
    </cdr:from>
    <cdr:to>
      <cdr:x>0.76312</cdr:x>
      <cdr:y>0.26987</cdr:y>
    </cdr:to>
    <cdr:sp macro="" textlink="">
      <cdr:nvSpPr>
        <cdr:cNvPr id="17419" name="Text Box 11"/>
        <cdr:cNvSpPr txBox="1">
          <a:spLocks xmlns:a="http://schemas.openxmlformats.org/drawingml/2006/main" noChangeArrowheads="1"/>
        </cdr:cNvSpPr>
      </cdr:nvSpPr>
      <cdr:spPr bwMode="auto">
        <a:xfrm xmlns:a="http://schemas.openxmlformats.org/drawingml/2006/main">
          <a:off x="5751474" y="1182290"/>
          <a:ext cx="823359" cy="391960"/>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36576" tIns="32004" rIns="36576" bIns="32004" anchor="ctr" upright="1"/>
        <a:lstStyle xmlns:a="http://schemas.openxmlformats.org/drawingml/2006/main"/>
        <a:p xmlns:a="http://schemas.openxmlformats.org/drawingml/2006/main">
          <a:pPr algn="ctr" rtl="0">
            <a:defRPr sz="1000"/>
          </a:pPr>
          <a:r>
            <a:rPr lang="en-US" sz="1425" b="0" i="0" strike="noStrike">
              <a:solidFill>
                <a:srgbClr val="000000"/>
              </a:solidFill>
              <a:latin typeface="Times New Roman"/>
              <a:cs typeface="Times New Roman"/>
            </a:rPr>
            <a:t>1981</a:t>
          </a:r>
        </a:p>
      </cdr:txBody>
    </cdr:sp>
  </cdr:relSizeAnchor>
  <cdr:relSizeAnchor xmlns:cdr="http://schemas.openxmlformats.org/drawingml/2006/chartDrawing">
    <cdr:from>
      <cdr:x>0.35029</cdr:x>
      <cdr:y>0.57307</cdr:y>
    </cdr:from>
    <cdr:to>
      <cdr:x>0.44294</cdr:x>
      <cdr:y>0.63736</cdr:y>
    </cdr:to>
    <cdr:sp macro="" textlink="">
      <cdr:nvSpPr>
        <cdr:cNvPr id="17420" name="Text Box 12"/>
        <cdr:cNvSpPr txBox="1">
          <a:spLocks xmlns:a="http://schemas.openxmlformats.org/drawingml/2006/main" noChangeArrowheads="1"/>
        </cdr:cNvSpPr>
      </cdr:nvSpPr>
      <cdr:spPr bwMode="auto">
        <a:xfrm xmlns:a="http://schemas.openxmlformats.org/drawingml/2006/main">
          <a:off x="3010501" y="3338782"/>
          <a:ext cx="795125" cy="373918"/>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36576" tIns="32004" rIns="36576" bIns="32004" anchor="ctr" upright="1"/>
        <a:lstStyle xmlns:a="http://schemas.openxmlformats.org/drawingml/2006/main"/>
        <a:p xmlns:a="http://schemas.openxmlformats.org/drawingml/2006/main">
          <a:pPr algn="ctr" rtl="0">
            <a:defRPr sz="1000"/>
          </a:pPr>
          <a:r>
            <a:rPr lang="en-US" sz="1425" b="0" i="0" strike="noStrike">
              <a:solidFill>
                <a:srgbClr val="000000"/>
              </a:solidFill>
              <a:latin typeface="Times New Roman"/>
              <a:cs typeface="Times New Roman"/>
            </a:rPr>
            <a:t>1921</a:t>
          </a:r>
        </a:p>
      </cdr:txBody>
    </cdr:sp>
  </cdr:relSizeAnchor>
  <cdr:relSizeAnchor xmlns:cdr="http://schemas.openxmlformats.org/drawingml/2006/chartDrawing">
    <cdr:from>
      <cdr:x>0.41043</cdr:x>
      <cdr:y>0.28622</cdr:y>
    </cdr:from>
    <cdr:to>
      <cdr:x>0.47523</cdr:x>
      <cdr:y>0.35147</cdr:y>
    </cdr:to>
    <cdr:sp macro="" textlink="">
      <cdr:nvSpPr>
        <cdr:cNvPr id="17553" name="TextBox 10"/>
        <cdr:cNvSpPr txBox="1">
          <a:spLocks xmlns:a="http://schemas.openxmlformats.org/drawingml/2006/main" noChangeArrowheads="1"/>
        </cdr:cNvSpPr>
      </cdr:nvSpPr>
      <cdr:spPr bwMode="auto">
        <a:xfrm xmlns:a="http://schemas.openxmlformats.org/drawingml/2006/main">
          <a:off x="3522305" y="1671205"/>
          <a:ext cx="556128" cy="38097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91440" tIns="45720" rIns="91440" bIns="45720" anchor="t" upright="1"/>
        <a:lstStyle xmlns:a="http://schemas.openxmlformats.org/drawingml/2006/main"/>
        <a:p xmlns:a="http://schemas.openxmlformats.org/drawingml/2006/main">
          <a:pPr algn="l" rtl="0">
            <a:lnSpc>
              <a:spcPts val="1500"/>
            </a:lnSpc>
            <a:defRPr sz="1000"/>
          </a:pPr>
          <a:r>
            <a:rPr lang="en-US" sz="1425" b="0" i="0" strike="noStrike">
              <a:solidFill>
                <a:srgbClr val="000000"/>
              </a:solidFill>
              <a:latin typeface="Times New Roman" pitchFamily="18" charset="0"/>
              <a:cs typeface="Times New Roman" pitchFamily="18" charset="0"/>
            </a:rPr>
            <a:t>1929</a:t>
          </a:r>
        </a:p>
        <a:p xmlns:a="http://schemas.openxmlformats.org/drawingml/2006/main">
          <a:pPr algn="l" rtl="0">
            <a:lnSpc>
              <a:spcPts val="1500"/>
            </a:lnSpc>
            <a:defRPr sz="1000"/>
          </a:pPr>
          <a:endParaRPr lang="en-US" sz="1425" b="0" i="0" strike="noStrike">
            <a:solidFill>
              <a:srgbClr val="000000"/>
            </a:solidFill>
            <a:latin typeface="Calibri"/>
          </a:endParaRPr>
        </a:p>
      </cdr:txBody>
    </cdr:sp>
  </cdr:relSizeAnchor>
  <cdr:relSizeAnchor xmlns:cdr="http://schemas.openxmlformats.org/drawingml/2006/chartDrawing">
    <cdr:from>
      <cdr:x>0.87445</cdr:x>
      <cdr:y>0.43835</cdr:y>
    </cdr:from>
    <cdr:to>
      <cdr:x>0.95536</cdr:x>
      <cdr:y>0.50673</cdr:y>
    </cdr:to>
    <cdr:sp macro="" textlink="">
      <cdr:nvSpPr>
        <cdr:cNvPr id="17880" name="TextBox 11"/>
        <cdr:cNvSpPr txBox="1">
          <a:spLocks xmlns:a="http://schemas.openxmlformats.org/drawingml/2006/main" noChangeArrowheads="1"/>
        </cdr:cNvSpPr>
      </cdr:nvSpPr>
      <cdr:spPr bwMode="auto">
        <a:xfrm xmlns:a="http://schemas.openxmlformats.org/drawingml/2006/main">
          <a:off x="7496223" y="2555263"/>
          <a:ext cx="693601" cy="39860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91440" tIns="45720" rIns="91440" bIns="45720" anchor="t" upright="1"/>
        <a:lstStyle xmlns:a="http://schemas.openxmlformats.org/drawingml/2006/main"/>
        <a:p xmlns:a="http://schemas.openxmlformats.org/drawingml/2006/main">
          <a:pPr algn="l" rtl="0">
            <a:defRPr sz="1000"/>
          </a:pPr>
          <a:r>
            <a:rPr lang="en-US" sz="1400" b="0" i="0" strike="noStrike">
              <a:solidFill>
                <a:schemeClr val="tx2">
                  <a:lumMod val="60000"/>
                  <a:lumOff val="40000"/>
                </a:schemeClr>
              </a:solidFill>
              <a:latin typeface="Times New Roman" pitchFamily="18" charset="0"/>
              <a:cs typeface="Times New Roman" pitchFamily="18" charset="0"/>
            </a:rPr>
            <a:t>23.47</a:t>
          </a:r>
        </a:p>
        <a:p xmlns:a="http://schemas.openxmlformats.org/drawingml/2006/main">
          <a:pPr algn="l" rtl="0">
            <a:defRPr sz="1000"/>
          </a:pPr>
          <a:endParaRPr lang="en-US" sz="1400" b="0" i="0" strike="noStrike">
            <a:solidFill>
              <a:schemeClr val="tx2">
                <a:lumMod val="60000"/>
                <a:lumOff val="40000"/>
              </a:schemeClr>
            </a:solidFill>
            <a:latin typeface="Times New Roman" pitchFamily="18" charset="0"/>
            <a:cs typeface="Times New Roman" pitchFamily="18" charset="0"/>
          </a:endParaRPr>
        </a:p>
        <a:p xmlns:a="http://schemas.openxmlformats.org/drawingml/2006/main">
          <a:pPr algn="l" rtl="0">
            <a:defRPr sz="1000"/>
          </a:pPr>
          <a:endParaRPr lang="en-US" sz="1400" b="0" i="0" strike="noStrike">
            <a:solidFill>
              <a:schemeClr val="tx2">
                <a:lumMod val="60000"/>
                <a:lumOff val="40000"/>
              </a:schemeClr>
            </a:solidFill>
            <a:latin typeface="Times New Roman" pitchFamily="18" charset="0"/>
            <a:cs typeface="Times New Roman" pitchFamily="18" charset="0"/>
          </a:endParaRPr>
        </a:p>
        <a:p xmlns:a="http://schemas.openxmlformats.org/drawingml/2006/main">
          <a:pPr algn="l" rtl="0">
            <a:defRPr sz="1000"/>
          </a:pPr>
          <a:endParaRPr lang="en-US" sz="1400" b="0" i="0" strike="noStrike">
            <a:solidFill>
              <a:schemeClr val="tx2">
                <a:lumMod val="60000"/>
                <a:lumOff val="40000"/>
              </a:schemeClr>
            </a:solidFill>
            <a:latin typeface="Times New Roman" pitchFamily="18" charset="0"/>
            <a:cs typeface="Times New Roman" pitchFamily="18" charset="0"/>
          </a:endParaRPr>
        </a:p>
        <a:p xmlns:a="http://schemas.openxmlformats.org/drawingml/2006/main">
          <a:pPr algn="l" rtl="0">
            <a:defRPr sz="1000"/>
          </a:pPr>
          <a:endParaRPr lang="en-US" sz="1400" b="0" i="0" strike="noStrike">
            <a:solidFill>
              <a:schemeClr val="tx2">
                <a:lumMod val="60000"/>
                <a:lumOff val="40000"/>
              </a:schemeClr>
            </a:solidFill>
            <a:latin typeface="Times New Roman" pitchFamily="18" charset="0"/>
            <a:cs typeface="Times New Roman" pitchFamily="18" charset="0"/>
          </a:endParaRPr>
        </a:p>
        <a:p xmlns:a="http://schemas.openxmlformats.org/drawingml/2006/main">
          <a:pPr algn="l" rtl="0">
            <a:defRPr sz="1000"/>
          </a:pPr>
          <a:endParaRPr lang="en-US" sz="1400" b="0" i="0" strike="noStrike">
            <a:solidFill>
              <a:schemeClr val="tx2">
                <a:lumMod val="60000"/>
                <a:lumOff val="40000"/>
              </a:schemeClr>
            </a:solidFill>
            <a:latin typeface="Times New Roman" pitchFamily="18" charset="0"/>
            <a:cs typeface="Times New Roman" pitchFamily="18" charset="0"/>
          </a:endParaRPr>
        </a:p>
        <a:p xmlns:a="http://schemas.openxmlformats.org/drawingml/2006/main">
          <a:pPr algn="l" rtl="0">
            <a:defRPr sz="1000"/>
          </a:pPr>
          <a:endParaRPr lang="en-US" sz="1400" b="0" i="0" strike="noStrike">
            <a:solidFill>
              <a:schemeClr val="tx2">
                <a:lumMod val="60000"/>
                <a:lumOff val="40000"/>
              </a:schemeClr>
            </a:solidFill>
            <a:latin typeface="Times New Roman" pitchFamily="18" charset="0"/>
            <a:cs typeface="Times New Roman" pitchFamily="18" charset="0"/>
          </a:endParaRPr>
        </a:p>
        <a:p xmlns:a="http://schemas.openxmlformats.org/drawingml/2006/main">
          <a:pPr algn="l" rtl="0">
            <a:defRPr sz="1000"/>
          </a:pPr>
          <a:endParaRPr lang="en-US" sz="1400" b="0" i="0" strike="noStrike">
            <a:solidFill>
              <a:srgbClr val="333399"/>
            </a:solidFill>
            <a:latin typeface="Calibri"/>
          </a:endParaRPr>
        </a:p>
        <a:p xmlns:a="http://schemas.openxmlformats.org/drawingml/2006/main">
          <a:pPr algn="l" rtl="0">
            <a:defRPr sz="1000"/>
          </a:pPr>
          <a:endParaRPr lang="en-US" sz="1400" b="0" i="0" strike="noStrike">
            <a:solidFill>
              <a:srgbClr val="333399"/>
            </a:solidFill>
            <a:latin typeface="Calibri"/>
          </a:endParaRPr>
        </a:p>
        <a:p xmlns:a="http://schemas.openxmlformats.org/drawingml/2006/main">
          <a:pPr algn="l" rtl="0">
            <a:defRPr sz="1000"/>
          </a:pPr>
          <a:endParaRPr lang="en-US" sz="1400" b="0" i="0" strike="noStrike">
            <a:solidFill>
              <a:srgbClr val="333399"/>
            </a:solidFill>
            <a:latin typeface="Calibri"/>
          </a:endParaRPr>
        </a:p>
        <a:p xmlns:a="http://schemas.openxmlformats.org/drawingml/2006/main">
          <a:pPr algn="l" rtl="0">
            <a:defRPr sz="1000"/>
          </a:pPr>
          <a:endParaRPr lang="en-US" sz="1400" b="0" i="0" strike="noStrike">
            <a:solidFill>
              <a:srgbClr val="333399"/>
            </a:solidFill>
            <a:latin typeface="Calibri"/>
          </a:endParaRPr>
        </a:p>
        <a:p xmlns:a="http://schemas.openxmlformats.org/drawingml/2006/main">
          <a:pPr algn="l" rtl="0">
            <a:defRPr sz="1000"/>
          </a:pPr>
          <a:endParaRPr lang="en-US" sz="1400" b="0" i="0" strike="noStrike">
            <a:solidFill>
              <a:srgbClr val="333399"/>
            </a:solidFill>
            <a:latin typeface="Calibri"/>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0.513</cdr:x>
      <cdr:y>0.37684</cdr:y>
    </cdr:from>
    <cdr:to>
      <cdr:x>0.66371</cdr:x>
      <cdr:y>0.449</cdr:y>
    </cdr:to>
    <cdr:sp macro="" textlink="">
      <cdr:nvSpPr>
        <cdr:cNvPr id="4097" name="Text Box 1"/>
        <cdr:cNvSpPr txBox="1">
          <a:spLocks xmlns:a="http://schemas.openxmlformats.org/drawingml/2006/main" noChangeArrowheads="1"/>
        </cdr:cNvSpPr>
      </cdr:nvSpPr>
      <cdr:spPr bwMode="auto">
        <a:xfrm xmlns:a="http://schemas.openxmlformats.org/drawingml/2006/main">
          <a:off x="4402579" y="2200275"/>
          <a:ext cx="1293371" cy="421357"/>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36576" tIns="32004" rIns="36576" bIns="32004" anchor="ctr" upright="1"/>
        <a:lstStyle xmlns:a="http://schemas.openxmlformats.org/drawingml/2006/main"/>
        <a:p xmlns:a="http://schemas.openxmlformats.org/drawingml/2006/main">
          <a:pPr algn="ctr" rtl="0">
            <a:defRPr sz="1000"/>
          </a:pPr>
          <a:r>
            <a:rPr lang="en-US" sz="1600" b="0" i="0" strike="noStrike">
              <a:solidFill>
                <a:srgbClr val="0070C0"/>
              </a:solidFill>
              <a:latin typeface="Times New Roman"/>
              <a:cs typeface="Times New Roman"/>
            </a:rPr>
            <a:t>Home Prices</a:t>
          </a:r>
        </a:p>
      </cdr:txBody>
    </cdr:sp>
  </cdr:relSizeAnchor>
  <cdr:relSizeAnchor xmlns:cdr="http://schemas.openxmlformats.org/drawingml/2006/chartDrawing">
    <cdr:from>
      <cdr:x>0.11959</cdr:x>
      <cdr:y>0.55816</cdr:y>
    </cdr:from>
    <cdr:to>
      <cdr:x>0.34739</cdr:x>
      <cdr:y>0.61827</cdr:y>
    </cdr:to>
    <cdr:sp macro="" textlink="">
      <cdr:nvSpPr>
        <cdr:cNvPr id="4098" name="Text Box 2"/>
        <cdr:cNvSpPr txBox="1">
          <a:spLocks xmlns:a="http://schemas.openxmlformats.org/drawingml/2006/main" noChangeArrowheads="1"/>
        </cdr:cNvSpPr>
      </cdr:nvSpPr>
      <cdr:spPr bwMode="auto">
        <a:xfrm xmlns:a="http://schemas.openxmlformats.org/drawingml/2006/main">
          <a:off x="1026331" y="3259007"/>
          <a:ext cx="1954994" cy="350968"/>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36576" tIns="32004" rIns="36576" bIns="32004" anchor="ctr" upright="1"/>
        <a:lstStyle xmlns:a="http://schemas.openxmlformats.org/drawingml/2006/main"/>
        <a:p xmlns:a="http://schemas.openxmlformats.org/drawingml/2006/main">
          <a:pPr algn="ctr" rtl="0">
            <a:defRPr sz="1000"/>
          </a:pPr>
          <a:r>
            <a:rPr lang="en-US" sz="1600" b="0" i="0" strike="noStrike">
              <a:solidFill>
                <a:srgbClr val="99CC00"/>
              </a:solidFill>
              <a:latin typeface="Times New Roman"/>
              <a:cs typeface="Times New Roman"/>
            </a:rPr>
            <a:t>Building Costs</a:t>
          </a:r>
        </a:p>
      </cdr:txBody>
    </cdr:sp>
  </cdr:relSizeAnchor>
  <cdr:relSizeAnchor xmlns:cdr="http://schemas.openxmlformats.org/drawingml/2006/chartDrawing">
    <cdr:from>
      <cdr:x>0.54347</cdr:x>
      <cdr:y>0.57749</cdr:y>
    </cdr:from>
    <cdr:to>
      <cdr:x>0.67592</cdr:x>
      <cdr:y>0.65394</cdr:y>
    </cdr:to>
    <cdr:sp macro="" textlink="">
      <cdr:nvSpPr>
        <cdr:cNvPr id="4099" name="Text Box 3"/>
        <cdr:cNvSpPr txBox="1">
          <a:spLocks xmlns:a="http://schemas.openxmlformats.org/drawingml/2006/main" noChangeArrowheads="1"/>
        </cdr:cNvSpPr>
      </cdr:nvSpPr>
      <cdr:spPr bwMode="auto">
        <a:xfrm xmlns:a="http://schemas.openxmlformats.org/drawingml/2006/main">
          <a:off x="4664071" y="3371850"/>
          <a:ext cx="1136654" cy="446372"/>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36576" tIns="32004" rIns="36576" bIns="32004" anchor="ctr" upright="1"/>
        <a:lstStyle xmlns:a="http://schemas.openxmlformats.org/drawingml/2006/main"/>
        <a:p xmlns:a="http://schemas.openxmlformats.org/drawingml/2006/main">
          <a:pPr algn="ctr" rtl="0">
            <a:defRPr sz="1000"/>
          </a:pPr>
          <a:r>
            <a:rPr lang="en-US" sz="1600" b="0" i="0" strike="noStrike">
              <a:solidFill>
                <a:srgbClr val="FF00FF"/>
              </a:solidFill>
              <a:latin typeface="Times New Roman"/>
              <a:cs typeface="Times New Roman"/>
            </a:rPr>
            <a:t>Population</a:t>
          </a:r>
        </a:p>
      </cdr:txBody>
    </cdr:sp>
  </cdr:relSizeAnchor>
  <cdr:relSizeAnchor xmlns:cdr="http://schemas.openxmlformats.org/drawingml/2006/chartDrawing">
    <cdr:from>
      <cdr:x>0.6975</cdr:x>
      <cdr:y>0.7239</cdr:y>
    </cdr:from>
    <cdr:to>
      <cdr:x>0.86459</cdr:x>
      <cdr:y>0.77651</cdr:y>
    </cdr:to>
    <cdr:sp macro="" textlink="">
      <cdr:nvSpPr>
        <cdr:cNvPr id="4100" name="Text Box 4"/>
        <cdr:cNvSpPr txBox="1">
          <a:spLocks xmlns:a="http://schemas.openxmlformats.org/drawingml/2006/main" noChangeArrowheads="1"/>
        </cdr:cNvSpPr>
      </cdr:nvSpPr>
      <cdr:spPr bwMode="auto">
        <a:xfrm xmlns:a="http://schemas.openxmlformats.org/drawingml/2006/main">
          <a:off x="5985961" y="4226718"/>
          <a:ext cx="1434013" cy="307181"/>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36576" tIns="32004" rIns="36576" bIns="32004" anchor="ctr" upright="1"/>
        <a:lstStyle xmlns:a="http://schemas.openxmlformats.org/drawingml/2006/main"/>
        <a:p xmlns:a="http://schemas.openxmlformats.org/drawingml/2006/main">
          <a:pPr algn="ctr" rtl="0">
            <a:defRPr sz="1000"/>
          </a:pPr>
          <a:r>
            <a:rPr lang="en-US" sz="1600" b="0" i="0" strike="noStrike" baseline="0">
              <a:solidFill>
                <a:schemeClr val="bg1">
                  <a:lumMod val="50000"/>
                </a:schemeClr>
              </a:solidFill>
              <a:latin typeface="Times New Roman"/>
              <a:cs typeface="Times New Roman"/>
            </a:rPr>
            <a:t>Interest Rates</a:t>
          </a:r>
        </a:p>
      </cdr:txBody>
    </cdr:sp>
  </cdr:relSizeAnchor>
</c:userShapes>
</file>

<file path=ppt/drawings/drawing4.xml><?xml version="1.0" encoding="utf-8"?>
<c:userShapes xmlns:c="http://schemas.openxmlformats.org/drawingml/2006/chart">
  <cdr:relSizeAnchor xmlns:cdr="http://schemas.openxmlformats.org/drawingml/2006/chartDrawing">
    <cdr:from>
      <cdr:x>0.72222</cdr:x>
      <cdr:y>0.39866</cdr:y>
    </cdr:from>
    <cdr:to>
      <cdr:x>0.81932</cdr:x>
      <cdr:y>0.47533</cdr:y>
    </cdr:to>
    <cdr:sp macro="" textlink="">
      <cdr:nvSpPr>
        <cdr:cNvPr id="2" name="TextBox 1"/>
        <cdr:cNvSpPr txBox="1"/>
      </cdr:nvSpPr>
      <cdr:spPr>
        <a:xfrm xmlns:a="http://schemas.openxmlformats.org/drawingml/2006/main">
          <a:off x="5943600" y="1981200"/>
          <a:ext cx="799053" cy="3810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2000" dirty="0" smtClean="0"/>
            <a:t>1307</a:t>
          </a:r>
          <a:endParaRPr lang="en-US" sz="20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D54DB385-D20E-4C05-8080-E78B3DE22601}" type="datetimeFigureOut">
              <a:rPr lang="en-US" smtClean="0"/>
              <a:t>7/7/2014</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2524C1B7-BC82-44D5-9777-06E463BD62FA}" type="slidenum">
              <a:rPr lang="en-US" smtClean="0"/>
              <a:t>‹#›</a:t>
            </a:fld>
            <a:endParaRPr lang="en-US"/>
          </a:p>
        </p:txBody>
      </p:sp>
    </p:spTree>
    <p:extLst>
      <p:ext uri="{BB962C8B-B14F-4D97-AF65-F5344CB8AC3E}">
        <p14:creationId xmlns:p14="http://schemas.microsoft.com/office/powerpoint/2010/main" val="791023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646" tIns="47823" rIns="95646" bIns="47823"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5646" tIns="47823" rIns="95646" bIns="47823" rtlCol="0"/>
          <a:lstStyle>
            <a:lvl1pPr algn="r">
              <a:defRPr sz="1300"/>
            </a:lvl1pPr>
          </a:lstStyle>
          <a:p>
            <a:fld id="{9667C9E9-443C-4B7F-9AB2-44704DEBFDD6}" type="datetimeFigureOut">
              <a:rPr lang="en-US" smtClean="0"/>
              <a:pPr/>
              <a:t>7/7/2014</a:t>
            </a:fld>
            <a:endParaRPr lang="en-US"/>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5646" tIns="47823" rIns="95646" bIns="47823"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5646" tIns="47823" rIns="95646" bIns="478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5646" tIns="47823" rIns="95646" bIns="47823"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5646" tIns="47823" rIns="95646" bIns="47823" rtlCol="0" anchor="b"/>
          <a:lstStyle>
            <a:lvl1pPr algn="r">
              <a:defRPr sz="1300"/>
            </a:lvl1pPr>
          </a:lstStyle>
          <a:p>
            <a:fld id="{6C13B81F-3AF1-4D23-A29E-5CF7F6BF66FD}" type="slidenum">
              <a:rPr lang="en-US" smtClean="0"/>
              <a:pPr/>
              <a:t>‹#›</a:t>
            </a:fld>
            <a:endParaRPr lang="en-US"/>
          </a:p>
        </p:txBody>
      </p:sp>
    </p:spTree>
    <p:extLst>
      <p:ext uri="{BB962C8B-B14F-4D97-AF65-F5344CB8AC3E}">
        <p14:creationId xmlns:p14="http://schemas.microsoft.com/office/powerpoint/2010/main" val="882963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13B81F-3AF1-4D23-A29E-5CF7F6BF66FD}" type="slidenum">
              <a:rPr lang="en-US" smtClean="0"/>
              <a:pPr/>
              <a:t>1</a:t>
            </a:fld>
            <a:endParaRPr lang="en-US"/>
          </a:p>
        </p:txBody>
      </p:sp>
    </p:spTree>
    <p:extLst>
      <p:ext uri="{BB962C8B-B14F-4D97-AF65-F5344CB8AC3E}">
        <p14:creationId xmlns:p14="http://schemas.microsoft.com/office/powerpoint/2010/main" val="3851579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962948-3DE3-4CFD-9FC6-1D3A4CEA0724}" type="slidenum">
              <a:rPr lang="en-US" smtClean="0"/>
              <a:pPr/>
              <a:t>10</a:t>
            </a:fld>
            <a:endParaRPr lang="en-US"/>
          </a:p>
        </p:txBody>
      </p:sp>
    </p:spTree>
    <p:extLst>
      <p:ext uri="{BB962C8B-B14F-4D97-AF65-F5344CB8AC3E}">
        <p14:creationId xmlns:p14="http://schemas.microsoft.com/office/powerpoint/2010/main" val="183475247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13B81F-3AF1-4D23-A29E-5CF7F6BF66FD}" type="slidenum">
              <a:rPr lang="en-US" smtClean="0"/>
              <a:pPr/>
              <a:t>164</a:t>
            </a:fld>
            <a:endParaRPr lang="en-US"/>
          </a:p>
        </p:txBody>
      </p:sp>
    </p:spTree>
    <p:extLst>
      <p:ext uri="{BB962C8B-B14F-4D97-AF65-F5344CB8AC3E}">
        <p14:creationId xmlns:p14="http://schemas.microsoft.com/office/powerpoint/2010/main" val="424964321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13B81F-3AF1-4D23-A29E-5CF7F6BF66FD}" type="slidenum">
              <a:rPr lang="en-US" smtClean="0"/>
              <a:pPr/>
              <a:t>165</a:t>
            </a:fld>
            <a:endParaRPr lang="en-US"/>
          </a:p>
        </p:txBody>
      </p:sp>
    </p:spTree>
    <p:extLst>
      <p:ext uri="{BB962C8B-B14F-4D97-AF65-F5344CB8AC3E}">
        <p14:creationId xmlns:p14="http://schemas.microsoft.com/office/powerpoint/2010/main" val="210414855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13B81F-3AF1-4D23-A29E-5CF7F6BF66FD}" type="slidenum">
              <a:rPr lang="en-US" smtClean="0"/>
              <a:pPr/>
              <a:t>166</a:t>
            </a:fld>
            <a:endParaRPr lang="en-US"/>
          </a:p>
        </p:txBody>
      </p:sp>
    </p:spTree>
    <p:extLst>
      <p:ext uri="{BB962C8B-B14F-4D97-AF65-F5344CB8AC3E}">
        <p14:creationId xmlns:p14="http://schemas.microsoft.com/office/powerpoint/2010/main" val="211814797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13B81F-3AF1-4D23-A29E-5CF7F6BF66FD}" type="slidenum">
              <a:rPr lang="en-US" smtClean="0"/>
              <a:pPr/>
              <a:t>168</a:t>
            </a:fld>
            <a:endParaRPr lang="en-US"/>
          </a:p>
        </p:txBody>
      </p:sp>
    </p:spTree>
    <p:extLst>
      <p:ext uri="{BB962C8B-B14F-4D97-AF65-F5344CB8AC3E}">
        <p14:creationId xmlns:p14="http://schemas.microsoft.com/office/powerpoint/2010/main" val="33808933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962948-3DE3-4CFD-9FC6-1D3A4CEA0724}" type="slidenum">
              <a:rPr lang="en-US" smtClean="0"/>
              <a:pPr/>
              <a:t>208</a:t>
            </a:fld>
            <a:endParaRPr lang="en-US"/>
          </a:p>
        </p:txBody>
      </p:sp>
    </p:spTree>
    <p:extLst>
      <p:ext uri="{BB962C8B-B14F-4D97-AF65-F5344CB8AC3E}">
        <p14:creationId xmlns:p14="http://schemas.microsoft.com/office/powerpoint/2010/main" val="19315619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962948-3DE3-4CFD-9FC6-1D3A4CEA0724}" type="slidenum">
              <a:rPr lang="en-US" smtClean="0"/>
              <a:pPr/>
              <a:t>209</a:t>
            </a:fld>
            <a:endParaRPr lang="en-US"/>
          </a:p>
        </p:txBody>
      </p:sp>
    </p:spTree>
    <p:extLst>
      <p:ext uri="{BB962C8B-B14F-4D97-AF65-F5344CB8AC3E}">
        <p14:creationId xmlns:p14="http://schemas.microsoft.com/office/powerpoint/2010/main" val="375687306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962948-3DE3-4CFD-9FC6-1D3A4CEA0724}" type="slidenum">
              <a:rPr lang="en-US" smtClean="0"/>
              <a:pPr/>
              <a:t>210</a:t>
            </a:fld>
            <a:endParaRPr lang="en-US"/>
          </a:p>
        </p:txBody>
      </p:sp>
    </p:spTree>
    <p:extLst>
      <p:ext uri="{BB962C8B-B14F-4D97-AF65-F5344CB8AC3E}">
        <p14:creationId xmlns:p14="http://schemas.microsoft.com/office/powerpoint/2010/main" val="90360104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962948-3DE3-4CFD-9FC6-1D3A4CEA0724}" type="slidenum">
              <a:rPr lang="en-US" smtClean="0"/>
              <a:pPr/>
              <a:t>211</a:t>
            </a:fld>
            <a:endParaRPr lang="en-US"/>
          </a:p>
        </p:txBody>
      </p:sp>
    </p:spTree>
    <p:extLst>
      <p:ext uri="{BB962C8B-B14F-4D97-AF65-F5344CB8AC3E}">
        <p14:creationId xmlns:p14="http://schemas.microsoft.com/office/powerpoint/2010/main" val="107514537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962948-3DE3-4CFD-9FC6-1D3A4CEA0724}" type="slidenum">
              <a:rPr lang="en-US" smtClean="0"/>
              <a:pPr/>
              <a:t>212</a:t>
            </a:fld>
            <a:endParaRPr lang="en-US"/>
          </a:p>
        </p:txBody>
      </p:sp>
    </p:spTree>
    <p:extLst>
      <p:ext uri="{BB962C8B-B14F-4D97-AF65-F5344CB8AC3E}">
        <p14:creationId xmlns:p14="http://schemas.microsoft.com/office/powerpoint/2010/main" val="200652668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962948-3DE3-4CFD-9FC6-1D3A4CEA0724}" type="slidenum">
              <a:rPr lang="en-US" smtClean="0"/>
              <a:pPr/>
              <a:t>213</a:t>
            </a:fld>
            <a:endParaRPr lang="en-US"/>
          </a:p>
        </p:txBody>
      </p:sp>
    </p:spTree>
    <p:extLst>
      <p:ext uri="{BB962C8B-B14F-4D97-AF65-F5344CB8AC3E}">
        <p14:creationId xmlns:p14="http://schemas.microsoft.com/office/powerpoint/2010/main" val="2385803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962948-3DE3-4CFD-9FC6-1D3A4CEA0724}" type="slidenum">
              <a:rPr lang="en-US" smtClean="0"/>
              <a:pPr/>
              <a:t>11</a:t>
            </a:fld>
            <a:endParaRPr lang="en-US"/>
          </a:p>
        </p:txBody>
      </p:sp>
    </p:spTree>
    <p:extLst>
      <p:ext uri="{BB962C8B-B14F-4D97-AF65-F5344CB8AC3E}">
        <p14:creationId xmlns:p14="http://schemas.microsoft.com/office/powerpoint/2010/main" val="339578039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962948-3DE3-4CFD-9FC6-1D3A4CEA0724}" type="slidenum">
              <a:rPr lang="en-US" smtClean="0"/>
              <a:pPr/>
              <a:t>214</a:t>
            </a:fld>
            <a:endParaRPr lang="en-US"/>
          </a:p>
        </p:txBody>
      </p:sp>
    </p:spTree>
    <p:extLst>
      <p:ext uri="{BB962C8B-B14F-4D97-AF65-F5344CB8AC3E}">
        <p14:creationId xmlns:p14="http://schemas.microsoft.com/office/powerpoint/2010/main" val="247579852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962948-3DE3-4CFD-9FC6-1D3A4CEA0724}" type="slidenum">
              <a:rPr lang="en-US" smtClean="0"/>
              <a:pPr/>
              <a:t>215</a:t>
            </a:fld>
            <a:endParaRPr lang="en-US"/>
          </a:p>
        </p:txBody>
      </p:sp>
    </p:spTree>
    <p:extLst>
      <p:ext uri="{BB962C8B-B14F-4D97-AF65-F5344CB8AC3E}">
        <p14:creationId xmlns:p14="http://schemas.microsoft.com/office/powerpoint/2010/main" val="161804747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962948-3DE3-4CFD-9FC6-1D3A4CEA0724}" type="slidenum">
              <a:rPr lang="en-US" smtClean="0"/>
              <a:pPr/>
              <a:t>216</a:t>
            </a:fld>
            <a:endParaRPr lang="en-US"/>
          </a:p>
        </p:txBody>
      </p:sp>
    </p:spTree>
    <p:extLst>
      <p:ext uri="{BB962C8B-B14F-4D97-AF65-F5344CB8AC3E}">
        <p14:creationId xmlns:p14="http://schemas.microsoft.com/office/powerpoint/2010/main" val="154334941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13B81F-3AF1-4D23-A29E-5CF7F6BF66FD}" type="slidenum">
              <a:rPr lang="en-US" smtClean="0"/>
              <a:pPr/>
              <a:t>217</a:t>
            </a:fld>
            <a:endParaRPr lang="en-US"/>
          </a:p>
        </p:txBody>
      </p:sp>
    </p:spTree>
    <p:extLst>
      <p:ext uri="{BB962C8B-B14F-4D97-AF65-F5344CB8AC3E}">
        <p14:creationId xmlns:p14="http://schemas.microsoft.com/office/powerpoint/2010/main" val="241472664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13B81F-3AF1-4D23-A29E-5CF7F6BF66FD}" type="slidenum">
              <a:rPr lang="en-US" smtClean="0"/>
              <a:pPr/>
              <a:t>218</a:t>
            </a:fld>
            <a:endParaRPr lang="en-US"/>
          </a:p>
        </p:txBody>
      </p:sp>
    </p:spTree>
    <p:extLst>
      <p:ext uri="{BB962C8B-B14F-4D97-AF65-F5344CB8AC3E}">
        <p14:creationId xmlns:p14="http://schemas.microsoft.com/office/powerpoint/2010/main" val="14386473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13B81F-3AF1-4D23-A29E-5CF7F6BF66FD}" type="slidenum">
              <a:rPr lang="en-US" smtClean="0"/>
              <a:pPr/>
              <a:t>219</a:t>
            </a:fld>
            <a:endParaRPr lang="en-US"/>
          </a:p>
        </p:txBody>
      </p:sp>
    </p:spTree>
    <p:extLst>
      <p:ext uri="{BB962C8B-B14F-4D97-AF65-F5344CB8AC3E}">
        <p14:creationId xmlns:p14="http://schemas.microsoft.com/office/powerpoint/2010/main" val="143205786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13B81F-3AF1-4D23-A29E-5CF7F6BF66FD}" type="slidenum">
              <a:rPr lang="en-US" smtClean="0"/>
              <a:pPr/>
              <a:t>220</a:t>
            </a:fld>
            <a:endParaRPr lang="en-US"/>
          </a:p>
        </p:txBody>
      </p:sp>
    </p:spTree>
    <p:extLst>
      <p:ext uri="{BB962C8B-B14F-4D97-AF65-F5344CB8AC3E}">
        <p14:creationId xmlns:p14="http://schemas.microsoft.com/office/powerpoint/2010/main" val="136051747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13B81F-3AF1-4D23-A29E-5CF7F6BF66FD}" type="slidenum">
              <a:rPr lang="en-US" smtClean="0"/>
              <a:pPr/>
              <a:t>221</a:t>
            </a:fld>
            <a:endParaRPr lang="en-US"/>
          </a:p>
        </p:txBody>
      </p:sp>
    </p:spTree>
    <p:extLst>
      <p:ext uri="{BB962C8B-B14F-4D97-AF65-F5344CB8AC3E}">
        <p14:creationId xmlns:p14="http://schemas.microsoft.com/office/powerpoint/2010/main" val="422564433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13B81F-3AF1-4D23-A29E-5CF7F6BF66FD}" type="slidenum">
              <a:rPr lang="en-US" smtClean="0"/>
              <a:pPr/>
              <a:t>222</a:t>
            </a:fld>
            <a:endParaRPr lang="en-US"/>
          </a:p>
        </p:txBody>
      </p:sp>
    </p:spTree>
    <p:extLst>
      <p:ext uri="{BB962C8B-B14F-4D97-AF65-F5344CB8AC3E}">
        <p14:creationId xmlns:p14="http://schemas.microsoft.com/office/powerpoint/2010/main" val="276870723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13B81F-3AF1-4D23-A29E-5CF7F6BF66FD}" type="slidenum">
              <a:rPr lang="en-US" smtClean="0"/>
              <a:pPr/>
              <a:t>223</a:t>
            </a:fld>
            <a:endParaRPr lang="en-US"/>
          </a:p>
        </p:txBody>
      </p:sp>
    </p:spTree>
    <p:extLst>
      <p:ext uri="{BB962C8B-B14F-4D97-AF65-F5344CB8AC3E}">
        <p14:creationId xmlns:p14="http://schemas.microsoft.com/office/powerpoint/2010/main" val="3111543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13B81F-3AF1-4D23-A29E-5CF7F6BF66FD}" type="slidenum">
              <a:rPr lang="en-US" smtClean="0"/>
              <a:pPr/>
              <a:t>12</a:t>
            </a:fld>
            <a:endParaRPr lang="en-US"/>
          </a:p>
        </p:txBody>
      </p:sp>
    </p:spTree>
    <p:extLst>
      <p:ext uri="{BB962C8B-B14F-4D97-AF65-F5344CB8AC3E}">
        <p14:creationId xmlns:p14="http://schemas.microsoft.com/office/powerpoint/2010/main" val="142436294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13B81F-3AF1-4D23-A29E-5CF7F6BF66FD}" type="slidenum">
              <a:rPr lang="en-US" smtClean="0"/>
              <a:pPr/>
              <a:t>225</a:t>
            </a:fld>
            <a:endParaRPr lang="en-US"/>
          </a:p>
        </p:txBody>
      </p:sp>
    </p:spTree>
    <p:extLst>
      <p:ext uri="{BB962C8B-B14F-4D97-AF65-F5344CB8AC3E}">
        <p14:creationId xmlns:p14="http://schemas.microsoft.com/office/powerpoint/2010/main" val="204012752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1FF750-E440-4856-9EFF-DEEB247BFE85}" type="slidenum">
              <a:rPr lang="en-US" smtClean="0"/>
              <a:pPr/>
              <a:t>226</a:t>
            </a:fld>
            <a:endParaRPr lang="en-US"/>
          </a:p>
        </p:txBody>
      </p:sp>
    </p:spTree>
    <p:extLst>
      <p:ext uri="{BB962C8B-B14F-4D97-AF65-F5344CB8AC3E}">
        <p14:creationId xmlns:p14="http://schemas.microsoft.com/office/powerpoint/2010/main" val="211118756"/>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1FF750-E440-4856-9EFF-DEEB247BFE85}" type="slidenum">
              <a:rPr lang="en-US" smtClean="0"/>
              <a:pPr/>
              <a:t>227</a:t>
            </a:fld>
            <a:endParaRPr lang="en-US"/>
          </a:p>
        </p:txBody>
      </p:sp>
    </p:spTree>
    <p:extLst>
      <p:ext uri="{BB962C8B-B14F-4D97-AF65-F5344CB8AC3E}">
        <p14:creationId xmlns:p14="http://schemas.microsoft.com/office/powerpoint/2010/main" val="275517952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13B81F-3AF1-4D23-A29E-5CF7F6BF66FD}" type="slidenum">
              <a:rPr lang="en-US" smtClean="0"/>
              <a:pPr/>
              <a:t>228</a:t>
            </a:fld>
            <a:endParaRPr lang="en-US"/>
          </a:p>
        </p:txBody>
      </p:sp>
    </p:spTree>
    <p:extLst>
      <p:ext uri="{BB962C8B-B14F-4D97-AF65-F5344CB8AC3E}">
        <p14:creationId xmlns:p14="http://schemas.microsoft.com/office/powerpoint/2010/main" val="249923368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1FF750-E440-4856-9EFF-DEEB247BFE85}" type="slidenum">
              <a:rPr lang="en-US" smtClean="0"/>
              <a:pPr/>
              <a:t>229</a:t>
            </a:fld>
            <a:endParaRPr lang="en-US"/>
          </a:p>
        </p:txBody>
      </p:sp>
    </p:spTree>
    <p:extLst>
      <p:ext uri="{BB962C8B-B14F-4D97-AF65-F5344CB8AC3E}">
        <p14:creationId xmlns:p14="http://schemas.microsoft.com/office/powerpoint/2010/main" val="117070930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13B81F-3AF1-4D23-A29E-5CF7F6BF66FD}" type="slidenum">
              <a:rPr lang="en-US" smtClean="0"/>
              <a:pPr/>
              <a:t>231</a:t>
            </a:fld>
            <a:endParaRPr lang="en-US"/>
          </a:p>
        </p:txBody>
      </p:sp>
    </p:spTree>
    <p:extLst>
      <p:ext uri="{BB962C8B-B14F-4D97-AF65-F5344CB8AC3E}">
        <p14:creationId xmlns:p14="http://schemas.microsoft.com/office/powerpoint/2010/main" val="1634131613"/>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13B81F-3AF1-4D23-A29E-5CF7F6BF66FD}" type="slidenum">
              <a:rPr lang="en-US" smtClean="0"/>
              <a:pPr/>
              <a:t>233</a:t>
            </a:fld>
            <a:endParaRPr lang="en-US"/>
          </a:p>
        </p:txBody>
      </p:sp>
    </p:spTree>
    <p:extLst>
      <p:ext uri="{BB962C8B-B14F-4D97-AF65-F5344CB8AC3E}">
        <p14:creationId xmlns:p14="http://schemas.microsoft.com/office/powerpoint/2010/main" val="2971541251"/>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13B81F-3AF1-4D23-A29E-5CF7F6BF66FD}" type="slidenum">
              <a:rPr lang="en-US" smtClean="0"/>
              <a:pPr/>
              <a:t>242</a:t>
            </a:fld>
            <a:endParaRPr lang="en-US"/>
          </a:p>
        </p:txBody>
      </p:sp>
    </p:spTree>
    <p:extLst>
      <p:ext uri="{BB962C8B-B14F-4D97-AF65-F5344CB8AC3E}">
        <p14:creationId xmlns:p14="http://schemas.microsoft.com/office/powerpoint/2010/main" val="4023286012"/>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13B81F-3AF1-4D23-A29E-5CF7F6BF66FD}" type="slidenum">
              <a:rPr lang="en-US" smtClean="0"/>
              <a:pPr/>
              <a:t>243</a:t>
            </a:fld>
            <a:endParaRPr lang="en-US"/>
          </a:p>
        </p:txBody>
      </p:sp>
    </p:spTree>
    <p:extLst>
      <p:ext uri="{BB962C8B-B14F-4D97-AF65-F5344CB8AC3E}">
        <p14:creationId xmlns:p14="http://schemas.microsoft.com/office/powerpoint/2010/main" val="420172207"/>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13B81F-3AF1-4D23-A29E-5CF7F6BF66FD}" type="slidenum">
              <a:rPr lang="en-US" smtClean="0"/>
              <a:pPr/>
              <a:t>245</a:t>
            </a:fld>
            <a:endParaRPr lang="en-US"/>
          </a:p>
        </p:txBody>
      </p:sp>
    </p:spTree>
    <p:extLst>
      <p:ext uri="{BB962C8B-B14F-4D97-AF65-F5344CB8AC3E}">
        <p14:creationId xmlns:p14="http://schemas.microsoft.com/office/powerpoint/2010/main" val="2152742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13B81F-3AF1-4D23-A29E-5CF7F6BF66FD}" type="slidenum">
              <a:rPr lang="en-US" smtClean="0"/>
              <a:pPr/>
              <a:t>13</a:t>
            </a:fld>
            <a:endParaRPr lang="en-US"/>
          </a:p>
        </p:txBody>
      </p:sp>
    </p:spTree>
    <p:extLst>
      <p:ext uri="{BB962C8B-B14F-4D97-AF65-F5344CB8AC3E}">
        <p14:creationId xmlns:p14="http://schemas.microsoft.com/office/powerpoint/2010/main" val="1498596392"/>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13B81F-3AF1-4D23-A29E-5CF7F6BF66FD}" type="slidenum">
              <a:rPr lang="en-US" smtClean="0"/>
              <a:pPr/>
              <a:t>246</a:t>
            </a:fld>
            <a:endParaRPr lang="en-US"/>
          </a:p>
        </p:txBody>
      </p:sp>
    </p:spTree>
    <p:extLst>
      <p:ext uri="{BB962C8B-B14F-4D97-AF65-F5344CB8AC3E}">
        <p14:creationId xmlns:p14="http://schemas.microsoft.com/office/powerpoint/2010/main" val="2959736745"/>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13B81F-3AF1-4D23-A29E-5CF7F6BF66FD}" type="slidenum">
              <a:rPr lang="en-US" smtClean="0"/>
              <a:pPr/>
              <a:t>247</a:t>
            </a:fld>
            <a:endParaRPr lang="en-US"/>
          </a:p>
        </p:txBody>
      </p:sp>
    </p:spTree>
    <p:extLst>
      <p:ext uri="{BB962C8B-B14F-4D97-AF65-F5344CB8AC3E}">
        <p14:creationId xmlns:p14="http://schemas.microsoft.com/office/powerpoint/2010/main" val="162801885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13B81F-3AF1-4D23-A29E-5CF7F6BF66FD}" type="slidenum">
              <a:rPr lang="en-US" smtClean="0"/>
              <a:pPr/>
              <a:t>252</a:t>
            </a:fld>
            <a:endParaRPr lang="en-US"/>
          </a:p>
        </p:txBody>
      </p:sp>
    </p:spTree>
    <p:extLst>
      <p:ext uri="{BB962C8B-B14F-4D97-AF65-F5344CB8AC3E}">
        <p14:creationId xmlns:p14="http://schemas.microsoft.com/office/powerpoint/2010/main" val="2680185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13B81F-3AF1-4D23-A29E-5CF7F6BF66FD}" type="slidenum">
              <a:rPr lang="en-US" smtClean="0"/>
              <a:pPr/>
              <a:t>14</a:t>
            </a:fld>
            <a:endParaRPr lang="en-US"/>
          </a:p>
        </p:txBody>
      </p:sp>
    </p:spTree>
    <p:extLst>
      <p:ext uri="{BB962C8B-B14F-4D97-AF65-F5344CB8AC3E}">
        <p14:creationId xmlns:p14="http://schemas.microsoft.com/office/powerpoint/2010/main" val="1552349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13B81F-3AF1-4D23-A29E-5CF7F6BF66FD}" type="slidenum">
              <a:rPr lang="en-US" smtClean="0"/>
              <a:pPr/>
              <a:t>15</a:t>
            </a:fld>
            <a:endParaRPr lang="en-US"/>
          </a:p>
        </p:txBody>
      </p:sp>
    </p:spTree>
    <p:extLst>
      <p:ext uri="{BB962C8B-B14F-4D97-AF65-F5344CB8AC3E}">
        <p14:creationId xmlns:p14="http://schemas.microsoft.com/office/powerpoint/2010/main" val="4014469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13B81F-3AF1-4D23-A29E-5CF7F6BF66FD}" type="slidenum">
              <a:rPr lang="en-US" smtClean="0"/>
              <a:pPr/>
              <a:t>16</a:t>
            </a:fld>
            <a:endParaRPr lang="en-US"/>
          </a:p>
        </p:txBody>
      </p:sp>
    </p:spTree>
    <p:extLst>
      <p:ext uri="{BB962C8B-B14F-4D97-AF65-F5344CB8AC3E}">
        <p14:creationId xmlns:p14="http://schemas.microsoft.com/office/powerpoint/2010/main" val="2209105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13B81F-3AF1-4D23-A29E-5CF7F6BF66FD}" type="slidenum">
              <a:rPr lang="en-US" smtClean="0"/>
              <a:pPr/>
              <a:t>17</a:t>
            </a:fld>
            <a:endParaRPr lang="en-US"/>
          </a:p>
        </p:txBody>
      </p:sp>
    </p:spTree>
    <p:extLst>
      <p:ext uri="{BB962C8B-B14F-4D97-AF65-F5344CB8AC3E}">
        <p14:creationId xmlns:p14="http://schemas.microsoft.com/office/powerpoint/2010/main" val="151668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13B81F-3AF1-4D23-A29E-5CF7F6BF66FD}" type="slidenum">
              <a:rPr lang="en-US" smtClean="0"/>
              <a:pPr/>
              <a:t>18</a:t>
            </a:fld>
            <a:endParaRPr lang="en-US"/>
          </a:p>
        </p:txBody>
      </p:sp>
    </p:spTree>
    <p:extLst>
      <p:ext uri="{BB962C8B-B14F-4D97-AF65-F5344CB8AC3E}">
        <p14:creationId xmlns:p14="http://schemas.microsoft.com/office/powerpoint/2010/main" val="86874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13B81F-3AF1-4D23-A29E-5CF7F6BF66FD}" type="slidenum">
              <a:rPr lang="en-US" smtClean="0"/>
              <a:pPr/>
              <a:t>20</a:t>
            </a:fld>
            <a:endParaRPr lang="en-US"/>
          </a:p>
        </p:txBody>
      </p:sp>
    </p:spTree>
    <p:extLst>
      <p:ext uri="{BB962C8B-B14F-4D97-AF65-F5344CB8AC3E}">
        <p14:creationId xmlns:p14="http://schemas.microsoft.com/office/powerpoint/2010/main" val="2476021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13B81F-3AF1-4D23-A29E-5CF7F6BF66FD}" type="slidenum">
              <a:rPr lang="en-US" smtClean="0"/>
              <a:pPr/>
              <a:t>2</a:t>
            </a:fld>
            <a:endParaRPr lang="en-US"/>
          </a:p>
        </p:txBody>
      </p:sp>
    </p:spTree>
    <p:extLst>
      <p:ext uri="{BB962C8B-B14F-4D97-AF65-F5344CB8AC3E}">
        <p14:creationId xmlns:p14="http://schemas.microsoft.com/office/powerpoint/2010/main" val="42495126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1FF750-E440-4856-9EFF-DEEB247BFE85}" type="slidenum">
              <a:rPr lang="en-US" smtClean="0"/>
              <a:pPr/>
              <a:t>21</a:t>
            </a:fld>
            <a:endParaRPr lang="en-US"/>
          </a:p>
        </p:txBody>
      </p:sp>
    </p:spTree>
    <p:extLst>
      <p:ext uri="{BB962C8B-B14F-4D97-AF65-F5344CB8AC3E}">
        <p14:creationId xmlns:p14="http://schemas.microsoft.com/office/powerpoint/2010/main" val="7853702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1FF750-E440-4856-9EFF-DEEB247BFE85}" type="slidenum">
              <a:rPr lang="en-US" smtClean="0"/>
              <a:pPr/>
              <a:t>22</a:t>
            </a:fld>
            <a:endParaRPr lang="en-US"/>
          </a:p>
        </p:txBody>
      </p:sp>
    </p:spTree>
    <p:extLst>
      <p:ext uri="{BB962C8B-B14F-4D97-AF65-F5344CB8AC3E}">
        <p14:creationId xmlns:p14="http://schemas.microsoft.com/office/powerpoint/2010/main" val="21362219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13B81F-3AF1-4D23-A29E-5CF7F6BF66FD}" type="slidenum">
              <a:rPr lang="en-US" smtClean="0"/>
              <a:pPr/>
              <a:t>23</a:t>
            </a:fld>
            <a:endParaRPr lang="en-US"/>
          </a:p>
        </p:txBody>
      </p:sp>
    </p:spTree>
    <p:extLst>
      <p:ext uri="{BB962C8B-B14F-4D97-AF65-F5344CB8AC3E}">
        <p14:creationId xmlns:p14="http://schemas.microsoft.com/office/powerpoint/2010/main" val="14055811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1FF750-E440-4856-9EFF-DEEB247BFE85}" type="slidenum">
              <a:rPr lang="en-US" smtClean="0"/>
              <a:pPr/>
              <a:t>24</a:t>
            </a:fld>
            <a:endParaRPr lang="en-US"/>
          </a:p>
        </p:txBody>
      </p:sp>
    </p:spTree>
    <p:extLst>
      <p:ext uri="{BB962C8B-B14F-4D97-AF65-F5344CB8AC3E}">
        <p14:creationId xmlns:p14="http://schemas.microsoft.com/office/powerpoint/2010/main" val="23283691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13B81F-3AF1-4D23-A29E-5CF7F6BF66FD}" type="slidenum">
              <a:rPr lang="en-US" smtClean="0"/>
              <a:pPr/>
              <a:t>26</a:t>
            </a:fld>
            <a:endParaRPr lang="en-US"/>
          </a:p>
        </p:txBody>
      </p:sp>
    </p:spTree>
    <p:extLst>
      <p:ext uri="{BB962C8B-B14F-4D97-AF65-F5344CB8AC3E}">
        <p14:creationId xmlns:p14="http://schemas.microsoft.com/office/powerpoint/2010/main" val="5225104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13B81F-3AF1-4D23-A29E-5CF7F6BF66FD}" type="slidenum">
              <a:rPr lang="en-US" smtClean="0"/>
              <a:pPr/>
              <a:t>28</a:t>
            </a:fld>
            <a:endParaRPr lang="en-US"/>
          </a:p>
        </p:txBody>
      </p:sp>
    </p:spTree>
    <p:extLst>
      <p:ext uri="{BB962C8B-B14F-4D97-AF65-F5344CB8AC3E}">
        <p14:creationId xmlns:p14="http://schemas.microsoft.com/office/powerpoint/2010/main" val="14690888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13B81F-3AF1-4D23-A29E-5CF7F6BF66FD}" type="slidenum">
              <a:rPr lang="en-US" smtClean="0"/>
              <a:pPr/>
              <a:t>37</a:t>
            </a:fld>
            <a:endParaRPr lang="en-US"/>
          </a:p>
        </p:txBody>
      </p:sp>
    </p:spTree>
    <p:extLst>
      <p:ext uri="{BB962C8B-B14F-4D97-AF65-F5344CB8AC3E}">
        <p14:creationId xmlns:p14="http://schemas.microsoft.com/office/powerpoint/2010/main" val="13545891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13B81F-3AF1-4D23-A29E-5CF7F6BF66FD}" type="slidenum">
              <a:rPr lang="en-US" smtClean="0"/>
              <a:pPr/>
              <a:t>38</a:t>
            </a:fld>
            <a:endParaRPr lang="en-US"/>
          </a:p>
        </p:txBody>
      </p:sp>
    </p:spTree>
    <p:extLst>
      <p:ext uri="{BB962C8B-B14F-4D97-AF65-F5344CB8AC3E}">
        <p14:creationId xmlns:p14="http://schemas.microsoft.com/office/powerpoint/2010/main" val="30605597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13B81F-3AF1-4D23-A29E-5CF7F6BF66FD}" type="slidenum">
              <a:rPr lang="en-US" smtClean="0"/>
              <a:pPr/>
              <a:t>40</a:t>
            </a:fld>
            <a:endParaRPr lang="en-US"/>
          </a:p>
        </p:txBody>
      </p:sp>
    </p:spTree>
    <p:extLst>
      <p:ext uri="{BB962C8B-B14F-4D97-AF65-F5344CB8AC3E}">
        <p14:creationId xmlns:p14="http://schemas.microsoft.com/office/powerpoint/2010/main" val="30833790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13B81F-3AF1-4D23-A29E-5CF7F6BF66FD}" type="slidenum">
              <a:rPr lang="en-US" smtClean="0"/>
              <a:pPr/>
              <a:t>41</a:t>
            </a:fld>
            <a:endParaRPr lang="en-US"/>
          </a:p>
        </p:txBody>
      </p:sp>
    </p:spTree>
    <p:extLst>
      <p:ext uri="{BB962C8B-B14F-4D97-AF65-F5344CB8AC3E}">
        <p14:creationId xmlns:p14="http://schemas.microsoft.com/office/powerpoint/2010/main" val="1700463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962948-3DE3-4CFD-9FC6-1D3A4CEA0724}" type="slidenum">
              <a:rPr lang="en-US" smtClean="0"/>
              <a:pPr/>
              <a:t>3</a:t>
            </a:fld>
            <a:endParaRPr lang="en-US"/>
          </a:p>
        </p:txBody>
      </p:sp>
    </p:spTree>
    <p:extLst>
      <p:ext uri="{BB962C8B-B14F-4D97-AF65-F5344CB8AC3E}">
        <p14:creationId xmlns:p14="http://schemas.microsoft.com/office/powerpoint/2010/main" val="34750399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13B81F-3AF1-4D23-A29E-5CF7F6BF66FD}" type="slidenum">
              <a:rPr lang="en-US" smtClean="0"/>
              <a:pPr/>
              <a:t>42</a:t>
            </a:fld>
            <a:endParaRPr lang="en-US"/>
          </a:p>
        </p:txBody>
      </p:sp>
    </p:spTree>
    <p:extLst>
      <p:ext uri="{BB962C8B-B14F-4D97-AF65-F5344CB8AC3E}">
        <p14:creationId xmlns:p14="http://schemas.microsoft.com/office/powerpoint/2010/main" val="5629572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13B81F-3AF1-4D23-A29E-5CF7F6BF66FD}" type="slidenum">
              <a:rPr lang="en-US" smtClean="0"/>
              <a:pPr/>
              <a:t>47</a:t>
            </a:fld>
            <a:endParaRPr lang="en-US"/>
          </a:p>
        </p:txBody>
      </p:sp>
    </p:spTree>
    <p:extLst>
      <p:ext uri="{BB962C8B-B14F-4D97-AF65-F5344CB8AC3E}">
        <p14:creationId xmlns:p14="http://schemas.microsoft.com/office/powerpoint/2010/main" val="10666482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pPr eaLnBrk="1" hangingPunct="1"/>
            <a:fld id="{0458D0B9-B93A-4B95-A5EA-0455BB829EB6}" type="slidenum">
              <a:rPr lang="en-US" sz="1300">
                <a:solidFill>
                  <a:prstClr val="black"/>
                </a:solidFill>
              </a:rPr>
              <a:pPr eaLnBrk="1" hangingPunct="1"/>
              <a:t>56</a:t>
            </a:fld>
            <a:endParaRPr lang="en-US" sz="1300">
              <a:solidFill>
                <a:prstClr val="black"/>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37841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pPr eaLnBrk="1" hangingPunct="1"/>
            <a:fld id="{D35235CD-A01F-4192-A372-D81DBD0F6339}" type="slidenum">
              <a:rPr lang="en-US" sz="1300">
                <a:solidFill>
                  <a:prstClr val="black"/>
                </a:solidFill>
              </a:rPr>
              <a:pPr eaLnBrk="1" hangingPunct="1"/>
              <a:t>57</a:t>
            </a:fld>
            <a:endParaRPr lang="en-US" sz="1300">
              <a:solidFill>
                <a:prstClr val="black"/>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a:buFontTx/>
              <a:buChar char="•"/>
            </a:pPr>
            <a:r>
              <a:rPr lang="en-US" smtClean="0"/>
              <a:t>average for the cohorts born before 1921 contain only ages 44 and 45; </a:t>
            </a:r>
          </a:p>
          <a:p>
            <a:pPr>
              <a:buFontTx/>
              <a:buChar char="•"/>
            </a:pPr>
            <a:r>
              <a:rPr lang="en-US" smtClean="0"/>
              <a:t>average for the cohorts 1961-70 contains only ages 36-43. </a:t>
            </a:r>
          </a:p>
          <a:p>
            <a:r>
              <a:rPr lang="en-US" smtClean="0">
                <a:sym typeface="Wingdings" pitchFamily="2" charset="2"/>
              </a:rPr>
              <a:t> </a:t>
            </a:r>
            <a:r>
              <a:rPr lang="en-US" smtClean="0"/>
              <a:t>average participation rate for the generation that </a:t>
            </a:r>
            <a:r>
              <a:rPr lang="en-US" b="1" smtClean="0"/>
              <a:t>experienced the 1930s Great Depression as teenagers or adults</a:t>
            </a:r>
            <a:r>
              <a:rPr lang="en-US" smtClean="0"/>
              <a:t> is </a:t>
            </a:r>
            <a:r>
              <a:rPr lang="en-US" b="1" smtClean="0"/>
              <a:t>13%</a:t>
            </a:r>
            <a:r>
              <a:rPr lang="en-US" smtClean="0"/>
              <a:t>, significantly lower than the rates of all other cohorts, which range from </a:t>
            </a:r>
            <a:r>
              <a:rPr lang="en-US" b="1" smtClean="0"/>
              <a:t>26 to 32%</a:t>
            </a:r>
            <a:r>
              <a:rPr lang="en-US" smtClean="0"/>
              <a:t>. </a:t>
            </a:r>
          </a:p>
          <a:p>
            <a:r>
              <a:rPr lang="en-US" smtClean="0">
                <a:sym typeface="Wingdings" pitchFamily="2" charset="2"/>
              </a:rPr>
              <a:t> </a:t>
            </a:r>
            <a:r>
              <a:rPr lang="en-US" smtClean="0"/>
              <a:t>1931-1940 cohort experienced the </a:t>
            </a:r>
            <a:r>
              <a:rPr lang="en-US" b="1" smtClean="0"/>
              <a:t>post-war boom</a:t>
            </a:r>
            <a:r>
              <a:rPr lang="en-US" smtClean="0"/>
              <a:t> years during their </a:t>
            </a:r>
            <a:r>
              <a:rPr lang="en-US" b="1" smtClean="0"/>
              <a:t>young adult</a:t>
            </a:r>
            <a:r>
              <a:rPr lang="en-US" smtClean="0"/>
              <a:t> life, has a participation rate at age 36-45 that is </a:t>
            </a:r>
            <a:r>
              <a:rPr lang="en-US" b="1" smtClean="0"/>
              <a:t>more than twice as high</a:t>
            </a:r>
            <a:r>
              <a:rPr lang="en-US" smtClean="0"/>
              <a:t>. </a:t>
            </a:r>
          </a:p>
          <a:p>
            <a:r>
              <a:rPr lang="en-US" smtClean="0">
                <a:sym typeface="Wingdings" pitchFamily="2" charset="2"/>
              </a:rPr>
              <a:t> </a:t>
            </a:r>
            <a:r>
              <a:rPr lang="en-US" smtClean="0"/>
              <a:t>1941-50 cohort, the rate dips again, consistent with the fact that this cohort reached age 36-45 </a:t>
            </a:r>
            <a:r>
              <a:rPr lang="en-US" b="1" smtClean="0"/>
              <a:t>just after the depression years of the 1970s</a:t>
            </a:r>
            <a:r>
              <a:rPr lang="en-US" smtClean="0"/>
              <a:t>. </a:t>
            </a:r>
          </a:p>
          <a:p>
            <a:r>
              <a:rPr lang="en-US" smtClean="0"/>
              <a:t>“In this paper, we test whether </a:t>
            </a:r>
            <a:r>
              <a:rPr lang="en-US" u="sng" smtClean="0"/>
              <a:t>these cohort differences persist after controlling</a:t>
            </a:r>
            <a:r>
              <a:rPr lang="en-US" smtClean="0"/>
              <a:t> for a wide range of demographics.”</a:t>
            </a:r>
          </a:p>
          <a:p>
            <a:endParaRPr lang="en-US" smtClean="0"/>
          </a:p>
          <a:p>
            <a:r>
              <a:rPr lang="en-US" smtClean="0"/>
              <a:t>PROBLEMS WITH THE GRAPH: </a:t>
            </a:r>
          </a:p>
          <a:p>
            <a:r>
              <a:rPr lang="en-US" smtClean="0"/>
              <a:t>+ The results for that graph are quite sensitive to how one cuts the data (e.g. 1921 - 1930 or 1925 - 1934 etc)</a:t>
            </a:r>
          </a:p>
          <a:p>
            <a:r>
              <a:rPr lang="en-US" smtClean="0"/>
              <a:t>+ our later estimates imply that memory fades away after 30 years or so. </a:t>
            </a:r>
          </a:p>
          <a:p>
            <a:r>
              <a:rPr lang="en-US" smtClean="0"/>
              <a:t>+ we make this big deal about the importance of age and time effects later on, so it's a little funny if we use a figure that shows stuff confounded by age and time effects (the scatter plot we have now addresses both: time effects are eliminated by looking at cross-sectional differences, and age effects would imply that the cross-sectional differences between young and old are the same each year, so one can easily rule those out as well). </a:t>
            </a:r>
          </a:p>
        </p:txBody>
      </p:sp>
    </p:spTree>
    <p:extLst>
      <p:ext uri="{BB962C8B-B14F-4D97-AF65-F5344CB8AC3E}">
        <p14:creationId xmlns:p14="http://schemas.microsoft.com/office/powerpoint/2010/main" val="10596611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p:spPr>
        <p:txBody>
          <a:bodyPr/>
          <a:lstStyle/>
          <a:p>
            <a:endParaRPr lang="en-US" smtClean="0"/>
          </a:p>
        </p:txBody>
      </p:sp>
      <p:sp>
        <p:nvSpPr>
          <p:cNvPr id="57348" name="Slide Number Placeholder 3"/>
          <p:cNvSpPr>
            <a:spLocks noGrp="1"/>
          </p:cNvSpPr>
          <p:nvPr>
            <p:ph type="sldNum" sz="quarter" idx="5"/>
          </p:nvPr>
        </p:nvSpPr>
        <p:spPr>
          <a:noFill/>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pPr eaLnBrk="1" hangingPunct="1"/>
            <a:fld id="{FF8242FA-3500-4BCE-8FE5-8A7817D23D64}" type="slidenum">
              <a:rPr lang="en-US" sz="1300">
                <a:solidFill>
                  <a:prstClr val="black"/>
                </a:solidFill>
              </a:rPr>
              <a:pPr eaLnBrk="1" hangingPunct="1"/>
              <a:t>58</a:t>
            </a:fld>
            <a:endParaRPr lang="en-US" sz="1300">
              <a:solidFill>
                <a:prstClr val="black"/>
              </a:solidFill>
            </a:endParaRPr>
          </a:p>
        </p:txBody>
      </p:sp>
    </p:spTree>
    <p:extLst>
      <p:ext uri="{BB962C8B-B14F-4D97-AF65-F5344CB8AC3E}">
        <p14:creationId xmlns:p14="http://schemas.microsoft.com/office/powerpoint/2010/main" val="23508501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test this formally.</a:t>
            </a:r>
            <a:endParaRPr lang="en-US" dirty="0"/>
          </a:p>
        </p:txBody>
      </p:sp>
      <p:sp>
        <p:nvSpPr>
          <p:cNvPr id="4" name="Header Placeholder 3"/>
          <p:cNvSpPr>
            <a:spLocks noGrp="1"/>
          </p:cNvSpPr>
          <p:nvPr>
            <p:ph type="hdr" sz="quarter" idx="10"/>
          </p:nvPr>
        </p:nvSpPr>
        <p:spPr/>
        <p:txBody>
          <a:bodyPr/>
          <a:lstStyle/>
          <a:p>
            <a:pPr>
              <a:defRPr/>
            </a:pPr>
            <a:endParaRPr lang="en-US">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99E9D122-99D1-4305-AECF-E0F94A6C9136}" type="slidenum">
              <a:rPr lang="en-US" smtClean="0">
                <a:solidFill>
                  <a:prstClr val="black"/>
                </a:solidFill>
              </a:rPr>
              <a:pPr/>
              <a:t>80</a:t>
            </a:fld>
            <a:endParaRPr lang="en-US">
              <a:solidFill>
                <a:prstClr val="black"/>
              </a:solidFill>
            </a:endParaRPr>
          </a:p>
        </p:txBody>
      </p:sp>
    </p:spTree>
    <p:extLst>
      <p:ext uri="{BB962C8B-B14F-4D97-AF65-F5344CB8AC3E}">
        <p14:creationId xmlns:p14="http://schemas.microsoft.com/office/powerpoint/2010/main" val="9406517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solidFill>
                  <a:srgbClr val="FF0000"/>
                </a:solidFill>
              </a:rPr>
              <a:t>**NOTE THAT</a:t>
            </a:r>
            <a:r>
              <a:rPr lang="en-US" i="1" baseline="0" dirty="0" smtClean="0">
                <a:solidFill>
                  <a:srgbClr val="FF0000"/>
                </a:solidFill>
              </a:rPr>
              <a:t> USING 2 DECIMAL PLACES ALPHA = 37%... See Excel</a:t>
            </a:r>
            <a:endParaRPr lang="en-US" i="1" dirty="0">
              <a:solidFill>
                <a:srgbClr val="FF0000"/>
              </a:solidFill>
            </a:endParaRPr>
          </a:p>
        </p:txBody>
      </p:sp>
      <p:sp>
        <p:nvSpPr>
          <p:cNvPr id="4" name="Header Placeholder 3"/>
          <p:cNvSpPr>
            <a:spLocks noGrp="1"/>
          </p:cNvSpPr>
          <p:nvPr>
            <p:ph type="hdr" sz="quarter" idx="10"/>
          </p:nvPr>
        </p:nvSpPr>
        <p:spPr/>
        <p:txBody>
          <a:bodyPr/>
          <a:lstStyle/>
          <a:p>
            <a:pPr>
              <a:defRPr/>
            </a:pPr>
            <a:endParaRPr lang="en-US">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99E9D122-99D1-4305-AECF-E0F94A6C9136}" type="slidenum">
              <a:rPr lang="en-US" smtClean="0">
                <a:solidFill>
                  <a:prstClr val="black"/>
                </a:solidFill>
              </a:rPr>
              <a:pPr/>
              <a:t>84</a:t>
            </a:fld>
            <a:endParaRPr lang="en-US">
              <a:solidFill>
                <a:prstClr val="black"/>
              </a:solidFill>
            </a:endParaRPr>
          </a:p>
        </p:txBody>
      </p:sp>
    </p:spTree>
    <p:extLst>
      <p:ext uri="{BB962C8B-B14F-4D97-AF65-F5344CB8AC3E}">
        <p14:creationId xmlns:p14="http://schemas.microsoft.com/office/powerpoint/2010/main" val="12855522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defRPr>
            </a:lvl1pPr>
            <a:lvl2pPr marL="785372" indent="-302066">
              <a:defRPr sz="2500">
                <a:solidFill>
                  <a:schemeClr val="tx1"/>
                </a:solidFill>
                <a:latin typeface="Arial" charset="0"/>
              </a:defRPr>
            </a:lvl2pPr>
            <a:lvl3pPr marL="1208265" indent="-241653">
              <a:defRPr sz="2500">
                <a:solidFill>
                  <a:schemeClr val="tx1"/>
                </a:solidFill>
                <a:latin typeface="Arial" charset="0"/>
              </a:defRPr>
            </a:lvl3pPr>
            <a:lvl4pPr marL="1691571" indent="-241653">
              <a:defRPr sz="2500">
                <a:solidFill>
                  <a:schemeClr val="tx1"/>
                </a:solidFill>
                <a:latin typeface="Arial" charset="0"/>
              </a:defRPr>
            </a:lvl4pPr>
            <a:lvl5pPr marL="2174878" indent="-241653">
              <a:defRPr sz="2500">
                <a:solidFill>
                  <a:schemeClr val="tx1"/>
                </a:solidFill>
                <a:latin typeface="Arial" charset="0"/>
              </a:defRPr>
            </a:lvl5pPr>
            <a:lvl6pPr marL="2658184" indent="-241653" eaLnBrk="0" fontAlgn="base" hangingPunct="0">
              <a:spcBef>
                <a:spcPct val="20000"/>
              </a:spcBef>
              <a:spcAft>
                <a:spcPct val="0"/>
              </a:spcAft>
              <a:buChar char="•"/>
              <a:defRPr sz="2500">
                <a:solidFill>
                  <a:schemeClr val="tx1"/>
                </a:solidFill>
                <a:latin typeface="Arial" charset="0"/>
              </a:defRPr>
            </a:lvl6pPr>
            <a:lvl7pPr marL="3141490" indent="-241653" eaLnBrk="0" fontAlgn="base" hangingPunct="0">
              <a:spcBef>
                <a:spcPct val="20000"/>
              </a:spcBef>
              <a:spcAft>
                <a:spcPct val="0"/>
              </a:spcAft>
              <a:buChar char="•"/>
              <a:defRPr sz="2500">
                <a:solidFill>
                  <a:schemeClr val="tx1"/>
                </a:solidFill>
                <a:latin typeface="Arial" charset="0"/>
              </a:defRPr>
            </a:lvl7pPr>
            <a:lvl8pPr marL="3624796" indent="-241653" eaLnBrk="0" fontAlgn="base" hangingPunct="0">
              <a:spcBef>
                <a:spcPct val="20000"/>
              </a:spcBef>
              <a:spcAft>
                <a:spcPct val="0"/>
              </a:spcAft>
              <a:buChar char="•"/>
              <a:defRPr sz="2500">
                <a:solidFill>
                  <a:schemeClr val="tx1"/>
                </a:solidFill>
                <a:latin typeface="Arial" charset="0"/>
              </a:defRPr>
            </a:lvl8pPr>
            <a:lvl9pPr marL="4108102" indent="-241653" eaLnBrk="0" fontAlgn="base" hangingPunct="0">
              <a:spcBef>
                <a:spcPct val="20000"/>
              </a:spcBef>
              <a:spcAft>
                <a:spcPct val="0"/>
              </a:spcAft>
              <a:buChar char="•"/>
              <a:defRPr sz="2500">
                <a:solidFill>
                  <a:schemeClr val="tx1"/>
                </a:solidFill>
                <a:latin typeface="Arial" charset="0"/>
              </a:defRPr>
            </a:lvl9pPr>
          </a:lstStyle>
          <a:p>
            <a:fld id="{1DA887BA-67E5-46EC-B83D-9A5403189094}" type="slidenum">
              <a:rPr lang="en-US" sz="1300">
                <a:solidFill>
                  <a:prstClr val="black"/>
                </a:solidFill>
              </a:rPr>
              <a:pPr/>
              <a:t>87</a:t>
            </a:fld>
            <a:endParaRPr lang="en-US" sz="1300">
              <a:solidFill>
                <a:prstClr val="black"/>
              </a:solidFill>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0120583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pPr eaLnBrk="1" hangingPunct="1"/>
            <a:fld id="{BAB17724-EC4A-4EFC-8AC1-D3132F866F37}" type="slidenum">
              <a:rPr lang="en-US" sz="1300">
                <a:solidFill>
                  <a:prstClr val="black"/>
                </a:solidFill>
              </a:rPr>
              <a:pPr eaLnBrk="1" hangingPunct="1"/>
              <a:t>90</a:t>
            </a:fld>
            <a:endParaRPr lang="en-US" sz="1300">
              <a:solidFill>
                <a:prstClr val="black"/>
              </a:solidFill>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endParaRPr lang="en-US" b="1" smtClean="0"/>
          </a:p>
        </p:txBody>
      </p:sp>
    </p:spTree>
    <p:extLst>
      <p:ext uri="{BB962C8B-B14F-4D97-AF65-F5344CB8AC3E}">
        <p14:creationId xmlns:p14="http://schemas.microsoft.com/office/powerpoint/2010/main" val="23989212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pPr eaLnBrk="1" hangingPunct="1"/>
            <a:fld id="{B41F33F1-FCF4-4AB5-93E4-605A8BE5AC65}" type="slidenum">
              <a:rPr lang="en-US" sz="1300">
                <a:solidFill>
                  <a:prstClr val="black"/>
                </a:solidFill>
              </a:rPr>
              <a:pPr eaLnBrk="1" hangingPunct="1"/>
              <a:t>91</a:t>
            </a:fld>
            <a:endParaRPr lang="en-US" sz="1300">
              <a:solidFill>
                <a:prstClr val="black"/>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r>
              <a:rPr lang="en-US" smtClean="0"/>
              <a:t>SCF from 1983 to 2004: obtained from the Board of Governors of the Federal Reserve System [oversampling only in 1983-2004]</a:t>
            </a:r>
          </a:p>
          <a:p>
            <a:r>
              <a:rPr lang="en-US" smtClean="0"/>
              <a:t>SCF precursor: Inter-university Consortium for Political and Social Research at the University of Michigan</a:t>
            </a:r>
          </a:p>
          <a:p>
            <a:endParaRPr lang="en-US" u="sng" smtClean="0"/>
          </a:p>
          <a:p>
            <a:r>
              <a:rPr lang="en-US" u="sng" smtClean="0"/>
              <a:t>Oversampling: </a:t>
            </a:r>
            <a:r>
              <a:rPr lang="en-US" smtClean="0"/>
              <a:t>helpful for our analysis of relative asset allocation decisions, but may induce selection bias. In our estimation, we include controls for income and wealth and weight with the sampling weights provided in the SCF.</a:t>
            </a:r>
          </a:p>
          <a:p>
            <a:r>
              <a:rPr lang="en-US" u="sng" smtClean="0"/>
              <a:t>Precursor surveys</a:t>
            </a:r>
            <a:r>
              <a:rPr lang="en-US" smtClean="0"/>
              <a:t>: start in </a:t>
            </a:r>
            <a:r>
              <a:rPr lang="en-US" b="1" smtClean="0"/>
              <a:t>1947</a:t>
            </a:r>
            <a:r>
              <a:rPr lang="en-US" smtClean="0"/>
              <a:t>, partly annually, but with some gaps. </a:t>
            </a:r>
          </a:p>
          <a:p>
            <a:endParaRPr lang="en-US" smtClean="0"/>
          </a:p>
          <a:p>
            <a:endParaRPr lang="en-US" b="1" smtClean="0"/>
          </a:p>
        </p:txBody>
      </p:sp>
    </p:spTree>
    <p:extLst>
      <p:ext uri="{BB962C8B-B14F-4D97-AF65-F5344CB8AC3E}">
        <p14:creationId xmlns:p14="http://schemas.microsoft.com/office/powerpoint/2010/main" val="61495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962948-3DE3-4CFD-9FC6-1D3A4CEA0724}" type="slidenum">
              <a:rPr lang="en-US" smtClean="0"/>
              <a:pPr/>
              <a:t>4</a:t>
            </a:fld>
            <a:endParaRPr lang="en-US"/>
          </a:p>
        </p:txBody>
      </p:sp>
    </p:spTree>
    <p:extLst>
      <p:ext uri="{BB962C8B-B14F-4D97-AF65-F5344CB8AC3E}">
        <p14:creationId xmlns:p14="http://schemas.microsoft.com/office/powerpoint/2010/main" val="32889782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pPr eaLnBrk="1" hangingPunct="1"/>
            <a:fld id="{1208C240-0284-4873-BB61-C0FC016F2F81}" type="slidenum">
              <a:rPr lang="en-US" sz="1300">
                <a:solidFill>
                  <a:prstClr val="black"/>
                </a:solidFill>
              </a:rPr>
              <a:pPr eaLnBrk="1" hangingPunct="1"/>
              <a:t>92</a:t>
            </a:fld>
            <a:endParaRPr lang="en-US" sz="130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marL="246688" indent="-246688">
              <a:lnSpc>
                <a:spcPct val="80000"/>
              </a:lnSpc>
            </a:pPr>
            <a:r>
              <a:rPr lang="en-US" sz="800"/>
              <a:t>SCF provides us with 4 types of measures</a:t>
            </a:r>
          </a:p>
          <a:p>
            <a:pPr marL="246688" indent="-246688">
              <a:lnSpc>
                <a:spcPct val="80000"/>
              </a:lnSpc>
            </a:pPr>
            <a:endParaRPr lang="en-US" sz="800"/>
          </a:p>
          <a:p>
            <a:pPr marL="246688" indent="-246688">
              <a:lnSpc>
                <a:spcPct val="80000"/>
              </a:lnSpc>
            </a:pPr>
            <a:r>
              <a:rPr lang="en-US" sz="800"/>
              <a:t>1971: percentage allocation not available</a:t>
            </a:r>
          </a:p>
          <a:p>
            <a:pPr marL="246688" indent="-246688">
              <a:lnSpc>
                <a:spcPct val="80000"/>
              </a:lnSpc>
            </a:pPr>
            <a:endParaRPr lang="en-US" sz="800"/>
          </a:p>
          <a:p>
            <a:pPr marL="246688" indent="-246688">
              <a:lnSpc>
                <a:spcPct val="80000"/>
              </a:lnSpc>
            </a:pPr>
            <a:r>
              <a:rPr lang="en-US" sz="800"/>
              <a:t>Liquid assets: </a:t>
            </a:r>
            <a:r>
              <a:rPr lang="en-US" sz="800" u="sng"/>
              <a:t>stock</a:t>
            </a:r>
            <a:r>
              <a:rPr lang="en-US" sz="800"/>
              <a:t> holdings plus </a:t>
            </a:r>
            <a:r>
              <a:rPr lang="en-US" sz="800" u="sng"/>
              <a:t>bonds</a:t>
            </a:r>
            <a:r>
              <a:rPr lang="en-US" sz="800"/>
              <a:t> plus </a:t>
            </a:r>
            <a:r>
              <a:rPr lang="en-US" sz="800" u="sng"/>
              <a:t>cash</a:t>
            </a:r>
            <a:r>
              <a:rPr lang="en-US" sz="800"/>
              <a:t> and cash equivalents (checking accounts, savings accounts, money market mutual funds, certificates of deposit) plus other liquid assets</a:t>
            </a:r>
          </a:p>
          <a:p>
            <a:pPr marL="246688" indent="-246688">
              <a:lnSpc>
                <a:spcPct val="80000"/>
              </a:lnSpc>
            </a:pPr>
            <a:endParaRPr lang="en-US" sz="800"/>
          </a:p>
          <a:p>
            <a:pPr marL="246688" indent="-246688">
              <a:lnSpc>
                <a:spcPct val="80000"/>
              </a:lnSpc>
            </a:pPr>
            <a:r>
              <a:rPr lang="en-US" sz="800"/>
              <a:t>NOT the cash value of life insurance (missing or questionable)</a:t>
            </a:r>
          </a:p>
          <a:p>
            <a:pPr marL="246688" indent="-246688">
              <a:lnSpc>
                <a:spcPct val="80000"/>
              </a:lnSpc>
            </a:pPr>
            <a:endParaRPr lang="en-US" sz="800"/>
          </a:p>
          <a:p>
            <a:pPr marL="246688" indent="-246688">
              <a:lnSpc>
                <a:spcPct val="80000"/>
              </a:lnSpc>
            </a:pPr>
            <a:r>
              <a:rPr lang="en-US" sz="800"/>
              <a:t>Do not know the maturity structure of households’ bond positions reported in the SCF, it is reasonable to assume that a significant portion has maturities of several years or more.</a:t>
            </a:r>
          </a:p>
          <a:p>
            <a:pPr marL="246688" indent="-246688">
              <a:lnSpc>
                <a:spcPct val="80000"/>
              </a:lnSpc>
            </a:pPr>
            <a:r>
              <a:rPr lang="en-US" sz="800">
                <a:sym typeface="Wingdings" pitchFamily="2" charset="2"/>
              </a:rPr>
              <a:t> “</a:t>
            </a:r>
            <a:r>
              <a:rPr lang="en-US" sz="800"/>
              <a:t>These bond holdings are risky in real terms, because of future </a:t>
            </a:r>
            <a:r>
              <a:rPr lang="en-US" sz="800" u="sng"/>
              <a:t>unexpected inflation</a:t>
            </a:r>
            <a:r>
              <a:rPr lang="en-US" sz="800"/>
              <a:t>.”</a:t>
            </a:r>
          </a:p>
          <a:p>
            <a:pPr marL="246688" indent="-246688">
              <a:lnSpc>
                <a:spcPct val="80000"/>
              </a:lnSpc>
            </a:pPr>
            <a:r>
              <a:rPr lang="en-US" sz="800"/>
              <a:t>“All four measures are likely to reflect a </a:t>
            </a:r>
            <a:r>
              <a:rPr lang="en-US" sz="800" u="sng"/>
              <a:t>mixture between risk aversion of the Arrow-Pratt type and beliefs about future payoffs</a:t>
            </a:r>
            <a:r>
              <a:rPr lang="en-US" sz="800"/>
              <a:t> on risky investments.”</a:t>
            </a:r>
          </a:p>
          <a:p>
            <a:pPr marL="246688" indent="-246688">
              <a:lnSpc>
                <a:spcPct val="80000"/>
              </a:lnSpc>
            </a:pPr>
            <a:r>
              <a:rPr lang="en-US" sz="800"/>
              <a:t>Our analysis </a:t>
            </a:r>
            <a:r>
              <a:rPr lang="en-US" sz="800" u="sng"/>
              <a:t>does not attempt to disentangle</a:t>
            </a:r>
            <a:r>
              <a:rPr lang="en-US" sz="800"/>
              <a:t> the different interpretations. Rather, we ask whether personal experience of stock-market risk predicts willingness to take financial risk. </a:t>
            </a:r>
          </a:p>
          <a:p>
            <a:pPr marL="246688" indent="-246688">
              <a:lnSpc>
                <a:spcPct val="80000"/>
              </a:lnSpc>
            </a:pPr>
            <a:endParaRPr lang="en-US" sz="800"/>
          </a:p>
          <a:p>
            <a:pPr marL="1161277" lvl="2" indent="-246688">
              <a:lnSpc>
                <a:spcPct val="80000"/>
              </a:lnSpc>
            </a:pPr>
            <a:r>
              <a:rPr lang="en-US" sz="800"/>
              <a:t>Liquid assets = cash + bonds (incl. MF) + stocks (incl. MF)</a:t>
            </a:r>
          </a:p>
          <a:p>
            <a:pPr marL="1161277" lvl="2" indent="-246688">
              <a:lnSpc>
                <a:spcPct val="80000"/>
              </a:lnSpc>
            </a:pPr>
            <a:r>
              <a:rPr lang="en-US" sz="800"/>
              <a:t>Stock holdings = direct and through mutual funds</a:t>
            </a:r>
          </a:p>
          <a:p>
            <a:pPr marL="1161277" lvl="2" indent="-246688">
              <a:lnSpc>
                <a:spcPct val="80000"/>
              </a:lnSpc>
            </a:pPr>
            <a:r>
              <a:rPr lang="en-US" sz="800"/>
              <a:t>Data on split of mutual funds into stock and bond MF available only 1989 – 2004</a:t>
            </a:r>
          </a:p>
          <a:p>
            <a:pPr marL="1161277" lvl="2" indent="-246688">
              <a:lnSpc>
                <a:spcPct val="80000"/>
              </a:lnSpc>
            </a:pPr>
            <a:r>
              <a:rPr lang="en-US" sz="800"/>
              <a:t>		1983, 1986: </a:t>
            </a:r>
            <a:r>
              <a:rPr lang="en-US" sz="1000"/>
              <a:t>money-market MF and tax-free MF holdings are reported separately </a:t>
            </a:r>
          </a:p>
          <a:p>
            <a:pPr marL="1161277" lvl="2" indent="-246688">
              <a:lnSpc>
                <a:spcPct val="80000"/>
              </a:lnSpc>
            </a:pPr>
            <a:r>
              <a:rPr lang="en-US" sz="800"/>
              <a:t>		</a:t>
            </a:r>
            <a:r>
              <a:rPr lang="en-US" sz="800">
                <a:sym typeface="Wingdings" pitchFamily="2" charset="2"/>
              </a:rPr>
              <a:t> remainder counted as stock</a:t>
            </a:r>
          </a:p>
          <a:p>
            <a:pPr marL="1161277" lvl="2" indent="-246688">
              <a:lnSpc>
                <a:spcPct val="80000"/>
              </a:lnSpc>
            </a:pPr>
            <a:r>
              <a:rPr lang="en-US" sz="800"/>
              <a:t>		pre-1983: money-market MFs just emerging, </a:t>
            </a:r>
          </a:p>
          <a:p>
            <a:pPr marL="1161277" lvl="2" indent="-246688">
              <a:lnSpc>
                <a:spcPct val="80000"/>
              </a:lnSpc>
            </a:pPr>
            <a:r>
              <a:rPr lang="en-US" sz="800"/>
              <a:t>				MF holdings &lt;&lt;&lt; direct stock, e.g. 40bn vs 631 bn in 1977</a:t>
            </a:r>
          </a:p>
          <a:p>
            <a:pPr marL="1161277" lvl="2" indent="-246688">
              <a:lnSpc>
                <a:spcPct val="80000"/>
              </a:lnSpc>
            </a:pPr>
            <a:r>
              <a:rPr lang="en-US" sz="800"/>
              <a:t>		</a:t>
            </a:r>
            <a:r>
              <a:rPr lang="en-US" sz="800">
                <a:sym typeface="Wingdings" pitchFamily="2" charset="2"/>
              </a:rPr>
              <a:t> </a:t>
            </a:r>
            <a:r>
              <a:rPr lang="en-US" sz="800"/>
              <a:t>everything counted as stock</a:t>
            </a:r>
          </a:p>
          <a:p>
            <a:pPr marL="1161277" lvl="2" indent="-246688">
              <a:lnSpc>
                <a:spcPct val="80000"/>
              </a:lnSpc>
            </a:pPr>
            <a:r>
              <a:rPr lang="en-US" sz="800"/>
              <a:t>Retirement account holdings excluded from our main tests (available 1989 and later) </a:t>
            </a:r>
          </a:p>
          <a:p>
            <a:pPr marL="246688" indent="-246688">
              <a:lnSpc>
                <a:spcPct val="80000"/>
              </a:lnSpc>
            </a:pPr>
            <a:endParaRPr lang="en-US" sz="800"/>
          </a:p>
          <a:p>
            <a:pPr marL="703144" lvl="1" indent="-246688">
              <a:lnSpc>
                <a:spcPct val="80000"/>
              </a:lnSpc>
            </a:pPr>
            <a:r>
              <a:rPr lang="en-US" sz="800"/>
              <a:t>Weighting to adjust for oversampling of high-income households</a:t>
            </a:r>
          </a:p>
          <a:p>
            <a:pPr marL="1161277" lvl="2" indent="-246688">
              <a:lnSpc>
                <a:spcPct val="80000"/>
              </a:lnSpc>
            </a:pPr>
            <a:r>
              <a:rPr lang="en-US" sz="800"/>
              <a:t>Descriptive analyses: Weight with SCF sample weights</a:t>
            </a:r>
          </a:p>
          <a:p>
            <a:pPr marL="1161277" lvl="2" indent="-246688">
              <a:lnSpc>
                <a:spcPct val="80000"/>
              </a:lnSpc>
            </a:pPr>
            <a:r>
              <a:rPr lang="en-US" sz="800"/>
              <a:t>Statistical analyses: Unweighted and weighted, controls for wealth and income </a:t>
            </a:r>
          </a:p>
          <a:p>
            <a:pPr marL="703144" lvl="1" indent="-246688">
              <a:lnSpc>
                <a:spcPct val="80000"/>
              </a:lnSpc>
            </a:pPr>
            <a:r>
              <a:rPr lang="en-US" sz="800"/>
              <a:t>Inflation</a:t>
            </a:r>
          </a:p>
          <a:p>
            <a:pPr marL="1161277" lvl="2" indent="-246688">
              <a:lnSpc>
                <a:spcPct val="80000"/>
              </a:lnSpc>
            </a:pPr>
            <a:r>
              <a:rPr lang="en-US" sz="800"/>
              <a:t>All dollar amounts measured in September 2004 dollars (deflated with CPI)</a:t>
            </a:r>
          </a:p>
          <a:p>
            <a:pPr marL="1161277" lvl="2" indent="-246688">
              <a:lnSpc>
                <a:spcPct val="80000"/>
              </a:lnSpc>
            </a:pPr>
            <a:r>
              <a:rPr lang="en-US" sz="800"/>
              <a:t>All returns are real (deflated with CPI)</a:t>
            </a:r>
          </a:p>
        </p:txBody>
      </p:sp>
    </p:spTree>
    <p:extLst>
      <p:ext uri="{BB962C8B-B14F-4D97-AF65-F5344CB8AC3E}">
        <p14:creationId xmlns:p14="http://schemas.microsoft.com/office/powerpoint/2010/main" val="37379455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pPr eaLnBrk="1" hangingPunct="1"/>
            <a:fld id="{5301B254-D8E8-4015-9C8F-DA1E45C6B43A}" type="slidenum">
              <a:rPr lang="en-US" sz="1300">
                <a:solidFill>
                  <a:prstClr val="black"/>
                </a:solidFill>
              </a:rPr>
              <a:pPr eaLnBrk="1" hangingPunct="1"/>
              <a:t>93</a:t>
            </a:fld>
            <a:endParaRPr lang="en-US" sz="1300">
              <a:solidFill>
                <a:prstClr val="black"/>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marL="246688" indent="-246688"/>
            <a:r>
              <a:rPr lang="en-US" smtClean="0"/>
              <a:t>example for how we estimate</a:t>
            </a:r>
          </a:p>
          <a:p>
            <a:pPr marL="246688" indent="-246688">
              <a:buFontTx/>
              <a:buChar char="•"/>
            </a:pPr>
            <a:r>
              <a:rPr lang="en-US" smtClean="0"/>
              <a:t>the weights and </a:t>
            </a:r>
          </a:p>
          <a:p>
            <a:pPr marL="246688" indent="-246688">
              <a:buFontTx/>
              <a:buChar char="•"/>
            </a:pPr>
            <a:r>
              <a:rPr lang="en-US" smtClean="0"/>
              <a:t>the sensitivity of risk-taking to the life-time average returns calculated with those weights, </a:t>
            </a:r>
          </a:p>
          <a:p>
            <a:pPr marL="246688" indent="-246688"/>
            <a:r>
              <a:rPr lang="en-US" smtClean="0"/>
              <a:t>consider the following generic regression model, with </a:t>
            </a:r>
            <a:r>
              <a:rPr lang="en-US" i="1" smtClean="0"/>
              <a:t>yit</a:t>
            </a:r>
            <a:r>
              <a:rPr lang="en-US" smtClean="0"/>
              <a:t> as the dependent variable and weighted-average returns </a:t>
            </a:r>
            <a:r>
              <a:rPr lang="en-US" i="1" smtClean="0"/>
              <a:t>Ait</a:t>
            </a:r>
            <a:r>
              <a:rPr lang="en-US" smtClean="0"/>
              <a:t>(</a:t>
            </a:r>
            <a:r>
              <a:rPr lang="en-US" i="1" smtClean="0"/>
              <a:t>l</a:t>
            </a:r>
            <a:r>
              <a:rPr lang="en-US" smtClean="0"/>
              <a:t>) and a vector of control variables </a:t>
            </a:r>
            <a:r>
              <a:rPr lang="en-US" i="1" smtClean="0"/>
              <a:t>xit</a:t>
            </a:r>
            <a:r>
              <a:rPr lang="en-US" smtClean="0"/>
              <a:t> </a:t>
            </a:r>
          </a:p>
          <a:p>
            <a:pPr marL="246688" indent="-246688"/>
            <a:endParaRPr lang="en-US" smtClean="0"/>
          </a:p>
          <a:p>
            <a:pPr marL="246688" indent="-246688"/>
            <a:r>
              <a:rPr lang="en-US" smtClean="0"/>
              <a:t>Note that </a:t>
            </a:r>
            <a:r>
              <a:rPr lang="en-US" i="1" smtClean="0"/>
              <a:t>Ait</a:t>
            </a:r>
            <a:r>
              <a:rPr lang="en-US" smtClean="0"/>
              <a:t>(</a:t>
            </a:r>
            <a:r>
              <a:rPr lang="en-US" i="1" smtClean="0"/>
              <a:t>l</a:t>
            </a:r>
            <a:r>
              <a:rPr lang="en-US" smtClean="0"/>
              <a:t>) is a non-linear function of the weighting parameter </a:t>
            </a:r>
            <a:r>
              <a:rPr lang="en-US" i="1" smtClean="0"/>
              <a:t>l</a:t>
            </a:r>
            <a:r>
              <a:rPr lang="en-US" smtClean="0"/>
              <a:t>, and hence non-linear estimation is required. </a:t>
            </a:r>
          </a:p>
          <a:p>
            <a:pPr marL="246688" indent="-246688"/>
            <a:endParaRPr lang="en-US" smtClean="0"/>
          </a:p>
          <a:p>
            <a:pPr marL="246688" indent="-246688"/>
            <a:r>
              <a:rPr lang="en-US" smtClean="0"/>
              <a:t>For Probit models, we choose </a:t>
            </a:r>
            <a:r>
              <a:rPr lang="en-US" i="1" smtClean="0"/>
              <a:t>b</a:t>
            </a:r>
            <a:r>
              <a:rPr lang="en-US" smtClean="0"/>
              <a:t> and </a:t>
            </a:r>
            <a:r>
              <a:rPr lang="en-US" i="1" smtClean="0"/>
              <a:t>lambda </a:t>
            </a:r>
            <a:r>
              <a:rPr lang="en-US" smtClean="0"/>
              <a:t>to maximize the likelihood.</a:t>
            </a:r>
          </a:p>
          <a:p>
            <a:pPr marL="246688" indent="-246688"/>
            <a:endParaRPr lang="en-US" smtClean="0"/>
          </a:p>
          <a:p>
            <a:pPr marL="246688" indent="-246688"/>
            <a:r>
              <a:rPr lang="en-US" smtClean="0"/>
              <a:t>For regression models, we choose them to minimize the sum of squared errors. </a:t>
            </a:r>
          </a:p>
        </p:txBody>
      </p:sp>
    </p:spTree>
    <p:extLst>
      <p:ext uri="{BB962C8B-B14F-4D97-AF65-F5344CB8AC3E}">
        <p14:creationId xmlns:p14="http://schemas.microsoft.com/office/powerpoint/2010/main" val="22838031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pPr eaLnBrk="1" hangingPunct="1"/>
            <a:fld id="{AC14B351-7C17-4955-98ED-4C917C565540}" type="slidenum">
              <a:rPr lang="en-US" sz="1300">
                <a:solidFill>
                  <a:prstClr val="black"/>
                </a:solidFill>
              </a:rPr>
              <a:pPr eaLnBrk="1" hangingPunct="1"/>
              <a:t>94</a:t>
            </a:fld>
            <a:endParaRPr lang="en-US" sz="1300">
              <a:solidFill>
                <a:prstClr val="black"/>
              </a:solidFill>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marL="246688" indent="-246688"/>
            <a:r>
              <a:rPr lang="en-US" sz="1400"/>
              <a:t>Note:</a:t>
            </a:r>
          </a:p>
          <a:p>
            <a:pPr marL="246688" indent="-246688">
              <a:buFontTx/>
              <a:buChar char="•"/>
            </a:pPr>
            <a:r>
              <a:rPr lang="en-US" sz="1400"/>
              <a:t>We start at k=1, since “current year” not yet “experienced.”</a:t>
            </a:r>
          </a:p>
          <a:p>
            <a:pPr marL="246688" indent="-246688">
              <a:buFontTx/>
              <a:buChar char="•"/>
            </a:pPr>
            <a:r>
              <a:rPr lang="en-US" sz="1400">
                <a:cs typeface="Times New Roman" pitchFamily="18" charset="0"/>
              </a:rPr>
              <a:t>We stop at k=age-1, since, for </a:t>
            </a:r>
            <a:r>
              <a:rPr lang="el-GR" sz="1400">
                <a:cs typeface="Times New Roman" pitchFamily="18" charset="0"/>
              </a:rPr>
              <a:t>Λ</a:t>
            </a:r>
            <a:r>
              <a:rPr lang="en-US" sz="1400"/>
              <a:t> = 0, k=age not defined (0^0)</a:t>
            </a:r>
          </a:p>
          <a:p>
            <a:pPr marL="246688" indent="-246688"/>
            <a:r>
              <a:rPr lang="en-US" smtClean="0"/>
              <a:t>			Also, since for 0&lt;</a:t>
            </a:r>
            <a:r>
              <a:rPr lang="el-GR" sz="1400">
                <a:cs typeface="Times New Roman" pitchFamily="18" charset="0"/>
              </a:rPr>
              <a:t>Λ</a:t>
            </a:r>
            <a:r>
              <a:rPr lang="en-US" sz="1400"/>
              <a:t>&lt;1, funny “jump” down to zero at k=age.</a:t>
            </a:r>
          </a:p>
        </p:txBody>
      </p:sp>
    </p:spTree>
    <p:extLst>
      <p:ext uri="{BB962C8B-B14F-4D97-AF65-F5344CB8AC3E}">
        <p14:creationId xmlns:p14="http://schemas.microsoft.com/office/powerpoint/2010/main" val="7306759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pPr eaLnBrk="1" hangingPunct="1"/>
            <a:fld id="{3B2F1EEB-2EA7-4D34-8C82-70D7E30A62C3}" type="slidenum">
              <a:rPr lang="en-US" sz="1300">
                <a:solidFill>
                  <a:prstClr val="black"/>
                </a:solidFill>
              </a:rPr>
              <a:pPr eaLnBrk="1" hangingPunct="1"/>
              <a:t>95</a:t>
            </a:fld>
            <a:endParaRPr lang="en-US" sz="1300">
              <a:solidFill>
                <a:prstClr val="black"/>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marL="246688" indent="-246688">
              <a:lnSpc>
                <a:spcPct val="80000"/>
              </a:lnSpc>
            </a:pPr>
            <a:r>
              <a:rPr lang="el-GR" smtClean="0">
                <a:cs typeface="Times New Roman" pitchFamily="18" charset="0"/>
              </a:rPr>
              <a:t>Λ</a:t>
            </a:r>
            <a:r>
              <a:rPr lang="en-US" smtClean="0">
                <a:cs typeface="Times New Roman" pitchFamily="18" charset="0"/>
              </a:rPr>
              <a:t> </a:t>
            </a:r>
            <a:r>
              <a:rPr lang="en-US" smtClean="0"/>
              <a:t>&lt; 0: the weighting function is always increasing and convex</a:t>
            </a:r>
          </a:p>
          <a:p>
            <a:pPr marL="246688" indent="-246688">
              <a:lnSpc>
                <a:spcPct val="80000"/>
              </a:lnSpc>
            </a:pPr>
            <a:r>
              <a:rPr lang="en-US" smtClean="0"/>
              <a:t>	</a:t>
            </a:r>
            <a:r>
              <a:rPr lang="en-US" smtClean="0">
                <a:sym typeface="Wingdings" pitchFamily="2" charset="2"/>
              </a:rPr>
              <a:t> higher weight closer to </a:t>
            </a:r>
            <a:r>
              <a:rPr lang="en-US" smtClean="0"/>
              <a:t>birth</a:t>
            </a:r>
          </a:p>
          <a:p>
            <a:pPr marL="246688" indent="-246688">
              <a:lnSpc>
                <a:spcPct val="80000"/>
              </a:lnSpc>
            </a:pPr>
            <a:r>
              <a:rPr lang="el-GR" smtClean="0">
                <a:cs typeface="Times New Roman" pitchFamily="18" charset="0"/>
              </a:rPr>
              <a:t>Λ</a:t>
            </a:r>
            <a:r>
              <a:rPr lang="en-US" smtClean="0"/>
              <a:t> = 0: constant weights </a:t>
            </a:r>
            <a:r>
              <a:rPr lang="en-US" smtClean="0">
                <a:sym typeface="Wingdings" pitchFamily="2" charset="2"/>
              </a:rPr>
              <a:t> </a:t>
            </a:r>
            <a:r>
              <a:rPr lang="en-US" i="1" smtClean="0"/>
              <a:t>A</a:t>
            </a:r>
            <a:r>
              <a:rPr lang="en-US" i="1" baseline="-25000" smtClean="0"/>
              <a:t>it</a:t>
            </a:r>
            <a:r>
              <a:rPr lang="en-US" smtClean="0"/>
              <a:t> = simple average of past returns since birth</a:t>
            </a:r>
          </a:p>
          <a:p>
            <a:pPr marL="246688" indent="-246688">
              <a:lnSpc>
                <a:spcPct val="80000"/>
              </a:lnSpc>
            </a:pPr>
            <a:r>
              <a:rPr lang="el-GR" smtClean="0">
                <a:cs typeface="Times New Roman" pitchFamily="18" charset="0"/>
              </a:rPr>
              <a:t>Λ</a:t>
            </a:r>
            <a:r>
              <a:rPr lang="en-US" smtClean="0"/>
              <a:t> &gt; 0: weights decreasing in the lag </a:t>
            </a:r>
            <a:r>
              <a:rPr lang="en-US" i="1" smtClean="0"/>
              <a:t>k</a:t>
            </a:r>
            <a:r>
              <a:rPr lang="en-US" smtClean="0"/>
              <a:t> </a:t>
            </a:r>
          </a:p>
          <a:p>
            <a:pPr marL="246688" indent="-246688">
              <a:lnSpc>
                <a:spcPct val="80000"/>
              </a:lnSpc>
            </a:pPr>
            <a:r>
              <a:rPr lang="en-US" smtClean="0"/>
              <a:t>	</a:t>
            </a:r>
            <a:r>
              <a:rPr lang="en-US" smtClean="0">
                <a:sym typeface="Wingdings" pitchFamily="2" charset="2"/>
              </a:rPr>
              <a:t> concave for </a:t>
            </a:r>
            <a:r>
              <a:rPr lang="el-GR" smtClean="0">
                <a:cs typeface="Times New Roman" pitchFamily="18" charset="0"/>
              </a:rPr>
              <a:t>Λ</a:t>
            </a:r>
            <a:r>
              <a:rPr lang="en-US" smtClean="0"/>
              <a:t> &lt; 1, linear for </a:t>
            </a:r>
            <a:r>
              <a:rPr lang="el-GR" smtClean="0">
                <a:cs typeface="Times New Roman" pitchFamily="18" charset="0"/>
              </a:rPr>
              <a:t>Λ</a:t>
            </a:r>
            <a:r>
              <a:rPr lang="en-US" smtClean="0"/>
              <a:t> = 1, and convex for </a:t>
            </a:r>
            <a:r>
              <a:rPr lang="el-GR" smtClean="0">
                <a:cs typeface="Times New Roman" pitchFamily="18" charset="0"/>
              </a:rPr>
              <a:t>Λ</a:t>
            </a:r>
            <a:r>
              <a:rPr lang="en-US" smtClean="0"/>
              <a:t> &gt; 1</a:t>
            </a:r>
          </a:p>
        </p:txBody>
      </p:sp>
    </p:spTree>
    <p:extLst>
      <p:ext uri="{BB962C8B-B14F-4D97-AF65-F5344CB8AC3E}">
        <p14:creationId xmlns:p14="http://schemas.microsoft.com/office/powerpoint/2010/main" val="29938197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pPr eaLnBrk="1" hangingPunct="1"/>
            <a:fld id="{C995E342-F18B-4E9C-A8CF-77862A32B5D7}" type="slidenum">
              <a:rPr lang="en-US" sz="1300">
                <a:solidFill>
                  <a:prstClr val="black"/>
                </a:solidFill>
              </a:rPr>
              <a:pPr eaLnBrk="1" hangingPunct="1"/>
              <a:t>96</a:t>
            </a:fld>
            <a:endParaRPr lang="en-US" sz="1300">
              <a:solidFill>
                <a:prstClr val="black"/>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marL="246688" indent="-246688"/>
            <a:r>
              <a:rPr lang="en-US" smtClean="0"/>
              <a:t>Before I jump ahead and show you the results, I am sure a number of questions have formed in your minds ..</a:t>
            </a:r>
          </a:p>
        </p:txBody>
      </p:sp>
    </p:spTree>
    <p:extLst>
      <p:ext uri="{BB962C8B-B14F-4D97-AF65-F5344CB8AC3E}">
        <p14:creationId xmlns:p14="http://schemas.microsoft.com/office/powerpoint/2010/main" val="38172407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pPr eaLnBrk="1" hangingPunct="1"/>
            <a:fld id="{BD5FFB95-F862-4827-A0B8-12E1F05ABAB2}" type="slidenum">
              <a:rPr lang="en-US" sz="1300">
                <a:solidFill>
                  <a:prstClr val="black"/>
                </a:solidFill>
              </a:rPr>
              <a:pPr eaLnBrk="1" hangingPunct="1"/>
              <a:t>97</a:t>
            </a:fld>
            <a:endParaRPr lang="en-US" sz="1300">
              <a:solidFill>
                <a:prstClr val="black"/>
              </a:solidFill>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marL="246688" indent="-246688"/>
            <a:endParaRPr lang="en-US" smtClean="0"/>
          </a:p>
        </p:txBody>
      </p:sp>
    </p:spTree>
    <p:extLst>
      <p:ext uri="{BB962C8B-B14F-4D97-AF65-F5344CB8AC3E}">
        <p14:creationId xmlns:p14="http://schemas.microsoft.com/office/powerpoint/2010/main" val="14432523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pPr eaLnBrk="1" hangingPunct="1"/>
            <a:fld id="{D91AE68A-D6C4-456B-8336-45097E9DE5CD}" type="slidenum">
              <a:rPr lang="en-US" sz="1300">
                <a:solidFill>
                  <a:prstClr val="black"/>
                </a:solidFill>
              </a:rPr>
              <a:pPr eaLnBrk="1" hangingPunct="1"/>
              <a:t>98</a:t>
            </a:fld>
            <a:endParaRPr lang="en-US" sz="1300">
              <a:solidFill>
                <a:prstClr val="black"/>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marL="246688" indent="-246688"/>
            <a:endParaRPr lang="en-US" smtClean="0"/>
          </a:p>
        </p:txBody>
      </p:sp>
    </p:spTree>
    <p:extLst>
      <p:ext uri="{BB962C8B-B14F-4D97-AF65-F5344CB8AC3E}">
        <p14:creationId xmlns:p14="http://schemas.microsoft.com/office/powerpoint/2010/main" val="23717229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pPr eaLnBrk="1" hangingPunct="1"/>
            <a:fld id="{FDF29CCA-6437-4A60-95DF-F051673A70C2}" type="slidenum">
              <a:rPr lang="en-US" sz="1300">
                <a:solidFill>
                  <a:prstClr val="black"/>
                </a:solidFill>
              </a:rPr>
              <a:pPr eaLnBrk="1" hangingPunct="1"/>
              <a:t>99</a:t>
            </a:fld>
            <a:endParaRPr lang="en-US" sz="1300">
              <a:solidFill>
                <a:prstClr val="black"/>
              </a:solidFill>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marL="246688" indent="-246688"/>
            <a:endParaRPr lang="en-US" smtClean="0"/>
          </a:p>
        </p:txBody>
      </p:sp>
    </p:spTree>
    <p:extLst>
      <p:ext uri="{BB962C8B-B14F-4D97-AF65-F5344CB8AC3E}">
        <p14:creationId xmlns:p14="http://schemas.microsoft.com/office/powerpoint/2010/main" val="1681367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pPr eaLnBrk="1" hangingPunct="1"/>
            <a:fld id="{D1CDCE2E-FE5F-45DE-954C-AC3513F85679}" type="slidenum">
              <a:rPr lang="en-US" sz="1300">
                <a:solidFill>
                  <a:prstClr val="black"/>
                </a:solidFill>
              </a:rPr>
              <a:pPr eaLnBrk="1" hangingPunct="1"/>
              <a:t>100</a:t>
            </a:fld>
            <a:endParaRPr lang="en-US" sz="1300">
              <a:solidFill>
                <a:prstClr val="black"/>
              </a:solidFill>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marL="246688" indent="-246688"/>
            <a:r>
              <a:rPr lang="en-US" smtClean="0"/>
              <a:t>Experimental data …</a:t>
            </a:r>
          </a:p>
        </p:txBody>
      </p:sp>
    </p:spTree>
    <p:extLst>
      <p:ext uri="{BB962C8B-B14F-4D97-AF65-F5344CB8AC3E}">
        <p14:creationId xmlns:p14="http://schemas.microsoft.com/office/powerpoint/2010/main" val="26558786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pPr eaLnBrk="1" hangingPunct="1"/>
            <a:fld id="{1329314E-06FF-4099-8A10-35C0B2783DA0}" type="slidenum">
              <a:rPr lang="en-US" sz="1300">
                <a:solidFill>
                  <a:prstClr val="black"/>
                </a:solidFill>
              </a:rPr>
              <a:pPr eaLnBrk="1" hangingPunct="1"/>
              <a:t>101</a:t>
            </a:fld>
            <a:endParaRPr lang="en-US" sz="1300">
              <a:solidFill>
                <a:prstClr val="black"/>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r>
              <a:rPr lang="en-US" smtClean="0"/>
              <a:t>In September 2004 dollars (deflated using the CPI)</a:t>
            </a:r>
          </a:p>
          <a:p>
            <a:endParaRPr lang="en-US" smtClean="0"/>
          </a:p>
          <a:p>
            <a:r>
              <a:rPr lang="en-US" smtClean="0"/>
              <a:t>38.4% of households participate on average in the stock market in the 1960-2007 period. These rates represent the U.S. population (not the SCF sample) since we apply the SCF sample weights. </a:t>
            </a:r>
          </a:p>
          <a:p>
            <a:endParaRPr lang="en-US" smtClean="0"/>
          </a:p>
          <a:p>
            <a:pPr>
              <a:buFont typeface="Wingdings" pitchFamily="2" charset="2"/>
              <a:buNone/>
            </a:pPr>
            <a:r>
              <a:rPr lang="en-US" smtClean="0"/>
              <a:t>To get a sense of the variation in life-time average stock returns for the households in our sample, we calculate the weighted average of returns, </a:t>
            </a:r>
            <a:r>
              <a:rPr lang="en-US" i="1" smtClean="0"/>
              <a:t>Ait</a:t>
            </a:r>
            <a:r>
              <a:rPr lang="en-US" smtClean="0"/>
              <a:t>(</a:t>
            </a:r>
            <a:r>
              <a:rPr lang="en-US" i="1" smtClean="0"/>
              <a:t>lambda</a:t>
            </a:r>
            <a:r>
              <a:rPr lang="en-US" smtClean="0"/>
              <a:t>), from Eq. (1), </a:t>
            </a:r>
          </a:p>
          <a:p>
            <a:pPr>
              <a:buFont typeface="Wingdings" pitchFamily="2" charset="2"/>
              <a:buNone/>
            </a:pPr>
            <a:r>
              <a:rPr lang="en-US" smtClean="0"/>
              <a:t>setting </a:t>
            </a:r>
            <a:r>
              <a:rPr lang="en-US" i="1" smtClean="0"/>
              <a:t>l</a:t>
            </a:r>
            <a:r>
              <a:rPr lang="en-US" smtClean="0"/>
              <a:t>lambda= 1.25 (in the ballpark of the estimates of </a:t>
            </a:r>
            <a:r>
              <a:rPr lang="en-US" i="1" smtClean="0"/>
              <a:t>lambda</a:t>
            </a:r>
            <a:r>
              <a:rPr lang="en-US" smtClean="0"/>
              <a:t> that we find later). </a:t>
            </a:r>
          </a:p>
          <a:p>
            <a:pPr>
              <a:buFont typeface="Wingdings" pitchFamily="2" charset="2"/>
              <a:buNone/>
            </a:pPr>
            <a:r>
              <a:rPr lang="en-US" smtClean="0"/>
              <a:t>The 10th and 90th percentile for the experienced (real) stock return are 6.4% and 11.6% and for experienced (real) bond returns -0.2% and 5.0%. </a:t>
            </a:r>
          </a:p>
          <a:p>
            <a:pPr>
              <a:buFont typeface="Wingdings" pitchFamily="2" charset="2"/>
              <a:buNone/>
            </a:pPr>
            <a:r>
              <a:rPr lang="en-US" smtClean="0">
                <a:sym typeface="Wingdings" pitchFamily="2" charset="2"/>
              </a:rPr>
              <a:t> </a:t>
            </a:r>
            <a:r>
              <a:rPr lang="en-US" smtClean="0"/>
              <a:t>Thus, over our sample period, </a:t>
            </a:r>
            <a:r>
              <a:rPr lang="en-US" b="1" smtClean="0"/>
              <a:t>experienced bond returns are almost as volatile in real terms </a:t>
            </a:r>
            <a:r>
              <a:rPr lang="en-US" smtClean="0"/>
              <a:t>as experienced stock returns. Overall, there are considerable differences in the returns experienced by different cohorts. The amount of variation in experienced returns is similar for a range of values around the chosen values for </a:t>
            </a:r>
            <a:r>
              <a:rPr lang="en-US" i="1" smtClean="0"/>
              <a:t>l</a:t>
            </a:r>
            <a:r>
              <a:rPr lang="en-US" smtClean="0"/>
              <a:t>. For example, with </a:t>
            </a:r>
            <a:r>
              <a:rPr lang="en-US" b="1" i="1" u="sng" smtClean="0"/>
              <a:t>l</a:t>
            </a:r>
            <a:r>
              <a:rPr lang="en-US" b="1" u="sng" smtClean="0"/>
              <a:t> = 1.00 and </a:t>
            </a:r>
            <a:r>
              <a:rPr lang="en-US" b="1" i="1" u="sng" smtClean="0"/>
              <a:t>l</a:t>
            </a:r>
            <a:r>
              <a:rPr lang="en-US" b="1" u="sng" smtClean="0"/>
              <a:t> = 1.50</a:t>
            </a:r>
            <a:r>
              <a:rPr lang="en-US" smtClean="0"/>
              <a:t>, boundaries of the interval that contains most point estimates we obtain subsequently in our estimation, we get differences between the 10th and 90th percentile of </a:t>
            </a:r>
            <a:r>
              <a:rPr lang="en-US" b="1" smtClean="0"/>
              <a:t>4.9 pp and 5.6 pp</a:t>
            </a:r>
            <a:r>
              <a:rPr lang="en-US" smtClean="0"/>
              <a:t> for real stock-market returns, respectively. </a:t>
            </a:r>
          </a:p>
        </p:txBody>
      </p:sp>
    </p:spTree>
    <p:extLst>
      <p:ext uri="{BB962C8B-B14F-4D97-AF65-F5344CB8AC3E}">
        <p14:creationId xmlns:p14="http://schemas.microsoft.com/office/powerpoint/2010/main" val="1586616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962948-3DE3-4CFD-9FC6-1D3A4CEA0724}" type="slidenum">
              <a:rPr lang="en-US" smtClean="0"/>
              <a:pPr/>
              <a:t>5</a:t>
            </a:fld>
            <a:endParaRPr lang="en-US"/>
          </a:p>
        </p:txBody>
      </p:sp>
    </p:spTree>
    <p:extLst>
      <p:ext uri="{BB962C8B-B14F-4D97-AF65-F5344CB8AC3E}">
        <p14:creationId xmlns:p14="http://schemas.microsoft.com/office/powerpoint/2010/main" val="12565109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pPr eaLnBrk="1" hangingPunct="1"/>
            <a:fld id="{44921662-A337-46AA-9886-471A02B573FA}" type="slidenum">
              <a:rPr lang="en-US" sz="1300">
                <a:solidFill>
                  <a:prstClr val="black"/>
                </a:solidFill>
              </a:rPr>
              <a:pPr eaLnBrk="1" hangingPunct="1"/>
              <a:t>102</a:t>
            </a:fld>
            <a:endParaRPr lang="en-US" sz="1300">
              <a:solidFill>
                <a:prstClr val="black"/>
              </a:solidFill>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r>
              <a:rPr lang="en-US" smtClean="0"/>
              <a:t>And this looks as follows:</a:t>
            </a:r>
          </a:p>
          <a:p>
            <a:endParaRPr lang="en-US" smtClean="0"/>
          </a:p>
          <a:p>
            <a:endParaRPr lang="en-US" smtClean="0"/>
          </a:p>
          <a:p>
            <a:r>
              <a:rPr lang="en-US" smtClean="0"/>
              <a:t>In September 2004 dollars (deflated using the CPI)</a:t>
            </a:r>
          </a:p>
          <a:p>
            <a:endParaRPr lang="en-US" smtClean="0"/>
          </a:p>
          <a:p>
            <a:r>
              <a:rPr lang="en-US" smtClean="0"/>
              <a:t>Panel B restricts the sample to stock-market participants, i.e., households that have </a:t>
            </a:r>
            <a:r>
              <a:rPr lang="en-US" b="1" u="sng" smtClean="0"/>
              <a:t>at least $1 in stocks or mutual funds</a:t>
            </a:r>
            <a:r>
              <a:rPr lang="en-US" smtClean="0"/>
              <a:t>. </a:t>
            </a:r>
          </a:p>
          <a:p>
            <a:r>
              <a:rPr lang="en-US" smtClean="0"/>
              <a:t>Panel C restricts the sample to bond-market participants, i.e., households that have </a:t>
            </a:r>
            <a:r>
              <a:rPr lang="en-US" b="1" u="sng" smtClean="0"/>
              <a:t>at least $1 directly invested in bonds</a:t>
            </a:r>
            <a:r>
              <a:rPr lang="en-US" smtClean="0"/>
              <a:t>. (bond holding information only from 1968 onwards)</a:t>
            </a:r>
          </a:p>
          <a:p>
            <a:r>
              <a:rPr lang="en-US" smtClean="0"/>
              <a:t>Comparing Panels B and C, we see that stock-market participants tend to be wealthier. For example, the median holding of liquid assets is </a:t>
            </a:r>
            <a:r>
              <a:rPr lang="en-US" b="1" u="sng" smtClean="0"/>
              <a:t>$9,820 in the full sample, but $47,676</a:t>
            </a:r>
            <a:r>
              <a:rPr lang="en-US" smtClean="0"/>
              <a:t> in the sample of stock-market participants. Panel C shows that bond-market participants are also wealthier, though less than stock-market participants, with median liquid assets of </a:t>
            </a:r>
            <a:r>
              <a:rPr lang="en-US" b="1" u="sng" smtClean="0"/>
              <a:t>$22,191</a:t>
            </a:r>
            <a:r>
              <a:rPr lang="en-US" smtClean="0"/>
              <a:t>. The pattern is similar for median income. </a:t>
            </a:r>
          </a:p>
          <a:p>
            <a:endParaRPr lang="en-US" smtClean="0"/>
          </a:p>
          <a:p>
            <a:r>
              <a:rPr lang="en-US" smtClean="0"/>
              <a:t>However, the early SCF data shows that participation was quite high in the late 1960s (above 30%, comparable to the levels reached in the late 1990s), before falling in the 1970s and early 1980s. The technological improvements story therefore may not be the sole explanation for the recent surge. Our hypothesis that past returns experienced by investors over their lifetime play a role in generating variation in stock-market participation over time and across individuals may help explain this pattern. </a:t>
            </a:r>
          </a:p>
        </p:txBody>
      </p:sp>
    </p:spTree>
    <p:extLst>
      <p:ext uri="{BB962C8B-B14F-4D97-AF65-F5344CB8AC3E}">
        <p14:creationId xmlns:p14="http://schemas.microsoft.com/office/powerpoint/2010/main" val="13282529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pPr eaLnBrk="1" hangingPunct="1"/>
            <a:fld id="{9DB795DC-1968-4362-BE37-52A09DA306CF}" type="slidenum">
              <a:rPr lang="en-US" sz="1300">
                <a:solidFill>
                  <a:prstClr val="black"/>
                </a:solidFill>
              </a:rPr>
              <a:pPr eaLnBrk="1" hangingPunct="1"/>
              <a:t>103</a:t>
            </a:fld>
            <a:endParaRPr lang="en-US" sz="1300">
              <a:solidFill>
                <a:prstClr val="black"/>
              </a:solidFill>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marL="246688" indent="-246688"/>
            <a:r>
              <a:rPr lang="en-US" smtClean="0"/>
              <a:t>Phi(.) = cumulative standard normal distribution function</a:t>
            </a:r>
          </a:p>
          <a:p>
            <a:pPr marL="246688" indent="-246688"/>
            <a:r>
              <a:rPr lang="en-US" smtClean="0"/>
              <a:t>	Unlike the standard ordered probit model, Phi(.) </a:t>
            </a:r>
            <a:r>
              <a:rPr lang="en-US" b="1" smtClean="0"/>
              <a:t>does not map a linear function of explanatory variables into the response probability P</a:t>
            </a:r>
            <a:r>
              <a:rPr lang="en-US" smtClean="0"/>
              <a:t>, because </a:t>
            </a:r>
            <a:r>
              <a:rPr lang="en-US" i="1" smtClean="0"/>
              <a:t>Ait</a:t>
            </a:r>
            <a:r>
              <a:rPr lang="en-US" smtClean="0"/>
              <a:t>(</a:t>
            </a:r>
            <a:r>
              <a:rPr lang="en-US" i="1" smtClean="0"/>
              <a:t>l</a:t>
            </a:r>
            <a:r>
              <a:rPr lang="en-US" smtClean="0"/>
              <a:t>) is a non-linear function of the weighting parameter </a:t>
            </a:r>
            <a:r>
              <a:rPr lang="en-US" i="1" smtClean="0"/>
              <a:t>l</a:t>
            </a:r>
            <a:r>
              <a:rPr lang="en-US" smtClean="0"/>
              <a:t>. </a:t>
            </a:r>
          </a:p>
          <a:p>
            <a:pPr marL="246688" indent="-246688"/>
            <a:r>
              <a:rPr lang="en-US" smtClean="0"/>
              <a:t>the </a:t>
            </a:r>
            <a:r>
              <a:rPr lang="en-US" i="1" smtClean="0"/>
              <a:t>aj</a:t>
            </a:r>
            <a:r>
              <a:rPr lang="en-US" smtClean="0"/>
              <a:t> = cutoff points that must be estimated (</a:t>
            </a:r>
            <a:r>
              <a:rPr lang="en-US" i="1" smtClean="0"/>
              <a:t>a1 </a:t>
            </a:r>
            <a:r>
              <a:rPr lang="en-US" smtClean="0"/>
              <a:t>&lt; </a:t>
            </a:r>
            <a:r>
              <a:rPr lang="en-US" i="1" smtClean="0"/>
              <a:t>a2</a:t>
            </a:r>
            <a:r>
              <a:rPr lang="en-US" smtClean="0"/>
              <a:t> &lt; </a:t>
            </a:r>
            <a:r>
              <a:rPr lang="en-US" i="1" smtClean="0"/>
              <a:t>a3</a:t>
            </a:r>
            <a:r>
              <a:rPr lang="en-US" smtClean="0"/>
              <a:t> &lt; </a:t>
            </a:r>
            <a:r>
              <a:rPr lang="en-US" i="1" smtClean="0"/>
              <a:t>a4</a:t>
            </a:r>
            <a:r>
              <a:rPr lang="en-US" smtClean="0"/>
              <a:t> = ∞), </a:t>
            </a:r>
          </a:p>
          <a:p>
            <a:pPr marL="246688" indent="-246688"/>
            <a:r>
              <a:rPr lang="en-US" smtClean="0"/>
              <a:t>vector </a:t>
            </a:r>
            <a:r>
              <a:rPr lang="en-US" i="1" smtClean="0"/>
              <a:t>xit</a:t>
            </a:r>
            <a:r>
              <a:rPr lang="en-US" smtClean="0"/>
              <a:t> includes </a:t>
            </a:r>
          </a:p>
          <a:p>
            <a:pPr marL="246688" indent="-246688">
              <a:buFontTx/>
              <a:buChar char="•"/>
            </a:pPr>
            <a:r>
              <a:rPr lang="en-US" smtClean="0"/>
              <a:t>income controls (log income, log income squared), </a:t>
            </a:r>
          </a:p>
          <a:p>
            <a:pPr marL="246688" indent="-246688">
              <a:buFontTx/>
              <a:buChar char="•"/>
            </a:pPr>
            <a:r>
              <a:rPr lang="en-US" smtClean="0"/>
              <a:t>demographics controls (a second-order polynomial in the number of children, dummies for retirement, completed high school education, completed college education, marital status, and race, having a DB pension plan) and </a:t>
            </a:r>
          </a:p>
          <a:p>
            <a:pPr marL="246688" indent="-246688">
              <a:buFontTx/>
              <a:buChar char="•"/>
            </a:pPr>
            <a:r>
              <a:rPr lang="en-US" smtClean="0"/>
              <a:t>Age dummies</a:t>
            </a:r>
          </a:p>
          <a:p>
            <a:pPr marL="246688" indent="-246688">
              <a:buFontTx/>
              <a:buChar char="•"/>
            </a:pPr>
            <a:r>
              <a:rPr lang="en-US" smtClean="0"/>
              <a:t>year dummies. </a:t>
            </a:r>
          </a:p>
          <a:p>
            <a:pPr marL="246688" indent="-246688">
              <a:buFontTx/>
              <a:buChar char="•"/>
            </a:pPr>
            <a:r>
              <a:rPr lang="en-US" smtClean="0"/>
              <a:t>We also control for the level of liquid assets held by the household (log liquid assets and log liquid assets squared). </a:t>
            </a:r>
          </a:p>
        </p:txBody>
      </p:sp>
    </p:spTree>
    <p:extLst>
      <p:ext uri="{BB962C8B-B14F-4D97-AF65-F5344CB8AC3E}">
        <p14:creationId xmlns:p14="http://schemas.microsoft.com/office/powerpoint/2010/main" val="938025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pPr eaLnBrk="1" hangingPunct="1"/>
            <a:fld id="{6A205ED5-690B-4191-934D-57BBB16E8646}" type="slidenum">
              <a:rPr lang="en-US" sz="1300">
                <a:solidFill>
                  <a:prstClr val="black"/>
                </a:solidFill>
              </a:rPr>
              <a:pPr eaLnBrk="1" hangingPunct="1"/>
              <a:t>104</a:t>
            </a:fld>
            <a:endParaRPr lang="en-US" sz="1300">
              <a:solidFill>
                <a:prstClr val="black"/>
              </a:solidFill>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marL="246688" indent="-246688"/>
            <a:r>
              <a:rPr lang="en-US" smtClean="0"/>
              <a:t>NOTE: there are big differences in the number of households in each risk aversion category, with only about 6% of households are in category 1, 22% in category 2, 44% in category 3, and 28% in category 4</a:t>
            </a:r>
          </a:p>
          <a:p>
            <a:pPr marL="246688" indent="-246688"/>
            <a:r>
              <a:rPr lang="en-US" smtClean="0"/>
              <a:t>(In previous version we therefore scaled the average partial effects by these unconditional category probabilities to make the interpretation easier.)</a:t>
            </a:r>
          </a:p>
        </p:txBody>
      </p:sp>
    </p:spTree>
    <p:extLst>
      <p:ext uri="{BB962C8B-B14F-4D97-AF65-F5344CB8AC3E}">
        <p14:creationId xmlns:p14="http://schemas.microsoft.com/office/powerpoint/2010/main" val="29276672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pPr eaLnBrk="1" hangingPunct="1"/>
            <a:fld id="{1B661D88-C1FC-445A-83EE-AB311B7AA4A0}" type="slidenum">
              <a:rPr lang="en-US" sz="1300">
                <a:solidFill>
                  <a:prstClr val="black"/>
                </a:solidFill>
              </a:rPr>
              <a:pPr eaLnBrk="1" hangingPunct="1"/>
              <a:t>105</a:t>
            </a:fld>
            <a:endParaRPr lang="en-US" sz="1300">
              <a:solidFill>
                <a:prstClr val="black"/>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r>
              <a:rPr lang="en-US" smtClean="0"/>
              <a:t>Why do we show a specification </a:t>
            </a:r>
            <a:r>
              <a:rPr lang="en-US" b="1" smtClean="0"/>
              <a:t>without liquid assets</a:t>
            </a:r>
            <a:r>
              <a:rPr lang="en-US" smtClean="0"/>
              <a:t>? </a:t>
            </a:r>
          </a:p>
          <a:p>
            <a:r>
              <a:rPr lang="en-US" smtClean="0">
                <a:sym typeface="Wingdings" pitchFamily="2" charset="2"/>
              </a:rPr>
              <a:t> </a:t>
            </a:r>
            <a:r>
              <a:rPr lang="en-US" smtClean="0"/>
              <a:t>Possible issue: </a:t>
            </a:r>
            <a:r>
              <a:rPr lang="en-US" b="1" smtClean="0"/>
              <a:t>more risk averse </a:t>
            </a:r>
            <a:r>
              <a:rPr lang="en-US" smtClean="0"/>
              <a:t>people tend to accumulate </a:t>
            </a:r>
            <a:r>
              <a:rPr lang="en-US" b="1" smtClean="0"/>
              <a:t>more wealth </a:t>
            </a:r>
            <a:r>
              <a:rPr lang="en-US" smtClean="0"/>
              <a:t>[one could probably build a model that delivers the opposite conclusion, too] and in that case </a:t>
            </a:r>
            <a:r>
              <a:rPr lang="en-US" b="1" smtClean="0"/>
              <a:t>liquid assets are endogenous </a:t>
            </a:r>
            <a:r>
              <a:rPr lang="en-US" smtClean="0"/>
              <a:t>and </a:t>
            </a:r>
            <a:r>
              <a:rPr lang="en-US" b="1" smtClean="0"/>
              <a:t>correlated with risk aversion </a:t>
            </a:r>
            <a:r>
              <a:rPr lang="en-US" smtClean="0"/>
              <a:t>(and thus the residual in our estimating equations) and including liquid assets may bias the coefficient on life-time average returns instead of helping to get it right.</a:t>
            </a:r>
          </a:p>
          <a:p>
            <a:r>
              <a:rPr lang="en-US" smtClean="0"/>
              <a:t>(Just leaving it out isn’t a perfect solution either. But it shows that with and without we get roughly similar results.)</a:t>
            </a:r>
          </a:p>
        </p:txBody>
      </p:sp>
    </p:spTree>
    <p:extLst>
      <p:ext uri="{BB962C8B-B14F-4D97-AF65-F5344CB8AC3E}">
        <p14:creationId xmlns:p14="http://schemas.microsoft.com/office/powerpoint/2010/main" val="10010578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pPr eaLnBrk="1" hangingPunct="1"/>
            <a:fld id="{08261497-2BC8-4A20-8645-1C9DB5873219}" type="slidenum">
              <a:rPr lang="en-US" sz="1300">
                <a:solidFill>
                  <a:prstClr val="black"/>
                </a:solidFill>
              </a:rPr>
              <a:pPr eaLnBrk="1" hangingPunct="1"/>
              <a:t>106</a:t>
            </a:fld>
            <a:endParaRPr lang="en-US" sz="1300">
              <a:solidFill>
                <a:prstClr val="black"/>
              </a:solidFill>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r>
              <a:rPr lang="en-US" smtClean="0"/>
              <a:t>I am going to show for a second actual quantitative estimates, and then spend more time interpreting the results.</a:t>
            </a:r>
          </a:p>
          <a:p>
            <a:endParaRPr lang="en-US" sz="1100"/>
          </a:p>
          <a:p>
            <a:r>
              <a:rPr lang="en-US" sz="1100"/>
              <a:t>Average partial effect: evaluate the partial effects at each sample observation, given the estimated parameters and observations on </a:t>
            </a:r>
            <a:r>
              <a:rPr lang="en-US" sz="1100" i="1"/>
              <a:t>x</a:t>
            </a:r>
            <a:r>
              <a:rPr lang="en-US" sz="1100" i="1" baseline="-25000"/>
              <a:t>it</a:t>
            </a:r>
            <a:r>
              <a:rPr lang="en-US" sz="1100"/>
              <a:t> and </a:t>
            </a:r>
            <a:r>
              <a:rPr lang="en-US" sz="1100" i="1"/>
              <a:t>A</a:t>
            </a:r>
            <a:r>
              <a:rPr lang="en-US" sz="1100" i="1" baseline="-25000"/>
              <a:t>it</a:t>
            </a:r>
            <a:r>
              <a:rPr lang="en-US" sz="1100"/>
              <a:t>(</a:t>
            </a:r>
            <a:r>
              <a:rPr lang="el-GR" sz="1100" i="1">
                <a:cs typeface="Times New Roman" pitchFamily="18" charset="0"/>
              </a:rPr>
              <a:t>λ</a:t>
            </a:r>
            <a:r>
              <a:rPr lang="en-US" sz="1100"/>
              <a:t>) and average across sample observations </a:t>
            </a:r>
          </a:p>
          <a:p>
            <a:endParaRPr lang="en-US" smtClean="0"/>
          </a:p>
          <a:p>
            <a:r>
              <a:rPr lang="en-US" smtClean="0"/>
              <a:t>Since there are big differences in the number of households in each risk aversion category, with only about 6% of households are in category 1, 22% in category 2, 44% in category 3, and 28% in category 4, we scale the average partial effects by these unconditional category probabilities to make the interpretation easier </a:t>
            </a:r>
          </a:p>
          <a:p>
            <a:endParaRPr lang="en-US" smtClean="0"/>
          </a:p>
          <a:p>
            <a:r>
              <a:rPr lang="en-US" smtClean="0"/>
              <a:t>higher life-time average returns increase the probability that risk aversion is in the low categories (1 and 2), </a:t>
            </a:r>
          </a:p>
          <a:p>
            <a:r>
              <a:rPr lang="en-US" smtClean="0"/>
              <a:t>have little effect on the probability of being in category 3, and </a:t>
            </a:r>
          </a:p>
          <a:p>
            <a:r>
              <a:rPr lang="en-US" smtClean="0"/>
              <a:t>decrease the probability that the reported risk aversion is in the highest category (category 4) </a:t>
            </a:r>
          </a:p>
          <a:p>
            <a:endParaRPr lang="en-US" smtClean="0"/>
          </a:p>
        </p:txBody>
      </p:sp>
    </p:spTree>
    <p:extLst>
      <p:ext uri="{BB962C8B-B14F-4D97-AF65-F5344CB8AC3E}">
        <p14:creationId xmlns:p14="http://schemas.microsoft.com/office/powerpoint/2010/main" val="32886965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pPr eaLnBrk="1" hangingPunct="1"/>
            <a:fld id="{7779B804-38F1-4FF1-848E-A7C9726B712A}" type="slidenum">
              <a:rPr lang="en-US" sz="1300">
                <a:solidFill>
                  <a:prstClr val="black"/>
                </a:solidFill>
              </a:rPr>
              <a:pPr eaLnBrk="1" hangingPunct="1"/>
              <a:t>107</a:t>
            </a:fld>
            <a:endParaRPr lang="en-US" sz="1300">
              <a:solidFill>
                <a:prstClr val="black"/>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marL="246688" indent="-246688"/>
            <a:r>
              <a:rPr lang="en-US" smtClean="0"/>
              <a:t>Everybody can see already where this is going …</a:t>
            </a:r>
          </a:p>
          <a:p>
            <a:pPr marL="246688" indent="-246688"/>
            <a:endParaRPr lang="en-US" smtClean="0"/>
          </a:p>
          <a:p>
            <a:pPr marL="246688" indent="-246688"/>
            <a:r>
              <a:rPr lang="en-US" smtClean="0"/>
              <a:t>Recall from Table I that the difference between the 10th and 90th percentile of life-time average stock returns is about 5.1%. Applied to the average partial effects in Table III, Column (i), a change from the 10th to the 90th percentile implies a change in the probability of being in the highest risk-aversion category of about -1.210 </a:t>
            </a:r>
            <a:r>
              <a:rPr lang="en-US" smtClean="0">
                <a:sym typeface="Symbol" pitchFamily="18" charset="2"/>
              </a:rPr>
              <a:t></a:t>
            </a:r>
            <a:r>
              <a:rPr lang="en-US" smtClean="0"/>
              <a:t> 5.1% ≈ -6.2%. Compared with the unconditional frequency 28.77% of this category (see Table II), this is an economically significant effect. </a:t>
            </a:r>
          </a:p>
        </p:txBody>
      </p:sp>
    </p:spTree>
    <p:extLst>
      <p:ext uri="{BB962C8B-B14F-4D97-AF65-F5344CB8AC3E}">
        <p14:creationId xmlns:p14="http://schemas.microsoft.com/office/powerpoint/2010/main" val="36872491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pPr eaLnBrk="1" hangingPunct="1"/>
            <a:fld id="{BE6BC200-A765-4D67-A973-C5F9538344C4}" type="slidenum">
              <a:rPr lang="en-US" sz="1300">
                <a:solidFill>
                  <a:prstClr val="black"/>
                </a:solidFill>
              </a:rPr>
              <a:pPr eaLnBrk="1" hangingPunct="1"/>
              <a:t>108</a:t>
            </a:fld>
            <a:endParaRPr lang="en-US" sz="1300">
              <a:solidFill>
                <a:prstClr val="black"/>
              </a:solidFill>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marL="246688" indent="-246688"/>
            <a:endParaRPr lang="en-US" smtClean="0"/>
          </a:p>
        </p:txBody>
      </p:sp>
    </p:spTree>
    <p:extLst>
      <p:ext uri="{BB962C8B-B14F-4D97-AF65-F5344CB8AC3E}">
        <p14:creationId xmlns:p14="http://schemas.microsoft.com/office/powerpoint/2010/main" val="27470987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pPr eaLnBrk="1" hangingPunct="1"/>
            <a:fld id="{C9C1AA0C-388F-481A-A049-4CDD8B44ED56}" type="slidenum">
              <a:rPr lang="en-US" sz="1300">
                <a:solidFill>
                  <a:prstClr val="black"/>
                </a:solidFill>
              </a:rPr>
              <a:pPr eaLnBrk="1" hangingPunct="1"/>
              <a:t>109</a:t>
            </a:fld>
            <a:endParaRPr lang="en-US" sz="1300">
              <a:solidFill>
                <a:prstClr val="black"/>
              </a:solidFill>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r>
              <a:rPr lang="en-US" smtClean="0"/>
              <a:t>In September 2004 dollars (deflated using the CPI)</a:t>
            </a:r>
          </a:p>
          <a:p>
            <a:endParaRPr lang="en-US" smtClean="0"/>
          </a:p>
          <a:p>
            <a:r>
              <a:rPr lang="en-US" smtClean="0"/>
              <a:t>Controlling for liquid assets is particularly important in this context since a standard fixed participation-cost model predicts that stock-market participation is positively related to the level of liquid assets and past stock returns are likely to be positively correlated with current liquid assets. </a:t>
            </a:r>
          </a:p>
          <a:p>
            <a:endParaRPr lang="en-US" smtClean="0"/>
          </a:p>
          <a:p>
            <a:r>
              <a:rPr lang="en-US" smtClean="0"/>
              <a:t>Columns (i) and (ii) in Table III report the estimates from our probit model. As shown in Column (ii), the life-time average returns have a positive and highly significant effect on stock-market participation. </a:t>
            </a:r>
          </a:p>
        </p:txBody>
      </p:sp>
    </p:spTree>
    <p:extLst>
      <p:ext uri="{BB962C8B-B14F-4D97-AF65-F5344CB8AC3E}">
        <p14:creationId xmlns:p14="http://schemas.microsoft.com/office/powerpoint/2010/main" val="6173878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pPr eaLnBrk="1" hangingPunct="1"/>
            <a:fld id="{42000FC2-3E95-4458-938A-37B954849C50}" type="slidenum">
              <a:rPr lang="en-US" sz="1300">
                <a:solidFill>
                  <a:prstClr val="black"/>
                </a:solidFill>
              </a:rPr>
              <a:pPr eaLnBrk="1" hangingPunct="1"/>
              <a:t>110</a:t>
            </a:fld>
            <a:endParaRPr lang="en-US" sz="1300">
              <a:solidFill>
                <a:prstClr val="black"/>
              </a:solidFill>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marL="246688" indent="-246688"/>
            <a:endParaRPr lang="en-US" smtClean="0"/>
          </a:p>
        </p:txBody>
      </p:sp>
    </p:spTree>
    <p:extLst>
      <p:ext uri="{BB962C8B-B14F-4D97-AF65-F5344CB8AC3E}">
        <p14:creationId xmlns:p14="http://schemas.microsoft.com/office/powerpoint/2010/main" val="25621943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pPr eaLnBrk="1" hangingPunct="1"/>
            <a:fld id="{9739E858-B072-4B00-9FFF-072942412C29}" type="slidenum">
              <a:rPr lang="en-US" sz="1300">
                <a:solidFill>
                  <a:prstClr val="black"/>
                </a:solidFill>
              </a:rPr>
              <a:pPr eaLnBrk="1" hangingPunct="1"/>
              <a:t>111</a:t>
            </a:fld>
            <a:endParaRPr lang="en-US" sz="1300">
              <a:solidFill>
                <a:prstClr val="black"/>
              </a:solidFill>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marL="246688" indent="-246688"/>
            <a:endParaRPr lang="en-US" smtClean="0"/>
          </a:p>
        </p:txBody>
      </p:sp>
    </p:spTree>
    <p:extLst>
      <p:ext uri="{BB962C8B-B14F-4D97-AF65-F5344CB8AC3E}">
        <p14:creationId xmlns:p14="http://schemas.microsoft.com/office/powerpoint/2010/main" val="4164464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962948-3DE3-4CFD-9FC6-1D3A4CEA0724}" type="slidenum">
              <a:rPr lang="en-US" smtClean="0"/>
              <a:pPr/>
              <a:t>6</a:t>
            </a:fld>
            <a:endParaRPr lang="en-US"/>
          </a:p>
        </p:txBody>
      </p:sp>
    </p:spTree>
    <p:extLst>
      <p:ext uri="{BB962C8B-B14F-4D97-AF65-F5344CB8AC3E}">
        <p14:creationId xmlns:p14="http://schemas.microsoft.com/office/powerpoint/2010/main" val="75805618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pPr eaLnBrk="1" hangingPunct="1"/>
            <a:fld id="{9E452399-E301-4A91-A043-8CE47664FE96}" type="slidenum">
              <a:rPr lang="en-US" sz="1300">
                <a:solidFill>
                  <a:prstClr val="black"/>
                </a:solidFill>
              </a:rPr>
              <a:pPr eaLnBrk="1" hangingPunct="1"/>
              <a:t>112</a:t>
            </a:fld>
            <a:endParaRPr lang="en-US" sz="1300">
              <a:solidFill>
                <a:prstClr val="black"/>
              </a:solidFill>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r>
              <a:rPr lang="en-US" smtClean="0"/>
              <a:t>In September 2004 dollars (deflated using the CPI)</a:t>
            </a:r>
          </a:p>
          <a:p>
            <a:endParaRPr lang="en-US" smtClean="0"/>
          </a:p>
          <a:p>
            <a:r>
              <a:rPr lang="en-US" smtClean="0"/>
              <a:t>As column (iii) of Table III shows, experienced bond returns have a </a:t>
            </a:r>
            <a:r>
              <a:rPr lang="en-US" b="1" smtClean="0"/>
              <a:t>positive effect </a:t>
            </a:r>
            <a:r>
              <a:rPr lang="en-US" smtClean="0"/>
              <a:t>on bond-market participation, </a:t>
            </a:r>
            <a:r>
              <a:rPr lang="en-US" b="1" smtClean="0"/>
              <a:t>very similar to the effect of experienced stock returns </a:t>
            </a:r>
            <a:r>
              <a:rPr lang="en-US" smtClean="0"/>
              <a:t>on stock-market participation. Adding the </a:t>
            </a:r>
            <a:r>
              <a:rPr lang="en-US" b="1" smtClean="0"/>
              <a:t>liquid assets controls </a:t>
            </a:r>
            <a:r>
              <a:rPr lang="en-US" smtClean="0"/>
              <a:t>in column (iv) </a:t>
            </a:r>
            <a:r>
              <a:rPr lang="en-US" b="1" smtClean="0"/>
              <a:t>slightly increases </a:t>
            </a:r>
            <a:r>
              <a:rPr lang="en-US" smtClean="0"/>
              <a:t>the coefficient on experienced bond returns. </a:t>
            </a:r>
          </a:p>
        </p:txBody>
      </p:sp>
    </p:spTree>
    <p:extLst>
      <p:ext uri="{BB962C8B-B14F-4D97-AF65-F5344CB8AC3E}">
        <p14:creationId xmlns:p14="http://schemas.microsoft.com/office/powerpoint/2010/main" val="208797759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pPr eaLnBrk="1" hangingPunct="1"/>
            <a:fld id="{B347A9C3-E906-477A-9E70-9FCF563ABB9C}" type="slidenum">
              <a:rPr lang="en-US" sz="1300">
                <a:solidFill>
                  <a:prstClr val="black"/>
                </a:solidFill>
              </a:rPr>
              <a:pPr eaLnBrk="1" hangingPunct="1"/>
              <a:t>113</a:t>
            </a:fld>
            <a:endParaRPr lang="en-US" sz="1300">
              <a:solidFill>
                <a:prstClr val="black"/>
              </a:solidFill>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marL="246688" indent="-246688"/>
            <a:endParaRPr lang="en-US" smtClean="0"/>
          </a:p>
        </p:txBody>
      </p:sp>
    </p:spTree>
    <p:extLst>
      <p:ext uri="{BB962C8B-B14F-4D97-AF65-F5344CB8AC3E}">
        <p14:creationId xmlns:p14="http://schemas.microsoft.com/office/powerpoint/2010/main" val="427496892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pPr eaLnBrk="1" hangingPunct="1"/>
            <a:fld id="{206E80E0-957F-4610-BABE-8D9FB0362914}" type="slidenum">
              <a:rPr lang="en-US" sz="1300">
                <a:solidFill>
                  <a:prstClr val="black"/>
                </a:solidFill>
              </a:rPr>
              <a:pPr eaLnBrk="1" hangingPunct="1"/>
              <a:t>114</a:t>
            </a:fld>
            <a:endParaRPr lang="en-US" sz="1300">
              <a:solidFill>
                <a:prstClr val="black"/>
              </a:solidFill>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marL="246688" indent="-246688"/>
            <a:endParaRPr lang="en-US" smtClean="0"/>
          </a:p>
        </p:txBody>
      </p:sp>
    </p:spTree>
    <p:extLst>
      <p:ext uri="{BB962C8B-B14F-4D97-AF65-F5344CB8AC3E}">
        <p14:creationId xmlns:p14="http://schemas.microsoft.com/office/powerpoint/2010/main" val="37591114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pPr eaLnBrk="1" hangingPunct="1"/>
            <a:fld id="{CC5ADC8F-5DB8-416B-8201-89F7B2D8F3C7}" type="slidenum">
              <a:rPr lang="en-US" sz="1300">
                <a:solidFill>
                  <a:prstClr val="black"/>
                </a:solidFill>
              </a:rPr>
              <a:pPr eaLnBrk="1" hangingPunct="1"/>
              <a:t>115</a:t>
            </a:fld>
            <a:endParaRPr lang="en-US" sz="1300">
              <a:solidFill>
                <a:prstClr val="black"/>
              </a:solidFill>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marL="246688" indent="-246688"/>
            <a:r>
              <a:rPr lang="en-US" smtClean="0"/>
              <a:t>In September 2004 dollars (deflated using the CPI)</a:t>
            </a:r>
          </a:p>
          <a:p>
            <a:pPr marL="246688" indent="-246688"/>
            <a:endParaRPr lang="en-US" smtClean="0"/>
          </a:p>
          <a:p>
            <a:pPr marL="246688" indent="-246688">
              <a:buFontTx/>
              <a:buAutoNum type="romanLcParenBoth"/>
            </a:pPr>
            <a:r>
              <a:rPr lang="en-US" smtClean="0"/>
              <a:t>without the liquid assets controls, the experienced stock return has only a </a:t>
            </a:r>
            <a:r>
              <a:rPr lang="en-US" b="1" smtClean="0"/>
              <a:t>statistically weak positive effect </a:t>
            </a:r>
            <a:r>
              <a:rPr lang="en-US" smtClean="0"/>
              <a:t>on the proportion of liquid assets invested in stocks. </a:t>
            </a:r>
          </a:p>
          <a:p>
            <a:pPr marL="246688" indent="-246688">
              <a:buFontTx/>
              <a:buAutoNum type="romanLcParenBoth"/>
            </a:pPr>
            <a:r>
              <a:rPr lang="en-US" smtClean="0"/>
              <a:t> But when the liquid assets controls are added in column (ii), the effect is stronger, both in terms of statistical significance and economic magnitude. </a:t>
            </a:r>
          </a:p>
        </p:txBody>
      </p:sp>
    </p:spTree>
    <p:extLst>
      <p:ext uri="{BB962C8B-B14F-4D97-AF65-F5344CB8AC3E}">
        <p14:creationId xmlns:p14="http://schemas.microsoft.com/office/powerpoint/2010/main" val="42181680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pPr eaLnBrk="1" hangingPunct="1"/>
            <a:fld id="{C9F67C84-3D83-49AE-A539-7F2E893679E3}" type="slidenum">
              <a:rPr lang="en-US" sz="1300">
                <a:solidFill>
                  <a:prstClr val="black"/>
                </a:solidFill>
              </a:rPr>
              <a:pPr eaLnBrk="1" hangingPunct="1"/>
              <a:t>116</a:t>
            </a:fld>
            <a:endParaRPr lang="en-US" sz="1300">
              <a:solidFill>
                <a:prstClr val="black"/>
              </a:solidFill>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marL="246688" indent="-246688"/>
            <a:r>
              <a:rPr lang="en-US" smtClean="0"/>
              <a:t>Conditional mean risky asset share is 42%</a:t>
            </a:r>
          </a:p>
        </p:txBody>
      </p:sp>
    </p:spTree>
    <p:extLst>
      <p:ext uri="{BB962C8B-B14F-4D97-AF65-F5344CB8AC3E}">
        <p14:creationId xmlns:p14="http://schemas.microsoft.com/office/powerpoint/2010/main" val="309154026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pPr eaLnBrk="1" hangingPunct="1"/>
            <a:fld id="{D6A19739-4462-4D9B-B546-A85757D5B466}" type="slidenum">
              <a:rPr lang="en-US" sz="1300">
                <a:solidFill>
                  <a:prstClr val="black"/>
                </a:solidFill>
              </a:rPr>
              <a:pPr eaLnBrk="1" hangingPunct="1"/>
              <a:t>117</a:t>
            </a:fld>
            <a:endParaRPr lang="en-US" sz="1300">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marL="246688" indent="-246688"/>
            <a:endParaRPr lang="en-US" smtClean="0"/>
          </a:p>
        </p:txBody>
      </p:sp>
    </p:spTree>
    <p:extLst>
      <p:ext uri="{BB962C8B-B14F-4D97-AF65-F5344CB8AC3E}">
        <p14:creationId xmlns:p14="http://schemas.microsoft.com/office/powerpoint/2010/main" val="40065627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pPr eaLnBrk="1" hangingPunct="1"/>
            <a:fld id="{E22B0DA4-8C4A-4650-9A11-92A9BD3B468D}" type="slidenum">
              <a:rPr lang="en-US" sz="1300">
                <a:solidFill>
                  <a:prstClr val="black"/>
                </a:solidFill>
              </a:rPr>
              <a:pPr eaLnBrk="1" hangingPunct="1"/>
              <a:t>118</a:t>
            </a:fld>
            <a:endParaRPr lang="en-US" sz="1300">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marL="246688" indent="-246688"/>
            <a:endParaRPr lang="en-US" smtClean="0"/>
          </a:p>
        </p:txBody>
      </p:sp>
    </p:spTree>
    <p:extLst>
      <p:ext uri="{BB962C8B-B14F-4D97-AF65-F5344CB8AC3E}">
        <p14:creationId xmlns:p14="http://schemas.microsoft.com/office/powerpoint/2010/main" val="157221679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pPr eaLnBrk="1" hangingPunct="1"/>
            <a:fld id="{23B344A4-46C5-4B7F-A2AF-73F2DFA85690}" type="slidenum">
              <a:rPr lang="en-US" sz="1300">
                <a:solidFill>
                  <a:prstClr val="black"/>
                </a:solidFill>
              </a:rPr>
              <a:pPr eaLnBrk="1" hangingPunct="1"/>
              <a:t>119</a:t>
            </a:fld>
            <a:endParaRPr lang="en-US" sz="1300">
              <a:solidFill>
                <a:prstClr val="black"/>
              </a:solidFill>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marL="246688" indent="-246688"/>
            <a:r>
              <a:rPr lang="en-US" smtClean="0"/>
              <a:t>Fixing lambda:</a:t>
            </a:r>
          </a:p>
          <a:p>
            <a:pPr marL="246688" indent="-246688">
              <a:buFontTx/>
              <a:buChar char="•"/>
            </a:pPr>
            <a:r>
              <a:rPr lang="en-US" smtClean="0"/>
              <a:t>Unfortunately, the UBS/Gallup survey covers only a </a:t>
            </a:r>
            <a:r>
              <a:rPr lang="en-US" b="1" smtClean="0"/>
              <a:t>much shorter time period </a:t>
            </a:r>
            <a:r>
              <a:rPr lang="en-US" smtClean="0"/>
              <a:t>than the SCF. This short time span makes </a:t>
            </a:r>
            <a:r>
              <a:rPr lang="en-US" b="1" smtClean="0"/>
              <a:t>it difficult to statistically disentangle </a:t>
            </a:r>
            <a:r>
              <a:rPr lang="en-US" smtClean="0"/>
              <a:t>the effect of </a:t>
            </a:r>
            <a:r>
              <a:rPr lang="en-US" b="1" smtClean="0"/>
              <a:t>experienced </a:t>
            </a:r>
            <a:r>
              <a:rPr lang="en-US" smtClean="0"/>
              <a:t>returns from </a:t>
            </a:r>
            <a:r>
              <a:rPr lang="en-US" b="1" smtClean="0"/>
              <a:t>age </a:t>
            </a:r>
            <a:r>
              <a:rPr lang="en-US" smtClean="0"/>
              <a:t>effects. </a:t>
            </a:r>
          </a:p>
          <a:p>
            <a:pPr marL="246688" indent="-246688">
              <a:buFontTx/>
              <a:buChar char="•"/>
            </a:pPr>
            <a:r>
              <a:rPr lang="en-US" smtClean="0"/>
              <a:t>To reduce the burden on the estimation, we work with the weighting parameter fixed at the values we obtained in the </a:t>
            </a:r>
            <a:r>
              <a:rPr lang="en-US" b="1" smtClean="0"/>
              <a:t>stock market participation </a:t>
            </a:r>
            <a:r>
              <a:rPr lang="en-US" smtClean="0"/>
              <a:t>(</a:t>
            </a:r>
            <a:r>
              <a:rPr lang="en-US" i="1" smtClean="0"/>
              <a:t>l</a:t>
            </a:r>
            <a:r>
              <a:rPr lang="en-US" smtClean="0"/>
              <a:t> = 0.923, Table III) or </a:t>
            </a:r>
            <a:r>
              <a:rPr lang="en-US" b="1" smtClean="0"/>
              <a:t>percentage allocation to stocks </a:t>
            </a:r>
            <a:r>
              <a:rPr lang="en-US" smtClean="0"/>
              <a:t>(</a:t>
            </a:r>
            <a:r>
              <a:rPr lang="en-US" i="1" smtClean="0"/>
              <a:t>l </a:t>
            </a:r>
            <a:r>
              <a:rPr lang="en-US" smtClean="0"/>
              <a:t>= 1.698, Table IV) baseline specification. </a:t>
            </a:r>
          </a:p>
          <a:p>
            <a:pPr marL="246688" indent="-246688"/>
            <a:endParaRPr lang="en-US" smtClean="0"/>
          </a:p>
          <a:p>
            <a:pPr marL="246688" indent="-246688"/>
            <a:r>
              <a:rPr lang="en-US" smtClean="0"/>
              <a:t>We weight each observation with sample weights provided by the UBS/Gallup survey. </a:t>
            </a:r>
          </a:p>
          <a:p>
            <a:pPr marL="246688" indent="-246688"/>
            <a:endParaRPr lang="en-US" smtClean="0"/>
          </a:p>
          <a:p>
            <a:pPr marL="246688" indent="-246688"/>
            <a:r>
              <a:rPr lang="en-US" smtClean="0"/>
              <a:t>(i) And (ii): use the expected stock market return over the next 12 months as dependent variable. This variable is only available from 1998 to 2003 </a:t>
            </a:r>
          </a:p>
          <a:p>
            <a:pPr marL="246688" indent="-246688"/>
            <a:r>
              <a:rPr lang="en-US" smtClean="0"/>
              <a:t>(iii) and (iv) own portfolio</a:t>
            </a:r>
          </a:p>
        </p:txBody>
      </p:sp>
    </p:spTree>
    <p:extLst>
      <p:ext uri="{BB962C8B-B14F-4D97-AF65-F5344CB8AC3E}">
        <p14:creationId xmlns:p14="http://schemas.microsoft.com/office/powerpoint/2010/main" val="368712749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pPr eaLnBrk="1" hangingPunct="1"/>
            <a:fld id="{E67C711C-2E1F-4F2A-B754-E346E476D85E}" type="slidenum">
              <a:rPr lang="en-US" sz="1300">
                <a:solidFill>
                  <a:prstClr val="black"/>
                </a:solidFill>
              </a:rPr>
              <a:pPr eaLnBrk="1" hangingPunct="1"/>
              <a:t>120</a:t>
            </a:fld>
            <a:endParaRPr lang="en-US" sz="1300">
              <a:solidFill>
                <a:prstClr val="black"/>
              </a:solidFill>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marL="246688" indent="-246688"/>
            <a:endParaRPr lang="en-US" smtClean="0"/>
          </a:p>
        </p:txBody>
      </p:sp>
    </p:spTree>
    <p:extLst>
      <p:ext uri="{BB962C8B-B14F-4D97-AF65-F5344CB8AC3E}">
        <p14:creationId xmlns:p14="http://schemas.microsoft.com/office/powerpoint/2010/main" val="103618054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pPr eaLnBrk="1" hangingPunct="1"/>
            <a:fld id="{73DB24E7-D4DE-4D87-BDE8-5415BDC3918E}" type="slidenum">
              <a:rPr lang="en-US" sz="1300">
                <a:solidFill>
                  <a:prstClr val="black"/>
                </a:solidFill>
              </a:rPr>
              <a:pPr eaLnBrk="1" hangingPunct="1"/>
              <a:t>121</a:t>
            </a:fld>
            <a:endParaRPr lang="en-US" sz="1300">
              <a:solidFill>
                <a:prstClr val="black"/>
              </a:solidFill>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marL="246688" indent="-246688"/>
            <a:endParaRPr lang="en-US" smtClean="0"/>
          </a:p>
        </p:txBody>
      </p:sp>
    </p:spTree>
    <p:extLst>
      <p:ext uri="{BB962C8B-B14F-4D97-AF65-F5344CB8AC3E}">
        <p14:creationId xmlns:p14="http://schemas.microsoft.com/office/powerpoint/2010/main" val="387037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962948-3DE3-4CFD-9FC6-1D3A4CEA0724}" type="slidenum">
              <a:rPr lang="en-US" smtClean="0"/>
              <a:pPr/>
              <a:t>7</a:t>
            </a:fld>
            <a:endParaRPr lang="en-US"/>
          </a:p>
        </p:txBody>
      </p:sp>
    </p:spTree>
    <p:extLst>
      <p:ext uri="{BB962C8B-B14F-4D97-AF65-F5344CB8AC3E}">
        <p14:creationId xmlns:p14="http://schemas.microsoft.com/office/powerpoint/2010/main" val="334781878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pPr eaLnBrk="1" hangingPunct="1"/>
            <a:fld id="{7578E5A9-3881-49D5-A2F3-D9A4137D14DA}" type="slidenum">
              <a:rPr lang="en-US" sz="1300">
                <a:solidFill>
                  <a:prstClr val="black"/>
                </a:solidFill>
              </a:rPr>
              <a:pPr eaLnBrk="1" hangingPunct="1"/>
              <a:t>122</a:t>
            </a:fld>
            <a:endParaRPr lang="en-US" sz="1300">
              <a:solidFill>
                <a:prstClr val="black"/>
              </a:solidFill>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r>
              <a:rPr lang="en-US" sz="1400">
                <a:sym typeface="Wingdings" pitchFamily="2" charset="2"/>
              </a:rPr>
              <a:t>NOTE: hypothetical counterfactual of “no 2008 market crash” holds </a:t>
            </a:r>
            <a:r>
              <a:rPr lang="en-US" sz="1400" b="1">
                <a:sym typeface="Wingdings" pitchFamily="2" charset="2"/>
              </a:rPr>
              <a:t>everything else equal </a:t>
            </a:r>
            <a:r>
              <a:rPr lang="en-US" sz="1400">
                <a:sym typeface="Wingdings" pitchFamily="2" charset="2"/>
              </a:rPr>
              <a:t>and </a:t>
            </a:r>
            <a:r>
              <a:rPr lang="en-US" sz="1400" b="1">
                <a:sym typeface="Wingdings" pitchFamily="2" charset="2"/>
              </a:rPr>
              <a:t>does not consider the effect on asset prices in general equilibrium </a:t>
            </a:r>
            <a:r>
              <a:rPr lang="en-US" sz="1400">
                <a:sym typeface="Wingdings" pitchFamily="2" charset="2"/>
              </a:rPr>
              <a:t>that would arise if the level stock market participation changed. In particular, such changes could feed back into changes in participation rates.</a:t>
            </a:r>
          </a:p>
        </p:txBody>
      </p:sp>
    </p:spTree>
    <p:extLst>
      <p:ext uri="{BB962C8B-B14F-4D97-AF65-F5344CB8AC3E}">
        <p14:creationId xmlns:p14="http://schemas.microsoft.com/office/powerpoint/2010/main" val="64990564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pPr eaLnBrk="1" hangingPunct="1"/>
            <a:fld id="{3AA599B1-32B0-4207-8464-30EC495D62D5}" type="slidenum">
              <a:rPr lang="en-US" sz="1300">
                <a:solidFill>
                  <a:prstClr val="black"/>
                </a:solidFill>
              </a:rPr>
              <a:pPr eaLnBrk="1" hangingPunct="1"/>
              <a:t>123</a:t>
            </a:fld>
            <a:endParaRPr lang="en-US" sz="1300">
              <a:solidFill>
                <a:prstClr val="black"/>
              </a:solidFill>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r>
              <a:rPr lang="en-US" sz="1400">
                <a:sym typeface="Wingdings" pitchFamily="2" charset="2"/>
              </a:rPr>
              <a:t>NOTE: hypothetical counterfactual of “no 2008 market crash” holds </a:t>
            </a:r>
            <a:r>
              <a:rPr lang="en-US" sz="1400" b="1">
                <a:sym typeface="Wingdings" pitchFamily="2" charset="2"/>
              </a:rPr>
              <a:t>everything else equal </a:t>
            </a:r>
            <a:r>
              <a:rPr lang="en-US" sz="1400">
                <a:sym typeface="Wingdings" pitchFamily="2" charset="2"/>
              </a:rPr>
              <a:t>and </a:t>
            </a:r>
            <a:r>
              <a:rPr lang="en-US" sz="1400" b="1">
                <a:sym typeface="Wingdings" pitchFamily="2" charset="2"/>
              </a:rPr>
              <a:t>does not consider the effect on asset prices in general equilibrium </a:t>
            </a:r>
            <a:r>
              <a:rPr lang="en-US" sz="1400">
                <a:sym typeface="Wingdings" pitchFamily="2" charset="2"/>
              </a:rPr>
              <a:t>that would arise if the level stock market participation changed. In particular, such changes could feed back into changes in participation rates.</a:t>
            </a:r>
          </a:p>
          <a:p>
            <a:endParaRPr lang="en-US" sz="1400">
              <a:sym typeface="Wingdings" pitchFamily="2" charset="2"/>
            </a:endParaRPr>
          </a:p>
          <a:p>
            <a:r>
              <a:rPr lang="en-US" smtClean="0"/>
              <a:t>That’s a long time … can we do anything before that?</a:t>
            </a:r>
          </a:p>
        </p:txBody>
      </p:sp>
    </p:spTree>
    <p:extLst>
      <p:ext uri="{BB962C8B-B14F-4D97-AF65-F5344CB8AC3E}">
        <p14:creationId xmlns:p14="http://schemas.microsoft.com/office/powerpoint/2010/main" val="176610960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pPr eaLnBrk="1" hangingPunct="1"/>
            <a:fld id="{57DD7F89-FDBC-4A36-948B-31C96BBA870C}" type="slidenum">
              <a:rPr lang="en-US" sz="1300">
                <a:solidFill>
                  <a:prstClr val="black"/>
                </a:solidFill>
              </a:rPr>
              <a:pPr eaLnBrk="1" hangingPunct="1"/>
              <a:t>124</a:t>
            </a:fld>
            <a:endParaRPr lang="en-US" sz="1300">
              <a:solidFill>
                <a:prstClr val="black"/>
              </a:solidFill>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marL="246688" indent="-246688"/>
            <a:endParaRPr lang="en-US" smtClean="0"/>
          </a:p>
        </p:txBody>
      </p:sp>
    </p:spTree>
    <p:extLst>
      <p:ext uri="{BB962C8B-B14F-4D97-AF65-F5344CB8AC3E}">
        <p14:creationId xmlns:p14="http://schemas.microsoft.com/office/powerpoint/2010/main" val="77081717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pPr eaLnBrk="1" hangingPunct="1"/>
            <a:fld id="{C9545DC0-7383-4D66-8D13-FFA50253D8F4}" type="slidenum">
              <a:rPr lang="en-US" sz="1300">
                <a:solidFill>
                  <a:prstClr val="black"/>
                </a:solidFill>
              </a:rPr>
              <a:pPr eaLnBrk="1" hangingPunct="1"/>
              <a:t>125</a:t>
            </a:fld>
            <a:endParaRPr lang="en-US" sz="1300">
              <a:solidFill>
                <a:prstClr val="black"/>
              </a:solidFill>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r>
              <a:rPr lang="en-US" dirty="0" smtClean="0"/>
              <a:t>Positive correlation!</a:t>
            </a:r>
          </a:p>
          <a:p>
            <a:r>
              <a:rPr lang="en-US" dirty="0" smtClean="0"/>
              <a:t>Periods of high stock-market valuation = when investors have high life-time average returns.</a:t>
            </a:r>
          </a:p>
          <a:p>
            <a:endParaRPr lang="en-US" dirty="0" smtClean="0"/>
          </a:p>
          <a:p>
            <a:r>
              <a:rPr lang="en-US" dirty="0" smtClean="0"/>
              <a:t>Not driven by changes in “liquid assets owned by different age groups” (distribution did not change much!)</a:t>
            </a:r>
          </a:p>
          <a:p>
            <a:r>
              <a:rPr lang="en-US" dirty="0" smtClean="0"/>
              <a:t>We conclude that the movements in the aggregated life-time average returns over time, as shown in Figure 4, come from changes in investors’ life-time return histories rather than compositional changes of age-specific wealth in the population. </a:t>
            </a:r>
          </a:p>
          <a:p>
            <a:endParaRPr lang="en-US" dirty="0" smtClean="0"/>
          </a:p>
          <a:p>
            <a:r>
              <a:rPr lang="en-US" dirty="0" smtClean="0"/>
              <a:t>Note that this correlation </a:t>
            </a:r>
            <a:r>
              <a:rPr lang="en-US" b="1" dirty="0" smtClean="0"/>
              <a:t>does not simply reflect </a:t>
            </a:r>
            <a:r>
              <a:rPr lang="en-US" dirty="0" smtClean="0"/>
              <a:t>the well-known </a:t>
            </a:r>
            <a:r>
              <a:rPr lang="en-US" b="1" dirty="0" smtClean="0"/>
              <a:t>correlation between P/E ratios and past returns</a:t>
            </a:r>
            <a:r>
              <a:rPr lang="en-US" dirty="0" smtClean="0"/>
              <a:t>. We estimated the weighting parameter from cross-sectional </a:t>
            </a:r>
            <a:r>
              <a:rPr lang="en-US" i="1" dirty="0" err="1" smtClean="0"/>
              <a:t>microdata</a:t>
            </a:r>
            <a:r>
              <a:rPr lang="en-US" dirty="0" smtClean="0"/>
              <a:t> on investors’ risk-taking decisions. </a:t>
            </a:r>
          </a:p>
        </p:txBody>
      </p:sp>
    </p:spTree>
    <p:extLst>
      <p:ext uri="{BB962C8B-B14F-4D97-AF65-F5344CB8AC3E}">
        <p14:creationId xmlns:p14="http://schemas.microsoft.com/office/powerpoint/2010/main" val="604528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pPr eaLnBrk="1" hangingPunct="1"/>
            <a:fld id="{AEE13405-74AC-413D-9F57-C5B1D050791F}" type="slidenum">
              <a:rPr lang="en-US" sz="1300">
                <a:solidFill>
                  <a:prstClr val="black"/>
                </a:solidFill>
              </a:rPr>
              <a:pPr eaLnBrk="1" hangingPunct="1"/>
              <a:t>126</a:t>
            </a:fld>
            <a:endParaRPr lang="en-US" sz="1300">
              <a:solidFill>
                <a:prstClr val="black"/>
              </a:solidFill>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algn="just"/>
            <a:r>
              <a:rPr lang="en-US" smtClean="0"/>
              <a:t>1964: very different wealth definition; note that all of our regressions include a dummy for 1964</a:t>
            </a:r>
          </a:p>
          <a:p>
            <a:pPr algn="just"/>
            <a:endParaRPr lang="en-US" smtClean="0"/>
          </a:p>
          <a:p>
            <a:pPr algn="just"/>
            <a:r>
              <a:rPr lang="en-US" smtClean="0"/>
              <a:t>The relative stability of the liquid asset distribution suggests that we can extend our calculation of the aggregate experienced returns beyond the SCF survey years by making the assumption that the liquid asset distribution in other years was similar to the one in the observed years. We therefore use the average of the liquid asset distribution from the SCF waves from 1968 - 2004 to weight experienced returns across age groups in all years from 1946 – 2004, the longest possible sample given that our stock return data starts in 1871 and we include investors up to age 74.</a:t>
            </a:r>
          </a:p>
        </p:txBody>
      </p:sp>
    </p:spTree>
    <p:extLst>
      <p:ext uri="{BB962C8B-B14F-4D97-AF65-F5344CB8AC3E}">
        <p14:creationId xmlns:p14="http://schemas.microsoft.com/office/powerpoint/2010/main" val="401807098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pPr eaLnBrk="1" hangingPunct="1"/>
            <a:fld id="{CB580528-442F-4A7A-AD7D-2401CF96A217}" type="slidenum">
              <a:rPr lang="en-US" sz="1300">
                <a:solidFill>
                  <a:prstClr val="black"/>
                </a:solidFill>
              </a:rPr>
              <a:pPr eaLnBrk="1" hangingPunct="1"/>
              <a:t>127</a:t>
            </a:fld>
            <a:endParaRPr lang="en-US" sz="1300">
              <a:solidFill>
                <a:prstClr val="black"/>
              </a:solidFill>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r>
              <a:rPr lang="en-US" smtClean="0"/>
              <a:t>extend our calculation of the aggregate life-time average returns before 1964, if we are willing to make the assumption that the liquid asset distribution was stable before 1964, too. </a:t>
            </a:r>
          </a:p>
          <a:p>
            <a:endParaRPr lang="en-US" smtClean="0"/>
          </a:p>
          <a:p>
            <a:pPr>
              <a:buFont typeface="Wingdings" pitchFamily="2" charset="2"/>
              <a:buChar char="è"/>
            </a:pPr>
            <a:r>
              <a:rPr lang="en-US" smtClean="0">
                <a:sym typeface="Wingdings" pitchFamily="2" charset="2"/>
              </a:rPr>
              <a:t>Figure 6 presents the results from this exercise: assuming that the liquid asset distribution in all years from </a:t>
            </a:r>
            <a:r>
              <a:rPr lang="en-US" b="1" smtClean="0">
                <a:sym typeface="Wingdings" pitchFamily="2" charset="2"/>
              </a:rPr>
              <a:t>1946 to 2004</a:t>
            </a:r>
            <a:r>
              <a:rPr lang="en-US" smtClean="0">
                <a:sym typeface="Wingdings" pitchFamily="2" charset="2"/>
              </a:rPr>
              <a:t> is equal to the </a:t>
            </a:r>
            <a:r>
              <a:rPr lang="en-US" b="1" smtClean="0">
                <a:sym typeface="Wingdings" pitchFamily="2" charset="2"/>
              </a:rPr>
              <a:t>average of the liquid asset distributions of the years 1968-2004</a:t>
            </a:r>
            <a:r>
              <a:rPr lang="en-US" smtClean="0">
                <a:sym typeface="Wingdings" pitchFamily="2" charset="2"/>
              </a:rPr>
              <a:t> in Figure 5. </a:t>
            </a:r>
          </a:p>
          <a:p>
            <a:pPr>
              <a:buFont typeface="Wingdings" pitchFamily="2" charset="2"/>
              <a:buChar char="è"/>
            </a:pPr>
            <a:endParaRPr lang="en-US" smtClean="0">
              <a:sym typeface="Wingdings" pitchFamily="2" charset="2"/>
            </a:endParaRPr>
          </a:p>
          <a:p>
            <a:pPr>
              <a:buFont typeface="Wingdings" pitchFamily="2" charset="2"/>
              <a:buChar char="è"/>
            </a:pPr>
            <a:r>
              <a:rPr lang="en-US" smtClean="0">
                <a:sym typeface="Wingdings" pitchFamily="2" charset="2"/>
              </a:rPr>
              <a:t>1946 – 2004, the longest possible sample given that our stock return data starts in 1871 and we include investors up to age 74.</a:t>
            </a:r>
          </a:p>
        </p:txBody>
      </p:sp>
    </p:spTree>
    <p:extLst>
      <p:ext uri="{BB962C8B-B14F-4D97-AF65-F5344CB8AC3E}">
        <p14:creationId xmlns:p14="http://schemas.microsoft.com/office/powerpoint/2010/main" val="341643174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pPr eaLnBrk="1" hangingPunct="1"/>
            <a:fld id="{74422A63-FF5E-4692-AE06-92B59FF21F38}" type="slidenum">
              <a:rPr lang="en-US" sz="1300">
                <a:solidFill>
                  <a:prstClr val="black"/>
                </a:solidFill>
              </a:rPr>
              <a:pPr eaLnBrk="1" hangingPunct="1"/>
              <a:t>128</a:t>
            </a:fld>
            <a:endParaRPr lang="en-US" sz="1300">
              <a:solidFill>
                <a:prstClr val="black"/>
              </a:solidFill>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11864465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pPr eaLnBrk="1" hangingPunct="1"/>
            <a:fld id="{D791F863-E684-4C98-BB6A-6A712EBD9AD5}" type="slidenum">
              <a:rPr lang="en-US" sz="1300">
                <a:solidFill>
                  <a:prstClr val="black"/>
                </a:solidFill>
              </a:rPr>
              <a:pPr eaLnBrk="1" hangingPunct="1"/>
              <a:t>129</a:t>
            </a:fld>
            <a:endParaRPr lang="en-US" sz="1300">
              <a:solidFill>
                <a:prstClr val="black"/>
              </a:solidFill>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429047804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pPr eaLnBrk="1" hangingPunct="1"/>
            <a:fld id="{53E453FF-20B3-4458-8B24-8038A26B1FD9}" type="slidenum">
              <a:rPr lang="en-US" sz="1300">
                <a:solidFill>
                  <a:prstClr val="black"/>
                </a:solidFill>
              </a:rPr>
              <a:pPr eaLnBrk="1" hangingPunct="1"/>
              <a:t>130</a:t>
            </a:fld>
            <a:endParaRPr lang="en-US" sz="1300">
              <a:solidFill>
                <a:prstClr val="black"/>
              </a:solidFill>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r>
              <a:rPr lang="en-US" smtClean="0"/>
              <a:t>Both co-authors live in California</a:t>
            </a:r>
          </a:p>
        </p:txBody>
      </p:sp>
    </p:spTree>
    <p:extLst>
      <p:ext uri="{BB962C8B-B14F-4D97-AF65-F5344CB8AC3E}">
        <p14:creationId xmlns:p14="http://schemas.microsoft.com/office/powerpoint/2010/main" val="166792561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pPr eaLnBrk="1" hangingPunct="1"/>
            <a:fld id="{3DD0C0DD-5248-4998-889C-89358BC4A3AB}" type="slidenum">
              <a:rPr lang="en-US" sz="1300">
                <a:solidFill>
                  <a:prstClr val="black"/>
                </a:solidFill>
              </a:rPr>
              <a:pPr eaLnBrk="1" hangingPunct="1"/>
              <a:t>131</a:t>
            </a:fld>
            <a:endParaRPr lang="en-US" sz="1300">
              <a:solidFill>
                <a:prstClr val="black"/>
              </a:solidFill>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r>
              <a:rPr lang="en-US" smtClean="0"/>
              <a:t>Both co-authors German</a:t>
            </a:r>
          </a:p>
        </p:txBody>
      </p:sp>
    </p:spTree>
    <p:extLst>
      <p:ext uri="{BB962C8B-B14F-4D97-AF65-F5344CB8AC3E}">
        <p14:creationId xmlns:p14="http://schemas.microsoft.com/office/powerpoint/2010/main" val="3774414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962948-3DE3-4CFD-9FC6-1D3A4CEA0724}" type="slidenum">
              <a:rPr lang="en-US" smtClean="0"/>
              <a:pPr/>
              <a:t>8</a:t>
            </a:fld>
            <a:endParaRPr lang="en-US"/>
          </a:p>
        </p:txBody>
      </p:sp>
    </p:spTree>
    <p:extLst>
      <p:ext uri="{BB962C8B-B14F-4D97-AF65-F5344CB8AC3E}">
        <p14:creationId xmlns:p14="http://schemas.microsoft.com/office/powerpoint/2010/main" val="347713967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20A8BCFF-A38E-4C9C-A879-035C57DD6408}" type="slidenum">
              <a:rPr lang="en-US">
                <a:solidFill>
                  <a:prstClr val="black"/>
                </a:solidFill>
              </a:rPr>
              <a:pPr/>
              <a:t>140</a:t>
            </a:fld>
            <a:endParaRPr lang="en-US">
              <a:solidFill>
                <a:prstClr val="black"/>
              </a:solidFill>
            </a:endParaRPr>
          </a:p>
        </p:txBody>
      </p:sp>
      <p:sp>
        <p:nvSpPr>
          <p:cNvPr id="159747" name="Rectangle 2"/>
          <p:cNvSpPr>
            <a:spLocks noGrp="1" noRot="1" noChangeAspect="1" noChangeArrowheads="1" noTextEdit="1"/>
          </p:cNvSpPr>
          <p:nvPr>
            <p:ph type="sldImg"/>
          </p:nvPr>
        </p:nvSpPr>
        <p:spPr>
          <a:xfrm>
            <a:off x="1258888" y="719138"/>
            <a:ext cx="4800600" cy="3600450"/>
          </a:xfrm>
          <a:ln/>
        </p:spPr>
      </p:sp>
      <p:sp>
        <p:nvSpPr>
          <p:cNvPr id="159748" name="Rectangle 3"/>
          <p:cNvSpPr>
            <a:spLocks noGrp="1" noChangeArrowheads="1"/>
          </p:cNvSpPr>
          <p:nvPr>
            <p:ph type="body" idx="1"/>
          </p:nvPr>
        </p:nvSpPr>
        <p:spPr>
          <a:xfrm>
            <a:off x="731520" y="4560570"/>
            <a:ext cx="5852160" cy="4322207"/>
          </a:xfrm>
          <a:noFill/>
          <a:ln/>
        </p:spPr>
        <p:txBody>
          <a:bodyPr/>
          <a:lstStyle/>
          <a:p>
            <a:pPr eaLnBrk="1" hangingPunct="1"/>
            <a:endParaRPr lang="en-US" smtClean="0"/>
          </a:p>
        </p:txBody>
      </p:sp>
    </p:spTree>
    <p:extLst>
      <p:ext uri="{BB962C8B-B14F-4D97-AF65-F5344CB8AC3E}">
        <p14:creationId xmlns:p14="http://schemas.microsoft.com/office/powerpoint/2010/main" val="242488572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2451A5F3-B1EA-40D6-A685-F312FE03E100}" type="slidenum">
              <a:rPr lang="en-US">
                <a:solidFill>
                  <a:prstClr val="black"/>
                </a:solidFill>
              </a:rPr>
              <a:pPr/>
              <a:t>141</a:t>
            </a:fld>
            <a:endParaRPr lang="en-US">
              <a:solidFill>
                <a:prstClr val="black"/>
              </a:solidFill>
            </a:endParaRPr>
          </a:p>
        </p:txBody>
      </p:sp>
      <p:sp>
        <p:nvSpPr>
          <p:cNvPr id="160771" name="Rectangle 2"/>
          <p:cNvSpPr>
            <a:spLocks noGrp="1" noRot="1" noChangeAspect="1" noChangeArrowheads="1" noTextEdit="1"/>
          </p:cNvSpPr>
          <p:nvPr>
            <p:ph type="sldImg"/>
          </p:nvPr>
        </p:nvSpPr>
        <p:spPr>
          <a:xfrm>
            <a:off x="1258888" y="719138"/>
            <a:ext cx="4800600" cy="3600450"/>
          </a:xfrm>
          <a:ln/>
        </p:spPr>
      </p:sp>
      <p:sp>
        <p:nvSpPr>
          <p:cNvPr id="160772" name="Rectangle 3"/>
          <p:cNvSpPr>
            <a:spLocks noGrp="1" noChangeArrowheads="1"/>
          </p:cNvSpPr>
          <p:nvPr>
            <p:ph type="body" idx="1"/>
          </p:nvPr>
        </p:nvSpPr>
        <p:spPr>
          <a:xfrm>
            <a:off x="731520" y="4560570"/>
            <a:ext cx="5852160" cy="4322207"/>
          </a:xfrm>
          <a:noFill/>
          <a:ln/>
        </p:spPr>
        <p:txBody>
          <a:bodyPr/>
          <a:lstStyle/>
          <a:p>
            <a:pPr eaLnBrk="1" hangingPunct="1"/>
            <a:endParaRPr lang="en-US" smtClean="0"/>
          </a:p>
        </p:txBody>
      </p:sp>
    </p:spTree>
    <p:extLst>
      <p:ext uri="{BB962C8B-B14F-4D97-AF65-F5344CB8AC3E}">
        <p14:creationId xmlns:p14="http://schemas.microsoft.com/office/powerpoint/2010/main" val="116906018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5E5C5ECC-8AF6-4CE0-8692-992B4478EC45}" type="slidenum">
              <a:rPr lang="en-US">
                <a:solidFill>
                  <a:prstClr val="black"/>
                </a:solidFill>
              </a:rPr>
              <a:pPr/>
              <a:t>142</a:t>
            </a:fld>
            <a:endParaRPr lang="en-US">
              <a:solidFill>
                <a:prstClr val="black"/>
              </a:solidFill>
            </a:endParaRPr>
          </a:p>
        </p:txBody>
      </p:sp>
      <p:sp>
        <p:nvSpPr>
          <p:cNvPr id="161795" name="Rectangle 2"/>
          <p:cNvSpPr>
            <a:spLocks noGrp="1" noRot="1" noChangeAspect="1" noChangeArrowheads="1" noTextEdit="1"/>
          </p:cNvSpPr>
          <p:nvPr>
            <p:ph type="sldImg"/>
          </p:nvPr>
        </p:nvSpPr>
        <p:spPr>
          <a:xfrm>
            <a:off x="1258888" y="719138"/>
            <a:ext cx="4800600" cy="3600450"/>
          </a:xfrm>
          <a:ln/>
        </p:spPr>
      </p:sp>
      <p:sp>
        <p:nvSpPr>
          <p:cNvPr id="161796" name="Rectangle 3"/>
          <p:cNvSpPr>
            <a:spLocks noGrp="1" noChangeArrowheads="1"/>
          </p:cNvSpPr>
          <p:nvPr>
            <p:ph type="body" idx="1"/>
          </p:nvPr>
        </p:nvSpPr>
        <p:spPr>
          <a:xfrm>
            <a:off x="731520" y="4560570"/>
            <a:ext cx="5852160" cy="4322207"/>
          </a:xfrm>
          <a:noFill/>
          <a:ln/>
        </p:spPr>
        <p:txBody>
          <a:bodyPr/>
          <a:lstStyle/>
          <a:p>
            <a:pPr eaLnBrk="1" hangingPunct="1"/>
            <a:endParaRPr lang="en-US" smtClean="0"/>
          </a:p>
        </p:txBody>
      </p:sp>
    </p:spTree>
    <p:extLst>
      <p:ext uri="{BB962C8B-B14F-4D97-AF65-F5344CB8AC3E}">
        <p14:creationId xmlns:p14="http://schemas.microsoft.com/office/powerpoint/2010/main" val="348341689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13B81F-3AF1-4D23-A29E-5CF7F6BF66FD}" type="slidenum">
              <a:rPr lang="en-US" smtClean="0"/>
              <a:pPr/>
              <a:t>144</a:t>
            </a:fld>
            <a:endParaRPr lang="en-US"/>
          </a:p>
        </p:txBody>
      </p:sp>
    </p:spTree>
    <p:extLst>
      <p:ext uri="{BB962C8B-B14F-4D97-AF65-F5344CB8AC3E}">
        <p14:creationId xmlns:p14="http://schemas.microsoft.com/office/powerpoint/2010/main" val="350567682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13B81F-3AF1-4D23-A29E-5CF7F6BF66FD}" type="slidenum">
              <a:rPr lang="en-US" smtClean="0"/>
              <a:pPr/>
              <a:t>145</a:t>
            </a:fld>
            <a:endParaRPr lang="en-US"/>
          </a:p>
        </p:txBody>
      </p:sp>
    </p:spTree>
    <p:extLst>
      <p:ext uri="{BB962C8B-B14F-4D97-AF65-F5344CB8AC3E}">
        <p14:creationId xmlns:p14="http://schemas.microsoft.com/office/powerpoint/2010/main" val="66774282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13B81F-3AF1-4D23-A29E-5CF7F6BF66FD}" type="slidenum">
              <a:rPr lang="en-US" smtClean="0"/>
              <a:pPr/>
              <a:t>146</a:t>
            </a:fld>
            <a:endParaRPr lang="en-US"/>
          </a:p>
        </p:txBody>
      </p:sp>
    </p:spTree>
    <p:extLst>
      <p:ext uri="{BB962C8B-B14F-4D97-AF65-F5344CB8AC3E}">
        <p14:creationId xmlns:p14="http://schemas.microsoft.com/office/powerpoint/2010/main" val="225487623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13B81F-3AF1-4D23-A29E-5CF7F6BF66FD}" type="slidenum">
              <a:rPr lang="en-US" smtClean="0"/>
              <a:pPr/>
              <a:t>147</a:t>
            </a:fld>
            <a:endParaRPr lang="en-US"/>
          </a:p>
        </p:txBody>
      </p:sp>
    </p:spTree>
    <p:extLst>
      <p:ext uri="{BB962C8B-B14F-4D97-AF65-F5344CB8AC3E}">
        <p14:creationId xmlns:p14="http://schemas.microsoft.com/office/powerpoint/2010/main" val="266870455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13B81F-3AF1-4D23-A29E-5CF7F6BF66FD}" type="slidenum">
              <a:rPr lang="en-US" smtClean="0"/>
              <a:pPr/>
              <a:t>148</a:t>
            </a:fld>
            <a:endParaRPr lang="en-US"/>
          </a:p>
        </p:txBody>
      </p:sp>
    </p:spTree>
    <p:extLst>
      <p:ext uri="{BB962C8B-B14F-4D97-AF65-F5344CB8AC3E}">
        <p14:creationId xmlns:p14="http://schemas.microsoft.com/office/powerpoint/2010/main" val="125906353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13B81F-3AF1-4D23-A29E-5CF7F6BF66FD}" type="slidenum">
              <a:rPr lang="en-US" smtClean="0"/>
              <a:pPr/>
              <a:t>149</a:t>
            </a:fld>
            <a:endParaRPr lang="en-US"/>
          </a:p>
        </p:txBody>
      </p:sp>
    </p:spTree>
    <p:extLst>
      <p:ext uri="{BB962C8B-B14F-4D97-AF65-F5344CB8AC3E}">
        <p14:creationId xmlns:p14="http://schemas.microsoft.com/office/powerpoint/2010/main" val="278517164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58F64A-BF8D-47D1-8C00-896CE1D5F722}" type="slidenum">
              <a:rPr lang="en-US"/>
              <a:pPr/>
              <a:t>151</a:t>
            </a:fld>
            <a:endParaRPr lang="en-US"/>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a:xfrm>
            <a:off x="975360" y="4560570"/>
            <a:ext cx="5364480" cy="4320540"/>
          </a:xfrm>
        </p:spPr>
        <p:txBody>
          <a:bodyPr/>
          <a:lstStyle/>
          <a:p>
            <a:endParaRPr lang="en-US"/>
          </a:p>
        </p:txBody>
      </p:sp>
    </p:spTree>
    <p:extLst>
      <p:ext uri="{BB962C8B-B14F-4D97-AF65-F5344CB8AC3E}">
        <p14:creationId xmlns:p14="http://schemas.microsoft.com/office/powerpoint/2010/main" val="4041175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962948-3DE3-4CFD-9FC6-1D3A4CEA0724}" type="slidenum">
              <a:rPr lang="en-US" smtClean="0"/>
              <a:pPr/>
              <a:t>9</a:t>
            </a:fld>
            <a:endParaRPr lang="en-US"/>
          </a:p>
        </p:txBody>
      </p:sp>
    </p:spTree>
    <p:extLst>
      <p:ext uri="{BB962C8B-B14F-4D97-AF65-F5344CB8AC3E}">
        <p14:creationId xmlns:p14="http://schemas.microsoft.com/office/powerpoint/2010/main" val="42735122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49E422-E889-486A-A361-23F43E920390}" type="slidenum">
              <a:rPr lang="en-US"/>
              <a:pPr/>
              <a:t>152</a:t>
            </a:fld>
            <a:endParaRPr lang="en-US"/>
          </a:p>
        </p:txBody>
      </p:sp>
      <p:sp>
        <p:nvSpPr>
          <p:cNvPr id="414722" name="Rectangle 2"/>
          <p:cNvSpPr>
            <a:spLocks noGrp="1" noRot="1" noChangeAspect="1" noChangeArrowheads="1" noTextEdit="1"/>
          </p:cNvSpPr>
          <p:nvPr>
            <p:ph type="sldImg"/>
          </p:nvPr>
        </p:nvSpPr>
        <p:spPr>
          <a:ln/>
        </p:spPr>
      </p:sp>
      <p:sp>
        <p:nvSpPr>
          <p:cNvPr id="4147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5905066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13B81F-3AF1-4D23-A29E-5CF7F6BF66FD}" type="slidenum">
              <a:rPr lang="en-US" smtClean="0"/>
              <a:pPr/>
              <a:t>153</a:t>
            </a:fld>
            <a:endParaRPr lang="en-US"/>
          </a:p>
        </p:txBody>
      </p:sp>
    </p:spTree>
    <p:extLst>
      <p:ext uri="{BB962C8B-B14F-4D97-AF65-F5344CB8AC3E}">
        <p14:creationId xmlns:p14="http://schemas.microsoft.com/office/powerpoint/2010/main" val="419747010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13B81F-3AF1-4D23-A29E-5CF7F6BF66FD}" type="slidenum">
              <a:rPr lang="en-US" smtClean="0"/>
              <a:pPr/>
              <a:t>154</a:t>
            </a:fld>
            <a:endParaRPr lang="en-US"/>
          </a:p>
        </p:txBody>
      </p:sp>
    </p:spTree>
    <p:extLst>
      <p:ext uri="{BB962C8B-B14F-4D97-AF65-F5344CB8AC3E}">
        <p14:creationId xmlns:p14="http://schemas.microsoft.com/office/powerpoint/2010/main" val="233737662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13B81F-3AF1-4D23-A29E-5CF7F6BF66FD}" type="slidenum">
              <a:rPr lang="en-US" smtClean="0"/>
              <a:pPr/>
              <a:t>155</a:t>
            </a:fld>
            <a:endParaRPr lang="en-US"/>
          </a:p>
        </p:txBody>
      </p:sp>
    </p:spTree>
    <p:extLst>
      <p:ext uri="{BB962C8B-B14F-4D97-AF65-F5344CB8AC3E}">
        <p14:creationId xmlns:p14="http://schemas.microsoft.com/office/powerpoint/2010/main" val="154470948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13B81F-3AF1-4D23-A29E-5CF7F6BF66FD}" type="slidenum">
              <a:rPr lang="en-US" smtClean="0"/>
              <a:pPr/>
              <a:t>156</a:t>
            </a:fld>
            <a:endParaRPr lang="en-US"/>
          </a:p>
        </p:txBody>
      </p:sp>
    </p:spTree>
    <p:extLst>
      <p:ext uri="{BB962C8B-B14F-4D97-AF65-F5344CB8AC3E}">
        <p14:creationId xmlns:p14="http://schemas.microsoft.com/office/powerpoint/2010/main" val="400467721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13B81F-3AF1-4D23-A29E-5CF7F6BF66FD}" type="slidenum">
              <a:rPr lang="en-US" smtClean="0"/>
              <a:pPr/>
              <a:t>157</a:t>
            </a:fld>
            <a:endParaRPr lang="en-US"/>
          </a:p>
        </p:txBody>
      </p:sp>
    </p:spTree>
    <p:extLst>
      <p:ext uri="{BB962C8B-B14F-4D97-AF65-F5344CB8AC3E}">
        <p14:creationId xmlns:p14="http://schemas.microsoft.com/office/powerpoint/2010/main" val="423243453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13B81F-3AF1-4D23-A29E-5CF7F6BF66FD}" type="slidenum">
              <a:rPr lang="en-US" smtClean="0"/>
              <a:pPr/>
              <a:t>158</a:t>
            </a:fld>
            <a:endParaRPr lang="en-US"/>
          </a:p>
        </p:txBody>
      </p:sp>
    </p:spTree>
    <p:extLst>
      <p:ext uri="{BB962C8B-B14F-4D97-AF65-F5344CB8AC3E}">
        <p14:creationId xmlns:p14="http://schemas.microsoft.com/office/powerpoint/2010/main" val="7289931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13B81F-3AF1-4D23-A29E-5CF7F6BF66FD}" type="slidenum">
              <a:rPr lang="en-US" smtClean="0"/>
              <a:pPr/>
              <a:t>159</a:t>
            </a:fld>
            <a:endParaRPr lang="en-US"/>
          </a:p>
        </p:txBody>
      </p:sp>
    </p:spTree>
    <p:extLst>
      <p:ext uri="{BB962C8B-B14F-4D97-AF65-F5344CB8AC3E}">
        <p14:creationId xmlns:p14="http://schemas.microsoft.com/office/powerpoint/2010/main" val="253831467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13B81F-3AF1-4D23-A29E-5CF7F6BF66FD}" type="slidenum">
              <a:rPr lang="en-US" smtClean="0"/>
              <a:pPr/>
              <a:t>161</a:t>
            </a:fld>
            <a:endParaRPr lang="en-US"/>
          </a:p>
        </p:txBody>
      </p:sp>
    </p:spTree>
    <p:extLst>
      <p:ext uri="{BB962C8B-B14F-4D97-AF65-F5344CB8AC3E}">
        <p14:creationId xmlns:p14="http://schemas.microsoft.com/office/powerpoint/2010/main" val="128328701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13B81F-3AF1-4D23-A29E-5CF7F6BF66FD}" type="slidenum">
              <a:rPr lang="en-US" smtClean="0"/>
              <a:pPr/>
              <a:t>163</a:t>
            </a:fld>
            <a:endParaRPr lang="en-US"/>
          </a:p>
        </p:txBody>
      </p:sp>
    </p:spTree>
    <p:extLst>
      <p:ext uri="{BB962C8B-B14F-4D97-AF65-F5344CB8AC3E}">
        <p14:creationId xmlns:p14="http://schemas.microsoft.com/office/powerpoint/2010/main" val="604447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71CE7C-8CFE-4AA3-9B97-3876E4FA7944}" type="datetimeFigureOut">
              <a:rPr lang="en-US" smtClean="0"/>
              <a:pPr/>
              <a:t>7/7/2014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BB2E1-D0F0-421E-BF33-45C848484D0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71CE7C-8CFE-4AA3-9B97-3876E4FA7944}" type="datetimeFigureOut">
              <a:rPr lang="en-US" smtClean="0"/>
              <a:pPr/>
              <a:t>7/7/2014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BB2E1-D0F0-421E-BF33-45C848484D0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71CE7C-8CFE-4AA3-9B97-3876E4FA7944}" type="datetimeFigureOut">
              <a:rPr lang="en-US" smtClean="0"/>
              <a:pPr/>
              <a:t>7/7/2014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BB2E1-D0F0-421E-BF33-45C848484D0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805363"/>
          </a:xfrm>
        </p:spPr>
        <p:txBody>
          <a:bodyPr/>
          <a:lstStyle/>
          <a:p>
            <a:endParaRPr lang="en-US"/>
          </a:p>
        </p:txBody>
      </p:sp>
      <p:sp>
        <p:nvSpPr>
          <p:cNvPr id="4" name="Slide Number Placeholder 3"/>
          <p:cNvSpPr>
            <a:spLocks noGrp="1"/>
          </p:cNvSpPr>
          <p:nvPr>
            <p:ph type="sldNum" sz="quarter" idx="10"/>
          </p:nvPr>
        </p:nvSpPr>
        <p:spPr>
          <a:xfrm>
            <a:off x="0" y="6610350"/>
            <a:ext cx="406400" cy="247650"/>
          </a:xfrm>
        </p:spPr>
        <p:txBody>
          <a:bodyPr/>
          <a:lstStyle>
            <a:lvl1pPr>
              <a:defRPr/>
            </a:lvl1pPr>
          </a:lstStyle>
          <a:p>
            <a:fld id="{B1B0D316-A9D1-4CA5-A14D-E182D7C6ACAB}"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03FBF6-4C4F-4DA9-A95A-E8DFFD8844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38904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AF3DE6-E2DA-4E27-B40C-0F42A3BAA7A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68117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F02D77-443C-4B5D-8FBE-6F8DEDFFF6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8145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685A204-1268-4A32-A4B4-6806FE735B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6995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5ACA8E2-C492-4B14-A9BE-6D2E12A409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0172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FC1E1D0-57AA-475A-83CE-E1643E83E7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35277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92435F8-C0F5-4C0B-82C7-F5251F02F3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4230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571CE7C-8CFE-4AA3-9B97-3876E4FA7944}" type="datetimeFigureOut">
              <a:rPr lang="en-US" smtClean="0"/>
              <a:pPr/>
              <a:t>7/7/2014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BB2E1-D0F0-421E-BF33-45C848484D03}"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670DF0-3A87-4E2A-A7FB-292DAA4497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324549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0DAB08-96D2-44DE-B8F0-C56FC6F01A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35899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52D780-5B47-440B-B6A9-8F55691BBA0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48129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3581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3581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45649A1-4361-44F0-BE0F-0A212623D9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52990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71CE7C-8CFE-4AA3-9B97-3876E4FA7944}" type="datetimeFigureOut">
              <a:rPr lang="en-US" smtClean="0">
                <a:solidFill>
                  <a:prstClr val="black">
                    <a:tint val="75000"/>
                  </a:prstClr>
                </a:solidFill>
              </a:rPr>
              <a:pPr/>
              <a:t>7/7/2014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ABB2E1-D0F0-421E-BF33-45C848484D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27445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571CE7C-8CFE-4AA3-9B97-3876E4FA7944}" type="datetimeFigureOut">
              <a:rPr lang="en-US" smtClean="0">
                <a:solidFill>
                  <a:prstClr val="black">
                    <a:tint val="75000"/>
                  </a:prstClr>
                </a:solidFill>
              </a:rPr>
              <a:pPr/>
              <a:t>7/7/2014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ABB2E1-D0F0-421E-BF33-45C848484D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88122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71CE7C-8CFE-4AA3-9B97-3876E4FA7944}" type="datetimeFigureOut">
              <a:rPr lang="en-US" smtClean="0">
                <a:solidFill>
                  <a:prstClr val="black">
                    <a:tint val="75000"/>
                  </a:prstClr>
                </a:solidFill>
              </a:rPr>
              <a:pPr/>
              <a:t>7/7/2014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ABB2E1-D0F0-421E-BF33-45C848484D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7568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71CE7C-8CFE-4AA3-9B97-3876E4FA7944}" type="datetimeFigureOut">
              <a:rPr lang="en-US" smtClean="0">
                <a:solidFill>
                  <a:prstClr val="black">
                    <a:tint val="75000"/>
                  </a:prstClr>
                </a:solidFill>
              </a:rPr>
              <a:pPr/>
              <a:t>7/7/2014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ABB2E1-D0F0-421E-BF33-45C848484D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6748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71CE7C-8CFE-4AA3-9B97-3876E4FA7944}" type="datetimeFigureOut">
              <a:rPr lang="en-US" smtClean="0">
                <a:solidFill>
                  <a:prstClr val="black">
                    <a:tint val="75000"/>
                  </a:prstClr>
                </a:solidFill>
              </a:rPr>
              <a:pPr/>
              <a:t>7/7/2014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3ABB2E1-D0F0-421E-BF33-45C848484D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46297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71CE7C-8CFE-4AA3-9B97-3876E4FA7944}" type="datetimeFigureOut">
              <a:rPr lang="en-US" smtClean="0">
                <a:solidFill>
                  <a:prstClr val="black">
                    <a:tint val="75000"/>
                  </a:prstClr>
                </a:solidFill>
              </a:rPr>
              <a:pPr/>
              <a:t>7/7/2014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3ABB2E1-D0F0-421E-BF33-45C848484D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5217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71CE7C-8CFE-4AA3-9B97-3876E4FA7944}" type="datetimeFigureOut">
              <a:rPr lang="en-US" smtClean="0"/>
              <a:pPr/>
              <a:t>7/7/2014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BB2E1-D0F0-421E-BF33-45C848484D03}"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71CE7C-8CFE-4AA3-9B97-3876E4FA7944}" type="datetimeFigureOut">
              <a:rPr lang="en-US" smtClean="0">
                <a:solidFill>
                  <a:prstClr val="black">
                    <a:tint val="75000"/>
                  </a:prstClr>
                </a:solidFill>
              </a:rPr>
              <a:pPr/>
              <a:t>7/7/2014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3ABB2E1-D0F0-421E-BF33-45C848484D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4951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71CE7C-8CFE-4AA3-9B97-3876E4FA7944}" type="datetimeFigureOut">
              <a:rPr lang="en-US" smtClean="0">
                <a:solidFill>
                  <a:prstClr val="black">
                    <a:tint val="75000"/>
                  </a:prstClr>
                </a:solidFill>
              </a:rPr>
              <a:pPr/>
              <a:t>7/7/2014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ABB2E1-D0F0-421E-BF33-45C848484D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39156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71CE7C-8CFE-4AA3-9B97-3876E4FA7944}" type="datetimeFigureOut">
              <a:rPr lang="en-US" smtClean="0">
                <a:solidFill>
                  <a:prstClr val="black">
                    <a:tint val="75000"/>
                  </a:prstClr>
                </a:solidFill>
              </a:rPr>
              <a:pPr/>
              <a:t>7/7/2014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ABB2E1-D0F0-421E-BF33-45C848484D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24373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71CE7C-8CFE-4AA3-9B97-3876E4FA7944}" type="datetimeFigureOut">
              <a:rPr lang="en-US" smtClean="0">
                <a:solidFill>
                  <a:prstClr val="black">
                    <a:tint val="75000"/>
                  </a:prstClr>
                </a:solidFill>
              </a:rPr>
              <a:pPr/>
              <a:t>7/7/2014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ABB2E1-D0F0-421E-BF33-45C848484D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96214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71CE7C-8CFE-4AA3-9B97-3876E4FA7944}" type="datetimeFigureOut">
              <a:rPr lang="en-US" smtClean="0">
                <a:solidFill>
                  <a:prstClr val="black">
                    <a:tint val="75000"/>
                  </a:prstClr>
                </a:solidFill>
              </a:rPr>
              <a:pPr/>
              <a:t>7/7/2014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ABB2E1-D0F0-421E-BF33-45C848484D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8135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805363"/>
          </a:xfrm>
        </p:spPr>
        <p:txBody>
          <a:bodyPr/>
          <a:lstStyle/>
          <a:p>
            <a:endParaRPr lang="en-US"/>
          </a:p>
        </p:txBody>
      </p:sp>
      <p:sp>
        <p:nvSpPr>
          <p:cNvPr id="4" name="Slide Number Placeholder 3"/>
          <p:cNvSpPr>
            <a:spLocks noGrp="1"/>
          </p:cNvSpPr>
          <p:nvPr>
            <p:ph type="sldNum" sz="quarter" idx="10"/>
          </p:nvPr>
        </p:nvSpPr>
        <p:spPr>
          <a:xfrm>
            <a:off x="0" y="6610350"/>
            <a:ext cx="406400" cy="247650"/>
          </a:xfrm>
        </p:spPr>
        <p:txBody>
          <a:bodyPr/>
          <a:lstStyle>
            <a:lvl1pPr>
              <a:defRPr/>
            </a:lvl1pPr>
          </a:lstStyle>
          <a:p>
            <a:fld id="{B1B0D316-A9D1-4CA5-A14D-E182D7C6ACA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86791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71CE7C-8CFE-4AA3-9B97-3876E4FA7944}" type="datetimeFigureOut">
              <a:rPr lang="en-US" smtClean="0">
                <a:solidFill>
                  <a:prstClr val="black">
                    <a:tint val="75000"/>
                  </a:prstClr>
                </a:solidFill>
              </a:rPr>
              <a:pPr/>
              <a:t>7/7/2014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ABB2E1-D0F0-421E-BF33-45C848484D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8791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571CE7C-8CFE-4AA3-9B97-3876E4FA7944}" type="datetimeFigureOut">
              <a:rPr lang="en-US" smtClean="0">
                <a:solidFill>
                  <a:prstClr val="black">
                    <a:tint val="75000"/>
                  </a:prstClr>
                </a:solidFill>
              </a:rPr>
              <a:pPr/>
              <a:t>7/7/2014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ABB2E1-D0F0-421E-BF33-45C848484D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76474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71CE7C-8CFE-4AA3-9B97-3876E4FA7944}" type="datetimeFigureOut">
              <a:rPr lang="en-US" smtClean="0">
                <a:solidFill>
                  <a:prstClr val="black">
                    <a:tint val="75000"/>
                  </a:prstClr>
                </a:solidFill>
              </a:rPr>
              <a:pPr/>
              <a:t>7/7/2014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ABB2E1-D0F0-421E-BF33-45C848484D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28911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71CE7C-8CFE-4AA3-9B97-3876E4FA7944}" type="datetimeFigureOut">
              <a:rPr lang="en-US" smtClean="0">
                <a:solidFill>
                  <a:prstClr val="black">
                    <a:tint val="75000"/>
                  </a:prstClr>
                </a:solidFill>
              </a:rPr>
              <a:pPr/>
              <a:t>7/7/2014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ABB2E1-D0F0-421E-BF33-45C848484D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589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71CE7C-8CFE-4AA3-9B97-3876E4FA7944}" type="datetimeFigureOut">
              <a:rPr lang="en-US" smtClean="0"/>
              <a:pPr/>
              <a:t>7/7/2014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BB2E1-D0F0-421E-BF33-45C848484D03}"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71CE7C-8CFE-4AA3-9B97-3876E4FA7944}" type="datetimeFigureOut">
              <a:rPr lang="en-US" smtClean="0">
                <a:solidFill>
                  <a:prstClr val="black">
                    <a:tint val="75000"/>
                  </a:prstClr>
                </a:solidFill>
              </a:rPr>
              <a:pPr/>
              <a:t>7/7/2014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3ABB2E1-D0F0-421E-BF33-45C848484D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05812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71CE7C-8CFE-4AA3-9B97-3876E4FA7944}" type="datetimeFigureOut">
              <a:rPr lang="en-US" smtClean="0">
                <a:solidFill>
                  <a:prstClr val="black">
                    <a:tint val="75000"/>
                  </a:prstClr>
                </a:solidFill>
              </a:rPr>
              <a:pPr/>
              <a:t>7/7/2014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3ABB2E1-D0F0-421E-BF33-45C848484D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45467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71CE7C-8CFE-4AA3-9B97-3876E4FA7944}" type="datetimeFigureOut">
              <a:rPr lang="en-US" smtClean="0">
                <a:solidFill>
                  <a:prstClr val="black">
                    <a:tint val="75000"/>
                  </a:prstClr>
                </a:solidFill>
              </a:rPr>
              <a:pPr/>
              <a:t>7/7/2014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3ABB2E1-D0F0-421E-BF33-45C848484D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31143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71CE7C-8CFE-4AA3-9B97-3876E4FA7944}" type="datetimeFigureOut">
              <a:rPr lang="en-US" smtClean="0">
                <a:solidFill>
                  <a:prstClr val="black">
                    <a:tint val="75000"/>
                  </a:prstClr>
                </a:solidFill>
              </a:rPr>
              <a:pPr/>
              <a:t>7/7/2014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ABB2E1-D0F0-421E-BF33-45C848484D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52568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71CE7C-8CFE-4AA3-9B97-3876E4FA7944}" type="datetimeFigureOut">
              <a:rPr lang="en-US" smtClean="0">
                <a:solidFill>
                  <a:prstClr val="black">
                    <a:tint val="75000"/>
                  </a:prstClr>
                </a:solidFill>
              </a:rPr>
              <a:pPr/>
              <a:t>7/7/2014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ABB2E1-D0F0-421E-BF33-45C848484D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00043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71CE7C-8CFE-4AA3-9B97-3876E4FA7944}" type="datetimeFigureOut">
              <a:rPr lang="en-US" smtClean="0">
                <a:solidFill>
                  <a:prstClr val="black">
                    <a:tint val="75000"/>
                  </a:prstClr>
                </a:solidFill>
              </a:rPr>
              <a:pPr/>
              <a:t>7/7/2014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ABB2E1-D0F0-421E-BF33-45C848484D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70175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71CE7C-8CFE-4AA3-9B97-3876E4FA7944}" type="datetimeFigureOut">
              <a:rPr lang="en-US" smtClean="0">
                <a:solidFill>
                  <a:prstClr val="black">
                    <a:tint val="75000"/>
                  </a:prstClr>
                </a:solidFill>
              </a:rPr>
              <a:pPr/>
              <a:t>7/7/2014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ABB2E1-D0F0-421E-BF33-45C848484D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1474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805363"/>
          </a:xfrm>
        </p:spPr>
        <p:txBody>
          <a:bodyPr/>
          <a:lstStyle/>
          <a:p>
            <a:endParaRPr lang="en-US"/>
          </a:p>
        </p:txBody>
      </p:sp>
      <p:sp>
        <p:nvSpPr>
          <p:cNvPr id="4" name="Slide Number Placeholder 3"/>
          <p:cNvSpPr>
            <a:spLocks noGrp="1"/>
          </p:cNvSpPr>
          <p:nvPr>
            <p:ph type="sldNum" sz="quarter" idx="10"/>
          </p:nvPr>
        </p:nvSpPr>
        <p:spPr>
          <a:xfrm>
            <a:off x="0" y="6610350"/>
            <a:ext cx="406400" cy="247650"/>
          </a:xfrm>
        </p:spPr>
        <p:txBody>
          <a:bodyPr/>
          <a:lstStyle>
            <a:lvl1pPr>
              <a:defRPr/>
            </a:lvl1pPr>
          </a:lstStyle>
          <a:p>
            <a:fld id="{B1B0D316-A9D1-4CA5-A14D-E182D7C6ACA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7601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71CE7C-8CFE-4AA3-9B97-3876E4FA7944}" type="datetimeFigureOut">
              <a:rPr lang="en-US" smtClean="0"/>
              <a:pPr/>
              <a:t>7/7/2014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BB2E1-D0F0-421E-BF33-45C848484D0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71CE7C-8CFE-4AA3-9B97-3876E4FA7944}" type="datetimeFigureOut">
              <a:rPr lang="en-US" smtClean="0"/>
              <a:pPr/>
              <a:t>7/7/2014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BB2E1-D0F0-421E-BF33-45C848484D0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71CE7C-8CFE-4AA3-9B97-3876E4FA7944}" type="datetimeFigureOut">
              <a:rPr lang="en-US" smtClean="0"/>
              <a:pPr/>
              <a:t>7/7/2014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ABB2E1-D0F0-421E-BF33-45C848484D0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71CE7C-8CFE-4AA3-9B97-3876E4FA7944}" type="datetimeFigureOut">
              <a:rPr lang="en-US" smtClean="0"/>
              <a:pPr/>
              <a:t>7/7/2014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BB2E1-D0F0-421E-BF33-45C848484D0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71CE7C-8CFE-4AA3-9B97-3876E4FA7944}" type="datetimeFigureOut">
              <a:rPr lang="en-US" smtClean="0"/>
              <a:pPr/>
              <a:t>7/7/2014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BB2E1-D0F0-421E-BF33-45C848484D0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71CE7C-8CFE-4AA3-9B97-3876E4FA7944}" type="datetimeFigureOut">
              <a:rPr lang="en-US" smtClean="0"/>
              <a:pPr/>
              <a:t>7/7/2014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BB2E1-D0F0-421E-BF33-45C848484D0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a:lvl1pPr>
          </a:lstStyle>
          <a:p>
            <a:pPr eaLnBrk="0" fontAlgn="base" hangingPunct="0">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vl1pPr>
          </a:lstStyle>
          <a:p>
            <a:pPr eaLnBrk="0" fontAlgn="base" hangingPunct="0">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eaLnBrk="0" fontAlgn="base" hangingPunct="0">
              <a:spcAft>
                <a:spcPct val="0"/>
              </a:spcAft>
              <a:defRPr/>
            </a:pPr>
            <a:fld id="{4F6B7DC1-B8B3-4812-A3C4-989908B20144}" type="slidenum">
              <a:rPr lang="en-US">
                <a:solidFill>
                  <a:srgbClr val="000000"/>
                </a:solidFill>
              </a:rPr>
              <a:pPr eaLnBrk="0" fontAlgn="base" hangingPunct="0">
                <a:spcAft>
                  <a:spcPct val="0"/>
                </a:spcAft>
                <a:defRPr/>
              </a:pPr>
              <a:t>‹#›</a:t>
            </a:fld>
            <a:endParaRPr lang="en-US">
              <a:solidFill>
                <a:srgbClr val="000000"/>
              </a:solidFill>
            </a:endParaRPr>
          </a:p>
        </p:txBody>
      </p:sp>
    </p:spTree>
    <p:extLst>
      <p:ext uri="{BB962C8B-B14F-4D97-AF65-F5344CB8AC3E}">
        <p14:creationId xmlns:p14="http://schemas.microsoft.com/office/powerpoint/2010/main" val="343530467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charset="0"/>
        </a:defRPr>
      </a:lvl2pPr>
      <a:lvl3pPr algn="ctr" rtl="0" eaLnBrk="0" fontAlgn="base" hangingPunct="0">
        <a:spcBef>
          <a:spcPct val="0"/>
        </a:spcBef>
        <a:spcAft>
          <a:spcPct val="0"/>
        </a:spcAft>
        <a:defRPr sz="4000">
          <a:solidFill>
            <a:schemeClr val="tx2"/>
          </a:solidFill>
          <a:latin typeface="Arial" charset="0"/>
        </a:defRPr>
      </a:lvl3pPr>
      <a:lvl4pPr algn="ctr" rtl="0" eaLnBrk="0" fontAlgn="base" hangingPunct="0">
        <a:spcBef>
          <a:spcPct val="0"/>
        </a:spcBef>
        <a:spcAft>
          <a:spcPct val="0"/>
        </a:spcAft>
        <a:defRPr sz="4000">
          <a:solidFill>
            <a:schemeClr val="tx2"/>
          </a:solidFill>
          <a:latin typeface="Arial" charset="0"/>
        </a:defRPr>
      </a:lvl4pPr>
      <a:lvl5pPr algn="ctr" rtl="0" eaLnBrk="0" fontAlgn="base" hangingPunct="0">
        <a:spcBef>
          <a:spcPct val="0"/>
        </a:spcBef>
        <a:spcAft>
          <a:spcPct val="0"/>
        </a:spcAft>
        <a:defRPr sz="4000">
          <a:solidFill>
            <a:schemeClr val="tx2"/>
          </a:solidFill>
          <a:latin typeface="Arial" charset="0"/>
        </a:defRPr>
      </a:lvl5pPr>
      <a:lvl6pPr marL="457200" algn="ctr" rtl="0" eaLnBrk="0" fontAlgn="base" hangingPunct="0">
        <a:spcBef>
          <a:spcPct val="0"/>
        </a:spcBef>
        <a:spcAft>
          <a:spcPct val="0"/>
        </a:spcAft>
        <a:defRPr sz="4000">
          <a:solidFill>
            <a:schemeClr val="tx2"/>
          </a:solidFill>
          <a:latin typeface="Arial" charset="0"/>
        </a:defRPr>
      </a:lvl6pPr>
      <a:lvl7pPr marL="914400" algn="ctr" rtl="0" eaLnBrk="0" fontAlgn="base" hangingPunct="0">
        <a:spcBef>
          <a:spcPct val="0"/>
        </a:spcBef>
        <a:spcAft>
          <a:spcPct val="0"/>
        </a:spcAft>
        <a:defRPr sz="4000">
          <a:solidFill>
            <a:schemeClr val="tx2"/>
          </a:solidFill>
          <a:latin typeface="Arial" charset="0"/>
        </a:defRPr>
      </a:lvl7pPr>
      <a:lvl8pPr marL="1371600" algn="ctr" rtl="0" eaLnBrk="0" fontAlgn="base" hangingPunct="0">
        <a:spcBef>
          <a:spcPct val="0"/>
        </a:spcBef>
        <a:spcAft>
          <a:spcPct val="0"/>
        </a:spcAft>
        <a:defRPr sz="4000">
          <a:solidFill>
            <a:schemeClr val="tx2"/>
          </a:solidFill>
          <a:latin typeface="Arial" charset="0"/>
        </a:defRPr>
      </a:lvl8pPr>
      <a:lvl9pPr marL="1828800" algn="ctr" rtl="0" eaLnBrk="0" fontAlgn="base" hangingPunct="0">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eaLnBrk="0" fontAlgn="base" hangingPunct="0">
        <a:spcBef>
          <a:spcPct val="20000"/>
        </a:spcBef>
        <a:spcAft>
          <a:spcPct val="0"/>
        </a:spcAft>
        <a:buChar char="»"/>
        <a:defRPr sz="2400">
          <a:solidFill>
            <a:schemeClr val="tx1"/>
          </a:solidFill>
          <a:latin typeface="+mn-lt"/>
        </a:defRPr>
      </a:lvl6pPr>
      <a:lvl7pPr marL="2971800" indent="-228600" algn="l" rtl="0" eaLnBrk="0" fontAlgn="base" hangingPunct="0">
        <a:spcBef>
          <a:spcPct val="20000"/>
        </a:spcBef>
        <a:spcAft>
          <a:spcPct val="0"/>
        </a:spcAft>
        <a:buChar char="»"/>
        <a:defRPr sz="2400">
          <a:solidFill>
            <a:schemeClr val="tx1"/>
          </a:solidFill>
          <a:latin typeface="+mn-lt"/>
        </a:defRPr>
      </a:lvl7pPr>
      <a:lvl8pPr marL="3429000" indent="-228600" algn="l" rtl="0" eaLnBrk="0" fontAlgn="base" hangingPunct="0">
        <a:spcBef>
          <a:spcPct val="20000"/>
        </a:spcBef>
        <a:spcAft>
          <a:spcPct val="0"/>
        </a:spcAft>
        <a:buChar char="»"/>
        <a:defRPr sz="2400">
          <a:solidFill>
            <a:schemeClr val="tx1"/>
          </a:solidFill>
          <a:latin typeface="+mn-lt"/>
        </a:defRPr>
      </a:lvl8pPr>
      <a:lvl9pPr marL="3886200" indent="-228600" algn="l" rtl="0" eaLnBrk="0" fontAlgn="base" hangingPunct="0">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71CE7C-8CFE-4AA3-9B97-3876E4FA7944}" type="datetimeFigureOut">
              <a:rPr lang="en-US" smtClean="0">
                <a:solidFill>
                  <a:prstClr val="black">
                    <a:tint val="75000"/>
                  </a:prstClr>
                </a:solidFill>
              </a:rPr>
              <a:pPr/>
              <a:t>7/7/2014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BB2E1-D0F0-421E-BF33-45C848484D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455614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71CE7C-8CFE-4AA3-9B97-3876E4FA7944}" type="datetimeFigureOut">
              <a:rPr lang="en-US" smtClean="0">
                <a:solidFill>
                  <a:prstClr val="black">
                    <a:tint val="75000"/>
                  </a:prstClr>
                </a:solidFill>
              </a:rPr>
              <a:pPr/>
              <a:t>7/7/2014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BB2E1-D0F0-421E-BF33-45C848484D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06184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5.xml"/></Relationships>
</file>

<file path=ppt/slides/_rels/slide10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9.xml"/><Relationship Id="rId1" Type="http://schemas.openxmlformats.org/officeDocument/2006/relationships/slideLayout" Target="../slideLayouts/slideLayout29.xml"/></Relationships>
</file>

<file path=ppt/slides/_rels/slide10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50.xml"/><Relationship Id="rId1" Type="http://schemas.openxmlformats.org/officeDocument/2006/relationships/slideLayout" Target="../slideLayouts/slideLayout29.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5.xml"/><Relationship Id="rId1" Type="http://schemas.openxmlformats.org/officeDocument/2006/relationships/vmlDrawing" Target="../drawings/vmlDrawing7.vml"/><Relationship Id="rId5" Type="http://schemas.openxmlformats.org/officeDocument/2006/relationships/image" Target="../media/image27.wmf"/><Relationship Id="rId4" Type="http://schemas.openxmlformats.org/officeDocument/2006/relationships/oleObject" Target="../embeddings/oleObject8.bin"/></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52.xml"/><Relationship Id="rId7" Type="http://schemas.openxmlformats.org/officeDocument/2006/relationships/image" Target="../media/image28.wmf"/><Relationship Id="rId2" Type="http://schemas.openxmlformats.org/officeDocument/2006/relationships/slideLayout" Target="../slideLayouts/slideLayout25.xml"/><Relationship Id="rId1" Type="http://schemas.openxmlformats.org/officeDocument/2006/relationships/vmlDrawing" Target="../drawings/vmlDrawing8.vml"/><Relationship Id="rId6" Type="http://schemas.openxmlformats.org/officeDocument/2006/relationships/oleObject" Target="../embeddings/oleObject10.bin"/><Relationship Id="rId5" Type="http://schemas.openxmlformats.org/officeDocument/2006/relationships/image" Target="../media/image27.wmf"/><Relationship Id="rId4" Type="http://schemas.openxmlformats.org/officeDocument/2006/relationships/oleObject" Target="../embeddings/oleObject9.bin"/></Relationships>
</file>

<file path=ppt/slides/_rels/slide10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53.xml"/><Relationship Id="rId1" Type="http://schemas.openxmlformats.org/officeDocument/2006/relationships/slideLayout" Target="../slideLayouts/slideLayout29.xml"/></Relationships>
</file>

<file path=ppt/slides/_rels/slide10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54.xml"/><Relationship Id="rId1" Type="http://schemas.openxmlformats.org/officeDocument/2006/relationships/slideLayout" Target="../slideLayouts/slideLayout29.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5.xml"/></Relationships>
</file>

<file path=ppt/slides/_rels/slide108.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56.xml"/><Relationship Id="rId1" Type="http://schemas.openxmlformats.org/officeDocument/2006/relationships/slideLayout" Target="../slideLayouts/slideLayout25.xml"/><Relationship Id="rId4" Type="http://schemas.openxmlformats.org/officeDocument/2006/relationships/image" Target="../media/image32.emf"/></Relationships>
</file>

<file path=ppt/slides/_rels/slide10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57.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5.xml"/></Relationships>
</file>

<file path=ppt/slides/_rels/slide111.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59.xml"/><Relationship Id="rId1" Type="http://schemas.openxmlformats.org/officeDocument/2006/relationships/slideLayout" Target="../slideLayouts/slideLayout25.xml"/><Relationship Id="rId4" Type="http://schemas.openxmlformats.org/officeDocument/2006/relationships/image" Target="../media/image32.emf"/></Relationships>
</file>

<file path=ppt/slides/_rels/slide11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60.xml"/><Relationship Id="rId1" Type="http://schemas.openxmlformats.org/officeDocument/2006/relationships/slideLayout" Target="../slideLayouts/slideLayout29.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5.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5.xml"/></Relationships>
</file>

<file path=ppt/slides/_rels/slide11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63.xml"/><Relationship Id="rId1" Type="http://schemas.openxmlformats.org/officeDocument/2006/relationships/slideLayout" Target="../slideLayouts/slideLayout29.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5.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5.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5.xml"/></Relationships>
</file>

<file path=ppt/slides/_rels/slide11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67.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wmf"/><Relationship Id="rId4" Type="http://schemas.openxmlformats.org/officeDocument/2006/relationships/oleObject" Target="../embeddings/oleObject1.bin"/></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5.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5.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5.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5.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5.xml"/></Relationships>
</file>

<file path=ppt/slides/_rels/slide12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73.xml"/><Relationship Id="rId1" Type="http://schemas.openxmlformats.org/officeDocument/2006/relationships/slideLayout" Target="../slideLayouts/slideLayout29.xml"/></Relationships>
</file>

<file path=ppt/slides/_rels/slide12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74.xml"/><Relationship Id="rId1" Type="http://schemas.openxmlformats.org/officeDocument/2006/relationships/slideLayout" Target="../slideLayouts/slideLayout29.xml"/></Relationships>
</file>

<file path=ppt/slides/_rels/slide12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75.xml"/><Relationship Id="rId1" Type="http://schemas.openxmlformats.org/officeDocument/2006/relationships/slideLayout" Target="../slideLayouts/slideLayout29.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5.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wmf"/><Relationship Id="rId4" Type="http://schemas.openxmlformats.org/officeDocument/2006/relationships/oleObject" Target="../embeddings/oleObject3.bin"/></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5.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5.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4.xml"/><Relationship Id="rId1" Type="http://schemas.openxmlformats.org/officeDocument/2006/relationships/vmlDrawing" Target="../drawings/vmlDrawing9.vml"/><Relationship Id="rId4" Type="http://schemas.openxmlformats.org/officeDocument/2006/relationships/image" Target="../media/image41.wmf"/></Relationships>
</file>

<file path=ppt/slides/_rels/slide1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6.wmf"/><Relationship Id="rId4" Type="http://schemas.openxmlformats.org/officeDocument/2006/relationships/oleObject" Target="../embeddings/oleObject4.bin"/></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7.xml"/></Relationships>
</file>

<file path=ppt/slides/_rels/slide1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1.xml"/><Relationship Id="rId1" Type="http://schemas.openxmlformats.org/officeDocument/2006/relationships/slideLayout" Target="../slideLayouts/slideLayout42.xml"/></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42.xml"/><Relationship Id="rId1" Type="http://schemas.openxmlformats.org/officeDocument/2006/relationships/vmlDrawing" Target="../drawings/vmlDrawing10.vml"/><Relationship Id="rId6" Type="http://schemas.openxmlformats.org/officeDocument/2006/relationships/image" Target="../media/image44.emf"/><Relationship Id="rId5" Type="http://schemas.openxmlformats.org/officeDocument/2006/relationships/oleObject" Target="../embeddings/Microsoft_Word_97_-_2003_Document1.doc"/><Relationship Id="rId4" Type="http://schemas.openxmlformats.org/officeDocument/2006/relationships/oleObject" Target="../embeddings/oleObject12.bin"/></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7.wmf"/><Relationship Id="rId4" Type="http://schemas.openxmlformats.org/officeDocument/2006/relationships/oleObject" Target="../embeddings/oleObject5.bin"/></Relationships>
</file>

<file path=ppt/slides/_rels/slide15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8.wmf"/><Relationship Id="rId4" Type="http://schemas.openxmlformats.org/officeDocument/2006/relationships/oleObject" Target="../embeddings/oleObject6.bin"/></Relationships>
</file>

<file path=ppt/slides/_rels/slide16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51.wmf"/><Relationship Id="rId5" Type="http://schemas.openxmlformats.org/officeDocument/2006/relationships/oleObject" Target="../embeddings/oleObject14.bin"/><Relationship Id="rId4" Type="http://schemas.openxmlformats.org/officeDocument/2006/relationships/image" Target="../media/image50.wmf"/></Relationships>
</file>

<file path=ppt/slides/_rels/slide18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54.wmf"/><Relationship Id="rId5" Type="http://schemas.openxmlformats.org/officeDocument/2006/relationships/oleObject" Target="../embeddings/oleObject17.bin"/><Relationship Id="rId4" Type="http://schemas.openxmlformats.org/officeDocument/2006/relationships/image" Target="../media/image53.wmf"/></Relationships>
</file>

<file path=ppt/slides/_rels/slide18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55.wmf"/></Relationships>
</file>

<file path=ppt/slides/_rels/slide18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56.wmf"/></Relationships>
</file>

<file path=ppt/slides/_rels/slide18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57.wmf"/></Relationships>
</file>

<file path=ppt/slides/_rels/slide18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58.wmf"/></Relationships>
</file>

<file path=ppt/slides/_rels/slide18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61.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64.wmf"/><Relationship Id="rId4" Type="http://schemas.openxmlformats.org/officeDocument/2006/relationships/oleObject" Target="../embeddings/oleObject23.bin"/></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74.wmf"/><Relationship Id="rId5" Type="http://schemas.openxmlformats.org/officeDocument/2006/relationships/oleObject" Target="../embeddings/oleObject24.bin"/><Relationship Id="rId4" Type="http://schemas.openxmlformats.org/officeDocument/2006/relationships/image" Target="../media/image65.png"/></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2.xml"/></Relationships>
</file>

<file path=ppt/slides/_rels/slide21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3" Type="http://schemas.openxmlformats.org/officeDocument/2006/relationships/notesSlide" Target="../notesSlides/notesSlide113.xml"/><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26.bin"/><Relationship Id="rId5" Type="http://schemas.openxmlformats.org/officeDocument/2006/relationships/image" Target="../media/image3.wmf"/><Relationship Id="rId4" Type="http://schemas.openxmlformats.org/officeDocument/2006/relationships/oleObject" Target="../embeddings/oleObject25.bin"/></Relationships>
</file>

<file path=ppt/slides/_rels/slide218.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5.wmf"/><Relationship Id="rId4" Type="http://schemas.openxmlformats.org/officeDocument/2006/relationships/oleObject" Target="../embeddings/oleObject27.bin"/></Relationships>
</file>

<file path=ppt/slides/_rels/slide219.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6.wmf"/><Relationship Id="rId4" Type="http://schemas.openxmlformats.org/officeDocument/2006/relationships/oleObject" Target="../embeddings/oleObject28.bin"/></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7.wmf"/><Relationship Id="rId4" Type="http://schemas.openxmlformats.org/officeDocument/2006/relationships/oleObject" Target="../embeddings/oleObject29.bin"/></Relationships>
</file>

<file path=ppt/slides/_rels/slide221.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8.wmf"/><Relationship Id="rId4" Type="http://schemas.openxmlformats.org/officeDocument/2006/relationships/oleObject" Target="../embeddings/oleObject30.bin"/></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image" Target="../media/image11.wmf"/><Relationship Id="rId4" Type="http://schemas.openxmlformats.org/officeDocument/2006/relationships/oleObject" Target="../embeddings/oleObject31.bin"/></Relationships>
</file>

<file path=ppt/slides/_rels/slide244.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1.wmf"/><Relationship Id="rId4" Type="http://schemas.openxmlformats.org/officeDocument/2006/relationships/oleObject" Target="../embeddings/oleObject7.bin"/></Relationships>
</file>

<file path=ppt/slides/_rels/slide3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_ftnref2"/><Relationship Id="rId2" Type="http://schemas.openxmlformats.org/officeDocument/2006/relationships/hyperlink" Target="#_ftnref1"/><Relationship Id="rId1" Type="http://schemas.openxmlformats.org/officeDocument/2006/relationships/slideLayout" Target="../slideLayouts/slideLayout2.xml"/><Relationship Id="rId6" Type="http://schemas.openxmlformats.org/officeDocument/2006/relationships/hyperlink" Target="#_ftnref5"/><Relationship Id="rId5" Type="http://schemas.openxmlformats.org/officeDocument/2006/relationships/hyperlink" Target="#_ftnref4"/><Relationship Id="rId4" Type="http://schemas.openxmlformats.org/officeDocument/2006/relationships/hyperlink" Target="#_ftnref3"/></Relationships>
</file>

<file path=ppt/slides/_rels/slide77.xml.rels><?xml version="1.0" encoding="UTF-8" standalone="yes"?>
<Relationships xmlns="http://schemas.openxmlformats.org/package/2006/relationships"><Relationship Id="rId3" Type="http://schemas.openxmlformats.org/officeDocument/2006/relationships/hyperlink" Target="http://www.bankofengland.co.uk/publications/Documents/workingpapers/wp82.pdf" TargetMode="External"/><Relationship Id="rId7" Type="http://schemas.openxmlformats.org/officeDocument/2006/relationships/hyperlink" Target="http://www.erieri.com/erisalarysurvey/fuses/uscanwage.htm" TargetMode="External"/><Relationship Id="rId2" Type="http://schemas.openxmlformats.org/officeDocument/2006/relationships/hyperlink" Target="http://www.imes.boj.or.jp/english/publication/mes/2007/me25-2-2.pdf" TargetMode="External"/><Relationship Id="rId1" Type="http://schemas.openxmlformats.org/officeDocument/2006/relationships/slideLayout" Target="../slideLayouts/slideLayout2.xml"/><Relationship Id="rId6" Type="http://schemas.openxmlformats.org/officeDocument/2006/relationships/hyperlink" Target="http://www.econstor.eu/bitstream/10419/60630/1/526661933.pdf" TargetMode="External"/><Relationship Id="rId5" Type="http://schemas.openxmlformats.org/officeDocument/2006/relationships/hyperlink" Target="https://www.ecb.de/pub/pdf/other/monetarypolicystrategyreview_backgrounden.pdf#page=92" TargetMode="External"/><Relationship Id="rId4" Type="http://schemas.openxmlformats.org/officeDocument/2006/relationships/hyperlink" Target="http://www.jstor.org/stable/pdfplus/2534646.pdf?acceptTC=true"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5.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5.xml"/></Relationships>
</file>

<file path=ppt/slides/_rels/slide94.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42.xml"/><Relationship Id="rId1" Type="http://schemas.openxmlformats.org/officeDocument/2006/relationships/slideLayout" Target="../slideLayouts/slideLayout25.xml"/><Relationship Id="rId4" Type="http://schemas.openxmlformats.org/officeDocument/2006/relationships/image" Target="../media/image23.png"/></Relationships>
</file>

<file path=ppt/slides/_rels/slide9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3.xml"/><Relationship Id="rId1" Type="http://schemas.openxmlformats.org/officeDocument/2006/relationships/slideLayout" Target="../slideLayouts/slideLayout2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5.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5.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3067050"/>
          </a:xfrm>
        </p:spPr>
        <p:txBody>
          <a:bodyPr>
            <a:normAutofit/>
          </a:bodyPr>
          <a:lstStyle/>
          <a:p>
            <a:r>
              <a:rPr lang="en-US" dirty="0" smtClean="0"/>
              <a:t>Behavioral Labor, </a:t>
            </a:r>
            <a:br>
              <a:rPr lang="en-US" dirty="0" smtClean="0"/>
            </a:br>
            <a:r>
              <a:rPr lang="en-US" dirty="0" smtClean="0"/>
              <a:t>Behavioral Macro </a:t>
            </a:r>
            <a:br>
              <a:rPr lang="en-US" dirty="0" smtClean="0"/>
            </a:br>
            <a:r>
              <a:rPr lang="en-US" dirty="0" smtClean="0"/>
              <a:t>and Behavioral Finance</a:t>
            </a:r>
            <a:endParaRPr lang="en-US" dirty="0"/>
          </a:p>
        </p:txBody>
      </p:sp>
      <p:sp>
        <p:nvSpPr>
          <p:cNvPr id="3" name="Subtitle 2"/>
          <p:cNvSpPr>
            <a:spLocks noGrp="1"/>
          </p:cNvSpPr>
          <p:nvPr>
            <p:ph type="subTitle" idx="1"/>
          </p:nvPr>
        </p:nvSpPr>
        <p:spPr>
          <a:xfrm>
            <a:off x="304800" y="3581400"/>
            <a:ext cx="8534400" cy="2057400"/>
          </a:xfrm>
        </p:spPr>
        <p:txBody>
          <a:bodyPr>
            <a:normAutofit fontScale="55000" lnSpcReduction="20000"/>
          </a:bodyPr>
          <a:lstStyle/>
          <a:p>
            <a:r>
              <a:rPr lang="en-US" dirty="0" smtClean="0"/>
              <a:t>David </a:t>
            </a:r>
            <a:r>
              <a:rPr lang="en-US" dirty="0" err="1" smtClean="0"/>
              <a:t>Laibson</a:t>
            </a:r>
            <a:endParaRPr lang="en-US" dirty="0" smtClean="0"/>
          </a:p>
          <a:p>
            <a:r>
              <a:rPr lang="en-US" dirty="0" smtClean="0"/>
              <a:t>Harvard University</a:t>
            </a:r>
          </a:p>
          <a:p>
            <a:endParaRPr lang="en-US" dirty="0" smtClean="0"/>
          </a:p>
          <a:p>
            <a:r>
              <a:rPr lang="en-US" dirty="0" smtClean="0"/>
              <a:t>July 7, 2014</a:t>
            </a:r>
          </a:p>
          <a:p>
            <a:endParaRPr lang="en-US" dirty="0"/>
          </a:p>
          <a:p>
            <a:r>
              <a:rPr lang="en-US" dirty="0" smtClean="0"/>
              <a:t>This deck contains many hidden slides that were not shown during the summer school.</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Slide Number Placeholder 3"/>
          <p:cNvSpPr>
            <a:spLocks noGrp="1"/>
          </p:cNvSpPr>
          <p:nvPr>
            <p:ph type="sldNum" sz="quarter" idx="10"/>
          </p:nvPr>
        </p:nvSpPr>
        <p:spPr/>
        <p:txBody>
          <a:bodyPr/>
          <a:lstStyle/>
          <a:p>
            <a:fld id="{0B10AC88-4FE7-448C-BE9C-54D1FCB34B45}" type="slidenum">
              <a:rPr lang="en-US"/>
              <a:pPr/>
              <a:t>10</a:t>
            </a:fld>
            <a:endParaRPr lang="en-US"/>
          </a:p>
        </p:txBody>
      </p:sp>
      <p:sp>
        <p:nvSpPr>
          <p:cNvPr id="402508" name="Rectangle 76"/>
          <p:cNvSpPr>
            <a:spLocks noGrp="1" noChangeArrowheads="1"/>
          </p:cNvSpPr>
          <p:nvPr>
            <p:ph type="title"/>
          </p:nvPr>
        </p:nvSpPr>
        <p:spPr/>
        <p:txBody>
          <a:bodyPr/>
          <a:lstStyle/>
          <a:p>
            <a:r>
              <a:rPr lang="en-US"/>
              <a:t>Number of births in 2004</a:t>
            </a:r>
          </a:p>
        </p:txBody>
      </p:sp>
      <p:graphicFrame>
        <p:nvGraphicFramePr>
          <p:cNvPr id="402516" name="Group 84"/>
          <p:cNvGraphicFramePr>
            <a:graphicFrameLocks noGrp="1"/>
          </p:cNvGraphicFramePr>
          <p:nvPr>
            <p:ph idx="1"/>
          </p:nvPr>
        </p:nvGraphicFramePr>
        <p:xfrm>
          <a:off x="152400" y="933450"/>
          <a:ext cx="8991600" cy="3670300"/>
        </p:xfrm>
        <a:graphic>
          <a:graphicData uri="http://schemas.openxmlformats.org/drawingml/2006/table">
            <a:tbl>
              <a:tblPr/>
              <a:tblGrid>
                <a:gridCol w="1497013"/>
                <a:gridCol w="1500187"/>
                <a:gridCol w="1346200"/>
                <a:gridCol w="1651000"/>
                <a:gridCol w="1497013"/>
                <a:gridCol w="1500187"/>
              </a:tblGrid>
              <a:tr h="2343150">
                <a:tc>
                  <a:txBody>
                    <a:bodyPr/>
                    <a:lstStyle/>
                    <a:p>
                      <a:pPr marL="228600" marR="0" lvl="0" indent="-2286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Verdana" pitchFamily="34" charset="0"/>
                        </a:rPr>
                        <a:t>CA</a:t>
                      </a:r>
                      <a:endParaRPr kumimoji="0" lang="en-US" sz="2400" b="1" i="0" u="none" strike="noStrike" cap="none" normalizeH="0" baseline="0" dirty="0" smtClean="0">
                        <a:ln>
                          <a:noFill/>
                        </a:ln>
                        <a:solidFill>
                          <a:schemeClr val="tx1"/>
                        </a:solidFill>
                        <a:effectLst/>
                        <a:latin typeface="Arial" charset="0"/>
                      </a:endParaRPr>
                    </a:p>
                  </a:txBody>
                  <a:tcPr anchor="b" horzOverflow="overflow">
                    <a:lnL cap="flat">
                      <a:noFill/>
                    </a:lnL>
                    <a:lnR>
                      <a:noFill/>
                    </a:lnR>
                    <a:lnT cap="flat">
                      <a:noFill/>
                    </a:lnT>
                    <a:lnB>
                      <a:noFill/>
                    </a:lnB>
                    <a:lnTlToBr>
                      <a:noFill/>
                    </a:lnTlToBr>
                    <a:lnBlToTr>
                      <a:noFill/>
                    </a:lnBlToTr>
                    <a:noFill/>
                  </a:tcPr>
                </a:tc>
                <a:tc>
                  <a:txBody>
                    <a:bodyPr/>
                    <a:lstStyle/>
                    <a:p>
                      <a:pPr marL="228600" marR="0" lvl="0" indent="-2286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Verdana" pitchFamily="34" charset="0"/>
                        </a:rPr>
                        <a:t>IL</a:t>
                      </a:r>
                      <a:endParaRPr kumimoji="0" lang="en-US" sz="2400" b="1" i="0" u="none" strike="noStrike" cap="none" normalizeH="0" baseline="0" dirty="0" smtClean="0">
                        <a:ln>
                          <a:noFill/>
                        </a:ln>
                        <a:solidFill>
                          <a:schemeClr val="tx1"/>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228600" marR="0" lvl="0" indent="-2286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Verdana" pitchFamily="34" charset="0"/>
                        </a:rPr>
                        <a:t>MI</a:t>
                      </a:r>
                      <a:endParaRPr kumimoji="0" lang="en-US" sz="2400" b="1" i="0" u="none" strike="noStrike" cap="none" normalizeH="0" baseline="0" dirty="0" smtClean="0">
                        <a:ln>
                          <a:noFill/>
                        </a:ln>
                        <a:solidFill>
                          <a:schemeClr val="tx1"/>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228600" marR="0" lvl="0" indent="-2286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Verdana" pitchFamily="34" charset="0"/>
                        </a:rPr>
                        <a:t>NC</a:t>
                      </a:r>
                      <a:endParaRPr kumimoji="0" lang="en-US" sz="2400" b="1" i="0" u="none" strike="noStrike" cap="none" normalizeH="0" baseline="0" dirty="0" smtClean="0">
                        <a:ln>
                          <a:noFill/>
                        </a:ln>
                        <a:solidFill>
                          <a:schemeClr val="tx1"/>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228600" marR="0" lvl="0" indent="-2286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Verdana" pitchFamily="34" charset="0"/>
                        </a:rPr>
                        <a:t>TX</a:t>
                      </a:r>
                      <a:endParaRPr kumimoji="0" lang="en-US" sz="2400" b="1" i="0" u="none" strike="noStrike" cap="none" normalizeH="0" baseline="0" smtClean="0">
                        <a:ln>
                          <a:noFill/>
                        </a:ln>
                        <a:solidFill>
                          <a:schemeClr val="tx1"/>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228600" marR="0" lvl="0" indent="-2286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Verdana" pitchFamily="34" charset="0"/>
                        </a:rPr>
                        <a:t>WY</a:t>
                      </a:r>
                      <a:endParaRPr kumimoji="0" lang="en-US" sz="2400" b="1" i="0" u="none" strike="noStrike" cap="none" normalizeH="0" baseline="0" smtClean="0">
                        <a:ln>
                          <a:noFill/>
                        </a:ln>
                        <a:solidFill>
                          <a:schemeClr val="tx1"/>
                        </a:solidFill>
                        <a:effectLst/>
                        <a:latin typeface="Arial" charset="0"/>
                      </a:endParaRPr>
                    </a:p>
                  </a:txBody>
                  <a:tcPr anchor="b" horzOverflow="overflow">
                    <a:lnL>
                      <a:noFill/>
                    </a:lnL>
                    <a:lnR cap="flat">
                      <a:noFill/>
                    </a:lnR>
                    <a:lnT cap="flat">
                      <a:noFill/>
                    </a:lnT>
                    <a:lnB>
                      <a:noFill/>
                    </a:lnB>
                    <a:lnTlToBr>
                      <a:noFill/>
                    </a:lnTlToBr>
                    <a:lnBlToTr>
                      <a:noFill/>
                    </a:lnBlToTr>
                    <a:noFill/>
                  </a:tcPr>
                </a:tc>
              </a:tr>
              <a:tr h="1327150">
                <a:tc>
                  <a:txBody>
                    <a:bodyPr/>
                    <a:lstStyle/>
                    <a:p>
                      <a:pPr marL="228600" marR="0" lvl="0" indent="-2286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Verdana" pitchFamily="34" charset="0"/>
                        </a:rPr>
                        <a:t>545,071</a:t>
                      </a:r>
                      <a:endParaRPr kumimoji="0" lang="en-US" sz="2200" b="1"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cap="flat">
                      <a:noFill/>
                    </a:lnB>
                    <a:lnTlToBr>
                      <a:noFill/>
                    </a:lnTlToBr>
                    <a:lnBlToTr>
                      <a:noFill/>
                    </a:lnBlToTr>
                    <a:noFill/>
                  </a:tcPr>
                </a:tc>
                <a:tc>
                  <a:txBody>
                    <a:bodyPr/>
                    <a:lstStyle/>
                    <a:p>
                      <a:pPr marL="228600" marR="0" lvl="0" indent="-2286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Verdana" pitchFamily="34" charset="0"/>
                        </a:rPr>
                        <a:t>180,934</a:t>
                      </a:r>
                      <a:endParaRPr kumimoji="0" lang="en-US" sz="22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228600" marR="0" lvl="0" indent="-2286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Verdana" pitchFamily="34" charset="0"/>
                        </a:rPr>
                        <a:t>42,810</a:t>
                      </a:r>
                      <a:endParaRPr kumimoji="0" lang="en-US" sz="2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228600" marR="0" lvl="0" indent="-2286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Verdana" pitchFamily="34" charset="0"/>
                        </a:rPr>
                        <a:t>119,851</a:t>
                      </a:r>
                      <a:endParaRPr kumimoji="0" lang="en-US" sz="22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228600" marR="0" lvl="0" indent="-2286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Verdana" pitchFamily="34" charset="0"/>
                        </a:rPr>
                        <a:t>384,389</a:t>
                      </a:r>
                      <a:endParaRPr kumimoji="0" lang="en-US" sz="22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228600" marR="0" lvl="0" indent="-2286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Verdana" pitchFamily="34" charset="0"/>
                        </a:rPr>
                        <a:t>6,807</a:t>
                      </a:r>
                      <a:endParaRPr kumimoji="0" lang="en-US" sz="2200" b="1" i="0" u="none" strike="noStrike" cap="none" normalizeH="0" baseline="0" dirty="0" smtClean="0">
                        <a:ln>
                          <a:noFill/>
                        </a:ln>
                        <a:solidFill>
                          <a:schemeClr val="tx1"/>
                        </a:solidFill>
                        <a:effectLst/>
                        <a:latin typeface="Arial" charset="0"/>
                      </a:endParaRPr>
                    </a:p>
                  </a:txBody>
                  <a:tcPr anchor="b" horzOverflow="overflow">
                    <a:lnL>
                      <a:noFill/>
                    </a:lnL>
                    <a:lnR cap="flat">
                      <a:noFill/>
                    </a:lnR>
                    <a:lnT>
                      <a:noFill/>
                    </a:lnT>
                    <a:lnB cap="flat">
                      <a:noFill/>
                    </a:lnB>
                    <a:lnTlToBr>
                      <a:noFill/>
                    </a:lnTlToBr>
                    <a:lnBlToTr>
                      <a:noFill/>
                    </a:lnBlToTr>
                    <a:noFill/>
                  </a:tcPr>
                </a:tc>
              </a:tr>
            </a:tbl>
          </a:graphicData>
        </a:graphic>
      </p:graphicFrame>
    </p:spTree>
    <p:extLst>
      <p:ext uri="{BB962C8B-B14F-4D97-AF65-F5344CB8AC3E}">
        <p14:creationId xmlns:p14="http://schemas.microsoft.com/office/powerpoint/2010/main" val="2244317895"/>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76200"/>
            <a:ext cx="7010400" cy="762000"/>
          </a:xfrm>
          <a:noFill/>
          <a:ln>
            <a:solidFill>
              <a:schemeClr val="tx1"/>
            </a:solidFill>
            <a:miter lim="800000"/>
            <a:headEnd/>
            <a:tailEnd/>
          </a:ln>
        </p:spPr>
        <p:txBody>
          <a:bodyPr/>
          <a:lstStyle/>
          <a:p>
            <a:r>
              <a:rPr lang="en-US" sz="3000" smtClean="0"/>
              <a:t>Identification – Previous Literature</a:t>
            </a:r>
          </a:p>
        </p:txBody>
      </p:sp>
      <p:sp>
        <p:nvSpPr>
          <p:cNvPr id="18435" name="Rectangle 3"/>
          <p:cNvSpPr>
            <a:spLocks noGrp="1" noChangeArrowheads="1"/>
          </p:cNvSpPr>
          <p:nvPr>
            <p:ph type="body" idx="1"/>
          </p:nvPr>
        </p:nvSpPr>
        <p:spPr>
          <a:xfrm>
            <a:off x="381000" y="990600"/>
            <a:ext cx="8458200" cy="5715000"/>
          </a:xfrm>
        </p:spPr>
        <p:txBody>
          <a:bodyPr/>
          <a:lstStyle/>
          <a:p>
            <a:pPr marL="609600" indent="-609600">
              <a:buClr>
                <a:schemeClr val="tx1"/>
              </a:buClr>
              <a:buFont typeface="Wingdings" pitchFamily="2" charset="2"/>
              <a:buChar char="Ø"/>
            </a:pPr>
            <a:r>
              <a:rPr lang="en-US" sz="2100" smtClean="0">
                <a:sym typeface="Wingdings" pitchFamily="2" charset="2"/>
              </a:rPr>
              <a:t>Emphasis in previous work: </a:t>
            </a:r>
          </a:p>
          <a:p>
            <a:pPr marL="938213" lvl="1" indent="-533400">
              <a:buClr>
                <a:schemeClr val="tx1"/>
              </a:buClr>
            </a:pPr>
            <a:r>
              <a:rPr lang="en-US" sz="2000" smtClean="0">
                <a:sym typeface="Wingdings" pitchFamily="2" charset="2"/>
              </a:rPr>
              <a:t>Effect of age on individual investment, controlling for cohort fixed effects but (to avoid collinearity) not controlling for time effects. (Poterba, 2001)</a:t>
            </a:r>
          </a:p>
          <a:p>
            <a:pPr marL="938213" lvl="1" indent="-533400">
              <a:buClr>
                <a:schemeClr val="tx1"/>
              </a:buClr>
            </a:pPr>
            <a:r>
              <a:rPr lang="en-US" sz="2000" smtClean="0">
                <a:sym typeface="Wingdings" pitchFamily="2" charset="2"/>
              </a:rPr>
              <a:t>Identify cross-cohort differences in risk-taking, using cohort fixed effects, e.g., Ameriks and Zeldes (2004). </a:t>
            </a:r>
          </a:p>
          <a:p>
            <a:pPr marL="609600" indent="-609600">
              <a:buClr>
                <a:schemeClr val="tx1"/>
              </a:buClr>
              <a:buFont typeface="Wingdings" pitchFamily="2" charset="2"/>
              <a:buChar char="Ø"/>
            </a:pPr>
            <a:r>
              <a:rPr lang="en-US" sz="2100" u="sng" smtClean="0">
                <a:sym typeface="Wingdings" pitchFamily="2" charset="2"/>
              </a:rPr>
              <a:t>Problem</a:t>
            </a:r>
            <a:r>
              <a:rPr lang="en-US" sz="2100" smtClean="0">
                <a:sym typeface="Wingdings" pitchFamily="2" charset="2"/>
              </a:rPr>
              <a:t>: Cohort cannot be separated from age and time, due to the collinearity of age, time, and cohort (see, e.g., Heckman and Robb 1985, and the discussion in Campbell, 2001). </a:t>
            </a:r>
          </a:p>
          <a:p>
            <a:pPr marL="609600" indent="-609600">
              <a:buClr>
                <a:schemeClr val="tx1"/>
              </a:buClr>
              <a:buFont typeface="Wingdings" pitchFamily="2" charset="2"/>
              <a:buChar char="Ø"/>
            </a:pPr>
            <a:r>
              <a:rPr lang="en-US" sz="2100" u="sng" smtClean="0">
                <a:sym typeface="Wingdings" pitchFamily="2" charset="2"/>
              </a:rPr>
              <a:t>Our analysis</a:t>
            </a:r>
            <a:r>
              <a:rPr lang="en-US" sz="2100" smtClean="0">
                <a:sym typeface="Wingdings" pitchFamily="2" charset="2"/>
              </a:rPr>
              <a:t>: hypothesis of a </a:t>
            </a:r>
            <a:r>
              <a:rPr lang="en-US" sz="2100" i="1" smtClean="0">
                <a:sym typeface="Wingdings" pitchFamily="2" charset="2"/>
              </a:rPr>
              <a:t>specific</a:t>
            </a:r>
            <a:r>
              <a:rPr lang="en-US" sz="2100" smtClean="0">
                <a:sym typeface="Wingdings" pitchFamily="2" charset="2"/>
              </a:rPr>
              <a:t>, signed relationship between macroeconomic experiences and risk-taking. </a:t>
            </a:r>
          </a:p>
          <a:p>
            <a:pPr marL="938213" lvl="1" indent="-533400">
              <a:buClr>
                <a:schemeClr val="tx1"/>
              </a:buClr>
              <a:buFont typeface="Wingdings" pitchFamily="2" charset="2"/>
              <a:buChar char="è"/>
            </a:pPr>
            <a:r>
              <a:rPr lang="en-US" sz="2000" smtClean="0">
                <a:sym typeface="Wingdings" pitchFamily="2" charset="2"/>
              </a:rPr>
              <a:t>Analysis does not require to estimate cohort effects.</a:t>
            </a:r>
          </a:p>
          <a:p>
            <a:pPr marL="938213" lvl="1" indent="-533400">
              <a:buClr>
                <a:schemeClr val="tx1"/>
              </a:buClr>
              <a:buFont typeface="Wingdings" pitchFamily="2" charset="2"/>
              <a:buChar char="è"/>
            </a:pPr>
            <a:r>
              <a:rPr lang="en-US" sz="2000" smtClean="0">
                <a:sym typeface="Wingdings" pitchFamily="2" charset="2"/>
              </a:rPr>
              <a:t>Experience not collinear with age and time.</a:t>
            </a:r>
          </a:p>
          <a:p>
            <a:pPr marL="938213" lvl="1" indent="-533400">
              <a:buClr>
                <a:schemeClr val="tx1"/>
              </a:buClr>
              <a:buFont typeface="Wingdings" pitchFamily="2" charset="2"/>
              <a:buChar char="è"/>
            </a:pPr>
            <a:r>
              <a:rPr lang="en-US" sz="2000" smtClean="0">
                <a:sym typeface="Wingdings" pitchFamily="2" charset="2"/>
              </a:rPr>
              <a:t>Can include age and year effects.</a:t>
            </a:r>
          </a:p>
          <a:p>
            <a:pPr marL="938213" lvl="1" indent="-533400">
              <a:buClr>
                <a:schemeClr val="tx1"/>
              </a:buClr>
              <a:buFont typeface="Wingdings" pitchFamily="2" charset="2"/>
              <a:buChar char="è"/>
            </a:pPr>
            <a:r>
              <a:rPr lang="en-US" sz="2000" smtClean="0">
                <a:sym typeface="Wingdings" pitchFamily="2" charset="2"/>
              </a:rPr>
              <a:t>Can even include cohort, age, and year effects “up to one.”</a:t>
            </a:r>
          </a:p>
        </p:txBody>
      </p:sp>
    </p:spTree>
    <p:extLst>
      <p:ext uri="{BB962C8B-B14F-4D97-AF65-F5344CB8AC3E}">
        <p14:creationId xmlns:p14="http://schemas.microsoft.com/office/powerpoint/2010/main" val="2365795246"/>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79450" y="617538"/>
            <a:ext cx="7112000" cy="525462"/>
          </a:xfrm>
          <a:noFill/>
          <a:ln>
            <a:solidFill>
              <a:schemeClr val="tx1"/>
            </a:solidFill>
            <a:miter lim="800000"/>
            <a:headEnd/>
            <a:tailEnd/>
          </a:ln>
        </p:spPr>
        <p:txBody>
          <a:bodyPr/>
          <a:lstStyle/>
          <a:p>
            <a:r>
              <a:rPr lang="en-US" sz="2600" smtClean="0"/>
              <a:t>Table I: Summary Statistics</a:t>
            </a:r>
          </a:p>
        </p:txBody>
      </p:sp>
      <p:pic>
        <p:nvPicPr>
          <p:cNvPr id="1945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279650"/>
            <a:ext cx="10383838" cy="392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4127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79450" y="171450"/>
            <a:ext cx="7112000" cy="525463"/>
          </a:xfrm>
          <a:noFill/>
          <a:ln>
            <a:solidFill>
              <a:schemeClr val="tx1"/>
            </a:solidFill>
            <a:miter lim="800000"/>
            <a:headEnd/>
            <a:tailEnd/>
          </a:ln>
        </p:spPr>
        <p:txBody>
          <a:bodyPr/>
          <a:lstStyle/>
          <a:p>
            <a:r>
              <a:rPr lang="en-US" sz="2600" smtClean="0"/>
              <a:t>Table I: Summary Statistics (</a:t>
            </a:r>
            <a:r>
              <a:rPr lang="en-US" sz="2600" i="1" smtClean="0"/>
              <a:t>continued</a:t>
            </a:r>
            <a:r>
              <a:rPr lang="en-US" sz="2600" smtClean="0"/>
              <a:t>)</a:t>
            </a:r>
          </a:p>
        </p:txBody>
      </p:sp>
      <p:pic>
        <p:nvPicPr>
          <p:cNvPr id="2048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1538" y="1447800"/>
            <a:ext cx="11006138" cy="581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5178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68338" y="122238"/>
            <a:ext cx="7053262" cy="865187"/>
          </a:xfrm>
          <a:noFill/>
          <a:ln>
            <a:solidFill>
              <a:schemeClr val="tx1"/>
            </a:solidFill>
            <a:miter lim="800000"/>
            <a:headEnd/>
            <a:tailEnd/>
          </a:ln>
        </p:spPr>
        <p:txBody>
          <a:bodyPr/>
          <a:lstStyle/>
          <a:p>
            <a:r>
              <a:rPr lang="en-US" sz="3000" smtClean="0"/>
              <a:t>Measure 1: Elicited Risk Tolerance</a:t>
            </a:r>
          </a:p>
        </p:txBody>
      </p:sp>
      <p:sp>
        <p:nvSpPr>
          <p:cNvPr id="21507" name="Rectangle 3"/>
          <p:cNvSpPr>
            <a:spLocks noGrp="1" noChangeArrowheads="1"/>
          </p:cNvSpPr>
          <p:nvPr>
            <p:ph type="body" idx="1"/>
          </p:nvPr>
        </p:nvSpPr>
        <p:spPr>
          <a:xfrm>
            <a:off x="685800" y="1143000"/>
            <a:ext cx="8153400" cy="5257800"/>
          </a:xfrm>
        </p:spPr>
        <p:txBody>
          <a:bodyPr/>
          <a:lstStyle/>
          <a:p>
            <a:pPr marL="290513" indent="-290513">
              <a:buFont typeface="Wingdings" pitchFamily="2" charset="2"/>
              <a:buChar char="Ø"/>
            </a:pPr>
            <a:r>
              <a:rPr lang="en-US" sz="2600" smtClean="0"/>
              <a:t>Ordered Probit Model (ML estimation)</a:t>
            </a:r>
          </a:p>
          <a:p>
            <a:pPr marL="290513" indent="-290513"/>
            <a:endParaRPr lang="en-US" sz="3800" smtClean="0"/>
          </a:p>
          <a:p>
            <a:pPr marL="290513" indent="-290513">
              <a:buFont typeface="Wingdings" pitchFamily="2" charset="2"/>
              <a:buChar char="Ø"/>
            </a:pPr>
            <a:r>
              <a:rPr lang="en-US" sz="2600" smtClean="0"/>
              <a:t>Risk aversion categories </a:t>
            </a:r>
            <a:r>
              <a:rPr lang="en-US" sz="2600" i="1" smtClean="0"/>
              <a:t>j </a:t>
            </a:r>
            <a:r>
              <a:rPr lang="en-US" sz="2600" smtClean="0"/>
              <a:t>= {1, 2, 3, 4}</a:t>
            </a:r>
            <a:endParaRPr lang="en-US" sz="2600" i="1" smtClean="0"/>
          </a:p>
          <a:p>
            <a:pPr marL="685800" lvl="1" indent="-280988"/>
            <a:r>
              <a:rPr lang="en-US" sz="2400" i="1" smtClean="0"/>
              <a:t>A</a:t>
            </a:r>
            <a:r>
              <a:rPr lang="en-US" sz="2400" i="1" baseline="-25000" smtClean="0"/>
              <a:t>it</a:t>
            </a:r>
            <a:r>
              <a:rPr lang="en-US" sz="2400" smtClean="0"/>
              <a:t>(λ): Life-time (weighted) average returns of household </a:t>
            </a:r>
            <a:r>
              <a:rPr lang="en-US" sz="2400" i="1" smtClean="0"/>
              <a:t>i</a:t>
            </a:r>
            <a:r>
              <a:rPr lang="en-US" sz="2400" smtClean="0"/>
              <a:t> at time </a:t>
            </a:r>
            <a:r>
              <a:rPr lang="en-US" sz="2400" i="1" smtClean="0"/>
              <a:t>t</a:t>
            </a:r>
            <a:r>
              <a:rPr lang="en-US" sz="2400" smtClean="0"/>
              <a:t>, given weighting parameter λ</a:t>
            </a:r>
          </a:p>
          <a:p>
            <a:pPr marL="685800" lvl="1" indent="-280988"/>
            <a:r>
              <a:rPr lang="en-US" sz="2400" i="1" smtClean="0"/>
              <a:t>x</a:t>
            </a:r>
            <a:r>
              <a:rPr lang="en-US" sz="2400" i="1" baseline="-25000" smtClean="0"/>
              <a:t>it</a:t>
            </a:r>
            <a:r>
              <a:rPr lang="en-US" sz="2400" smtClean="0"/>
              <a:t>: Control variables</a:t>
            </a:r>
          </a:p>
        </p:txBody>
      </p:sp>
      <p:sp>
        <p:nvSpPr>
          <p:cNvPr id="2150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US" sz="2400" smtClean="0">
              <a:solidFill>
                <a:srgbClr val="000000"/>
              </a:solidFill>
            </a:endParaRPr>
          </a:p>
        </p:txBody>
      </p:sp>
      <p:graphicFrame>
        <p:nvGraphicFramePr>
          <p:cNvPr id="21509" name="Object 5"/>
          <p:cNvGraphicFramePr>
            <a:graphicFrameLocks noChangeAspect="1"/>
          </p:cNvGraphicFramePr>
          <p:nvPr/>
        </p:nvGraphicFramePr>
        <p:xfrm>
          <a:off x="1663700" y="1676400"/>
          <a:ext cx="9461500" cy="666750"/>
        </p:xfrm>
        <a:graphic>
          <a:graphicData uri="http://schemas.openxmlformats.org/presentationml/2006/ole">
            <mc:AlternateContent xmlns:mc="http://schemas.openxmlformats.org/markup-compatibility/2006">
              <mc:Choice xmlns:v="urn:schemas-microsoft-com:vml" Requires="v">
                <p:oleObj spid="_x0000_s315423" r:id="rId4" imgW="3784600" imgH="266700" progId="Equation.DSMT4">
                  <p:embed/>
                </p:oleObj>
              </mc:Choice>
              <mc:Fallback>
                <p:oleObj r:id="rId4" imgW="3784600" imgH="2667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3700" y="1676400"/>
                        <a:ext cx="94615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US" sz="2400" smtClean="0">
              <a:solidFill>
                <a:srgbClr val="000000"/>
              </a:solidFill>
            </a:endParaRPr>
          </a:p>
        </p:txBody>
      </p:sp>
    </p:spTree>
    <p:extLst>
      <p:ext uri="{BB962C8B-B14F-4D97-AF65-F5344CB8AC3E}">
        <p14:creationId xmlns:p14="http://schemas.microsoft.com/office/powerpoint/2010/main" val="2757904118"/>
      </p:ext>
    </p:ext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68338" y="122238"/>
            <a:ext cx="7053262" cy="865187"/>
          </a:xfrm>
          <a:noFill/>
          <a:ln>
            <a:solidFill>
              <a:schemeClr val="tx1"/>
            </a:solidFill>
            <a:miter lim="800000"/>
            <a:headEnd/>
            <a:tailEnd/>
          </a:ln>
        </p:spPr>
        <p:txBody>
          <a:bodyPr/>
          <a:lstStyle/>
          <a:p>
            <a:r>
              <a:rPr lang="en-US" sz="3000" smtClean="0"/>
              <a:t>Measure 1: Elicited Risk Tolerance</a:t>
            </a:r>
          </a:p>
        </p:txBody>
      </p:sp>
      <p:sp>
        <p:nvSpPr>
          <p:cNvPr id="22531" name="Rectangle 3"/>
          <p:cNvSpPr>
            <a:spLocks noGrp="1" noChangeArrowheads="1"/>
          </p:cNvSpPr>
          <p:nvPr>
            <p:ph type="body" idx="1"/>
          </p:nvPr>
        </p:nvSpPr>
        <p:spPr>
          <a:xfrm>
            <a:off x="685800" y="1219200"/>
            <a:ext cx="8153400" cy="5257800"/>
          </a:xfrm>
        </p:spPr>
        <p:txBody>
          <a:bodyPr/>
          <a:lstStyle/>
          <a:p>
            <a:pPr marL="290513" indent="-290513">
              <a:lnSpc>
                <a:spcPct val="80000"/>
              </a:lnSpc>
              <a:buFont typeface="Wingdings" pitchFamily="2" charset="2"/>
              <a:buChar char="Ø"/>
            </a:pPr>
            <a:r>
              <a:rPr lang="en-US" sz="2600" smtClean="0"/>
              <a:t>Ordered Probit Model (ML estimation)</a:t>
            </a:r>
          </a:p>
          <a:p>
            <a:pPr marL="290513" indent="-290513">
              <a:lnSpc>
                <a:spcPct val="80000"/>
              </a:lnSpc>
            </a:pPr>
            <a:endParaRPr lang="en-US" sz="2600" smtClean="0"/>
          </a:p>
          <a:p>
            <a:pPr marL="290513" indent="-290513">
              <a:lnSpc>
                <a:spcPct val="80000"/>
              </a:lnSpc>
              <a:buFont typeface="Wingdings" pitchFamily="2" charset="2"/>
              <a:buChar char="Ø"/>
            </a:pPr>
            <a:endParaRPr lang="en-US" sz="2600" smtClean="0"/>
          </a:p>
          <a:p>
            <a:pPr marL="290513" indent="-290513">
              <a:lnSpc>
                <a:spcPct val="80000"/>
              </a:lnSpc>
              <a:buFont typeface="Wingdings" pitchFamily="2" charset="2"/>
              <a:buChar char="Ø"/>
            </a:pPr>
            <a:r>
              <a:rPr lang="en-US" sz="2600" smtClean="0"/>
              <a:t>Risk-tolerance categories </a:t>
            </a:r>
            <a:r>
              <a:rPr lang="en-US" sz="2600" i="1" smtClean="0"/>
              <a:t>j </a:t>
            </a:r>
            <a:r>
              <a:rPr lang="en-US" sz="2600" smtClean="0"/>
              <a:t>={1, 2, 3, 4}</a:t>
            </a:r>
          </a:p>
          <a:p>
            <a:pPr marL="685800" lvl="1" indent="-280988">
              <a:lnSpc>
                <a:spcPct val="80000"/>
              </a:lnSpc>
            </a:pPr>
            <a:r>
              <a:rPr lang="en-US" sz="2400" smtClean="0"/>
              <a:t>Coefficient vector </a:t>
            </a:r>
            <a:r>
              <a:rPr lang="el-GR" sz="2400" i="1" smtClean="0">
                <a:cs typeface="Times New Roman" pitchFamily="18" charset="0"/>
              </a:rPr>
              <a:t>β</a:t>
            </a:r>
            <a:r>
              <a:rPr lang="en-US" sz="2400" smtClean="0">
                <a:cs typeface="Times New Roman" pitchFamily="18" charset="0"/>
              </a:rPr>
              <a:t> has no direct economic interpretation.</a:t>
            </a:r>
          </a:p>
          <a:p>
            <a:pPr marL="685800" lvl="1" indent="-280988">
              <a:lnSpc>
                <a:spcPct val="80000"/>
              </a:lnSpc>
            </a:pPr>
            <a:r>
              <a:rPr lang="en-US" sz="2400" smtClean="0">
                <a:cs typeface="Times New Roman" pitchFamily="18" charset="0"/>
              </a:rPr>
              <a:t>We focus on </a:t>
            </a:r>
            <a:r>
              <a:rPr lang="en-US" sz="2400" u="sng" smtClean="0"/>
              <a:t>average partial effects</a:t>
            </a:r>
            <a:r>
              <a:rPr lang="en-US" sz="2400" smtClean="0"/>
              <a:t> of life-time average return on probabilities of being a certain risk-tolerance category.</a:t>
            </a:r>
          </a:p>
          <a:p>
            <a:pPr marL="685800" lvl="1" indent="-280988">
              <a:lnSpc>
                <a:spcPct val="80000"/>
              </a:lnSpc>
            </a:pPr>
            <a:r>
              <a:rPr lang="en-US" sz="2400" smtClean="0"/>
              <a:t>Partial effect</a:t>
            </a:r>
          </a:p>
          <a:p>
            <a:pPr marL="685800" lvl="1" indent="-280988">
              <a:lnSpc>
                <a:spcPct val="80000"/>
              </a:lnSpc>
            </a:pPr>
            <a:endParaRPr lang="en-US" sz="2400" smtClean="0"/>
          </a:p>
          <a:p>
            <a:pPr marL="685800" lvl="1" indent="-280988">
              <a:lnSpc>
                <a:spcPct val="80000"/>
              </a:lnSpc>
            </a:pPr>
            <a:r>
              <a:rPr lang="en-US" sz="2400" smtClean="0"/>
              <a:t>Average partial effect: evaluate the partial effects at each sample observation, given the estimated parameters and observations on </a:t>
            </a:r>
            <a:r>
              <a:rPr lang="en-US" sz="2400" i="1" smtClean="0"/>
              <a:t>x</a:t>
            </a:r>
            <a:r>
              <a:rPr lang="en-US" sz="2400" i="1" baseline="-25000" smtClean="0"/>
              <a:t>it</a:t>
            </a:r>
            <a:r>
              <a:rPr lang="en-US" sz="2400" smtClean="0"/>
              <a:t> and </a:t>
            </a:r>
            <a:r>
              <a:rPr lang="en-US" sz="2400" i="1" smtClean="0"/>
              <a:t>A</a:t>
            </a:r>
            <a:r>
              <a:rPr lang="en-US" sz="2400" i="1" baseline="-25000" smtClean="0"/>
              <a:t>it</a:t>
            </a:r>
            <a:r>
              <a:rPr lang="en-US" sz="2400" smtClean="0"/>
              <a:t>(</a:t>
            </a:r>
            <a:r>
              <a:rPr lang="el-GR" sz="2400" i="1" smtClean="0">
                <a:cs typeface="Times New Roman" pitchFamily="18" charset="0"/>
              </a:rPr>
              <a:t>λ</a:t>
            </a:r>
            <a:r>
              <a:rPr lang="en-US" sz="2400" smtClean="0"/>
              <a:t>) and average across sample observations </a:t>
            </a:r>
          </a:p>
        </p:txBody>
      </p:sp>
      <p:sp>
        <p:nvSpPr>
          <p:cNvPr id="2253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US" sz="2400" smtClean="0">
              <a:solidFill>
                <a:srgbClr val="000000"/>
              </a:solidFill>
            </a:endParaRPr>
          </a:p>
        </p:txBody>
      </p:sp>
      <p:graphicFrame>
        <p:nvGraphicFramePr>
          <p:cNvPr id="22533" name="Object 5"/>
          <p:cNvGraphicFramePr>
            <a:graphicFrameLocks noChangeAspect="1"/>
          </p:cNvGraphicFramePr>
          <p:nvPr/>
        </p:nvGraphicFramePr>
        <p:xfrm>
          <a:off x="1663700" y="1695450"/>
          <a:ext cx="9461500" cy="666750"/>
        </p:xfrm>
        <a:graphic>
          <a:graphicData uri="http://schemas.openxmlformats.org/presentationml/2006/ole">
            <mc:AlternateContent xmlns:mc="http://schemas.openxmlformats.org/markup-compatibility/2006">
              <mc:Choice xmlns:v="urn:schemas-microsoft-com:vml" Requires="v">
                <p:oleObj spid="_x0000_s316476" r:id="rId4" imgW="3784600" imgH="266700" progId="Equation.DSMT4">
                  <p:embed/>
                </p:oleObj>
              </mc:Choice>
              <mc:Fallback>
                <p:oleObj r:id="rId4" imgW="3784600" imgH="2667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3700" y="1695450"/>
                        <a:ext cx="94615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34"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US" sz="2400" smtClean="0">
              <a:solidFill>
                <a:srgbClr val="000000"/>
              </a:solidFill>
            </a:endParaRPr>
          </a:p>
        </p:txBody>
      </p:sp>
      <p:graphicFrame>
        <p:nvGraphicFramePr>
          <p:cNvPr id="22535" name="Object 7"/>
          <p:cNvGraphicFramePr>
            <a:graphicFrameLocks noChangeAspect="1"/>
          </p:cNvGraphicFramePr>
          <p:nvPr/>
        </p:nvGraphicFramePr>
        <p:xfrm>
          <a:off x="3460750" y="4191000"/>
          <a:ext cx="4387850" cy="639763"/>
        </p:xfrm>
        <a:graphic>
          <a:graphicData uri="http://schemas.openxmlformats.org/presentationml/2006/ole">
            <mc:AlternateContent xmlns:mc="http://schemas.openxmlformats.org/markup-compatibility/2006">
              <mc:Choice xmlns:v="urn:schemas-microsoft-com:vml" Requires="v">
                <p:oleObj spid="_x0000_s316477" r:id="rId6" imgW="1765300" imgH="254000" progId="Equation.DSMT4">
                  <p:embed/>
                </p:oleObj>
              </mc:Choice>
              <mc:Fallback>
                <p:oleObj r:id="rId6" imgW="1765300" imgH="2540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60750" y="4191000"/>
                        <a:ext cx="438785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32747949"/>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79450" y="171450"/>
            <a:ext cx="7112000" cy="525463"/>
          </a:xfrm>
          <a:noFill/>
          <a:ln>
            <a:solidFill>
              <a:schemeClr val="tx1"/>
            </a:solidFill>
            <a:miter lim="800000"/>
            <a:headEnd/>
            <a:tailEnd/>
          </a:ln>
        </p:spPr>
        <p:txBody>
          <a:bodyPr/>
          <a:lstStyle/>
          <a:p>
            <a:r>
              <a:rPr lang="en-US" sz="2600" dirty="0" smtClean="0"/>
              <a:t>Measure 1: Elicited Risk Tolerance (1983-2007)</a:t>
            </a:r>
          </a:p>
        </p:txBody>
      </p:sp>
      <p:pic>
        <p:nvPicPr>
          <p:cNvPr id="23555" name="Picture 9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685800"/>
            <a:ext cx="12222163" cy="637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256571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79450" y="171450"/>
            <a:ext cx="7112000" cy="525463"/>
          </a:xfrm>
          <a:noFill/>
          <a:ln>
            <a:solidFill>
              <a:schemeClr val="tx1"/>
            </a:solidFill>
            <a:miter lim="800000"/>
            <a:headEnd/>
            <a:tailEnd/>
          </a:ln>
        </p:spPr>
        <p:txBody>
          <a:bodyPr/>
          <a:lstStyle/>
          <a:p>
            <a:r>
              <a:rPr lang="en-US" sz="2600" smtClean="0"/>
              <a:t>Measure 1: Elicited Risk Aversion (1983-2007)</a:t>
            </a:r>
          </a:p>
        </p:txBody>
      </p:sp>
      <p:pic>
        <p:nvPicPr>
          <p:cNvPr id="2457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0838" y="725488"/>
            <a:ext cx="12212638" cy="567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0100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68338" y="122238"/>
            <a:ext cx="7053262" cy="865187"/>
          </a:xfrm>
          <a:noFill/>
          <a:ln>
            <a:solidFill>
              <a:schemeClr val="tx1"/>
            </a:solidFill>
            <a:miter lim="800000"/>
            <a:headEnd/>
            <a:tailEnd/>
          </a:ln>
        </p:spPr>
        <p:txBody>
          <a:bodyPr/>
          <a:lstStyle/>
          <a:p>
            <a:r>
              <a:rPr lang="en-US" sz="3000" smtClean="0"/>
              <a:t>Interpretation</a:t>
            </a:r>
          </a:p>
        </p:txBody>
      </p:sp>
      <p:sp>
        <p:nvSpPr>
          <p:cNvPr id="25603" name="Rectangle 3"/>
          <p:cNvSpPr>
            <a:spLocks noGrp="1" noChangeArrowheads="1"/>
          </p:cNvSpPr>
          <p:nvPr>
            <p:ph type="body" idx="1"/>
          </p:nvPr>
        </p:nvSpPr>
        <p:spPr>
          <a:xfrm>
            <a:off x="685800" y="1219200"/>
            <a:ext cx="8153400" cy="5257800"/>
          </a:xfrm>
        </p:spPr>
        <p:txBody>
          <a:bodyPr/>
          <a:lstStyle/>
          <a:p>
            <a:pPr marL="290513" indent="-290513">
              <a:buFont typeface="Wingdings" pitchFamily="2" charset="2"/>
              <a:buChar char="Ø"/>
            </a:pPr>
            <a:r>
              <a:rPr lang="en-US" sz="2500" smtClean="0"/>
              <a:t>Average partial effect:</a:t>
            </a:r>
          </a:p>
          <a:p>
            <a:pPr marL="685800" lvl="1" indent="-280988"/>
            <a:r>
              <a:rPr lang="en-US" sz="2400" smtClean="0"/>
              <a:t>Sizeable economic magnitude, e.g., going from 10th to 90th percentile of experienced returns implies 10.1 pp. lower probability of being in lowest risk-tolerance category</a:t>
            </a:r>
          </a:p>
          <a:p>
            <a:pPr marL="685800" lvl="1" indent="-280988"/>
            <a:r>
              <a:rPr lang="en-US" sz="2400" smtClean="0"/>
              <a:t>Cf. unconditional probability of being in lowest risk-tolerance category = 36.3%</a:t>
            </a:r>
          </a:p>
          <a:p>
            <a:pPr marL="290513" indent="-290513">
              <a:buFont typeface="Wingdings" pitchFamily="2" charset="2"/>
              <a:buChar char="Ø"/>
            </a:pPr>
            <a:r>
              <a:rPr lang="en-US" sz="2500" smtClean="0"/>
              <a:t>Weighting parameter </a:t>
            </a:r>
            <a:r>
              <a:rPr lang="el-GR" sz="2500" i="1" smtClean="0">
                <a:cs typeface="Times New Roman" pitchFamily="18" charset="0"/>
              </a:rPr>
              <a:t>λ</a:t>
            </a:r>
            <a:r>
              <a:rPr lang="en-US" sz="2500" smtClean="0"/>
              <a:t>: 1.470 (s.e. 0.294)</a:t>
            </a:r>
          </a:p>
          <a:p>
            <a:pPr marL="685800" lvl="1" indent="-280988"/>
            <a:r>
              <a:rPr lang="en-US" sz="2400" smtClean="0"/>
              <a:t>households’ risk aversion most affected by recent returns but also by returns many years in the past. </a:t>
            </a:r>
          </a:p>
          <a:p>
            <a:pPr marL="685800" lvl="1" indent="-280988"/>
            <a:r>
              <a:rPr lang="en-US" sz="2400" smtClean="0"/>
              <a:t>declining weights; significantly different from increasing weights </a:t>
            </a:r>
            <a:r>
              <a:rPr lang="en-US" sz="2400" smtClean="0">
                <a:sym typeface="Wingdings" pitchFamily="2" charset="2"/>
              </a:rPr>
              <a:t></a:t>
            </a:r>
            <a:r>
              <a:rPr lang="en-US" sz="2400" smtClean="0"/>
              <a:t> the memory of early experiences fades slowly. </a:t>
            </a:r>
          </a:p>
        </p:txBody>
      </p:sp>
    </p:spTree>
    <p:extLst>
      <p:ext uri="{BB962C8B-B14F-4D97-AF65-F5344CB8AC3E}">
        <p14:creationId xmlns:p14="http://schemas.microsoft.com/office/powerpoint/2010/main" val="4276287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28638" y="122238"/>
            <a:ext cx="7400925" cy="865187"/>
          </a:xfrm>
          <a:noFill/>
          <a:ln>
            <a:solidFill>
              <a:schemeClr val="tx1"/>
            </a:solidFill>
            <a:miter lim="800000"/>
            <a:headEnd/>
            <a:tailEnd/>
          </a:ln>
        </p:spPr>
        <p:txBody>
          <a:bodyPr/>
          <a:lstStyle/>
          <a:p>
            <a:r>
              <a:rPr lang="en-US" sz="3000" smtClean="0"/>
              <a:t>Measure 2: Stock-Market Participation</a:t>
            </a:r>
          </a:p>
        </p:txBody>
      </p:sp>
      <p:sp>
        <p:nvSpPr>
          <p:cNvPr id="26627" name="Rectangle 3"/>
          <p:cNvSpPr>
            <a:spLocks noGrp="1" noChangeArrowheads="1"/>
          </p:cNvSpPr>
          <p:nvPr>
            <p:ph type="body" idx="1"/>
          </p:nvPr>
        </p:nvSpPr>
        <p:spPr>
          <a:xfrm>
            <a:off x="685800" y="1219200"/>
            <a:ext cx="8153400" cy="5257800"/>
          </a:xfrm>
        </p:spPr>
        <p:txBody>
          <a:bodyPr/>
          <a:lstStyle/>
          <a:p>
            <a:pPr marL="290513" indent="-290513">
              <a:buFont typeface="Wingdings" pitchFamily="2" charset="2"/>
              <a:buChar char="Ø"/>
            </a:pPr>
            <a:r>
              <a:rPr lang="en-US" sz="2600" dirty="0" err="1" smtClean="0"/>
              <a:t>Probit</a:t>
            </a:r>
            <a:r>
              <a:rPr lang="en-US" sz="2600" dirty="0" smtClean="0"/>
              <a:t> Model (ML estimation)</a:t>
            </a:r>
          </a:p>
          <a:p>
            <a:pPr marL="290513" indent="-290513"/>
            <a:endParaRPr lang="en-US" sz="2600" dirty="0" smtClean="0"/>
          </a:p>
          <a:p>
            <a:pPr marL="290513" indent="-290513">
              <a:buFont typeface="Wingdings" pitchFamily="2" charset="2"/>
              <a:buChar char="Ø"/>
            </a:pPr>
            <a:r>
              <a:rPr lang="en-US" sz="2600" dirty="0" smtClean="0"/>
              <a:t>Binary indicator </a:t>
            </a:r>
            <a:r>
              <a:rPr lang="en-US" sz="2600" i="1" dirty="0" err="1" smtClean="0"/>
              <a:t>y</a:t>
            </a:r>
            <a:r>
              <a:rPr lang="en-US" sz="2600" i="1" baseline="-25000" dirty="0" err="1" smtClean="0"/>
              <a:t>it</a:t>
            </a:r>
            <a:r>
              <a:rPr lang="en-US" sz="2600" i="1" dirty="0" smtClean="0"/>
              <a:t> </a:t>
            </a:r>
            <a:r>
              <a:rPr lang="en-US" sz="2600" dirty="0" smtClean="0"/>
              <a:t>= 1 if positive stockholdings of household </a:t>
            </a:r>
            <a:r>
              <a:rPr lang="en-US" sz="2600" i="1" dirty="0" err="1" smtClean="0"/>
              <a:t>i</a:t>
            </a:r>
            <a:r>
              <a:rPr lang="en-US" sz="2600" dirty="0" smtClean="0"/>
              <a:t> at time </a:t>
            </a:r>
            <a:r>
              <a:rPr lang="en-US" sz="2600" i="1" dirty="0" smtClean="0"/>
              <a:t>t</a:t>
            </a:r>
            <a:endParaRPr lang="en-US" sz="2600" dirty="0" smtClean="0"/>
          </a:p>
          <a:p>
            <a:pPr marL="685800" lvl="1" indent="-280988"/>
            <a:r>
              <a:rPr lang="en-US" sz="2200" dirty="0" smtClean="0"/>
              <a:t>As before, coefficient vector </a:t>
            </a:r>
            <a:r>
              <a:rPr lang="el-GR" sz="2200" i="1" dirty="0" smtClean="0">
                <a:cs typeface="Times New Roman" pitchFamily="18" charset="0"/>
              </a:rPr>
              <a:t>β</a:t>
            </a:r>
            <a:r>
              <a:rPr lang="en-US" sz="2200" dirty="0" smtClean="0">
                <a:cs typeface="Times New Roman" pitchFamily="18" charset="0"/>
              </a:rPr>
              <a:t> has no direct economic interpretation.</a:t>
            </a:r>
          </a:p>
          <a:p>
            <a:pPr marL="685800" lvl="1" indent="-280988"/>
            <a:r>
              <a:rPr lang="en-US" sz="2200" dirty="0">
                <a:cs typeface="Times New Roman" pitchFamily="18" charset="0"/>
              </a:rPr>
              <a:t>F</a:t>
            </a:r>
            <a:r>
              <a:rPr lang="en-US" sz="2200" dirty="0" smtClean="0">
                <a:cs typeface="Times New Roman" pitchFamily="18" charset="0"/>
              </a:rPr>
              <a:t>ocus on </a:t>
            </a:r>
            <a:r>
              <a:rPr lang="en-US" sz="2200" u="sng" dirty="0" smtClean="0"/>
              <a:t>average partial effects</a:t>
            </a:r>
            <a:r>
              <a:rPr lang="en-US" sz="2200" dirty="0" smtClean="0"/>
              <a:t> of life-time average return on stock market participation:</a:t>
            </a:r>
          </a:p>
          <a:p>
            <a:pPr marL="685800" lvl="1" indent="-280988"/>
            <a:r>
              <a:rPr lang="en-US" sz="2200" dirty="0" smtClean="0"/>
              <a:t>Partial effect:</a:t>
            </a:r>
          </a:p>
          <a:p>
            <a:pPr marL="1820863" lvl="2" indent="-495300"/>
            <a:endParaRPr lang="en-US" sz="2100" dirty="0" smtClean="0"/>
          </a:p>
          <a:p>
            <a:pPr marL="685800" lvl="1" indent="-280988"/>
            <a:r>
              <a:rPr lang="en-US" sz="2200" dirty="0" smtClean="0"/>
              <a:t>Average partial effect: Given the estimated </a:t>
            </a:r>
            <a:r>
              <a:rPr lang="el-GR" sz="2200" i="1" dirty="0" smtClean="0">
                <a:cs typeface="Times New Roman" pitchFamily="18" charset="0"/>
              </a:rPr>
              <a:t>β</a:t>
            </a:r>
            <a:r>
              <a:rPr lang="en-US" sz="2200" dirty="0" smtClean="0"/>
              <a:t> and </a:t>
            </a:r>
            <a:r>
              <a:rPr lang="el-GR" sz="2200" i="1" dirty="0" smtClean="0">
                <a:cs typeface="Times New Roman" pitchFamily="18" charset="0"/>
              </a:rPr>
              <a:t>λ</a:t>
            </a:r>
            <a:r>
              <a:rPr lang="en-US" sz="2200" dirty="0" smtClean="0"/>
              <a:t>, evaluate this partial effect at every sample observation and average across all observations.</a:t>
            </a:r>
          </a:p>
        </p:txBody>
      </p:sp>
      <p:sp>
        <p:nvSpPr>
          <p:cNvPr id="2662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US" sz="2400" smtClean="0">
              <a:solidFill>
                <a:srgbClr val="000000"/>
              </a:solidFill>
            </a:endParaRPr>
          </a:p>
        </p:txBody>
      </p:sp>
      <p:sp>
        <p:nvSpPr>
          <p:cNvPr id="2662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US" sz="2400" smtClean="0">
              <a:solidFill>
                <a:srgbClr val="000000"/>
              </a:solidFill>
            </a:endParaRPr>
          </a:p>
        </p:txBody>
      </p:sp>
      <p:pic>
        <p:nvPicPr>
          <p:cNvPr id="2663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0900" y="4605338"/>
            <a:ext cx="45339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3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600200"/>
            <a:ext cx="6700838"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6450332"/>
      </p:ext>
    </p:extLst>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8600" y="171450"/>
            <a:ext cx="7848600" cy="525463"/>
          </a:xfrm>
          <a:noFill/>
          <a:ln>
            <a:solidFill>
              <a:schemeClr val="tx1"/>
            </a:solidFill>
            <a:miter lim="800000"/>
            <a:headEnd/>
            <a:tailEnd/>
          </a:ln>
        </p:spPr>
        <p:txBody>
          <a:bodyPr/>
          <a:lstStyle/>
          <a:p>
            <a:r>
              <a:rPr lang="en-US" sz="2600" smtClean="0"/>
              <a:t>Measure 2: Stock-Market Participation (1960-2007)</a:t>
            </a:r>
          </a:p>
        </p:txBody>
      </p:sp>
      <p:pic>
        <p:nvPicPr>
          <p:cNvPr id="27651"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774700"/>
            <a:ext cx="12222163" cy="646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6543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BD82A6DC-6C09-465A-A27E-EC0C1F5FE203}" type="slidenum">
              <a:rPr lang="en-US"/>
              <a:pPr/>
              <a:t>11</a:t>
            </a:fld>
            <a:endParaRPr lang="en-US"/>
          </a:p>
        </p:txBody>
      </p:sp>
      <p:pic>
        <p:nvPicPr>
          <p:cNvPr id="401412" name="Picture 4"/>
          <p:cNvPicPr>
            <a:picLocks noChangeAspect="1" noChangeArrowheads="1"/>
          </p:cNvPicPr>
          <p:nvPr/>
        </p:nvPicPr>
        <p:blipFill>
          <a:blip r:embed="rId3"/>
          <a:srcRect/>
          <a:stretch>
            <a:fillRect/>
          </a:stretch>
        </p:blipFill>
        <p:spPr bwMode="auto">
          <a:xfrm>
            <a:off x="317500" y="374650"/>
            <a:ext cx="8526463" cy="6108700"/>
          </a:xfrm>
          <a:prstGeom prst="rect">
            <a:avLst/>
          </a:prstGeom>
          <a:noFill/>
          <a:ln w="9525">
            <a:noFill/>
            <a:miter lim="800000"/>
            <a:headEnd/>
            <a:tailEnd/>
          </a:ln>
          <a:effectLst/>
        </p:spPr>
      </p:pic>
    </p:spTree>
    <p:extLst>
      <p:ext uri="{BB962C8B-B14F-4D97-AF65-F5344CB8AC3E}">
        <p14:creationId xmlns:p14="http://schemas.microsoft.com/office/powerpoint/2010/main" val="3325063877"/>
      </p:ext>
    </p:extLst>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68338" y="122238"/>
            <a:ext cx="7053262" cy="865187"/>
          </a:xfrm>
          <a:noFill/>
          <a:ln>
            <a:solidFill>
              <a:schemeClr val="tx1"/>
            </a:solidFill>
            <a:miter lim="800000"/>
            <a:headEnd/>
            <a:tailEnd/>
          </a:ln>
        </p:spPr>
        <p:txBody>
          <a:bodyPr/>
          <a:lstStyle/>
          <a:p>
            <a:r>
              <a:rPr lang="en-US" sz="3000" smtClean="0"/>
              <a:t>Interpretation</a:t>
            </a:r>
          </a:p>
        </p:txBody>
      </p:sp>
      <p:sp>
        <p:nvSpPr>
          <p:cNvPr id="28675" name="Rectangle 3"/>
          <p:cNvSpPr>
            <a:spLocks noGrp="1" noChangeArrowheads="1"/>
          </p:cNvSpPr>
          <p:nvPr>
            <p:ph type="body" idx="1"/>
          </p:nvPr>
        </p:nvSpPr>
        <p:spPr>
          <a:xfrm>
            <a:off x="685800" y="1219200"/>
            <a:ext cx="8153400" cy="5257800"/>
          </a:xfrm>
        </p:spPr>
        <p:txBody>
          <a:bodyPr/>
          <a:lstStyle/>
          <a:p>
            <a:pPr marL="290513" indent="-290513">
              <a:buFont typeface="Wingdings" pitchFamily="2" charset="2"/>
              <a:buChar char="Ø"/>
            </a:pPr>
            <a:r>
              <a:rPr lang="en-US" smtClean="0"/>
              <a:t>Average partial effect:</a:t>
            </a:r>
          </a:p>
          <a:p>
            <a:pPr marL="685800" lvl="1" indent="-280988"/>
            <a:r>
              <a:rPr lang="en-US" smtClean="0"/>
              <a:t>Change from the 10th to the 90th percentile implies about 14.6 ppt increase in the probability of stock-market participation.</a:t>
            </a:r>
          </a:p>
          <a:p>
            <a:pPr marL="290513" indent="-290513">
              <a:buFont typeface="Wingdings" pitchFamily="2" charset="2"/>
              <a:buChar char="Ø"/>
            </a:pPr>
            <a:r>
              <a:rPr lang="en-US" smtClean="0"/>
              <a:t>Weighting parameter </a:t>
            </a:r>
            <a:r>
              <a:rPr lang="el-GR" i="1" smtClean="0">
                <a:cs typeface="Times New Roman" pitchFamily="18" charset="0"/>
              </a:rPr>
              <a:t>λ</a:t>
            </a:r>
            <a:r>
              <a:rPr lang="en-US" smtClean="0"/>
              <a:t>: 1.698 (s.e. 0.206)</a:t>
            </a:r>
          </a:p>
          <a:p>
            <a:pPr marL="685800" lvl="1" indent="-280988"/>
            <a:r>
              <a:rPr lang="en-US" smtClean="0"/>
              <a:t>Increasing weights (in time lag) ruled out</a:t>
            </a:r>
          </a:p>
          <a:p>
            <a:pPr marL="685800" lvl="1" indent="-280988"/>
            <a:r>
              <a:rPr lang="en-US" smtClean="0"/>
              <a:t>Similarity to estimate from elicited risk-tolerance remarkable given that based on survey versus asset holdings.</a:t>
            </a:r>
          </a:p>
        </p:txBody>
      </p:sp>
    </p:spTree>
    <p:extLst>
      <p:ext uri="{BB962C8B-B14F-4D97-AF65-F5344CB8AC3E}">
        <p14:creationId xmlns:p14="http://schemas.microsoft.com/office/powerpoint/2010/main" val="2636984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28638" y="122238"/>
            <a:ext cx="7400925" cy="865187"/>
          </a:xfrm>
          <a:noFill/>
          <a:ln>
            <a:solidFill>
              <a:schemeClr val="tx1"/>
            </a:solidFill>
            <a:miter lim="800000"/>
            <a:headEnd/>
            <a:tailEnd/>
          </a:ln>
        </p:spPr>
        <p:txBody>
          <a:bodyPr/>
          <a:lstStyle/>
          <a:p>
            <a:r>
              <a:rPr lang="en-US" sz="3000" smtClean="0"/>
              <a:t>Measure 3: Bond-Market Participation</a:t>
            </a:r>
          </a:p>
        </p:txBody>
      </p:sp>
      <p:sp>
        <p:nvSpPr>
          <p:cNvPr id="29699" name="Rectangle 3"/>
          <p:cNvSpPr>
            <a:spLocks noGrp="1" noChangeArrowheads="1"/>
          </p:cNvSpPr>
          <p:nvPr>
            <p:ph type="body" idx="1"/>
          </p:nvPr>
        </p:nvSpPr>
        <p:spPr>
          <a:xfrm>
            <a:off x="685800" y="1219200"/>
            <a:ext cx="8153400" cy="5257800"/>
          </a:xfrm>
        </p:spPr>
        <p:txBody>
          <a:bodyPr/>
          <a:lstStyle/>
          <a:p>
            <a:pPr marL="290513" indent="-290513">
              <a:lnSpc>
                <a:spcPct val="90000"/>
              </a:lnSpc>
              <a:buFont typeface="Wingdings" pitchFamily="2" charset="2"/>
              <a:buChar char="Ø"/>
            </a:pPr>
            <a:r>
              <a:rPr lang="en-US" sz="2600" dirty="0" err="1" smtClean="0"/>
              <a:t>Probit</a:t>
            </a:r>
            <a:r>
              <a:rPr lang="en-US" sz="2600" dirty="0" smtClean="0"/>
              <a:t> Model (ML estimation)</a:t>
            </a:r>
          </a:p>
          <a:p>
            <a:pPr marL="290513" indent="-290513">
              <a:lnSpc>
                <a:spcPct val="90000"/>
              </a:lnSpc>
            </a:pPr>
            <a:endParaRPr lang="en-US" sz="3400" dirty="0" smtClean="0"/>
          </a:p>
          <a:p>
            <a:pPr marL="290513" indent="-290513">
              <a:lnSpc>
                <a:spcPct val="90000"/>
              </a:lnSpc>
              <a:buFont typeface="Wingdings" pitchFamily="2" charset="2"/>
              <a:buChar char="Ø"/>
            </a:pPr>
            <a:r>
              <a:rPr lang="en-US" sz="2600" dirty="0" smtClean="0"/>
              <a:t>Binary indicator </a:t>
            </a:r>
            <a:r>
              <a:rPr lang="en-US" sz="2600" i="1" dirty="0" err="1" smtClean="0"/>
              <a:t>y</a:t>
            </a:r>
            <a:r>
              <a:rPr lang="en-US" sz="2600" i="1" baseline="-25000" dirty="0" err="1" smtClean="0"/>
              <a:t>it</a:t>
            </a:r>
            <a:r>
              <a:rPr lang="en-US" sz="2600" i="1" dirty="0" smtClean="0"/>
              <a:t> </a:t>
            </a:r>
            <a:r>
              <a:rPr lang="en-US" sz="2600" dirty="0" smtClean="0"/>
              <a:t>= 1 if positive bond holdings of household </a:t>
            </a:r>
            <a:r>
              <a:rPr lang="en-US" sz="2600" i="1" dirty="0" err="1" smtClean="0"/>
              <a:t>i</a:t>
            </a:r>
            <a:r>
              <a:rPr lang="en-US" sz="2600" dirty="0" smtClean="0"/>
              <a:t> at time </a:t>
            </a:r>
            <a:r>
              <a:rPr lang="en-US" sz="2600" i="1" dirty="0" smtClean="0"/>
              <a:t>t</a:t>
            </a:r>
            <a:endParaRPr lang="en-US" sz="2600" dirty="0" smtClean="0"/>
          </a:p>
          <a:p>
            <a:pPr marL="685800" lvl="1" indent="-280988">
              <a:lnSpc>
                <a:spcPct val="90000"/>
              </a:lnSpc>
            </a:pPr>
            <a:r>
              <a:rPr lang="en-US" sz="2400" dirty="0" smtClean="0"/>
              <a:t>As before, coefficient vector </a:t>
            </a:r>
            <a:r>
              <a:rPr lang="el-GR" sz="2400" i="1" dirty="0" smtClean="0">
                <a:cs typeface="Times New Roman" pitchFamily="18" charset="0"/>
              </a:rPr>
              <a:t>β</a:t>
            </a:r>
            <a:r>
              <a:rPr lang="en-US" sz="2400" dirty="0" smtClean="0">
                <a:cs typeface="Times New Roman" pitchFamily="18" charset="0"/>
              </a:rPr>
              <a:t> has no direct economic interpretation.</a:t>
            </a:r>
          </a:p>
          <a:p>
            <a:pPr marL="685800" lvl="1" indent="-280988">
              <a:lnSpc>
                <a:spcPct val="90000"/>
              </a:lnSpc>
            </a:pPr>
            <a:r>
              <a:rPr lang="en-US" sz="2400" dirty="0" smtClean="0">
                <a:cs typeface="Times New Roman" pitchFamily="18" charset="0"/>
              </a:rPr>
              <a:t>Focus on </a:t>
            </a:r>
            <a:r>
              <a:rPr lang="en-US" sz="2400" u="sng" dirty="0" smtClean="0"/>
              <a:t>average partial effects</a:t>
            </a:r>
            <a:r>
              <a:rPr lang="en-US" sz="2400" dirty="0" smtClean="0"/>
              <a:t> of life-time average (LT government bond) return on bond market participation:</a:t>
            </a:r>
          </a:p>
          <a:p>
            <a:pPr marL="685800" lvl="1" indent="-280988">
              <a:lnSpc>
                <a:spcPct val="90000"/>
              </a:lnSpc>
            </a:pPr>
            <a:r>
              <a:rPr lang="en-US" sz="2400" dirty="0" smtClean="0"/>
              <a:t>Partial effect:</a:t>
            </a:r>
          </a:p>
          <a:p>
            <a:pPr marL="1820863" lvl="2" indent="-495300">
              <a:lnSpc>
                <a:spcPct val="90000"/>
              </a:lnSpc>
            </a:pPr>
            <a:endParaRPr lang="en-US" sz="2600" dirty="0" smtClean="0"/>
          </a:p>
          <a:p>
            <a:pPr marL="685800" lvl="1" indent="-280988">
              <a:lnSpc>
                <a:spcPct val="90000"/>
              </a:lnSpc>
            </a:pPr>
            <a:r>
              <a:rPr lang="en-US" sz="2400" dirty="0" smtClean="0"/>
              <a:t>Average partial effect: Given the estimated </a:t>
            </a:r>
            <a:r>
              <a:rPr lang="el-GR" sz="2400" i="1" dirty="0" smtClean="0">
                <a:cs typeface="Times New Roman" pitchFamily="18" charset="0"/>
              </a:rPr>
              <a:t>β</a:t>
            </a:r>
            <a:r>
              <a:rPr lang="en-US" sz="2400" dirty="0" smtClean="0"/>
              <a:t> and </a:t>
            </a:r>
            <a:r>
              <a:rPr lang="el-GR" sz="2400" i="1" dirty="0" smtClean="0">
                <a:cs typeface="Times New Roman" pitchFamily="18" charset="0"/>
              </a:rPr>
              <a:t>λ</a:t>
            </a:r>
            <a:r>
              <a:rPr lang="en-US" sz="2400" dirty="0" smtClean="0"/>
              <a:t>, evaluate this partial effect at every sample observation and average across all observations.</a:t>
            </a:r>
          </a:p>
        </p:txBody>
      </p:sp>
      <p:sp>
        <p:nvSpPr>
          <p:cNvPr id="2970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US" sz="2400" smtClean="0">
              <a:solidFill>
                <a:srgbClr val="000000"/>
              </a:solidFill>
            </a:endParaRPr>
          </a:p>
        </p:txBody>
      </p:sp>
      <p:sp>
        <p:nvSpPr>
          <p:cNvPr id="29701"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US" sz="2400" smtClean="0">
              <a:solidFill>
                <a:srgbClr val="000000"/>
              </a:solidFill>
            </a:endParaRPr>
          </a:p>
        </p:txBody>
      </p:sp>
      <p:pic>
        <p:nvPicPr>
          <p:cNvPr id="297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0900" y="4757738"/>
            <a:ext cx="45339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673225"/>
            <a:ext cx="6700838"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3709007"/>
      </p:ext>
    </p:extLst>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09550" y="171450"/>
            <a:ext cx="7639050" cy="525463"/>
          </a:xfrm>
          <a:noFill/>
          <a:ln>
            <a:solidFill>
              <a:schemeClr val="tx1"/>
            </a:solidFill>
            <a:miter lim="800000"/>
            <a:headEnd/>
            <a:tailEnd/>
          </a:ln>
        </p:spPr>
        <p:txBody>
          <a:bodyPr/>
          <a:lstStyle/>
          <a:p>
            <a:r>
              <a:rPr lang="en-US" sz="2600" smtClean="0"/>
              <a:t>Measure 3: Bond-Market Participation (1960-2007)</a:t>
            </a:r>
          </a:p>
        </p:txBody>
      </p:sp>
      <p:pic>
        <p:nvPicPr>
          <p:cNvPr id="3072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723900"/>
            <a:ext cx="12212638" cy="651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7869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68338" y="122238"/>
            <a:ext cx="7053262" cy="865187"/>
          </a:xfrm>
          <a:noFill/>
          <a:ln>
            <a:solidFill>
              <a:schemeClr val="tx1"/>
            </a:solidFill>
            <a:miter lim="800000"/>
            <a:headEnd/>
            <a:tailEnd/>
          </a:ln>
        </p:spPr>
        <p:txBody>
          <a:bodyPr/>
          <a:lstStyle/>
          <a:p>
            <a:r>
              <a:rPr lang="en-US" sz="3000" smtClean="0"/>
              <a:t>Interpretation</a:t>
            </a:r>
          </a:p>
        </p:txBody>
      </p:sp>
      <p:sp>
        <p:nvSpPr>
          <p:cNvPr id="31747" name="Rectangle 3"/>
          <p:cNvSpPr>
            <a:spLocks noGrp="1" noChangeArrowheads="1"/>
          </p:cNvSpPr>
          <p:nvPr>
            <p:ph type="body" idx="1"/>
          </p:nvPr>
        </p:nvSpPr>
        <p:spPr>
          <a:xfrm>
            <a:off x="685800" y="1219200"/>
            <a:ext cx="8153400" cy="5257800"/>
          </a:xfrm>
        </p:spPr>
        <p:txBody>
          <a:bodyPr/>
          <a:lstStyle/>
          <a:p>
            <a:pPr marL="290513" indent="-290513">
              <a:buFont typeface="Wingdings" pitchFamily="2" charset="2"/>
              <a:buChar char="Ø"/>
            </a:pPr>
            <a:r>
              <a:rPr lang="en-US" smtClean="0"/>
              <a:t>Average partial effect:</a:t>
            </a:r>
          </a:p>
          <a:p>
            <a:pPr marL="685800" lvl="1" indent="-280988"/>
            <a:r>
              <a:rPr lang="en-US" smtClean="0"/>
              <a:t>Change from the 10th to the 90th percentile implies about 15.3 pp increase in the probability of bond-market participation.</a:t>
            </a:r>
          </a:p>
          <a:p>
            <a:pPr marL="290513" indent="-290513">
              <a:buFont typeface="Wingdings" pitchFamily="2" charset="2"/>
              <a:buChar char="Ø"/>
            </a:pPr>
            <a:r>
              <a:rPr lang="en-US" smtClean="0"/>
              <a:t>Weighting parameter </a:t>
            </a:r>
            <a:r>
              <a:rPr lang="el-GR" i="1" smtClean="0">
                <a:cs typeface="Times New Roman" pitchFamily="18" charset="0"/>
              </a:rPr>
              <a:t>λ</a:t>
            </a:r>
            <a:r>
              <a:rPr lang="en-US" smtClean="0"/>
              <a:t>: 1.106 (s.e. 0.282)</a:t>
            </a:r>
          </a:p>
          <a:p>
            <a:pPr marL="685800" lvl="1" indent="-280988"/>
            <a:r>
              <a:rPr lang="en-US" smtClean="0"/>
              <a:t>Slightly lower than with stock-market measures, but very similar pattern of implied weights</a:t>
            </a:r>
          </a:p>
          <a:p>
            <a:pPr marL="685800" lvl="1" indent="-280988"/>
            <a:r>
              <a:rPr lang="en-US" smtClean="0"/>
              <a:t>Remarkable given that previous estimates based on survey (versus asset holdings) or stock data (versus bond data)</a:t>
            </a:r>
          </a:p>
        </p:txBody>
      </p:sp>
    </p:spTree>
    <p:extLst>
      <p:ext uri="{BB962C8B-B14F-4D97-AF65-F5344CB8AC3E}">
        <p14:creationId xmlns:p14="http://schemas.microsoft.com/office/powerpoint/2010/main" val="1245268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28638" y="122238"/>
            <a:ext cx="7400925" cy="865187"/>
          </a:xfrm>
          <a:noFill/>
          <a:ln>
            <a:solidFill>
              <a:schemeClr val="tx1"/>
            </a:solidFill>
            <a:miter lim="800000"/>
            <a:headEnd/>
            <a:tailEnd/>
          </a:ln>
        </p:spPr>
        <p:txBody>
          <a:bodyPr/>
          <a:lstStyle/>
          <a:p>
            <a:r>
              <a:rPr lang="en-US" sz="3500" smtClean="0"/>
              <a:t>Measure 4: Risky-Asset Portion</a:t>
            </a:r>
          </a:p>
        </p:txBody>
      </p:sp>
      <p:sp>
        <p:nvSpPr>
          <p:cNvPr id="32771" name="Rectangle 3"/>
          <p:cNvSpPr>
            <a:spLocks noGrp="1" noChangeArrowheads="1"/>
          </p:cNvSpPr>
          <p:nvPr>
            <p:ph type="body" idx="1"/>
          </p:nvPr>
        </p:nvSpPr>
        <p:spPr>
          <a:xfrm>
            <a:off x="685800" y="1219200"/>
            <a:ext cx="8153400" cy="5257800"/>
          </a:xfrm>
        </p:spPr>
        <p:txBody>
          <a:bodyPr/>
          <a:lstStyle/>
          <a:p>
            <a:pPr marL="290513" indent="-290513">
              <a:buFont typeface="Wingdings" pitchFamily="2" charset="2"/>
              <a:buChar char="Ø"/>
            </a:pPr>
            <a:r>
              <a:rPr lang="en-US" dirty="0" smtClean="0"/>
              <a:t>Non-linear regression:</a:t>
            </a:r>
          </a:p>
          <a:p>
            <a:pPr marL="290513" indent="-290513">
              <a:buFont typeface="Wingdings" pitchFamily="2" charset="2"/>
              <a:buNone/>
            </a:pPr>
            <a:r>
              <a:rPr lang="en-US" i="1" dirty="0" smtClean="0"/>
              <a:t>		</a:t>
            </a:r>
            <a:r>
              <a:rPr lang="en-US" i="1" dirty="0" err="1" smtClean="0"/>
              <a:t>y</a:t>
            </a:r>
            <a:r>
              <a:rPr lang="en-US" i="1" baseline="-25000" dirty="0" err="1" smtClean="0"/>
              <a:t>it</a:t>
            </a:r>
            <a:r>
              <a:rPr lang="en-US" dirty="0" smtClean="0"/>
              <a:t>= </a:t>
            </a:r>
            <a:r>
              <a:rPr lang="en-US" i="1" dirty="0" smtClean="0">
                <a:latin typeface="Times New Roman" pitchFamily="18" charset="0"/>
                <a:cs typeface="Times New Roman" pitchFamily="18" charset="0"/>
              </a:rPr>
              <a:t>α</a:t>
            </a:r>
            <a:r>
              <a:rPr lang="en-US" dirty="0" smtClean="0"/>
              <a:t> + </a:t>
            </a:r>
            <a:r>
              <a:rPr lang="en-US" i="1" dirty="0" smtClean="0">
                <a:latin typeface="Times New Roman" pitchFamily="18" charset="0"/>
                <a:cs typeface="Times New Roman" pitchFamily="18" charset="0"/>
              </a:rPr>
              <a:t>β</a:t>
            </a:r>
            <a:r>
              <a:rPr lang="en-US" i="1" dirty="0" err="1" smtClean="0"/>
              <a:t>A</a:t>
            </a:r>
            <a:r>
              <a:rPr lang="en-US" i="1" baseline="-25000" dirty="0" err="1" smtClean="0"/>
              <a:t>it</a:t>
            </a:r>
            <a:r>
              <a:rPr lang="en-US" dirty="0" smtClean="0"/>
              <a:t>(λ) + </a:t>
            </a:r>
            <a:r>
              <a:rPr lang="en-US" dirty="0" err="1" smtClean="0">
                <a:latin typeface="Times New Roman" pitchFamily="18" charset="0"/>
                <a:cs typeface="Times New Roman" pitchFamily="18" charset="0"/>
              </a:rPr>
              <a:t>γ</a:t>
            </a:r>
            <a:r>
              <a:rPr lang="en-US" dirty="0" err="1" smtClean="0"/>
              <a:t>′</a:t>
            </a:r>
            <a:r>
              <a:rPr lang="en-US" i="1" dirty="0" err="1" smtClean="0"/>
              <a:t>x</a:t>
            </a:r>
            <a:r>
              <a:rPr lang="en-US" i="1" baseline="-25000" dirty="0" err="1" smtClean="0"/>
              <a:t>it</a:t>
            </a:r>
            <a:r>
              <a:rPr lang="en-US" baseline="-25000" dirty="0" smtClean="0"/>
              <a:t> </a:t>
            </a:r>
            <a:r>
              <a:rPr lang="en-US" dirty="0" smtClean="0"/>
              <a:t>+ </a:t>
            </a:r>
            <a:r>
              <a:rPr lang="en-US" i="1" dirty="0" err="1" smtClean="0"/>
              <a:t>ɛ</a:t>
            </a:r>
            <a:r>
              <a:rPr lang="en-US" i="1" baseline="-25000" dirty="0" err="1" smtClean="0"/>
              <a:t>it</a:t>
            </a:r>
            <a:endParaRPr lang="en-US" i="1" baseline="-25000" dirty="0" smtClean="0"/>
          </a:p>
          <a:p>
            <a:pPr marL="685800" lvl="1" indent="-280988"/>
            <a:r>
              <a:rPr lang="en-US" dirty="0" smtClean="0"/>
              <a:t>The model is nonlinear, because the life-time average return </a:t>
            </a:r>
            <a:r>
              <a:rPr lang="en-US" i="1" dirty="0" err="1" smtClean="0"/>
              <a:t>A</a:t>
            </a:r>
            <a:r>
              <a:rPr lang="en-US" i="1" baseline="-25000" dirty="0" err="1" smtClean="0"/>
              <a:t>it</a:t>
            </a:r>
            <a:r>
              <a:rPr lang="en-US" dirty="0" smtClean="0"/>
              <a:t>(λ) is a nonlinear function of λ. </a:t>
            </a:r>
          </a:p>
          <a:p>
            <a:pPr marL="290513" indent="-290513">
              <a:buFont typeface="Wingdings" pitchFamily="2" charset="2"/>
              <a:buChar char="Ø"/>
            </a:pPr>
            <a:r>
              <a:rPr lang="en-US" dirty="0" smtClean="0"/>
              <a:t>Conditional on stock-market participation.</a:t>
            </a:r>
          </a:p>
          <a:p>
            <a:pPr marL="290513" indent="-290513">
              <a:buFont typeface="Wingdings" pitchFamily="2" charset="2"/>
              <a:buChar char="Ø"/>
            </a:pPr>
            <a:r>
              <a:rPr lang="en-US" dirty="0" smtClean="0"/>
              <a:t>Partial effect </a:t>
            </a:r>
            <a:r>
              <a:rPr lang="en-US" i="1" dirty="0" err="1" smtClean="0"/>
              <a:t>A</a:t>
            </a:r>
            <a:r>
              <a:rPr lang="en-US" i="1" baseline="-25000" dirty="0" err="1" smtClean="0"/>
              <a:t>it</a:t>
            </a:r>
            <a:r>
              <a:rPr lang="en-US" dirty="0" smtClean="0"/>
              <a:t>(</a:t>
            </a:r>
            <a:r>
              <a:rPr lang="el-GR" i="1" dirty="0" smtClean="0">
                <a:cs typeface="Times New Roman" pitchFamily="18" charset="0"/>
              </a:rPr>
              <a:t>λ</a:t>
            </a:r>
            <a:r>
              <a:rPr lang="en-US" dirty="0" smtClean="0"/>
              <a:t>) is now = </a:t>
            </a:r>
            <a:r>
              <a:rPr lang="el-GR" i="1" dirty="0" smtClean="0">
                <a:latin typeface="Times New Roman" pitchFamily="18" charset="0"/>
                <a:cs typeface="Times New Roman" pitchFamily="18" charset="0"/>
              </a:rPr>
              <a:t>β</a:t>
            </a:r>
            <a:r>
              <a:rPr lang="en-US" dirty="0" smtClean="0">
                <a:cs typeface="Times New Roman" pitchFamily="18" charset="0"/>
              </a:rPr>
              <a:t>.</a:t>
            </a:r>
            <a:endParaRPr lang="el-GR" dirty="0" smtClean="0">
              <a:cs typeface="Times New Roman" pitchFamily="18" charset="0"/>
            </a:endParaRPr>
          </a:p>
        </p:txBody>
      </p:sp>
      <p:sp>
        <p:nvSpPr>
          <p:cNvPr id="3277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US" sz="2400" smtClean="0">
              <a:solidFill>
                <a:srgbClr val="000000"/>
              </a:solidFill>
            </a:endParaRPr>
          </a:p>
        </p:txBody>
      </p:sp>
      <p:sp>
        <p:nvSpPr>
          <p:cNvPr id="3277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US" sz="2400" smtClean="0">
              <a:solidFill>
                <a:srgbClr val="000000"/>
              </a:solidFill>
            </a:endParaRPr>
          </a:p>
        </p:txBody>
      </p:sp>
    </p:spTree>
    <p:extLst>
      <p:ext uri="{BB962C8B-B14F-4D97-AF65-F5344CB8AC3E}">
        <p14:creationId xmlns:p14="http://schemas.microsoft.com/office/powerpoint/2010/main" val="1188070795"/>
      </p:ext>
    </p:extLst>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79450" y="171450"/>
            <a:ext cx="7112000" cy="525463"/>
          </a:xfrm>
          <a:noFill/>
          <a:ln>
            <a:solidFill>
              <a:schemeClr val="tx1"/>
            </a:solidFill>
            <a:miter lim="800000"/>
            <a:headEnd/>
            <a:tailEnd/>
          </a:ln>
        </p:spPr>
        <p:txBody>
          <a:bodyPr/>
          <a:lstStyle/>
          <a:p>
            <a:r>
              <a:rPr lang="en-US" sz="2600" smtClean="0"/>
              <a:t>Measure 4: Risky Asset Share (1960-2007)</a:t>
            </a:r>
          </a:p>
        </p:txBody>
      </p:sp>
      <p:pic>
        <p:nvPicPr>
          <p:cNvPr id="33795"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914400"/>
            <a:ext cx="10694988" cy="580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0693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68338" y="122238"/>
            <a:ext cx="7053262" cy="865187"/>
          </a:xfrm>
          <a:noFill/>
          <a:ln>
            <a:solidFill>
              <a:schemeClr val="tx1"/>
            </a:solidFill>
            <a:miter lim="800000"/>
            <a:headEnd/>
            <a:tailEnd/>
          </a:ln>
        </p:spPr>
        <p:txBody>
          <a:bodyPr/>
          <a:lstStyle/>
          <a:p>
            <a:r>
              <a:rPr lang="en-US" sz="3000" smtClean="0"/>
              <a:t>Interpretation</a:t>
            </a:r>
          </a:p>
        </p:txBody>
      </p:sp>
      <p:sp>
        <p:nvSpPr>
          <p:cNvPr id="34819" name="Rectangle 3"/>
          <p:cNvSpPr>
            <a:spLocks noGrp="1" noChangeArrowheads="1"/>
          </p:cNvSpPr>
          <p:nvPr>
            <p:ph type="body" idx="1"/>
          </p:nvPr>
        </p:nvSpPr>
        <p:spPr>
          <a:xfrm>
            <a:off x="685800" y="1219200"/>
            <a:ext cx="8153400" cy="5638800"/>
          </a:xfrm>
        </p:spPr>
        <p:txBody>
          <a:bodyPr/>
          <a:lstStyle/>
          <a:p>
            <a:pPr marL="290513" indent="-290513">
              <a:buFont typeface="Wingdings" pitchFamily="2" charset="2"/>
              <a:buChar char="Ø"/>
            </a:pPr>
            <a:r>
              <a:rPr lang="en-US" sz="2600" smtClean="0"/>
              <a:t>Average partial effect:</a:t>
            </a:r>
          </a:p>
          <a:p>
            <a:pPr marL="685800" lvl="1" indent="-280988"/>
            <a:r>
              <a:rPr lang="en-US" sz="2200" smtClean="0"/>
              <a:t>Difference between the 10th and 90th percentile of life-time average stock returns = 5.2%. </a:t>
            </a:r>
          </a:p>
          <a:p>
            <a:pPr marL="685800" lvl="1" indent="-280988"/>
            <a:r>
              <a:rPr lang="en-US" sz="2200" smtClean="0"/>
              <a:t>Change from the 10th to the 90th percentile implies about 1.476 </a:t>
            </a:r>
            <a:r>
              <a:rPr lang="en-US" sz="2200" smtClean="0">
                <a:sym typeface="Symbol" pitchFamily="18" charset="2"/>
              </a:rPr>
              <a:t></a:t>
            </a:r>
            <a:r>
              <a:rPr lang="en-US" sz="2200" smtClean="0"/>
              <a:t> 5.2pp ≈ 7.7 ppt increase in the proportion allocated to risky assets.</a:t>
            </a:r>
          </a:p>
          <a:p>
            <a:pPr marL="685800" lvl="1" indent="-280988"/>
            <a:r>
              <a:rPr lang="en-US" sz="2200" u="sng" smtClean="0"/>
              <a:t>Noteworthy:</a:t>
            </a:r>
            <a:r>
              <a:rPr lang="en-US" sz="2200" smtClean="0"/>
              <a:t> In empirical literature on household portfolio choice, it is hard to find </a:t>
            </a:r>
            <a:r>
              <a:rPr lang="en-US" sz="2200" i="1" smtClean="0"/>
              <a:t>any</a:t>
            </a:r>
            <a:r>
              <a:rPr lang="en-US" sz="2200" smtClean="0"/>
              <a:t> household characteristics </a:t>
            </a:r>
            <a:r>
              <a:rPr lang="en-US" sz="2200" i="1" smtClean="0"/>
              <a:t>among stock-market participants</a:t>
            </a:r>
            <a:r>
              <a:rPr lang="en-US" sz="2200" smtClean="0"/>
              <a:t> that predict the risky asset share.</a:t>
            </a:r>
            <a:endParaRPr lang="en-US" sz="2200" u="sng" smtClean="0"/>
          </a:p>
          <a:p>
            <a:pPr marL="290513" indent="-290513">
              <a:buFont typeface="Wingdings" pitchFamily="2" charset="2"/>
              <a:buChar char="Ø"/>
            </a:pPr>
            <a:r>
              <a:rPr lang="en-US" sz="2600" smtClean="0"/>
              <a:t>Weighting parameter </a:t>
            </a:r>
            <a:r>
              <a:rPr lang="el-GR" sz="2600" i="1" smtClean="0">
                <a:cs typeface="Times New Roman" pitchFamily="18" charset="0"/>
              </a:rPr>
              <a:t>λ</a:t>
            </a:r>
            <a:r>
              <a:rPr lang="en-US" sz="2600" smtClean="0"/>
              <a:t>: 0.923 (s.e. 0.323)</a:t>
            </a:r>
          </a:p>
          <a:p>
            <a:pPr marL="685800" lvl="1" indent="-280988"/>
            <a:r>
              <a:rPr lang="en-US" sz="2200" smtClean="0"/>
              <a:t>Roughly linear weights</a:t>
            </a:r>
          </a:p>
          <a:p>
            <a:pPr marL="685800" lvl="1" indent="-280988"/>
            <a:r>
              <a:rPr lang="en-US" sz="2200" smtClean="0"/>
              <a:t>Close to elicited risk-tolerance and bond-market participation</a:t>
            </a:r>
          </a:p>
        </p:txBody>
      </p:sp>
    </p:spTree>
    <p:extLst>
      <p:ext uri="{BB962C8B-B14F-4D97-AF65-F5344CB8AC3E}">
        <p14:creationId xmlns:p14="http://schemas.microsoft.com/office/powerpoint/2010/main" val="3633868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68338" y="122238"/>
            <a:ext cx="7053262" cy="865187"/>
          </a:xfrm>
          <a:noFill/>
          <a:ln>
            <a:solidFill>
              <a:schemeClr val="tx1"/>
            </a:solidFill>
            <a:miter lim="800000"/>
            <a:headEnd/>
            <a:tailEnd/>
          </a:ln>
        </p:spPr>
        <p:txBody>
          <a:bodyPr/>
          <a:lstStyle/>
          <a:p>
            <a:r>
              <a:rPr lang="en-US" sz="3000" smtClean="0"/>
              <a:t>What about “experienced volatility”?</a:t>
            </a:r>
          </a:p>
        </p:txBody>
      </p:sp>
      <p:sp>
        <p:nvSpPr>
          <p:cNvPr id="35843" name="Rectangle 3"/>
          <p:cNvSpPr>
            <a:spLocks noGrp="1" noChangeArrowheads="1"/>
          </p:cNvSpPr>
          <p:nvPr>
            <p:ph type="body" idx="1"/>
          </p:nvPr>
        </p:nvSpPr>
        <p:spPr>
          <a:xfrm>
            <a:off x="609600" y="1143000"/>
            <a:ext cx="7391400" cy="5791200"/>
          </a:xfrm>
        </p:spPr>
        <p:txBody>
          <a:bodyPr/>
          <a:lstStyle/>
          <a:p>
            <a:pPr marL="290513" indent="-290513"/>
            <a:r>
              <a:rPr lang="en-US" sz="2400" smtClean="0"/>
              <a:t>Do differences in life-time experiences of return </a:t>
            </a:r>
            <a:r>
              <a:rPr lang="en-US" sz="2400" u="sng" smtClean="0"/>
              <a:t>volatility</a:t>
            </a:r>
            <a:r>
              <a:rPr lang="en-US" sz="2400" smtClean="0"/>
              <a:t> also lead to differences in risk-taking?</a:t>
            </a:r>
          </a:p>
          <a:p>
            <a:pPr marL="685800" lvl="1" indent="-280988"/>
            <a:r>
              <a:rPr lang="en-US" sz="2000" smtClean="0"/>
              <a:t>Repeat analysis with “experienced volatility” of returns, measured by the standard deviation of returns since birth </a:t>
            </a:r>
          </a:p>
          <a:p>
            <a:pPr marL="685800" lvl="1" indent="-280988"/>
            <a:r>
              <a:rPr lang="en-US" sz="2000" smtClean="0"/>
              <a:t>Use weighting function as before; fix </a:t>
            </a:r>
            <a:r>
              <a:rPr lang="el-GR" sz="2000" smtClean="0">
                <a:cs typeface="Arial" charset="0"/>
              </a:rPr>
              <a:t>λ</a:t>
            </a:r>
          </a:p>
          <a:p>
            <a:pPr marL="290513" indent="-290513">
              <a:buFont typeface="Wingdings" pitchFamily="2" charset="2"/>
              <a:buNone/>
            </a:pPr>
            <a:r>
              <a:rPr lang="en-US" sz="2200" smtClean="0"/>
              <a:t>	</a:t>
            </a:r>
            <a:r>
              <a:rPr lang="en-US" sz="2400" smtClean="0">
                <a:sym typeface="Wingdings" pitchFamily="2" charset="2"/>
              </a:rPr>
              <a:t> </a:t>
            </a:r>
            <a:r>
              <a:rPr lang="en-US" sz="2400" smtClean="0"/>
              <a:t>Small, insignificant, negative coefficient.</a:t>
            </a:r>
          </a:p>
          <a:p>
            <a:pPr marL="290513" indent="-290513"/>
            <a:r>
              <a:rPr lang="en-US" sz="2400" smtClean="0"/>
              <a:t>Include both experienced return and volatility</a:t>
            </a:r>
          </a:p>
          <a:p>
            <a:pPr marL="290513" indent="-290513">
              <a:buFont typeface="Wingdings" pitchFamily="2" charset="2"/>
              <a:buNone/>
            </a:pPr>
            <a:r>
              <a:rPr lang="en-US" sz="2400" smtClean="0">
                <a:sym typeface="Wingdings" pitchFamily="2" charset="2"/>
              </a:rPr>
              <a:t>	 </a:t>
            </a:r>
            <a:r>
              <a:rPr lang="en-US" sz="2400" smtClean="0"/>
              <a:t>Experience coefficient unaffected.</a:t>
            </a:r>
          </a:p>
          <a:p>
            <a:pPr marL="290513" indent="-290513"/>
            <a:r>
              <a:rPr lang="en-US" sz="2400" smtClean="0"/>
              <a:t>Why?</a:t>
            </a:r>
          </a:p>
          <a:p>
            <a:pPr marL="685800" lvl="1" indent="-280988"/>
            <a:r>
              <a:rPr lang="en-US" sz="2000" smtClean="0">
                <a:sym typeface="Wingdings" pitchFamily="2" charset="2"/>
              </a:rPr>
              <a:t>Unconditional mean of returns is harder to estimate than the second moment (Merton, 1980), hence presumably more scope for investors to disagree and be influenced by life-time experiences of mean returns rather than volatility.</a:t>
            </a:r>
          </a:p>
          <a:p>
            <a:pPr marL="685800" lvl="1" indent="-280988"/>
            <a:r>
              <a:rPr lang="en-US" sz="2000" smtClean="0">
                <a:cs typeface="Arial" charset="0"/>
              </a:rPr>
              <a:t>Extreme events (rather than SD) might have expl. power, but rare and subjective …</a:t>
            </a:r>
            <a:endParaRPr lang="en-US" sz="2000" smtClean="0">
              <a:sym typeface="Wingdings" pitchFamily="2" charset="2"/>
            </a:endParaRPr>
          </a:p>
        </p:txBody>
      </p:sp>
    </p:spTree>
    <p:extLst>
      <p:ext uri="{BB962C8B-B14F-4D97-AF65-F5344CB8AC3E}">
        <p14:creationId xmlns:p14="http://schemas.microsoft.com/office/powerpoint/2010/main" val="2676906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28600" y="506413"/>
            <a:ext cx="7620000" cy="865187"/>
          </a:xfrm>
          <a:noFill/>
          <a:ln>
            <a:solidFill>
              <a:schemeClr val="tx1"/>
            </a:solidFill>
            <a:miter lim="800000"/>
            <a:headEnd/>
            <a:tailEnd/>
          </a:ln>
        </p:spPr>
        <p:txBody>
          <a:bodyPr/>
          <a:lstStyle/>
          <a:p>
            <a:r>
              <a:rPr lang="en-US" sz="3000" smtClean="0"/>
              <a:t>Preferences or Beliefs? – Further Evidence</a:t>
            </a:r>
          </a:p>
        </p:txBody>
      </p:sp>
      <p:sp>
        <p:nvSpPr>
          <p:cNvPr id="36867" name="Rectangle 3"/>
          <p:cNvSpPr>
            <a:spLocks noGrp="1" noChangeArrowheads="1"/>
          </p:cNvSpPr>
          <p:nvPr>
            <p:ph type="body" idx="1"/>
          </p:nvPr>
        </p:nvSpPr>
        <p:spPr>
          <a:xfrm>
            <a:off x="609600" y="1676400"/>
            <a:ext cx="8153400" cy="5257800"/>
          </a:xfrm>
        </p:spPr>
        <p:txBody>
          <a:bodyPr/>
          <a:lstStyle/>
          <a:p>
            <a:pPr marL="571500" indent="-571500">
              <a:lnSpc>
                <a:spcPct val="90000"/>
              </a:lnSpc>
            </a:pPr>
            <a:r>
              <a:rPr lang="en-US" sz="2600" dirty="0" smtClean="0"/>
              <a:t>Does experience affect risk preferences or beliefs about risky-asset payoffs?</a:t>
            </a:r>
          </a:p>
          <a:p>
            <a:pPr marL="571500" indent="-571500">
              <a:lnSpc>
                <a:spcPct val="90000"/>
              </a:lnSpc>
            </a:pPr>
            <a:r>
              <a:rPr lang="en-US" sz="2600" dirty="0" smtClean="0"/>
              <a:t>Test: UBS/Gallup survey on stock-return expectations (1998-2007, mostly monthly)</a:t>
            </a:r>
          </a:p>
          <a:p>
            <a:pPr marL="571500" indent="-571500">
              <a:lnSpc>
                <a:spcPct val="90000"/>
              </a:lnSpc>
            </a:pPr>
            <a:r>
              <a:rPr lang="en-US" sz="2600" dirty="0" smtClean="0"/>
              <a:t>Dependent variable:</a:t>
            </a:r>
          </a:p>
          <a:p>
            <a:pPr marL="1131888" lvl="1" indent="-495300">
              <a:lnSpc>
                <a:spcPct val="90000"/>
              </a:lnSpc>
              <a:buFont typeface="Wingdings" pitchFamily="2" charset="2"/>
              <a:buAutoNum type="arabicPeriod"/>
            </a:pPr>
            <a:r>
              <a:rPr lang="en-US" sz="2200" dirty="0" smtClean="0"/>
              <a:t>expected stock-market return over the next 12 months</a:t>
            </a:r>
          </a:p>
          <a:p>
            <a:pPr marL="1131888" lvl="1" indent="-495300">
              <a:lnSpc>
                <a:spcPct val="90000"/>
              </a:lnSpc>
              <a:buFont typeface="Wingdings" pitchFamily="2" charset="2"/>
              <a:buNone/>
            </a:pPr>
            <a:r>
              <a:rPr lang="en-US" sz="2200" dirty="0" smtClean="0"/>
              <a:t>	</a:t>
            </a:r>
            <a:r>
              <a:rPr lang="en-US" sz="2200" dirty="0" smtClean="0">
                <a:sym typeface="Wingdings" pitchFamily="2" charset="2"/>
              </a:rPr>
              <a:t> </a:t>
            </a:r>
            <a:r>
              <a:rPr lang="en-US" sz="2200" dirty="0" smtClean="0"/>
              <a:t>available only 1998-2003 </a:t>
            </a:r>
          </a:p>
          <a:p>
            <a:pPr marL="1131888" lvl="1" indent="-495300">
              <a:lnSpc>
                <a:spcPct val="90000"/>
              </a:lnSpc>
              <a:buFont typeface="Wingdings" pitchFamily="2" charset="2"/>
              <a:buAutoNum type="arabicPeriod" startAt="2"/>
            </a:pPr>
            <a:r>
              <a:rPr lang="en-US" sz="2200" dirty="0" smtClean="0"/>
              <a:t>expected return on respondent’s own portfolio </a:t>
            </a:r>
          </a:p>
          <a:p>
            <a:pPr marL="1131888" lvl="1" indent="-495300">
              <a:lnSpc>
                <a:spcPct val="90000"/>
              </a:lnSpc>
              <a:buFont typeface="Wingdings" pitchFamily="2" charset="2"/>
              <a:buNone/>
            </a:pPr>
            <a:r>
              <a:rPr lang="en-US" sz="2200" dirty="0" smtClean="0">
                <a:sym typeface="Wingdings" pitchFamily="2" charset="2"/>
              </a:rPr>
              <a:t>	 available 1998-2007</a:t>
            </a:r>
          </a:p>
          <a:p>
            <a:pPr marL="1131888" lvl="1" indent="-495300">
              <a:lnSpc>
                <a:spcPct val="90000"/>
              </a:lnSpc>
              <a:buFont typeface="Wingdings" pitchFamily="2" charset="2"/>
              <a:buNone/>
            </a:pPr>
            <a:r>
              <a:rPr lang="en-US" sz="2200" dirty="0" smtClean="0"/>
              <a:t>	</a:t>
            </a:r>
            <a:r>
              <a:rPr lang="en-US" sz="2200" dirty="0" smtClean="0">
                <a:sym typeface="Wingdings" pitchFamily="2" charset="2"/>
              </a:rPr>
              <a:t> </a:t>
            </a:r>
            <a:r>
              <a:rPr lang="en-US" sz="2200" dirty="0" smtClean="0"/>
              <a:t>downside: does not separate expectations from risk preferences (e.g., risk-averse investor chooses low-risk portfolio and hence expects low return; risk-tolerant investor chooses a high-risk portfolio and expect a high return).</a:t>
            </a:r>
          </a:p>
        </p:txBody>
      </p:sp>
    </p:spTree>
    <p:extLst>
      <p:ext uri="{BB962C8B-B14F-4D97-AF65-F5344CB8AC3E}">
        <p14:creationId xmlns:p14="http://schemas.microsoft.com/office/powerpoint/2010/main" val="2946551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68338" y="122238"/>
            <a:ext cx="7053262" cy="865187"/>
          </a:xfrm>
          <a:noFill/>
          <a:ln>
            <a:solidFill>
              <a:schemeClr val="tx1"/>
            </a:solidFill>
            <a:miter lim="800000"/>
            <a:headEnd/>
            <a:tailEnd/>
          </a:ln>
        </p:spPr>
        <p:txBody>
          <a:bodyPr>
            <a:normAutofit fontScale="90000"/>
          </a:bodyPr>
          <a:lstStyle/>
          <a:p>
            <a:r>
              <a:rPr lang="en-US" sz="2700" smtClean="0"/>
              <a:t>Table VI: Explaining Stock Market Return Expectations with Experienced Returns </a:t>
            </a:r>
          </a:p>
        </p:txBody>
      </p:sp>
      <p:pic>
        <p:nvPicPr>
          <p:cNvPr id="378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9700" y="1155700"/>
            <a:ext cx="12230100" cy="638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1652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Asset pricing</a:t>
            </a:r>
            <a:endParaRPr lang="en-US" dirty="0"/>
          </a:p>
        </p:txBody>
      </p:sp>
      <p:graphicFrame>
        <p:nvGraphicFramePr>
          <p:cNvPr id="4" name="Object 3"/>
          <p:cNvGraphicFramePr>
            <a:graphicFrameLocks noChangeAspect="1"/>
          </p:cNvGraphicFramePr>
          <p:nvPr/>
        </p:nvGraphicFramePr>
        <p:xfrm>
          <a:off x="474663" y="1143000"/>
          <a:ext cx="8220075" cy="4249738"/>
        </p:xfrm>
        <a:graphic>
          <a:graphicData uri="http://schemas.openxmlformats.org/presentationml/2006/ole">
            <mc:AlternateContent xmlns:mc="http://schemas.openxmlformats.org/markup-compatibility/2006">
              <mc:Choice xmlns:v="urn:schemas-microsoft-com:vml" Requires="v">
                <p:oleObj spid="_x0000_s306302" name="Equation" r:id="rId4" imgW="3162240" imgH="1701720" progId="Equation.DSMT4">
                  <p:embed/>
                </p:oleObj>
              </mc:Choice>
              <mc:Fallback>
                <p:oleObj name="Equation" r:id="rId4" imgW="3162240" imgH="170172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663" y="1143000"/>
                        <a:ext cx="8220075" cy="4249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4514850" y="3340100"/>
          <a:ext cx="114300" cy="177800"/>
        </p:xfrm>
        <a:graphic>
          <a:graphicData uri="http://schemas.openxmlformats.org/presentationml/2006/ole">
            <mc:AlternateContent xmlns:mc="http://schemas.openxmlformats.org/markup-compatibility/2006">
              <mc:Choice xmlns:v="urn:schemas-microsoft-com:vml" Requires="v">
                <p:oleObj spid="_x0000_s306303" name="Equation" r:id="rId6" imgW="114120" imgH="177480" progId="Equation.DSMT4">
                  <p:embed/>
                </p:oleObj>
              </mc:Choice>
              <mc:Fallback>
                <p:oleObj name="Equation" r:id="rId6" imgW="114120" imgH="1774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4010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685800" y="5486400"/>
            <a:ext cx="7924800" cy="1200329"/>
          </a:xfrm>
          <a:prstGeom prst="rect">
            <a:avLst/>
          </a:prstGeom>
          <a:noFill/>
        </p:spPr>
        <p:txBody>
          <a:bodyPr wrap="square" rtlCol="0">
            <a:spAutoFit/>
          </a:bodyPr>
          <a:lstStyle/>
          <a:p>
            <a:r>
              <a:rPr lang="en-US" sz="2400" dirty="0" smtClean="0"/>
              <a:t>Agents perceive that the interest rate fell from 0.07 to 0.06 and the rate of housing appreciation rose from 0.03 to 0.04.  (Prime variables are the new perceptions.)</a:t>
            </a:r>
            <a:endParaRPr lang="en-US" sz="2400" dirty="0"/>
          </a:p>
        </p:txBody>
      </p:sp>
    </p:spTree>
    <p:extLst>
      <p:ext uri="{BB962C8B-B14F-4D97-AF65-F5344CB8AC3E}">
        <p14:creationId xmlns:p14="http://schemas.microsoft.com/office/powerpoint/2010/main" val="2758417676"/>
      </p:ext>
    </p:extLst>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68338" y="122238"/>
            <a:ext cx="7053262" cy="865187"/>
          </a:xfrm>
          <a:noFill/>
          <a:ln>
            <a:solidFill>
              <a:schemeClr val="tx1"/>
            </a:solidFill>
            <a:miter lim="800000"/>
            <a:headEnd/>
            <a:tailEnd/>
          </a:ln>
        </p:spPr>
        <p:txBody>
          <a:bodyPr/>
          <a:lstStyle/>
          <a:p>
            <a:r>
              <a:rPr lang="en-US" sz="3000" smtClean="0"/>
              <a:t>Preferences or Beliefs – Results</a:t>
            </a:r>
          </a:p>
        </p:txBody>
      </p:sp>
      <p:sp>
        <p:nvSpPr>
          <p:cNvPr id="38915" name="Rectangle 3"/>
          <p:cNvSpPr>
            <a:spLocks noGrp="1" noChangeArrowheads="1"/>
          </p:cNvSpPr>
          <p:nvPr>
            <p:ph type="body" idx="1"/>
          </p:nvPr>
        </p:nvSpPr>
        <p:spPr>
          <a:xfrm>
            <a:off x="609600" y="1447800"/>
            <a:ext cx="8153400" cy="5257800"/>
          </a:xfrm>
        </p:spPr>
        <p:txBody>
          <a:bodyPr/>
          <a:lstStyle/>
          <a:p>
            <a:pPr marL="290513" indent="-290513"/>
            <a:r>
              <a:rPr lang="en-US" smtClean="0"/>
              <a:t>Stock-market expectations </a:t>
            </a:r>
          </a:p>
          <a:p>
            <a:pPr marL="685800" lvl="1" indent="-280988"/>
            <a:r>
              <a:rPr lang="en-US" smtClean="0"/>
              <a:t>1 pp higher experienced return </a:t>
            </a:r>
            <a:r>
              <a:rPr lang="en-US" smtClean="0">
                <a:sym typeface="Wingdings" pitchFamily="2" charset="2"/>
              </a:rPr>
              <a:t></a:t>
            </a:r>
            <a:r>
              <a:rPr lang="en-US" smtClean="0"/>
              <a:t> 0.4-0.8 pp higher expected return </a:t>
            </a:r>
          </a:p>
          <a:p>
            <a:pPr marL="685800" lvl="1" indent="-280988"/>
            <a:r>
              <a:rPr lang="en-US" smtClean="0"/>
              <a:t>Despite very small sample significant for </a:t>
            </a:r>
            <a:r>
              <a:rPr lang="el-GR" smtClean="0">
                <a:cs typeface="Arial" charset="0"/>
              </a:rPr>
              <a:t>λ</a:t>
            </a:r>
            <a:r>
              <a:rPr lang="en-US" smtClean="0">
                <a:cs typeface="Arial" charset="0"/>
              </a:rPr>
              <a:t>=0.9 </a:t>
            </a:r>
            <a:r>
              <a:rPr lang="en-US" smtClean="0"/>
              <a:t>(marginally significant for </a:t>
            </a:r>
            <a:r>
              <a:rPr lang="el-GR" smtClean="0">
                <a:cs typeface="Arial" charset="0"/>
              </a:rPr>
              <a:t>λ</a:t>
            </a:r>
            <a:r>
              <a:rPr lang="en-US" smtClean="0">
                <a:cs typeface="Arial" charset="0"/>
              </a:rPr>
              <a:t>=1.7).</a:t>
            </a:r>
          </a:p>
          <a:p>
            <a:pPr marL="290513" indent="-290513"/>
            <a:r>
              <a:rPr lang="en-US" smtClean="0">
                <a:cs typeface="Arial" charset="0"/>
              </a:rPr>
              <a:t>Own-portfolio expectations</a:t>
            </a:r>
          </a:p>
          <a:p>
            <a:pPr marL="685800" lvl="1" indent="-280988"/>
            <a:r>
              <a:rPr lang="en-US" smtClean="0">
                <a:cs typeface="Arial" charset="0"/>
              </a:rPr>
              <a:t>Both point estimates very similar</a:t>
            </a:r>
          </a:p>
          <a:p>
            <a:pPr marL="685800" lvl="1" indent="-280988"/>
            <a:r>
              <a:rPr lang="en-US" smtClean="0">
                <a:cs typeface="Arial" charset="0"/>
              </a:rPr>
              <a:t>Both point estimates significant</a:t>
            </a:r>
          </a:p>
        </p:txBody>
      </p:sp>
    </p:spTree>
    <p:extLst>
      <p:ext uri="{BB962C8B-B14F-4D97-AF65-F5344CB8AC3E}">
        <p14:creationId xmlns:p14="http://schemas.microsoft.com/office/powerpoint/2010/main" val="384652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68338" y="122238"/>
            <a:ext cx="7053262" cy="865187"/>
          </a:xfrm>
          <a:noFill/>
          <a:ln>
            <a:solidFill>
              <a:schemeClr val="tx1"/>
            </a:solidFill>
            <a:miter lim="800000"/>
            <a:headEnd/>
            <a:tailEnd/>
          </a:ln>
        </p:spPr>
        <p:txBody>
          <a:bodyPr/>
          <a:lstStyle/>
          <a:p>
            <a:r>
              <a:rPr lang="en-US" sz="3000" smtClean="0"/>
              <a:t>Preferences or Beliefs – Interpretation</a:t>
            </a:r>
          </a:p>
        </p:txBody>
      </p:sp>
      <p:sp>
        <p:nvSpPr>
          <p:cNvPr id="39939" name="Rectangle 3"/>
          <p:cNvSpPr>
            <a:spLocks noGrp="1" noChangeArrowheads="1"/>
          </p:cNvSpPr>
          <p:nvPr>
            <p:ph type="body" idx="1"/>
          </p:nvPr>
        </p:nvSpPr>
        <p:spPr>
          <a:xfrm>
            <a:off x="609600" y="1447800"/>
            <a:ext cx="8153400" cy="5257800"/>
          </a:xfrm>
        </p:spPr>
        <p:txBody>
          <a:bodyPr/>
          <a:lstStyle/>
          <a:p>
            <a:pPr marL="290513" indent="-290513"/>
            <a:r>
              <a:rPr lang="en-US" sz="2800" smtClean="0">
                <a:sym typeface="Wingdings" pitchFamily="2" charset="2"/>
              </a:rPr>
              <a:t>Consistent with a belief channel </a:t>
            </a:r>
          </a:p>
          <a:p>
            <a:pPr marL="685800" lvl="1" indent="-280988"/>
            <a:r>
              <a:rPr lang="en-US" sz="2400" smtClean="0">
                <a:sym typeface="Wingdings" pitchFamily="2" charset="2"/>
              </a:rPr>
              <a:t>But: effect of experiences on risk preferences could exist as well!</a:t>
            </a:r>
          </a:p>
          <a:p>
            <a:pPr marL="290513" indent="-290513"/>
            <a:r>
              <a:rPr lang="en-US" sz="2800" u="sng" smtClean="0">
                <a:sym typeface="Wingdings" pitchFamily="2" charset="2"/>
              </a:rPr>
              <a:t>Implication</a:t>
            </a:r>
            <a:r>
              <a:rPr lang="en-US" sz="2800" smtClean="0">
                <a:sym typeface="Wingdings" pitchFamily="2" charset="2"/>
              </a:rPr>
              <a:t>: Investors can – in principle and at least partially – be “taught” that beliefs and resulting risk-taking are biased, e.g., by current crisis, and not in their long-run interest.</a:t>
            </a:r>
          </a:p>
        </p:txBody>
      </p:sp>
    </p:spTree>
    <p:extLst>
      <p:ext uri="{BB962C8B-B14F-4D97-AF65-F5344CB8AC3E}">
        <p14:creationId xmlns:p14="http://schemas.microsoft.com/office/powerpoint/2010/main" val="669055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04800" y="381000"/>
            <a:ext cx="7162800" cy="762000"/>
          </a:xfrm>
          <a:noFill/>
          <a:ln>
            <a:solidFill>
              <a:schemeClr val="tx1"/>
            </a:solidFill>
            <a:miter lim="800000"/>
            <a:headEnd/>
            <a:tailEnd/>
          </a:ln>
        </p:spPr>
        <p:txBody>
          <a:bodyPr/>
          <a:lstStyle/>
          <a:p>
            <a:r>
              <a:rPr lang="en-US" sz="3100" dirty="0" smtClean="0"/>
              <a:t>Illustration: 2007-2009 Financial Crisis</a:t>
            </a:r>
          </a:p>
        </p:txBody>
      </p:sp>
      <p:sp>
        <p:nvSpPr>
          <p:cNvPr id="40963" name="Rectangle 3"/>
          <p:cNvSpPr>
            <a:spLocks noGrp="1" noChangeArrowheads="1"/>
          </p:cNvSpPr>
          <p:nvPr>
            <p:ph type="body" idx="1"/>
          </p:nvPr>
        </p:nvSpPr>
        <p:spPr>
          <a:xfrm>
            <a:off x="381000" y="1219200"/>
            <a:ext cx="8458200" cy="5334000"/>
          </a:xfrm>
        </p:spPr>
        <p:txBody>
          <a:bodyPr/>
          <a:lstStyle/>
          <a:p>
            <a:r>
              <a:rPr lang="en-US" sz="2800" smtClean="0">
                <a:sym typeface="Wingdings" pitchFamily="2" charset="2"/>
              </a:rPr>
              <a:t>Real return of S&amp;P 500 index in 2008: -36%</a:t>
            </a:r>
          </a:p>
          <a:p>
            <a:pPr lvl="1">
              <a:buFont typeface="Wingdings" pitchFamily="2" charset="2"/>
              <a:buChar char="è"/>
            </a:pPr>
            <a:r>
              <a:rPr lang="en-US" sz="2500" smtClean="0">
                <a:sym typeface="Wingdings" pitchFamily="2" charset="2"/>
              </a:rPr>
              <a:t>Large negative returns strongly altered investors’ (weighted) life-time average returns</a:t>
            </a:r>
          </a:p>
          <a:p>
            <a:pPr lvl="1">
              <a:buFont typeface="Wingdings" pitchFamily="2" charset="2"/>
              <a:buChar char="è"/>
            </a:pPr>
            <a:r>
              <a:rPr lang="en-US" sz="2500" smtClean="0">
                <a:sym typeface="Wingdings" pitchFamily="2" charset="2"/>
              </a:rPr>
              <a:t>Effect was strongest for young investors</a:t>
            </a:r>
          </a:p>
          <a:p>
            <a:r>
              <a:rPr lang="en-US" sz="2800" smtClean="0">
                <a:sym typeface="Wingdings" pitchFamily="2" charset="2"/>
              </a:rPr>
              <a:t>Compare to counterfactual of 8.2%</a:t>
            </a:r>
          </a:p>
          <a:p>
            <a:pPr lvl="1">
              <a:buFont typeface="Wingdings" pitchFamily="2" charset="2"/>
              <a:buChar char="è"/>
            </a:pPr>
            <a:r>
              <a:rPr lang="en-US" sz="2500" smtClean="0">
                <a:sym typeface="Wingdings" pitchFamily="2" charset="2"/>
              </a:rPr>
              <a:t>For a 30-year old:</a:t>
            </a:r>
          </a:p>
          <a:p>
            <a:pPr lvl="2">
              <a:buFont typeface="Wingdings" pitchFamily="2" charset="2"/>
              <a:buChar char="è"/>
            </a:pPr>
            <a:r>
              <a:rPr lang="en-US" smtClean="0">
                <a:sym typeface="Wingdings" pitchFamily="2" charset="2"/>
              </a:rPr>
              <a:t>Experienced returns 4 pp lower</a:t>
            </a:r>
          </a:p>
          <a:p>
            <a:pPr lvl="2">
              <a:buFont typeface="Wingdings" pitchFamily="2" charset="2"/>
              <a:buChar char="è"/>
            </a:pPr>
            <a:r>
              <a:rPr lang="en-US" smtClean="0">
                <a:sym typeface="Wingdings" pitchFamily="2" charset="2"/>
              </a:rPr>
              <a:t>Participation rate 10 pp lower</a:t>
            </a:r>
          </a:p>
          <a:p>
            <a:pPr lvl="1">
              <a:buFont typeface="Wingdings" pitchFamily="2" charset="2"/>
              <a:buChar char="è"/>
            </a:pPr>
            <a:r>
              <a:rPr lang="en-US" sz="2500" smtClean="0">
                <a:sym typeface="Wingdings" pitchFamily="2" charset="2"/>
              </a:rPr>
              <a:t>For a 60-year old:</a:t>
            </a:r>
          </a:p>
          <a:p>
            <a:pPr lvl="2">
              <a:buFont typeface="Wingdings" pitchFamily="2" charset="2"/>
              <a:buChar char="è"/>
            </a:pPr>
            <a:r>
              <a:rPr lang="en-US" smtClean="0">
                <a:sym typeface="Wingdings" pitchFamily="2" charset="2"/>
              </a:rPr>
              <a:t>Experienced returns 2 pp lower</a:t>
            </a:r>
          </a:p>
          <a:p>
            <a:pPr lvl="2">
              <a:buFont typeface="Wingdings" pitchFamily="2" charset="2"/>
              <a:buChar char="è"/>
            </a:pPr>
            <a:r>
              <a:rPr lang="en-US" smtClean="0">
                <a:sym typeface="Wingdings" pitchFamily="2" charset="2"/>
              </a:rPr>
              <a:t>Participation rate 5 pp lower</a:t>
            </a:r>
          </a:p>
        </p:txBody>
      </p:sp>
    </p:spTree>
    <p:extLst>
      <p:ext uri="{BB962C8B-B14F-4D97-AF65-F5344CB8AC3E}">
        <p14:creationId xmlns:p14="http://schemas.microsoft.com/office/powerpoint/2010/main" val="727024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04800" y="381000"/>
            <a:ext cx="7162800" cy="762000"/>
          </a:xfrm>
          <a:noFill/>
          <a:ln>
            <a:solidFill>
              <a:schemeClr val="tx1"/>
            </a:solidFill>
            <a:miter lim="800000"/>
            <a:headEnd/>
            <a:tailEnd/>
          </a:ln>
        </p:spPr>
        <p:txBody>
          <a:bodyPr/>
          <a:lstStyle/>
          <a:p>
            <a:r>
              <a:rPr lang="en-US" sz="3100" smtClean="0"/>
              <a:t>Current Financial Crisis (</a:t>
            </a:r>
            <a:r>
              <a:rPr lang="en-US" sz="3100" i="1" smtClean="0"/>
              <a:t>continued</a:t>
            </a:r>
            <a:r>
              <a:rPr lang="en-US" sz="3100" smtClean="0"/>
              <a:t>)</a:t>
            </a:r>
          </a:p>
        </p:txBody>
      </p:sp>
      <p:sp>
        <p:nvSpPr>
          <p:cNvPr id="41987" name="Rectangle 3"/>
          <p:cNvSpPr>
            <a:spLocks noGrp="1" noChangeArrowheads="1"/>
          </p:cNvSpPr>
          <p:nvPr>
            <p:ph type="body" idx="1"/>
          </p:nvPr>
        </p:nvSpPr>
        <p:spPr>
          <a:xfrm>
            <a:off x="381000" y="1447800"/>
            <a:ext cx="8534400" cy="4724400"/>
          </a:xfrm>
        </p:spPr>
        <p:txBody>
          <a:bodyPr/>
          <a:lstStyle/>
          <a:p>
            <a:r>
              <a:rPr lang="en-US" sz="2900" smtClean="0">
                <a:sym typeface="Wingdings" pitchFamily="2" charset="2"/>
              </a:rPr>
              <a:t>How long-lasting is the effect?</a:t>
            </a:r>
          </a:p>
          <a:p>
            <a:pPr lvl="2">
              <a:buFont typeface="Wingdings" pitchFamily="2" charset="2"/>
              <a:buChar char="è"/>
            </a:pPr>
            <a:r>
              <a:rPr lang="en-US" sz="2500" smtClean="0">
                <a:sym typeface="Wingdings" pitchFamily="2" charset="2"/>
              </a:rPr>
              <a:t>For a 30-year old, weight on 2008 return in 2009: 8.9%</a:t>
            </a:r>
          </a:p>
          <a:p>
            <a:pPr lvl="2">
              <a:buFont typeface="Wingdings" pitchFamily="2" charset="2"/>
              <a:buChar char="è"/>
            </a:pPr>
            <a:r>
              <a:rPr lang="en-US" sz="2500" smtClean="0">
                <a:sym typeface="Wingdings" pitchFamily="2" charset="2"/>
              </a:rPr>
              <a:t>… in 2019 (then 40-year old): 4.0%</a:t>
            </a:r>
          </a:p>
          <a:p>
            <a:pPr lvl="2">
              <a:buFont typeface="Wingdings" pitchFamily="2" charset="2"/>
              <a:buChar char="è"/>
            </a:pPr>
            <a:r>
              <a:rPr lang="en-US" sz="2500" smtClean="0">
                <a:sym typeface="Wingdings" pitchFamily="2" charset="2"/>
              </a:rPr>
              <a:t>… in 2039 (then 60-year old): 2.0%. </a:t>
            </a:r>
          </a:p>
          <a:p>
            <a:r>
              <a:rPr lang="en-US" sz="2900" smtClean="0">
                <a:sym typeface="Wingdings" pitchFamily="2" charset="2"/>
              </a:rPr>
              <a:t>After 30 years most of the effect faded away.</a:t>
            </a:r>
          </a:p>
        </p:txBody>
      </p:sp>
    </p:spTree>
    <p:extLst>
      <p:ext uri="{BB962C8B-B14F-4D97-AF65-F5344CB8AC3E}">
        <p14:creationId xmlns:p14="http://schemas.microsoft.com/office/powerpoint/2010/main" val="1357351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68338" y="122238"/>
            <a:ext cx="7053262" cy="865187"/>
          </a:xfrm>
          <a:noFill/>
          <a:ln>
            <a:solidFill>
              <a:schemeClr val="tx1"/>
            </a:solidFill>
            <a:miter lim="800000"/>
            <a:headEnd/>
            <a:tailEnd/>
          </a:ln>
        </p:spPr>
        <p:txBody>
          <a:bodyPr/>
          <a:lstStyle/>
          <a:p>
            <a:r>
              <a:rPr lang="en-US" sz="3000" smtClean="0"/>
              <a:t>Aggregate Perspective</a:t>
            </a:r>
          </a:p>
        </p:txBody>
      </p:sp>
      <p:sp>
        <p:nvSpPr>
          <p:cNvPr id="43011" name="Rectangle 3"/>
          <p:cNvSpPr>
            <a:spLocks noGrp="1" noChangeArrowheads="1"/>
          </p:cNvSpPr>
          <p:nvPr>
            <p:ph type="body" idx="1"/>
          </p:nvPr>
        </p:nvSpPr>
        <p:spPr>
          <a:xfrm>
            <a:off x="609600" y="1447800"/>
            <a:ext cx="8153400" cy="5257800"/>
          </a:xfrm>
        </p:spPr>
        <p:txBody>
          <a:bodyPr/>
          <a:lstStyle/>
          <a:p>
            <a:pPr marL="290513" indent="-290513">
              <a:lnSpc>
                <a:spcPct val="90000"/>
              </a:lnSpc>
              <a:buFont typeface="Wingdings" pitchFamily="2" charset="2"/>
              <a:buNone/>
            </a:pPr>
            <a:r>
              <a:rPr lang="en-US" sz="2600" smtClean="0"/>
              <a:t>Do the experience-based changes in risky asset demand influence the dynamics of stock prices?</a:t>
            </a:r>
          </a:p>
          <a:p>
            <a:pPr marL="290513" indent="-290513">
              <a:lnSpc>
                <a:spcPct val="90000"/>
              </a:lnSpc>
              <a:buFont typeface="Wingdings" pitchFamily="2" charset="2"/>
              <a:buNone/>
            </a:pPr>
            <a:endParaRPr lang="en-US" sz="2600" smtClean="0"/>
          </a:p>
          <a:p>
            <a:pPr marL="290513" indent="-290513">
              <a:lnSpc>
                <a:spcPct val="90000"/>
              </a:lnSpc>
              <a:buFont typeface="Wingdings" pitchFamily="2" charset="2"/>
              <a:buNone/>
            </a:pPr>
            <a:r>
              <a:rPr lang="en-US" sz="2600" u="sng" smtClean="0"/>
              <a:t>Exercise</a:t>
            </a:r>
            <a:r>
              <a:rPr lang="en-US" sz="2600" smtClean="0"/>
              <a:t>:</a:t>
            </a:r>
          </a:p>
          <a:p>
            <a:pPr marL="290513" indent="-290513">
              <a:lnSpc>
                <a:spcPct val="90000"/>
              </a:lnSpc>
            </a:pPr>
            <a:r>
              <a:rPr lang="en-US" sz="2600" smtClean="0"/>
              <a:t>Set λ=1.25 (roughly average of all estimates)</a:t>
            </a:r>
          </a:p>
          <a:p>
            <a:pPr marL="290513" indent="-290513">
              <a:lnSpc>
                <a:spcPct val="90000"/>
              </a:lnSpc>
            </a:pPr>
            <a:r>
              <a:rPr lang="en-US" sz="2600" smtClean="0"/>
              <a:t>Compute life-time (weighted) average return for each household and year</a:t>
            </a:r>
          </a:p>
          <a:p>
            <a:pPr marL="290513" indent="-290513">
              <a:lnSpc>
                <a:spcPct val="90000"/>
              </a:lnSpc>
            </a:pPr>
            <a:r>
              <a:rPr lang="en-US" sz="2600" smtClean="0"/>
              <a:t>Weight household-year observations with liquid assets of the household × SCF weight     </a:t>
            </a:r>
          </a:p>
          <a:p>
            <a:pPr marL="290513" indent="-290513">
              <a:lnSpc>
                <a:spcPct val="90000"/>
              </a:lnSpc>
            </a:pPr>
            <a:r>
              <a:rPr lang="en-US" sz="2600" smtClean="0"/>
              <a:t>Relate to measure of stock market valuation:</a:t>
            </a:r>
          </a:p>
          <a:p>
            <a:pPr marL="290513" indent="-290513">
              <a:lnSpc>
                <a:spcPct val="90000"/>
              </a:lnSpc>
              <a:buFont typeface="Wingdings" pitchFamily="2" charset="2"/>
              <a:buNone/>
            </a:pPr>
            <a:r>
              <a:rPr lang="en-US" sz="2600" smtClean="0"/>
              <a:t>	P/E ratio from Shiller (2005), which is negatively related to future stock-market returns </a:t>
            </a:r>
          </a:p>
        </p:txBody>
      </p:sp>
    </p:spTree>
    <p:extLst>
      <p:ext uri="{BB962C8B-B14F-4D97-AF65-F5344CB8AC3E}">
        <p14:creationId xmlns:p14="http://schemas.microsoft.com/office/powerpoint/2010/main" val="4153616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79450" y="171450"/>
            <a:ext cx="7112000" cy="819150"/>
          </a:xfrm>
          <a:noFill/>
          <a:ln>
            <a:solidFill>
              <a:schemeClr val="tx1"/>
            </a:solidFill>
            <a:miter lim="800000"/>
            <a:headEnd/>
            <a:tailEnd/>
          </a:ln>
        </p:spPr>
        <p:txBody>
          <a:bodyPr>
            <a:normAutofit fontScale="90000"/>
          </a:bodyPr>
          <a:lstStyle/>
          <a:p>
            <a:r>
              <a:rPr lang="en-US" sz="2600" smtClean="0"/>
              <a:t>Aggregate experienced stock returns and stock market valuations – survey years</a:t>
            </a:r>
          </a:p>
        </p:txBody>
      </p:sp>
      <p:pic>
        <p:nvPicPr>
          <p:cNvPr id="4403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030288"/>
            <a:ext cx="7450138" cy="567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6865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79450" y="171450"/>
            <a:ext cx="7112000" cy="525463"/>
          </a:xfrm>
          <a:noFill/>
          <a:ln>
            <a:solidFill>
              <a:schemeClr val="tx1"/>
            </a:solidFill>
            <a:miter lim="800000"/>
            <a:headEnd/>
            <a:tailEnd/>
          </a:ln>
        </p:spPr>
        <p:txBody>
          <a:bodyPr/>
          <a:lstStyle/>
          <a:p>
            <a:r>
              <a:rPr lang="en-US" sz="2200" smtClean="0"/>
              <a:t>Distribution of liquid assets across ages by year</a:t>
            </a:r>
          </a:p>
        </p:txBody>
      </p:sp>
      <p:pic>
        <p:nvPicPr>
          <p:cNvPr id="4505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663" y="1371600"/>
            <a:ext cx="6764337"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9858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79450" y="171450"/>
            <a:ext cx="7112000" cy="971550"/>
          </a:xfrm>
          <a:noFill/>
          <a:ln>
            <a:solidFill>
              <a:schemeClr val="tx1"/>
            </a:solidFill>
            <a:miter lim="800000"/>
            <a:headEnd/>
            <a:tailEnd/>
          </a:ln>
        </p:spPr>
        <p:txBody>
          <a:bodyPr/>
          <a:lstStyle/>
          <a:p>
            <a:r>
              <a:rPr lang="en-US" sz="2600" smtClean="0"/>
              <a:t>Aggregate experienced stock returns and stock market valuations – all years 1946-2007</a:t>
            </a:r>
          </a:p>
        </p:txBody>
      </p:sp>
      <p:pic>
        <p:nvPicPr>
          <p:cNvPr id="4608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295400"/>
            <a:ext cx="9372600" cy="566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6953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04800" y="152400"/>
            <a:ext cx="7467600" cy="762000"/>
          </a:xfrm>
          <a:noFill/>
          <a:ln>
            <a:solidFill>
              <a:schemeClr val="tx1"/>
            </a:solidFill>
            <a:miter lim="800000"/>
            <a:headEnd/>
            <a:tailEnd/>
          </a:ln>
        </p:spPr>
        <p:txBody>
          <a:bodyPr/>
          <a:lstStyle/>
          <a:p>
            <a:r>
              <a:rPr lang="en-US" sz="3100" smtClean="0"/>
              <a:t>Interpretation</a:t>
            </a:r>
          </a:p>
        </p:txBody>
      </p:sp>
      <p:sp>
        <p:nvSpPr>
          <p:cNvPr id="47107" name="Rectangle 3"/>
          <p:cNvSpPr>
            <a:spLocks noGrp="1" noChangeArrowheads="1"/>
          </p:cNvSpPr>
          <p:nvPr>
            <p:ph type="body" idx="1"/>
          </p:nvPr>
        </p:nvSpPr>
        <p:spPr>
          <a:xfrm>
            <a:off x="381000" y="1143000"/>
            <a:ext cx="7391400" cy="5410200"/>
          </a:xfrm>
        </p:spPr>
        <p:txBody>
          <a:bodyPr/>
          <a:lstStyle/>
          <a:p>
            <a:pPr>
              <a:buFont typeface="Wingdings" pitchFamily="2" charset="2"/>
              <a:buChar char="Ø"/>
            </a:pPr>
            <a:r>
              <a:rPr lang="en-US" smtClean="0">
                <a:sym typeface="Wingdings" pitchFamily="2" charset="2"/>
              </a:rPr>
              <a:t>Highly positive correlation between aggregate life-time average returns and stock-market valuation levels.</a:t>
            </a:r>
          </a:p>
          <a:p>
            <a:pPr>
              <a:buFont typeface="Wingdings" pitchFamily="2" charset="2"/>
              <a:buChar char="Ø"/>
            </a:pPr>
            <a:r>
              <a:rPr lang="en-US" smtClean="0">
                <a:sym typeface="Wingdings" pitchFamily="2" charset="2"/>
              </a:rPr>
              <a:t>Implies: </a:t>
            </a:r>
          </a:p>
          <a:p>
            <a:pPr lvl="1"/>
            <a:r>
              <a:rPr lang="en-US" smtClean="0">
                <a:sym typeface="Wingdings" pitchFamily="2" charset="2"/>
              </a:rPr>
              <a:t>Our microdata estimates imply plausible time-variation in aggregate demand for risky assets. </a:t>
            </a:r>
          </a:p>
        </p:txBody>
      </p:sp>
    </p:spTree>
    <p:extLst>
      <p:ext uri="{BB962C8B-B14F-4D97-AF65-F5344CB8AC3E}">
        <p14:creationId xmlns:p14="http://schemas.microsoft.com/office/powerpoint/2010/main" val="1470690322"/>
      </p:ext>
    </p:extLst>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04800" y="381000"/>
            <a:ext cx="7162800" cy="762000"/>
          </a:xfrm>
          <a:noFill/>
          <a:ln>
            <a:solidFill>
              <a:schemeClr val="tx1"/>
            </a:solidFill>
            <a:miter lim="800000"/>
            <a:headEnd/>
            <a:tailEnd/>
          </a:ln>
        </p:spPr>
        <p:txBody>
          <a:bodyPr/>
          <a:lstStyle/>
          <a:p>
            <a:r>
              <a:rPr lang="en-US" sz="3100" smtClean="0"/>
              <a:t>Conclusions</a:t>
            </a:r>
          </a:p>
        </p:txBody>
      </p:sp>
      <p:sp>
        <p:nvSpPr>
          <p:cNvPr id="48131" name="Rectangle 3"/>
          <p:cNvSpPr>
            <a:spLocks noGrp="1" noChangeArrowheads="1"/>
          </p:cNvSpPr>
          <p:nvPr>
            <p:ph type="body" idx="1"/>
          </p:nvPr>
        </p:nvSpPr>
        <p:spPr>
          <a:xfrm>
            <a:off x="381000" y="1447800"/>
            <a:ext cx="8458200" cy="5334000"/>
          </a:xfrm>
        </p:spPr>
        <p:txBody>
          <a:bodyPr/>
          <a:lstStyle/>
          <a:p>
            <a:r>
              <a:rPr lang="en-US" sz="2800" smtClean="0">
                <a:sym typeface="Wingdings" pitchFamily="2" charset="2"/>
              </a:rPr>
              <a:t>Stock return experienced over an individuals' life affects risk attitudes and willingness to take stock risk. Bond return experience affects willingness to take bond risk.</a:t>
            </a:r>
          </a:p>
          <a:p>
            <a:pPr lvl="1"/>
            <a:r>
              <a:rPr lang="en-US" sz="2400" smtClean="0">
                <a:sym typeface="Wingdings" pitchFamily="2" charset="2"/>
              </a:rPr>
              <a:t>Individuals put more weight on relatively recent returns, but even very distant ones still have substantial effects.</a:t>
            </a:r>
          </a:p>
          <a:p>
            <a:r>
              <a:rPr lang="en-US" sz="2800" smtClean="0">
                <a:sym typeface="Wingdings" pitchFamily="2" charset="2"/>
              </a:rPr>
              <a:t>Departure from standard model (stable risk attitudes); source of heterogeneity</a:t>
            </a:r>
          </a:p>
          <a:p>
            <a:pPr lvl="1"/>
            <a:r>
              <a:rPr lang="en-US" sz="2400" smtClean="0">
                <a:sym typeface="Wingdings" pitchFamily="2" charset="2"/>
              </a:rPr>
              <a:t>Systematic departure, </a:t>
            </a:r>
            <a:r>
              <a:rPr lang="en-US" sz="2400" u="sng" smtClean="0">
                <a:sym typeface="Wingdings" pitchFamily="2" charset="2"/>
              </a:rPr>
              <a:t>unified</a:t>
            </a:r>
            <a:r>
              <a:rPr lang="en-US" sz="2400" smtClean="0">
                <a:sym typeface="Wingdings" pitchFamily="2" charset="2"/>
              </a:rPr>
              <a:t> framework for different measures of risk-aversion.</a:t>
            </a:r>
          </a:p>
          <a:p>
            <a:r>
              <a:rPr lang="en-US" sz="2800" smtClean="0">
                <a:sym typeface="Wingdings" pitchFamily="2" charset="2"/>
              </a:rPr>
              <a:t>Potential explanation for variations in stock market valuation and expected returns over time.</a:t>
            </a:r>
          </a:p>
        </p:txBody>
      </p:sp>
    </p:spTree>
    <p:extLst>
      <p:ext uri="{BB962C8B-B14F-4D97-AF65-F5344CB8AC3E}">
        <p14:creationId xmlns:p14="http://schemas.microsoft.com/office/powerpoint/2010/main" val="2418630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 asset pricing</a:t>
            </a:r>
            <a:endParaRPr lang="en-US" dirty="0"/>
          </a:p>
        </p:txBody>
      </p:sp>
      <p:graphicFrame>
        <p:nvGraphicFramePr>
          <p:cNvPr id="68610" name="Object 2"/>
          <p:cNvGraphicFramePr>
            <a:graphicFrameLocks noChangeAspect="1"/>
          </p:cNvGraphicFramePr>
          <p:nvPr/>
        </p:nvGraphicFramePr>
        <p:xfrm>
          <a:off x="2286000" y="4191000"/>
          <a:ext cx="4589462" cy="982663"/>
        </p:xfrm>
        <a:graphic>
          <a:graphicData uri="http://schemas.openxmlformats.org/presentationml/2006/ole">
            <mc:AlternateContent xmlns:mc="http://schemas.openxmlformats.org/markup-compatibility/2006">
              <mc:Choice xmlns:v="urn:schemas-microsoft-com:vml" Requires="v">
                <p:oleObj spid="_x0000_s307264" name="Equation" r:id="rId4" imgW="1765080" imgH="393480" progId="Equation.DSMT4">
                  <p:embed/>
                </p:oleObj>
              </mc:Choice>
              <mc:Fallback>
                <p:oleObj name="Equation" r:id="rId4" imgW="1765080" imgH="3934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4191000"/>
                        <a:ext cx="4589462" cy="982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914400" y="1447800"/>
            <a:ext cx="7620000" cy="2308324"/>
          </a:xfrm>
          <a:prstGeom prst="rect">
            <a:avLst/>
          </a:prstGeom>
          <a:noFill/>
        </p:spPr>
        <p:txBody>
          <a:bodyPr wrap="square" rtlCol="0">
            <a:spAutoFit/>
          </a:bodyPr>
          <a:lstStyle/>
          <a:p>
            <a:r>
              <a:rPr lang="en-US" sz="2400" dirty="0" smtClean="0"/>
              <a:t>Agents should have recognized two things:</a:t>
            </a:r>
          </a:p>
          <a:p>
            <a:endParaRPr lang="en-US" sz="2400" dirty="0" smtClean="0"/>
          </a:p>
          <a:p>
            <a:pPr marL="457200" indent="-457200">
              <a:buAutoNum type="arabicPeriod"/>
            </a:pPr>
            <a:r>
              <a:rPr lang="en-US" sz="2400" dirty="0" smtClean="0"/>
              <a:t>Lower steady state inflation would produce a lower steady state rate of house price appreciation.</a:t>
            </a:r>
          </a:p>
          <a:p>
            <a:pPr marL="457200" indent="-457200">
              <a:buAutoNum type="arabicPeriod"/>
            </a:pPr>
            <a:r>
              <a:rPr lang="en-US" sz="2400" dirty="0" smtClean="0"/>
              <a:t>Positive economic events in the 1990’s would not permanently raise the real rate of housing appreciation.</a:t>
            </a:r>
            <a:endParaRPr lang="en-US" sz="2400" dirty="0"/>
          </a:p>
        </p:txBody>
      </p:sp>
    </p:spTree>
    <p:extLst>
      <p:ext uri="{BB962C8B-B14F-4D97-AF65-F5344CB8AC3E}">
        <p14:creationId xmlns:p14="http://schemas.microsoft.com/office/powerpoint/2010/main" val="642618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04800" y="381000"/>
            <a:ext cx="7162800" cy="762000"/>
          </a:xfrm>
          <a:noFill/>
          <a:ln>
            <a:solidFill>
              <a:schemeClr val="tx1"/>
            </a:solidFill>
            <a:miter lim="800000"/>
            <a:headEnd/>
            <a:tailEnd/>
          </a:ln>
        </p:spPr>
        <p:txBody>
          <a:bodyPr/>
          <a:lstStyle/>
          <a:p>
            <a:r>
              <a:rPr lang="en-US" sz="3100" smtClean="0"/>
              <a:t>Follow-up projects</a:t>
            </a:r>
          </a:p>
        </p:txBody>
      </p:sp>
      <p:sp>
        <p:nvSpPr>
          <p:cNvPr id="49155" name="Rectangle 3"/>
          <p:cNvSpPr>
            <a:spLocks noGrp="1" noChangeArrowheads="1"/>
          </p:cNvSpPr>
          <p:nvPr>
            <p:ph type="body" idx="1"/>
          </p:nvPr>
        </p:nvSpPr>
        <p:spPr>
          <a:xfrm>
            <a:off x="381000" y="1447800"/>
            <a:ext cx="8458200" cy="5334000"/>
          </a:xfrm>
        </p:spPr>
        <p:txBody>
          <a:bodyPr>
            <a:normAutofit lnSpcReduction="10000"/>
          </a:bodyPr>
          <a:lstStyle/>
          <a:p>
            <a:pPr marL="277813" indent="-277813">
              <a:lnSpc>
                <a:spcPct val="90000"/>
              </a:lnSpc>
            </a:pPr>
            <a:r>
              <a:rPr lang="en-US" sz="2800" smtClean="0">
                <a:sym typeface="Wingdings" pitchFamily="2" charset="2"/>
              </a:rPr>
              <a:t>Inflation experience – see separate slides</a:t>
            </a:r>
          </a:p>
          <a:p>
            <a:pPr marL="277813" indent="-277813">
              <a:lnSpc>
                <a:spcPct val="90000"/>
              </a:lnSpc>
            </a:pPr>
            <a:r>
              <a:rPr lang="en-US" sz="2800" smtClean="0">
                <a:sym typeface="Wingdings" pitchFamily="2" charset="2"/>
              </a:rPr>
              <a:t>Earthquake experience</a:t>
            </a:r>
          </a:p>
          <a:p>
            <a:pPr marL="695325" lvl="1" indent="-303213">
              <a:lnSpc>
                <a:spcPct val="90000"/>
              </a:lnSpc>
            </a:pPr>
            <a:r>
              <a:rPr lang="en-US" sz="2400" smtClean="0">
                <a:sym typeface="Wingdings" pitchFamily="2" charset="2"/>
              </a:rPr>
              <a:t>“Experience” = exposure on TV, controlling for (unchanged) earthquake risk of own residence</a:t>
            </a:r>
          </a:p>
          <a:p>
            <a:pPr marL="695325" lvl="1" indent="-303213">
              <a:lnSpc>
                <a:spcPct val="90000"/>
              </a:lnSpc>
            </a:pPr>
            <a:r>
              <a:rPr lang="en-US" sz="2400" smtClean="0">
                <a:sym typeface="Wingdings" pitchFamily="2" charset="2"/>
              </a:rPr>
              <a:t>Outcome = take-up rate of earthquake insurance, home improvement (foundations), housing prices</a:t>
            </a:r>
            <a:endParaRPr lang="en-US" sz="1200" smtClean="0">
              <a:sym typeface="Wingdings" pitchFamily="2" charset="2"/>
            </a:endParaRPr>
          </a:p>
          <a:p>
            <a:pPr marL="277813" indent="-277813">
              <a:lnSpc>
                <a:spcPct val="90000"/>
              </a:lnSpc>
            </a:pPr>
            <a:r>
              <a:rPr lang="en-US" sz="2800" smtClean="0">
                <a:sym typeface="Wingdings" pitchFamily="2" charset="2"/>
              </a:rPr>
              <a:t>“Institutional memory”</a:t>
            </a:r>
          </a:p>
          <a:p>
            <a:pPr marL="695325" lvl="1" indent="-303213">
              <a:lnSpc>
                <a:spcPct val="90000"/>
              </a:lnSpc>
            </a:pPr>
            <a:r>
              <a:rPr lang="en-US" sz="2400" smtClean="0">
                <a:sym typeface="Wingdings" pitchFamily="2" charset="2"/>
              </a:rPr>
              <a:t>Is banks’ risk taking is affected by their “history,” i.e., the environments the institutions and their CEOs have faced in the past?</a:t>
            </a:r>
          </a:p>
          <a:p>
            <a:pPr marL="695325" lvl="1" indent="-303213">
              <a:lnSpc>
                <a:spcPct val="90000"/>
              </a:lnSpc>
            </a:pPr>
            <a:r>
              <a:rPr lang="en-US" sz="2400" smtClean="0">
                <a:sym typeface="Wingdings" pitchFamily="2" charset="2"/>
              </a:rPr>
              <a:t>Experience: founding year, “life-time bank so far”, age CEO, experience CEO.</a:t>
            </a:r>
          </a:p>
          <a:p>
            <a:pPr marL="695325" lvl="1" indent="-303213">
              <a:lnSpc>
                <a:spcPct val="90000"/>
              </a:lnSpc>
            </a:pPr>
            <a:r>
              <a:rPr lang="en-US" sz="2400" smtClean="0">
                <a:sym typeface="Wingdings" pitchFamily="2" charset="2"/>
              </a:rPr>
              <a:t>Selection issues, e.g., founding harder during bad times, endogenous firing</a:t>
            </a:r>
          </a:p>
        </p:txBody>
      </p:sp>
    </p:spTree>
    <p:extLst>
      <p:ext uri="{BB962C8B-B14F-4D97-AF65-F5344CB8AC3E}">
        <p14:creationId xmlns:p14="http://schemas.microsoft.com/office/powerpoint/2010/main" val="3611781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838200" y="381000"/>
            <a:ext cx="7162800" cy="762000"/>
          </a:xfrm>
          <a:noFill/>
          <a:ln>
            <a:solidFill>
              <a:schemeClr val="tx1"/>
            </a:solidFill>
            <a:miter lim="800000"/>
            <a:headEnd/>
            <a:tailEnd/>
          </a:ln>
        </p:spPr>
        <p:txBody>
          <a:bodyPr/>
          <a:lstStyle/>
          <a:p>
            <a:r>
              <a:rPr lang="en-US" sz="3100" smtClean="0"/>
              <a:t>Broader research ideas</a:t>
            </a:r>
          </a:p>
        </p:txBody>
      </p:sp>
      <p:sp>
        <p:nvSpPr>
          <p:cNvPr id="1054723" name="Rectangle 3"/>
          <p:cNvSpPr>
            <a:spLocks noGrp="1" noChangeArrowheads="1"/>
          </p:cNvSpPr>
          <p:nvPr>
            <p:ph type="body" idx="1"/>
          </p:nvPr>
        </p:nvSpPr>
        <p:spPr>
          <a:xfrm>
            <a:off x="838200" y="1524000"/>
            <a:ext cx="7239000" cy="5029200"/>
          </a:xfrm>
        </p:spPr>
        <p:txBody>
          <a:bodyPr/>
          <a:lstStyle/>
          <a:p>
            <a:pPr marL="277813" indent="-277813">
              <a:defRPr/>
            </a:pPr>
            <a:r>
              <a:rPr lang="en-US" sz="2400" dirty="0">
                <a:sym typeface="Wingdings" pitchFamily="2" charset="2"/>
              </a:rPr>
              <a:t>Relevance of </a:t>
            </a:r>
            <a:r>
              <a:rPr lang="en-US" sz="2400" b="1" dirty="0">
                <a:sym typeface="Wingdings" pitchFamily="2" charset="2"/>
              </a:rPr>
              <a:t>“experience effect”</a:t>
            </a:r>
            <a:r>
              <a:rPr lang="en-US" sz="2400" dirty="0">
                <a:sym typeface="Wingdings" pitchFamily="2" charset="2"/>
              </a:rPr>
              <a:t> for important economic and financial decisions of households and of firms</a:t>
            </a:r>
          </a:p>
          <a:p>
            <a:pPr marL="695325" lvl="1" indent="-303213">
              <a:defRPr/>
            </a:pPr>
            <a:r>
              <a:rPr lang="en-US" sz="2000" dirty="0">
                <a:sym typeface="Wingdings" pitchFamily="2" charset="2"/>
              </a:rPr>
              <a:t>Especially: duration of “</a:t>
            </a:r>
            <a:r>
              <a:rPr lang="en-US" sz="2000" b="1" dirty="0">
                <a:sym typeface="Wingdings" pitchFamily="2" charset="2"/>
              </a:rPr>
              <a:t>crisis effects</a:t>
            </a:r>
            <a:r>
              <a:rPr lang="en-US" sz="2000" dirty="0" smtClean="0">
                <a:sym typeface="Wingdings" pitchFamily="2" charset="2"/>
              </a:rPr>
              <a:t>”</a:t>
            </a:r>
          </a:p>
          <a:p>
            <a:pPr marL="392112" lvl="1" indent="0">
              <a:buFontTx/>
              <a:buNone/>
              <a:defRPr/>
            </a:pPr>
            <a:endParaRPr lang="en-US" sz="2000" dirty="0">
              <a:sym typeface="Wingdings" pitchFamily="2" charset="2"/>
            </a:endParaRPr>
          </a:p>
          <a:p>
            <a:pPr marL="277813" indent="-277813">
              <a:defRPr/>
            </a:pPr>
            <a:r>
              <a:rPr lang="en-US" sz="2400" dirty="0">
                <a:sym typeface="Wingdings" pitchFamily="2" charset="2"/>
              </a:rPr>
              <a:t>Recent emphasis on “age effects” for economics (see NIH/NIA initiatives)  confound with cohort-specific experience effects</a:t>
            </a:r>
            <a:r>
              <a:rPr lang="en-US" sz="2400" dirty="0" smtClean="0">
                <a:sym typeface="Wingdings" pitchFamily="2" charset="2"/>
              </a:rPr>
              <a:t>?</a:t>
            </a:r>
            <a:endParaRPr lang="en-US" sz="2400" dirty="0">
              <a:sym typeface="Wingdings" pitchFamily="2" charset="2"/>
            </a:endParaRPr>
          </a:p>
        </p:txBody>
      </p:sp>
    </p:spTree>
    <p:extLst>
      <p:ext uri="{BB962C8B-B14F-4D97-AF65-F5344CB8AC3E}">
        <p14:creationId xmlns:p14="http://schemas.microsoft.com/office/powerpoint/2010/main" val="3983187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4</a:t>
            </a:r>
            <a:r>
              <a:rPr lang="en-US" dirty="0" smtClean="0">
                <a:solidFill>
                  <a:schemeClr val="tx1"/>
                </a:solidFill>
              </a:rPr>
              <a:t>. Asset Pricing</a:t>
            </a:r>
            <a:endParaRPr lang="en-US" dirty="0">
              <a:solidFill>
                <a:schemeClr val="tx1"/>
              </a:solidFill>
            </a:endParaRPr>
          </a:p>
        </p:txBody>
      </p:sp>
      <p:sp>
        <p:nvSpPr>
          <p:cNvPr id="3" name="Content Placeholder 2"/>
          <p:cNvSpPr>
            <a:spLocks noGrp="1"/>
          </p:cNvSpPr>
          <p:nvPr>
            <p:ph idx="1"/>
          </p:nvPr>
        </p:nvSpPr>
        <p:spPr>
          <a:xfrm>
            <a:off x="685800" y="1981200"/>
            <a:ext cx="7772400" cy="904863"/>
          </a:xfrm>
        </p:spPr>
        <p:txBody>
          <a:bodyPr/>
          <a:lstStyle/>
          <a:p>
            <a:r>
              <a:rPr lang="en-US" dirty="0" smtClean="0"/>
              <a:t>Cross-sectional anomalies</a:t>
            </a:r>
          </a:p>
          <a:p>
            <a:r>
              <a:rPr lang="en-US" dirty="0" smtClean="0"/>
              <a:t>Aggregate (time series) anomalies</a:t>
            </a:r>
          </a:p>
        </p:txBody>
      </p:sp>
    </p:spTree>
    <p:extLst>
      <p:ext uri="{BB962C8B-B14F-4D97-AF65-F5344CB8AC3E}">
        <p14:creationId xmlns:p14="http://schemas.microsoft.com/office/powerpoint/2010/main" val="1098175532"/>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Evidence on market efficiency</a:t>
            </a:r>
            <a:endParaRPr lang="en-US" dirty="0">
              <a:solidFill>
                <a:schemeClr val="tx1"/>
              </a:solidFill>
            </a:endParaRPr>
          </a:p>
        </p:txBody>
      </p:sp>
      <p:sp>
        <p:nvSpPr>
          <p:cNvPr id="3" name="Content Placeholder 2"/>
          <p:cNvSpPr>
            <a:spLocks noGrp="1"/>
          </p:cNvSpPr>
          <p:nvPr>
            <p:ph idx="1"/>
          </p:nvPr>
        </p:nvSpPr>
        <p:spPr/>
        <p:txBody>
          <a:bodyPr>
            <a:normAutofit fontScale="92500" lnSpcReduction="10000"/>
          </a:bodyPr>
          <a:lstStyle/>
          <a:p>
            <a:r>
              <a:rPr lang="en-US" dirty="0" smtClean="0"/>
              <a:t>Almost all economists agree that returns are either completely unpredictable or almost unpredictable.  </a:t>
            </a:r>
          </a:p>
          <a:p>
            <a:r>
              <a:rPr lang="en-US" dirty="0" smtClean="0"/>
              <a:t>So the debate is over whether there exists no predictability or a small degree of predictability.  </a:t>
            </a:r>
          </a:p>
          <a:p>
            <a:r>
              <a:rPr lang="en-US" dirty="0"/>
              <a:t>B</a:t>
            </a:r>
            <a:r>
              <a:rPr lang="en-US" dirty="0" smtClean="0"/>
              <a:t>ehavioral finance economists believe that there is a small degree of (unjustified) predictability.</a:t>
            </a:r>
            <a:endParaRPr lang="en-US" dirty="0"/>
          </a:p>
        </p:txBody>
      </p:sp>
    </p:spTree>
    <p:extLst>
      <p:ext uri="{BB962C8B-B14F-4D97-AF65-F5344CB8AC3E}">
        <p14:creationId xmlns:p14="http://schemas.microsoft.com/office/powerpoint/2010/main" val="387258741"/>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6096000"/>
            <a:ext cx="8534400" cy="646331"/>
          </a:xfrm>
          <a:prstGeom prst="rect">
            <a:avLst/>
          </a:prstGeom>
          <a:noFill/>
        </p:spPr>
        <p:txBody>
          <a:bodyPr wrap="square" rtlCol="0">
            <a:spAutoFit/>
          </a:bodyPr>
          <a:lstStyle/>
          <a:p>
            <a:r>
              <a:rPr lang="en-US" dirty="0" smtClean="0"/>
              <a:t>See </a:t>
            </a:r>
            <a:r>
              <a:rPr lang="en-US" dirty="0" err="1" smtClean="0"/>
              <a:t>Debondt</a:t>
            </a:r>
            <a:r>
              <a:rPr lang="en-US" dirty="0" smtClean="0"/>
              <a:t> and </a:t>
            </a:r>
            <a:r>
              <a:rPr lang="en-US" dirty="0" err="1" smtClean="0"/>
              <a:t>Thaler</a:t>
            </a:r>
            <a:r>
              <a:rPr lang="en-US" dirty="0" smtClean="0"/>
              <a:t> 1985; </a:t>
            </a:r>
            <a:r>
              <a:rPr lang="en-US" dirty="0" err="1" smtClean="0"/>
              <a:t>Fama</a:t>
            </a:r>
            <a:r>
              <a:rPr lang="en-US" dirty="0" smtClean="0"/>
              <a:t> and French 1992, 1993; </a:t>
            </a:r>
            <a:r>
              <a:rPr lang="en-US" dirty="0" err="1" smtClean="0"/>
              <a:t>Jegadeesh</a:t>
            </a:r>
            <a:r>
              <a:rPr lang="en-US" dirty="0" smtClean="0"/>
              <a:t> and Titman 1993; </a:t>
            </a:r>
            <a:r>
              <a:rPr lang="en-US" dirty="0" err="1" smtClean="0"/>
              <a:t>Lakonishok</a:t>
            </a:r>
            <a:r>
              <a:rPr lang="en-US" dirty="0"/>
              <a:t>, </a:t>
            </a:r>
            <a:r>
              <a:rPr lang="en-US" dirty="0" err="1"/>
              <a:t>Shleifer</a:t>
            </a:r>
            <a:r>
              <a:rPr lang="en-US" dirty="0"/>
              <a:t>, and </a:t>
            </a:r>
            <a:r>
              <a:rPr lang="en-US" dirty="0" err="1"/>
              <a:t>Vishny</a:t>
            </a:r>
            <a:r>
              <a:rPr lang="en-US" dirty="0"/>
              <a:t> </a:t>
            </a:r>
            <a:r>
              <a:rPr lang="en-US" dirty="0" smtClean="0"/>
              <a:t>1994; </a:t>
            </a:r>
            <a:r>
              <a:rPr lang="en-US" dirty="0" err="1" smtClean="0"/>
              <a:t>Carhart</a:t>
            </a:r>
            <a:r>
              <a:rPr lang="en-US" dirty="0" smtClean="0"/>
              <a:t> 1997</a:t>
            </a:r>
            <a:endParaRPr lang="en-US" dirty="0"/>
          </a:p>
        </p:txBody>
      </p:sp>
      <p:sp>
        <p:nvSpPr>
          <p:cNvPr id="2" name="Title 1"/>
          <p:cNvSpPr>
            <a:spLocks noGrp="1"/>
          </p:cNvSpPr>
          <p:nvPr>
            <p:ph type="title"/>
          </p:nvPr>
        </p:nvSpPr>
        <p:spPr>
          <a:xfrm>
            <a:off x="0" y="274638"/>
            <a:ext cx="9144000" cy="1143000"/>
          </a:xfrm>
        </p:spPr>
        <p:txBody>
          <a:bodyPr>
            <a:noAutofit/>
          </a:bodyPr>
          <a:lstStyle/>
          <a:p>
            <a:r>
              <a:rPr lang="en-US" sz="4000" dirty="0" smtClean="0"/>
              <a:t>Where is the cross-sectional predictability?</a:t>
            </a:r>
            <a:endParaRPr lang="en-US" sz="4000" dirty="0"/>
          </a:p>
        </p:txBody>
      </p:sp>
      <p:sp>
        <p:nvSpPr>
          <p:cNvPr id="3" name="Content Placeholder 2"/>
          <p:cNvSpPr>
            <a:spLocks noGrp="1"/>
          </p:cNvSpPr>
          <p:nvPr>
            <p:ph idx="1"/>
          </p:nvPr>
        </p:nvSpPr>
        <p:spPr>
          <a:xfrm>
            <a:off x="457200" y="1600200"/>
            <a:ext cx="8686800" cy="4525963"/>
          </a:xfrm>
        </p:spPr>
        <p:txBody>
          <a:bodyPr>
            <a:normAutofit/>
          </a:bodyPr>
          <a:lstStyle/>
          <a:p>
            <a:pPr marL="0" indent="0">
              <a:buNone/>
            </a:pPr>
            <a:r>
              <a:rPr lang="en-US" dirty="0" smtClean="0"/>
              <a:t>In the cross-section, these kinds of companies seem to have inexplicably high levels of excess returns in year </a:t>
            </a:r>
            <a:r>
              <a:rPr lang="en-US" i="1" dirty="0" smtClean="0">
                <a:latin typeface="Times New Roman" pitchFamily="18" charset="0"/>
                <a:cs typeface="Times New Roman" pitchFamily="18" charset="0"/>
              </a:rPr>
              <a:t>t</a:t>
            </a:r>
            <a:r>
              <a:rPr lang="en-US" dirty="0" smtClean="0"/>
              <a:t>:</a:t>
            </a:r>
          </a:p>
          <a:p>
            <a:r>
              <a:rPr lang="en-US" dirty="0" smtClean="0"/>
              <a:t>Low excess returns during years </a:t>
            </a:r>
            <a:r>
              <a:rPr lang="en-US" i="1" dirty="0" smtClean="0">
                <a:latin typeface="Times New Roman" pitchFamily="18" charset="0"/>
                <a:cs typeface="Times New Roman" pitchFamily="18" charset="0"/>
              </a:rPr>
              <a:t>t</a:t>
            </a:r>
            <a:r>
              <a:rPr lang="en-US" dirty="0" smtClean="0">
                <a:latin typeface="Times New Roman" pitchFamily="18" charset="0"/>
                <a:cs typeface="Times New Roman" pitchFamily="18" charset="0"/>
              </a:rPr>
              <a:t>-5</a:t>
            </a:r>
            <a:r>
              <a:rPr lang="en-US" i="1" dirty="0" smtClean="0">
                <a:latin typeface="Times New Roman" pitchFamily="18" charset="0"/>
                <a:cs typeface="Times New Roman" pitchFamily="18" charset="0"/>
              </a:rPr>
              <a:t>, t</a:t>
            </a:r>
            <a:r>
              <a:rPr lang="en-US" dirty="0" smtClean="0">
                <a:latin typeface="Times New Roman" pitchFamily="18" charset="0"/>
                <a:cs typeface="Times New Roman" pitchFamily="18" charset="0"/>
              </a:rPr>
              <a:t>-4</a:t>
            </a:r>
            <a:r>
              <a:rPr lang="en-US" i="1" dirty="0" smtClean="0">
                <a:latin typeface="Times New Roman" pitchFamily="18" charset="0"/>
                <a:cs typeface="Times New Roman" pitchFamily="18" charset="0"/>
              </a:rPr>
              <a:t>, t-</a:t>
            </a:r>
            <a:r>
              <a:rPr lang="en-US" dirty="0" smtClean="0">
                <a:latin typeface="Times New Roman" pitchFamily="18" charset="0"/>
                <a:cs typeface="Times New Roman" pitchFamily="18" charset="0"/>
              </a:rPr>
              <a:t>3</a:t>
            </a:r>
            <a:r>
              <a:rPr lang="en-US" i="1" dirty="0" smtClean="0">
                <a:latin typeface="Times New Roman" pitchFamily="18" charset="0"/>
                <a:cs typeface="Times New Roman" pitchFamily="18" charset="0"/>
              </a:rPr>
              <a:t>, t</a:t>
            </a:r>
            <a:r>
              <a:rPr lang="en-US" dirty="0" smtClean="0">
                <a:latin typeface="Times New Roman" pitchFamily="18" charset="0"/>
                <a:cs typeface="Times New Roman" pitchFamily="18" charset="0"/>
              </a:rPr>
              <a:t>-2</a:t>
            </a:r>
            <a:r>
              <a:rPr lang="en-US" dirty="0" smtClean="0"/>
              <a:t>.</a:t>
            </a:r>
          </a:p>
          <a:p>
            <a:r>
              <a:rPr lang="en-US" dirty="0" smtClean="0"/>
              <a:t>High ratios of (Book value)/(Market value) at year-end </a:t>
            </a:r>
            <a:r>
              <a:rPr lang="en-US" i="1" dirty="0" smtClean="0">
                <a:latin typeface="Times New Roman" pitchFamily="18" charset="0"/>
                <a:cs typeface="Times New Roman" pitchFamily="18" charset="0"/>
              </a:rPr>
              <a:t>t-1    </a:t>
            </a:r>
            <a:r>
              <a:rPr lang="en-US" sz="2400" dirty="0" smtClean="0">
                <a:cs typeface="Times New Roman" pitchFamily="18" charset="0"/>
              </a:rPr>
              <a:t>(these are referred to as value stocks)</a:t>
            </a:r>
            <a:endParaRPr lang="en-US" sz="2400" dirty="0" smtClean="0"/>
          </a:p>
          <a:p>
            <a:r>
              <a:rPr lang="en-US" dirty="0" smtClean="0"/>
              <a:t>Small market capitalizations at year-end </a:t>
            </a:r>
            <a:r>
              <a:rPr lang="en-US" i="1" dirty="0" smtClean="0">
                <a:latin typeface="Times New Roman" pitchFamily="18" charset="0"/>
                <a:cs typeface="Times New Roman" pitchFamily="18" charset="0"/>
              </a:rPr>
              <a:t>t-1</a:t>
            </a:r>
            <a:endParaRPr lang="en-US" dirty="0"/>
          </a:p>
          <a:p>
            <a:r>
              <a:rPr lang="en-US" dirty="0"/>
              <a:t>High excess returns </a:t>
            </a:r>
            <a:r>
              <a:rPr lang="en-US" dirty="0" smtClean="0"/>
              <a:t>at the end of year </a:t>
            </a:r>
            <a:r>
              <a:rPr lang="en-US" i="1" dirty="0" smtClean="0">
                <a:latin typeface="Times New Roman" pitchFamily="18" charset="0"/>
                <a:cs typeface="Times New Roman" pitchFamily="18" charset="0"/>
              </a:rPr>
              <a:t>t-1</a:t>
            </a:r>
            <a:endParaRPr lang="en-US" i="1" dirty="0">
              <a:latin typeface="Times New Roman" pitchFamily="18" charset="0"/>
              <a:cs typeface="Times New Roman" pitchFamily="18" charset="0"/>
            </a:endParaRPr>
          </a:p>
          <a:p>
            <a:endParaRPr lang="en-US" dirty="0" smtClean="0"/>
          </a:p>
          <a:p>
            <a:pPr marL="0" indent="0">
              <a:buNone/>
            </a:pPr>
            <a:endParaRPr lang="en-US" dirty="0" smtClean="0"/>
          </a:p>
          <a:p>
            <a:pPr marL="457200" lvl="1" indent="0">
              <a:buNone/>
            </a:pPr>
            <a:endParaRPr lang="en-US" dirty="0" smtClean="0"/>
          </a:p>
        </p:txBody>
      </p:sp>
    </p:spTree>
    <p:extLst>
      <p:ext uri="{BB962C8B-B14F-4D97-AF65-F5344CB8AC3E}">
        <p14:creationId xmlns:p14="http://schemas.microsoft.com/office/powerpoint/2010/main" val="2314312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620000" cy="792161"/>
          </a:xfrm>
        </p:spPr>
        <p:txBody>
          <a:bodyPr>
            <a:normAutofit/>
          </a:bodyPr>
          <a:lstStyle/>
          <a:p>
            <a:r>
              <a:rPr lang="en-US" sz="3200" dirty="0" err="1" smtClean="0">
                <a:solidFill>
                  <a:schemeClr val="tx1"/>
                </a:solidFill>
              </a:rPr>
              <a:t>Debondt</a:t>
            </a:r>
            <a:r>
              <a:rPr lang="en-US" sz="3200" dirty="0" smtClean="0">
                <a:solidFill>
                  <a:schemeClr val="tx1"/>
                </a:solidFill>
              </a:rPr>
              <a:t> and </a:t>
            </a:r>
            <a:r>
              <a:rPr lang="en-US" sz="3200" dirty="0" err="1" smtClean="0">
                <a:solidFill>
                  <a:schemeClr val="tx1"/>
                </a:solidFill>
              </a:rPr>
              <a:t>Thaler</a:t>
            </a:r>
            <a:r>
              <a:rPr lang="en-US" sz="3200" dirty="0" smtClean="0">
                <a:solidFill>
                  <a:schemeClr val="tx1"/>
                </a:solidFill>
              </a:rPr>
              <a:t> (1985)</a:t>
            </a:r>
            <a:endParaRPr lang="en-US" sz="3200" dirty="0">
              <a:solidFill>
                <a:schemeClr val="tx1"/>
              </a:solidFill>
            </a:endParaRPr>
          </a:p>
        </p:txBody>
      </p:sp>
      <p:pic>
        <p:nvPicPr>
          <p:cNvPr id="57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2496" y="1066799"/>
            <a:ext cx="6748504" cy="5747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2035375"/>
            <a:ext cx="2720809" cy="369332"/>
          </a:xfrm>
          <a:prstGeom prst="rect">
            <a:avLst/>
          </a:prstGeom>
          <a:noFill/>
        </p:spPr>
        <p:txBody>
          <a:bodyPr wrap="none" rtlCol="0">
            <a:spAutoFit/>
          </a:bodyPr>
          <a:lstStyle/>
          <a:p>
            <a:r>
              <a:rPr lang="en-US" dirty="0" smtClean="0"/>
              <a:t>Cumulative “excess” return</a:t>
            </a:r>
            <a:endParaRPr lang="en-US" dirty="0"/>
          </a:p>
        </p:txBody>
      </p:sp>
      <p:sp>
        <p:nvSpPr>
          <p:cNvPr id="6" name="Rectangle 5"/>
          <p:cNvSpPr/>
          <p:nvPr/>
        </p:nvSpPr>
        <p:spPr>
          <a:xfrm>
            <a:off x="1371600" y="3733800"/>
            <a:ext cx="4572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630735" y="6019800"/>
            <a:ext cx="3270254" cy="369332"/>
          </a:xfrm>
          <a:prstGeom prst="rect">
            <a:avLst/>
          </a:prstGeom>
          <a:solidFill>
            <a:schemeClr val="bg1"/>
          </a:solidFill>
          <a:ln>
            <a:noFill/>
          </a:ln>
        </p:spPr>
        <p:txBody>
          <a:bodyPr wrap="none" rtlCol="0">
            <a:spAutoFit/>
          </a:bodyPr>
          <a:lstStyle/>
          <a:p>
            <a:r>
              <a:rPr lang="en-US" dirty="0" smtClean="0"/>
              <a:t>Months after portfolio formation</a:t>
            </a:r>
            <a:endParaRPr lang="en-US" dirty="0"/>
          </a:p>
        </p:txBody>
      </p:sp>
    </p:spTree>
    <p:extLst>
      <p:ext uri="{BB962C8B-B14F-4D97-AF65-F5344CB8AC3E}">
        <p14:creationId xmlns:p14="http://schemas.microsoft.com/office/powerpoint/2010/main" val="449110574"/>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Another form of cross-sectional predictability</a:t>
            </a:r>
            <a:endParaRPr lang="en-US" dirty="0"/>
          </a:p>
        </p:txBody>
      </p:sp>
      <p:sp>
        <p:nvSpPr>
          <p:cNvPr id="3" name="Content Placeholder 2"/>
          <p:cNvSpPr>
            <a:spLocks noGrp="1"/>
          </p:cNvSpPr>
          <p:nvPr>
            <p:ph idx="1"/>
          </p:nvPr>
        </p:nvSpPr>
        <p:spPr>
          <a:xfrm>
            <a:off x="457200" y="2103437"/>
            <a:ext cx="8382000" cy="4525963"/>
          </a:xfrm>
        </p:spPr>
        <p:txBody>
          <a:bodyPr>
            <a:normAutofit/>
          </a:bodyPr>
          <a:lstStyle/>
          <a:p>
            <a:r>
              <a:rPr lang="en-US" dirty="0" smtClean="0"/>
              <a:t>Initial Public Offerings have low rates of return during their first three years (after the initial price pop on the opening day)</a:t>
            </a:r>
          </a:p>
          <a:p>
            <a:r>
              <a:rPr lang="en-US" dirty="0" smtClean="0"/>
              <a:t>When adjusted for risk and overall market returns, the underperformance is at least 5% per year.</a:t>
            </a:r>
          </a:p>
          <a:p>
            <a:r>
              <a:rPr lang="en-US" i="1" dirty="0" smtClean="0"/>
              <a:t>“(1) Investors are periodically overoptimistic about the earnings potential of young growth companies, and (2) firms take advantage of these ‘windows of opportunity.”</a:t>
            </a:r>
            <a:endParaRPr lang="en-US" i="1" dirty="0"/>
          </a:p>
        </p:txBody>
      </p:sp>
      <p:sp>
        <p:nvSpPr>
          <p:cNvPr id="5" name="TextBox 4"/>
          <p:cNvSpPr txBox="1"/>
          <p:nvPr/>
        </p:nvSpPr>
        <p:spPr>
          <a:xfrm>
            <a:off x="6858000" y="6248400"/>
            <a:ext cx="1406219" cy="369332"/>
          </a:xfrm>
          <a:prstGeom prst="rect">
            <a:avLst/>
          </a:prstGeom>
          <a:noFill/>
        </p:spPr>
        <p:txBody>
          <a:bodyPr wrap="none" rtlCol="0">
            <a:spAutoFit/>
          </a:bodyPr>
          <a:lstStyle/>
          <a:p>
            <a:r>
              <a:rPr lang="en-US" dirty="0" smtClean="0"/>
              <a:t>(Ritter, 1991)</a:t>
            </a:r>
            <a:endParaRPr lang="en-US" dirty="0"/>
          </a:p>
        </p:txBody>
      </p:sp>
    </p:spTree>
    <p:extLst>
      <p:ext uri="{BB962C8B-B14F-4D97-AF65-F5344CB8AC3E}">
        <p14:creationId xmlns:p14="http://schemas.microsoft.com/office/powerpoint/2010/main" val="2589616547"/>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5867400"/>
            <a:ext cx="8305800" cy="646331"/>
          </a:xfrm>
          <a:prstGeom prst="rect">
            <a:avLst/>
          </a:prstGeom>
          <a:noFill/>
        </p:spPr>
        <p:txBody>
          <a:bodyPr wrap="square" rtlCol="0">
            <a:spAutoFit/>
          </a:bodyPr>
          <a:lstStyle/>
          <a:p>
            <a:r>
              <a:rPr lang="en-US" dirty="0" smtClean="0"/>
              <a:t>See Campbell and </a:t>
            </a:r>
            <a:r>
              <a:rPr lang="en-US" dirty="0" err="1" smtClean="0"/>
              <a:t>Shiller</a:t>
            </a:r>
            <a:r>
              <a:rPr lang="en-US" dirty="0" smtClean="0"/>
              <a:t> 1987, 1988; Campbell and Cochrane 1998; </a:t>
            </a:r>
            <a:r>
              <a:rPr lang="en-US" dirty="0" err="1" smtClean="0"/>
              <a:t>Lettau</a:t>
            </a:r>
            <a:r>
              <a:rPr lang="en-US" dirty="0" smtClean="0"/>
              <a:t> and </a:t>
            </a:r>
            <a:r>
              <a:rPr lang="en-US" dirty="0" err="1" smtClean="0"/>
              <a:t>Ludvigson</a:t>
            </a:r>
            <a:r>
              <a:rPr lang="en-US" dirty="0" smtClean="0"/>
              <a:t> 2001; </a:t>
            </a:r>
            <a:r>
              <a:rPr lang="en-US" dirty="0" err="1" smtClean="0"/>
              <a:t>Fuster</a:t>
            </a:r>
            <a:r>
              <a:rPr lang="en-US" dirty="0" smtClean="0"/>
              <a:t>, Mendel , </a:t>
            </a:r>
            <a:r>
              <a:rPr lang="en-US" dirty="0" err="1" smtClean="0"/>
              <a:t>Laibson</a:t>
            </a:r>
            <a:r>
              <a:rPr lang="en-US" dirty="0" smtClean="0"/>
              <a:t> 2010; </a:t>
            </a:r>
            <a:r>
              <a:rPr lang="en-US" dirty="0" err="1" smtClean="0"/>
              <a:t>Fuster</a:t>
            </a:r>
            <a:r>
              <a:rPr lang="en-US" dirty="0" smtClean="0"/>
              <a:t>, Hebert, and </a:t>
            </a:r>
            <a:r>
              <a:rPr lang="en-US" dirty="0" err="1" smtClean="0"/>
              <a:t>Laibson</a:t>
            </a:r>
            <a:r>
              <a:rPr lang="en-US" dirty="0" smtClean="0"/>
              <a:t> 2012;</a:t>
            </a:r>
            <a:endParaRPr lang="en-US" dirty="0"/>
          </a:p>
        </p:txBody>
      </p:sp>
      <p:sp>
        <p:nvSpPr>
          <p:cNvPr id="2" name="Title 1"/>
          <p:cNvSpPr>
            <a:spLocks noGrp="1"/>
          </p:cNvSpPr>
          <p:nvPr>
            <p:ph type="title"/>
          </p:nvPr>
        </p:nvSpPr>
        <p:spPr>
          <a:xfrm>
            <a:off x="685800" y="152400"/>
            <a:ext cx="7772400" cy="1143000"/>
          </a:xfrm>
        </p:spPr>
        <p:txBody>
          <a:bodyPr>
            <a:normAutofit fontScale="90000"/>
          </a:bodyPr>
          <a:lstStyle/>
          <a:p>
            <a:r>
              <a:rPr lang="en-US" dirty="0" smtClean="0"/>
              <a:t>Where is the aggregate predictability?</a:t>
            </a:r>
            <a:endParaRPr lang="en-US" dirty="0"/>
          </a:p>
        </p:txBody>
      </p:sp>
      <p:sp>
        <p:nvSpPr>
          <p:cNvPr id="3" name="Content Placeholder 2"/>
          <p:cNvSpPr>
            <a:spLocks noGrp="1"/>
          </p:cNvSpPr>
          <p:nvPr>
            <p:ph idx="1"/>
          </p:nvPr>
        </p:nvSpPr>
        <p:spPr>
          <a:xfrm>
            <a:off x="304800" y="1371600"/>
            <a:ext cx="8534400" cy="4525963"/>
          </a:xfrm>
        </p:spPr>
        <p:txBody>
          <a:bodyPr>
            <a:normAutofit/>
          </a:bodyPr>
          <a:lstStyle/>
          <a:p>
            <a:pPr marL="0" indent="0">
              <a:buNone/>
            </a:pPr>
            <a:r>
              <a:rPr lang="en-US" sz="2400" dirty="0" smtClean="0"/>
              <a:t>The aggregate stock market seems to have high excess returns in year </a:t>
            </a:r>
            <a:r>
              <a:rPr lang="en-US" sz="2400" i="1" dirty="0" smtClean="0">
                <a:latin typeface="Times New Roman" pitchFamily="18" charset="0"/>
                <a:cs typeface="Times New Roman" pitchFamily="18" charset="0"/>
              </a:rPr>
              <a:t>t+2 to t+5</a:t>
            </a:r>
            <a:r>
              <a:rPr lang="en-US" sz="2400" dirty="0" smtClean="0"/>
              <a:t> when:</a:t>
            </a:r>
          </a:p>
          <a:p>
            <a:pPr marL="0" indent="0">
              <a:buNone/>
            </a:pPr>
            <a:endParaRPr lang="en-US" sz="2400" dirty="0" smtClean="0"/>
          </a:p>
          <a:p>
            <a:r>
              <a:rPr lang="en-US" sz="2400" dirty="0" smtClean="0"/>
              <a:t>Campbell-</a:t>
            </a:r>
            <a:r>
              <a:rPr lang="en-US" sz="2400" dirty="0" err="1" smtClean="0"/>
              <a:t>Shiller</a:t>
            </a:r>
            <a:r>
              <a:rPr lang="en-US" sz="2400" dirty="0" smtClean="0"/>
              <a:t> “P/E” low in </a:t>
            </a:r>
            <a:r>
              <a:rPr lang="en-US" sz="2400" i="1" dirty="0">
                <a:latin typeface="Times New Roman" pitchFamily="18" charset="0"/>
                <a:cs typeface="Times New Roman" pitchFamily="18" charset="0"/>
              </a:rPr>
              <a:t>t </a:t>
            </a:r>
            <a:r>
              <a:rPr lang="en-US" sz="2400" dirty="0" smtClean="0"/>
              <a:t>: </a:t>
            </a:r>
          </a:p>
          <a:p>
            <a:endParaRPr lang="en-US" sz="2400" dirty="0" smtClean="0"/>
          </a:p>
          <a:p>
            <a:endParaRPr lang="en-US" sz="2400" dirty="0" smtClean="0"/>
          </a:p>
          <a:p>
            <a:r>
              <a:rPr lang="en-US" sz="2400" dirty="0" smtClean="0"/>
              <a:t>Excess returns were low in year </a:t>
            </a:r>
            <a:r>
              <a:rPr lang="en-US" sz="2400" i="1" dirty="0" smtClean="0">
                <a:latin typeface="Times New Roman" pitchFamily="18" charset="0"/>
                <a:cs typeface="Times New Roman" pitchFamily="18" charset="0"/>
              </a:rPr>
              <a:t>t</a:t>
            </a:r>
            <a:r>
              <a:rPr lang="en-US" sz="2400" dirty="0" smtClean="0"/>
              <a:t>.</a:t>
            </a:r>
          </a:p>
          <a:p>
            <a:r>
              <a:rPr lang="en-US" sz="2400" dirty="0" smtClean="0"/>
              <a:t>Consumption growth was low in year </a:t>
            </a:r>
            <a:r>
              <a:rPr lang="en-US" sz="2400" i="1" dirty="0" smtClean="0">
                <a:latin typeface="Times New Roman" pitchFamily="18" charset="0"/>
                <a:cs typeface="Times New Roman" pitchFamily="18" charset="0"/>
              </a:rPr>
              <a:t>t</a:t>
            </a:r>
            <a:r>
              <a:rPr lang="en-US" sz="2400" dirty="0" smtClean="0"/>
              <a:t>.</a:t>
            </a:r>
            <a:endParaRPr lang="en-US" sz="2400" dirty="0"/>
          </a:p>
          <a:p>
            <a:r>
              <a:rPr lang="en-US" sz="2400" dirty="0" smtClean="0"/>
              <a:t>In a nutshell, when the </a:t>
            </a:r>
            <a:r>
              <a:rPr lang="en-US" sz="2400" dirty="0"/>
              <a:t>economy </a:t>
            </a:r>
            <a:r>
              <a:rPr lang="en-US" sz="2400" dirty="0" smtClean="0"/>
              <a:t>is doing badly.</a:t>
            </a:r>
            <a:endParaRPr lang="en-US" sz="2400" dirty="0"/>
          </a:p>
          <a:p>
            <a:endParaRPr lang="en-US" sz="2400" dirty="0" smtClean="0"/>
          </a:p>
          <a:p>
            <a:endParaRPr lang="en-US" sz="2400" dirty="0" smtClean="0"/>
          </a:p>
          <a:p>
            <a:pPr lvl="1"/>
            <a:endParaRPr lang="en-US" sz="2400" dirty="0"/>
          </a:p>
        </p:txBody>
      </p:sp>
      <p:graphicFrame>
        <p:nvGraphicFramePr>
          <p:cNvPr id="5" name="Object 4"/>
          <p:cNvGraphicFramePr>
            <a:graphicFrameLocks noChangeAspect="1"/>
          </p:cNvGraphicFramePr>
          <p:nvPr>
            <p:extLst>
              <p:ext uri="{D42A27DB-BD31-4B8C-83A1-F6EECF244321}">
                <p14:modId xmlns:p14="http://schemas.microsoft.com/office/powerpoint/2010/main" val="990047128"/>
              </p:ext>
            </p:extLst>
          </p:nvPr>
        </p:nvGraphicFramePr>
        <p:xfrm>
          <a:off x="586718" y="3200400"/>
          <a:ext cx="8176282" cy="672937"/>
        </p:xfrm>
        <a:graphic>
          <a:graphicData uri="http://schemas.openxmlformats.org/presentationml/2006/ole">
            <mc:AlternateContent xmlns:mc="http://schemas.openxmlformats.org/markup-compatibility/2006">
              <mc:Choice xmlns:v="urn:schemas-microsoft-com:vml" Requires="v">
                <p:oleObj spid="_x0000_s314426" name="Equation" r:id="rId3" imgW="5092560" imgH="419040" progId="Equation.DSMT4">
                  <p:embed/>
                </p:oleObj>
              </mc:Choice>
              <mc:Fallback>
                <p:oleObj name="Equation" r:id="rId3" imgW="5092560" imgH="419040" progId="Equation.DSMT4">
                  <p:embed/>
                  <p:pic>
                    <p:nvPicPr>
                      <p:cNvPr id="0" name=""/>
                      <p:cNvPicPr/>
                      <p:nvPr/>
                    </p:nvPicPr>
                    <p:blipFill>
                      <a:blip r:embed="rId4"/>
                      <a:stretch>
                        <a:fillRect/>
                      </a:stretch>
                    </p:blipFill>
                    <p:spPr>
                      <a:xfrm>
                        <a:off x="586718" y="3200400"/>
                        <a:ext cx="8176282" cy="672937"/>
                      </a:xfrm>
                      <a:prstGeom prst="rect">
                        <a:avLst/>
                      </a:prstGeom>
                    </p:spPr>
                  </p:pic>
                </p:oleObj>
              </mc:Fallback>
            </mc:AlternateContent>
          </a:graphicData>
        </a:graphic>
      </p:graphicFrame>
    </p:spTree>
    <p:extLst>
      <p:ext uri="{BB962C8B-B14F-4D97-AF65-F5344CB8AC3E}">
        <p14:creationId xmlns:p14="http://schemas.microsoft.com/office/powerpoint/2010/main" val="1300112244"/>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006" y="762000"/>
            <a:ext cx="890097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152400"/>
            <a:ext cx="8229600" cy="1143000"/>
          </a:xfrm>
        </p:spPr>
        <p:txBody>
          <a:bodyPr/>
          <a:lstStyle/>
          <a:p>
            <a:r>
              <a:rPr lang="en-US" dirty="0" smtClean="0"/>
              <a:t>Campbell and </a:t>
            </a:r>
            <a:r>
              <a:rPr lang="en-US" dirty="0" err="1" smtClean="0"/>
              <a:t>Shiller</a:t>
            </a:r>
            <a:r>
              <a:rPr lang="en-US" dirty="0" smtClean="0"/>
              <a:t> P/E ratio </a:t>
            </a:r>
            <a:endParaRPr lang="en-US" dirty="0"/>
          </a:p>
        </p:txBody>
      </p:sp>
      <p:sp>
        <p:nvSpPr>
          <p:cNvPr id="6" name="TextBox 5"/>
          <p:cNvSpPr txBox="1"/>
          <p:nvPr/>
        </p:nvSpPr>
        <p:spPr>
          <a:xfrm>
            <a:off x="1029911" y="762000"/>
            <a:ext cx="7123489" cy="369332"/>
          </a:xfrm>
          <a:prstGeom prst="rect">
            <a:avLst/>
          </a:prstGeom>
          <a:noFill/>
        </p:spPr>
        <p:txBody>
          <a:bodyPr wrap="none" rtlCol="0">
            <a:spAutoFit/>
          </a:bodyPr>
          <a:lstStyle/>
          <a:p>
            <a:r>
              <a:rPr lang="en-US" dirty="0" smtClean="0"/>
              <a:t>S&amp;P 500 index price divided by average of last 40 quarters of real earnings</a:t>
            </a:r>
            <a:endParaRPr lang="en-US" dirty="0"/>
          </a:p>
        </p:txBody>
      </p:sp>
      <p:cxnSp>
        <p:nvCxnSpPr>
          <p:cNvPr id="7" name="Straight Connector 6"/>
          <p:cNvCxnSpPr/>
          <p:nvPr/>
        </p:nvCxnSpPr>
        <p:spPr>
          <a:xfrm>
            <a:off x="609600" y="3758184"/>
            <a:ext cx="8153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3274209"/>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15000"/>
            <a:ext cx="9144000" cy="1143000"/>
          </a:xfrm>
        </p:spPr>
        <p:txBody>
          <a:bodyPr>
            <a:noAutofit/>
          </a:bodyPr>
          <a:lstStyle/>
          <a:p>
            <a:pPr algn="r"/>
            <a:r>
              <a:rPr lang="en-US" sz="2400" dirty="0" err="1" smtClean="0">
                <a:solidFill>
                  <a:schemeClr val="tx1"/>
                </a:solidFill>
              </a:rPr>
              <a:t>Fuster</a:t>
            </a:r>
            <a:r>
              <a:rPr lang="en-US" sz="2400" dirty="0" smtClean="0">
                <a:solidFill>
                  <a:schemeClr val="tx1"/>
                </a:solidFill>
              </a:rPr>
              <a:t>, Hebert, and Laibson (2011)</a:t>
            </a:r>
            <a:endParaRPr lang="en-US" sz="2400" dirty="0">
              <a:solidFill>
                <a:schemeClr val="tx1"/>
              </a:solidFill>
            </a:endParaRPr>
          </a:p>
        </p:txBody>
      </p:sp>
      <p:sp>
        <p:nvSpPr>
          <p:cNvPr id="3" name="Content Placeholder 2"/>
          <p:cNvSpPr>
            <a:spLocks noGrp="1"/>
          </p:cNvSpPr>
          <p:nvPr>
            <p:ph idx="1"/>
          </p:nvPr>
        </p:nvSpPr>
        <p:spPr>
          <a:xfrm>
            <a:off x="0" y="381000"/>
            <a:ext cx="9144000" cy="4525963"/>
          </a:xfrm>
        </p:spPr>
        <p:txBody>
          <a:bodyPr>
            <a:normAutofit/>
          </a:bodyPr>
          <a:lstStyle/>
          <a:p>
            <a:r>
              <a:rPr lang="en-US" dirty="0"/>
              <a:t>Correlation between future equity returns </a:t>
            </a:r>
            <a:r>
              <a:rPr lang="en-US" sz="2400" dirty="0"/>
              <a:t>(t+2 to t+5) </a:t>
            </a:r>
            <a:r>
              <a:rPr lang="en-US" dirty="0" smtClean="0"/>
              <a:t>and current (Campbell-</a:t>
            </a:r>
            <a:r>
              <a:rPr lang="en-US" dirty="0" err="1" smtClean="0"/>
              <a:t>Shiller</a:t>
            </a:r>
            <a:r>
              <a:rPr lang="en-US" dirty="0"/>
              <a:t>) P/E ratio is -0.38</a:t>
            </a:r>
            <a:r>
              <a:rPr lang="en-US" dirty="0" smtClean="0"/>
              <a:t>.</a:t>
            </a:r>
            <a:endParaRPr lang="en-US" dirty="0"/>
          </a:p>
          <a:p>
            <a:r>
              <a:rPr lang="en-US" dirty="0" smtClean="0"/>
              <a:t>Correlation between future equity returns </a:t>
            </a:r>
            <a:r>
              <a:rPr lang="en-US" sz="2400" dirty="0" smtClean="0"/>
              <a:t>(t+2 to t+5)  </a:t>
            </a:r>
            <a:r>
              <a:rPr lang="en-US" dirty="0" smtClean="0"/>
              <a:t>and </a:t>
            </a:r>
            <a:r>
              <a:rPr lang="en-US" dirty="0"/>
              <a:t>current equity return  </a:t>
            </a:r>
            <a:r>
              <a:rPr lang="en-US" dirty="0" smtClean="0"/>
              <a:t>is -0.22.</a:t>
            </a:r>
          </a:p>
          <a:p>
            <a:r>
              <a:rPr lang="en-US" dirty="0" smtClean="0"/>
              <a:t>Correlation between future </a:t>
            </a:r>
            <a:r>
              <a:rPr lang="en-US" dirty="0"/>
              <a:t>equity returns </a:t>
            </a:r>
            <a:r>
              <a:rPr lang="en-US" sz="2400" dirty="0"/>
              <a:t>(t+2 to t+5) </a:t>
            </a:r>
            <a:r>
              <a:rPr lang="en-US" dirty="0" smtClean="0"/>
              <a:t>and current </a:t>
            </a:r>
            <a:r>
              <a:rPr lang="en-US" dirty="0"/>
              <a:t>consumption growth </a:t>
            </a:r>
            <a:r>
              <a:rPr lang="en-US" dirty="0" smtClean="0"/>
              <a:t>is -0.30.</a:t>
            </a:r>
          </a:p>
        </p:txBody>
      </p:sp>
    </p:spTree>
    <p:extLst>
      <p:ext uri="{BB962C8B-B14F-4D97-AF65-F5344CB8AC3E}">
        <p14:creationId xmlns:p14="http://schemas.microsoft.com/office/powerpoint/2010/main" val="3646911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Short-run consequences</a:t>
            </a:r>
            <a:br>
              <a:rPr lang="en-US" dirty="0" smtClean="0"/>
            </a:br>
            <a:r>
              <a:rPr lang="en-US" dirty="0" smtClean="0"/>
              <a:t>1995-2007</a:t>
            </a:r>
            <a:endParaRPr lang="en-US" dirty="0"/>
          </a:p>
        </p:txBody>
      </p:sp>
      <p:sp>
        <p:nvSpPr>
          <p:cNvPr id="3" name="Content Placeholder 2"/>
          <p:cNvSpPr>
            <a:spLocks noGrp="1"/>
          </p:cNvSpPr>
          <p:nvPr>
            <p:ph idx="1"/>
          </p:nvPr>
        </p:nvSpPr>
        <p:spPr>
          <a:xfrm>
            <a:off x="457200" y="1600200"/>
            <a:ext cx="8382000" cy="4525963"/>
          </a:xfrm>
        </p:spPr>
        <p:txBody>
          <a:bodyPr/>
          <a:lstStyle/>
          <a:p>
            <a:pPr>
              <a:buNone/>
            </a:pPr>
            <a:r>
              <a:rPr lang="en-US" dirty="0" smtClean="0"/>
              <a:t>A simple model of consumption</a:t>
            </a:r>
          </a:p>
          <a:p>
            <a:pPr>
              <a:buNone/>
            </a:pPr>
            <a:r>
              <a:rPr lang="en-US" dirty="0" smtClean="0"/>
              <a:t>Assume: no uncertainty &amp; perfect capital markets</a:t>
            </a:r>
          </a:p>
          <a:p>
            <a:pPr>
              <a:buNone/>
            </a:pPr>
            <a:endParaRPr lang="en-US" dirty="0" smtClean="0"/>
          </a:p>
        </p:txBody>
      </p:sp>
      <p:graphicFrame>
        <p:nvGraphicFramePr>
          <p:cNvPr id="5" name="Object 4"/>
          <p:cNvGraphicFramePr>
            <a:graphicFrameLocks noChangeAspect="1"/>
          </p:cNvGraphicFramePr>
          <p:nvPr/>
        </p:nvGraphicFramePr>
        <p:xfrm>
          <a:off x="2895600" y="2819400"/>
          <a:ext cx="2895600" cy="3733800"/>
        </p:xfrm>
        <a:graphic>
          <a:graphicData uri="http://schemas.openxmlformats.org/presentationml/2006/ole">
            <mc:AlternateContent xmlns:mc="http://schemas.openxmlformats.org/markup-compatibility/2006">
              <mc:Choice xmlns:v="urn:schemas-microsoft-com:vml" Requires="v">
                <p:oleObj spid="_x0000_s308288" name="Equation" r:id="rId4" imgW="1143000" imgH="1574640" progId="Equation.DSMT4">
                  <p:embed/>
                </p:oleObj>
              </mc:Choice>
              <mc:Fallback>
                <p:oleObj name="Equation" r:id="rId4" imgW="1143000" imgH="15746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2819400"/>
                        <a:ext cx="2895600" cy="3733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12116522"/>
      </p:ext>
    </p:extLst>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3"/>
          <p:cNvSpPr>
            <a:spLocks noGrp="1"/>
          </p:cNvSpPr>
          <p:nvPr>
            <p:ph type="sldNum" sz="quarter" idx="10"/>
          </p:nvPr>
        </p:nvSpPr>
        <p:spPr>
          <a:noFill/>
        </p:spPr>
        <p:txBody>
          <a:bodyPr/>
          <a:lstStyle/>
          <a:p>
            <a:fld id="{A107D2B1-9742-4E85-B111-38353181D4BC}" type="slidenum">
              <a:rPr lang="en-US">
                <a:solidFill>
                  <a:prstClr val="black">
                    <a:tint val="75000"/>
                  </a:prstClr>
                </a:solidFill>
              </a:rPr>
              <a:pPr/>
              <a:t>140</a:t>
            </a:fld>
            <a:endParaRPr lang="en-US">
              <a:solidFill>
                <a:prstClr val="black">
                  <a:tint val="75000"/>
                </a:prstClr>
              </a:solidFill>
            </a:endParaRPr>
          </a:p>
        </p:txBody>
      </p:sp>
      <p:sp>
        <p:nvSpPr>
          <p:cNvPr id="79875" name="Rectangle 2"/>
          <p:cNvSpPr>
            <a:spLocks noGrp="1" noChangeArrowheads="1"/>
          </p:cNvSpPr>
          <p:nvPr>
            <p:ph type="title"/>
          </p:nvPr>
        </p:nvSpPr>
        <p:spPr>
          <a:xfrm>
            <a:off x="457200" y="407988"/>
            <a:ext cx="8229600" cy="944562"/>
          </a:xfrm>
        </p:spPr>
        <p:txBody>
          <a:bodyPr>
            <a:normAutofit fontScale="90000"/>
          </a:bodyPr>
          <a:lstStyle/>
          <a:p>
            <a:pPr eaLnBrk="1" hangingPunct="1"/>
            <a:r>
              <a:rPr lang="en-US" smtClean="0"/>
              <a:t>Forecasting the future:</a:t>
            </a:r>
            <a:br>
              <a:rPr lang="en-US" smtClean="0"/>
            </a:br>
            <a:r>
              <a:rPr lang="en-US" smtClean="0"/>
              <a:t>The role of investor sentiment </a:t>
            </a:r>
            <a:br>
              <a:rPr lang="en-US" smtClean="0"/>
            </a:br>
            <a:r>
              <a:rPr lang="en-US" sz="2400" smtClean="0"/>
              <a:t>Baker and Wurgler (2007)</a:t>
            </a:r>
          </a:p>
        </p:txBody>
      </p:sp>
      <p:sp>
        <p:nvSpPr>
          <p:cNvPr id="79876" name="Rectangle 3"/>
          <p:cNvSpPr>
            <a:spLocks noGrp="1" noChangeArrowheads="1"/>
          </p:cNvSpPr>
          <p:nvPr>
            <p:ph type="body" idx="1"/>
          </p:nvPr>
        </p:nvSpPr>
        <p:spPr>
          <a:xfrm>
            <a:off x="457200" y="1905000"/>
            <a:ext cx="8229600" cy="4805363"/>
          </a:xfrm>
        </p:spPr>
        <p:txBody>
          <a:bodyPr/>
          <a:lstStyle/>
          <a:p>
            <a:pPr eaLnBrk="1" hangingPunct="1">
              <a:buFont typeface="Wingdings" pitchFamily="2" charset="2"/>
              <a:buNone/>
            </a:pPr>
            <a:r>
              <a:rPr lang="en-US" smtClean="0"/>
              <a:t>Form an index using:</a:t>
            </a:r>
          </a:p>
          <a:p>
            <a:pPr eaLnBrk="1" hangingPunct="1"/>
            <a:r>
              <a:rPr lang="en-US" smtClean="0"/>
              <a:t>  Closed End Fund Discount (CEFD)</a:t>
            </a:r>
          </a:p>
          <a:p>
            <a:pPr eaLnBrk="1" hangingPunct="1"/>
            <a:r>
              <a:rPr lang="en-US" smtClean="0"/>
              <a:t>  Detrended Log Turnover (TURN)</a:t>
            </a:r>
          </a:p>
          <a:p>
            <a:pPr eaLnBrk="1" hangingPunct="1"/>
            <a:r>
              <a:rPr lang="en-US" smtClean="0"/>
              <a:t>  Number of IPO’s (NIPO)</a:t>
            </a:r>
          </a:p>
          <a:p>
            <a:pPr eaLnBrk="1" hangingPunct="1"/>
            <a:r>
              <a:rPr lang="en-US" smtClean="0"/>
              <a:t>  First Day Return on IPO’s (RIPO)</a:t>
            </a:r>
          </a:p>
          <a:p>
            <a:pPr eaLnBrk="1" hangingPunct="1"/>
            <a:r>
              <a:rPr lang="en-US" smtClean="0"/>
              <a:t>  Dividend Premium (PDND)</a:t>
            </a:r>
          </a:p>
          <a:p>
            <a:pPr eaLnBrk="1" hangingPunct="1"/>
            <a:r>
              <a:rPr lang="en-US" smtClean="0"/>
              <a:t>  Equity Share in New Issues (S)</a:t>
            </a:r>
          </a:p>
          <a:p>
            <a:pPr eaLnBrk="1" hangingPunct="1"/>
            <a:endParaRPr lang="en-US" smtClean="0"/>
          </a:p>
        </p:txBody>
      </p:sp>
      <p:sp>
        <p:nvSpPr>
          <p:cNvPr id="79877" name="Text Box 4"/>
          <p:cNvSpPr txBox="1">
            <a:spLocks noChangeArrowheads="1"/>
          </p:cNvSpPr>
          <p:nvPr/>
        </p:nvSpPr>
        <p:spPr bwMode="auto">
          <a:xfrm>
            <a:off x="1203325" y="2322513"/>
            <a:ext cx="6188075" cy="1552575"/>
          </a:xfrm>
          <a:prstGeom prst="rect">
            <a:avLst/>
          </a:prstGeom>
          <a:noFill/>
          <a:ln w="9525">
            <a:noFill/>
            <a:miter lim="800000"/>
            <a:headEnd/>
            <a:tailEnd/>
          </a:ln>
        </p:spPr>
        <p:txBody>
          <a:bodyPr>
            <a:spAutoFit/>
          </a:bodyPr>
          <a:lstStyle/>
          <a:p>
            <a:pPr>
              <a:buFontTx/>
              <a:buChar char="•"/>
            </a:pPr>
            <a:endParaRPr lang="en-US" sz="2400">
              <a:solidFill>
                <a:prstClr val="black"/>
              </a:solidFill>
            </a:endParaRPr>
          </a:p>
          <a:p>
            <a:endParaRPr lang="en-US" sz="2400">
              <a:solidFill>
                <a:prstClr val="black"/>
              </a:solidFill>
            </a:endParaRPr>
          </a:p>
          <a:p>
            <a:endParaRPr lang="en-US" sz="2400">
              <a:solidFill>
                <a:prstClr val="black"/>
              </a:solidFill>
            </a:endParaRPr>
          </a:p>
          <a:p>
            <a:endParaRPr lang="en-US" sz="2400">
              <a:solidFill>
                <a:prstClr val="black"/>
              </a:solidFill>
            </a:endParaRPr>
          </a:p>
        </p:txBody>
      </p:sp>
    </p:spTree>
    <p:extLst>
      <p:ext uri="{BB962C8B-B14F-4D97-AF65-F5344CB8AC3E}">
        <p14:creationId xmlns:p14="http://schemas.microsoft.com/office/powerpoint/2010/main" val="3272701285"/>
      </p:ext>
    </p:extLst>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0898" name="Slide Number Placeholder 1"/>
          <p:cNvSpPr>
            <a:spLocks noGrp="1"/>
          </p:cNvSpPr>
          <p:nvPr>
            <p:ph type="sldNum" sz="quarter" idx="10"/>
          </p:nvPr>
        </p:nvSpPr>
        <p:spPr>
          <a:noFill/>
        </p:spPr>
        <p:txBody>
          <a:bodyPr/>
          <a:lstStyle/>
          <a:p>
            <a:fld id="{3DFA8BBE-5096-4E58-A46E-0696179B3301}" type="slidenum">
              <a:rPr lang="en-US">
                <a:solidFill>
                  <a:prstClr val="black">
                    <a:tint val="75000"/>
                  </a:prstClr>
                </a:solidFill>
              </a:rPr>
              <a:pPr/>
              <a:t>141</a:t>
            </a:fld>
            <a:endParaRPr lang="en-US">
              <a:solidFill>
                <a:prstClr val="black">
                  <a:tint val="75000"/>
                </a:prstClr>
              </a:solidFill>
            </a:endParaRPr>
          </a:p>
        </p:txBody>
      </p:sp>
      <p:pic>
        <p:nvPicPr>
          <p:cNvPr id="80899" name="Picture 2" descr="grf3"/>
          <p:cNvPicPr>
            <a:picLocks noChangeAspect="1" noChangeArrowheads="1"/>
          </p:cNvPicPr>
          <p:nvPr/>
        </p:nvPicPr>
        <p:blipFill>
          <a:blip r:embed="rId3">
            <a:clrChange>
              <a:clrFrom>
                <a:srgbClr val="000000"/>
              </a:clrFrom>
              <a:clrTo>
                <a:srgbClr val="000000">
                  <a:alpha val="0"/>
                </a:srgbClr>
              </a:clrTo>
            </a:clrChange>
            <a:lum bright="6000"/>
          </a:blip>
          <a:srcRect/>
          <a:stretch>
            <a:fillRect/>
          </a:stretch>
        </p:blipFill>
        <p:spPr bwMode="auto">
          <a:xfrm>
            <a:off x="285750" y="-1619250"/>
            <a:ext cx="8858250" cy="8477250"/>
          </a:xfrm>
          <a:prstGeom prst="rect">
            <a:avLst/>
          </a:prstGeom>
          <a:noFill/>
          <a:ln w="9525">
            <a:solidFill>
              <a:srgbClr val="FFC9C9"/>
            </a:solidFill>
            <a:miter lim="800000"/>
            <a:headEnd/>
            <a:tailEnd/>
          </a:ln>
        </p:spPr>
      </p:pic>
    </p:spTree>
    <p:extLst>
      <p:ext uri="{BB962C8B-B14F-4D97-AF65-F5344CB8AC3E}">
        <p14:creationId xmlns:p14="http://schemas.microsoft.com/office/powerpoint/2010/main" val="65747699"/>
      </p:ext>
    </p:extLst>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339" name="Slide Number Placeholder 1"/>
          <p:cNvSpPr>
            <a:spLocks noGrp="1"/>
          </p:cNvSpPr>
          <p:nvPr>
            <p:ph type="sldNum" sz="quarter" idx="10"/>
          </p:nvPr>
        </p:nvSpPr>
        <p:spPr>
          <a:noFill/>
        </p:spPr>
        <p:txBody>
          <a:bodyPr/>
          <a:lstStyle/>
          <a:p>
            <a:fld id="{3321908F-7008-4613-AB67-66C6230EFAB9}" type="slidenum">
              <a:rPr lang="en-US">
                <a:solidFill>
                  <a:prstClr val="black">
                    <a:tint val="75000"/>
                  </a:prstClr>
                </a:solidFill>
              </a:rPr>
              <a:pPr/>
              <a:t>142</a:t>
            </a:fld>
            <a:endParaRPr lang="en-US">
              <a:solidFill>
                <a:prstClr val="black">
                  <a:tint val="75000"/>
                </a:prstClr>
              </a:solidFill>
            </a:endParaRPr>
          </a:p>
        </p:txBody>
      </p:sp>
      <p:graphicFrame>
        <p:nvGraphicFramePr>
          <p:cNvPr id="14338" name="Object 2"/>
          <p:cNvGraphicFramePr>
            <a:graphicFrameLocks noChangeAspect="1"/>
          </p:cNvGraphicFramePr>
          <p:nvPr/>
        </p:nvGraphicFramePr>
        <p:xfrm>
          <a:off x="342900" y="176213"/>
          <a:ext cx="8534400" cy="6505575"/>
        </p:xfrm>
        <a:graphic>
          <a:graphicData uri="http://schemas.openxmlformats.org/presentationml/2006/ole">
            <mc:AlternateContent xmlns:mc="http://schemas.openxmlformats.org/markup-compatibility/2006">
              <mc:Choice xmlns:v="urn:schemas-microsoft-com:vml" Requires="v">
                <p:oleObj spid="_x0000_s317464" name="Document" r:id="rId5" imgW="5940848" imgH="4831277" progId="Word.Document.8">
                  <p:embed/>
                </p:oleObj>
              </mc:Choice>
              <mc:Fallback>
                <p:oleObj name="Document" r:id="rId5" imgW="5940848" imgH="4831277"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 y="176213"/>
                        <a:ext cx="8534400" cy="650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0" name="Text Box 4"/>
          <p:cNvSpPr txBox="1">
            <a:spLocks noChangeArrowheads="1"/>
          </p:cNvSpPr>
          <p:nvPr/>
        </p:nvSpPr>
        <p:spPr bwMode="auto">
          <a:xfrm>
            <a:off x="155575" y="173038"/>
            <a:ext cx="8988425" cy="1066800"/>
          </a:xfrm>
          <a:prstGeom prst="rect">
            <a:avLst/>
          </a:prstGeom>
          <a:solidFill>
            <a:srgbClr val="000000"/>
          </a:solidFill>
          <a:ln w="9525">
            <a:noFill/>
            <a:miter lim="800000"/>
            <a:headEnd/>
            <a:tailEnd/>
          </a:ln>
        </p:spPr>
        <p:txBody>
          <a:bodyPr>
            <a:spAutoFit/>
          </a:bodyPr>
          <a:lstStyle/>
          <a:p>
            <a:pPr algn="ctr"/>
            <a:r>
              <a:rPr lang="en-US" sz="3200" b="1">
                <a:solidFill>
                  <a:srgbClr val="FFC000"/>
                </a:solidFill>
              </a:rPr>
              <a:t>Last month’s sentiment predicts </a:t>
            </a:r>
          </a:p>
          <a:p>
            <a:pPr algn="ctr"/>
            <a:r>
              <a:rPr lang="en-US" sz="3200" b="1">
                <a:solidFill>
                  <a:srgbClr val="FFC000"/>
                </a:solidFill>
              </a:rPr>
              <a:t>this month’s market returns</a:t>
            </a:r>
          </a:p>
        </p:txBody>
      </p:sp>
      <p:sp>
        <p:nvSpPr>
          <p:cNvPr id="14341" name="Rectangle 5"/>
          <p:cNvSpPr>
            <a:spLocks noChangeArrowheads="1"/>
          </p:cNvSpPr>
          <p:nvPr/>
        </p:nvSpPr>
        <p:spPr bwMode="auto">
          <a:xfrm>
            <a:off x="3086100" y="2628900"/>
            <a:ext cx="1504950" cy="381000"/>
          </a:xfrm>
          <a:prstGeom prst="rect">
            <a:avLst/>
          </a:prstGeom>
          <a:solidFill>
            <a:srgbClr val="000000"/>
          </a:solidFill>
          <a:ln w="9525">
            <a:noFill/>
            <a:miter lim="800000"/>
            <a:headEnd/>
            <a:tailEnd/>
          </a:ln>
        </p:spPr>
        <p:txBody>
          <a:bodyPr wrap="none" anchor="ctr"/>
          <a:lstStyle/>
          <a:p>
            <a:endParaRPr lang="en-US">
              <a:solidFill>
                <a:prstClr val="black"/>
              </a:solidFill>
            </a:endParaRPr>
          </a:p>
        </p:txBody>
      </p:sp>
      <p:sp>
        <p:nvSpPr>
          <p:cNvPr id="14342" name="Rectangle 6"/>
          <p:cNvSpPr>
            <a:spLocks noChangeArrowheads="1"/>
          </p:cNvSpPr>
          <p:nvPr/>
        </p:nvSpPr>
        <p:spPr bwMode="auto">
          <a:xfrm>
            <a:off x="4002088" y="2878138"/>
            <a:ext cx="1504950" cy="381000"/>
          </a:xfrm>
          <a:prstGeom prst="rect">
            <a:avLst/>
          </a:prstGeom>
          <a:solidFill>
            <a:srgbClr val="000000"/>
          </a:solidFill>
          <a:ln w="9525">
            <a:noFill/>
            <a:miter lim="800000"/>
            <a:headEnd/>
            <a:tailEnd/>
          </a:ln>
        </p:spPr>
        <p:txBody>
          <a:bodyPr wrap="none" anchor="ctr"/>
          <a:lstStyle/>
          <a:p>
            <a:endParaRPr lang="en-US">
              <a:solidFill>
                <a:prstClr val="black"/>
              </a:solidFill>
            </a:endParaRPr>
          </a:p>
        </p:txBody>
      </p:sp>
      <p:sp>
        <p:nvSpPr>
          <p:cNvPr id="14343" name="Text Box 8"/>
          <p:cNvSpPr txBox="1">
            <a:spLocks noChangeArrowheads="1"/>
          </p:cNvSpPr>
          <p:nvPr/>
        </p:nvSpPr>
        <p:spPr bwMode="auto">
          <a:xfrm>
            <a:off x="2441575" y="1468438"/>
            <a:ext cx="2433638" cy="457200"/>
          </a:xfrm>
          <a:prstGeom prst="rect">
            <a:avLst/>
          </a:prstGeom>
          <a:noFill/>
          <a:ln w="9525">
            <a:noFill/>
            <a:miter lim="800000"/>
            <a:headEnd/>
            <a:tailEnd/>
          </a:ln>
        </p:spPr>
        <p:txBody>
          <a:bodyPr wrap="none">
            <a:spAutoFit/>
          </a:bodyPr>
          <a:lstStyle/>
          <a:p>
            <a:r>
              <a:rPr lang="en-US" sz="2400" b="1" dirty="0">
                <a:solidFill>
                  <a:srgbClr val="993366"/>
                </a:solidFill>
              </a:rPr>
              <a:t>Equal-weighted</a:t>
            </a:r>
          </a:p>
        </p:txBody>
      </p:sp>
      <p:sp>
        <p:nvSpPr>
          <p:cNvPr id="14344" name="Text Box 9"/>
          <p:cNvSpPr txBox="1">
            <a:spLocks noChangeArrowheads="1"/>
          </p:cNvSpPr>
          <p:nvPr/>
        </p:nvSpPr>
        <p:spPr bwMode="auto">
          <a:xfrm>
            <a:off x="2327275" y="2249488"/>
            <a:ext cx="2183162" cy="461665"/>
          </a:xfrm>
          <a:prstGeom prst="rect">
            <a:avLst/>
          </a:prstGeom>
          <a:noFill/>
          <a:ln w="9525">
            <a:noFill/>
            <a:miter lim="800000"/>
            <a:headEnd/>
            <a:tailEnd/>
          </a:ln>
        </p:spPr>
        <p:txBody>
          <a:bodyPr wrap="none">
            <a:spAutoFit/>
          </a:bodyPr>
          <a:lstStyle/>
          <a:p>
            <a:r>
              <a:rPr lang="en-US" sz="2400" b="1" dirty="0">
                <a:solidFill>
                  <a:srgbClr val="00B0F0"/>
                </a:solidFill>
              </a:rPr>
              <a:t>Value-weighted</a:t>
            </a:r>
          </a:p>
        </p:txBody>
      </p:sp>
      <p:sp>
        <p:nvSpPr>
          <p:cNvPr id="14345" name="Line 10"/>
          <p:cNvSpPr>
            <a:spLocks noChangeShapeType="1"/>
          </p:cNvSpPr>
          <p:nvPr/>
        </p:nvSpPr>
        <p:spPr bwMode="auto">
          <a:xfrm>
            <a:off x="2514600" y="2667000"/>
            <a:ext cx="0" cy="552450"/>
          </a:xfrm>
          <a:prstGeom prst="line">
            <a:avLst/>
          </a:prstGeom>
          <a:noFill/>
          <a:ln w="57150">
            <a:solidFill>
              <a:srgbClr val="00B0F0"/>
            </a:solidFill>
            <a:round/>
            <a:headEnd/>
            <a:tailEnd type="triangle" w="med" len="med"/>
          </a:ln>
        </p:spPr>
        <p:txBody>
          <a:bodyPr/>
          <a:lstStyle/>
          <a:p>
            <a:endParaRPr lang="en-US">
              <a:solidFill>
                <a:prstClr val="black"/>
              </a:solidFill>
            </a:endParaRPr>
          </a:p>
        </p:txBody>
      </p:sp>
      <p:sp>
        <p:nvSpPr>
          <p:cNvPr id="391179" name="Text Box 11"/>
          <p:cNvSpPr txBox="1">
            <a:spLocks noChangeArrowheads="1"/>
          </p:cNvSpPr>
          <p:nvPr/>
        </p:nvSpPr>
        <p:spPr bwMode="auto">
          <a:xfrm rot="16200000">
            <a:off x="-1311275" y="2994025"/>
            <a:ext cx="3644900" cy="831850"/>
          </a:xfrm>
          <a:prstGeom prst="rect">
            <a:avLst/>
          </a:prstGeom>
          <a:solidFill>
            <a:srgbClr val="000000"/>
          </a:solidFill>
          <a:ln w="9525">
            <a:noFill/>
            <a:miter lim="800000"/>
            <a:headEnd/>
            <a:tailEnd/>
          </a:ln>
          <a:effectLst/>
        </p:spPr>
        <p:txBody>
          <a:bodyPr wrap="none">
            <a:spAutoFit/>
          </a:bodyPr>
          <a:lstStyle/>
          <a:p>
            <a:pPr>
              <a:defRPr/>
            </a:pPr>
            <a:r>
              <a:rPr lang="en-US" sz="2400" b="1" dirty="0">
                <a:solidFill>
                  <a:srgbClr val="4BACC6"/>
                </a:solidFill>
              </a:rPr>
              <a:t>Average monthly return</a:t>
            </a:r>
          </a:p>
          <a:p>
            <a:pPr>
              <a:defRPr/>
            </a:pPr>
            <a:endParaRPr lang="en-US" sz="2400" b="1" dirty="0">
              <a:solidFill>
                <a:srgbClr val="4BACC6"/>
              </a:solidFill>
            </a:endParaRPr>
          </a:p>
        </p:txBody>
      </p:sp>
      <p:sp>
        <p:nvSpPr>
          <p:cNvPr id="14347" name="Text Box 12"/>
          <p:cNvSpPr txBox="1">
            <a:spLocks noChangeArrowheads="1"/>
          </p:cNvSpPr>
          <p:nvPr/>
        </p:nvSpPr>
        <p:spPr bwMode="auto">
          <a:xfrm>
            <a:off x="612775" y="1141413"/>
            <a:ext cx="501650" cy="366712"/>
          </a:xfrm>
          <a:prstGeom prst="rect">
            <a:avLst/>
          </a:prstGeom>
          <a:solidFill>
            <a:srgbClr val="000000"/>
          </a:solidFill>
          <a:ln w="9525">
            <a:solidFill>
              <a:srgbClr val="000000"/>
            </a:solidFill>
            <a:miter lim="800000"/>
            <a:headEnd/>
            <a:tailEnd/>
          </a:ln>
        </p:spPr>
        <p:txBody>
          <a:bodyPr wrap="none">
            <a:spAutoFit/>
          </a:bodyPr>
          <a:lstStyle/>
          <a:p>
            <a:r>
              <a:rPr lang="en-US" b="1" dirty="0">
                <a:solidFill>
                  <a:srgbClr val="FFFFFF"/>
                </a:solidFill>
              </a:rPr>
              <a:t>3.0</a:t>
            </a:r>
          </a:p>
        </p:txBody>
      </p:sp>
      <p:sp>
        <p:nvSpPr>
          <p:cNvPr id="14348" name="Text Box 13"/>
          <p:cNvSpPr txBox="1">
            <a:spLocks noChangeArrowheads="1"/>
          </p:cNvSpPr>
          <p:nvPr/>
        </p:nvSpPr>
        <p:spPr bwMode="auto">
          <a:xfrm>
            <a:off x="614363" y="4362450"/>
            <a:ext cx="501650" cy="366713"/>
          </a:xfrm>
          <a:prstGeom prst="rect">
            <a:avLst/>
          </a:prstGeom>
          <a:solidFill>
            <a:srgbClr val="000000"/>
          </a:solidFill>
          <a:ln w="9525">
            <a:noFill/>
            <a:miter lim="800000"/>
            <a:headEnd/>
            <a:tailEnd/>
          </a:ln>
        </p:spPr>
        <p:txBody>
          <a:bodyPr wrap="none">
            <a:spAutoFit/>
          </a:bodyPr>
          <a:lstStyle/>
          <a:p>
            <a:r>
              <a:rPr lang="en-US" b="1">
                <a:solidFill>
                  <a:srgbClr val="FFFFFF"/>
                </a:solidFill>
              </a:rPr>
              <a:t>0.0</a:t>
            </a:r>
          </a:p>
        </p:txBody>
      </p:sp>
      <p:sp>
        <p:nvSpPr>
          <p:cNvPr id="14349" name="Text Box 14"/>
          <p:cNvSpPr txBox="1">
            <a:spLocks noChangeArrowheads="1"/>
          </p:cNvSpPr>
          <p:nvPr/>
        </p:nvSpPr>
        <p:spPr bwMode="auto">
          <a:xfrm>
            <a:off x="615950" y="3297238"/>
            <a:ext cx="501650" cy="366712"/>
          </a:xfrm>
          <a:prstGeom prst="rect">
            <a:avLst/>
          </a:prstGeom>
          <a:solidFill>
            <a:srgbClr val="000000"/>
          </a:solidFill>
          <a:ln w="9525">
            <a:noFill/>
            <a:miter lim="800000"/>
            <a:headEnd/>
            <a:tailEnd/>
          </a:ln>
        </p:spPr>
        <p:txBody>
          <a:bodyPr wrap="none">
            <a:spAutoFit/>
          </a:bodyPr>
          <a:lstStyle/>
          <a:p>
            <a:r>
              <a:rPr lang="en-US" b="1">
                <a:solidFill>
                  <a:srgbClr val="FFFFFF"/>
                </a:solidFill>
              </a:rPr>
              <a:t>1.0</a:t>
            </a:r>
          </a:p>
        </p:txBody>
      </p:sp>
      <p:sp>
        <p:nvSpPr>
          <p:cNvPr id="14350" name="Text Box 15"/>
          <p:cNvSpPr txBox="1">
            <a:spLocks noChangeArrowheads="1"/>
          </p:cNvSpPr>
          <p:nvPr/>
        </p:nvSpPr>
        <p:spPr bwMode="auto">
          <a:xfrm>
            <a:off x="617538" y="2251075"/>
            <a:ext cx="501650" cy="366713"/>
          </a:xfrm>
          <a:prstGeom prst="rect">
            <a:avLst/>
          </a:prstGeom>
          <a:solidFill>
            <a:srgbClr val="000000"/>
          </a:solidFill>
          <a:ln w="9525">
            <a:noFill/>
            <a:miter lim="800000"/>
            <a:headEnd/>
            <a:tailEnd/>
          </a:ln>
        </p:spPr>
        <p:txBody>
          <a:bodyPr wrap="none">
            <a:spAutoFit/>
          </a:bodyPr>
          <a:lstStyle/>
          <a:p>
            <a:r>
              <a:rPr lang="en-US" b="1">
                <a:solidFill>
                  <a:srgbClr val="FFFFFF"/>
                </a:solidFill>
              </a:rPr>
              <a:t>2.0</a:t>
            </a:r>
          </a:p>
        </p:txBody>
      </p:sp>
      <p:sp>
        <p:nvSpPr>
          <p:cNvPr id="14351" name="Text Box 16"/>
          <p:cNvSpPr txBox="1">
            <a:spLocks noChangeArrowheads="1"/>
          </p:cNvSpPr>
          <p:nvPr/>
        </p:nvSpPr>
        <p:spPr bwMode="auto">
          <a:xfrm>
            <a:off x="523875" y="5434013"/>
            <a:ext cx="577850" cy="366712"/>
          </a:xfrm>
          <a:prstGeom prst="rect">
            <a:avLst/>
          </a:prstGeom>
          <a:solidFill>
            <a:srgbClr val="000000"/>
          </a:solidFill>
          <a:ln w="9525">
            <a:noFill/>
            <a:miter lim="800000"/>
            <a:headEnd/>
            <a:tailEnd/>
          </a:ln>
        </p:spPr>
        <p:txBody>
          <a:bodyPr wrap="none">
            <a:spAutoFit/>
          </a:bodyPr>
          <a:lstStyle/>
          <a:p>
            <a:r>
              <a:rPr lang="en-US" b="1">
                <a:solidFill>
                  <a:srgbClr val="FFFFFF"/>
                </a:solidFill>
              </a:rPr>
              <a:t>-1.0</a:t>
            </a:r>
          </a:p>
        </p:txBody>
      </p:sp>
      <p:sp>
        <p:nvSpPr>
          <p:cNvPr id="14352" name="Text Box 17"/>
          <p:cNvSpPr txBox="1">
            <a:spLocks noChangeArrowheads="1"/>
          </p:cNvSpPr>
          <p:nvPr/>
        </p:nvSpPr>
        <p:spPr bwMode="auto">
          <a:xfrm>
            <a:off x="1565275" y="6078538"/>
            <a:ext cx="6343650" cy="457200"/>
          </a:xfrm>
          <a:prstGeom prst="rect">
            <a:avLst/>
          </a:prstGeom>
          <a:solidFill>
            <a:srgbClr val="000000"/>
          </a:solidFill>
          <a:ln w="9525">
            <a:noFill/>
            <a:miter lim="800000"/>
            <a:headEnd/>
            <a:tailEnd/>
          </a:ln>
        </p:spPr>
        <p:txBody>
          <a:bodyPr wrap="none">
            <a:spAutoFit/>
          </a:bodyPr>
          <a:lstStyle/>
          <a:p>
            <a:r>
              <a:rPr lang="en-US" sz="2400" b="1">
                <a:solidFill>
                  <a:srgbClr val="FFFFFF"/>
                </a:solidFill>
              </a:rPr>
              <a:t>Investor sentiment in the preceding month</a:t>
            </a:r>
          </a:p>
        </p:txBody>
      </p:sp>
      <p:sp>
        <p:nvSpPr>
          <p:cNvPr id="14353" name="Rectangle 19"/>
          <p:cNvSpPr>
            <a:spLocks noChangeArrowheads="1"/>
          </p:cNvSpPr>
          <p:nvPr/>
        </p:nvSpPr>
        <p:spPr bwMode="auto">
          <a:xfrm>
            <a:off x="1143000" y="5695950"/>
            <a:ext cx="7658100" cy="514350"/>
          </a:xfrm>
          <a:prstGeom prst="rect">
            <a:avLst/>
          </a:prstGeom>
          <a:solidFill>
            <a:srgbClr val="000000"/>
          </a:solidFill>
          <a:ln w="9525">
            <a:noFill/>
            <a:miter lim="800000"/>
            <a:headEnd/>
            <a:tailEnd/>
          </a:ln>
        </p:spPr>
        <p:txBody>
          <a:bodyPr wrap="none" anchor="ctr"/>
          <a:lstStyle/>
          <a:p>
            <a:endParaRPr lang="en-US">
              <a:solidFill>
                <a:prstClr val="black"/>
              </a:solidFill>
            </a:endParaRPr>
          </a:p>
        </p:txBody>
      </p:sp>
      <p:sp>
        <p:nvSpPr>
          <p:cNvPr id="14354" name="Text Box 18"/>
          <p:cNvSpPr txBox="1">
            <a:spLocks noChangeArrowheads="1"/>
          </p:cNvSpPr>
          <p:nvPr/>
        </p:nvSpPr>
        <p:spPr bwMode="auto">
          <a:xfrm>
            <a:off x="5051425" y="5640388"/>
            <a:ext cx="1828800" cy="457200"/>
          </a:xfrm>
          <a:prstGeom prst="rect">
            <a:avLst/>
          </a:prstGeom>
          <a:noFill/>
          <a:ln w="9525">
            <a:noFill/>
            <a:miter lim="800000"/>
            <a:headEnd/>
            <a:tailEnd/>
          </a:ln>
        </p:spPr>
        <p:txBody>
          <a:bodyPr wrap="none">
            <a:spAutoFit/>
          </a:bodyPr>
          <a:lstStyle/>
          <a:p>
            <a:r>
              <a:rPr lang="en-US" sz="2400">
                <a:solidFill>
                  <a:srgbClr val="FFFFFF"/>
                </a:solidFill>
              </a:rPr>
              <a:t>51% to 84%</a:t>
            </a:r>
            <a:endParaRPr lang="el-GR" sz="2400">
              <a:solidFill>
                <a:srgbClr val="FFFFFF"/>
              </a:solidFill>
              <a:cs typeface="Arial" charset="0"/>
            </a:endParaRPr>
          </a:p>
        </p:txBody>
      </p:sp>
      <p:sp>
        <p:nvSpPr>
          <p:cNvPr id="14355" name="Text Box 21"/>
          <p:cNvSpPr txBox="1">
            <a:spLocks noChangeArrowheads="1"/>
          </p:cNvSpPr>
          <p:nvPr/>
        </p:nvSpPr>
        <p:spPr bwMode="auto">
          <a:xfrm>
            <a:off x="7016750" y="5643563"/>
            <a:ext cx="1404938" cy="457200"/>
          </a:xfrm>
          <a:prstGeom prst="rect">
            <a:avLst/>
          </a:prstGeom>
          <a:noFill/>
          <a:ln w="9525">
            <a:noFill/>
            <a:miter lim="800000"/>
            <a:headEnd/>
            <a:tailEnd/>
          </a:ln>
        </p:spPr>
        <p:txBody>
          <a:bodyPr wrap="none">
            <a:spAutoFit/>
          </a:bodyPr>
          <a:lstStyle/>
          <a:p>
            <a:r>
              <a:rPr lang="en-US" sz="2400">
                <a:solidFill>
                  <a:srgbClr val="FFFFFF"/>
                </a:solidFill>
                <a:cs typeface="Arial" charset="0"/>
              </a:rPr>
              <a:t>Top 16%</a:t>
            </a:r>
            <a:endParaRPr lang="el-GR" sz="2400">
              <a:solidFill>
                <a:srgbClr val="FFFFFF"/>
              </a:solidFill>
              <a:cs typeface="Arial" charset="0"/>
            </a:endParaRPr>
          </a:p>
        </p:txBody>
      </p:sp>
      <p:sp>
        <p:nvSpPr>
          <p:cNvPr id="14356" name="Text Box 22"/>
          <p:cNvSpPr txBox="1">
            <a:spLocks noChangeArrowheads="1"/>
          </p:cNvSpPr>
          <p:nvPr/>
        </p:nvSpPr>
        <p:spPr bwMode="auto">
          <a:xfrm>
            <a:off x="2979738" y="5645150"/>
            <a:ext cx="1912937" cy="457200"/>
          </a:xfrm>
          <a:prstGeom prst="rect">
            <a:avLst/>
          </a:prstGeom>
          <a:noFill/>
          <a:ln w="9525">
            <a:noFill/>
            <a:miter lim="800000"/>
            <a:headEnd/>
            <a:tailEnd/>
          </a:ln>
        </p:spPr>
        <p:txBody>
          <a:bodyPr wrap="none">
            <a:spAutoFit/>
          </a:bodyPr>
          <a:lstStyle/>
          <a:p>
            <a:r>
              <a:rPr lang="en-US" sz="2400">
                <a:solidFill>
                  <a:srgbClr val="000000"/>
                </a:solidFill>
              </a:rPr>
              <a:t> </a:t>
            </a:r>
            <a:r>
              <a:rPr lang="en-US" sz="2400">
                <a:solidFill>
                  <a:srgbClr val="FFFFFF"/>
                </a:solidFill>
              </a:rPr>
              <a:t>17% to 50%</a:t>
            </a:r>
            <a:endParaRPr lang="el-GR" sz="2400">
              <a:solidFill>
                <a:srgbClr val="FFFFFF"/>
              </a:solidFill>
              <a:cs typeface="Arial" charset="0"/>
            </a:endParaRPr>
          </a:p>
        </p:txBody>
      </p:sp>
      <p:sp>
        <p:nvSpPr>
          <p:cNvPr id="14357" name="Text Box 23"/>
          <p:cNvSpPr txBox="1">
            <a:spLocks noChangeArrowheads="1"/>
          </p:cNvSpPr>
          <p:nvPr/>
        </p:nvSpPr>
        <p:spPr bwMode="auto">
          <a:xfrm>
            <a:off x="1114425" y="5646738"/>
            <a:ext cx="1844675" cy="457200"/>
          </a:xfrm>
          <a:prstGeom prst="rect">
            <a:avLst/>
          </a:prstGeom>
          <a:solidFill>
            <a:srgbClr val="000000"/>
          </a:solidFill>
          <a:ln w="9525">
            <a:noFill/>
            <a:miter lim="800000"/>
            <a:headEnd/>
            <a:tailEnd/>
          </a:ln>
        </p:spPr>
        <p:txBody>
          <a:bodyPr wrap="none">
            <a:spAutoFit/>
          </a:bodyPr>
          <a:lstStyle/>
          <a:p>
            <a:r>
              <a:rPr lang="en-US" sz="2400">
                <a:solidFill>
                  <a:srgbClr val="FFFFFF"/>
                </a:solidFill>
              </a:rPr>
              <a:t>Bottom 16%</a:t>
            </a:r>
            <a:endParaRPr lang="el-GR" sz="2400">
              <a:solidFill>
                <a:srgbClr val="FFFFFF"/>
              </a:solidFill>
              <a:cs typeface="Arial" charset="0"/>
            </a:endParaRPr>
          </a:p>
        </p:txBody>
      </p:sp>
      <p:sp>
        <p:nvSpPr>
          <p:cNvPr id="27" name="Rectangle 26"/>
          <p:cNvSpPr/>
          <p:nvPr/>
        </p:nvSpPr>
        <p:spPr>
          <a:xfrm>
            <a:off x="1181100" y="1295400"/>
            <a:ext cx="7505700" cy="428625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cxnSp>
        <p:nvCxnSpPr>
          <p:cNvPr id="29" name="Straight Connector 28"/>
          <p:cNvCxnSpPr/>
          <p:nvPr/>
        </p:nvCxnSpPr>
        <p:spPr>
          <a:xfrm>
            <a:off x="1200150" y="4514850"/>
            <a:ext cx="7505700" cy="1588"/>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4" name="Line 10"/>
          <p:cNvSpPr>
            <a:spLocks noChangeShapeType="1"/>
          </p:cNvSpPr>
          <p:nvPr/>
        </p:nvSpPr>
        <p:spPr bwMode="auto">
          <a:xfrm flipH="1">
            <a:off x="2114550" y="1699259"/>
            <a:ext cx="361950" cy="45719"/>
          </a:xfrm>
          <a:prstGeom prst="line">
            <a:avLst/>
          </a:prstGeom>
          <a:noFill/>
          <a:ln w="57150">
            <a:solidFill>
              <a:srgbClr val="AE289E"/>
            </a:solidFill>
            <a:round/>
            <a:headEnd/>
            <a:tailEnd type="triangle" w="med" len="med"/>
          </a:ln>
        </p:spPr>
        <p:txBody>
          <a:bodyPr/>
          <a:lstStyle/>
          <a:p>
            <a:endParaRPr lang="en-US">
              <a:solidFill>
                <a:prstClr val="black"/>
              </a:solidFill>
            </a:endParaRPr>
          </a:p>
        </p:txBody>
      </p:sp>
    </p:spTree>
    <p:extLst>
      <p:ext uri="{BB962C8B-B14F-4D97-AF65-F5344CB8AC3E}">
        <p14:creationId xmlns:p14="http://schemas.microsoft.com/office/powerpoint/2010/main" val="169868613"/>
      </p:ext>
    </p:extLst>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5</a:t>
            </a:r>
            <a:r>
              <a:rPr lang="en-US" dirty="0" smtClean="0"/>
              <a:t>. Financial Crisis (2007-2009)</a:t>
            </a:r>
            <a:endParaRPr lang="en-US" dirty="0"/>
          </a:p>
        </p:txBody>
      </p:sp>
      <p:sp>
        <p:nvSpPr>
          <p:cNvPr id="3" name="Content Placeholder 2"/>
          <p:cNvSpPr>
            <a:spLocks noGrp="1"/>
          </p:cNvSpPr>
          <p:nvPr>
            <p:ph idx="1"/>
          </p:nvPr>
        </p:nvSpPr>
        <p:spPr/>
        <p:txBody>
          <a:bodyPr>
            <a:normAutofit/>
          </a:bodyPr>
          <a:lstStyle/>
          <a:p>
            <a:r>
              <a:rPr lang="en-US" dirty="0" smtClean="0"/>
              <a:t>Bubbles in housing and equities</a:t>
            </a:r>
          </a:p>
          <a:p>
            <a:r>
              <a:rPr lang="en-US" dirty="0" smtClean="0"/>
              <a:t>Leverage in household and financial sectors</a:t>
            </a:r>
          </a:p>
          <a:p>
            <a:r>
              <a:rPr lang="en-US" dirty="0" smtClean="0"/>
              <a:t>Consumption and Investment Cycle</a:t>
            </a: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Bubbles</a:t>
            </a:r>
            <a:endParaRPr lang="en-US" dirty="0"/>
          </a:p>
        </p:txBody>
      </p:sp>
      <p:sp>
        <p:nvSpPr>
          <p:cNvPr id="3" name="Content Placeholder 2"/>
          <p:cNvSpPr>
            <a:spLocks noGrp="1"/>
          </p:cNvSpPr>
          <p:nvPr>
            <p:ph idx="1"/>
          </p:nvPr>
        </p:nvSpPr>
        <p:spPr/>
        <p:txBody>
          <a:bodyPr>
            <a:normAutofit/>
          </a:bodyPr>
          <a:lstStyle/>
          <a:p>
            <a:r>
              <a:rPr lang="en-US" dirty="0" smtClean="0"/>
              <a:t>Definition: A bubble occurs when an asset trades above its fundamental value.</a:t>
            </a:r>
          </a:p>
          <a:p>
            <a:r>
              <a:rPr lang="en-US" dirty="0" smtClean="0"/>
              <a:t>Another way of saying it: A bubble occurs when the discounted value of cash flow received by the owners is less than the price of the asset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Bubbles</a:t>
            </a:r>
            <a:endParaRPr lang="en-US" dirty="0"/>
          </a:p>
        </p:txBody>
      </p:sp>
      <p:sp>
        <p:nvSpPr>
          <p:cNvPr id="3" name="Content Placeholder 2"/>
          <p:cNvSpPr>
            <a:spLocks noGrp="1"/>
          </p:cNvSpPr>
          <p:nvPr>
            <p:ph idx="1"/>
          </p:nvPr>
        </p:nvSpPr>
        <p:spPr/>
        <p:txBody>
          <a:bodyPr>
            <a:normAutofit/>
          </a:bodyPr>
          <a:lstStyle/>
          <a:p>
            <a:r>
              <a:rPr lang="en-US" dirty="0" smtClean="0"/>
              <a:t>Neo-classical economic view:</a:t>
            </a:r>
          </a:p>
          <a:p>
            <a:pPr lvl="1"/>
            <a:r>
              <a:rPr lang="en-US" dirty="0" smtClean="0"/>
              <a:t>Bubbles usually don’t exist</a:t>
            </a:r>
          </a:p>
          <a:p>
            <a:pPr lvl="1"/>
            <a:r>
              <a:rPr lang="en-US" dirty="0" smtClean="0"/>
              <a:t>Bubbles appear to exist because of hindsight bias (fundamentals sometimes unexpectedly deteriorate)</a:t>
            </a:r>
          </a:p>
          <a:p>
            <a:r>
              <a:rPr lang="en-US" dirty="0" smtClean="0"/>
              <a:t>Behavioral view:</a:t>
            </a:r>
          </a:p>
          <a:p>
            <a:pPr lvl="1"/>
            <a:r>
              <a:rPr lang="en-US" dirty="0" smtClean="0"/>
              <a:t>Bubbles do exist</a:t>
            </a:r>
          </a:p>
          <a:p>
            <a:pPr lvl="1"/>
            <a:r>
              <a:rPr lang="en-US" dirty="0" smtClean="0"/>
              <a:t>Bubbles explain macro dynamics</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a:srcRect/>
          <a:stretch>
            <a:fillRect/>
          </a:stretch>
        </p:blipFill>
        <p:spPr bwMode="auto">
          <a:xfrm>
            <a:off x="661988" y="595313"/>
            <a:ext cx="7820025" cy="5667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 Japanese Bubble</a:t>
            </a:r>
            <a:endParaRPr lang="en-US" dirty="0"/>
          </a:p>
        </p:txBody>
      </p:sp>
      <p:pic>
        <p:nvPicPr>
          <p:cNvPr id="44035" name="Picture 3"/>
          <p:cNvPicPr>
            <a:picLocks noChangeAspect="1" noChangeArrowheads="1"/>
          </p:cNvPicPr>
          <p:nvPr/>
        </p:nvPicPr>
        <p:blipFill>
          <a:blip r:embed="rId3"/>
          <a:srcRect/>
          <a:stretch>
            <a:fillRect/>
          </a:stretch>
        </p:blipFill>
        <p:spPr bwMode="auto">
          <a:xfrm>
            <a:off x="647700" y="1095375"/>
            <a:ext cx="7848600" cy="5686425"/>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Bubbles form: 1995-2007</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I’ll focus on the US, since this was the epicenter</a:t>
            </a:r>
          </a:p>
          <a:p>
            <a:r>
              <a:rPr lang="en-US" dirty="0" smtClean="0"/>
              <a:t>Related bubbles existed in many other countries</a:t>
            </a:r>
          </a:p>
          <a:p>
            <a:r>
              <a:rPr lang="en-US" dirty="0" smtClean="0"/>
              <a:t>The US bubble had two main components: </a:t>
            </a:r>
          </a:p>
          <a:p>
            <a:pPr lvl="1"/>
            <a:r>
              <a:rPr lang="en-US" dirty="0" smtClean="0"/>
              <a:t>Prices of publicly traded companies</a:t>
            </a:r>
          </a:p>
          <a:p>
            <a:pPr lvl="1"/>
            <a:r>
              <a:rPr lang="en-US" dirty="0" smtClean="0"/>
              <a:t>Prices of residential real estate</a:t>
            </a:r>
          </a:p>
          <a:p>
            <a:r>
              <a:rPr lang="en-US" dirty="0" smtClean="0"/>
              <a:t>And many minor contributors:</a:t>
            </a:r>
          </a:p>
          <a:p>
            <a:pPr lvl="1"/>
            <a:r>
              <a:rPr lang="en-US" dirty="0" smtClean="0"/>
              <a:t>Prices of private equity</a:t>
            </a:r>
          </a:p>
          <a:p>
            <a:pPr lvl="1"/>
            <a:r>
              <a:rPr lang="en-US" dirty="0" smtClean="0"/>
              <a:t>Commodities</a:t>
            </a:r>
          </a:p>
          <a:p>
            <a:pPr lvl="1"/>
            <a:r>
              <a:rPr lang="en-US" dirty="0" smtClean="0"/>
              <a:t>Hedge funds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Fundamental Catalysts: 1990’s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End of the cold war</a:t>
            </a:r>
          </a:p>
          <a:p>
            <a:r>
              <a:rPr lang="en-US" dirty="0" smtClean="0"/>
              <a:t>Deregulation</a:t>
            </a:r>
          </a:p>
          <a:p>
            <a:r>
              <a:rPr lang="en-US" dirty="0" smtClean="0"/>
              <a:t>High productivity growth</a:t>
            </a:r>
          </a:p>
          <a:p>
            <a:r>
              <a:rPr lang="en-US" dirty="0" smtClean="0"/>
              <a:t>Weak labor unions</a:t>
            </a:r>
          </a:p>
          <a:p>
            <a:r>
              <a:rPr lang="en-US" dirty="0" smtClean="0"/>
              <a:t>Low energy prices ($11 per barrel avg. in 1998)</a:t>
            </a:r>
          </a:p>
          <a:p>
            <a:r>
              <a:rPr lang="en-US" dirty="0" smtClean="0"/>
              <a:t>IT revolution</a:t>
            </a:r>
          </a:p>
          <a:p>
            <a:r>
              <a:rPr lang="en-US" dirty="0" smtClean="0"/>
              <a:t>Low nominal and real interest rates</a:t>
            </a:r>
          </a:p>
          <a:p>
            <a:r>
              <a:rPr lang="en-US" dirty="0" smtClean="0"/>
              <a:t>Congestion and supply restrictions in coastal cities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Manipulate expressions to yield consumption function</a:t>
            </a:r>
            <a:endParaRPr lang="en-US" sz="2800" dirty="0"/>
          </a:p>
        </p:txBody>
      </p:sp>
      <p:graphicFrame>
        <p:nvGraphicFramePr>
          <p:cNvPr id="4" name="Object 3"/>
          <p:cNvGraphicFramePr>
            <a:graphicFrameLocks noChangeAspect="1"/>
          </p:cNvGraphicFramePr>
          <p:nvPr/>
        </p:nvGraphicFramePr>
        <p:xfrm>
          <a:off x="2514600" y="1371600"/>
          <a:ext cx="5334000" cy="5119687"/>
        </p:xfrm>
        <a:graphic>
          <a:graphicData uri="http://schemas.openxmlformats.org/presentationml/2006/ole">
            <mc:AlternateContent xmlns:mc="http://schemas.openxmlformats.org/markup-compatibility/2006">
              <mc:Choice xmlns:v="urn:schemas-microsoft-com:vml" Requires="v">
                <p:oleObj spid="_x0000_s309312" name="Equation" r:id="rId4" imgW="2666880" imgH="2717640" progId="Equation.DSMT4">
                  <p:embed/>
                </p:oleObj>
              </mc:Choice>
              <mc:Fallback>
                <p:oleObj name="Equation" r:id="rId4" imgW="2666880" imgH="27176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1371600"/>
                        <a:ext cx="5334000" cy="5119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43723641"/>
      </p:ext>
    </p:extLst>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hart 3"/>
          <p:cNvGraphicFramePr>
            <a:graphicFrameLocks noGrp="1"/>
          </p:cNvGraphicFramePr>
          <p:nvPr/>
        </p:nvGraphicFramePr>
        <p:xfrm>
          <a:off x="285750" y="1447800"/>
          <a:ext cx="8401050" cy="489585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a:spLocks noGrp="1"/>
          </p:cNvSpPr>
          <p:nvPr>
            <p:ph type="title"/>
          </p:nvPr>
        </p:nvSpPr>
        <p:spPr>
          <a:xfrm>
            <a:off x="457200" y="274638"/>
            <a:ext cx="8229600" cy="715962"/>
          </a:xfrm>
        </p:spPr>
        <p:txBody>
          <a:bodyPr>
            <a:normAutofit fontScale="90000"/>
          </a:bodyPr>
          <a:lstStyle/>
          <a:p>
            <a:r>
              <a:rPr lang="en-US" dirty="0" smtClean="0">
                <a:solidFill>
                  <a:srgbClr val="0070C0"/>
                </a:solidFill>
              </a:rPr>
              <a:t>P/E ratio</a:t>
            </a:r>
            <a:r>
              <a:rPr lang="en-US" dirty="0" smtClean="0"/>
              <a:t>: </a:t>
            </a:r>
            <a:r>
              <a:rPr lang="en-US" sz="3100" dirty="0" err="1" smtClean="0"/>
              <a:t>Cambell</a:t>
            </a:r>
            <a:r>
              <a:rPr lang="en-US" sz="3100" dirty="0" smtClean="0"/>
              <a:t> and </a:t>
            </a:r>
            <a:r>
              <a:rPr lang="en-US" sz="3100" dirty="0" err="1" smtClean="0"/>
              <a:t>Shiller</a:t>
            </a:r>
            <a:r>
              <a:rPr lang="en-US" sz="3100" dirty="0" smtClean="0"/>
              <a:t> (1998a,b)</a:t>
            </a:r>
            <a:r>
              <a:rPr lang="en-US" dirty="0" smtClean="0"/>
              <a:t/>
            </a:r>
            <a:br>
              <a:rPr lang="en-US" dirty="0" smtClean="0"/>
            </a:br>
            <a:r>
              <a:rPr lang="en-US" sz="2700" dirty="0" smtClean="0"/>
              <a:t>Real index value divided by 10-year average of real earnings</a:t>
            </a:r>
            <a:br>
              <a:rPr lang="en-US" sz="2700" dirty="0" smtClean="0"/>
            </a:br>
            <a:r>
              <a:rPr lang="en-US" sz="2700" dirty="0" smtClean="0"/>
              <a:t>Jan 1881 to April 2011</a:t>
            </a:r>
            <a:endParaRPr lang="en-US" sz="2700" dirty="0"/>
          </a:p>
        </p:txBody>
      </p:sp>
      <p:sp>
        <p:nvSpPr>
          <p:cNvPr id="6" name="TextBox 5"/>
          <p:cNvSpPr txBox="1"/>
          <p:nvPr/>
        </p:nvSpPr>
        <p:spPr>
          <a:xfrm>
            <a:off x="3886200" y="6400800"/>
            <a:ext cx="1580497" cy="369332"/>
          </a:xfrm>
          <a:prstGeom prst="rect">
            <a:avLst/>
          </a:prstGeom>
          <a:solidFill>
            <a:schemeClr val="bg1"/>
          </a:solidFill>
        </p:spPr>
        <p:txBody>
          <a:bodyPr wrap="none" rtlCol="0">
            <a:spAutoFit/>
          </a:bodyPr>
          <a:lstStyle/>
          <a:p>
            <a:r>
              <a:rPr lang="en-US" dirty="0" smtClean="0"/>
              <a:t>Average: 16.34</a:t>
            </a:r>
            <a:endParaRPr lang="en-US" dirty="0"/>
          </a:p>
        </p:txBody>
      </p:sp>
      <p:sp>
        <p:nvSpPr>
          <p:cNvPr id="7" name="TextBox 6"/>
          <p:cNvSpPr txBox="1"/>
          <p:nvPr/>
        </p:nvSpPr>
        <p:spPr>
          <a:xfrm>
            <a:off x="152400" y="6488668"/>
            <a:ext cx="2210733" cy="369332"/>
          </a:xfrm>
          <a:prstGeom prst="rect">
            <a:avLst/>
          </a:prstGeom>
          <a:noFill/>
        </p:spPr>
        <p:txBody>
          <a:bodyPr wrap="none" rtlCol="0">
            <a:spAutoFit/>
          </a:bodyPr>
          <a:lstStyle/>
          <a:p>
            <a:r>
              <a:rPr lang="en-US" dirty="0" smtClean="0"/>
              <a:t>Source: Robert </a:t>
            </a:r>
            <a:r>
              <a:rPr lang="en-US" dirty="0" err="1" smtClean="0"/>
              <a:t>Shiller</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FA2C1A0-7574-45A9-BBEA-9634A8D1D261}" type="slidenum">
              <a:rPr lang="en-US"/>
              <a:pPr/>
              <a:t>151</a:t>
            </a:fld>
            <a:endParaRPr lang="en-US"/>
          </a:p>
        </p:txBody>
      </p:sp>
      <p:sp>
        <p:nvSpPr>
          <p:cNvPr id="411650" name="Rectangle 2"/>
          <p:cNvSpPr>
            <a:spLocks noGrp="1" noChangeArrowheads="1"/>
          </p:cNvSpPr>
          <p:nvPr>
            <p:ph type="title"/>
          </p:nvPr>
        </p:nvSpPr>
        <p:spPr/>
        <p:txBody>
          <a:bodyPr>
            <a:normAutofit fontScale="90000"/>
          </a:bodyPr>
          <a:lstStyle/>
          <a:p>
            <a:r>
              <a:rPr lang="en-US" dirty="0" smtClean="0"/>
              <a:t>Dot </a:t>
            </a:r>
            <a:r>
              <a:rPr lang="en-US" dirty="0"/>
              <a:t>com bubble </a:t>
            </a:r>
            <a:br>
              <a:rPr lang="en-US" dirty="0"/>
            </a:br>
            <a:r>
              <a:rPr lang="en-US" sz="2800" dirty="0"/>
              <a:t>Lamont and </a:t>
            </a:r>
            <a:r>
              <a:rPr lang="en-US" sz="2800" dirty="0" err="1"/>
              <a:t>Thaler</a:t>
            </a:r>
            <a:r>
              <a:rPr lang="en-US" sz="2800" dirty="0"/>
              <a:t> (2003)</a:t>
            </a:r>
          </a:p>
        </p:txBody>
      </p:sp>
      <p:sp>
        <p:nvSpPr>
          <p:cNvPr id="411651" name="Rectangle 3"/>
          <p:cNvSpPr>
            <a:spLocks noGrp="1" noChangeArrowheads="1"/>
          </p:cNvSpPr>
          <p:nvPr>
            <p:ph type="body" idx="1"/>
          </p:nvPr>
        </p:nvSpPr>
        <p:spPr/>
        <p:txBody>
          <a:bodyPr>
            <a:normAutofit/>
          </a:bodyPr>
          <a:lstStyle/>
          <a:p>
            <a:r>
              <a:rPr lang="en-US" dirty="0"/>
              <a:t>March 2000</a:t>
            </a:r>
          </a:p>
          <a:p>
            <a:r>
              <a:rPr lang="en-US" dirty="0"/>
              <a:t>3Com owns 95% of Palm and lots of other net assets, but...</a:t>
            </a:r>
          </a:p>
          <a:p>
            <a:r>
              <a:rPr lang="en-US" dirty="0"/>
              <a:t>Palm has higher market </a:t>
            </a:r>
            <a:r>
              <a:rPr lang="en-US" dirty="0" smtClean="0"/>
              <a:t>capitalization </a:t>
            </a:r>
            <a:r>
              <a:rPr lang="en-US" dirty="0"/>
              <a:t>than </a:t>
            </a:r>
            <a:r>
              <a:rPr lang="en-US" dirty="0" smtClean="0"/>
              <a:t>3Com</a:t>
            </a:r>
          </a:p>
          <a:p>
            <a:endParaRPr lang="en-US" dirty="0"/>
          </a:p>
          <a:p>
            <a:pPr>
              <a:buNone/>
            </a:pPr>
            <a:r>
              <a:rPr lang="en-US" dirty="0" smtClean="0"/>
              <a:t>     $Palm &gt; $3Com</a:t>
            </a:r>
          </a:p>
          <a:p>
            <a:pPr>
              <a:buNone/>
            </a:pPr>
            <a:r>
              <a:rPr lang="en-US" dirty="0" smtClean="0"/>
              <a:t>                 = $Palm + $Other Net Assets </a:t>
            </a: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165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16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76FB5C9B-88F5-499E-ADA9-6F75BF78B879}" type="slidenum">
              <a:rPr lang="en-US"/>
              <a:pPr/>
              <a:t>152</a:t>
            </a:fld>
            <a:endParaRPr lang="en-US"/>
          </a:p>
        </p:txBody>
      </p:sp>
      <p:pic>
        <p:nvPicPr>
          <p:cNvPr id="413698" name="Picture 2"/>
          <p:cNvPicPr>
            <a:picLocks noChangeAspect="1" noChangeArrowheads="1"/>
          </p:cNvPicPr>
          <p:nvPr/>
        </p:nvPicPr>
        <p:blipFill>
          <a:blip r:embed="rId3"/>
          <a:srcRect/>
          <a:stretch>
            <a:fillRect/>
          </a:stretch>
        </p:blipFill>
        <p:spPr bwMode="auto">
          <a:xfrm>
            <a:off x="0" y="0"/>
            <a:ext cx="9144000" cy="8839200"/>
          </a:xfrm>
          <a:prstGeom prst="rect">
            <a:avLst/>
          </a:prstGeom>
          <a:noFill/>
          <a:ln w="9525">
            <a:noFill/>
            <a:miter lim="800000"/>
            <a:headEnd/>
            <a:tailEnd/>
          </a:ln>
          <a:effectLst/>
        </p:spPr>
      </p:pic>
      <p:sp>
        <p:nvSpPr>
          <p:cNvPr id="413699" name="Text Box 3"/>
          <p:cNvSpPr txBox="1">
            <a:spLocks noChangeArrowheads="1"/>
          </p:cNvSpPr>
          <p:nvPr/>
        </p:nvSpPr>
        <p:spPr bwMode="auto">
          <a:xfrm>
            <a:off x="1371600" y="5338763"/>
            <a:ext cx="6324600" cy="366712"/>
          </a:xfrm>
          <a:prstGeom prst="rect">
            <a:avLst/>
          </a:prstGeom>
          <a:noFill/>
          <a:ln w="9525">
            <a:noFill/>
            <a:miter lim="800000"/>
            <a:headEnd/>
            <a:tailEnd/>
          </a:ln>
          <a:effectLst/>
        </p:spPr>
        <p:txBody>
          <a:bodyPr wrap="none">
            <a:spAutoFit/>
          </a:bodyPr>
          <a:lstStyle/>
          <a:p>
            <a:r>
              <a:rPr lang="en-US" b="1">
                <a:solidFill>
                  <a:srgbClr val="CC0000"/>
                </a:solidFill>
              </a:rPr>
              <a:t>-$63 = (Share price of 3Com) - (1.5)*(Share price of Palm)</a:t>
            </a:r>
          </a:p>
        </p:txBody>
      </p:sp>
      <p:sp>
        <p:nvSpPr>
          <p:cNvPr id="413700" name="Line 4"/>
          <p:cNvSpPr>
            <a:spLocks noChangeShapeType="1"/>
          </p:cNvSpPr>
          <p:nvPr/>
        </p:nvSpPr>
        <p:spPr bwMode="auto">
          <a:xfrm flipH="1">
            <a:off x="762000" y="5638800"/>
            <a:ext cx="533400" cy="304800"/>
          </a:xfrm>
          <a:prstGeom prst="line">
            <a:avLst/>
          </a:prstGeom>
          <a:noFill/>
          <a:ln w="57150">
            <a:solidFill>
              <a:srgbClr val="1601AF"/>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Real Estate in </a:t>
            </a:r>
            <a:r>
              <a:rPr lang="en-US" dirty="0" smtClean="0">
                <a:solidFill>
                  <a:srgbClr val="FF0000"/>
                </a:solidFill>
              </a:rPr>
              <a:t>Phoenix</a:t>
            </a:r>
            <a:r>
              <a:rPr lang="en-US" dirty="0" smtClean="0"/>
              <a:t> and </a:t>
            </a:r>
            <a:r>
              <a:rPr lang="en-US" dirty="0" smtClean="0">
                <a:solidFill>
                  <a:srgbClr val="0070C0"/>
                </a:solidFill>
              </a:rPr>
              <a:t>Las Vegas</a:t>
            </a:r>
            <a:r>
              <a:rPr lang="en-US" dirty="0" smtClean="0"/>
              <a:t/>
            </a:r>
            <a:br>
              <a:rPr lang="en-US" dirty="0" smtClean="0"/>
            </a:br>
            <a:r>
              <a:rPr lang="en-US" sz="3100" dirty="0" smtClean="0"/>
              <a:t>Jan 1987 – January 2010</a:t>
            </a:r>
            <a:endParaRPr lang="en-US" sz="3100" dirty="0"/>
          </a:p>
        </p:txBody>
      </p:sp>
      <p:graphicFrame>
        <p:nvGraphicFramePr>
          <p:cNvPr id="6" name="Chart 5"/>
          <p:cNvGraphicFramePr/>
          <p:nvPr/>
        </p:nvGraphicFramePr>
        <p:xfrm>
          <a:off x="609600" y="1524000"/>
          <a:ext cx="8229600" cy="5029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Long-run horizontal supply curve</a:t>
            </a:r>
            <a:endParaRPr lang="en-US" dirty="0"/>
          </a:p>
        </p:txBody>
      </p:sp>
      <p:sp>
        <p:nvSpPr>
          <p:cNvPr id="4" name="Oval 3"/>
          <p:cNvSpPr/>
          <p:nvPr/>
        </p:nvSpPr>
        <p:spPr>
          <a:xfrm>
            <a:off x="6248400" y="2667000"/>
            <a:ext cx="13716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Phoenix</a:t>
            </a:r>
            <a:endParaRPr lang="en-US" dirty="0"/>
          </a:p>
        </p:txBody>
      </p:sp>
      <p:pic>
        <p:nvPicPr>
          <p:cNvPr id="66562" name="Picture 2"/>
          <p:cNvPicPr>
            <a:picLocks noChangeAspect="1" noChangeArrowheads="1"/>
          </p:cNvPicPr>
          <p:nvPr/>
        </p:nvPicPr>
        <p:blipFill>
          <a:blip r:embed="rId3"/>
          <a:srcRect/>
          <a:stretch>
            <a:fillRect/>
          </a:stretch>
        </p:blipFill>
        <p:spPr bwMode="auto">
          <a:xfrm>
            <a:off x="990600" y="1371600"/>
            <a:ext cx="7191375" cy="5048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3"/>
          <a:srcRect/>
          <a:stretch>
            <a:fillRect/>
          </a:stretch>
        </p:blipFill>
        <p:spPr bwMode="auto">
          <a:xfrm>
            <a:off x="990600" y="1371600"/>
            <a:ext cx="7191375" cy="504825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Long-run horizontal supply curve</a:t>
            </a:r>
            <a:endParaRPr lang="en-US" dirty="0"/>
          </a:p>
        </p:txBody>
      </p:sp>
      <p:sp>
        <p:nvSpPr>
          <p:cNvPr id="4" name="Oval 3"/>
          <p:cNvSpPr/>
          <p:nvPr/>
        </p:nvSpPr>
        <p:spPr>
          <a:xfrm>
            <a:off x="3962400" y="3048000"/>
            <a:ext cx="1554480" cy="1554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Phoenix</a:t>
            </a:r>
            <a:endParaRPr lang="en-US" dirty="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3"/>
          <a:srcRect/>
          <a:stretch>
            <a:fillRect/>
          </a:stretch>
        </p:blipFill>
        <p:spPr bwMode="auto">
          <a:xfrm>
            <a:off x="990600" y="1371600"/>
            <a:ext cx="7191375" cy="504825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Long-run horizontal supply curve</a:t>
            </a:r>
            <a:endParaRPr lang="en-US" dirty="0"/>
          </a:p>
        </p:txBody>
      </p:sp>
      <p:sp>
        <p:nvSpPr>
          <p:cNvPr id="4" name="Oval 3"/>
          <p:cNvSpPr/>
          <p:nvPr/>
        </p:nvSpPr>
        <p:spPr>
          <a:xfrm>
            <a:off x="3962400" y="3048000"/>
            <a:ext cx="1554480" cy="1554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rot="10800000">
            <a:off x="3962400" y="3810000"/>
            <a:ext cx="762000" cy="1588"/>
          </a:xfrm>
          <a:prstGeom prst="line">
            <a:avLst/>
          </a:prstGeom>
          <a:ln w="25400">
            <a:solidFill>
              <a:srgbClr val="FF0000"/>
            </a:solidFill>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962400" y="3429000"/>
            <a:ext cx="861133" cy="369332"/>
          </a:xfrm>
          <a:prstGeom prst="rect">
            <a:avLst/>
          </a:prstGeom>
          <a:noFill/>
        </p:spPr>
        <p:txBody>
          <a:bodyPr wrap="none" rtlCol="0">
            <a:spAutoFit/>
          </a:bodyPr>
          <a:lstStyle/>
          <a:p>
            <a:r>
              <a:rPr lang="en-US" b="1" dirty="0" smtClean="0">
                <a:solidFill>
                  <a:srgbClr val="FF0000"/>
                </a:solidFill>
              </a:rPr>
              <a:t>8</a:t>
            </a:r>
            <a:r>
              <a:rPr lang="en-US" b="1" dirty="0" smtClean="0"/>
              <a:t> </a:t>
            </a:r>
            <a:r>
              <a:rPr lang="en-US" b="1" dirty="0" smtClean="0">
                <a:solidFill>
                  <a:srgbClr val="FF0000"/>
                </a:solidFill>
              </a:rPr>
              <a:t>miles</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5" name="Straight Arrow Connector 4"/>
          <p:cNvCxnSpPr/>
          <p:nvPr/>
        </p:nvCxnSpPr>
        <p:spPr>
          <a:xfrm rot="5400000" flipH="1" flipV="1">
            <a:off x="380206" y="3656012"/>
            <a:ext cx="3963194"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362200" y="5637212"/>
            <a:ext cx="449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438400" y="2971800"/>
            <a:ext cx="2895600" cy="2590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514600" y="3962400"/>
            <a:ext cx="4572000" cy="7620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667000" y="1979612"/>
            <a:ext cx="3733800" cy="3276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286000" y="2667000"/>
            <a:ext cx="981359" cy="369332"/>
          </a:xfrm>
          <a:prstGeom prst="rect">
            <a:avLst/>
          </a:prstGeom>
          <a:noFill/>
        </p:spPr>
        <p:txBody>
          <a:bodyPr wrap="none" rtlCol="0">
            <a:spAutoFit/>
          </a:bodyPr>
          <a:lstStyle/>
          <a:p>
            <a:r>
              <a:rPr lang="en-US" dirty="0" smtClean="0">
                <a:solidFill>
                  <a:srgbClr val="FF0000"/>
                </a:solidFill>
              </a:rPr>
              <a:t>Demand</a:t>
            </a:r>
            <a:endParaRPr lang="en-US" dirty="0">
              <a:solidFill>
                <a:srgbClr val="FF0000"/>
              </a:solidFill>
            </a:endParaRPr>
          </a:p>
        </p:txBody>
      </p:sp>
      <p:sp>
        <p:nvSpPr>
          <p:cNvPr id="24" name="TextBox 23"/>
          <p:cNvSpPr txBox="1"/>
          <p:nvPr/>
        </p:nvSpPr>
        <p:spPr>
          <a:xfrm>
            <a:off x="2514600" y="1411069"/>
            <a:ext cx="981359" cy="646331"/>
          </a:xfrm>
          <a:prstGeom prst="rect">
            <a:avLst/>
          </a:prstGeom>
          <a:noFill/>
        </p:spPr>
        <p:txBody>
          <a:bodyPr wrap="none" rtlCol="0">
            <a:spAutoFit/>
          </a:bodyPr>
          <a:lstStyle/>
          <a:p>
            <a:r>
              <a:rPr lang="en-US" dirty="0" smtClean="0">
                <a:solidFill>
                  <a:srgbClr val="FF0000"/>
                </a:solidFill>
              </a:rPr>
              <a:t>Bubble</a:t>
            </a:r>
          </a:p>
          <a:p>
            <a:r>
              <a:rPr lang="en-US" dirty="0" smtClean="0">
                <a:solidFill>
                  <a:srgbClr val="FF0000"/>
                </a:solidFill>
              </a:rPr>
              <a:t>Demand</a:t>
            </a:r>
            <a:endParaRPr lang="en-US" dirty="0">
              <a:solidFill>
                <a:srgbClr val="FF0000"/>
              </a:solidFill>
            </a:endParaRPr>
          </a:p>
        </p:txBody>
      </p:sp>
      <p:sp>
        <p:nvSpPr>
          <p:cNvPr id="15" name="Title 1"/>
          <p:cNvSpPr>
            <a:spLocks noGrp="1"/>
          </p:cNvSpPr>
          <p:nvPr>
            <p:ph type="title"/>
          </p:nvPr>
        </p:nvSpPr>
        <p:spPr>
          <a:xfrm>
            <a:off x="457200" y="274638"/>
            <a:ext cx="8229600" cy="1143000"/>
          </a:xfrm>
        </p:spPr>
        <p:txBody>
          <a:bodyPr/>
          <a:lstStyle/>
          <a:p>
            <a:r>
              <a:rPr lang="en-US" dirty="0" smtClean="0"/>
              <a:t>Long-run horizontal supply curve</a:t>
            </a:r>
            <a:endParaRPr lang="en-US" dirty="0"/>
          </a:p>
        </p:txBody>
      </p:sp>
      <p:sp>
        <p:nvSpPr>
          <p:cNvPr id="19" name="TextBox 18"/>
          <p:cNvSpPr txBox="1"/>
          <p:nvPr/>
        </p:nvSpPr>
        <p:spPr>
          <a:xfrm>
            <a:off x="6477000" y="3962400"/>
            <a:ext cx="1088760" cy="369332"/>
          </a:xfrm>
          <a:prstGeom prst="rect">
            <a:avLst/>
          </a:prstGeom>
          <a:noFill/>
        </p:spPr>
        <p:txBody>
          <a:bodyPr wrap="none" rtlCol="0">
            <a:spAutoFit/>
          </a:bodyPr>
          <a:lstStyle/>
          <a:p>
            <a:r>
              <a:rPr lang="en-US" dirty="0" smtClean="0">
                <a:solidFill>
                  <a:schemeClr val="accent4">
                    <a:lumMod val="75000"/>
                  </a:schemeClr>
                </a:solidFill>
              </a:rPr>
              <a:t>LR Supply</a:t>
            </a:r>
            <a:endParaRPr lang="en-US" dirty="0">
              <a:solidFill>
                <a:schemeClr val="accent4">
                  <a:lumMod val="75000"/>
                </a:schemeClr>
              </a:solidFill>
            </a:endParaRPr>
          </a:p>
        </p:txBody>
      </p:sp>
      <p:cxnSp>
        <p:nvCxnSpPr>
          <p:cNvPr id="21" name="Straight Connector 20"/>
          <p:cNvCxnSpPr/>
          <p:nvPr/>
        </p:nvCxnSpPr>
        <p:spPr>
          <a:xfrm rot="5400000">
            <a:off x="1737360" y="3581400"/>
            <a:ext cx="3810000" cy="1588"/>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657600" y="1524000"/>
            <a:ext cx="1096775" cy="369332"/>
          </a:xfrm>
          <a:prstGeom prst="rect">
            <a:avLst/>
          </a:prstGeom>
          <a:noFill/>
        </p:spPr>
        <p:txBody>
          <a:bodyPr wrap="none" rtlCol="0">
            <a:spAutoFit/>
          </a:bodyPr>
          <a:lstStyle/>
          <a:p>
            <a:r>
              <a:rPr lang="en-US" dirty="0" smtClean="0">
                <a:solidFill>
                  <a:schemeClr val="accent4">
                    <a:lumMod val="75000"/>
                  </a:schemeClr>
                </a:solidFill>
              </a:rPr>
              <a:t>SR Supply</a:t>
            </a:r>
            <a:endParaRPr lang="en-US" dirty="0">
              <a:solidFill>
                <a:schemeClr val="accent4">
                  <a:lumMod val="75000"/>
                </a:schemeClr>
              </a:solidFill>
            </a:endParaRPr>
          </a:p>
        </p:txBody>
      </p:sp>
      <p:sp>
        <p:nvSpPr>
          <p:cNvPr id="27" name="Oval 26"/>
          <p:cNvSpPr/>
          <p:nvPr/>
        </p:nvSpPr>
        <p:spPr>
          <a:xfrm>
            <a:off x="3550920" y="3931920"/>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550920" y="2743200"/>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876800" y="3931920"/>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609600" y="6153090"/>
            <a:ext cx="7357079" cy="400110"/>
          </a:xfrm>
          <a:prstGeom prst="rect">
            <a:avLst/>
          </a:prstGeom>
          <a:noFill/>
        </p:spPr>
        <p:txBody>
          <a:bodyPr wrap="none" rtlCol="0">
            <a:spAutoFit/>
          </a:bodyPr>
          <a:lstStyle/>
          <a:p>
            <a:r>
              <a:rPr lang="en-US" sz="2000" dirty="0" smtClean="0"/>
              <a:t>Arbitrage: Buy your house now for $400,000 or in 3 years at $300,000</a:t>
            </a:r>
            <a:endParaRPr lang="en-US" sz="2000" dirty="0"/>
          </a:p>
        </p:txBody>
      </p:sp>
      <p:sp>
        <p:nvSpPr>
          <p:cNvPr id="32" name="TextBox 31"/>
          <p:cNvSpPr txBox="1"/>
          <p:nvPr/>
        </p:nvSpPr>
        <p:spPr>
          <a:xfrm>
            <a:off x="1331663" y="1752600"/>
            <a:ext cx="649537" cy="369332"/>
          </a:xfrm>
          <a:prstGeom prst="rect">
            <a:avLst/>
          </a:prstGeom>
          <a:noFill/>
        </p:spPr>
        <p:txBody>
          <a:bodyPr wrap="none" rtlCol="0">
            <a:spAutoFit/>
          </a:bodyPr>
          <a:lstStyle/>
          <a:p>
            <a:r>
              <a:rPr lang="en-US" dirty="0" smtClean="0"/>
              <a:t>Price</a:t>
            </a:r>
            <a:endParaRPr lang="en-US" dirty="0"/>
          </a:p>
        </p:txBody>
      </p:sp>
      <p:sp>
        <p:nvSpPr>
          <p:cNvPr id="33" name="TextBox 32"/>
          <p:cNvSpPr txBox="1"/>
          <p:nvPr/>
        </p:nvSpPr>
        <p:spPr>
          <a:xfrm>
            <a:off x="7010400" y="5715000"/>
            <a:ext cx="1003288" cy="369332"/>
          </a:xfrm>
          <a:prstGeom prst="rect">
            <a:avLst/>
          </a:prstGeom>
          <a:noFill/>
        </p:spPr>
        <p:txBody>
          <a:bodyPr wrap="none" rtlCol="0">
            <a:spAutoFit/>
          </a:bodyPr>
          <a:lstStyle/>
          <a:p>
            <a:r>
              <a:rPr lang="en-US" dirty="0" smtClean="0"/>
              <a:t>Quantity</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9" grpId="0"/>
      <p:bldP spid="27" grpId="0" animBg="1"/>
      <p:bldP spid="28" grpId="0" animBg="1"/>
      <p:bldP spid="29" grpId="0" animBg="1"/>
      <p:bldP spid="31" grpId="0"/>
    </p:bldLst>
  </p:timing>
</p:sld>
</file>

<file path=ppt/slides/slide1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 name="Right Triangle 25"/>
          <p:cNvSpPr/>
          <p:nvPr/>
        </p:nvSpPr>
        <p:spPr>
          <a:xfrm rot="10680000">
            <a:off x="3678844" y="4015632"/>
            <a:ext cx="1294609" cy="1240104"/>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p:cNvCxnSpPr/>
          <p:nvPr/>
        </p:nvCxnSpPr>
        <p:spPr>
          <a:xfrm rot="5400000">
            <a:off x="3063240" y="3580606"/>
            <a:ext cx="3810000" cy="1588"/>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rot="5400000" flipH="1" flipV="1">
            <a:off x="380206" y="3656012"/>
            <a:ext cx="3963194"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362200" y="5637212"/>
            <a:ext cx="449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438400" y="2971800"/>
            <a:ext cx="2895600" cy="2590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endCxn id="19" idx="0"/>
          </p:cNvCxnSpPr>
          <p:nvPr/>
        </p:nvCxnSpPr>
        <p:spPr>
          <a:xfrm flipV="1">
            <a:off x="2514600" y="3962400"/>
            <a:ext cx="4506780" cy="7620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667000" y="1979612"/>
            <a:ext cx="3733800" cy="3276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286000" y="2667000"/>
            <a:ext cx="981359" cy="369332"/>
          </a:xfrm>
          <a:prstGeom prst="rect">
            <a:avLst/>
          </a:prstGeom>
          <a:noFill/>
        </p:spPr>
        <p:txBody>
          <a:bodyPr wrap="none" rtlCol="0">
            <a:spAutoFit/>
          </a:bodyPr>
          <a:lstStyle/>
          <a:p>
            <a:r>
              <a:rPr lang="en-US" dirty="0" smtClean="0">
                <a:solidFill>
                  <a:srgbClr val="FF0000"/>
                </a:solidFill>
              </a:rPr>
              <a:t>Demand</a:t>
            </a:r>
            <a:endParaRPr lang="en-US" dirty="0">
              <a:solidFill>
                <a:srgbClr val="FF0000"/>
              </a:solidFill>
            </a:endParaRPr>
          </a:p>
        </p:txBody>
      </p:sp>
      <p:sp>
        <p:nvSpPr>
          <p:cNvPr id="24" name="TextBox 23"/>
          <p:cNvSpPr txBox="1"/>
          <p:nvPr/>
        </p:nvSpPr>
        <p:spPr>
          <a:xfrm>
            <a:off x="2514600" y="1411069"/>
            <a:ext cx="981359" cy="646331"/>
          </a:xfrm>
          <a:prstGeom prst="rect">
            <a:avLst/>
          </a:prstGeom>
          <a:noFill/>
        </p:spPr>
        <p:txBody>
          <a:bodyPr wrap="none" rtlCol="0">
            <a:spAutoFit/>
          </a:bodyPr>
          <a:lstStyle/>
          <a:p>
            <a:r>
              <a:rPr lang="en-US" dirty="0" smtClean="0">
                <a:solidFill>
                  <a:srgbClr val="FF0000"/>
                </a:solidFill>
              </a:rPr>
              <a:t>Bubble</a:t>
            </a:r>
          </a:p>
          <a:p>
            <a:r>
              <a:rPr lang="en-US" dirty="0" smtClean="0">
                <a:solidFill>
                  <a:srgbClr val="FF0000"/>
                </a:solidFill>
              </a:rPr>
              <a:t>Demand</a:t>
            </a:r>
            <a:endParaRPr lang="en-US" dirty="0">
              <a:solidFill>
                <a:srgbClr val="FF0000"/>
              </a:solidFill>
            </a:endParaRPr>
          </a:p>
        </p:txBody>
      </p:sp>
      <p:sp>
        <p:nvSpPr>
          <p:cNvPr id="15" name="Title 1"/>
          <p:cNvSpPr>
            <a:spLocks noGrp="1"/>
          </p:cNvSpPr>
          <p:nvPr>
            <p:ph type="title"/>
          </p:nvPr>
        </p:nvSpPr>
        <p:spPr>
          <a:xfrm>
            <a:off x="457200" y="274638"/>
            <a:ext cx="8229600" cy="1143000"/>
          </a:xfrm>
        </p:spPr>
        <p:txBody>
          <a:bodyPr/>
          <a:lstStyle/>
          <a:p>
            <a:r>
              <a:rPr lang="en-US" dirty="0" smtClean="0"/>
              <a:t>“Over-shooting”</a:t>
            </a:r>
            <a:endParaRPr lang="en-US" dirty="0"/>
          </a:p>
        </p:txBody>
      </p:sp>
      <p:sp>
        <p:nvSpPr>
          <p:cNvPr id="19" name="TextBox 18"/>
          <p:cNvSpPr txBox="1"/>
          <p:nvPr/>
        </p:nvSpPr>
        <p:spPr>
          <a:xfrm>
            <a:off x="6477000" y="3962400"/>
            <a:ext cx="1088760" cy="369332"/>
          </a:xfrm>
          <a:prstGeom prst="rect">
            <a:avLst/>
          </a:prstGeom>
          <a:noFill/>
        </p:spPr>
        <p:txBody>
          <a:bodyPr wrap="none" rtlCol="0">
            <a:spAutoFit/>
          </a:bodyPr>
          <a:lstStyle/>
          <a:p>
            <a:r>
              <a:rPr lang="en-US" dirty="0" smtClean="0">
                <a:solidFill>
                  <a:schemeClr val="accent4">
                    <a:lumMod val="75000"/>
                  </a:schemeClr>
                </a:solidFill>
              </a:rPr>
              <a:t>LR Supply</a:t>
            </a:r>
            <a:endParaRPr lang="en-US" dirty="0">
              <a:solidFill>
                <a:schemeClr val="accent4">
                  <a:lumMod val="75000"/>
                </a:schemeClr>
              </a:solidFill>
            </a:endParaRPr>
          </a:p>
        </p:txBody>
      </p:sp>
      <p:sp>
        <p:nvSpPr>
          <p:cNvPr id="22" name="TextBox 21"/>
          <p:cNvSpPr txBox="1"/>
          <p:nvPr/>
        </p:nvSpPr>
        <p:spPr>
          <a:xfrm>
            <a:off x="5105400" y="1524000"/>
            <a:ext cx="1096775" cy="369332"/>
          </a:xfrm>
          <a:prstGeom prst="rect">
            <a:avLst/>
          </a:prstGeom>
          <a:noFill/>
        </p:spPr>
        <p:txBody>
          <a:bodyPr wrap="none" rtlCol="0">
            <a:spAutoFit/>
          </a:bodyPr>
          <a:lstStyle/>
          <a:p>
            <a:r>
              <a:rPr lang="en-US" dirty="0" smtClean="0">
                <a:solidFill>
                  <a:schemeClr val="accent4">
                    <a:lumMod val="75000"/>
                  </a:schemeClr>
                </a:solidFill>
              </a:rPr>
              <a:t>SR Supply</a:t>
            </a:r>
            <a:endParaRPr lang="en-US" dirty="0">
              <a:solidFill>
                <a:schemeClr val="accent4">
                  <a:lumMod val="75000"/>
                </a:schemeClr>
              </a:solidFill>
            </a:endParaRPr>
          </a:p>
        </p:txBody>
      </p:sp>
      <p:sp>
        <p:nvSpPr>
          <p:cNvPr id="27" name="Oval 26"/>
          <p:cNvSpPr/>
          <p:nvPr/>
        </p:nvSpPr>
        <p:spPr>
          <a:xfrm>
            <a:off x="3505200" y="2667000"/>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876800" y="3931920"/>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609600" y="6153090"/>
            <a:ext cx="7357079" cy="400110"/>
          </a:xfrm>
          <a:prstGeom prst="rect">
            <a:avLst/>
          </a:prstGeom>
          <a:noFill/>
        </p:spPr>
        <p:txBody>
          <a:bodyPr wrap="none" rtlCol="0">
            <a:spAutoFit/>
          </a:bodyPr>
          <a:lstStyle/>
          <a:p>
            <a:r>
              <a:rPr lang="en-US" sz="2000" dirty="0" smtClean="0"/>
              <a:t>Arbitrage: Buy your house now for $400,000 or in 3 years at $200,000</a:t>
            </a:r>
            <a:endParaRPr lang="en-US" sz="2000" dirty="0"/>
          </a:p>
        </p:txBody>
      </p:sp>
      <p:sp>
        <p:nvSpPr>
          <p:cNvPr id="32" name="TextBox 31"/>
          <p:cNvSpPr txBox="1"/>
          <p:nvPr/>
        </p:nvSpPr>
        <p:spPr>
          <a:xfrm>
            <a:off x="1331663" y="1752600"/>
            <a:ext cx="649537" cy="369332"/>
          </a:xfrm>
          <a:prstGeom prst="rect">
            <a:avLst/>
          </a:prstGeom>
          <a:noFill/>
        </p:spPr>
        <p:txBody>
          <a:bodyPr wrap="none" rtlCol="0">
            <a:spAutoFit/>
          </a:bodyPr>
          <a:lstStyle/>
          <a:p>
            <a:r>
              <a:rPr lang="en-US" dirty="0" smtClean="0"/>
              <a:t>Price</a:t>
            </a:r>
            <a:endParaRPr lang="en-US" dirty="0"/>
          </a:p>
        </p:txBody>
      </p:sp>
      <p:sp>
        <p:nvSpPr>
          <p:cNvPr id="33" name="TextBox 32"/>
          <p:cNvSpPr txBox="1"/>
          <p:nvPr/>
        </p:nvSpPr>
        <p:spPr>
          <a:xfrm>
            <a:off x="7010400" y="5715000"/>
            <a:ext cx="1003288" cy="369332"/>
          </a:xfrm>
          <a:prstGeom prst="rect">
            <a:avLst/>
          </a:prstGeom>
          <a:noFill/>
        </p:spPr>
        <p:txBody>
          <a:bodyPr wrap="none" rtlCol="0">
            <a:spAutoFit/>
          </a:bodyPr>
          <a:lstStyle/>
          <a:p>
            <a:r>
              <a:rPr lang="en-US" dirty="0" smtClean="0"/>
              <a:t>Quantity</a:t>
            </a:r>
            <a:endParaRPr lang="en-US" dirty="0"/>
          </a:p>
        </p:txBody>
      </p:sp>
      <p:sp>
        <p:nvSpPr>
          <p:cNvPr id="25" name="Oval 24"/>
          <p:cNvSpPr/>
          <p:nvPr/>
        </p:nvSpPr>
        <p:spPr>
          <a:xfrm>
            <a:off x="4876800" y="5151120"/>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4191000" y="4191000"/>
            <a:ext cx="628698" cy="369332"/>
          </a:xfrm>
          <a:prstGeom prst="rect">
            <a:avLst/>
          </a:prstGeom>
          <a:noFill/>
        </p:spPr>
        <p:txBody>
          <a:bodyPr wrap="none" rtlCol="0">
            <a:spAutoFit/>
          </a:bodyPr>
          <a:lstStyle/>
          <a:p>
            <a:r>
              <a:rPr lang="en-US" dirty="0" smtClean="0">
                <a:solidFill>
                  <a:schemeClr val="bg1"/>
                </a:solidFill>
              </a:rPr>
              <a:t>DWL</a:t>
            </a:r>
            <a:endParaRPr lang="en-US"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1" grpId="0"/>
      <p:bldP spid="25" grpId="0" animBg="1"/>
      <p:bldP spid="30"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nvGraphicFramePr>
        <p:xfrm>
          <a:off x="304800" y="1447800"/>
          <a:ext cx="86868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US" dirty="0" smtClean="0"/>
              <a:t>Case-</a:t>
            </a:r>
            <a:r>
              <a:rPr lang="en-US" dirty="0" err="1" smtClean="0"/>
              <a:t>Shiller</a:t>
            </a:r>
            <a:r>
              <a:rPr lang="en-US" dirty="0" smtClean="0"/>
              <a:t> (Nominal) Index</a:t>
            </a:r>
            <a:br>
              <a:rPr lang="en-US" dirty="0" smtClean="0"/>
            </a:br>
            <a:r>
              <a:rPr lang="en-US" sz="2200" dirty="0" smtClean="0"/>
              <a:t>January 1987-January 2011</a:t>
            </a:r>
            <a:endParaRPr lang="en-US" sz="2200" dirty="0"/>
          </a:p>
        </p:txBody>
      </p:sp>
      <p:sp>
        <p:nvSpPr>
          <p:cNvPr id="6" name="TextBox 5"/>
          <p:cNvSpPr txBox="1"/>
          <p:nvPr/>
        </p:nvSpPr>
        <p:spPr>
          <a:xfrm>
            <a:off x="7061949" y="1600200"/>
            <a:ext cx="710451" cy="923330"/>
          </a:xfrm>
          <a:prstGeom prst="rect">
            <a:avLst/>
          </a:prstGeom>
          <a:noFill/>
        </p:spPr>
        <p:txBody>
          <a:bodyPr wrap="none" rtlCol="0">
            <a:spAutoFit/>
          </a:bodyPr>
          <a:lstStyle/>
          <a:p>
            <a:r>
              <a:rPr lang="en-US" dirty="0" smtClean="0"/>
              <a:t>226.8</a:t>
            </a:r>
          </a:p>
          <a:p>
            <a:r>
              <a:rPr lang="en-US" dirty="0" smtClean="0"/>
              <a:t>April</a:t>
            </a:r>
          </a:p>
          <a:p>
            <a:r>
              <a:rPr lang="en-US" dirty="0" smtClean="0"/>
              <a:t>2006</a:t>
            </a:r>
            <a:endParaRPr lang="en-US" dirty="0"/>
          </a:p>
        </p:txBody>
      </p:sp>
      <p:sp>
        <p:nvSpPr>
          <p:cNvPr id="11" name="TextBox 10"/>
          <p:cNvSpPr txBox="1"/>
          <p:nvPr/>
        </p:nvSpPr>
        <p:spPr>
          <a:xfrm>
            <a:off x="8009153" y="3048000"/>
            <a:ext cx="601447" cy="584775"/>
          </a:xfrm>
          <a:prstGeom prst="rect">
            <a:avLst/>
          </a:prstGeom>
          <a:noFill/>
        </p:spPr>
        <p:txBody>
          <a:bodyPr wrap="none" rtlCol="0">
            <a:spAutoFit/>
          </a:bodyPr>
          <a:lstStyle/>
          <a:p>
            <a:pPr algn="ctr"/>
            <a:r>
              <a:rPr lang="en-US" sz="1600" dirty="0" smtClean="0"/>
              <a:t>May</a:t>
            </a:r>
          </a:p>
          <a:p>
            <a:pPr algn="ctr"/>
            <a:r>
              <a:rPr lang="en-US" sz="1600" dirty="0" smtClean="0"/>
              <a:t>2009</a:t>
            </a:r>
            <a:endParaRPr lang="en-US" sz="1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cases</a:t>
            </a:r>
            <a:endParaRPr lang="en-US" dirty="0"/>
          </a:p>
        </p:txBody>
      </p:sp>
      <p:graphicFrame>
        <p:nvGraphicFramePr>
          <p:cNvPr id="175106" name="Object 2"/>
          <p:cNvGraphicFramePr>
            <a:graphicFrameLocks/>
          </p:cNvGraphicFramePr>
          <p:nvPr/>
        </p:nvGraphicFramePr>
        <p:xfrm>
          <a:off x="1335088" y="1633538"/>
          <a:ext cx="6867525" cy="3848100"/>
        </p:xfrm>
        <a:graphic>
          <a:graphicData uri="http://schemas.openxmlformats.org/presentationml/2006/ole">
            <mc:AlternateContent xmlns:mc="http://schemas.openxmlformats.org/markup-compatibility/2006">
              <mc:Choice xmlns:v="urn:schemas-microsoft-com:vml" Requires="v">
                <p:oleObj spid="_x0000_s310336" name="Equation" r:id="rId4" imgW="3746160" imgH="1752480" progId="Equation.DSMT4">
                  <p:embed/>
                </p:oleObj>
              </mc:Choice>
              <mc:Fallback>
                <p:oleObj name="Equation" r:id="rId4" imgW="3746160" imgH="1752480" progId="Equation.DSMT4">
                  <p:embed/>
                  <p:pic>
                    <p:nvPicPr>
                      <p:cNvPr id="0" name=""/>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5088" y="1633538"/>
                        <a:ext cx="6867525" cy="3848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46062140"/>
      </p:ext>
    </p:extLst>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nline image 1"/>
          <p:cNvSpPr>
            <a:spLocks noChangeAspect="1" noChangeArrowheads="1"/>
          </p:cNvSpPr>
          <p:nvPr/>
        </p:nvSpPr>
        <p:spPr bwMode="auto">
          <a:xfrm>
            <a:off x="2590800" y="1752600"/>
            <a:ext cx="3276600" cy="32766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18467" name="Picture 3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4691"/>
            <a:ext cx="9144000" cy="698269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5"/>
          <p:cNvSpPr>
            <a:spLocks noChangeArrowheads="1"/>
          </p:cNvSpPr>
          <p:nvPr/>
        </p:nvSpPr>
        <p:spPr bwMode="auto">
          <a:xfrm>
            <a:off x="762000" y="6477000"/>
            <a:ext cx="815340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Source: S&amp;P/Case-</a:t>
            </a:r>
            <a:r>
              <a:rPr kumimoji="0" lang="en-US" altLang="en-US" sz="1200" b="0" i="1"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Shiller</a:t>
            </a:r>
            <a:r>
              <a:rPr kumimoji="0" lang="en-US" altLang="en-US" sz="12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home price index and Bureau of Labor Statistics (Consumer Price Index).</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Rectangle 4"/>
          <p:cNvSpPr>
            <a:spLocks noChangeArrowheads="1"/>
          </p:cNvSpPr>
          <p:nvPr/>
        </p:nvSpPr>
        <p:spPr bwMode="auto">
          <a:xfrm>
            <a:off x="1371600" y="4209871"/>
            <a:ext cx="7467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Index of </a:t>
            </a:r>
            <a:r>
              <a:rPr kumimoji="0" lang="en-US" altLang="en-US" sz="2400" b="1" i="0" u="none" strike="noStrike" cap="none" normalizeH="0" baseline="0" dirty="0" smtClean="0">
                <a:ln>
                  <a:noFill/>
                </a:ln>
                <a:solidFill>
                  <a:srgbClr val="FF0000"/>
                </a:solidFill>
                <a:effectLst/>
                <a:latin typeface="Arial" panose="020B0604020202020204" pitchFamily="34" charset="0"/>
                <a:ea typeface="Times New Roman" panose="02020603050405020304" pitchFamily="18" charset="0"/>
              </a:rPr>
              <a:t>Real</a:t>
            </a:r>
            <a:r>
              <a:rPr kumimoji="0" lang="en-US" altLang="en-US" sz="2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Home Prices in Ten Major U.S. Cities</a:t>
            </a:r>
            <a:r>
              <a:rPr lang="en-US" altLang="en-US" sz="2400" dirty="0">
                <a:latin typeface="Arial" panose="020B0604020202020204" pitchFamily="34" charset="0"/>
              </a:rPr>
              <a:t> </a:t>
            </a:r>
            <a:r>
              <a:rPr kumimoji="0" lang="en-US" altLang="en-US" sz="2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(January 1987 – December 2013)</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87534721"/>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FF0000"/>
                </a:solidFill>
              </a:rPr>
              <a:t>Real</a:t>
            </a:r>
            <a:r>
              <a:rPr lang="en-US" dirty="0" smtClean="0"/>
              <a:t> Housing Prices</a:t>
            </a:r>
            <a:endParaRPr lang="en-US" dirty="0"/>
          </a:p>
        </p:txBody>
      </p:sp>
      <p:sp>
        <p:nvSpPr>
          <p:cNvPr id="5" name="TextBox 4"/>
          <p:cNvSpPr txBox="1"/>
          <p:nvPr/>
        </p:nvSpPr>
        <p:spPr>
          <a:xfrm>
            <a:off x="152400" y="6400800"/>
            <a:ext cx="3131883" cy="369332"/>
          </a:xfrm>
          <a:prstGeom prst="rect">
            <a:avLst/>
          </a:prstGeom>
          <a:noFill/>
        </p:spPr>
        <p:txBody>
          <a:bodyPr wrap="none" rtlCol="0">
            <a:spAutoFit/>
          </a:bodyPr>
          <a:lstStyle/>
          <a:p>
            <a:r>
              <a:rPr lang="en-US" dirty="0" smtClean="0"/>
              <a:t>Source: Robert </a:t>
            </a:r>
            <a:r>
              <a:rPr lang="en-US" dirty="0" err="1" smtClean="0"/>
              <a:t>Shiller</a:t>
            </a:r>
            <a:r>
              <a:rPr lang="en-US" dirty="0" smtClean="0"/>
              <a:t> web data</a:t>
            </a:r>
            <a:endParaRPr lang="en-US" dirty="0"/>
          </a:p>
        </p:txBody>
      </p:sp>
      <p:graphicFrame>
        <p:nvGraphicFramePr>
          <p:cNvPr id="6" name="Chart 5"/>
          <p:cNvGraphicFramePr>
            <a:graphicFrameLocks noGrp="1"/>
          </p:cNvGraphicFramePr>
          <p:nvPr/>
        </p:nvGraphicFramePr>
        <p:xfrm>
          <a:off x="304800" y="762000"/>
          <a:ext cx="8543925" cy="58197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Lehman’s forecasts in 2005</a:t>
            </a:r>
            <a:br>
              <a:rPr lang="en-US" dirty="0" smtClean="0"/>
            </a:br>
            <a:r>
              <a:rPr lang="en-US" dirty="0" smtClean="0"/>
              <a:t>HPA = House Price Appreciation</a:t>
            </a:r>
            <a:endParaRPr lang="en-US" dirty="0"/>
          </a:p>
        </p:txBody>
      </p:sp>
      <p:sp>
        <p:nvSpPr>
          <p:cNvPr id="3" name="Content Placeholder 2"/>
          <p:cNvSpPr>
            <a:spLocks noGrp="1"/>
          </p:cNvSpPr>
          <p:nvPr>
            <p:ph idx="1"/>
          </p:nvPr>
        </p:nvSpPr>
        <p:spPr>
          <a:xfrm>
            <a:off x="457200" y="5257800"/>
            <a:ext cx="8229600" cy="868363"/>
          </a:xfrm>
        </p:spPr>
        <p:txBody>
          <a:bodyPr>
            <a:normAutofit/>
          </a:bodyPr>
          <a:lstStyle/>
          <a:p>
            <a:pPr algn="r">
              <a:buNone/>
            </a:pPr>
            <a:r>
              <a:rPr lang="en-US" sz="2000" dirty="0" smtClean="0"/>
              <a:t>Source: </a:t>
            </a:r>
            <a:r>
              <a:rPr lang="en-US" sz="2000" dirty="0" err="1" smtClean="0"/>
              <a:t>Gerardi</a:t>
            </a:r>
            <a:r>
              <a:rPr lang="en-US" sz="2000" dirty="0" smtClean="0"/>
              <a:t> et al (BPEA, 2008)</a:t>
            </a:r>
          </a:p>
        </p:txBody>
      </p:sp>
      <p:pic>
        <p:nvPicPr>
          <p:cNvPr id="289794" name="Picture 2"/>
          <p:cNvPicPr>
            <a:picLocks noChangeAspect="1" noChangeArrowheads="1"/>
          </p:cNvPicPr>
          <p:nvPr/>
        </p:nvPicPr>
        <p:blipFill>
          <a:blip r:embed="rId2"/>
          <a:srcRect/>
          <a:stretch>
            <a:fillRect/>
          </a:stretch>
        </p:blipFill>
        <p:spPr bwMode="auto">
          <a:xfrm>
            <a:off x="231922" y="2514600"/>
            <a:ext cx="8759678" cy="2226819"/>
          </a:xfrm>
          <a:prstGeom prst="rect">
            <a:avLst/>
          </a:prstGeom>
          <a:noFill/>
          <a:ln w="9525">
            <a:noFill/>
            <a:miter lim="800000"/>
            <a:headEnd/>
            <a:tailEnd/>
          </a:ln>
          <a:effectLst/>
        </p:spPr>
      </p:pic>
    </p:spTree>
    <p:extLst>
      <p:ext uri="{BB962C8B-B14F-4D97-AF65-F5344CB8AC3E}">
        <p14:creationId xmlns:p14="http://schemas.microsoft.com/office/powerpoint/2010/main" val="2342494684"/>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Household net worth </a:t>
            </a:r>
            <a:br>
              <a:rPr lang="en-US" dirty="0" smtClean="0"/>
            </a:br>
            <a:r>
              <a:rPr lang="en-US" dirty="0" smtClean="0"/>
              <a:t>divided by GDP</a:t>
            </a:r>
            <a:br>
              <a:rPr lang="en-US" dirty="0" smtClean="0"/>
            </a:br>
            <a:r>
              <a:rPr lang="en-US" sz="2700" dirty="0" smtClean="0"/>
              <a:t>1952 Q1 – 2008 Q4</a:t>
            </a:r>
            <a:endParaRPr lang="en-US" sz="2700" dirty="0"/>
          </a:p>
        </p:txBody>
      </p:sp>
      <p:graphicFrame>
        <p:nvGraphicFramePr>
          <p:cNvPr id="4" name="Content Placeholder 3"/>
          <p:cNvGraphicFramePr>
            <a:graphicFrameLocks noGrp="1"/>
          </p:cNvGraphicFramePr>
          <p:nvPr>
            <p:ph idx="1"/>
          </p:nvPr>
        </p:nvGraphicFramePr>
        <p:xfrm>
          <a:off x="228600" y="1371600"/>
          <a:ext cx="85344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6400800"/>
            <a:ext cx="7927619" cy="369332"/>
          </a:xfrm>
          <a:prstGeom prst="rect">
            <a:avLst/>
          </a:prstGeom>
          <a:noFill/>
        </p:spPr>
        <p:txBody>
          <a:bodyPr wrap="none" rtlCol="0">
            <a:spAutoFit/>
          </a:bodyPr>
          <a:lstStyle/>
          <a:p>
            <a:r>
              <a:rPr lang="en-US" dirty="0" smtClean="0"/>
              <a:t>Source: Flow of Funds, Federal Reserve Board ; GDP, BEA ; and authors calculations</a:t>
            </a:r>
            <a:endParaRPr lang="en-US" dirty="0"/>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Estimates of magnitude</a:t>
            </a:r>
            <a:endParaRPr lang="en-US" dirty="0"/>
          </a:p>
        </p:txBody>
      </p:sp>
      <p:sp>
        <p:nvSpPr>
          <p:cNvPr id="3" name="Content Placeholder 2"/>
          <p:cNvSpPr>
            <a:spLocks noGrp="1"/>
          </p:cNvSpPr>
          <p:nvPr>
            <p:ph idx="1"/>
          </p:nvPr>
        </p:nvSpPr>
        <p:spPr/>
        <p:txBody>
          <a:bodyPr>
            <a:normAutofit/>
          </a:bodyPr>
          <a:lstStyle/>
          <a:p>
            <a:r>
              <a:rPr lang="en-US" dirty="0" smtClean="0"/>
              <a:t>Balance sheets for households and non-profits record a decrement in value of </a:t>
            </a:r>
            <a:r>
              <a:rPr lang="en-US" dirty="0" smtClean="0">
                <a:solidFill>
                  <a:srgbClr val="FF0000"/>
                </a:solidFill>
              </a:rPr>
              <a:t>$14 trillion </a:t>
            </a:r>
            <a:r>
              <a:rPr lang="en-US" dirty="0" smtClean="0"/>
              <a:t>from 2007 q3 to 2009 q1.</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Estimates of magnitude</a:t>
            </a:r>
            <a:br>
              <a:rPr lang="en-US" dirty="0" smtClean="0"/>
            </a:br>
            <a:r>
              <a:rPr lang="en-US" sz="2700" dirty="0" smtClean="0"/>
              <a:t>(using decomposition)</a:t>
            </a:r>
            <a:endParaRPr lang="en-US" sz="2700" dirty="0"/>
          </a:p>
        </p:txBody>
      </p:sp>
      <p:sp>
        <p:nvSpPr>
          <p:cNvPr id="3" name="Content Placeholder 2"/>
          <p:cNvSpPr>
            <a:spLocks noGrp="1"/>
          </p:cNvSpPr>
          <p:nvPr>
            <p:ph idx="1"/>
          </p:nvPr>
        </p:nvSpPr>
        <p:spPr/>
        <p:txBody>
          <a:bodyPr>
            <a:normAutofit fontScale="92500" lnSpcReduction="10000"/>
          </a:bodyPr>
          <a:lstStyle/>
          <a:p>
            <a:r>
              <a:rPr lang="en-US" dirty="0" smtClean="0"/>
              <a:t>Stock market 2007 P/E was 27.3 and long-run historical average is 16.3.  A 1/3 decline in the value of the (2007) stock market is $5 trillion.</a:t>
            </a:r>
          </a:p>
          <a:p>
            <a:r>
              <a:rPr lang="en-US" dirty="0" smtClean="0"/>
              <a:t>Housing price index has fallen from 226.8 to 150.  A 1/3 decline in the value of the (2006) housing stock is $7 trillion.</a:t>
            </a:r>
          </a:p>
          <a:p>
            <a:r>
              <a:rPr lang="en-US" dirty="0" smtClean="0"/>
              <a:t>Total magnitude of the bubble: </a:t>
            </a:r>
            <a:r>
              <a:rPr lang="en-US" dirty="0" smtClean="0">
                <a:solidFill>
                  <a:srgbClr val="FF0000"/>
                </a:solidFill>
              </a:rPr>
              <a:t>$12 trillion</a:t>
            </a:r>
          </a:p>
          <a:p>
            <a:r>
              <a:rPr lang="en-US" dirty="0" smtClean="0"/>
              <a:t>This is a lower bound, since we are neglecting other asset classes (commercial real estate, privately held businesses, etc.)</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can we be sure these were bubbles?</a:t>
            </a:r>
            <a:endParaRPr lang="en-US" dirty="0"/>
          </a:p>
        </p:txBody>
      </p:sp>
      <p:sp>
        <p:nvSpPr>
          <p:cNvPr id="3" name="Content Placeholder 2"/>
          <p:cNvSpPr>
            <a:spLocks noGrp="1"/>
          </p:cNvSpPr>
          <p:nvPr>
            <p:ph idx="1"/>
          </p:nvPr>
        </p:nvSpPr>
        <p:spPr/>
        <p:txBody>
          <a:bodyPr/>
          <a:lstStyle/>
          <a:p>
            <a:r>
              <a:rPr lang="en-US" dirty="0" smtClean="0"/>
              <a:t>We can’t.</a:t>
            </a:r>
          </a:p>
          <a:p>
            <a:r>
              <a:rPr lang="en-US" dirty="0" smtClean="0"/>
              <a:t>But recall Palm and 3Com</a:t>
            </a:r>
          </a:p>
          <a:p>
            <a:r>
              <a:rPr lang="en-US" dirty="0" smtClean="0"/>
              <a:t>And recall Phoenix/Las Vegas house prices.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Basic Ingredients of the </a:t>
            </a:r>
            <a:br>
              <a:rPr lang="en-US" dirty="0" smtClean="0"/>
            </a:br>
            <a:r>
              <a:rPr lang="en-US" dirty="0" smtClean="0"/>
              <a:t>Financial Crisis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Bubbles in housing and equities</a:t>
            </a:r>
          </a:p>
          <a:p>
            <a:r>
              <a:rPr lang="en-US" dirty="0" smtClean="0"/>
              <a:t>Leverage in household and financial sectors</a:t>
            </a:r>
          </a:p>
          <a:p>
            <a:pPr marL="914400" lvl="1" indent="-514350"/>
            <a:r>
              <a:rPr lang="en-US" dirty="0" smtClean="0"/>
              <a:t>Gross leverage ratio of 33:1 among investment banks</a:t>
            </a:r>
          </a:p>
          <a:p>
            <a:pPr marL="914400" lvl="1" indent="-514350"/>
            <a:r>
              <a:rPr lang="en-US" dirty="0" smtClean="0"/>
              <a:t>Down payments shrink (from 20% to 10%, or less)</a:t>
            </a:r>
          </a:p>
          <a:p>
            <a:r>
              <a:rPr lang="en-US" dirty="0" smtClean="0"/>
              <a:t>Consumption and Investment Cycle</a:t>
            </a:r>
          </a:p>
          <a:p>
            <a:pPr marL="914400" lvl="1" indent="-514350"/>
            <a:r>
              <a:rPr lang="en-US" dirty="0" smtClean="0"/>
              <a:t>If US household wealth falls by $14 trillion, then it’s natural that consumption falls by $700 billion.</a:t>
            </a:r>
          </a:p>
          <a:p>
            <a:pPr marL="914400" lvl="1" indent="-514350"/>
            <a:r>
              <a:rPr lang="en-US" dirty="0" smtClean="0"/>
              <a:t>Home construction plummets</a:t>
            </a:r>
            <a:r>
              <a:rPr lang="en-US" dirty="0"/>
              <a:t> </a:t>
            </a:r>
            <a:r>
              <a:rPr lang="en-US" dirty="0" smtClean="0"/>
              <a:t>(due to plummeting prices and rising inventories of foreclosed homes); this alone accounts for 4% of GDP</a:t>
            </a:r>
          </a:p>
        </p:txBody>
      </p:sp>
    </p:spTree>
    <p:extLst>
      <p:ext uri="{BB962C8B-B14F-4D97-AF65-F5344CB8AC3E}">
        <p14:creationId xmlns:p14="http://schemas.microsoft.com/office/powerpoint/2010/main" val="3070055155"/>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Psychological foundations of bubbles</a:t>
            </a:r>
            <a:endParaRPr lang="en-US" dirty="0"/>
          </a:p>
        </p:txBody>
      </p:sp>
      <p:sp>
        <p:nvSpPr>
          <p:cNvPr id="3" name="Content Placeholder 2"/>
          <p:cNvSpPr>
            <a:spLocks noGrp="1"/>
          </p:cNvSpPr>
          <p:nvPr>
            <p:ph idx="1"/>
          </p:nvPr>
        </p:nvSpPr>
        <p:spPr/>
        <p:txBody>
          <a:bodyPr/>
          <a:lstStyle/>
          <a:p>
            <a:r>
              <a:rPr lang="en-US" dirty="0" smtClean="0"/>
              <a:t>“Extrapolation”</a:t>
            </a:r>
          </a:p>
          <a:p>
            <a:r>
              <a:rPr lang="en-US" dirty="0" smtClean="0"/>
              <a:t>Return chasing</a:t>
            </a:r>
          </a:p>
          <a:p>
            <a:r>
              <a:rPr lang="en-US" dirty="0" smtClean="0"/>
              <a:t>Herding (rational and irrational)</a:t>
            </a:r>
          </a:p>
          <a:p>
            <a:r>
              <a:rPr lang="en-US" dirty="0" smtClean="0"/>
              <a:t>Overconfidence</a:t>
            </a:r>
          </a:p>
          <a:p>
            <a:r>
              <a:rPr lang="en-US" dirty="0" smtClean="0"/>
              <a:t>Over-optimism (wishful thinking)</a:t>
            </a:r>
            <a:endParaRPr lang="en-US" dirty="0"/>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b="1" dirty="0" err="1" smtClean="0"/>
              <a:t>Fuster</a:t>
            </a:r>
            <a:r>
              <a:rPr lang="en-US" sz="3200" b="1" dirty="0"/>
              <a:t>, Hebert, and </a:t>
            </a:r>
            <a:r>
              <a:rPr lang="en-US" sz="3200" b="1" dirty="0" err="1"/>
              <a:t>Laibson</a:t>
            </a:r>
            <a:r>
              <a:rPr lang="en-US" sz="3200" b="1" dirty="0"/>
              <a:t> </a:t>
            </a:r>
            <a:r>
              <a:rPr lang="en-US" sz="3200" b="1" dirty="0" smtClean="0"/>
              <a:t>(2011)</a:t>
            </a:r>
            <a:br>
              <a:rPr lang="en-US" sz="3200" b="1" dirty="0" smtClean="0"/>
            </a:br>
            <a:r>
              <a:rPr lang="en-US" sz="3200" b="1" dirty="0" smtClean="0"/>
              <a:t>Two key assumptions</a:t>
            </a:r>
            <a:endParaRPr lang="en-US" sz="2400" dirty="0"/>
          </a:p>
        </p:txBody>
      </p:sp>
      <p:sp>
        <p:nvSpPr>
          <p:cNvPr id="3" name="Content Placeholder 2"/>
          <p:cNvSpPr>
            <a:spLocks noGrp="1"/>
          </p:cNvSpPr>
          <p:nvPr>
            <p:ph idx="1"/>
          </p:nvPr>
        </p:nvSpPr>
        <p:spPr>
          <a:xfrm>
            <a:off x="228600" y="1112837"/>
            <a:ext cx="8763000" cy="4525963"/>
          </a:xfrm>
        </p:spPr>
        <p:txBody>
          <a:bodyPr>
            <a:noAutofit/>
          </a:bodyPr>
          <a:lstStyle/>
          <a:p>
            <a:pPr marL="514350" indent="-514350">
              <a:buFont typeface="+mj-lt"/>
              <a:buAutoNum type="arabicPeriod"/>
            </a:pPr>
            <a:r>
              <a:rPr lang="en-US" sz="2800" dirty="0"/>
              <a:t>M</a:t>
            </a:r>
            <a:r>
              <a:rPr lang="en-US" sz="2800" dirty="0" smtClean="0"/>
              <a:t>acro fundamentals are hump-shaped.</a:t>
            </a:r>
          </a:p>
          <a:p>
            <a:pPr marL="914400" lvl="1" indent="-514350">
              <a:buFont typeface="Wingdings" pitchFamily="2" charset="2"/>
              <a:buChar char="§"/>
            </a:pPr>
            <a:r>
              <a:rPr lang="en-US" sz="2400" dirty="0" smtClean="0"/>
              <a:t>Earnings momentum in the short-run.</a:t>
            </a:r>
          </a:p>
          <a:p>
            <a:pPr marL="914400" lvl="1" indent="-514350">
              <a:buFont typeface="Wingdings" pitchFamily="2" charset="2"/>
              <a:buChar char="§"/>
            </a:pPr>
            <a:r>
              <a:rPr lang="en-US" sz="2400" dirty="0" smtClean="0"/>
              <a:t>Earnings mean reversion in the long run.</a:t>
            </a:r>
          </a:p>
        </p:txBody>
      </p:sp>
      <p:grpSp>
        <p:nvGrpSpPr>
          <p:cNvPr id="4" name="Group 9"/>
          <p:cNvGrpSpPr/>
          <p:nvPr/>
        </p:nvGrpSpPr>
        <p:grpSpPr>
          <a:xfrm>
            <a:off x="1143000" y="2667000"/>
            <a:ext cx="6705600" cy="4114800"/>
            <a:chOff x="457200" y="2286000"/>
            <a:chExt cx="8153400" cy="4114800"/>
          </a:xfrm>
        </p:grpSpPr>
        <p:graphicFrame>
          <p:nvGraphicFramePr>
            <p:cNvPr id="5" name="Chart 4"/>
            <p:cNvGraphicFramePr/>
            <p:nvPr/>
          </p:nvGraphicFramePr>
          <p:xfrm>
            <a:off x="457200" y="2286000"/>
            <a:ext cx="8153400" cy="411480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a:off x="1197864" y="4646612"/>
              <a:ext cx="7162800"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7924800" y="6324600"/>
            <a:ext cx="805029" cy="461665"/>
          </a:xfrm>
          <a:prstGeom prst="rect">
            <a:avLst/>
          </a:prstGeom>
          <a:noFill/>
        </p:spPr>
        <p:txBody>
          <a:bodyPr wrap="none" rtlCol="0">
            <a:spAutoFit/>
          </a:bodyPr>
          <a:lstStyle/>
          <a:p>
            <a:r>
              <a:rPr lang="en-US" sz="2400" dirty="0" smtClean="0">
                <a:solidFill>
                  <a:prstClr val="black"/>
                </a:solidFill>
              </a:rPr>
              <a:t>Time</a:t>
            </a:r>
            <a:endParaRPr lang="en-US" sz="2400" dirty="0">
              <a:solidFill>
                <a:prstClr val="black"/>
              </a:solidFill>
            </a:endParaRPr>
          </a:p>
        </p:txBody>
      </p:sp>
      <p:cxnSp>
        <p:nvCxnSpPr>
          <p:cNvPr id="9" name="Straight Arrow Connector 8"/>
          <p:cNvCxnSpPr/>
          <p:nvPr/>
        </p:nvCxnSpPr>
        <p:spPr>
          <a:xfrm flipV="1">
            <a:off x="1783080" y="4972876"/>
            <a:ext cx="76428" cy="1504124"/>
          </a:xfrm>
          <a:prstGeom prst="straightConnector1">
            <a:avLst/>
          </a:prstGeom>
          <a:ln w="539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752600" y="5867400"/>
            <a:ext cx="1172116" cy="369332"/>
          </a:xfrm>
          <a:prstGeom prst="rect">
            <a:avLst/>
          </a:prstGeom>
          <a:noFill/>
        </p:spPr>
        <p:txBody>
          <a:bodyPr wrap="none" rtlCol="0">
            <a:spAutoFit/>
          </a:bodyPr>
          <a:lstStyle/>
          <a:p>
            <a:r>
              <a:rPr lang="en-US" dirty="0" smtClean="0">
                <a:solidFill>
                  <a:prstClr val="black"/>
                </a:solidFill>
              </a:rPr>
              <a:t>Unit shock</a:t>
            </a:r>
            <a:endParaRPr lang="en-US" dirty="0">
              <a:solidFill>
                <a:prstClr val="black"/>
              </a:solidFill>
            </a:endParaRPr>
          </a:p>
        </p:txBody>
      </p:sp>
      <p:sp>
        <p:nvSpPr>
          <p:cNvPr id="14" name="TextBox 13"/>
          <p:cNvSpPr txBox="1"/>
          <p:nvPr/>
        </p:nvSpPr>
        <p:spPr>
          <a:xfrm>
            <a:off x="6934200" y="3962400"/>
            <a:ext cx="1995033" cy="369332"/>
          </a:xfrm>
          <a:prstGeom prst="rect">
            <a:avLst/>
          </a:prstGeom>
          <a:noFill/>
        </p:spPr>
        <p:txBody>
          <a:bodyPr wrap="none" rtlCol="0">
            <a:spAutoFit/>
          </a:bodyPr>
          <a:lstStyle/>
          <a:p>
            <a:r>
              <a:rPr lang="en-US" dirty="0" smtClean="0">
                <a:solidFill>
                  <a:srgbClr val="92D050"/>
                </a:solidFill>
              </a:rPr>
              <a:t>Long-run trajectory</a:t>
            </a:r>
            <a:endParaRPr lang="en-US" dirty="0">
              <a:solidFill>
                <a:srgbClr val="92D050"/>
              </a:solidFill>
            </a:endParaRPr>
          </a:p>
        </p:txBody>
      </p:sp>
      <p:sp>
        <p:nvSpPr>
          <p:cNvPr id="15" name="TextBox 14"/>
          <p:cNvSpPr txBox="1"/>
          <p:nvPr/>
        </p:nvSpPr>
        <p:spPr>
          <a:xfrm>
            <a:off x="7072767" y="5421868"/>
            <a:ext cx="1995033" cy="369332"/>
          </a:xfrm>
          <a:prstGeom prst="rect">
            <a:avLst/>
          </a:prstGeom>
          <a:noFill/>
        </p:spPr>
        <p:txBody>
          <a:bodyPr wrap="none" rtlCol="0">
            <a:spAutoFit/>
          </a:bodyPr>
          <a:lstStyle/>
          <a:p>
            <a:r>
              <a:rPr lang="en-US" dirty="0" smtClean="0">
                <a:solidFill>
                  <a:srgbClr val="0070C0"/>
                </a:solidFill>
              </a:rPr>
              <a:t>Long-run trajectory</a:t>
            </a:r>
            <a:endParaRPr lang="en-US" dirty="0">
              <a:solidFill>
                <a:srgbClr val="0070C0"/>
              </a:solidFill>
            </a:endParaRPr>
          </a:p>
        </p:txBody>
      </p:sp>
      <p:sp>
        <p:nvSpPr>
          <p:cNvPr id="16" name="TextBox 15"/>
          <p:cNvSpPr txBox="1"/>
          <p:nvPr/>
        </p:nvSpPr>
        <p:spPr>
          <a:xfrm>
            <a:off x="7148967" y="6107668"/>
            <a:ext cx="1995033" cy="369332"/>
          </a:xfrm>
          <a:prstGeom prst="rect">
            <a:avLst/>
          </a:prstGeom>
          <a:noFill/>
        </p:spPr>
        <p:txBody>
          <a:bodyPr wrap="none" rtlCol="0">
            <a:spAutoFit/>
          </a:bodyPr>
          <a:lstStyle/>
          <a:p>
            <a:r>
              <a:rPr lang="en-US" dirty="0" smtClean="0">
                <a:solidFill>
                  <a:srgbClr val="C00000"/>
                </a:solidFill>
              </a:rPr>
              <a:t>Long-run trajectory</a:t>
            </a:r>
            <a:endParaRPr lang="en-US" dirty="0">
              <a:solidFill>
                <a:srgbClr val="C00000"/>
              </a:solidFill>
            </a:endParaRPr>
          </a:p>
        </p:txBody>
      </p:sp>
      <p:sp>
        <p:nvSpPr>
          <p:cNvPr id="17" name="TextBox 16"/>
          <p:cNvSpPr txBox="1"/>
          <p:nvPr/>
        </p:nvSpPr>
        <p:spPr>
          <a:xfrm>
            <a:off x="104215" y="6260068"/>
            <a:ext cx="1114985" cy="369332"/>
          </a:xfrm>
          <a:prstGeom prst="rect">
            <a:avLst/>
          </a:prstGeom>
          <a:noFill/>
        </p:spPr>
        <p:txBody>
          <a:bodyPr wrap="none" rtlCol="0">
            <a:spAutoFit/>
          </a:bodyPr>
          <a:lstStyle/>
          <a:p>
            <a:r>
              <a:rPr lang="en-US" dirty="0" smtClean="0">
                <a:solidFill>
                  <a:prstClr val="black"/>
                </a:solidFill>
              </a:rPr>
              <a:t>Start here</a:t>
            </a:r>
            <a:endParaRPr lang="en-US" dirty="0">
              <a:solidFill>
                <a:prstClr val="black"/>
              </a:solidFill>
            </a:endParaRPr>
          </a:p>
        </p:txBody>
      </p:sp>
      <p:sp>
        <p:nvSpPr>
          <p:cNvPr id="21" name="Rectangle 20"/>
          <p:cNvSpPr/>
          <p:nvPr/>
        </p:nvSpPr>
        <p:spPr>
          <a:xfrm>
            <a:off x="1295400" y="6260068"/>
            <a:ext cx="381000" cy="295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9" name="Straight Arrow Connector 18"/>
          <p:cNvCxnSpPr>
            <a:stCxn id="17" idx="3"/>
          </p:cNvCxnSpPr>
          <p:nvPr/>
        </p:nvCxnSpPr>
        <p:spPr>
          <a:xfrm>
            <a:off x="1219200" y="6444734"/>
            <a:ext cx="56141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79940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P spid="15" grpId="0"/>
      <p:bldP spid="16" grpId="0"/>
      <p:bldP spid="17" grpId="0"/>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Calibrate</a:t>
            </a:r>
            <a:endParaRPr lang="en-US" dirty="0"/>
          </a:p>
        </p:txBody>
      </p:sp>
      <p:sp>
        <p:nvSpPr>
          <p:cNvPr id="3" name="Content Placeholder 2"/>
          <p:cNvSpPr>
            <a:spLocks noGrp="1"/>
          </p:cNvSpPr>
          <p:nvPr>
            <p:ph idx="1"/>
          </p:nvPr>
        </p:nvSpPr>
        <p:spPr/>
        <p:txBody>
          <a:bodyPr/>
          <a:lstStyle/>
          <a:p>
            <a:r>
              <a:rPr lang="en-US" dirty="0" smtClean="0"/>
              <a:t>Discount rate (-</a:t>
            </a:r>
            <a:r>
              <a:rPr lang="en-US" dirty="0" err="1" smtClean="0"/>
              <a:t>ln</a:t>
            </a:r>
            <a:r>
              <a:rPr lang="el-GR" dirty="0" smtClean="0"/>
              <a:t>δ</a:t>
            </a:r>
            <a:r>
              <a:rPr lang="en-US" dirty="0" smtClean="0"/>
              <a:t>)?  1%-10%</a:t>
            </a:r>
          </a:p>
          <a:p>
            <a:r>
              <a:rPr lang="en-US" dirty="0" smtClean="0"/>
              <a:t>Risk-free real interest rate (-</a:t>
            </a:r>
            <a:r>
              <a:rPr lang="en-US" dirty="0" err="1" smtClean="0"/>
              <a:t>ln</a:t>
            </a:r>
            <a:r>
              <a:rPr lang="en-US" i="1" dirty="0" err="1" smtClean="0"/>
              <a:t>R</a:t>
            </a:r>
            <a:r>
              <a:rPr lang="en-US" dirty="0" smtClean="0"/>
              <a:t>)?  2%-5%</a:t>
            </a:r>
          </a:p>
          <a:p>
            <a:r>
              <a:rPr lang="en-US" dirty="0" smtClean="0"/>
              <a:t>Coefficient of relative risk aversion (</a:t>
            </a:r>
            <a:r>
              <a:rPr lang="el-GR" dirty="0" smtClean="0"/>
              <a:t>γ</a:t>
            </a:r>
            <a:r>
              <a:rPr lang="en-US" dirty="0" smtClean="0"/>
              <a:t>)? 0.5-5</a:t>
            </a:r>
          </a:p>
          <a:p>
            <a:r>
              <a:rPr lang="en-US" dirty="0" smtClean="0"/>
              <a:t>Let’s pick a benchmark case:</a:t>
            </a:r>
          </a:p>
          <a:p>
            <a:pPr lvl="1">
              <a:buNone/>
            </a:pPr>
            <a:r>
              <a:rPr lang="el-GR" dirty="0" smtClean="0"/>
              <a:t>δ</a:t>
            </a:r>
            <a:r>
              <a:rPr lang="en-US" dirty="0" smtClean="0"/>
              <a:t> = 0.95</a:t>
            </a:r>
          </a:p>
          <a:p>
            <a:pPr lvl="1">
              <a:buNone/>
            </a:pPr>
            <a:r>
              <a:rPr lang="el-GR" dirty="0" smtClean="0"/>
              <a:t>γ</a:t>
            </a:r>
            <a:r>
              <a:rPr lang="en-US" dirty="0" smtClean="0"/>
              <a:t> = 1</a:t>
            </a:r>
          </a:p>
          <a:p>
            <a:r>
              <a:rPr lang="en-US" dirty="0" smtClean="0"/>
              <a:t>So </a:t>
            </a:r>
            <a:r>
              <a:rPr lang="el-GR" dirty="0" smtClean="0"/>
              <a:t>λ</a:t>
            </a:r>
            <a:r>
              <a:rPr lang="en-US" dirty="0" smtClean="0"/>
              <a:t> = 0.05 (marginal propensity to consume)</a:t>
            </a:r>
          </a:p>
          <a:p>
            <a:pPr lvl="1"/>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757436723"/>
      </p:ext>
    </p:extLst>
  </p:cSld>
  <p:clrMapOvr>
    <a:masterClrMapping/>
  </p:clrMapOvr>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assumption</a:t>
            </a:r>
            <a:endParaRPr lang="en-US" dirty="0"/>
          </a:p>
        </p:txBody>
      </p:sp>
      <p:sp>
        <p:nvSpPr>
          <p:cNvPr id="3" name="Content Placeholder 2"/>
          <p:cNvSpPr>
            <a:spLocks noGrp="1"/>
          </p:cNvSpPr>
          <p:nvPr>
            <p:ph idx="1"/>
          </p:nvPr>
        </p:nvSpPr>
        <p:spPr>
          <a:xfrm>
            <a:off x="457200" y="1600200"/>
            <a:ext cx="8534400" cy="4525963"/>
          </a:xfrm>
        </p:spPr>
        <p:txBody>
          <a:bodyPr>
            <a:normAutofit/>
          </a:bodyPr>
          <a:lstStyle/>
          <a:p>
            <a:pPr>
              <a:buNone/>
            </a:pPr>
            <a:r>
              <a:rPr lang="en-US" dirty="0" smtClean="0"/>
              <a:t>2. Agents under-estimate the degree of long-run mean reversion.</a:t>
            </a:r>
          </a:p>
          <a:p>
            <a:pPr>
              <a:buNone/>
            </a:pPr>
            <a:endParaRPr lang="en-US" dirty="0"/>
          </a:p>
        </p:txBody>
      </p:sp>
    </p:spTree>
    <p:extLst>
      <p:ext uri="{BB962C8B-B14F-4D97-AF65-F5344CB8AC3E}">
        <p14:creationId xmlns:p14="http://schemas.microsoft.com/office/powerpoint/2010/main" val="2850894544"/>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smtClean="0"/>
              <a:t>Illustration: </a:t>
            </a:r>
            <a:br>
              <a:rPr lang="en-US" sz="3200" dirty="0" smtClean="0"/>
            </a:br>
            <a:r>
              <a:rPr lang="en-US" sz="3200" dirty="0" smtClean="0"/>
              <a:t>Dynamics for Fundamentals (Earnings)</a:t>
            </a:r>
            <a:endParaRPr lang="en-US" sz="2400" dirty="0"/>
          </a:p>
        </p:txBody>
      </p:sp>
      <p:graphicFrame>
        <p:nvGraphicFramePr>
          <p:cNvPr id="5" name="Chart 4"/>
          <p:cNvGraphicFramePr/>
          <p:nvPr>
            <p:extLst>
              <p:ext uri="{D42A27DB-BD31-4B8C-83A1-F6EECF244321}">
                <p14:modId xmlns:p14="http://schemas.microsoft.com/office/powerpoint/2010/main" val="102770195"/>
              </p:ext>
            </p:extLst>
          </p:nvPr>
        </p:nvGraphicFramePr>
        <p:xfrm>
          <a:off x="962585" y="1676400"/>
          <a:ext cx="67056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7744385" y="5334000"/>
            <a:ext cx="805029" cy="461665"/>
          </a:xfrm>
          <a:prstGeom prst="rect">
            <a:avLst/>
          </a:prstGeom>
          <a:noFill/>
        </p:spPr>
        <p:txBody>
          <a:bodyPr wrap="none" rtlCol="0">
            <a:spAutoFit/>
          </a:bodyPr>
          <a:lstStyle/>
          <a:p>
            <a:r>
              <a:rPr lang="en-US" sz="2400" dirty="0" smtClean="0">
                <a:solidFill>
                  <a:prstClr val="black"/>
                </a:solidFill>
              </a:rPr>
              <a:t>Time</a:t>
            </a:r>
            <a:endParaRPr lang="en-US" sz="2400" dirty="0">
              <a:solidFill>
                <a:prstClr val="black"/>
              </a:solidFill>
            </a:endParaRPr>
          </a:p>
        </p:txBody>
      </p:sp>
      <p:cxnSp>
        <p:nvCxnSpPr>
          <p:cNvPr id="9" name="Straight Arrow Connector 8"/>
          <p:cNvCxnSpPr/>
          <p:nvPr/>
        </p:nvCxnSpPr>
        <p:spPr>
          <a:xfrm flipV="1">
            <a:off x="1602665" y="3982276"/>
            <a:ext cx="76428" cy="1504124"/>
          </a:xfrm>
          <a:prstGeom prst="straightConnector1">
            <a:avLst/>
          </a:prstGeom>
          <a:ln w="539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572185" y="4876800"/>
            <a:ext cx="1172116" cy="369332"/>
          </a:xfrm>
          <a:prstGeom prst="rect">
            <a:avLst/>
          </a:prstGeom>
          <a:noFill/>
        </p:spPr>
        <p:txBody>
          <a:bodyPr wrap="none" rtlCol="0">
            <a:spAutoFit/>
          </a:bodyPr>
          <a:lstStyle/>
          <a:p>
            <a:r>
              <a:rPr lang="en-US" dirty="0" smtClean="0">
                <a:solidFill>
                  <a:prstClr val="black"/>
                </a:solidFill>
              </a:rPr>
              <a:t>Unit shock</a:t>
            </a:r>
            <a:endParaRPr lang="en-US" dirty="0">
              <a:solidFill>
                <a:prstClr val="black"/>
              </a:solidFill>
            </a:endParaRPr>
          </a:p>
        </p:txBody>
      </p:sp>
      <p:sp>
        <p:nvSpPr>
          <p:cNvPr id="15" name="TextBox 14"/>
          <p:cNvSpPr txBox="1"/>
          <p:nvPr/>
        </p:nvSpPr>
        <p:spPr>
          <a:xfrm>
            <a:off x="6705600" y="4719935"/>
            <a:ext cx="2025170" cy="461665"/>
          </a:xfrm>
          <a:prstGeom prst="rect">
            <a:avLst/>
          </a:prstGeom>
          <a:noFill/>
        </p:spPr>
        <p:txBody>
          <a:bodyPr wrap="none" rtlCol="0">
            <a:spAutoFit/>
          </a:bodyPr>
          <a:lstStyle/>
          <a:p>
            <a:r>
              <a:rPr lang="en-US" sz="2400" b="1" dirty="0" smtClean="0">
                <a:solidFill>
                  <a:srgbClr val="0070C0"/>
                </a:solidFill>
              </a:rPr>
              <a:t>True dynamics</a:t>
            </a:r>
            <a:endParaRPr lang="en-US" sz="2400" b="1" dirty="0">
              <a:solidFill>
                <a:srgbClr val="0070C0"/>
              </a:solidFill>
            </a:endParaRPr>
          </a:p>
        </p:txBody>
      </p:sp>
      <p:sp>
        <p:nvSpPr>
          <p:cNvPr id="17" name="TextBox 16"/>
          <p:cNvSpPr txBox="1"/>
          <p:nvPr/>
        </p:nvSpPr>
        <p:spPr>
          <a:xfrm>
            <a:off x="-76200" y="5269468"/>
            <a:ext cx="1114985" cy="369332"/>
          </a:xfrm>
          <a:prstGeom prst="rect">
            <a:avLst/>
          </a:prstGeom>
          <a:noFill/>
        </p:spPr>
        <p:txBody>
          <a:bodyPr wrap="none" rtlCol="0">
            <a:spAutoFit/>
          </a:bodyPr>
          <a:lstStyle/>
          <a:p>
            <a:r>
              <a:rPr lang="en-US" dirty="0" smtClean="0">
                <a:solidFill>
                  <a:prstClr val="black"/>
                </a:solidFill>
              </a:rPr>
              <a:t>Start here</a:t>
            </a:r>
            <a:endParaRPr lang="en-US" dirty="0">
              <a:solidFill>
                <a:prstClr val="black"/>
              </a:solidFill>
            </a:endParaRPr>
          </a:p>
        </p:txBody>
      </p:sp>
      <p:sp>
        <p:nvSpPr>
          <p:cNvPr id="21" name="Rectangle 20"/>
          <p:cNvSpPr/>
          <p:nvPr/>
        </p:nvSpPr>
        <p:spPr>
          <a:xfrm>
            <a:off x="1114985" y="5269468"/>
            <a:ext cx="381000" cy="295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9" name="Straight Arrow Connector 18"/>
          <p:cNvCxnSpPr>
            <a:stCxn id="17" idx="3"/>
          </p:cNvCxnSpPr>
          <p:nvPr/>
        </p:nvCxnSpPr>
        <p:spPr>
          <a:xfrm>
            <a:off x="1038785" y="5454134"/>
            <a:ext cx="56141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1687773" y="2906889"/>
            <a:ext cx="5800299" cy="1392072"/>
          </a:xfrm>
          <a:custGeom>
            <a:avLst/>
            <a:gdLst>
              <a:gd name="connsiteX0" fmla="*/ 0 w 5800299"/>
              <a:gd name="connsiteY0" fmla="*/ 1091821 h 1392072"/>
              <a:gd name="connsiteX1" fmla="*/ 122830 w 5800299"/>
              <a:gd name="connsiteY1" fmla="*/ 750627 h 1392072"/>
              <a:gd name="connsiteX2" fmla="*/ 313899 w 5800299"/>
              <a:gd name="connsiteY2" fmla="*/ 341194 h 1392072"/>
              <a:gd name="connsiteX3" fmla="*/ 532263 w 5800299"/>
              <a:gd name="connsiteY3" fmla="*/ 68239 h 1392072"/>
              <a:gd name="connsiteX4" fmla="*/ 764275 w 5800299"/>
              <a:gd name="connsiteY4" fmla="*/ 0 h 1392072"/>
              <a:gd name="connsiteX5" fmla="*/ 968991 w 5800299"/>
              <a:gd name="connsiteY5" fmla="*/ 54591 h 1392072"/>
              <a:gd name="connsiteX6" fmla="*/ 1282890 w 5800299"/>
              <a:gd name="connsiteY6" fmla="*/ 232012 h 1392072"/>
              <a:gd name="connsiteX7" fmla="*/ 1473958 w 5800299"/>
              <a:gd name="connsiteY7" fmla="*/ 382137 h 1392072"/>
              <a:gd name="connsiteX8" fmla="*/ 1692323 w 5800299"/>
              <a:gd name="connsiteY8" fmla="*/ 586854 h 1392072"/>
              <a:gd name="connsiteX9" fmla="*/ 1965278 w 5800299"/>
              <a:gd name="connsiteY9" fmla="*/ 805218 h 1392072"/>
              <a:gd name="connsiteX10" fmla="*/ 2238233 w 5800299"/>
              <a:gd name="connsiteY10" fmla="*/ 1023582 h 1392072"/>
              <a:gd name="connsiteX11" fmla="*/ 2756848 w 5800299"/>
              <a:gd name="connsiteY11" fmla="*/ 1269242 h 1392072"/>
              <a:gd name="connsiteX12" fmla="*/ 3384645 w 5800299"/>
              <a:gd name="connsiteY12" fmla="*/ 1351128 h 1392072"/>
              <a:gd name="connsiteX13" fmla="*/ 5800299 w 5800299"/>
              <a:gd name="connsiteY13" fmla="*/ 1392072 h 1392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00299" h="1392072">
                <a:moveTo>
                  <a:pt x="0" y="1091821"/>
                </a:moveTo>
                <a:cubicBezTo>
                  <a:pt x="35257" y="983776"/>
                  <a:pt x="70514" y="875731"/>
                  <a:pt x="122830" y="750627"/>
                </a:cubicBezTo>
                <a:cubicBezTo>
                  <a:pt x="175146" y="625523"/>
                  <a:pt x="245660" y="454925"/>
                  <a:pt x="313899" y="341194"/>
                </a:cubicBezTo>
                <a:cubicBezTo>
                  <a:pt x="382138" y="227463"/>
                  <a:pt x="457200" y="125105"/>
                  <a:pt x="532263" y="68239"/>
                </a:cubicBezTo>
                <a:cubicBezTo>
                  <a:pt x="607326" y="11373"/>
                  <a:pt x="691487" y="2275"/>
                  <a:pt x="764275" y="0"/>
                </a:cubicBezTo>
                <a:cubicBezTo>
                  <a:pt x="837063" y="-2275"/>
                  <a:pt x="882555" y="15922"/>
                  <a:pt x="968991" y="54591"/>
                </a:cubicBezTo>
                <a:cubicBezTo>
                  <a:pt x="1055427" y="93260"/>
                  <a:pt x="1198729" y="177421"/>
                  <a:pt x="1282890" y="232012"/>
                </a:cubicBezTo>
                <a:cubicBezTo>
                  <a:pt x="1367051" y="286603"/>
                  <a:pt x="1405719" y="322997"/>
                  <a:pt x="1473958" y="382137"/>
                </a:cubicBezTo>
                <a:cubicBezTo>
                  <a:pt x="1542197" y="441277"/>
                  <a:pt x="1610436" y="516340"/>
                  <a:pt x="1692323" y="586854"/>
                </a:cubicBezTo>
                <a:cubicBezTo>
                  <a:pt x="1774210" y="657368"/>
                  <a:pt x="1965278" y="805218"/>
                  <a:pt x="1965278" y="805218"/>
                </a:cubicBezTo>
                <a:cubicBezTo>
                  <a:pt x="2056263" y="878006"/>
                  <a:pt x="2106305" y="946245"/>
                  <a:pt x="2238233" y="1023582"/>
                </a:cubicBezTo>
                <a:cubicBezTo>
                  <a:pt x="2370161" y="1100919"/>
                  <a:pt x="2565779" y="1214651"/>
                  <a:pt x="2756848" y="1269242"/>
                </a:cubicBezTo>
                <a:cubicBezTo>
                  <a:pt x="2947917" y="1323833"/>
                  <a:pt x="2877403" y="1330656"/>
                  <a:pt x="3384645" y="1351128"/>
                </a:cubicBezTo>
                <a:cubicBezTo>
                  <a:pt x="3891887" y="1371600"/>
                  <a:pt x="5800299" y="1392072"/>
                  <a:pt x="5800299" y="1392072"/>
                </a:cubicBezTo>
              </a:path>
            </a:pathLst>
          </a:cu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8" name="TextBox 17"/>
          <p:cNvSpPr txBox="1"/>
          <p:nvPr/>
        </p:nvSpPr>
        <p:spPr>
          <a:xfrm>
            <a:off x="6477000" y="3881735"/>
            <a:ext cx="2700419" cy="461665"/>
          </a:xfrm>
          <a:prstGeom prst="rect">
            <a:avLst/>
          </a:prstGeom>
          <a:noFill/>
        </p:spPr>
        <p:txBody>
          <a:bodyPr wrap="none" rtlCol="0">
            <a:spAutoFit/>
          </a:bodyPr>
          <a:lstStyle/>
          <a:p>
            <a:r>
              <a:rPr lang="en-US" sz="2400" b="1" dirty="0" smtClean="0">
                <a:solidFill>
                  <a:srgbClr val="FF0000"/>
                </a:solidFill>
              </a:rPr>
              <a:t>Perceived dynamics</a:t>
            </a:r>
            <a:endParaRPr lang="en-US" sz="2400" b="1" dirty="0">
              <a:solidFill>
                <a:srgbClr val="FF0000"/>
              </a:solidFill>
            </a:endParaRPr>
          </a:p>
        </p:txBody>
      </p:sp>
    </p:spTree>
    <p:extLst>
      <p:ext uri="{BB962C8B-B14F-4D97-AF65-F5344CB8AC3E}">
        <p14:creationId xmlns:p14="http://schemas.microsoft.com/office/powerpoint/2010/main" val="922719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5" grpId="0"/>
      <p:bldP spid="17" grpId="0"/>
      <p:bldP spid="21" grpId="0" animBg="1"/>
      <p:bldP spid="18" grpId="0"/>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3505200"/>
            <a:ext cx="8305800" cy="2819400"/>
          </a:xfrm>
          <a:prstGeom prst="rect">
            <a:avLst/>
          </a:prstGeom>
          <a:solidFill>
            <a:schemeClr val="accent1">
              <a:alpha val="0"/>
            </a:schemeClr>
          </a:solidFill>
          <a:ln>
            <a:solidFill>
              <a:srgbClr val="FCFD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US" dirty="0" smtClean="0">
                <a:solidFill>
                  <a:schemeClr val="bg1">
                    <a:lumMod val="75000"/>
                  </a:schemeClr>
                </a:solidFill>
              </a:rPr>
              <a:t>Second assumption</a:t>
            </a:r>
            <a:endParaRPr lang="en-US" dirty="0">
              <a:solidFill>
                <a:schemeClr val="bg1">
                  <a:lumMod val="75000"/>
                </a:schemeClr>
              </a:solidFill>
            </a:endParaRPr>
          </a:p>
        </p:txBody>
      </p:sp>
      <p:sp>
        <p:nvSpPr>
          <p:cNvPr id="3" name="Content Placeholder 2"/>
          <p:cNvSpPr>
            <a:spLocks noGrp="1"/>
          </p:cNvSpPr>
          <p:nvPr>
            <p:ph idx="1"/>
          </p:nvPr>
        </p:nvSpPr>
        <p:spPr>
          <a:xfrm>
            <a:off x="457200" y="1600200"/>
            <a:ext cx="8534400" cy="4525963"/>
          </a:xfrm>
          <a:solidFill>
            <a:schemeClr val="accent1">
              <a:alpha val="0"/>
            </a:schemeClr>
          </a:solidFill>
        </p:spPr>
        <p:txBody>
          <a:bodyPr>
            <a:normAutofit/>
          </a:bodyPr>
          <a:lstStyle/>
          <a:p>
            <a:pPr>
              <a:buNone/>
            </a:pPr>
            <a:r>
              <a:rPr lang="en-US" dirty="0" smtClean="0">
                <a:solidFill>
                  <a:schemeClr val="bg1">
                    <a:lumMod val="75000"/>
                  </a:schemeClr>
                </a:solidFill>
              </a:rPr>
              <a:t>2. Agents under-estimate the degree of long-run mean reversion.</a:t>
            </a:r>
          </a:p>
          <a:p>
            <a:pPr>
              <a:buNone/>
            </a:pPr>
            <a:endParaRPr lang="en-US" dirty="0"/>
          </a:p>
          <a:p>
            <a:pPr>
              <a:buNone/>
            </a:pPr>
            <a:r>
              <a:rPr lang="en-US" dirty="0" smtClean="0"/>
              <a:t/>
            </a:r>
            <a:br>
              <a:rPr lang="en-US" dirty="0" smtClean="0"/>
            </a:br>
            <a:r>
              <a:rPr lang="en-US" dirty="0" smtClean="0"/>
              <a:t>Why?  Simple models miss slow mean reversion.</a:t>
            </a:r>
          </a:p>
          <a:p>
            <a:pPr>
              <a:buNone/>
            </a:pPr>
            <a:r>
              <a:rPr lang="en-US" dirty="0"/>
              <a:t> </a:t>
            </a:r>
            <a:r>
              <a:rPr lang="en-US" dirty="0" smtClean="0"/>
              <a:t>   </a:t>
            </a:r>
          </a:p>
        </p:txBody>
      </p:sp>
    </p:spTree>
    <p:extLst>
      <p:ext uri="{BB962C8B-B14F-4D97-AF65-F5344CB8AC3E}">
        <p14:creationId xmlns:p14="http://schemas.microsoft.com/office/powerpoint/2010/main" val="1070078654"/>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89240132"/>
              </p:ext>
            </p:extLst>
          </p:nvPr>
        </p:nvGraphicFramePr>
        <p:xfrm>
          <a:off x="228600" y="964894"/>
          <a:ext cx="8991600" cy="4585553"/>
        </p:xfrm>
        <a:graphic>
          <a:graphicData uri="http://schemas.openxmlformats.org/drawingml/2006/table">
            <a:tbl>
              <a:tblPr>
                <a:tableStyleId>{5C22544A-7EE6-4342-B048-85BDC9FD1C3A}</a:tableStyleId>
              </a:tblPr>
              <a:tblGrid>
                <a:gridCol w="86284"/>
                <a:gridCol w="5956772"/>
                <a:gridCol w="1423183"/>
                <a:gridCol w="1525361"/>
              </a:tblGrid>
              <a:tr h="1672382">
                <a:tc>
                  <a:txBody>
                    <a:bodyPr/>
                    <a:lstStyle/>
                    <a:p>
                      <a:pPr algn="l" fontAlgn="b"/>
                      <a:endParaRPr lang="en-US" sz="2400" b="0" i="0" u="none" strike="noStrike" dirty="0">
                        <a:solidFill>
                          <a:srgbClr val="000000"/>
                        </a:solidFill>
                        <a:effectLst/>
                        <a:latin typeface="Calibri"/>
                      </a:endParaRPr>
                    </a:p>
                  </a:txBody>
                  <a:tcPr marL="7620" marR="7620" marT="7620" marB="0" anchor="b">
                    <a:noFill/>
                  </a:tcPr>
                </a:tc>
                <a:tc>
                  <a:txBody>
                    <a:bodyPr/>
                    <a:lstStyle/>
                    <a:p>
                      <a:pPr algn="l" fontAlgn="b"/>
                      <a:endParaRPr lang="en-US" sz="2400" b="0" i="0" u="none" strike="noStrike" dirty="0">
                        <a:solidFill>
                          <a:srgbClr val="000000"/>
                        </a:solidFill>
                        <a:effectLst/>
                        <a:latin typeface="Calibri"/>
                      </a:endParaRPr>
                    </a:p>
                  </a:txBody>
                  <a:tcPr marL="7620" marR="7620" marT="7620" marB="0" anchor="b">
                    <a:noFill/>
                  </a:tcPr>
                </a:tc>
                <a:tc>
                  <a:txBody>
                    <a:bodyPr/>
                    <a:lstStyle/>
                    <a:p>
                      <a:pPr algn="ctr" fontAlgn="b"/>
                      <a:r>
                        <a:rPr lang="en-US" sz="2400" u="none" strike="noStrike" dirty="0">
                          <a:effectLst/>
                        </a:rPr>
                        <a:t>Fast </a:t>
                      </a:r>
                      <a:endParaRPr lang="en-US" sz="2400" u="none" strike="noStrike" dirty="0" smtClean="0">
                        <a:effectLst/>
                      </a:endParaRPr>
                    </a:p>
                    <a:p>
                      <a:pPr algn="ctr" fontAlgn="b"/>
                      <a:r>
                        <a:rPr lang="en-US" sz="2400" u="none" strike="noStrike" dirty="0" smtClean="0">
                          <a:effectLst/>
                        </a:rPr>
                        <a:t>Mean-Reversion</a:t>
                      </a:r>
                      <a:endParaRPr lang="en-US" sz="2400" b="0" i="0" u="none" strike="noStrike" dirty="0">
                        <a:solidFill>
                          <a:srgbClr val="000000"/>
                        </a:solidFill>
                        <a:effectLst/>
                        <a:latin typeface="Calibri"/>
                      </a:endParaRPr>
                    </a:p>
                  </a:txBody>
                  <a:tcPr marL="7620" marR="7620" marT="7620" marB="0" anchor="b">
                    <a:noFill/>
                  </a:tcPr>
                </a:tc>
                <a:tc>
                  <a:txBody>
                    <a:bodyPr/>
                    <a:lstStyle/>
                    <a:p>
                      <a:pPr algn="ctr" fontAlgn="b"/>
                      <a:r>
                        <a:rPr lang="en-US" sz="2400" u="none" strike="noStrike" dirty="0" smtClean="0">
                          <a:effectLst/>
                        </a:rPr>
                        <a:t>Slow </a:t>
                      </a:r>
                    </a:p>
                    <a:p>
                      <a:pPr algn="ctr" fontAlgn="b"/>
                      <a:r>
                        <a:rPr lang="en-US" sz="2400" u="none" strike="noStrike" dirty="0" smtClean="0">
                          <a:effectLst/>
                        </a:rPr>
                        <a:t>Mean- Reversion</a:t>
                      </a:r>
                      <a:endParaRPr lang="en-US" sz="2400" b="0" i="0" u="none" strike="noStrike" dirty="0">
                        <a:solidFill>
                          <a:srgbClr val="000000"/>
                        </a:solidFill>
                        <a:effectLst/>
                        <a:latin typeface="Calibri"/>
                      </a:endParaRPr>
                    </a:p>
                  </a:txBody>
                  <a:tcPr marL="7620" marR="7620" marT="7620" marB="0" anchor="b">
                    <a:noFill/>
                  </a:tcPr>
                </a:tc>
              </a:tr>
              <a:tr h="292667">
                <a:tc>
                  <a:txBody>
                    <a:bodyPr/>
                    <a:lstStyle/>
                    <a:p>
                      <a:pPr algn="l" fontAlgn="b"/>
                      <a:endParaRPr lang="en-US" sz="2400" b="0" i="0" u="none" strike="noStrike">
                        <a:solidFill>
                          <a:srgbClr val="000000"/>
                        </a:solidFill>
                        <a:effectLst/>
                        <a:latin typeface="Calibri"/>
                      </a:endParaRPr>
                    </a:p>
                  </a:txBody>
                  <a:tcPr marL="7620" marR="7620" marT="7620" marB="0" anchor="b">
                    <a:noFill/>
                  </a:tcPr>
                </a:tc>
                <a:tc>
                  <a:txBody>
                    <a:bodyPr/>
                    <a:lstStyle/>
                    <a:p>
                      <a:endParaRPr lang="en-US" dirty="0"/>
                    </a:p>
                  </a:txBody>
                  <a:tcPr marL="7620" marR="7620" marT="7620" marB="0" anchor="b">
                    <a:noFill/>
                  </a:tcPr>
                </a:tc>
                <a:tc>
                  <a:txBody>
                    <a:bodyPr/>
                    <a:lstStyle/>
                    <a:p>
                      <a:endParaRPr lang="en-US"/>
                    </a:p>
                  </a:txBody>
                  <a:tcPr marL="7620" marR="7620" marT="7620" marB="0" anchor="b">
                    <a:noFill/>
                  </a:tcPr>
                </a:tc>
                <a:tc>
                  <a:txBody>
                    <a:bodyPr/>
                    <a:lstStyle/>
                    <a:p>
                      <a:endParaRPr lang="en-US" dirty="0"/>
                    </a:p>
                  </a:txBody>
                  <a:tcPr marL="7620" marR="7620" marT="7620" marB="0" anchor="b">
                    <a:noFill/>
                  </a:tcPr>
                </a:tc>
              </a:tr>
              <a:tr h="364340">
                <a:tc>
                  <a:txBody>
                    <a:bodyPr/>
                    <a:lstStyle/>
                    <a:p>
                      <a:pPr algn="l" fontAlgn="b"/>
                      <a:endParaRPr lang="en-US" sz="2400" b="0" i="0" u="none" strike="noStrike">
                        <a:solidFill>
                          <a:srgbClr val="000000"/>
                        </a:solidFill>
                        <a:effectLst/>
                        <a:latin typeface="Calibri"/>
                      </a:endParaRPr>
                    </a:p>
                  </a:txBody>
                  <a:tcPr marL="7620" marR="7620" marT="7620" marB="0" anchor="b">
                    <a:noFill/>
                  </a:tcPr>
                </a:tc>
                <a:tc>
                  <a:txBody>
                    <a:bodyPr/>
                    <a:lstStyle/>
                    <a:p>
                      <a:pPr algn="r" fontAlgn="b"/>
                      <a:r>
                        <a:rPr lang="en-US" sz="2400" u="none" strike="noStrike" dirty="0" smtClean="0">
                          <a:effectLst/>
                        </a:rPr>
                        <a:t>Fraction</a:t>
                      </a:r>
                      <a:r>
                        <a:rPr lang="en-US" sz="2400" u="none" strike="noStrike" baseline="0" dirty="0" smtClean="0">
                          <a:effectLst/>
                        </a:rPr>
                        <a:t> of</a:t>
                      </a:r>
                      <a:r>
                        <a:rPr lang="en-US" sz="2400" u="none" strike="noStrike" dirty="0" smtClean="0">
                          <a:effectLst/>
                        </a:rPr>
                        <a:t> true mean reversion in forecasts</a:t>
                      </a:r>
                      <a:endParaRPr lang="en-US" sz="2400" b="0" i="0" u="none" strike="noStrike" dirty="0">
                        <a:solidFill>
                          <a:srgbClr val="000000"/>
                        </a:solidFill>
                        <a:effectLst/>
                        <a:latin typeface="Calibri"/>
                      </a:endParaRPr>
                    </a:p>
                  </a:txBody>
                  <a:tcPr marL="7620" marR="7620" marT="7620" marB="0" anchor="b">
                    <a:noFill/>
                  </a:tcPr>
                </a:tc>
                <a:tc>
                  <a:txBody>
                    <a:bodyPr/>
                    <a:lstStyle/>
                    <a:p>
                      <a:pPr algn="ctr" fontAlgn="b"/>
                      <a:r>
                        <a:rPr lang="en-US" sz="2400" u="none" strike="noStrike" dirty="0">
                          <a:effectLst/>
                        </a:rPr>
                        <a:t>59.5%</a:t>
                      </a:r>
                      <a:endParaRPr lang="en-US" sz="2400" b="0" i="0" u="none" strike="noStrike" dirty="0">
                        <a:solidFill>
                          <a:srgbClr val="000000"/>
                        </a:solidFill>
                        <a:effectLst/>
                        <a:latin typeface="Calibri"/>
                      </a:endParaRPr>
                    </a:p>
                  </a:txBody>
                  <a:tcPr marL="7620" marR="7620" marT="7620" marB="0" anchor="b">
                    <a:noFill/>
                  </a:tcPr>
                </a:tc>
                <a:tc>
                  <a:txBody>
                    <a:bodyPr/>
                    <a:lstStyle/>
                    <a:p>
                      <a:pPr algn="ctr" fontAlgn="b"/>
                      <a:r>
                        <a:rPr lang="en-US" sz="2400" u="none" strike="noStrike" dirty="0">
                          <a:effectLst/>
                        </a:rPr>
                        <a:t>0.0%</a:t>
                      </a:r>
                      <a:endParaRPr lang="en-US" sz="2400" b="0" i="0" u="none" strike="noStrike" dirty="0">
                        <a:solidFill>
                          <a:srgbClr val="000000"/>
                        </a:solidFill>
                        <a:effectLst/>
                        <a:latin typeface="Calibri"/>
                      </a:endParaRPr>
                    </a:p>
                  </a:txBody>
                  <a:tcPr marL="7620" marR="7620" marT="7620" marB="0" anchor="b">
                    <a:noFill/>
                  </a:tcPr>
                </a:tc>
              </a:tr>
              <a:tr h="722137">
                <a:tc>
                  <a:txBody>
                    <a:bodyPr/>
                    <a:lstStyle/>
                    <a:p>
                      <a:pPr algn="l" fontAlgn="b"/>
                      <a:endParaRPr lang="en-US" sz="2400" b="0" i="0" u="none" strike="noStrike">
                        <a:solidFill>
                          <a:srgbClr val="000000"/>
                        </a:solidFill>
                        <a:effectLst/>
                        <a:latin typeface="Calibri"/>
                      </a:endParaRPr>
                    </a:p>
                  </a:txBody>
                  <a:tcPr marL="7620" marR="7620" marT="7620" marB="0" anchor="b">
                    <a:noFill/>
                  </a:tcPr>
                </a:tc>
                <a:tc>
                  <a:txBody>
                    <a:bodyPr/>
                    <a:lstStyle/>
                    <a:p>
                      <a:pPr algn="r" fontAlgn="b"/>
                      <a:r>
                        <a:rPr lang="en-US" sz="2400" u="none" strike="noStrike" dirty="0" smtClean="0">
                          <a:effectLst/>
                        </a:rPr>
                        <a:t>Relationship between </a:t>
                      </a:r>
                      <a:r>
                        <a:rPr lang="en-US" sz="2400" u="none" strike="noStrike" dirty="0">
                          <a:effectLst/>
                        </a:rPr>
                        <a:t>rational </a:t>
                      </a:r>
                      <a:r>
                        <a:rPr lang="en-US" sz="2400" u="none" strike="noStrike" dirty="0" smtClean="0">
                          <a:effectLst/>
                        </a:rPr>
                        <a:t>&amp; actual forecast</a:t>
                      </a:r>
                      <a:endParaRPr lang="en-US" sz="2400" b="0" i="0" u="none" strike="noStrike" dirty="0">
                        <a:solidFill>
                          <a:srgbClr val="000000"/>
                        </a:solidFill>
                        <a:effectLst/>
                        <a:latin typeface="Calibri"/>
                      </a:endParaRPr>
                    </a:p>
                  </a:txBody>
                  <a:tcPr marL="7620" marR="7620" marT="7620" marB="0" anchor="b">
                    <a:noFill/>
                  </a:tcPr>
                </a:tc>
                <a:tc>
                  <a:txBody>
                    <a:bodyPr/>
                    <a:lstStyle/>
                    <a:p>
                      <a:pPr algn="ctr" fontAlgn="b"/>
                      <a:r>
                        <a:rPr lang="el-GR" sz="2400" i="1" u="none" strike="noStrike" dirty="0" smtClean="0">
                          <a:effectLst/>
                          <a:latin typeface="Times New Roman" pitchFamily="18" charset="0"/>
                          <a:cs typeface="Times New Roman" pitchFamily="18" charset="0"/>
                        </a:rPr>
                        <a:t>β</a:t>
                      </a:r>
                      <a:r>
                        <a:rPr lang="en-US" sz="2400" i="1" u="none" strike="noStrike" dirty="0" smtClean="0">
                          <a:effectLst/>
                          <a:latin typeface="Times New Roman" pitchFamily="18" charset="0"/>
                          <a:cs typeface="Times New Roman" pitchFamily="18" charset="0"/>
                        </a:rPr>
                        <a:t> </a:t>
                      </a:r>
                      <a:r>
                        <a:rPr lang="en-US" sz="2400" u="none" strike="noStrike" dirty="0" smtClean="0">
                          <a:effectLst/>
                          <a:latin typeface="Times New Roman" pitchFamily="18" charset="0"/>
                          <a:cs typeface="Times New Roman" pitchFamily="18" charset="0"/>
                        </a:rPr>
                        <a:t>= </a:t>
                      </a:r>
                      <a:r>
                        <a:rPr lang="en-US" sz="2400" u="none" strike="noStrike" dirty="0" smtClean="0">
                          <a:effectLst/>
                        </a:rPr>
                        <a:t>0.60</a:t>
                      </a:r>
                      <a:endParaRPr lang="en-US" sz="2400" b="0" i="0" u="none" strike="noStrike" dirty="0">
                        <a:solidFill>
                          <a:srgbClr val="000000"/>
                        </a:solidFill>
                        <a:effectLst/>
                        <a:latin typeface="Calibri"/>
                      </a:endParaRPr>
                    </a:p>
                  </a:txBody>
                  <a:tcPr marL="7620" marR="7620" marT="7620" marB="0" anchor="b">
                    <a:noFill/>
                  </a:tcPr>
                </a:tc>
                <a:tc>
                  <a:txBody>
                    <a:bodyPr/>
                    <a:lstStyle/>
                    <a:p>
                      <a:pPr algn="ctr" fontAlgn="b"/>
                      <a:r>
                        <a:rPr lang="el-GR" sz="2400" i="1" u="none" strike="noStrike" dirty="0" smtClean="0">
                          <a:effectLst/>
                          <a:latin typeface="Times New Roman" pitchFamily="18" charset="0"/>
                          <a:cs typeface="Times New Roman" pitchFamily="18" charset="0"/>
                        </a:rPr>
                        <a:t>β</a:t>
                      </a:r>
                      <a:r>
                        <a:rPr lang="en-US" sz="2400" i="1" u="none" strike="noStrike" dirty="0" smtClean="0">
                          <a:effectLst/>
                          <a:latin typeface="Times New Roman" pitchFamily="18" charset="0"/>
                          <a:cs typeface="Times New Roman" pitchFamily="18" charset="0"/>
                        </a:rPr>
                        <a:t> </a:t>
                      </a:r>
                      <a:r>
                        <a:rPr lang="en-US" sz="2400" u="none" strike="noStrike" dirty="0" smtClean="0">
                          <a:effectLst/>
                          <a:latin typeface="Times New Roman" pitchFamily="18" charset="0"/>
                          <a:cs typeface="Times New Roman" pitchFamily="18" charset="0"/>
                        </a:rPr>
                        <a:t>= </a:t>
                      </a:r>
                      <a:r>
                        <a:rPr lang="en-US" sz="2400" u="none" strike="noStrike" dirty="0" smtClean="0">
                          <a:effectLst/>
                        </a:rPr>
                        <a:t>0.09</a:t>
                      </a:r>
                      <a:endParaRPr lang="en-US" sz="2400" b="0" i="0" u="none" strike="noStrike" dirty="0">
                        <a:solidFill>
                          <a:srgbClr val="000000"/>
                        </a:solidFill>
                        <a:effectLst/>
                        <a:latin typeface="Calibri"/>
                      </a:endParaRPr>
                    </a:p>
                  </a:txBody>
                  <a:tcPr marL="7620" marR="7620" marT="7620" marB="0" anchor="b">
                    <a:noFill/>
                  </a:tcPr>
                </a:tc>
              </a:tr>
              <a:tr h="722137">
                <a:tc>
                  <a:txBody>
                    <a:bodyPr/>
                    <a:lstStyle/>
                    <a:p>
                      <a:pPr algn="l" fontAlgn="b"/>
                      <a:endParaRPr lang="en-US" sz="2400" b="0" i="0" u="none" strike="noStrike">
                        <a:solidFill>
                          <a:srgbClr val="000000"/>
                        </a:solidFill>
                        <a:effectLst/>
                        <a:latin typeface="Calibri"/>
                      </a:endParaRPr>
                    </a:p>
                  </a:txBody>
                  <a:tcPr marL="7620" marR="7620" marT="7620" marB="0" anchor="b">
                    <a:noFill/>
                  </a:tcPr>
                </a:tc>
                <a:tc>
                  <a:txBody>
                    <a:bodyPr/>
                    <a:lstStyle/>
                    <a:p>
                      <a:endParaRPr lang="en-US"/>
                    </a:p>
                  </a:txBody>
                  <a:tcPr marL="7620" marR="7620" marT="7620" marB="0" anchor="b">
                    <a:noFill/>
                  </a:tcPr>
                </a:tc>
                <a:tc>
                  <a:txBody>
                    <a:bodyPr/>
                    <a:lstStyle/>
                    <a:p>
                      <a:endParaRPr lang="en-US"/>
                    </a:p>
                  </a:txBody>
                  <a:tcPr marL="7620" marR="7620" marT="7620" marB="0" anchor="b">
                    <a:noFill/>
                  </a:tcPr>
                </a:tc>
                <a:tc>
                  <a:txBody>
                    <a:bodyPr/>
                    <a:lstStyle/>
                    <a:p>
                      <a:endParaRPr lang="en-US" dirty="0"/>
                    </a:p>
                  </a:txBody>
                  <a:tcPr marL="7620" marR="7620" marT="7620" marB="0" anchor="b">
                    <a:noFill/>
                  </a:tcPr>
                </a:tc>
              </a:tr>
              <a:tr h="722137">
                <a:tc>
                  <a:txBody>
                    <a:bodyPr/>
                    <a:lstStyle/>
                    <a:p>
                      <a:pPr algn="l" fontAlgn="b"/>
                      <a:endParaRPr lang="en-US" sz="2400" b="0" i="0" u="none" strike="noStrike">
                        <a:solidFill>
                          <a:srgbClr val="000000"/>
                        </a:solidFill>
                        <a:effectLst/>
                        <a:latin typeface="Calibri"/>
                      </a:endParaRPr>
                    </a:p>
                  </a:txBody>
                  <a:tcPr marL="7620" marR="7620" marT="7620" marB="0" anchor="b">
                    <a:noFill/>
                  </a:tcPr>
                </a:tc>
                <a:tc>
                  <a:txBody>
                    <a:bodyPr/>
                    <a:lstStyle/>
                    <a:p>
                      <a:endParaRPr lang="en-US"/>
                    </a:p>
                  </a:txBody>
                  <a:tcPr marL="7620" marR="7620" marT="7620" marB="0" anchor="b">
                    <a:noFill/>
                  </a:tcPr>
                </a:tc>
                <a:tc>
                  <a:txBody>
                    <a:bodyPr/>
                    <a:lstStyle/>
                    <a:p>
                      <a:endParaRPr lang="en-US"/>
                    </a:p>
                  </a:txBody>
                  <a:tcPr marL="7620" marR="7620" marT="7620" marB="0" anchor="b">
                    <a:noFill/>
                  </a:tcPr>
                </a:tc>
                <a:tc>
                  <a:txBody>
                    <a:bodyPr/>
                    <a:lstStyle/>
                    <a:p>
                      <a:endParaRPr lang="en-US" dirty="0"/>
                    </a:p>
                  </a:txBody>
                  <a:tcPr marL="7620" marR="7620" marT="7620" marB="0" anchor="b">
                    <a:noFill/>
                  </a:tcPr>
                </a:tc>
              </a:tr>
            </a:tbl>
          </a:graphicData>
        </a:graphic>
      </p:graphicFrame>
      <p:sp>
        <p:nvSpPr>
          <p:cNvPr id="5" name="TextBox 4"/>
          <p:cNvSpPr txBox="1"/>
          <p:nvPr/>
        </p:nvSpPr>
        <p:spPr>
          <a:xfrm>
            <a:off x="228600" y="405825"/>
            <a:ext cx="8763000" cy="584775"/>
          </a:xfrm>
          <a:prstGeom prst="rect">
            <a:avLst/>
          </a:prstGeom>
          <a:noFill/>
        </p:spPr>
        <p:txBody>
          <a:bodyPr wrap="square" rtlCol="0">
            <a:spAutoFit/>
          </a:bodyPr>
          <a:lstStyle/>
          <a:p>
            <a:r>
              <a:rPr lang="en-US" sz="3200" dirty="0" err="1" smtClean="0"/>
              <a:t>Beshears</a:t>
            </a:r>
            <a:r>
              <a:rPr lang="en-US" sz="3200" dirty="0" smtClean="0"/>
              <a:t>, Choi, </a:t>
            </a:r>
            <a:r>
              <a:rPr lang="en-US" sz="3200" dirty="0" err="1" smtClean="0"/>
              <a:t>Fuster</a:t>
            </a:r>
            <a:r>
              <a:rPr lang="en-US" sz="3200" dirty="0" smtClean="0"/>
              <a:t>, </a:t>
            </a:r>
            <a:r>
              <a:rPr lang="en-US" sz="3200" dirty="0" err="1" smtClean="0"/>
              <a:t>Laibson</a:t>
            </a:r>
            <a:r>
              <a:rPr lang="en-US" sz="3200" dirty="0" smtClean="0"/>
              <a:t>, and </a:t>
            </a:r>
            <a:r>
              <a:rPr lang="en-US" sz="3200" dirty="0" err="1" smtClean="0"/>
              <a:t>Madrian</a:t>
            </a:r>
            <a:r>
              <a:rPr lang="en-US" sz="3200" dirty="0" smtClean="0"/>
              <a:t> (2013)</a:t>
            </a:r>
            <a:endParaRPr lang="en-US" sz="3200" dirty="0"/>
          </a:p>
        </p:txBody>
      </p:sp>
    </p:spTree>
    <p:extLst>
      <p:ext uri="{BB962C8B-B14F-4D97-AF65-F5344CB8AC3E}">
        <p14:creationId xmlns:p14="http://schemas.microsoft.com/office/powerpoint/2010/main" val="3105101645"/>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Economic reasons for parsimonious models</a:t>
            </a:r>
            <a:endParaRPr lang="en-US" sz="3600" dirty="0"/>
          </a:p>
        </p:txBody>
      </p:sp>
      <p:sp>
        <p:nvSpPr>
          <p:cNvPr id="3" name="Content Placeholder 2"/>
          <p:cNvSpPr>
            <a:spLocks noGrp="1"/>
          </p:cNvSpPr>
          <p:nvPr>
            <p:ph idx="1"/>
          </p:nvPr>
        </p:nvSpPr>
        <p:spPr/>
        <p:txBody>
          <a:bodyPr/>
          <a:lstStyle/>
          <a:p>
            <a:r>
              <a:rPr lang="en-US" dirty="0"/>
              <a:t>Tradeoff between model </a:t>
            </a:r>
            <a:r>
              <a:rPr lang="en-US" dirty="0" smtClean="0"/>
              <a:t>flexibility and      over-fitting</a:t>
            </a:r>
            <a:endParaRPr lang="en-US" dirty="0"/>
          </a:p>
          <a:p>
            <a:r>
              <a:rPr lang="en-US" dirty="0" smtClean="0"/>
              <a:t>To </a:t>
            </a:r>
            <a:r>
              <a:rPr lang="en-US" dirty="0"/>
              <a:t>avoid </a:t>
            </a:r>
            <a:r>
              <a:rPr lang="en-US" dirty="0" smtClean="0"/>
              <a:t>over-fitting </a:t>
            </a:r>
            <a:r>
              <a:rPr lang="en-US" dirty="0"/>
              <a:t>limit number of </a:t>
            </a:r>
            <a:r>
              <a:rPr lang="en-US" dirty="0" smtClean="0"/>
              <a:t>parameters in model, </a:t>
            </a:r>
            <a:r>
              <a:rPr lang="en-US" i="1" dirty="0" smtClean="0">
                <a:latin typeface="Times New Roman" pitchFamily="18" charset="0"/>
                <a:cs typeface="Times New Roman" pitchFamily="18" charset="0"/>
              </a:rPr>
              <a:t>k</a:t>
            </a:r>
          </a:p>
          <a:p>
            <a:r>
              <a:rPr lang="en-US" dirty="0" smtClean="0"/>
              <a:t>Formalizations:</a:t>
            </a:r>
            <a:endParaRPr lang="en-US" dirty="0"/>
          </a:p>
          <a:p>
            <a:pPr lvl="1">
              <a:buFont typeface="Wingdings" pitchFamily="2" charset="2"/>
              <a:buChar char="§"/>
            </a:pPr>
            <a:r>
              <a:rPr lang="en-US" dirty="0" err="1" smtClean="0"/>
              <a:t>Akaike</a:t>
            </a:r>
            <a:r>
              <a:rPr lang="en-US" dirty="0" smtClean="0"/>
              <a:t> Information Criterion (AIC)</a:t>
            </a:r>
          </a:p>
          <a:p>
            <a:pPr lvl="1">
              <a:buFont typeface="Wingdings" pitchFamily="2" charset="2"/>
              <a:buChar char="§"/>
            </a:pPr>
            <a:r>
              <a:rPr lang="en-US" dirty="0" smtClean="0"/>
              <a:t>Bayesian (Schwarz) Information Criterion (BIC)</a:t>
            </a:r>
          </a:p>
          <a:p>
            <a:pPr lvl="1"/>
            <a:endParaRPr lang="en-US" dirty="0" smtClean="0"/>
          </a:p>
        </p:txBody>
      </p:sp>
    </p:spTree>
    <p:extLst>
      <p:ext uri="{BB962C8B-B14F-4D97-AF65-F5344CB8AC3E}">
        <p14:creationId xmlns:p14="http://schemas.microsoft.com/office/powerpoint/2010/main" val="1670188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67800" cy="1143000"/>
          </a:xfrm>
        </p:spPr>
        <p:txBody>
          <a:bodyPr>
            <a:normAutofit fontScale="90000"/>
          </a:bodyPr>
          <a:lstStyle/>
          <a:p>
            <a:r>
              <a:rPr lang="en-US" sz="3600" dirty="0" smtClean="0"/>
              <a:t>Psychological reasons for picking simple models (which end up missing some of the mean reversion)</a:t>
            </a:r>
            <a:endParaRPr lang="en-US" sz="3600" dirty="0"/>
          </a:p>
        </p:txBody>
      </p:sp>
      <p:sp>
        <p:nvSpPr>
          <p:cNvPr id="3" name="Content Placeholder 2"/>
          <p:cNvSpPr>
            <a:spLocks noGrp="1"/>
          </p:cNvSpPr>
          <p:nvPr>
            <p:ph idx="1"/>
          </p:nvPr>
        </p:nvSpPr>
        <p:spPr>
          <a:xfrm>
            <a:off x="304800" y="1600200"/>
            <a:ext cx="8839200" cy="4525963"/>
          </a:xfrm>
        </p:spPr>
        <p:txBody>
          <a:bodyPr>
            <a:normAutofit/>
          </a:bodyPr>
          <a:lstStyle/>
          <a:p>
            <a:r>
              <a:rPr lang="en-US" dirty="0" smtClean="0"/>
              <a:t>Agents maximize efficiency of short-term predictions</a:t>
            </a:r>
            <a:endParaRPr lang="en-US" i="1" dirty="0" smtClean="0">
              <a:latin typeface="Times New Roman" pitchFamily="18" charset="0"/>
              <a:cs typeface="Times New Roman" pitchFamily="18" charset="0"/>
            </a:endParaRPr>
          </a:p>
          <a:p>
            <a:pPr lvl="1"/>
            <a:r>
              <a:rPr lang="en-US" i="1" dirty="0" err="1" smtClean="0">
                <a:latin typeface="Times New Roman" pitchFamily="18" charset="0"/>
                <a:cs typeface="Times New Roman" pitchFamily="18" charset="0"/>
              </a:rPr>
              <a:t>Akaike</a:t>
            </a:r>
            <a:r>
              <a:rPr lang="en-US" i="1" dirty="0" smtClean="0">
                <a:latin typeface="Times New Roman" pitchFamily="18" charset="0"/>
                <a:cs typeface="Times New Roman" pitchFamily="18" charset="0"/>
              </a:rPr>
              <a:t> Information Criterion </a:t>
            </a:r>
          </a:p>
          <a:p>
            <a:pPr lvl="1"/>
            <a:r>
              <a:rPr lang="en-US" i="1" dirty="0" smtClean="0">
                <a:latin typeface="Times New Roman" pitchFamily="18" charset="0"/>
                <a:cs typeface="Times New Roman" pitchFamily="18" charset="0"/>
              </a:rPr>
              <a:t>Bayesian (Schwarz) Information Criterion</a:t>
            </a:r>
            <a:endParaRPr lang="en-US" dirty="0" smtClean="0"/>
          </a:p>
          <a:p>
            <a:r>
              <a:rPr lang="en-US" dirty="0" err="1" smtClean="0"/>
              <a:t>Recency</a:t>
            </a:r>
            <a:r>
              <a:rPr lang="en-US" dirty="0" smtClean="0"/>
              <a:t> bias leads agents to act as if they have small samples (</a:t>
            </a:r>
            <a:r>
              <a:rPr lang="en-US" dirty="0" err="1" smtClean="0"/>
              <a:t>Malmendier</a:t>
            </a:r>
            <a:r>
              <a:rPr lang="en-US" dirty="0" smtClean="0"/>
              <a:t> and Nagel 2011)</a:t>
            </a:r>
          </a:p>
          <a:p>
            <a:r>
              <a:rPr lang="en-US" dirty="0"/>
              <a:t>Complexity aversion </a:t>
            </a:r>
            <a:endParaRPr lang="en-US" dirty="0" smtClean="0"/>
          </a:p>
          <a:p>
            <a:r>
              <a:rPr lang="en-US" dirty="0" smtClean="0"/>
              <a:t>Preference for tractability</a:t>
            </a:r>
            <a:endParaRPr lang="en-US" dirty="0">
              <a:solidFill>
                <a:schemeClr val="bg1">
                  <a:lumMod val="65000"/>
                </a:schemeClr>
              </a:solidFill>
            </a:endParaRPr>
          </a:p>
        </p:txBody>
      </p:sp>
    </p:spTree>
    <p:extLst>
      <p:ext uri="{BB962C8B-B14F-4D97-AF65-F5344CB8AC3E}">
        <p14:creationId xmlns:p14="http://schemas.microsoft.com/office/powerpoint/2010/main" val="77289398"/>
      </p:ext>
    </p:extLst>
  </p:cSld>
  <p:clrMapOvr>
    <a:masterClrMapping/>
  </p:clrMapOvr>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Autofit/>
          </a:bodyPr>
          <a:lstStyle/>
          <a:p>
            <a:r>
              <a:rPr lang="en-US" sz="2800" dirty="0"/>
              <a:t>Anchoring and r</a:t>
            </a:r>
            <a:r>
              <a:rPr lang="en-US" sz="2800" dirty="0" smtClean="0"/>
              <a:t>epresentativeness </a:t>
            </a:r>
            <a:r>
              <a:rPr lang="en-US" sz="2800" dirty="0"/>
              <a:t>also lead agents to </a:t>
            </a:r>
            <a:r>
              <a:rPr lang="en-US" sz="2800" dirty="0" smtClean="0"/>
              <a:t/>
            </a:r>
            <a:br>
              <a:rPr lang="en-US" sz="2800" dirty="0" smtClean="0"/>
            </a:br>
            <a:r>
              <a:rPr lang="en-US" sz="2800" dirty="0" smtClean="0"/>
              <a:t>underestimate long-run mean reversion</a:t>
            </a:r>
            <a:r>
              <a:rPr lang="en-US" sz="2800" dirty="0">
                <a:solidFill>
                  <a:schemeClr val="bg1">
                    <a:lumMod val="65000"/>
                  </a:schemeClr>
                </a:solidFill>
              </a:rPr>
              <a:t/>
            </a:r>
            <a:br>
              <a:rPr lang="en-US" sz="2800" dirty="0">
                <a:solidFill>
                  <a:schemeClr val="bg1">
                    <a:lumMod val="65000"/>
                  </a:schemeClr>
                </a:solidFill>
              </a:rPr>
            </a:br>
            <a:endParaRPr lang="en-US" sz="2800" dirty="0"/>
          </a:p>
        </p:txBody>
      </p:sp>
      <p:graphicFrame>
        <p:nvGraphicFramePr>
          <p:cNvPr id="4" name="Chart 3"/>
          <p:cNvGraphicFramePr/>
          <p:nvPr>
            <p:extLst>
              <p:ext uri="{D42A27DB-BD31-4B8C-83A1-F6EECF244321}">
                <p14:modId xmlns:p14="http://schemas.microsoft.com/office/powerpoint/2010/main" val="292843346"/>
              </p:ext>
            </p:extLst>
          </p:nvPr>
        </p:nvGraphicFramePr>
        <p:xfrm>
          <a:off x="1267385" y="2133600"/>
          <a:ext cx="67056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8049185" y="5791200"/>
            <a:ext cx="805029" cy="461665"/>
          </a:xfrm>
          <a:prstGeom prst="rect">
            <a:avLst/>
          </a:prstGeom>
          <a:noFill/>
        </p:spPr>
        <p:txBody>
          <a:bodyPr wrap="none" rtlCol="0">
            <a:spAutoFit/>
          </a:bodyPr>
          <a:lstStyle/>
          <a:p>
            <a:r>
              <a:rPr lang="en-US" sz="2400" dirty="0" smtClean="0">
                <a:solidFill>
                  <a:prstClr val="black"/>
                </a:solidFill>
              </a:rPr>
              <a:t>Time</a:t>
            </a:r>
            <a:endParaRPr lang="en-US" sz="2400" dirty="0">
              <a:solidFill>
                <a:prstClr val="black"/>
              </a:solidFill>
            </a:endParaRPr>
          </a:p>
        </p:txBody>
      </p:sp>
      <p:cxnSp>
        <p:nvCxnSpPr>
          <p:cNvPr id="6" name="Straight Arrow Connector 5"/>
          <p:cNvCxnSpPr/>
          <p:nvPr/>
        </p:nvCxnSpPr>
        <p:spPr>
          <a:xfrm flipV="1">
            <a:off x="1907465" y="4439476"/>
            <a:ext cx="76428" cy="1504124"/>
          </a:xfrm>
          <a:prstGeom prst="straightConnector1">
            <a:avLst/>
          </a:prstGeom>
          <a:ln w="539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876985" y="5334000"/>
            <a:ext cx="1172116" cy="369332"/>
          </a:xfrm>
          <a:prstGeom prst="rect">
            <a:avLst/>
          </a:prstGeom>
          <a:noFill/>
        </p:spPr>
        <p:txBody>
          <a:bodyPr wrap="none" rtlCol="0">
            <a:spAutoFit/>
          </a:bodyPr>
          <a:lstStyle/>
          <a:p>
            <a:r>
              <a:rPr lang="en-US" dirty="0" smtClean="0">
                <a:solidFill>
                  <a:prstClr val="black"/>
                </a:solidFill>
              </a:rPr>
              <a:t>Unit shock</a:t>
            </a:r>
            <a:endParaRPr lang="en-US" dirty="0">
              <a:solidFill>
                <a:prstClr val="black"/>
              </a:solidFill>
            </a:endParaRPr>
          </a:p>
        </p:txBody>
      </p:sp>
      <p:sp>
        <p:nvSpPr>
          <p:cNvPr id="8" name="TextBox 7"/>
          <p:cNvSpPr txBox="1"/>
          <p:nvPr/>
        </p:nvSpPr>
        <p:spPr>
          <a:xfrm>
            <a:off x="7010400" y="5177135"/>
            <a:ext cx="2025170" cy="461665"/>
          </a:xfrm>
          <a:prstGeom prst="rect">
            <a:avLst/>
          </a:prstGeom>
          <a:noFill/>
        </p:spPr>
        <p:txBody>
          <a:bodyPr wrap="none" rtlCol="0">
            <a:spAutoFit/>
          </a:bodyPr>
          <a:lstStyle/>
          <a:p>
            <a:r>
              <a:rPr lang="en-US" sz="2400" b="1" dirty="0" smtClean="0">
                <a:solidFill>
                  <a:srgbClr val="0070C0"/>
                </a:solidFill>
              </a:rPr>
              <a:t>True dynamics</a:t>
            </a:r>
            <a:endParaRPr lang="en-US" sz="2400" b="1" dirty="0">
              <a:solidFill>
                <a:srgbClr val="0070C0"/>
              </a:solidFill>
            </a:endParaRPr>
          </a:p>
        </p:txBody>
      </p:sp>
      <p:sp>
        <p:nvSpPr>
          <p:cNvPr id="9" name="TextBox 8"/>
          <p:cNvSpPr txBox="1"/>
          <p:nvPr/>
        </p:nvSpPr>
        <p:spPr>
          <a:xfrm>
            <a:off x="228600" y="5726668"/>
            <a:ext cx="1114985" cy="369332"/>
          </a:xfrm>
          <a:prstGeom prst="rect">
            <a:avLst/>
          </a:prstGeom>
          <a:noFill/>
        </p:spPr>
        <p:txBody>
          <a:bodyPr wrap="none" rtlCol="0">
            <a:spAutoFit/>
          </a:bodyPr>
          <a:lstStyle/>
          <a:p>
            <a:r>
              <a:rPr lang="en-US" dirty="0" smtClean="0">
                <a:solidFill>
                  <a:prstClr val="black"/>
                </a:solidFill>
              </a:rPr>
              <a:t>Start here</a:t>
            </a:r>
            <a:endParaRPr lang="en-US" dirty="0">
              <a:solidFill>
                <a:prstClr val="black"/>
              </a:solidFill>
            </a:endParaRPr>
          </a:p>
        </p:txBody>
      </p:sp>
      <p:sp>
        <p:nvSpPr>
          <p:cNvPr id="10" name="Rectangle 9"/>
          <p:cNvSpPr/>
          <p:nvPr/>
        </p:nvSpPr>
        <p:spPr>
          <a:xfrm>
            <a:off x="1419785" y="5726668"/>
            <a:ext cx="381000" cy="295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1" name="Straight Arrow Connector 10"/>
          <p:cNvCxnSpPr>
            <a:stCxn id="9" idx="3"/>
          </p:cNvCxnSpPr>
          <p:nvPr/>
        </p:nvCxnSpPr>
        <p:spPr>
          <a:xfrm>
            <a:off x="1343585" y="5911334"/>
            <a:ext cx="56141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00800" y="4495800"/>
            <a:ext cx="2700419" cy="461665"/>
          </a:xfrm>
          <a:prstGeom prst="rect">
            <a:avLst/>
          </a:prstGeom>
          <a:noFill/>
        </p:spPr>
        <p:txBody>
          <a:bodyPr wrap="none" rtlCol="0">
            <a:spAutoFit/>
          </a:bodyPr>
          <a:lstStyle/>
          <a:p>
            <a:r>
              <a:rPr lang="en-US" sz="2400" b="1" dirty="0" smtClean="0">
                <a:solidFill>
                  <a:srgbClr val="FF0000"/>
                </a:solidFill>
              </a:rPr>
              <a:t>Perceived dynamics</a:t>
            </a:r>
            <a:endParaRPr lang="en-US" sz="2400" b="1" dirty="0">
              <a:solidFill>
                <a:srgbClr val="FF0000"/>
              </a:solidFill>
            </a:endParaRPr>
          </a:p>
        </p:txBody>
      </p:sp>
      <p:sp>
        <p:nvSpPr>
          <p:cNvPr id="16" name="Freeform 15"/>
          <p:cNvSpPr/>
          <p:nvPr/>
        </p:nvSpPr>
        <p:spPr>
          <a:xfrm>
            <a:off x="1992573" y="3784922"/>
            <a:ext cx="5774849" cy="830338"/>
          </a:xfrm>
          <a:custGeom>
            <a:avLst/>
            <a:gdLst>
              <a:gd name="connsiteX0" fmla="*/ 0 w 5774849"/>
              <a:gd name="connsiteY0" fmla="*/ 650600 h 830338"/>
              <a:gd name="connsiteX1" fmla="*/ 122830 w 5774849"/>
              <a:gd name="connsiteY1" fmla="*/ 445884 h 830338"/>
              <a:gd name="connsiteX2" fmla="*/ 300251 w 5774849"/>
              <a:gd name="connsiteY2" fmla="*/ 200224 h 830338"/>
              <a:gd name="connsiteX3" fmla="*/ 614149 w 5774849"/>
              <a:gd name="connsiteY3" fmla="*/ 36451 h 830338"/>
              <a:gd name="connsiteX4" fmla="*/ 941696 w 5774849"/>
              <a:gd name="connsiteY4" fmla="*/ 9156 h 830338"/>
              <a:gd name="connsiteX5" fmla="*/ 1255594 w 5774849"/>
              <a:gd name="connsiteY5" fmla="*/ 159281 h 830338"/>
              <a:gd name="connsiteX6" fmla="*/ 1487606 w 5774849"/>
              <a:gd name="connsiteY6" fmla="*/ 295759 h 830338"/>
              <a:gd name="connsiteX7" fmla="*/ 1651379 w 5774849"/>
              <a:gd name="connsiteY7" fmla="*/ 391293 h 830338"/>
              <a:gd name="connsiteX8" fmla="*/ 1897039 w 5774849"/>
              <a:gd name="connsiteY8" fmla="*/ 500475 h 830338"/>
              <a:gd name="connsiteX9" fmla="*/ 2183642 w 5774849"/>
              <a:gd name="connsiteY9" fmla="*/ 623305 h 830338"/>
              <a:gd name="connsiteX10" fmla="*/ 2265528 w 5774849"/>
              <a:gd name="connsiteY10" fmla="*/ 650600 h 830338"/>
              <a:gd name="connsiteX11" fmla="*/ 2606723 w 5774849"/>
              <a:gd name="connsiteY11" fmla="*/ 691544 h 830338"/>
              <a:gd name="connsiteX12" fmla="*/ 3439236 w 5774849"/>
              <a:gd name="connsiteY12" fmla="*/ 787078 h 830338"/>
              <a:gd name="connsiteX13" fmla="*/ 3848669 w 5774849"/>
              <a:gd name="connsiteY13" fmla="*/ 800726 h 830338"/>
              <a:gd name="connsiteX14" fmla="*/ 4490114 w 5774849"/>
              <a:gd name="connsiteY14" fmla="*/ 814374 h 830338"/>
              <a:gd name="connsiteX15" fmla="*/ 4899546 w 5774849"/>
              <a:gd name="connsiteY15" fmla="*/ 814374 h 830338"/>
              <a:gd name="connsiteX16" fmla="*/ 5213445 w 5774849"/>
              <a:gd name="connsiteY16" fmla="*/ 814374 h 830338"/>
              <a:gd name="connsiteX17" fmla="*/ 5773003 w 5774849"/>
              <a:gd name="connsiteY17" fmla="*/ 828021 h 83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74849" h="830338">
                <a:moveTo>
                  <a:pt x="0" y="650600"/>
                </a:moveTo>
                <a:cubicBezTo>
                  <a:pt x="36394" y="585773"/>
                  <a:pt x="72788" y="520947"/>
                  <a:pt x="122830" y="445884"/>
                </a:cubicBezTo>
                <a:cubicBezTo>
                  <a:pt x="172872" y="370821"/>
                  <a:pt x="218365" y="268463"/>
                  <a:pt x="300251" y="200224"/>
                </a:cubicBezTo>
                <a:cubicBezTo>
                  <a:pt x="382137" y="131985"/>
                  <a:pt x="507242" y="68296"/>
                  <a:pt x="614149" y="36451"/>
                </a:cubicBezTo>
                <a:cubicBezTo>
                  <a:pt x="721057" y="4606"/>
                  <a:pt x="834789" y="-11316"/>
                  <a:pt x="941696" y="9156"/>
                </a:cubicBezTo>
                <a:cubicBezTo>
                  <a:pt x="1048604" y="29628"/>
                  <a:pt x="1164609" y="111514"/>
                  <a:pt x="1255594" y="159281"/>
                </a:cubicBezTo>
                <a:cubicBezTo>
                  <a:pt x="1346579" y="207048"/>
                  <a:pt x="1487606" y="295759"/>
                  <a:pt x="1487606" y="295759"/>
                </a:cubicBezTo>
                <a:cubicBezTo>
                  <a:pt x="1553570" y="334428"/>
                  <a:pt x="1583140" y="357174"/>
                  <a:pt x="1651379" y="391293"/>
                </a:cubicBezTo>
                <a:cubicBezTo>
                  <a:pt x="1719618" y="425412"/>
                  <a:pt x="1897039" y="500475"/>
                  <a:pt x="1897039" y="500475"/>
                </a:cubicBezTo>
                <a:lnTo>
                  <a:pt x="2183642" y="623305"/>
                </a:lnTo>
                <a:cubicBezTo>
                  <a:pt x="2245057" y="648326"/>
                  <a:pt x="2195015" y="639227"/>
                  <a:pt x="2265528" y="650600"/>
                </a:cubicBezTo>
                <a:cubicBezTo>
                  <a:pt x="2336041" y="661973"/>
                  <a:pt x="2606723" y="691544"/>
                  <a:pt x="2606723" y="691544"/>
                </a:cubicBezTo>
                <a:lnTo>
                  <a:pt x="3439236" y="787078"/>
                </a:lnTo>
                <a:cubicBezTo>
                  <a:pt x="3646227" y="805275"/>
                  <a:pt x="3848669" y="800726"/>
                  <a:pt x="3848669" y="800726"/>
                </a:cubicBezTo>
                <a:lnTo>
                  <a:pt x="4490114" y="814374"/>
                </a:lnTo>
                <a:cubicBezTo>
                  <a:pt x="4665260" y="816649"/>
                  <a:pt x="4899546" y="814374"/>
                  <a:pt x="4899546" y="814374"/>
                </a:cubicBezTo>
                <a:lnTo>
                  <a:pt x="5213445" y="814374"/>
                </a:lnTo>
                <a:cubicBezTo>
                  <a:pt x="5359021" y="816648"/>
                  <a:pt x="5807122" y="837120"/>
                  <a:pt x="5773003" y="828021"/>
                </a:cubicBezTo>
              </a:path>
            </a:pathLst>
          </a:cu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2640944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animBg="1"/>
      <p:bldP spid="13" grpId="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Schematic for Economy</a:t>
            </a:r>
            <a:endParaRPr lang="en-US" dirty="0"/>
          </a:p>
        </p:txBody>
      </p:sp>
      <p:sp>
        <p:nvSpPr>
          <p:cNvPr id="3" name="Content Placeholder 2"/>
          <p:cNvSpPr>
            <a:spLocks noGrp="1"/>
          </p:cNvSpPr>
          <p:nvPr>
            <p:ph idx="1"/>
          </p:nvPr>
        </p:nvSpPr>
        <p:spPr>
          <a:xfrm>
            <a:off x="152400" y="1371600"/>
            <a:ext cx="8915400" cy="4525963"/>
          </a:xfrm>
        </p:spPr>
        <p:txBody>
          <a:bodyPr>
            <a:normAutofit fontScale="92500" lnSpcReduction="10000"/>
          </a:bodyPr>
          <a:lstStyle/>
          <a:p>
            <a:pPr marL="514350" indent="-514350">
              <a:buFont typeface="+mj-lt"/>
              <a:buAutoNum type="arabicPeriod"/>
            </a:pPr>
            <a:r>
              <a:rPr lang="en-US" dirty="0" smtClean="0"/>
              <a:t>Good news in fundamentals</a:t>
            </a:r>
          </a:p>
          <a:p>
            <a:pPr marL="514350" indent="-514350">
              <a:buFont typeface="+mj-lt"/>
              <a:buAutoNum type="arabicPeriod"/>
            </a:pPr>
            <a:r>
              <a:rPr lang="en-US" dirty="0" smtClean="0"/>
              <a:t>Agents over-estimate persistence of good news</a:t>
            </a:r>
          </a:p>
          <a:p>
            <a:pPr marL="514350" indent="-514350">
              <a:buFont typeface="+mj-lt"/>
              <a:buAutoNum type="arabicPeriod"/>
            </a:pPr>
            <a:r>
              <a:rPr lang="en-US" dirty="0"/>
              <a:t>A</a:t>
            </a:r>
            <a:r>
              <a:rPr lang="en-US" dirty="0" smtClean="0"/>
              <a:t>sset prices respond to this “persistent” good news</a:t>
            </a:r>
            <a:endParaRPr lang="en-US" dirty="0"/>
          </a:p>
          <a:p>
            <a:pPr marL="514350" indent="-514350">
              <a:buFont typeface="+mj-lt"/>
              <a:buAutoNum type="arabicPeriod"/>
            </a:pPr>
            <a:r>
              <a:rPr lang="en-US" dirty="0" smtClean="0"/>
              <a:t>Consumption and investment rise</a:t>
            </a:r>
          </a:p>
          <a:p>
            <a:pPr marL="514350" indent="-514350">
              <a:buFont typeface="+mj-lt"/>
              <a:buAutoNum type="arabicPeriod"/>
            </a:pPr>
            <a:r>
              <a:rPr lang="en-US" b="1" dirty="0"/>
              <a:t>U</a:t>
            </a:r>
            <a:r>
              <a:rPr lang="en-US" b="1" dirty="0" smtClean="0"/>
              <a:t>nanticipated</a:t>
            </a:r>
            <a:r>
              <a:rPr lang="en-US" dirty="0" smtClean="0"/>
              <a:t> mean reversion in fundamentals</a:t>
            </a:r>
          </a:p>
          <a:p>
            <a:pPr marL="914400" lvl="1" indent="-514350"/>
            <a:r>
              <a:rPr lang="en-US" dirty="0"/>
              <a:t>a</a:t>
            </a:r>
            <a:r>
              <a:rPr lang="en-US" dirty="0" smtClean="0"/>
              <a:t>sset price falls </a:t>
            </a:r>
          </a:p>
          <a:p>
            <a:pPr marL="914400" lvl="1" indent="-514350"/>
            <a:r>
              <a:rPr lang="en-US" dirty="0"/>
              <a:t>d</a:t>
            </a:r>
            <a:r>
              <a:rPr lang="en-US" dirty="0" smtClean="0"/>
              <a:t>ebt overhang</a:t>
            </a:r>
          </a:p>
          <a:p>
            <a:pPr marL="914400" lvl="1" indent="-514350"/>
            <a:r>
              <a:rPr lang="en-US" dirty="0" smtClean="0"/>
              <a:t>consumption falls</a:t>
            </a:r>
          </a:p>
          <a:p>
            <a:pPr marL="914400" lvl="1" indent="-514350"/>
            <a:r>
              <a:rPr lang="en-US" dirty="0" smtClean="0"/>
              <a:t>(investment falls)</a:t>
            </a:r>
          </a:p>
        </p:txBody>
      </p:sp>
    </p:spTree>
    <p:extLst>
      <p:ext uri="{BB962C8B-B14F-4D97-AF65-F5344CB8AC3E}">
        <p14:creationId xmlns:p14="http://schemas.microsoft.com/office/powerpoint/2010/main" val="1551431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pPr marL="514350" indent="-514350"/>
            <a:r>
              <a:rPr lang="en-US" sz="2800" dirty="0" smtClean="0"/>
              <a:t>Consequences of simple models that miss some of the low frequency mean reversion:</a:t>
            </a:r>
          </a:p>
        </p:txBody>
      </p:sp>
      <p:sp>
        <p:nvSpPr>
          <p:cNvPr id="3" name="Content Placeholder 2"/>
          <p:cNvSpPr>
            <a:spLocks noGrp="1"/>
          </p:cNvSpPr>
          <p:nvPr>
            <p:ph idx="1"/>
          </p:nvPr>
        </p:nvSpPr>
        <p:spPr>
          <a:xfrm>
            <a:off x="457200" y="1066800"/>
            <a:ext cx="8534400" cy="4525963"/>
          </a:xfrm>
        </p:spPr>
        <p:txBody>
          <a:bodyPr>
            <a:noAutofit/>
          </a:bodyPr>
          <a:lstStyle/>
          <a:p>
            <a:pPr marL="514350" indent="-514350">
              <a:buFont typeface="+mj-lt"/>
              <a:buAutoNum type="arabicPeriod"/>
            </a:pPr>
            <a:r>
              <a:rPr lang="en-US" sz="2400" dirty="0" smtClean="0"/>
              <a:t>Agents recognize the short-term momentum in fundamentals but miss some of the long-run mean reversion</a:t>
            </a:r>
          </a:p>
          <a:p>
            <a:pPr marL="914400" lvl="1" indent="-514350">
              <a:buFont typeface="Wingdings" pitchFamily="2" charset="2"/>
              <a:buChar char="§"/>
            </a:pPr>
            <a:r>
              <a:rPr lang="en-US" sz="2200" dirty="0"/>
              <a:t>P</a:t>
            </a:r>
            <a:r>
              <a:rPr lang="en-US" sz="2200" dirty="0" smtClean="0"/>
              <a:t>ro-cyclical excess optimism </a:t>
            </a:r>
          </a:p>
          <a:p>
            <a:pPr marL="514350" indent="-514350">
              <a:buFont typeface="+mj-lt"/>
              <a:buAutoNum type="arabicPeriod"/>
            </a:pPr>
            <a:r>
              <a:rPr lang="en-US" sz="2400" dirty="0" smtClean="0"/>
              <a:t>Asset returns are excessively volatile and exhibit overreaction</a:t>
            </a:r>
          </a:p>
          <a:p>
            <a:pPr marL="914400" lvl="1" indent="-514350">
              <a:buFont typeface="Wingdings" pitchFamily="2" charset="2"/>
              <a:buChar char="§"/>
            </a:pPr>
            <a:r>
              <a:rPr lang="en-US" sz="2200" dirty="0" smtClean="0"/>
              <a:t>Returns negatively predicted by lagged returns, P/E, and </a:t>
            </a:r>
            <a:r>
              <a:rPr lang="el-GR" sz="2200" dirty="0" smtClean="0">
                <a:latin typeface="Times New Roman" pitchFamily="18" charset="0"/>
                <a:cs typeface="Times New Roman" pitchFamily="18" charset="0"/>
              </a:rPr>
              <a:t>Δ</a:t>
            </a:r>
            <a:r>
              <a:rPr lang="en-US" sz="2200" dirty="0" err="1" smtClean="0">
                <a:latin typeface="Times New Roman" pitchFamily="18" charset="0"/>
                <a:cs typeface="Times New Roman" pitchFamily="18" charset="0"/>
              </a:rPr>
              <a:t>ln</a:t>
            </a:r>
            <a:r>
              <a:rPr lang="en-US" sz="2200" i="1" dirty="0" err="1" smtClean="0">
                <a:latin typeface="Times New Roman" pitchFamily="18" charset="0"/>
                <a:cs typeface="Times New Roman" pitchFamily="18" charset="0"/>
              </a:rPr>
              <a:t>C</a:t>
            </a:r>
            <a:r>
              <a:rPr lang="en-US" sz="2200" dirty="0" smtClean="0">
                <a:latin typeface="Times New Roman" pitchFamily="18" charset="0"/>
                <a:cs typeface="Times New Roman" pitchFamily="18" charset="0"/>
              </a:rPr>
              <a:t>  </a:t>
            </a:r>
          </a:p>
          <a:p>
            <a:pPr marL="514350" indent="-514350">
              <a:buFont typeface="+mj-lt"/>
              <a:buAutoNum type="arabicPeriod"/>
            </a:pPr>
            <a:r>
              <a:rPr lang="en-US" sz="2400" dirty="0" smtClean="0"/>
              <a:t>Real economic activity has amplified cycles</a:t>
            </a:r>
          </a:p>
          <a:p>
            <a:pPr marL="914400" lvl="1" indent="-514350">
              <a:buFont typeface="Wingdings" pitchFamily="2" charset="2"/>
              <a:buChar char="§"/>
            </a:pPr>
            <a:r>
              <a:rPr lang="el-GR" sz="2200" dirty="0" smtClean="0">
                <a:latin typeface="Times New Roman" pitchFamily="18" charset="0"/>
                <a:cs typeface="Times New Roman" pitchFamily="18" charset="0"/>
              </a:rPr>
              <a:t>Δ</a:t>
            </a:r>
            <a:r>
              <a:rPr lang="en-US" sz="2200" dirty="0" err="1" smtClean="0">
                <a:latin typeface="Times New Roman" pitchFamily="18" charset="0"/>
                <a:cs typeface="Times New Roman" pitchFamily="18" charset="0"/>
              </a:rPr>
              <a:t>ln</a:t>
            </a:r>
            <a:r>
              <a:rPr lang="en-US" sz="2200" i="1" dirty="0" err="1" smtClean="0">
                <a:latin typeface="Times New Roman" pitchFamily="18" charset="0"/>
                <a:cs typeface="Times New Roman" pitchFamily="18" charset="0"/>
              </a:rPr>
              <a:t>C</a:t>
            </a:r>
            <a:r>
              <a:rPr lang="en-US" sz="2200" dirty="0" smtClean="0">
                <a:latin typeface="Times New Roman" pitchFamily="18" charset="0"/>
                <a:cs typeface="Times New Roman" pitchFamily="18" charset="0"/>
              </a:rPr>
              <a:t> </a:t>
            </a:r>
            <a:r>
              <a:rPr lang="en-US" sz="2200" dirty="0" smtClean="0"/>
              <a:t>negatively auto-correlated in medium run </a:t>
            </a:r>
          </a:p>
          <a:p>
            <a:pPr marL="514350" indent="-514350">
              <a:buFont typeface="+mj-lt"/>
              <a:buAutoNum type="arabicPeriod"/>
            </a:pPr>
            <a:r>
              <a:rPr lang="en-US" sz="2400" dirty="0" smtClean="0"/>
              <a:t>Equity premium is large, although long-run equity returns </a:t>
            </a:r>
            <a:r>
              <a:rPr lang="en-US" sz="2400" dirty="0" err="1" smtClean="0"/>
              <a:t>covary</a:t>
            </a:r>
            <a:r>
              <a:rPr lang="en-US" sz="2400" dirty="0" smtClean="0"/>
              <a:t> weakly with long-run consumption growth</a:t>
            </a:r>
          </a:p>
          <a:p>
            <a:pPr marL="914400" lvl="1" indent="-514350">
              <a:buFont typeface="Wingdings" pitchFamily="2" charset="2"/>
              <a:buChar char="§"/>
            </a:pPr>
            <a:r>
              <a:rPr lang="en-US" sz="2200" dirty="0" smtClean="0"/>
              <a:t>If agents had RE, equity premium nearly vanishes</a:t>
            </a:r>
          </a:p>
          <a:p>
            <a:pPr marL="514350" indent="-514350">
              <a:buFont typeface="+mj-lt"/>
              <a:buAutoNum type="arabicPeriod"/>
            </a:pPr>
            <a:r>
              <a:rPr lang="en-US" sz="2400" dirty="0" smtClean="0"/>
              <a:t>Rational agents should hold high equity allocations on average</a:t>
            </a:r>
          </a:p>
          <a:p>
            <a:pPr marL="914400" lvl="1" indent="-514350">
              <a:buFont typeface="Wingdings" pitchFamily="2" charset="2"/>
              <a:buChar char="§"/>
            </a:pPr>
            <a:r>
              <a:rPr lang="en-US" sz="2200" dirty="0" smtClean="0"/>
              <a:t>And follow counter-cyclical asset allocation policy</a:t>
            </a:r>
            <a:endParaRPr lang="en-US" sz="2200" dirty="0"/>
          </a:p>
        </p:txBody>
      </p:sp>
    </p:spTree>
    <p:extLst>
      <p:ext uri="{BB962C8B-B14F-4D97-AF65-F5344CB8AC3E}">
        <p14:creationId xmlns:p14="http://schemas.microsoft.com/office/powerpoint/2010/main" val="3625099574"/>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r>
              <a:rPr lang="en-US" sz="3600" dirty="0" smtClean="0"/>
              <a:t>Related Literature</a:t>
            </a:r>
            <a:endParaRPr lang="en-US" sz="3600" dirty="0"/>
          </a:p>
        </p:txBody>
      </p:sp>
      <p:sp>
        <p:nvSpPr>
          <p:cNvPr id="3" name="Content Placeholder 2"/>
          <p:cNvSpPr>
            <a:spLocks noGrp="1"/>
          </p:cNvSpPr>
          <p:nvPr>
            <p:ph idx="1"/>
          </p:nvPr>
        </p:nvSpPr>
        <p:spPr>
          <a:xfrm>
            <a:off x="457200" y="838200"/>
            <a:ext cx="8763000" cy="5867400"/>
          </a:xfrm>
        </p:spPr>
        <p:txBody>
          <a:bodyPr>
            <a:normAutofit fontScale="92500" lnSpcReduction="10000"/>
          </a:bodyPr>
          <a:lstStyle/>
          <a:p>
            <a:pPr>
              <a:buNone/>
            </a:pPr>
            <a:r>
              <a:rPr lang="en-US" sz="2200" dirty="0" smtClean="0"/>
              <a:t>Adam and </a:t>
            </a:r>
            <a:r>
              <a:rPr lang="en-US" sz="2200" dirty="0" err="1" smtClean="0"/>
              <a:t>Marcet</a:t>
            </a:r>
            <a:r>
              <a:rPr lang="en-US" sz="2200" dirty="0" smtClean="0"/>
              <a:t> (2011): learning and asset pricing</a:t>
            </a:r>
          </a:p>
          <a:p>
            <a:pPr>
              <a:buNone/>
            </a:pPr>
            <a:r>
              <a:rPr lang="en-US" sz="2200" dirty="0" err="1" smtClean="0">
                <a:solidFill>
                  <a:srgbClr val="FF0000"/>
                </a:solidFill>
              </a:rPr>
              <a:t>Barberis</a:t>
            </a:r>
            <a:r>
              <a:rPr lang="en-US" sz="2200" dirty="0" smtClean="0">
                <a:solidFill>
                  <a:srgbClr val="FF0000"/>
                </a:solidFill>
              </a:rPr>
              <a:t>, </a:t>
            </a:r>
            <a:r>
              <a:rPr lang="en-US" sz="2200" dirty="0" err="1" smtClean="0">
                <a:solidFill>
                  <a:srgbClr val="FF0000"/>
                </a:solidFill>
              </a:rPr>
              <a:t>Shleifer</a:t>
            </a:r>
            <a:r>
              <a:rPr lang="en-US" sz="2200" dirty="0" smtClean="0">
                <a:solidFill>
                  <a:srgbClr val="FF0000"/>
                </a:solidFill>
              </a:rPr>
              <a:t>, and </a:t>
            </a:r>
            <a:r>
              <a:rPr lang="en-US" sz="2200" dirty="0" err="1" smtClean="0">
                <a:solidFill>
                  <a:srgbClr val="FF0000"/>
                </a:solidFill>
              </a:rPr>
              <a:t>Vishny</a:t>
            </a:r>
            <a:r>
              <a:rPr lang="en-US" sz="2200" dirty="0" smtClean="0">
                <a:solidFill>
                  <a:srgbClr val="FF0000"/>
                </a:solidFill>
              </a:rPr>
              <a:t> (1998): extrapolative dividend forecasts</a:t>
            </a:r>
          </a:p>
          <a:p>
            <a:pPr>
              <a:buNone/>
            </a:pPr>
            <a:r>
              <a:rPr lang="en-US" sz="2200" dirty="0" err="1" smtClean="0">
                <a:solidFill>
                  <a:srgbClr val="FF0000"/>
                </a:solidFill>
              </a:rPr>
              <a:t>Barsky</a:t>
            </a:r>
            <a:r>
              <a:rPr lang="en-US" sz="2200" dirty="0" smtClean="0">
                <a:solidFill>
                  <a:srgbClr val="FF0000"/>
                </a:solidFill>
              </a:rPr>
              <a:t> and De Long (1993): extrapolation and excess volatility</a:t>
            </a:r>
          </a:p>
          <a:p>
            <a:pPr>
              <a:buNone/>
            </a:pPr>
            <a:r>
              <a:rPr lang="en-US" sz="2200" dirty="0" err="1" smtClean="0"/>
              <a:t>Benartzi</a:t>
            </a:r>
            <a:r>
              <a:rPr lang="en-US" sz="2200" dirty="0" smtClean="0"/>
              <a:t> (2001): extrapolation and company stock</a:t>
            </a:r>
          </a:p>
          <a:p>
            <a:pPr>
              <a:buNone/>
            </a:pPr>
            <a:r>
              <a:rPr lang="en-US" sz="2200" dirty="0" smtClean="0"/>
              <a:t>Black (1986): noise traders</a:t>
            </a:r>
          </a:p>
          <a:p>
            <a:pPr>
              <a:buNone/>
            </a:pPr>
            <a:r>
              <a:rPr lang="en-US" sz="2200" dirty="0" smtClean="0"/>
              <a:t>Campbell and </a:t>
            </a:r>
            <a:r>
              <a:rPr lang="en-US" sz="2200" dirty="0" err="1" smtClean="0"/>
              <a:t>Mankiw</a:t>
            </a:r>
            <a:r>
              <a:rPr lang="en-US" sz="2200" dirty="0" smtClean="0"/>
              <a:t> (1987): shocks are persistent in low-order ARIMA</a:t>
            </a:r>
          </a:p>
          <a:p>
            <a:pPr>
              <a:buNone/>
            </a:pPr>
            <a:r>
              <a:rPr lang="en-US" sz="2200" dirty="0" smtClean="0">
                <a:solidFill>
                  <a:srgbClr val="FF0000"/>
                </a:solidFill>
              </a:rPr>
              <a:t>Campbell and </a:t>
            </a:r>
            <a:r>
              <a:rPr lang="en-US" sz="2200" dirty="0" err="1" smtClean="0">
                <a:solidFill>
                  <a:srgbClr val="FF0000"/>
                </a:solidFill>
              </a:rPr>
              <a:t>Shiller</a:t>
            </a:r>
            <a:r>
              <a:rPr lang="en-US" sz="2200" dirty="0" smtClean="0">
                <a:solidFill>
                  <a:srgbClr val="FF0000"/>
                </a:solidFill>
              </a:rPr>
              <a:t> (1988a,b): P/E ratio and return predictability</a:t>
            </a:r>
          </a:p>
          <a:p>
            <a:pPr>
              <a:buNone/>
            </a:pPr>
            <a:r>
              <a:rPr lang="en-US" sz="2200" dirty="0" smtClean="0">
                <a:solidFill>
                  <a:srgbClr val="FF0000"/>
                </a:solidFill>
              </a:rPr>
              <a:t>Choi (2006): extrapolation and asset pricing</a:t>
            </a:r>
          </a:p>
          <a:p>
            <a:pPr>
              <a:buNone/>
            </a:pPr>
            <a:r>
              <a:rPr lang="en-US" sz="2200" dirty="0" smtClean="0">
                <a:solidFill>
                  <a:srgbClr val="FF0000"/>
                </a:solidFill>
              </a:rPr>
              <a:t>Choi, </a:t>
            </a:r>
            <a:r>
              <a:rPr lang="en-US" sz="2200" dirty="0" err="1" smtClean="0">
                <a:solidFill>
                  <a:srgbClr val="FF0000"/>
                </a:solidFill>
              </a:rPr>
              <a:t>Laibson</a:t>
            </a:r>
            <a:r>
              <a:rPr lang="en-US" sz="2200" dirty="0" smtClean="0">
                <a:solidFill>
                  <a:srgbClr val="FF0000"/>
                </a:solidFill>
              </a:rPr>
              <a:t>, and </a:t>
            </a:r>
            <a:r>
              <a:rPr lang="en-US" sz="2200" dirty="0" err="1" smtClean="0">
                <a:solidFill>
                  <a:srgbClr val="FF0000"/>
                </a:solidFill>
              </a:rPr>
              <a:t>Madrian</a:t>
            </a:r>
            <a:r>
              <a:rPr lang="en-US" sz="2200" dirty="0" smtClean="0">
                <a:solidFill>
                  <a:srgbClr val="FF0000"/>
                </a:solidFill>
              </a:rPr>
              <a:t> (2009): positive feedback in investment</a:t>
            </a:r>
          </a:p>
          <a:p>
            <a:pPr>
              <a:buNone/>
            </a:pPr>
            <a:r>
              <a:rPr lang="en-US" sz="2200" dirty="0" smtClean="0"/>
              <a:t>Cutler, </a:t>
            </a:r>
            <a:r>
              <a:rPr lang="en-US" sz="2200" dirty="0" err="1" smtClean="0"/>
              <a:t>Poterba</a:t>
            </a:r>
            <a:r>
              <a:rPr lang="en-US" sz="2200" dirty="0" smtClean="0"/>
              <a:t>, and Summers (1991): return autocorrelations</a:t>
            </a:r>
          </a:p>
          <a:p>
            <a:pPr>
              <a:buNone/>
            </a:pPr>
            <a:r>
              <a:rPr lang="en-US" sz="2200" dirty="0" smtClean="0"/>
              <a:t>De Long, et al (1990): noise traders and positive feedback</a:t>
            </a:r>
          </a:p>
          <a:p>
            <a:pPr>
              <a:buNone/>
            </a:pPr>
            <a:r>
              <a:rPr lang="en-US" sz="2200" dirty="0" smtClean="0"/>
              <a:t>De </a:t>
            </a:r>
            <a:r>
              <a:rPr lang="en-US" sz="2200" dirty="0" err="1" smtClean="0"/>
              <a:t>Bondt</a:t>
            </a:r>
            <a:r>
              <a:rPr lang="en-US" sz="2200" dirty="0" smtClean="0"/>
              <a:t> (1993): extrapolation bias in surveys and experiments</a:t>
            </a:r>
          </a:p>
          <a:p>
            <a:pPr>
              <a:buNone/>
            </a:pPr>
            <a:r>
              <a:rPr lang="en-US" sz="2200" dirty="0" smtClean="0">
                <a:solidFill>
                  <a:srgbClr val="FF0000"/>
                </a:solidFill>
              </a:rPr>
              <a:t>De </a:t>
            </a:r>
            <a:r>
              <a:rPr lang="en-US" sz="2200" dirty="0" err="1" smtClean="0">
                <a:solidFill>
                  <a:srgbClr val="FF0000"/>
                </a:solidFill>
              </a:rPr>
              <a:t>Bondt</a:t>
            </a:r>
            <a:r>
              <a:rPr lang="en-US" sz="2200" dirty="0" smtClean="0">
                <a:solidFill>
                  <a:srgbClr val="FF0000"/>
                </a:solidFill>
              </a:rPr>
              <a:t> and </a:t>
            </a:r>
            <a:r>
              <a:rPr lang="en-US" sz="2200" dirty="0" err="1" smtClean="0">
                <a:solidFill>
                  <a:srgbClr val="FF0000"/>
                </a:solidFill>
              </a:rPr>
              <a:t>Thaler</a:t>
            </a:r>
            <a:r>
              <a:rPr lang="en-US" sz="2200" dirty="0" smtClean="0">
                <a:solidFill>
                  <a:srgbClr val="FF0000"/>
                </a:solidFill>
              </a:rPr>
              <a:t> (1985, 1989, 1993): over-shooting in asset prices </a:t>
            </a:r>
          </a:p>
          <a:p>
            <a:pPr>
              <a:buNone/>
            </a:pPr>
            <a:r>
              <a:rPr lang="en-US" sz="2200" dirty="0" err="1" smtClean="0">
                <a:solidFill>
                  <a:srgbClr val="FF0000"/>
                </a:solidFill>
              </a:rPr>
              <a:t>Gabaix</a:t>
            </a:r>
            <a:r>
              <a:rPr lang="en-US" sz="2200" dirty="0" smtClean="0">
                <a:solidFill>
                  <a:srgbClr val="FF0000"/>
                </a:solidFill>
              </a:rPr>
              <a:t> (2010): sparse representations</a:t>
            </a:r>
          </a:p>
          <a:p>
            <a:pPr>
              <a:buNone/>
            </a:pPr>
            <a:r>
              <a:rPr lang="en-US" sz="2200" dirty="0" err="1" smtClean="0"/>
              <a:t>Hommes</a:t>
            </a:r>
            <a:r>
              <a:rPr lang="en-US" sz="2200" dirty="0" smtClean="0"/>
              <a:t> (2005, 2008): bubbles in the lab</a:t>
            </a:r>
          </a:p>
          <a:p>
            <a:pPr>
              <a:buNone/>
            </a:pPr>
            <a:r>
              <a:rPr lang="en-US" sz="2200" dirty="0" smtClean="0"/>
              <a:t>Hong and Stein (1999): forecasting biases</a:t>
            </a:r>
          </a:p>
          <a:p>
            <a:pPr>
              <a:buNone/>
            </a:pPr>
            <a:endParaRPr lang="en-US" sz="2200" dirty="0" smtClean="0">
              <a:solidFill>
                <a:srgbClr val="FF0000"/>
              </a:solidFill>
            </a:endParaRPr>
          </a:p>
          <a:p>
            <a:endParaRPr lang="en-US" sz="2200" dirty="0" smtClean="0"/>
          </a:p>
          <a:p>
            <a:endParaRPr lang="en-US" sz="2200" dirty="0" smtClean="0"/>
          </a:p>
          <a:p>
            <a:endParaRPr lang="en-US" sz="2200" dirty="0"/>
          </a:p>
        </p:txBody>
      </p:sp>
    </p:spTree>
    <p:extLst>
      <p:ext uri="{BB962C8B-B14F-4D97-AF65-F5344CB8AC3E}">
        <p14:creationId xmlns:p14="http://schemas.microsoft.com/office/powerpoint/2010/main" val="361155861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slide</a:t>
            </a:r>
            <a:endParaRPr lang="en-US" dirty="0"/>
          </a:p>
        </p:txBody>
      </p:sp>
      <p:sp>
        <p:nvSpPr>
          <p:cNvPr id="3" name="Content Placeholder 2"/>
          <p:cNvSpPr>
            <a:spLocks noGrp="1"/>
          </p:cNvSpPr>
          <p:nvPr>
            <p:ph idx="1"/>
          </p:nvPr>
        </p:nvSpPr>
        <p:spPr/>
        <p:txBody>
          <a:bodyPr/>
          <a:lstStyle/>
          <a:p>
            <a:r>
              <a:rPr lang="en-US" dirty="0" smtClean="0"/>
              <a:t>Accumulated excess consumption: take 1998:1 as benchmark C/GDP ratio.  Then take all future excesses (using the ratio as the predicted level) and accumulate.  Then divide by GDP in 2008.</a:t>
            </a:r>
          </a:p>
          <a:p>
            <a:r>
              <a:rPr lang="en-US" dirty="0" smtClean="0"/>
              <a:t>Trade deficits are just summed up.</a:t>
            </a:r>
            <a:endParaRPr lang="en-US" dirty="0"/>
          </a:p>
        </p:txBody>
      </p:sp>
    </p:spTree>
    <p:extLst>
      <p:ext uri="{BB962C8B-B14F-4D97-AF65-F5344CB8AC3E}">
        <p14:creationId xmlns:p14="http://schemas.microsoft.com/office/powerpoint/2010/main" val="884214904"/>
      </p:ext>
    </p:extLst>
  </p:cSld>
  <p:clrMapOvr>
    <a:masterClrMapping/>
  </p:clrMapOvr>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r>
              <a:rPr lang="en-US" sz="3600" dirty="0" smtClean="0"/>
              <a:t>Some Related Literature</a:t>
            </a:r>
            <a:endParaRPr lang="en-US" sz="3600" dirty="0"/>
          </a:p>
        </p:txBody>
      </p:sp>
      <p:sp>
        <p:nvSpPr>
          <p:cNvPr id="4" name="Content Placeholder 2"/>
          <p:cNvSpPr txBox="1">
            <a:spLocks/>
          </p:cNvSpPr>
          <p:nvPr/>
        </p:nvSpPr>
        <p:spPr>
          <a:xfrm>
            <a:off x="228600" y="685800"/>
            <a:ext cx="8763000" cy="5867400"/>
          </a:xfrm>
          <a:prstGeom prst="rect">
            <a:avLst/>
          </a:prstGeom>
        </p:spPr>
        <p:txBody>
          <a:bodyPr vert="horz" lIns="91440" tIns="45720" rIns="91440" bIns="45720" rtlCol="0">
            <a:noAutofit/>
          </a:bodyPr>
          <a:lstStyle/>
          <a:p>
            <a:r>
              <a:rPr lang="en-US" sz="2000" dirty="0" err="1" smtClean="0">
                <a:solidFill>
                  <a:prstClr val="black"/>
                </a:solidFill>
              </a:rPr>
              <a:t>Kahneman</a:t>
            </a:r>
            <a:r>
              <a:rPr lang="en-US" sz="2000" dirty="0" smtClean="0">
                <a:solidFill>
                  <a:prstClr val="black"/>
                </a:solidFill>
              </a:rPr>
              <a:t> and </a:t>
            </a:r>
            <a:r>
              <a:rPr lang="en-US" sz="2000" dirty="0" err="1" smtClean="0">
                <a:solidFill>
                  <a:prstClr val="black"/>
                </a:solidFill>
              </a:rPr>
              <a:t>Tversky</a:t>
            </a:r>
            <a:r>
              <a:rPr lang="en-US" sz="2000" dirty="0" smtClean="0">
                <a:solidFill>
                  <a:prstClr val="black"/>
                </a:solidFill>
              </a:rPr>
              <a:t> (1973): representativeness</a:t>
            </a:r>
          </a:p>
          <a:p>
            <a:r>
              <a:rPr lang="en-US" sz="2000" dirty="0" smtClean="0">
                <a:solidFill>
                  <a:srgbClr val="FF0000"/>
                </a:solidFill>
              </a:rPr>
              <a:t>Keynes (1936): animal spirits</a:t>
            </a:r>
          </a:p>
          <a:p>
            <a:r>
              <a:rPr lang="en-US" sz="2000" dirty="0" smtClean="0">
                <a:solidFill>
                  <a:prstClr val="black"/>
                </a:solidFill>
              </a:rPr>
              <a:t>Lansing (2010): extrapolation and asset pricing in a macro model</a:t>
            </a:r>
          </a:p>
          <a:p>
            <a:pPr marL="342900" indent="-342900">
              <a:spcBef>
                <a:spcPct val="20000"/>
              </a:spcBef>
              <a:buFont typeface="Arial" pitchFamily="34" charset="0"/>
              <a:buNone/>
              <a:defRPr/>
            </a:pPr>
            <a:r>
              <a:rPr lang="en-US" sz="2000" dirty="0" err="1" smtClean="0">
                <a:solidFill>
                  <a:prstClr val="black"/>
                </a:solidFill>
              </a:rPr>
              <a:t>LaPorta</a:t>
            </a:r>
            <a:r>
              <a:rPr lang="en-US" sz="2000" dirty="0" smtClean="0">
                <a:solidFill>
                  <a:prstClr val="black"/>
                </a:solidFill>
              </a:rPr>
              <a:t> (1996): Growth expectations have insufficient mean reversion</a:t>
            </a:r>
          </a:p>
          <a:p>
            <a:pPr marL="342900" indent="-342900">
              <a:spcBef>
                <a:spcPct val="20000"/>
              </a:spcBef>
              <a:buFont typeface="Arial" pitchFamily="34" charset="0"/>
              <a:buNone/>
              <a:defRPr/>
            </a:pPr>
            <a:r>
              <a:rPr lang="en-US" sz="2000" dirty="0" err="1" smtClean="0">
                <a:solidFill>
                  <a:prstClr val="black"/>
                </a:solidFill>
              </a:rPr>
              <a:t>LeBaron</a:t>
            </a:r>
            <a:r>
              <a:rPr lang="en-US" sz="2000" dirty="0" smtClean="0">
                <a:solidFill>
                  <a:prstClr val="black"/>
                </a:solidFill>
              </a:rPr>
              <a:t>, Arthur, and Palmer (1999): agent-based modeling</a:t>
            </a:r>
          </a:p>
          <a:p>
            <a:pPr marL="342900" indent="-342900">
              <a:spcBef>
                <a:spcPct val="20000"/>
              </a:spcBef>
              <a:buFont typeface="Arial" pitchFamily="34" charset="0"/>
              <a:buNone/>
              <a:defRPr/>
            </a:pPr>
            <a:r>
              <a:rPr lang="en-US" sz="2000" dirty="0" err="1" smtClean="0">
                <a:solidFill>
                  <a:prstClr val="black"/>
                </a:solidFill>
              </a:rPr>
              <a:t>LeBaron</a:t>
            </a:r>
            <a:r>
              <a:rPr lang="en-US" sz="2000" dirty="0" smtClean="0">
                <a:solidFill>
                  <a:prstClr val="black"/>
                </a:solidFill>
              </a:rPr>
              <a:t> and </a:t>
            </a:r>
            <a:r>
              <a:rPr lang="en-US" sz="2000" dirty="0" err="1" smtClean="0">
                <a:solidFill>
                  <a:prstClr val="black"/>
                </a:solidFill>
              </a:rPr>
              <a:t>Tesfatsion</a:t>
            </a:r>
            <a:r>
              <a:rPr lang="en-US" sz="2000" dirty="0" smtClean="0">
                <a:solidFill>
                  <a:prstClr val="black"/>
                </a:solidFill>
              </a:rPr>
              <a:t> (2008): agent-based modeling</a:t>
            </a:r>
          </a:p>
          <a:p>
            <a:pPr marL="342900" indent="-342900">
              <a:spcBef>
                <a:spcPct val="20000"/>
              </a:spcBef>
              <a:buFont typeface="Arial" pitchFamily="34" charset="0"/>
              <a:buNone/>
              <a:defRPr/>
            </a:pPr>
            <a:r>
              <a:rPr lang="en-US" sz="2000" dirty="0" smtClean="0">
                <a:solidFill>
                  <a:prstClr val="black"/>
                </a:solidFill>
              </a:rPr>
              <a:t>Leroy and Porter (1981): excess volatility in stock prices</a:t>
            </a:r>
          </a:p>
          <a:p>
            <a:pPr marL="342900" indent="-342900">
              <a:spcBef>
                <a:spcPct val="20000"/>
              </a:spcBef>
              <a:buFont typeface="Arial" pitchFamily="34" charset="0"/>
              <a:buNone/>
              <a:defRPr/>
            </a:pPr>
            <a:r>
              <a:rPr lang="en-US" sz="2000" dirty="0" err="1" smtClean="0">
                <a:solidFill>
                  <a:prstClr val="black"/>
                </a:solidFill>
              </a:rPr>
              <a:t>Lettau</a:t>
            </a:r>
            <a:r>
              <a:rPr lang="en-US" sz="2000" dirty="0" smtClean="0">
                <a:solidFill>
                  <a:prstClr val="black"/>
                </a:solidFill>
              </a:rPr>
              <a:t> and </a:t>
            </a:r>
            <a:r>
              <a:rPr lang="en-US" sz="2000" dirty="0" err="1" smtClean="0">
                <a:solidFill>
                  <a:prstClr val="black"/>
                </a:solidFill>
              </a:rPr>
              <a:t>Ludvigson</a:t>
            </a:r>
            <a:r>
              <a:rPr lang="en-US" sz="2000" dirty="0" smtClean="0">
                <a:solidFill>
                  <a:prstClr val="black"/>
                </a:solidFill>
              </a:rPr>
              <a:t> (1991): W/C correlates negatively with future returns</a:t>
            </a:r>
          </a:p>
          <a:p>
            <a:pPr marL="342900" indent="-342900">
              <a:spcBef>
                <a:spcPct val="20000"/>
              </a:spcBef>
              <a:buFont typeface="Arial" pitchFamily="34" charset="0"/>
              <a:buNone/>
              <a:defRPr/>
            </a:pPr>
            <a:r>
              <a:rPr lang="en-US" sz="2000" dirty="0" smtClean="0">
                <a:solidFill>
                  <a:prstClr val="black"/>
                </a:solidFill>
              </a:rPr>
              <a:t>Lo and </a:t>
            </a:r>
            <a:r>
              <a:rPr lang="en-US" sz="2000" dirty="0" err="1" smtClean="0">
                <a:solidFill>
                  <a:prstClr val="black"/>
                </a:solidFill>
              </a:rPr>
              <a:t>MacKinlay</a:t>
            </a:r>
            <a:r>
              <a:rPr lang="en-US" sz="2000" dirty="0" smtClean="0">
                <a:solidFill>
                  <a:prstClr val="black"/>
                </a:solidFill>
              </a:rPr>
              <a:t> (1988): variance ratio tests </a:t>
            </a:r>
          </a:p>
          <a:p>
            <a:pPr marL="342900" indent="-342900">
              <a:spcBef>
                <a:spcPct val="20000"/>
              </a:spcBef>
              <a:buFont typeface="Arial" pitchFamily="34" charset="0"/>
              <a:buNone/>
              <a:defRPr/>
            </a:pPr>
            <a:r>
              <a:rPr lang="en-US" sz="2000" dirty="0" err="1" smtClean="0">
                <a:solidFill>
                  <a:srgbClr val="FF0000"/>
                </a:solidFill>
              </a:rPr>
              <a:t>Loewenstein</a:t>
            </a:r>
            <a:r>
              <a:rPr lang="en-US" sz="2000" dirty="0" smtClean="0">
                <a:solidFill>
                  <a:srgbClr val="FF0000"/>
                </a:solidFill>
              </a:rPr>
              <a:t>, </a:t>
            </a:r>
            <a:r>
              <a:rPr lang="en-US" sz="2000" dirty="0" err="1" smtClean="0">
                <a:solidFill>
                  <a:srgbClr val="FF0000"/>
                </a:solidFill>
              </a:rPr>
              <a:t>O’Donoghue</a:t>
            </a:r>
            <a:r>
              <a:rPr lang="en-US" sz="2000" dirty="0" smtClean="0">
                <a:solidFill>
                  <a:srgbClr val="FF0000"/>
                </a:solidFill>
              </a:rPr>
              <a:t>, and Rabin (2003): projection bias</a:t>
            </a:r>
          </a:p>
          <a:p>
            <a:pPr marL="342900" indent="-342900">
              <a:spcBef>
                <a:spcPct val="20000"/>
              </a:spcBef>
              <a:buFont typeface="Arial" pitchFamily="34" charset="0"/>
              <a:buNone/>
              <a:defRPr/>
            </a:pPr>
            <a:r>
              <a:rPr lang="en-US" sz="2000" dirty="0" err="1" smtClean="0">
                <a:solidFill>
                  <a:srgbClr val="FF0000"/>
                </a:solidFill>
              </a:rPr>
              <a:t>Malmendier</a:t>
            </a:r>
            <a:r>
              <a:rPr lang="en-US" sz="2000" dirty="0" smtClean="0">
                <a:solidFill>
                  <a:srgbClr val="FF0000"/>
                </a:solidFill>
              </a:rPr>
              <a:t> and Nagel (2011): </a:t>
            </a:r>
            <a:r>
              <a:rPr lang="en-US" sz="2000" dirty="0" err="1" smtClean="0">
                <a:solidFill>
                  <a:srgbClr val="FF0000"/>
                </a:solidFill>
              </a:rPr>
              <a:t>Recency</a:t>
            </a:r>
            <a:r>
              <a:rPr lang="en-US" sz="2000" dirty="0" smtClean="0">
                <a:solidFill>
                  <a:srgbClr val="FF0000"/>
                </a:solidFill>
              </a:rPr>
              <a:t> bias and role of personal experience</a:t>
            </a:r>
          </a:p>
          <a:p>
            <a:pPr marL="342900" indent="-342900">
              <a:spcBef>
                <a:spcPct val="20000"/>
              </a:spcBef>
              <a:buFont typeface="Arial" pitchFamily="34" charset="0"/>
              <a:buNone/>
              <a:defRPr/>
            </a:pPr>
            <a:r>
              <a:rPr lang="en-US" sz="2000" dirty="0" smtClean="0">
                <a:solidFill>
                  <a:prstClr val="black"/>
                </a:solidFill>
              </a:rPr>
              <a:t>Parker (2001): </a:t>
            </a:r>
            <a:r>
              <a:rPr lang="en-US" sz="2000" dirty="0" err="1" smtClean="0">
                <a:solidFill>
                  <a:prstClr val="black"/>
                </a:solidFill>
              </a:rPr>
              <a:t>Cov</a:t>
            </a:r>
            <a:r>
              <a:rPr lang="en-US" sz="2000" dirty="0" smtClean="0">
                <a:solidFill>
                  <a:prstClr val="black"/>
                </a:solidFill>
              </a:rPr>
              <a:t> of returns and </a:t>
            </a:r>
            <a:r>
              <a:rPr lang="el-GR" sz="2000" dirty="0" smtClean="0">
                <a:solidFill>
                  <a:prstClr val="black"/>
                </a:solidFill>
              </a:rPr>
              <a:t>Δ</a:t>
            </a:r>
            <a:r>
              <a:rPr lang="en-US" sz="2000" dirty="0" err="1" smtClean="0">
                <a:solidFill>
                  <a:prstClr val="black"/>
                </a:solidFill>
                <a:latin typeface="Times New Roman" pitchFamily="18" charset="0"/>
                <a:cs typeface="Times New Roman" pitchFamily="18" charset="0"/>
              </a:rPr>
              <a:t>ln</a:t>
            </a:r>
            <a:r>
              <a:rPr lang="en-US" sz="2000" i="1" dirty="0" err="1" smtClean="0">
                <a:solidFill>
                  <a:prstClr val="black"/>
                </a:solidFill>
                <a:latin typeface="Times New Roman" pitchFamily="18" charset="0"/>
                <a:cs typeface="Times New Roman" pitchFamily="18" charset="0"/>
              </a:rPr>
              <a:t>C</a:t>
            </a:r>
            <a:r>
              <a:rPr lang="en-US" sz="2000" dirty="0" smtClean="0">
                <a:solidFill>
                  <a:prstClr val="black"/>
                </a:solidFill>
              </a:rPr>
              <a:t> rises from short- to medium-run</a:t>
            </a:r>
          </a:p>
          <a:p>
            <a:pPr marL="342900" indent="-342900">
              <a:spcBef>
                <a:spcPct val="20000"/>
              </a:spcBef>
              <a:buFont typeface="Arial" pitchFamily="34" charset="0"/>
              <a:buNone/>
              <a:defRPr/>
            </a:pPr>
            <a:r>
              <a:rPr lang="en-US" sz="2000" dirty="0" err="1" smtClean="0">
                <a:solidFill>
                  <a:prstClr val="black"/>
                </a:solidFill>
              </a:rPr>
              <a:t>Piazessi</a:t>
            </a:r>
            <a:r>
              <a:rPr lang="en-US" sz="2000" dirty="0" smtClean="0">
                <a:solidFill>
                  <a:prstClr val="black"/>
                </a:solidFill>
              </a:rPr>
              <a:t> and Schneider (2009): extrapolative beliefs in the housing market</a:t>
            </a:r>
          </a:p>
          <a:p>
            <a:pPr marL="342900" indent="-342900">
              <a:spcBef>
                <a:spcPct val="20000"/>
              </a:spcBef>
              <a:buFont typeface="Arial" pitchFamily="34" charset="0"/>
              <a:buNone/>
              <a:defRPr/>
            </a:pPr>
            <a:r>
              <a:rPr lang="en-US" sz="2000" dirty="0" err="1" smtClean="0">
                <a:solidFill>
                  <a:prstClr val="black"/>
                </a:solidFill>
              </a:rPr>
              <a:t>Previtero</a:t>
            </a:r>
            <a:r>
              <a:rPr lang="en-US" sz="2000" dirty="0" smtClean="0">
                <a:solidFill>
                  <a:prstClr val="black"/>
                </a:solidFill>
              </a:rPr>
              <a:t> (2010): extrapolative beliefs and annuity investment</a:t>
            </a:r>
          </a:p>
          <a:p>
            <a:pPr marL="342900" indent="-342900">
              <a:spcBef>
                <a:spcPct val="20000"/>
              </a:spcBef>
              <a:buFont typeface="Arial" pitchFamily="34" charset="0"/>
              <a:buNone/>
              <a:defRPr/>
            </a:pPr>
            <a:r>
              <a:rPr lang="en-US" sz="2000" dirty="0" err="1" smtClean="0">
                <a:solidFill>
                  <a:srgbClr val="FF0000"/>
                </a:solidFill>
              </a:rPr>
              <a:t>Shiller</a:t>
            </a:r>
            <a:r>
              <a:rPr lang="en-US" sz="2000" dirty="0" smtClean="0">
                <a:solidFill>
                  <a:srgbClr val="FF0000"/>
                </a:solidFill>
              </a:rPr>
              <a:t> (1981): excess volatility in stock prices</a:t>
            </a:r>
          </a:p>
          <a:p>
            <a:pPr marL="342900" indent="-342900">
              <a:spcBef>
                <a:spcPct val="20000"/>
              </a:spcBef>
              <a:buFont typeface="Arial" pitchFamily="34" charset="0"/>
              <a:buNone/>
              <a:defRPr/>
            </a:pPr>
            <a:r>
              <a:rPr lang="en-US" sz="2000" dirty="0" smtClean="0">
                <a:solidFill>
                  <a:prstClr val="black"/>
                </a:solidFill>
              </a:rPr>
              <a:t>Summers (1986): power problems in financial econometrics</a:t>
            </a:r>
          </a:p>
          <a:p>
            <a:pPr marL="342900" indent="-342900">
              <a:spcBef>
                <a:spcPct val="20000"/>
              </a:spcBef>
              <a:buFont typeface="Arial" pitchFamily="34" charset="0"/>
              <a:buNone/>
              <a:defRPr/>
            </a:pPr>
            <a:r>
              <a:rPr lang="en-US" sz="2000" dirty="0" err="1" smtClean="0">
                <a:solidFill>
                  <a:prstClr val="black"/>
                </a:solidFill>
              </a:rPr>
              <a:t>Tortorice</a:t>
            </a:r>
            <a:r>
              <a:rPr lang="en-US" sz="2000" dirty="0" smtClean="0">
                <a:solidFill>
                  <a:prstClr val="black"/>
                </a:solidFill>
              </a:rPr>
              <a:t> (2010): extrapolative beliefs in unemployment forecasts</a:t>
            </a:r>
          </a:p>
          <a:p>
            <a:pPr marL="342900" indent="-342900">
              <a:spcBef>
                <a:spcPct val="20000"/>
              </a:spcBef>
              <a:buFont typeface="Arial" pitchFamily="34" charset="0"/>
              <a:buChar char="•"/>
              <a:defRPr/>
            </a:pPr>
            <a:endParaRPr lang="en-US" sz="2000" dirty="0" smtClean="0">
              <a:solidFill>
                <a:srgbClr val="FF0000"/>
              </a:solidFill>
            </a:endParaRPr>
          </a:p>
          <a:p>
            <a:pPr marL="342900" indent="-342900">
              <a:spcBef>
                <a:spcPct val="20000"/>
              </a:spcBef>
              <a:buFont typeface="Arial" pitchFamily="34" charset="0"/>
              <a:buChar char="•"/>
              <a:defRPr/>
            </a:pPr>
            <a:endParaRPr lang="en-US" sz="2000" dirty="0" smtClean="0">
              <a:solidFill>
                <a:prstClr val="black"/>
              </a:solidFill>
            </a:endParaRPr>
          </a:p>
          <a:p>
            <a:pPr marL="342900" indent="-342900">
              <a:spcBef>
                <a:spcPct val="20000"/>
              </a:spcBef>
              <a:buFont typeface="Arial" pitchFamily="34" charset="0"/>
              <a:buChar char="•"/>
              <a:defRPr/>
            </a:pPr>
            <a:endParaRPr lang="en-US" sz="2000" dirty="0" smtClean="0">
              <a:solidFill>
                <a:prstClr val="black"/>
              </a:solidFill>
            </a:endParaRPr>
          </a:p>
          <a:p>
            <a:pPr marL="342900" indent="-342900">
              <a:spcBef>
                <a:spcPct val="20000"/>
              </a:spcBef>
              <a:buFont typeface="Arial" pitchFamily="34" charset="0"/>
              <a:buChar char="•"/>
              <a:defRPr/>
            </a:pPr>
            <a:endParaRPr lang="en-US" sz="2000" dirty="0">
              <a:solidFill>
                <a:prstClr val="black"/>
              </a:solidFill>
            </a:endParaRPr>
          </a:p>
        </p:txBody>
      </p:sp>
    </p:spTree>
    <p:extLst>
      <p:ext uri="{BB962C8B-B14F-4D97-AF65-F5344CB8AC3E}">
        <p14:creationId xmlns:p14="http://schemas.microsoft.com/office/powerpoint/2010/main" val="199976061"/>
      </p:ext>
    </p:extLst>
  </p:cSld>
  <p:clrMapOvr>
    <a:masterClrMapping/>
  </p:clrMapOvr>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Model</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0" indent="0">
              <a:buNone/>
            </a:pPr>
            <a:r>
              <a:rPr lang="en-US" sz="2800" dirty="0" smtClean="0">
                <a:latin typeface="Times New Roman" pitchFamily="18" charset="0"/>
                <a:cs typeface="Times New Roman" pitchFamily="18" charset="0"/>
              </a:rPr>
              <a:t>CARA habit preferences (</a:t>
            </a:r>
            <a:r>
              <a:rPr lang="en-US" sz="2800" dirty="0" err="1" smtClean="0">
                <a:latin typeface="Times New Roman" pitchFamily="18" charset="0"/>
                <a:cs typeface="Times New Roman" pitchFamily="18" charset="0"/>
              </a:rPr>
              <a:t>Alessie</a:t>
            </a:r>
            <a:r>
              <a:rPr lang="en-US" sz="2800" dirty="0" smtClean="0">
                <a:latin typeface="Times New Roman" pitchFamily="18" charset="0"/>
                <a:cs typeface="Times New Roman" pitchFamily="18" charset="0"/>
              </a:rPr>
              <a:t> and </a:t>
            </a:r>
            <a:r>
              <a:rPr lang="en-US" sz="2800" dirty="0" err="1" smtClean="0">
                <a:latin typeface="Times New Roman" pitchFamily="18" charset="0"/>
                <a:cs typeface="Times New Roman" pitchFamily="18" charset="0"/>
              </a:rPr>
              <a:t>Lusardi</a:t>
            </a:r>
            <a:r>
              <a:rPr lang="en-US" sz="2800" dirty="0" smtClean="0">
                <a:latin typeface="Times New Roman" pitchFamily="18" charset="0"/>
                <a:cs typeface="Times New Roman" pitchFamily="18" charset="0"/>
              </a:rPr>
              <a:t>)</a:t>
            </a:r>
          </a:p>
          <a:p>
            <a:endParaRPr lang="en-US" sz="2800" dirty="0" smtClean="0"/>
          </a:p>
          <a:p>
            <a:endParaRPr lang="en-US" sz="2800" dirty="0" smtClean="0"/>
          </a:p>
          <a:p>
            <a:pPr>
              <a:buNone/>
            </a:pPr>
            <a:endParaRPr lang="en-US" sz="2800" dirty="0" smtClean="0"/>
          </a:p>
        </p:txBody>
      </p:sp>
      <p:graphicFrame>
        <p:nvGraphicFramePr>
          <p:cNvPr id="7" name="Object 6"/>
          <p:cNvGraphicFramePr>
            <a:graphicFrameLocks noChangeAspect="1"/>
          </p:cNvGraphicFramePr>
          <p:nvPr>
            <p:extLst>
              <p:ext uri="{D42A27DB-BD31-4B8C-83A1-F6EECF244321}">
                <p14:modId xmlns:p14="http://schemas.microsoft.com/office/powerpoint/2010/main" val="1668704100"/>
              </p:ext>
            </p:extLst>
          </p:nvPr>
        </p:nvGraphicFramePr>
        <p:xfrm>
          <a:off x="1447800" y="2819400"/>
          <a:ext cx="1962150" cy="914400"/>
        </p:xfrm>
        <a:graphic>
          <a:graphicData uri="http://schemas.openxmlformats.org/presentationml/2006/ole">
            <mc:AlternateContent xmlns:mc="http://schemas.openxmlformats.org/markup-compatibility/2006">
              <mc:Choice xmlns:v="urn:schemas-microsoft-com:vml" Requires="v">
                <p:oleObj spid="_x0000_s288055" name="Equation" r:id="rId3" imgW="927000" imgH="431640" progId="Equation.DSMT4">
                  <p:embed/>
                </p:oleObj>
              </mc:Choice>
              <mc:Fallback>
                <p:oleObj name="Equation" r:id="rId3" imgW="927000" imgH="431640" progId="Equation.DSMT4">
                  <p:embed/>
                  <p:pic>
                    <p:nvPicPr>
                      <p:cNvPr id="0" name=""/>
                      <p:cNvPicPr>
                        <a:picLocks noChangeAspect="1" noChangeArrowheads="1"/>
                      </p:cNvPicPr>
                      <p:nvPr/>
                    </p:nvPicPr>
                    <p:blipFill>
                      <a:blip r:embed="rId4"/>
                      <a:srcRect/>
                      <a:stretch>
                        <a:fillRect/>
                      </a:stretch>
                    </p:blipFill>
                    <p:spPr bwMode="auto">
                      <a:xfrm>
                        <a:off x="1447800" y="2819400"/>
                        <a:ext cx="196215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782247585"/>
              </p:ext>
            </p:extLst>
          </p:nvPr>
        </p:nvGraphicFramePr>
        <p:xfrm>
          <a:off x="1039813" y="4664075"/>
          <a:ext cx="7683500" cy="974725"/>
        </p:xfrm>
        <a:graphic>
          <a:graphicData uri="http://schemas.openxmlformats.org/presentationml/2006/ole">
            <mc:AlternateContent xmlns:mc="http://schemas.openxmlformats.org/markup-compatibility/2006">
              <mc:Choice xmlns:v="urn:schemas-microsoft-com:vml" Requires="v">
                <p:oleObj spid="_x0000_s288056" name="Equation" r:id="rId5" imgW="3403440" imgH="431640" progId="Equation.DSMT4">
                  <p:embed/>
                </p:oleObj>
              </mc:Choice>
              <mc:Fallback>
                <p:oleObj name="Equation" r:id="rId5" imgW="3403440" imgH="431640" progId="Equation.DSMT4">
                  <p:embed/>
                  <p:pic>
                    <p:nvPicPr>
                      <p:cNvPr id="0" name=""/>
                      <p:cNvPicPr>
                        <a:picLocks noChangeAspect="1" noChangeArrowheads="1"/>
                      </p:cNvPicPr>
                      <p:nvPr/>
                    </p:nvPicPr>
                    <p:blipFill>
                      <a:blip r:embed="rId6"/>
                      <a:srcRect/>
                      <a:stretch>
                        <a:fillRect/>
                      </a:stretch>
                    </p:blipFill>
                    <p:spPr bwMode="auto">
                      <a:xfrm>
                        <a:off x="1039813" y="4664075"/>
                        <a:ext cx="7683500" cy="974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754358876"/>
              </p:ext>
            </p:extLst>
          </p:nvPr>
        </p:nvGraphicFramePr>
        <p:xfrm>
          <a:off x="3429000" y="2848956"/>
          <a:ext cx="3924300" cy="808644"/>
        </p:xfrm>
        <a:graphic>
          <a:graphicData uri="http://schemas.openxmlformats.org/presentationml/2006/ole">
            <mc:AlternateContent xmlns:mc="http://schemas.openxmlformats.org/markup-compatibility/2006">
              <mc:Choice xmlns:v="urn:schemas-microsoft-com:vml" Requires="v">
                <p:oleObj spid="_x0000_s288057" name="Equation" r:id="rId7" imgW="2095200" imgH="431640" progId="Equation.DSMT4">
                  <p:embed/>
                </p:oleObj>
              </mc:Choice>
              <mc:Fallback>
                <p:oleObj name="Equation" r:id="rId7" imgW="2095200" imgH="431640" progId="Equation.DSMT4">
                  <p:embed/>
                  <p:pic>
                    <p:nvPicPr>
                      <p:cNvPr id="0" name=""/>
                      <p:cNvPicPr/>
                      <p:nvPr/>
                    </p:nvPicPr>
                    <p:blipFill>
                      <a:blip r:embed="rId8"/>
                      <a:stretch>
                        <a:fillRect/>
                      </a:stretch>
                    </p:blipFill>
                    <p:spPr>
                      <a:xfrm>
                        <a:off x="3429000" y="2848956"/>
                        <a:ext cx="3924300" cy="808644"/>
                      </a:xfrm>
                      <a:prstGeom prst="rect">
                        <a:avLst/>
                      </a:prstGeom>
                    </p:spPr>
                  </p:pic>
                </p:oleObj>
              </mc:Fallback>
            </mc:AlternateContent>
          </a:graphicData>
        </a:graphic>
      </p:graphicFrame>
    </p:spTree>
    <p:extLst>
      <p:ext uri="{BB962C8B-B14F-4D97-AF65-F5344CB8AC3E}">
        <p14:creationId xmlns:p14="http://schemas.microsoft.com/office/powerpoint/2010/main" val="2051455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85000" lnSpcReduction="20000"/>
          </a:bodyPr>
          <a:lstStyle/>
          <a:p>
            <a:r>
              <a:rPr lang="en-US" sz="3300" dirty="0" smtClean="0">
                <a:latin typeface="Times New Roman" pitchFamily="18" charset="0"/>
                <a:cs typeface="Times New Roman" pitchFamily="18" charset="0"/>
              </a:rPr>
              <a:t>Dynamic budget constraint for wealth, </a:t>
            </a:r>
            <a:r>
              <a:rPr lang="en-US" sz="3300" i="1" dirty="0" smtClean="0">
                <a:latin typeface="Times New Roman" pitchFamily="18" charset="0"/>
                <a:cs typeface="Times New Roman" pitchFamily="18" charset="0"/>
              </a:rPr>
              <a:t>w</a:t>
            </a:r>
            <a:r>
              <a:rPr lang="en-US" sz="3300" i="1" baseline="-25000" dirty="0" smtClean="0">
                <a:latin typeface="Times New Roman" pitchFamily="18" charset="0"/>
                <a:cs typeface="Times New Roman" pitchFamily="18" charset="0"/>
              </a:rPr>
              <a:t>t</a:t>
            </a:r>
            <a:endParaRPr lang="en-US" sz="3300" i="1" dirty="0" smtClean="0">
              <a:latin typeface="Times New Roman" pitchFamily="18" charset="0"/>
              <a:cs typeface="Times New Roman" pitchFamily="18" charset="0"/>
            </a:endParaRPr>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r>
              <a:rPr lang="en-US" sz="3300" dirty="0" smtClean="0">
                <a:latin typeface="Times New Roman" pitchFamily="18" charset="0"/>
                <a:cs typeface="Times New Roman" pitchFamily="18" charset="0"/>
              </a:rPr>
              <a:t>Elastic supply of foreign capital with gross return </a:t>
            </a:r>
            <a:r>
              <a:rPr lang="en-US" sz="3300" i="1" dirty="0" smtClean="0">
                <a:latin typeface="Times New Roman" pitchFamily="18" charset="0"/>
                <a:cs typeface="Times New Roman" pitchFamily="18" charset="0"/>
              </a:rPr>
              <a:t>R</a:t>
            </a:r>
          </a:p>
          <a:p>
            <a:r>
              <a:rPr lang="en-US" sz="3300" dirty="0" smtClean="0">
                <a:latin typeface="Times New Roman" pitchFamily="18" charset="0"/>
                <a:cs typeface="Times New Roman" pitchFamily="18" charset="0"/>
              </a:rPr>
              <a:t>Assume foreign agents don’t hold domestic capital</a:t>
            </a:r>
          </a:p>
          <a:p>
            <a:pPr lvl="1"/>
            <a:r>
              <a:rPr lang="en-US" sz="3300" dirty="0" smtClean="0">
                <a:latin typeface="Times New Roman" pitchFamily="18" charset="0"/>
                <a:cs typeface="Times New Roman" pitchFamily="18" charset="0"/>
              </a:rPr>
              <a:t>Home bias</a:t>
            </a:r>
          </a:p>
          <a:p>
            <a:pPr lvl="1"/>
            <a:r>
              <a:rPr lang="en-US" sz="3300" dirty="0" smtClean="0">
                <a:latin typeface="Times New Roman" pitchFamily="18" charset="0"/>
                <a:cs typeface="Times New Roman" pitchFamily="18" charset="0"/>
              </a:rPr>
              <a:t>Moral hazard</a:t>
            </a:r>
          </a:p>
          <a:p>
            <a:pPr>
              <a:buNone/>
            </a:pPr>
            <a:endParaRPr lang="en-US" sz="2800" dirty="0" smtClean="0">
              <a:latin typeface="Calibri"/>
            </a:endParaRPr>
          </a:p>
          <a:p>
            <a:endParaRPr lang="en-US" sz="2800" dirty="0"/>
          </a:p>
        </p:txBody>
      </p:sp>
      <p:graphicFrame>
        <p:nvGraphicFramePr>
          <p:cNvPr id="4" name="Object 3"/>
          <p:cNvGraphicFramePr>
            <a:graphicFrameLocks noChangeAspect="1"/>
          </p:cNvGraphicFramePr>
          <p:nvPr>
            <p:extLst>
              <p:ext uri="{D42A27DB-BD31-4B8C-83A1-F6EECF244321}">
                <p14:modId xmlns:p14="http://schemas.microsoft.com/office/powerpoint/2010/main" val="278999224"/>
              </p:ext>
            </p:extLst>
          </p:nvPr>
        </p:nvGraphicFramePr>
        <p:xfrm>
          <a:off x="1114425" y="1411288"/>
          <a:ext cx="6346825" cy="646112"/>
        </p:xfrm>
        <a:graphic>
          <a:graphicData uri="http://schemas.openxmlformats.org/presentationml/2006/ole">
            <mc:AlternateContent xmlns:mc="http://schemas.openxmlformats.org/markup-compatibility/2006">
              <mc:Choice xmlns:v="urn:schemas-microsoft-com:vml" Requires="v">
                <p:oleObj spid="_x0000_s288976" name="Equation" r:id="rId3" imgW="2489040" imgH="253800" progId="Equation.DSMT4">
                  <p:embed/>
                </p:oleObj>
              </mc:Choice>
              <mc:Fallback>
                <p:oleObj name="Equation" r:id="rId3" imgW="2489040" imgH="253800" progId="Equation.DSMT4">
                  <p:embed/>
                  <p:pic>
                    <p:nvPicPr>
                      <p:cNvPr id="0" name=""/>
                      <p:cNvPicPr>
                        <a:picLocks noChangeAspect="1" noChangeArrowheads="1"/>
                      </p:cNvPicPr>
                      <p:nvPr/>
                    </p:nvPicPr>
                    <p:blipFill>
                      <a:blip r:embed="rId4"/>
                      <a:srcRect/>
                      <a:stretch>
                        <a:fillRect/>
                      </a:stretch>
                    </p:blipFill>
                    <p:spPr bwMode="auto">
                      <a:xfrm>
                        <a:off x="1114425" y="1411288"/>
                        <a:ext cx="6346825" cy="646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71" name="Object 3"/>
          <p:cNvGraphicFramePr>
            <a:graphicFrameLocks noChangeAspect="1"/>
          </p:cNvGraphicFramePr>
          <p:nvPr>
            <p:extLst>
              <p:ext uri="{D42A27DB-BD31-4B8C-83A1-F6EECF244321}">
                <p14:modId xmlns:p14="http://schemas.microsoft.com/office/powerpoint/2010/main" val="1629780425"/>
              </p:ext>
            </p:extLst>
          </p:nvPr>
        </p:nvGraphicFramePr>
        <p:xfrm>
          <a:off x="1500188" y="2228850"/>
          <a:ext cx="5675312" cy="1547813"/>
        </p:xfrm>
        <a:graphic>
          <a:graphicData uri="http://schemas.openxmlformats.org/presentationml/2006/ole">
            <mc:AlternateContent xmlns:mc="http://schemas.openxmlformats.org/markup-compatibility/2006">
              <mc:Choice xmlns:v="urn:schemas-microsoft-com:vml" Requires="v">
                <p:oleObj spid="_x0000_s288977" name="Equation" r:id="rId5" imgW="2514600" imgH="685800" progId="Equation.DSMT4">
                  <p:embed/>
                </p:oleObj>
              </mc:Choice>
              <mc:Fallback>
                <p:oleObj name="Equation" r:id="rId5" imgW="2514600" imgH="685800" progId="Equation.DSMT4">
                  <p:embed/>
                  <p:pic>
                    <p:nvPicPr>
                      <p:cNvPr id="0" name=""/>
                      <p:cNvPicPr>
                        <a:picLocks noChangeAspect="1" noChangeArrowheads="1"/>
                      </p:cNvPicPr>
                      <p:nvPr/>
                    </p:nvPicPr>
                    <p:blipFill>
                      <a:blip r:embed="rId6"/>
                      <a:srcRect/>
                      <a:stretch>
                        <a:fillRect/>
                      </a:stretch>
                    </p:blipFill>
                    <p:spPr bwMode="auto">
                      <a:xfrm>
                        <a:off x="1500188" y="2228850"/>
                        <a:ext cx="5675312" cy="154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28634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4525963"/>
          </a:xfrm>
        </p:spPr>
        <p:txBody>
          <a:bodyPr/>
          <a:lstStyle/>
          <a:p>
            <a:pPr marL="0" indent="0">
              <a:buNone/>
            </a:pPr>
            <a:r>
              <a:rPr lang="en-US" dirty="0">
                <a:latin typeface="Times New Roman" pitchFamily="18" charset="0"/>
                <a:cs typeface="Times New Roman" pitchFamily="18" charset="0"/>
              </a:rPr>
              <a:t>G</a:t>
            </a:r>
            <a:r>
              <a:rPr lang="en-US" dirty="0" smtClean="0">
                <a:latin typeface="Times New Roman" pitchFamily="18" charset="0"/>
                <a:cs typeface="Times New Roman" pitchFamily="18" charset="0"/>
              </a:rPr>
              <a:t>rowth in dividends (</a:t>
            </a:r>
            <a:r>
              <a:rPr lang="el-GR" dirty="0" smtClean="0">
                <a:latin typeface="Times New Roman" pitchFamily="18" charset="0"/>
                <a:cs typeface="Times New Roman" pitchFamily="18" charset="0"/>
              </a:rPr>
              <a:t>Δ</a:t>
            </a:r>
            <a:r>
              <a:rPr lang="en-US" dirty="0" err="1" smtClean="0">
                <a:latin typeface="Times New Roman" pitchFamily="18" charset="0"/>
                <a:cs typeface="Times New Roman" pitchFamily="18" charset="0"/>
              </a:rPr>
              <a:t>ln</a:t>
            </a:r>
            <a:r>
              <a:rPr lang="en-US" i="1" dirty="0" err="1" smtClean="0">
                <a:latin typeface="Times New Roman" pitchFamily="18" charset="0"/>
                <a:cs typeface="Times New Roman" pitchFamily="18" charset="0"/>
              </a:rPr>
              <a:t>D</a:t>
            </a:r>
            <a:r>
              <a:rPr lang="en-US" i="1"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 Δ</a:t>
            </a:r>
            <a:r>
              <a:rPr lang="en-US" i="1" dirty="0" smtClean="0">
                <a:latin typeface="Times New Roman" pitchFamily="18" charset="0"/>
                <a:cs typeface="Times New Roman" pitchFamily="18" charset="0"/>
              </a:rPr>
              <a:t>d</a:t>
            </a:r>
            <a:r>
              <a:rPr lang="en-US" dirty="0" smtClean="0">
                <a:latin typeface="Times New Roman" pitchFamily="18" charset="0"/>
                <a:cs typeface="Times New Roman" pitchFamily="18" charset="0"/>
              </a:rPr>
              <a:t>) is captured by an auto-regressive model with </a:t>
            </a:r>
            <a:r>
              <a:rPr lang="en-US" i="1" dirty="0" smtClean="0">
                <a:latin typeface="Times New Roman" pitchFamily="18" charset="0"/>
                <a:cs typeface="Times New Roman" pitchFamily="18" charset="0"/>
              </a:rPr>
              <a:t>p</a:t>
            </a:r>
            <a:r>
              <a:rPr lang="en-US" dirty="0" smtClean="0">
                <a:latin typeface="Times New Roman" pitchFamily="18" charset="0"/>
                <a:cs typeface="Times New Roman" pitchFamily="18" charset="0"/>
              </a:rPr>
              <a:t> lags:</a:t>
            </a:r>
          </a:p>
          <a:p>
            <a:pPr marL="0" indent="0">
              <a:buNone/>
            </a:pPr>
            <a:endParaRPr lang="en-US" dirty="0">
              <a:latin typeface="Times New Roman" pitchFamily="18" charset="0"/>
              <a:cs typeface="Times New Roman" pitchFamily="18" charset="0"/>
            </a:endParaRPr>
          </a:p>
          <a:p>
            <a:pPr marL="0" indent="0">
              <a:buNone/>
            </a:pPr>
            <a:endParaRPr lang="en-US" dirty="0" smtClean="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“AR(</a:t>
            </a:r>
            <a:r>
              <a:rPr lang="en-US" i="1" dirty="0" smtClean="0">
                <a:latin typeface="Times New Roman" pitchFamily="18" charset="0"/>
                <a:cs typeface="Times New Roman" pitchFamily="18" charset="0"/>
              </a:rPr>
              <a:t>p</a:t>
            </a:r>
            <a:r>
              <a:rPr lang="en-US" dirty="0" smtClean="0">
                <a:latin typeface="Times New Roman" pitchFamily="18" charset="0"/>
                <a:cs typeface="Times New Roman" pitchFamily="18" charset="0"/>
              </a:rPr>
              <a:t>)” model</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in dividend growth </a:t>
            </a: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462323903"/>
              </p:ext>
            </p:extLst>
          </p:nvPr>
        </p:nvGraphicFramePr>
        <p:xfrm>
          <a:off x="1347788" y="2209800"/>
          <a:ext cx="5967412" cy="579438"/>
        </p:xfrm>
        <a:graphic>
          <a:graphicData uri="http://schemas.openxmlformats.org/presentationml/2006/ole">
            <mc:AlternateContent xmlns:mc="http://schemas.openxmlformats.org/markup-compatibility/2006">
              <mc:Choice xmlns:v="urn:schemas-microsoft-com:vml" Requires="v">
                <p:oleObj spid="_x0000_s289897" name="Equation" r:id="rId3" imgW="2489040" imgH="241200" progId="Equation.DSMT4">
                  <p:embed/>
                </p:oleObj>
              </mc:Choice>
              <mc:Fallback>
                <p:oleObj name="Equation" r:id="rId3" imgW="2489040" imgH="241200" progId="Equation.DSMT4">
                  <p:embed/>
                  <p:pic>
                    <p:nvPicPr>
                      <p:cNvPr id="0" name=""/>
                      <p:cNvPicPr>
                        <a:picLocks noChangeAspect="1" noChangeArrowheads="1"/>
                      </p:cNvPicPr>
                      <p:nvPr/>
                    </p:nvPicPr>
                    <p:blipFill>
                      <a:blip r:embed="rId4"/>
                      <a:srcRect/>
                      <a:stretch>
                        <a:fillRect/>
                      </a:stretch>
                    </p:blipFill>
                    <p:spPr bwMode="auto">
                      <a:xfrm>
                        <a:off x="1347788" y="2209800"/>
                        <a:ext cx="59674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02479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Natural expectations</a:t>
            </a: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954123212"/>
              </p:ext>
            </p:extLst>
          </p:nvPr>
        </p:nvGraphicFramePr>
        <p:xfrm>
          <a:off x="790575" y="2289175"/>
          <a:ext cx="3289300" cy="1098550"/>
        </p:xfrm>
        <a:graphic>
          <a:graphicData uri="http://schemas.openxmlformats.org/presentationml/2006/ole">
            <mc:AlternateContent xmlns:mc="http://schemas.openxmlformats.org/markup-compatibility/2006">
              <mc:Choice xmlns:v="urn:schemas-microsoft-com:vml" Requires="v">
                <p:oleObj spid="_x0000_s290920" name="Equation" r:id="rId3" imgW="1371600" imgH="457200" progId="Equation.DSMT4">
                  <p:embed/>
                </p:oleObj>
              </mc:Choice>
              <mc:Fallback>
                <p:oleObj name="Equation" r:id="rId3" imgW="1371600" imgH="457200" progId="Equation.DSMT4">
                  <p:embed/>
                  <p:pic>
                    <p:nvPicPr>
                      <p:cNvPr id="0" name=""/>
                      <p:cNvPicPr>
                        <a:picLocks noChangeAspect="1" noChangeArrowheads="1"/>
                      </p:cNvPicPr>
                      <p:nvPr/>
                    </p:nvPicPr>
                    <p:blipFill>
                      <a:blip r:embed="rId4"/>
                      <a:srcRect/>
                      <a:stretch>
                        <a:fillRect/>
                      </a:stretch>
                    </p:blipFill>
                    <p:spPr bwMode="auto">
                      <a:xfrm>
                        <a:off x="790575" y="2289175"/>
                        <a:ext cx="3289300" cy="1098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5181600" y="2286000"/>
            <a:ext cx="3765133" cy="523220"/>
          </a:xfrm>
          <a:prstGeom prst="rect">
            <a:avLst/>
          </a:prstGeom>
          <a:noFill/>
        </p:spPr>
        <p:txBody>
          <a:bodyPr wrap="none" rtlCol="0">
            <a:spAutoFit/>
          </a:bodyPr>
          <a:lstStyle/>
          <a:p>
            <a:r>
              <a:rPr lang="en-US" sz="2800" dirty="0" smtClean="0">
                <a:solidFill>
                  <a:prstClr val="black"/>
                </a:solidFill>
                <a:latin typeface="Times New Roman" pitchFamily="18" charset="0"/>
                <a:cs typeface="Times New Roman" pitchFamily="18" charset="0"/>
              </a:rPr>
              <a:t>Data generating process</a:t>
            </a:r>
            <a:endParaRPr lang="en-US" sz="2800" dirty="0">
              <a:solidFill>
                <a:prstClr val="black"/>
              </a:solidFill>
              <a:latin typeface="Times New Roman" pitchFamily="18" charset="0"/>
              <a:cs typeface="Times New Roman" pitchFamily="18" charset="0"/>
            </a:endParaRPr>
          </a:p>
        </p:txBody>
      </p:sp>
      <p:sp>
        <p:nvSpPr>
          <p:cNvPr id="6" name="TextBox 5"/>
          <p:cNvSpPr txBox="1"/>
          <p:nvPr/>
        </p:nvSpPr>
        <p:spPr>
          <a:xfrm>
            <a:off x="5181600" y="2823865"/>
            <a:ext cx="4114800" cy="523220"/>
          </a:xfrm>
          <a:prstGeom prst="rect">
            <a:avLst/>
          </a:prstGeom>
          <a:noFill/>
        </p:spPr>
        <p:txBody>
          <a:bodyPr wrap="square" rtlCol="0">
            <a:spAutoFit/>
          </a:bodyPr>
          <a:lstStyle/>
          <a:p>
            <a:r>
              <a:rPr lang="en-US" sz="2800" dirty="0" smtClean="0">
                <a:solidFill>
                  <a:prstClr val="black"/>
                </a:solidFill>
                <a:latin typeface="Times New Roman" pitchFamily="18" charset="0"/>
                <a:cs typeface="Times New Roman" pitchFamily="18" charset="0"/>
              </a:rPr>
              <a:t>Natural expectations</a:t>
            </a:r>
            <a:endParaRPr lang="en-US" sz="2800" dirty="0">
              <a:solidFill>
                <a:prstClr val="black"/>
              </a:solidFill>
              <a:latin typeface="Times New Roman" pitchFamily="18" charset="0"/>
              <a:cs typeface="Times New Roman" pitchFamily="18" charset="0"/>
            </a:endParaRPr>
          </a:p>
        </p:txBody>
      </p:sp>
      <p:sp>
        <p:nvSpPr>
          <p:cNvPr id="7" name="TextBox 6"/>
          <p:cNvSpPr txBox="1"/>
          <p:nvPr/>
        </p:nvSpPr>
        <p:spPr>
          <a:xfrm>
            <a:off x="1295401" y="4043065"/>
            <a:ext cx="6553199" cy="1077218"/>
          </a:xfrm>
          <a:prstGeom prst="rect">
            <a:avLst/>
          </a:prstGeom>
          <a:noFill/>
        </p:spPr>
        <p:txBody>
          <a:bodyPr wrap="square" rtlCol="0">
            <a:spAutoFit/>
          </a:bodyPr>
          <a:lstStyle/>
          <a:p>
            <a:r>
              <a:rPr lang="en-US" sz="3200" dirty="0" smtClean="0">
                <a:solidFill>
                  <a:prstClr val="black"/>
                </a:solidFill>
                <a:latin typeface="Times New Roman" pitchFamily="18" charset="0"/>
                <a:cs typeface="Times New Roman" pitchFamily="18" charset="0"/>
              </a:rPr>
              <a:t>We will study cases   1 ≤ </a:t>
            </a:r>
            <a:r>
              <a:rPr lang="en-US" sz="3200" i="1" dirty="0" smtClean="0">
                <a:solidFill>
                  <a:prstClr val="black"/>
                </a:solidFill>
                <a:latin typeface="Times New Roman" pitchFamily="18" charset="0"/>
                <a:cs typeface="Times New Roman" pitchFamily="18" charset="0"/>
              </a:rPr>
              <a:t>p</a:t>
            </a:r>
            <a:r>
              <a:rPr lang="en-US" sz="3200" dirty="0" smtClean="0">
                <a:solidFill>
                  <a:prstClr val="black"/>
                </a:solidFill>
                <a:latin typeface="Times New Roman" pitchFamily="18" charset="0"/>
                <a:cs typeface="Times New Roman" pitchFamily="18" charset="0"/>
              </a:rPr>
              <a:t> ≤ 40.</a:t>
            </a:r>
          </a:p>
          <a:p>
            <a:r>
              <a:rPr lang="en-US" sz="3200" dirty="0" smtClean="0">
                <a:solidFill>
                  <a:prstClr val="black"/>
                </a:solidFill>
                <a:latin typeface="Times New Roman" pitchFamily="18" charset="0"/>
                <a:cs typeface="Times New Roman" pitchFamily="18" charset="0"/>
              </a:rPr>
              <a:t>Model matches the data for    </a:t>
            </a:r>
            <a:r>
              <a:rPr lang="en-US" sz="3200" i="1" dirty="0" smtClean="0">
                <a:solidFill>
                  <a:prstClr val="black"/>
                </a:solidFill>
                <a:latin typeface="Times New Roman" pitchFamily="18" charset="0"/>
                <a:cs typeface="Times New Roman" pitchFamily="18" charset="0"/>
              </a:rPr>
              <a:t>p</a:t>
            </a:r>
            <a:r>
              <a:rPr lang="en-US" sz="3200" dirty="0" smtClean="0">
                <a:solidFill>
                  <a:prstClr val="black"/>
                </a:solidFill>
                <a:latin typeface="Times New Roman" pitchFamily="18" charset="0"/>
                <a:cs typeface="Times New Roman" pitchFamily="18" charset="0"/>
              </a:rPr>
              <a:t> ≤ 20.</a:t>
            </a:r>
            <a:endParaRPr lang="en-US" sz="32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793761236"/>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1944688" y="1174750"/>
          <a:ext cx="5138737" cy="5226050"/>
        </p:xfrm>
        <a:graphic>
          <a:graphicData uri="http://schemas.openxmlformats.org/presentationml/2006/ole">
            <mc:AlternateContent xmlns:mc="http://schemas.openxmlformats.org/markup-compatibility/2006">
              <mc:Choice xmlns:v="urn:schemas-microsoft-com:vml" Requires="v">
                <p:oleObj spid="_x0000_s291945" name="Equation" r:id="rId3" imgW="2222280" imgH="2260440" progId="Equation.DSMT4">
                  <p:embed/>
                </p:oleObj>
              </mc:Choice>
              <mc:Fallback>
                <p:oleObj name="Equation" r:id="rId3" imgW="2222280" imgH="22604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4688" y="1174750"/>
                        <a:ext cx="5138737" cy="5226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Box 2"/>
          <p:cNvSpPr txBox="1"/>
          <p:nvPr/>
        </p:nvSpPr>
        <p:spPr>
          <a:xfrm>
            <a:off x="228600" y="452735"/>
            <a:ext cx="7292702" cy="523220"/>
          </a:xfrm>
          <a:prstGeom prst="rect">
            <a:avLst/>
          </a:prstGeom>
          <a:noFill/>
        </p:spPr>
        <p:txBody>
          <a:bodyPr wrap="none" rtlCol="0">
            <a:spAutoFit/>
          </a:bodyPr>
          <a:lstStyle/>
          <a:p>
            <a:r>
              <a:rPr lang="en-US" sz="2800" dirty="0" smtClean="0">
                <a:solidFill>
                  <a:prstClr val="black"/>
                </a:solidFill>
              </a:rPr>
              <a:t> </a:t>
            </a:r>
            <a:r>
              <a:rPr lang="en-US" sz="2800" dirty="0" smtClean="0">
                <a:solidFill>
                  <a:prstClr val="black"/>
                </a:solidFill>
                <a:latin typeface="Times New Roman" pitchFamily="18" charset="0"/>
                <a:cs typeface="Times New Roman" pitchFamily="18" charset="0"/>
              </a:rPr>
              <a:t>Consumption is a weighted average of </a:t>
            </a:r>
            <a:r>
              <a:rPr lang="en-US" sz="2800" i="1" dirty="0" smtClean="0">
                <a:solidFill>
                  <a:prstClr val="black"/>
                </a:solidFill>
                <a:latin typeface="Times New Roman" pitchFamily="18" charset="0"/>
                <a:cs typeface="Times New Roman" pitchFamily="18" charset="0"/>
              </a:rPr>
              <a:t>c</a:t>
            </a:r>
            <a:r>
              <a:rPr lang="en-US" sz="2800" i="1" baseline="-25000" dirty="0" smtClean="0">
                <a:solidFill>
                  <a:prstClr val="black"/>
                </a:solidFill>
                <a:latin typeface="Times New Roman" pitchFamily="18" charset="0"/>
                <a:cs typeface="Times New Roman" pitchFamily="18" charset="0"/>
              </a:rPr>
              <a:t>t</a:t>
            </a:r>
            <a:r>
              <a:rPr lang="en-US" sz="2800" baseline="-25000" dirty="0" smtClean="0">
                <a:solidFill>
                  <a:prstClr val="black"/>
                </a:solidFill>
                <a:latin typeface="Times New Roman" pitchFamily="18" charset="0"/>
                <a:cs typeface="Times New Roman" pitchFamily="18" charset="0"/>
              </a:rPr>
              <a:t>-1</a:t>
            </a:r>
            <a:r>
              <a:rPr lang="en-US" sz="2800" dirty="0" smtClean="0">
                <a:solidFill>
                  <a:prstClr val="black"/>
                </a:solidFill>
                <a:latin typeface="Times New Roman" pitchFamily="18" charset="0"/>
                <a:cs typeface="Times New Roman" pitchFamily="18" charset="0"/>
              </a:rPr>
              <a:t> and </a:t>
            </a:r>
            <a:r>
              <a:rPr lang="en-US" sz="2800" i="1" dirty="0" err="1" smtClean="0">
                <a:solidFill>
                  <a:prstClr val="black"/>
                </a:solidFill>
                <a:latin typeface="Times New Roman" pitchFamily="18" charset="0"/>
                <a:cs typeface="Times New Roman" pitchFamily="18" charset="0"/>
              </a:rPr>
              <a:t>Y</a:t>
            </a:r>
            <a:r>
              <a:rPr lang="en-US" sz="2800" i="1" baseline="-25000" dirty="0" err="1" smtClean="0">
                <a:solidFill>
                  <a:prstClr val="black"/>
                </a:solidFill>
                <a:latin typeface="Times New Roman" pitchFamily="18" charset="0"/>
                <a:cs typeface="Times New Roman" pitchFamily="18" charset="0"/>
              </a:rPr>
              <a:t>t</a:t>
            </a:r>
            <a:endParaRPr lang="en-US" sz="2800" dirty="0">
              <a:solidFill>
                <a:prstClr val="black"/>
              </a:solidFill>
              <a:latin typeface="Times New Roman" pitchFamily="18" charset="0"/>
              <a:cs typeface="Times New Roman" pitchFamily="18" charset="0"/>
            </a:endParaRPr>
          </a:p>
        </p:txBody>
      </p:sp>
      <p:sp>
        <p:nvSpPr>
          <p:cNvPr id="5" name="TextBox 4"/>
          <p:cNvSpPr txBox="1"/>
          <p:nvPr/>
        </p:nvSpPr>
        <p:spPr>
          <a:xfrm>
            <a:off x="381000" y="2662535"/>
            <a:ext cx="2863284" cy="523220"/>
          </a:xfrm>
          <a:prstGeom prst="rect">
            <a:avLst/>
          </a:prstGeom>
          <a:noFill/>
        </p:spPr>
        <p:txBody>
          <a:bodyPr wrap="none" rtlCol="0">
            <a:spAutoFit/>
          </a:bodyPr>
          <a:lstStyle/>
          <a:p>
            <a:r>
              <a:rPr lang="en-US" sz="2800" dirty="0" smtClean="0">
                <a:solidFill>
                  <a:prstClr val="black"/>
                </a:solidFill>
                <a:latin typeface="Times New Roman" pitchFamily="18" charset="0"/>
                <a:cs typeface="Times New Roman" pitchFamily="18" charset="0"/>
              </a:rPr>
              <a:t>Permanent income</a:t>
            </a:r>
            <a:endParaRPr lang="en-US" sz="2800" dirty="0">
              <a:solidFill>
                <a:prstClr val="black"/>
              </a:solidFill>
              <a:latin typeface="Times New Roman" pitchFamily="18" charset="0"/>
              <a:cs typeface="Times New Roman" pitchFamily="18" charset="0"/>
            </a:endParaRPr>
          </a:p>
        </p:txBody>
      </p:sp>
      <p:sp>
        <p:nvSpPr>
          <p:cNvPr id="6" name="TextBox 5"/>
          <p:cNvSpPr txBox="1"/>
          <p:nvPr/>
        </p:nvSpPr>
        <p:spPr>
          <a:xfrm>
            <a:off x="455006" y="4734580"/>
            <a:ext cx="1637949" cy="523220"/>
          </a:xfrm>
          <a:prstGeom prst="rect">
            <a:avLst/>
          </a:prstGeom>
          <a:noFill/>
        </p:spPr>
        <p:txBody>
          <a:bodyPr wrap="none" rtlCol="0">
            <a:spAutoFit/>
          </a:bodyPr>
          <a:lstStyle/>
          <a:p>
            <a:r>
              <a:rPr lang="en-US" sz="2800" dirty="0" smtClean="0">
                <a:solidFill>
                  <a:prstClr val="black"/>
                </a:solidFill>
                <a:latin typeface="Times New Roman" pitchFamily="18" charset="0"/>
                <a:cs typeface="Times New Roman" pitchFamily="18" charset="0"/>
              </a:rPr>
              <a:t>Shift term</a:t>
            </a:r>
            <a:endParaRPr lang="en-US" sz="28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608743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08258" name="Object 2"/>
          <p:cNvGraphicFramePr>
            <a:graphicFrameLocks noChangeAspect="1"/>
          </p:cNvGraphicFramePr>
          <p:nvPr>
            <p:extLst>
              <p:ext uri="{D42A27DB-BD31-4B8C-83A1-F6EECF244321}">
                <p14:modId xmlns:p14="http://schemas.microsoft.com/office/powerpoint/2010/main" val="695909617"/>
              </p:ext>
            </p:extLst>
          </p:nvPr>
        </p:nvGraphicFramePr>
        <p:xfrm>
          <a:off x="915988" y="1404938"/>
          <a:ext cx="6913562" cy="3471862"/>
        </p:xfrm>
        <a:graphic>
          <a:graphicData uri="http://schemas.openxmlformats.org/presentationml/2006/ole">
            <mc:AlternateContent xmlns:mc="http://schemas.openxmlformats.org/markup-compatibility/2006">
              <mc:Choice xmlns:v="urn:schemas-microsoft-com:vml" Requires="v">
                <p:oleObj spid="_x0000_s292969" name="Equation" r:id="rId3" imgW="3136680" imgH="1574640" progId="Equation.DSMT4">
                  <p:embed/>
                </p:oleObj>
              </mc:Choice>
              <mc:Fallback>
                <p:oleObj name="Equation" r:id="rId3" imgW="3136680" imgH="1574640" progId="Equation.DSMT4">
                  <p:embed/>
                  <p:pic>
                    <p:nvPicPr>
                      <p:cNvPr id="0" name=""/>
                      <p:cNvPicPr>
                        <a:picLocks noChangeAspect="1" noChangeArrowheads="1"/>
                      </p:cNvPicPr>
                      <p:nvPr/>
                    </p:nvPicPr>
                    <p:blipFill>
                      <a:blip r:embed="rId4"/>
                      <a:srcRect/>
                      <a:stretch>
                        <a:fillRect/>
                      </a:stretch>
                    </p:blipFill>
                    <p:spPr bwMode="auto">
                      <a:xfrm>
                        <a:off x="915988" y="1404938"/>
                        <a:ext cx="6913562" cy="347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4"/>
          <p:cNvSpPr txBox="1"/>
          <p:nvPr/>
        </p:nvSpPr>
        <p:spPr>
          <a:xfrm>
            <a:off x="228600" y="695980"/>
            <a:ext cx="2468176" cy="523220"/>
          </a:xfrm>
          <a:prstGeom prst="rect">
            <a:avLst/>
          </a:prstGeom>
          <a:noFill/>
        </p:spPr>
        <p:txBody>
          <a:bodyPr wrap="none" rtlCol="0">
            <a:spAutoFit/>
          </a:bodyPr>
          <a:lstStyle/>
          <a:p>
            <a:r>
              <a:rPr lang="en-US" sz="2800" dirty="0" smtClean="0">
                <a:solidFill>
                  <a:prstClr val="black"/>
                </a:solidFill>
                <a:latin typeface="Times New Roman" pitchFamily="18" charset="0"/>
                <a:cs typeface="Times New Roman" pitchFamily="18" charset="0"/>
              </a:rPr>
              <a:t> Value function:</a:t>
            </a:r>
            <a:endParaRPr lang="en-US" sz="2800" dirty="0">
              <a:solidFill>
                <a:prstClr val="black"/>
              </a:solidFill>
              <a:latin typeface="Times New Roman" pitchFamily="18" charset="0"/>
              <a:cs typeface="Times New Roman" pitchFamily="18" charset="0"/>
            </a:endParaRPr>
          </a:p>
        </p:txBody>
      </p:sp>
      <p:sp>
        <p:nvSpPr>
          <p:cNvPr id="6" name="TextBox 5"/>
          <p:cNvSpPr txBox="1"/>
          <p:nvPr/>
        </p:nvSpPr>
        <p:spPr>
          <a:xfrm>
            <a:off x="228600" y="2753380"/>
            <a:ext cx="3714543" cy="523220"/>
          </a:xfrm>
          <a:prstGeom prst="rect">
            <a:avLst/>
          </a:prstGeom>
          <a:noFill/>
        </p:spPr>
        <p:txBody>
          <a:bodyPr wrap="none" rtlCol="0">
            <a:spAutoFit/>
          </a:bodyPr>
          <a:lstStyle/>
          <a:p>
            <a:r>
              <a:rPr lang="en-US" sz="2800" dirty="0" smtClean="0">
                <a:solidFill>
                  <a:prstClr val="black"/>
                </a:solidFill>
              </a:rPr>
              <a:t> </a:t>
            </a:r>
            <a:r>
              <a:rPr lang="en-US" sz="2800" dirty="0" smtClean="0">
                <a:solidFill>
                  <a:prstClr val="black"/>
                </a:solidFill>
                <a:latin typeface="Times New Roman" pitchFamily="18" charset="0"/>
                <a:cs typeface="Times New Roman" pitchFamily="18" charset="0"/>
              </a:rPr>
              <a:t>Price of the equity tree:</a:t>
            </a:r>
            <a:endParaRPr lang="en-US" sz="28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4132082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9282" name="Picture 2"/>
          <p:cNvPicPr>
            <a:picLocks noChangeAspect="1" noChangeArrowheads="1"/>
          </p:cNvPicPr>
          <p:nvPr/>
        </p:nvPicPr>
        <p:blipFill>
          <a:blip r:embed="rId2"/>
          <a:srcRect/>
          <a:stretch>
            <a:fillRect/>
          </a:stretch>
        </p:blipFill>
        <p:spPr bwMode="auto">
          <a:xfrm>
            <a:off x="413433" y="152400"/>
            <a:ext cx="8273367" cy="6229350"/>
          </a:xfrm>
          <a:prstGeom prst="rect">
            <a:avLst/>
          </a:prstGeom>
          <a:noFill/>
          <a:ln w="9525">
            <a:noFill/>
            <a:miter lim="800000"/>
            <a:headEnd/>
            <a:tailEnd/>
          </a:ln>
          <a:effectLst/>
        </p:spPr>
      </p:pic>
      <p:sp>
        <p:nvSpPr>
          <p:cNvPr id="2" name="Title 1"/>
          <p:cNvSpPr>
            <a:spLocks noGrp="1"/>
          </p:cNvSpPr>
          <p:nvPr>
            <p:ph type="title"/>
          </p:nvPr>
        </p:nvSpPr>
        <p:spPr>
          <a:xfrm>
            <a:off x="990600" y="685800"/>
            <a:ext cx="5943600" cy="1143000"/>
          </a:xfrm>
        </p:spPr>
        <p:txBody>
          <a:bodyPr>
            <a:normAutofit/>
          </a:bodyPr>
          <a:lstStyle/>
          <a:p>
            <a:r>
              <a:rPr lang="en-US" sz="2400" dirty="0" smtClean="0"/>
              <a:t>U.S. Log Real Capital Income </a:t>
            </a:r>
            <a:br>
              <a:rPr lang="en-US" sz="2400" dirty="0" smtClean="0"/>
            </a:br>
            <a:r>
              <a:rPr lang="en-US" sz="2400" dirty="0" smtClean="0"/>
              <a:t>(1947q1-2010q3)</a:t>
            </a:r>
            <a:endParaRPr lang="en-US" sz="2400" dirty="0"/>
          </a:p>
        </p:txBody>
      </p:sp>
      <p:sp>
        <p:nvSpPr>
          <p:cNvPr id="5" name="TextBox 4"/>
          <p:cNvSpPr txBox="1"/>
          <p:nvPr/>
        </p:nvSpPr>
        <p:spPr>
          <a:xfrm>
            <a:off x="457200" y="6400800"/>
            <a:ext cx="8358397" cy="338554"/>
          </a:xfrm>
          <a:prstGeom prst="rect">
            <a:avLst/>
          </a:prstGeom>
          <a:noFill/>
        </p:spPr>
        <p:txBody>
          <a:bodyPr wrap="square" rtlCol="0">
            <a:spAutoFit/>
          </a:bodyPr>
          <a:lstStyle/>
          <a:p>
            <a:pPr algn="r"/>
            <a:r>
              <a:rPr lang="en-US" sz="1600" i="1" dirty="0" smtClean="0">
                <a:solidFill>
                  <a:prstClr val="black"/>
                </a:solidFill>
              </a:rPr>
              <a:t>U.S. NIPA (BEA): net operating surplus of private enterprises.</a:t>
            </a:r>
            <a:endParaRPr lang="en-US" sz="1600" dirty="0">
              <a:solidFill>
                <a:prstClr val="black"/>
              </a:solidFill>
            </a:endParaRPr>
          </a:p>
        </p:txBody>
      </p:sp>
    </p:spTree>
    <p:extLst>
      <p:ext uri="{BB962C8B-B14F-4D97-AF65-F5344CB8AC3E}">
        <p14:creationId xmlns:p14="http://schemas.microsoft.com/office/powerpoint/2010/main" val="2449401784"/>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0306" name="Picture 2"/>
          <p:cNvPicPr>
            <a:picLocks noChangeAspect="1" noChangeArrowheads="1"/>
          </p:cNvPicPr>
          <p:nvPr/>
        </p:nvPicPr>
        <p:blipFill>
          <a:blip r:embed="rId2"/>
          <a:srcRect/>
          <a:stretch>
            <a:fillRect/>
          </a:stretch>
        </p:blipFill>
        <p:spPr bwMode="auto">
          <a:xfrm>
            <a:off x="445477" y="228600"/>
            <a:ext cx="8165123" cy="6433127"/>
          </a:xfrm>
          <a:prstGeom prst="rect">
            <a:avLst/>
          </a:prstGeom>
          <a:noFill/>
          <a:ln w="9525">
            <a:noFill/>
            <a:miter lim="800000"/>
            <a:headEnd/>
            <a:tailEnd/>
          </a:ln>
          <a:effectLst/>
        </p:spPr>
      </p:pic>
      <p:sp>
        <p:nvSpPr>
          <p:cNvPr id="2" name="Title 1"/>
          <p:cNvSpPr>
            <a:spLocks noGrp="1"/>
          </p:cNvSpPr>
          <p:nvPr>
            <p:ph type="title"/>
          </p:nvPr>
        </p:nvSpPr>
        <p:spPr>
          <a:xfrm>
            <a:off x="1066800" y="76200"/>
            <a:ext cx="7667073" cy="1143000"/>
          </a:xfrm>
          <a:solidFill>
            <a:schemeClr val="bg1"/>
          </a:solidFill>
        </p:spPr>
        <p:txBody>
          <a:bodyPr>
            <a:normAutofit fontScale="90000"/>
          </a:bodyPr>
          <a:lstStyle/>
          <a:p>
            <a:r>
              <a:rPr lang="en-US" sz="3200" b="1" dirty="0" smtClean="0"/>
              <a:t>Perceived</a:t>
            </a:r>
            <a:r>
              <a:rPr lang="en-US" sz="3200" dirty="0" smtClean="0"/>
              <a:t> impulse response functions </a:t>
            </a:r>
            <a:r>
              <a:rPr lang="en-US" sz="3200" dirty="0"/>
              <a:t/>
            </a:r>
            <a:br>
              <a:rPr lang="en-US" sz="3200" dirty="0"/>
            </a:br>
            <a:r>
              <a:rPr lang="en-US" sz="3200" dirty="0" smtClean="0"/>
              <a:t>for real capital income;</a:t>
            </a:r>
            <a:br>
              <a:rPr lang="en-US" sz="3200" dirty="0" smtClean="0"/>
            </a:br>
            <a:r>
              <a:rPr lang="en-US" sz="3200" dirty="0"/>
              <a:t>a</a:t>
            </a:r>
            <a:r>
              <a:rPr lang="en-US" sz="3200" dirty="0" smtClean="0"/>
              <a:t>utoregressive model estimated with p lags</a:t>
            </a:r>
            <a:endParaRPr lang="en-US" sz="3200" dirty="0"/>
          </a:p>
        </p:txBody>
      </p:sp>
      <p:sp>
        <p:nvSpPr>
          <p:cNvPr id="3" name="TextBox 2"/>
          <p:cNvSpPr txBox="1"/>
          <p:nvPr/>
        </p:nvSpPr>
        <p:spPr>
          <a:xfrm>
            <a:off x="7696200" y="6400800"/>
            <a:ext cx="1008546" cy="369332"/>
          </a:xfrm>
          <a:prstGeom prst="rect">
            <a:avLst/>
          </a:prstGeom>
          <a:noFill/>
        </p:spPr>
        <p:txBody>
          <a:bodyPr wrap="none" rtlCol="0">
            <a:spAutoFit/>
          </a:bodyPr>
          <a:lstStyle/>
          <a:p>
            <a:r>
              <a:rPr lang="en-US" dirty="0" smtClean="0">
                <a:solidFill>
                  <a:prstClr val="black"/>
                </a:solidFill>
              </a:rPr>
              <a:t>Quarters</a:t>
            </a:r>
            <a:endParaRPr lang="en-US" dirty="0">
              <a:solidFill>
                <a:prstClr val="black"/>
              </a:solidFill>
            </a:endParaRPr>
          </a:p>
        </p:txBody>
      </p:sp>
      <p:cxnSp>
        <p:nvCxnSpPr>
          <p:cNvPr id="5" name="Straight Arrow Connector 4"/>
          <p:cNvCxnSpPr/>
          <p:nvPr/>
        </p:nvCxnSpPr>
        <p:spPr>
          <a:xfrm flipV="1">
            <a:off x="1066800" y="3352800"/>
            <a:ext cx="152400" cy="2879436"/>
          </a:xfrm>
          <a:prstGeom prst="straightConnector1">
            <a:avLst/>
          </a:prstGeom>
          <a:ln w="539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13884" y="5257800"/>
            <a:ext cx="1172116" cy="369332"/>
          </a:xfrm>
          <a:prstGeom prst="rect">
            <a:avLst/>
          </a:prstGeom>
          <a:noFill/>
        </p:spPr>
        <p:txBody>
          <a:bodyPr wrap="none" rtlCol="0">
            <a:spAutoFit/>
          </a:bodyPr>
          <a:lstStyle/>
          <a:p>
            <a:r>
              <a:rPr lang="en-US" dirty="0" smtClean="0">
                <a:solidFill>
                  <a:prstClr val="black"/>
                </a:solidFill>
              </a:rPr>
              <a:t>Unit shock</a:t>
            </a:r>
            <a:endParaRPr lang="en-US" dirty="0">
              <a:solidFill>
                <a:prstClr val="black"/>
              </a:solidFill>
            </a:endParaRPr>
          </a:p>
        </p:txBody>
      </p:sp>
    </p:spTree>
    <p:extLst>
      <p:ext uri="{BB962C8B-B14F-4D97-AF65-F5344CB8AC3E}">
        <p14:creationId xmlns:p14="http://schemas.microsoft.com/office/powerpoint/2010/main" val="4174541494"/>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Calibration</a:t>
            </a: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399398382"/>
              </p:ext>
            </p:extLst>
          </p:nvPr>
        </p:nvGraphicFramePr>
        <p:xfrm>
          <a:off x="542925" y="1997075"/>
          <a:ext cx="8153400" cy="3879850"/>
        </p:xfrm>
        <a:graphic>
          <a:graphicData uri="http://schemas.openxmlformats.org/presentationml/2006/ole">
            <mc:AlternateContent xmlns:mc="http://schemas.openxmlformats.org/markup-compatibility/2006">
              <mc:Choice xmlns:v="urn:schemas-microsoft-com:vml" Requires="v">
                <p:oleObj spid="_x0000_s293992" name="Equation" r:id="rId3" imgW="3682800" imgH="1752480" progId="Equation.DSMT4">
                  <p:embed/>
                </p:oleObj>
              </mc:Choice>
              <mc:Fallback>
                <p:oleObj name="Equation" r:id="rId3" imgW="3682800" imgH="1752480" progId="Equation.DSMT4">
                  <p:embed/>
                  <p:pic>
                    <p:nvPicPr>
                      <p:cNvPr id="0" name=""/>
                      <p:cNvPicPr>
                        <a:picLocks noChangeAspect="1" noChangeArrowheads="1"/>
                      </p:cNvPicPr>
                      <p:nvPr/>
                    </p:nvPicPr>
                    <p:blipFill>
                      <a:blip r:embed="rId4"/>
                      <a:srcRect/>
                      <a:stretch>
                        <a:fillRect/>
                      </a:stretch>
                    </p:blipFill>
                    <p:spPr bwMode="auto">
                      <a:xfrm>
                        <a:off x="542925" y="1997075"/>
                        <a:ext cx="8153400" cy="3879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p:cNvSpPr/>
          <p:nvPr/>
        </p:nvSpPr>
        <p:spPr>
          <a:xfrm>
            <a:off x="304800" y="4572000"/>
            <a:ext cx="8077200" cy="1981200"/>
          </a:xfrm>
          <a:prstGeom prst="rect">
            <a:avLst/>
          </a:prstGeom>
          <a:solidFill>
            <a:srgbClr val="FCF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00023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Basic Ingredients of the </a:t>
            </a:r>
            <a:br>
              <a:rPr lang="en-US" dirty="0" smtClean="0"/>
            </a:br>
            <a:r>
              <a:rPr lang="en-US" dirty="0" smtClean="0"/>
              <a:t>Financial Crisis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solidFill>
                  <a:schemeClr val="bg1">
                    <a:lumMod val="85000"/>
                  </a:schemeClr>
                </a:solidFill>
              </a:rPr>
              <a:t>Bubbles in housing and equities</a:t>
            </a:r>
          </a:p>
          <a:p>
            <a:pPr marL="514350" indent="-514350">
              <a:buFont typeface="+mj-lt"/>
              <a:buAutoNum type="arabicPeriod"/>
            </a:pPr>
            <a:r>
              <a:rPr lang="en-US" dirty="0" smtClean="0"/>
              <a:t>Leverage in household and financial sectors</a:t>
            </a:r>
          </a:p>
          <a:p>
            <a:pPr marL="514350" indent="-514350">
              <a:buFont typeface="+mj-lt"/>
              <a:buAutoNum type="arabicPeriod"/>
            </a:pPr>
            <a:r>
              <a:rPr lang="en-US" dirty="0" smtClean="0">
                <a:solidFill>
                  <a:schemeClr val="bg1">
                    <a:lumMod val="85000"/>
                  </a:schemeClr>
                </a:solidFill>
              </a:rPr>
              <a:t>Consumption and Investment Cycle</a:t>
            </a:r>
          </a:p>
        </p:txBody>
      </p:sp>
    </p:spTree>
    <p:extLst>
      <p:ext uri="{BB962C8B-B14F-4D97-AF65-F5344CB8AC3E}">
        <p14:creationId xmlns:p14="http://schemas.microsoft.com/office/powerpoint/2010/main" val="2722843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1330" name="Picture 2"/>
          <p:cNvPicPr>
            <a:picLocks noChangeAspect="1" noChangeArrowheads="1"/>
          </p:cNvPicPr>
          <p:nvPr/>
        </p:nvPicPr>
        <p:blipFill>
          <a:blip r:embed="rId2"/>
          <a:srcRect/>
          <a:stretch>
            <a:fillRect/>
          </a:stretch>
        </p:blipFill>
        <p:spPr bwMode="auto">
          <a:xfrm>
            <a:off x="519113" y="0"/>
            <a:ext cx="8091487" cy="6861102"/>
          </a:xfrm>
          <a:prstGeom prst="rect">
            <a:avLst/>
          </a:prstGeom>
          <a:noFill/>
          <a:ln w="9525">
            <a:noFill/>
            <a:miter lim="800000"/>
            <a:headEnd/>
            <a:tailEnd/>
          </a:ln>
          <a:effectLst/>
        </p:spPr>
      </p:pic>
      <p:sp>
        <p:nvSpPr>
          <p:cNvPr id="2" name="Title 1"/>
          <p:cNvSpPr>
            <a:spLocks noGrp="1"/>
          </p:cNvSpPr>
          <p:nvPr>
            <p:ph type="title"/>
          </p:nvPr>
        </p:nvSpPr>
        <p:spPr>
          <a:xfrm>
            <a:off x="2438400" y="182562"/>
            <a:ext cx="6477000" cy="1265238"/>
          </a:xfrm>
          <a:solidFill>
            <a:schemeClr val="bg1"/>
          </a:solidFill>
        </p:spPr>
        <p:txBody>
          <a:bodyPr>
            <a:normAutofit fontScale="90000"/>
          </a:bodyPr>
          <a:lstStyle/>
          <a:p>
            <a:pPr algn="r"/>
            <a:r>
              <a:rPr lang="en-US" sz="2900" b="1" dirty="0" smtClean="0"/>
              <a:t>Actual</a:t>
            </a:r>
            <a:r>
              <a:rPr lang="en-US" sz="2900" dirty="0"/>
              <a:t> </a:t>
            </a:r>
            <a:r>
              <a:rPr lang="en-US" sz="2900" dirty="0" smtClean="0"/>
              <a:t>dynamics</a:t>
            </a:r>
            <a:r>
              <a:rPr lang="en-US" sz="2900" dirty="0" smtClean="0">
                <a:solidFill>
                  <a:srgbClr val="FF0000"/>
                </a:solidFill>
              </a:rPr>
              <a:t> </a:t>
            </a:r>
            <a:r>
              <a:rPr lang="en-US" sz="2900" dirty="0" smtClean="0"/>
              <a:t>for cumulative excess returns,</a:t>
            </a:r>
            <a:r>
              <a:rPr lang="en-US" sz="2900" dirty="0"/>
              <a:t/>
            </a:r>
            <a:br>
              <a:rPr lang="en-US" sz="2900" dirty="0"/>
            </a:br>
            <a:r>
              <a:rPr lang="en-US" sz="2900" dirty="0"/>
              <a:t>assuming agents use p-lag AR model </a:t>
            </a:r>
            <a:br>
              <a:rPr lang="en-US" sz="2900" dirty="0"/>
            </a:br>
            <a:r>
              <a:rPr lang="en-US" sz="2900" dirty="0"/>
              <a:t>when true AR model has 40 lags</a:t>
            </a:r>
          </a:p>
        </p:txBody>
      </p:sp>
    </p:spTree>
    <p:extLst>
      <p:ext uri="{BB962C8B-B14F-4D97-AF65-F5344CB8AC3E}">
        <p14:creationId xmlns:p14="http://schemas.microsoft.com/office/powerpoint/2010/main" val="2200952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2354" name="Picture 2"/>
          <p:cNvPicPr>
            <a:picLocks noChangeAspect="1" noChangeArrowheads="1"/>
          </p:cNvPicPr>
          <p:nvPr/>
        </p:nvPicPr>
        <p:blipFill>
          <a:blip r:embed="rId2"/>
          <a:srcRect/>
          <a:stretch>
            <a:fillRect/>
          </a:stretch>
        </p:blipFill>
        <p:spPr bwMode="auto">
          <a:xfrm>
            <a:off x="533400" y="609599"/>
            <a:ext cx="8229600" cy="6172201"/>
          </a:xfrm>
          <a:prstGeom prst="rect">
            <a:avLst/>
          </a:prstGeom>
          <a:noFill/>
          <a:ln w="9525">
            <a:noFill/>
            <a:miter lim="800000"/>
            <a:headEnd/>
            <a:tailEnd/>
          </a:ln>
          <a:effectLst/>
        </p:spPr>
      </p:pic>
      <p:sp>
        <p:nvSpPr>
          <p:cNvPr id="2" name="Title 1"/>
          <p:cNvSpPr>
            <a:spLocks noGrp="1"/>
          </p:cNvSpPr>
          <p:nvPr>
            <p:ph type="title"/>
          </p:nvPr>
        </p:nvSpPr>
        <p:spPr>
          <a:xfrm>
            <a:off x="3505200" y="0"/>
            <a:ext cx="5638800" cy="1295400"/>
          </a:xfrm>
          <a:solidFill>
            <a:schemeClr val="bg1"/>
          </a:solidFill>
        </p:spPr>
        <p:txBody>
          <a:bodyPr>
            <a:normAutofit fontScale="90000"/>
          </a:bodyPr>
          <a:lstStyle/>
          <a:p>
            <a:pPr algn="r"/>
            <a:r>
              <a:rPr lang="en-US" sz="3200" b="1" dirty="0" smtClean="0"/>
              <a:t>Actual</a:t>
            </a:r>
            <a:r>
              <a:rPr lang="en-US" sz="3200" dirty="0" smtClean="0"/>
              <a:t> dynamics for </a:t>
            </a:r>
            <a:r>
              <a:rPr lang="en-US" sz="3200" dirty="0"/>
              <a:t>consumption, </a:t>
            </a:r>
            <a:r>
              <a:rPr lang="en-US" sz="3200" dirty="0" smtClean="0"/>
              <a:t/>
            </a:r>
            <a:br>
              <a:rPr lang="en-US" sz="3200" dirty="0" smtClean="0"/>
            </a:br>
            <a:r>
              <a:rPr lang="en-US" sz="3200" dirty="0" smtClean="0"/>
              <a:t>assuming </a:t>
            </a:r>
            <a:r>
              <a:rPr lang="en-US" sz="3200" dirty="0"/>
              <a:t>agents use p-lag AR model </a:t>
            </a:r>
            <a:br>
              <a:rPr lang="en-US" sz="3200" dirty="0"/>
            </a:br>
            <a:r>
              <a:rPr lang="en-US" sz="3200" dirty="0"/>
              <a:t>when true AR model has 40 lags</a:t>
            </a:r>
          </a:p>
        </p:txBody>
      </p:sp>
    </p:spTree>
    <p:extLst>
      <p:ext uri="{BB962C8B-B14F-4D97-AF65-F5344CB8AC3E}">
        <p14:creationId xmlns:p14="http://schemas.microsoft.com/office/powerpoint/2010/main" val="2598180421"/>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smtClean="0"/>
              <a:t>Covariance of consumption growth and cumulative return at different horizons</a:t>
            </a:r>
            <a:endParaRPr lang="en-US" sz="3200" dirty="0"/>
          </a:p>
        </p:txBody>
      </p:sp>
      <p:pic>
        <p:nvPicPr>
          <p:cNvPr id="621570" name="Picture 2"/>
          <p:cNvPicPr>
            <a:picLocks noChangeAspect="1" noChangeArrowheads="1"/>
          </p:cNvPicPr>
          <p:nvPr/>
        </p:nvPicPr>
        <p:blipFill>
          <a:blip r:embed="rId3"/>
          <a:srcRect/>
          <a:stretch>
            <a:fillRect/>
          </a:stretch>
        </p:blipFill>
        <p:spPr bwMode="auto">
          <a:xfrm>
            <a:off x="838201" y="972886"/>
            <a:ext cx="7086599" cy="5885114"/>
          </a:xfrm>
          <a:prstGeom prst="rect">
            <a:avLst/>
          </a:prstGeom>
          <a:noFill/>
          <a:ln w="9525">
            <a:noFill/>
            <a:miter lim="800000"/>
            <a:headEnd/>
            <a:tailEnd/>
          </a:ln>
          <a:effectLst/>
        </p:spPr>
      </p:pic>
      <p:graphicFrame>
        <p:nvGraphicFramePr>
          <p:cNvPr id="4" name="Object 3"/>
          <p:cNvGraphicFramePr>
            <a:graphicFrameLocks noChangeAspect="1"/>
          </p:cNvGraphicFramePr>
          <p:nvPr>
            <p:extLst>
              <p:ext uri="{D42A27DB-BD31-4B8C-83A1-F6EECF244321}">
                <p14:modId xmlns:p14="http://schemas.microsoft.com/office/powerpoint/2010/main" val="1886173081"/>
              </p:ext>
            </p:extLst>
          </p:nvPr>
        </p:nvGraphicFramePr>
        <p:xfrm>
          <a:off x="4898424" y="4953000"/>
          <a:ext cx="3940776" cy="977557"/>
        </p:xfrm>
        <a:graphic>
          <a:graphicData uri="http://schemas.openxmlformats.org/presentationml/2006/ole">
            <mc:AlternateContent xmlns:mc="http://schemas.openxmlformats.org/markup-compatibility/2006">
              <mc:Choice xmlns:v="urn:schemas-microsoft-com:vml" Requires="v">
                <p:oleObj spid="_x0000_s295016" name="Equation" r:id="rId4" imgW="1638000" imgH="406080" progId="Equation.DSMT4">
                  <p:embed/>
                </p:oleObj>
              </mc:Choice>
              <mc:Fallback>
                <p:oleObj name="Equation" r:id="rId4" imgW="1638000" imgH="406080" progId="Equation.DSMT4">
                  <p:embed/>
                  <p:pic>
                    <p:nvPicPr>
                      <p:cNvPr id="0" name=""/>
                      <p:cNvPicPr/>
                      <p:nvPr/>
                    </p:nvPicPr>
                    <p:blipFill>
                      <a:blip r:embed="rId5"/>
                      <a:stretch>
                        <a:fillRect/>
                      </a:stretch>
                    </p:blipFill>
                    <p:spPr>
                      <a:xfrm>
                        <a:off x="4898424" y="4953000"/>
                        <a:ext cx="3940776" cy="977557"/>
                      </a:xfrm>
                      <a:prstGeom prst="rect">
                        <a:avLst/>
                      </a:prstGeom>
                    </p:spPr>
                  </p:pic>
                </p:oleObj>
              </mc:Fallback>
            </mc:AlternateContent>
          </a:graphicData>
        </a:graphic>
      </p:graphicFrame>
    </p:spTree>
    <p:extLst>
      <p:ext uri="{BB962C8B-B14F-4D97-AF65-F5344CB8AC3E}">
        <p14:creationId xmlns:p14="http://schemas.microsoft.com/office/powerpoint/2010/main" val="4264286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Empirical evaluation</a:t>
            </a:r>
            <a:endParaRPr lang="en-US" dirty="0"/>
          </a:p>
        </p:txBody>
      </p:sp>
      <p:sp>
        <p:nvSpPr>
          <p:cNvPr id="3" name="Content Placeholder 2"/>
          <p:cNvSpPr>
            <a:spLocks noGrp="1"/>
          </p:cNvSpPr>
          <p:nvPr>
            <p:ph idx="1"/>
          </p:nvPr>
        </p:nvSpPr>
        <p:spPr/>
        <p:txBody>
          <a:bodyPr>
            <a:normAutofit lnSpcReduction="10000"/>
          </a:bodyPr>
          <a:lstStyle/>
          <a:p>
            <a:r>
              <a:rPr lang="en-US" dirty="0" smtClean="0"/>
              <a:t>Annual data (1929-2010)</a:t>
            </a:r>
          </a:p>
          <a:p>
            <a:r>
              <a:rPr lang="en-US" dirty="0" smtClean="0"/>
              <a:t>Real per-capita consumption: US NIPA</a:t>
            </a:r>
          </a:p>
          <a:p>
            <a:r>
              <a:rPr lang="en-US" dirty="0" smtClean="0"/>
              <a:t>Excess returns</a:t>
            </a:r>
          </a:p>
          <a:p>
            <a:r>
              <a:rPr lang="en-US" smtClean="0"/>
              <a:t>P/E ratios</a:t>
            </a:r>
            <a:endParaRPr lang="en-US" dirty="0" smtClean="0"/>
          </a:p>
          <a:p>
            <a:endParaRPr lang="en-US" dirty="0" smtClean="0"/>
          </a:p>
          <a:p>
            <a:r>
              <a:rPr lang="en-US" dirty="0" smtClean="0"/>
              <a:t>Simulations annualized for comparisons</a:t>
            </a:r>
          </a:p>
          <a:p>
            <a:r>
              <a:rPr lang="en-US" dirty="0" smtClean="0"/>
              <a:t>Simulations generated for 82 years of data</a:t>
            </a:r>
          </a:p>
          <a:p>
            <a:r>
              <a:rPr lang="en-US" dirty="0" smtClean="0"/>
              <a:t>Monte Carlo to generate confidence intervals</a:t>
            </a:r>
          </a:p>
          <a:p>
            <a:endParaRPr lang="en-US" dirty="0" smtClean="0"/>
          </a:p>
          <a:p>
            <a:endParaRPr lang="en-US" dirty="0" smtClean="0"/>
          </a:p>
        </p:txBody>
      </p:sp>
    </p:spTree>
    <p:extLst>
      <p:ext uri="{BB962C8B-B14F-4D97-AF65-F5344CB8AC3E}">
        <p14:creationId xmlns:p14="http://schemas.microsoft.com/office/powerpoint/2010/main" val="3020757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3378" name="Picture 2"/>
          <p:cNvPicPr>
            <a:picLocks noGrp="1" noChangeAspect="1" noChangeArrowheads="1"/>
          </p:cNvPicPr>
          <p:nvPr>
            <p:ph idx="1"/>
          </p:nvPr>
        </p:nvPicPr>
        <p:blipFill>
          <a:blip r:embed="rId2"/>
          <a:srcRect/>
          <a:stretch>
            <a:fillRect/>
          </a:stretch>
        </p:blipFill>
        <p:spPr bwMode="auto">
          <a:xfrm>
            <a:off x="838201" y="838200"/>
            <a:ext cx="7391399" cy="6042767"/>
          </a:xfrm>
          <a:prstGeom prst="rect">
            <a:avLst/>
          </a:prstGeom>
          <a:noFill/>
          <a:ln w="9525">
            <a:noFill/>
            <a:miter lim="800000"/>
            <a:headEnd/>
            <a:tailEnd/>
          </a:ln>
          <a:effectLst/>
        </p:spPr>
      </p:pic>
      <p:sp>
        <p:nvSpPr>
          <p:cNvPr id="2" name="Title 1"/>
          <p:cNvSpPr>
            <a:spLocks noGrp="1"/>
          </p:cNvSpPr>
          <p:nvPr>
            <p:ph type="title"/>
          </p:nvPr>
        </p:nvSpPr>
        <p:spPr>
          <a:xfrm>
            <a:off x="0" y="-76200"/>
            <a:ext cx="9144000" cy="1143000"/>
          </a:xfrm>
        </p:spPr>
        <p:txBody>
          <a:bodyPr>
            <a:noAutofit/>
          </a:bodyPr>
          <a:lstStyle/>
          <a:p>
            <a:r>
              <a:rPr lang="en-US" sz="2400" dirty="0" smtClean="0"/>
              <a:t>Correlation of Excess Returns in Year </a:t>
            </a:r>
            <a:r>
              <a:rPr lang="el-GR" sz="2400" i="1" dirty="0" smtClean="0">
                <a:latin typeface="Times New Roman" pitchFamily="18" charset="0"/>
                <a:cs typeface="Times New Roman" pitchFamily="18" charset="0"/>
              </a:rPr>
              <a:t>τ</a:t>
            </a:r>
            <a:r>
              <a:rPr lang="en-US" sz="2400" dirty="0" smtClean="0"/>
              <a:t> with Cumulative Excess Returns for Years </a:t>
            </a:r>
            <a:r>
              <a:rPr lang="el-GR" sz="2400" i="1" dirty="0" smtClean="0">
                <a:latin typeface="Times New Roman" pitchFamily="18" charset="0"/>
                <a:cs typeface="Times New Roman" pitchFamily="18" charset="0"/>
              </a:rPr>
              <a:t>τ</a:t>
            </a:r>
            <a:r>
              <a:rPr lang="en-US" sz="2400" dirty="0" smtClean="0"/>
              <a:t> + 2 to </a:t>
            </a:r>
            <a:r>
              <a:rPr lang="el-GR" sz="2400" i="1" dirty="0" smtClean="0">
                <a:latin typeface="Times New Roman" pitchFamily="18" charset="0"/>
                <a:cs typeface="Times New Roman" pitchFamily="18" charset="0"/>
              </a:rPr>
              <a:t>τ</a:t>
            </a:r>
            <a:r>
              <a:rPr lang="en-US" sz="2400" dirty="0" smtClean="0"/>
              <a:t> + 5, for Different AR(</a:t>
            </a:r>
            <a:r>
              <a:rPr lang="en-US" sz="2400" i="1" dirty="0" smtClean="0">
                <a:latin typeface="Times New Roman" pitchFamily="18" charset="0"/>
                <a:cs typeface="Times New Roman" pitchFamily="18" charset="0"/>
              </a:rPr>
              <a:t>p</a:t>
            </a:r>
            <a:r>
              <a:rPr lang="en-US" sz="2400" dirty="0" smtClean="0"/>
              <a:t>) Models of Earnings</a:t>
            </a:r>
            <a:endParaRPr lang="en-US" sz="2400" dirty="0"/>
          </a:p>
        </p:txBody>
      </p:sp>
    </p:spTree>
    <p:extLst>
      <p:ext uri="{BB962C8B-B14F-4D97-AF65-F5344CB8AC3E}">
        <p14:creationId xmlns:p14="http://schemas.microsoft.com/office/powerpoint/2010/main" val="678082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5426" name="Picture 2"/>
          <p:cNvPicPr>
            <a:picLocks noChangeAspect="1" noChangeArrowheads="1"/>
          </p:cNvPicPr>
          <p:nvPr/>
        </p:nvPicPr>
        <p:blipFill>
          <a:blip r:embed="rId2"/>
          <a:srcRect/>
          <a:stretch>
            <a:fillRect/>
          </a:stretch>
        </p:blipFill>
        <p:spPr bwMode="auto">
          <a:xfrm>
            <a:off x="762000" y="765814"/>
            <a:ext cx="7467600" cy="6092186"/>
          </a:xfrm>
          <a:prstGeom prst="rect">
            <a:avLst/>
          </a:prstGeom>
          <a:noFill/>
          <a:ln w="9525">
            <a:noFill/>
            <a:miter lim="800000"/>
            <a:headEnd/>
            <a:tailEnd/>
          </a:ln>
          <a:effectLst/>
        </p:spPr>
      </p:pic>
      <p:sp>
        <p:nvSpPr>
          <p:cNvPr id="5" name="Title 1"/>
          <p:cNvSpPr>
            <a:spLocks noGrp="1"/>
          </p:cNvSpPr>
          <p:nvPr>
            <p:ph type="title"/>
          </p:nvPr>
        </p:nvSpPr>
        <p:spPr>
          <a:xfrm>
            <a:off x="0" y="-76200"/>
            <a:ext cx="9144000" cy="1143000"/>
          </a:xfrm>
        </p:spPr>
        <p:txBody>
          <a:bodyPr>
            <a:noAutofit/>
          </a:bodyPr>
          <a:lstStyle/>
          <a:p>
            <a:r>
              <a:rPr lang="en-US" sz="2400" dirty="0" smtClean="0"/>
              <a:t>Correlation of </a:t>
            </a:r>
            <a:r>
              <a:rPr lang="en-US" sz="2400" dirty="0" smtClean="0">
                <a:latin typeface="Times New Roman" pitchFamily="18" charset="0"/>
                <a:cs typeface="Times New Roman" pitchFamily="18" charset="0"/>
              </a:rPr>
              <a:t>P/E</a:t>
            </a:r>
            <a:r>
              <a:rPr lang="en-US" sz="2400" baseline="-25000" dirty="0" smtClean="0">
                <a:latin typeface="Times New Roman" pitchFamily="18" charset="0"/>
                <a:cs typeface="Times New Roman" pitchFamily="18" charset="0"/>
              </a:rPr>
              <a:t>40</a:t>
            </a:r>
            <a:r>
              <a:rPr lang="en-US" sz="2400" dirty="0" smtClean="0"/>
              <a:t> in Year </a:t>
            </a:r>
            <a:r>
              <a:rPr lang="el-GR" sz="2400" i="1" dirty="0" smtClean="0">
                <a:latin typeface="Times New Roman" pitchFamily="18" charset="0"/>
                <a:cs typeface="Times New Roman" pitchFamily="18" charset="0"/>
              </a:rPr>
              <a:t>τ</a:t>
            </a:r>
            <a:r>
              <a:rPr lang="en-US" sz="2400" dirty="0" smtClean="0"/>
              <a:t> with Cumulative Excess Returns for </a:t>
            </a:r>
            <a:br>
              <a:rPr lang="en-US" sz="2400" dirty="0" smtClean="0"/>
            </a:br>
            <a:r>
              <a:rPr lang="en-US" sz="2400" dirty="0" smtClean="0"/>
              <a:t>Years </a:t>
            </a:r>
            <a:r>
              <a:rPr lang="el-GR" sz="2400" i="1" dirty="0" smtClean="0">
                <a:latin typeface="Times New Roman" pitchFamily="18" charset="0"/>
                <a:cs typeface="Times New Roman" pitchFamily="18" charset="0"/>
              </a:rPr>
              <a:t>τ</a:t>
            </a:r>
            <a:r>
              <a:rPr lang="en-US" sz="2400" dirty="0" smtClean="0"/>
              <a:t> + 2 to </a:t>
            </a:r>
            <a:r>
              <a:rPr lang="el-GR" sz="2400" i="1" dirty="0" smtClean="0">
                <a:latin typeface="Times New Roman" pitchFamily="18" charset="0"/>
                <a:cs typeface="Times New Roman" pitchFamily="18" charset="0"/>
              </a:rPr>
              <a:t>τ</a:t>
            </a:r>
            <a:r>
              <a:rPr lang="en-US" sz="2400" dirty="0" smtClean="0"/>
              <a:t> + 5, for Different AR(</a:t>
            </a:r>
            <a:r>
              <a:rPr lang="en-US" sz="2400" i="1" dirty="0" smtClean="0">
                <a:latin typeface="Times New Roman" pitchFamily="18" charset="0"/>
                <a:cs typeface="Times New Roman" pitchFamily="18" charset="0"/>
              </a:rPr>
              <a:t>p</a:t>
            </a:r>
            <a:r>
              <a:rPr lang="en-US" sz="2400" dirty="0" smtClean="0"/>
              <a:t>) Models of Earnings</a:t>
            </a:r>
            <a:endParaRPr lang="en-US" sz="2400" dirty="0"/>
          </a:p>
        </p:txBody>
      </p:sp>
    </p:spTree>
    <p:extLst>
      <p:ext uri="{BB962C8B-B14F-4D97-AF65-F5344CB8AC3E}">
        <p14:creationId xmlns:p14="http://schemas.microsoft.com/office/powerpoint/2010/main" val="118138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Autofit/>
          </a:bodyPr>
          <a:lstStyle/>
          <a:p>
            <a:r>
              <a:rPr lang="en-US" sz="2400" dirty="0" smtClean="0"/>
              <a:t>Correlation </a:t>
            </a:r>
            <a:r>
              <a:rPr lang="el-GR" sz="2400" dirty="0" smtClean="0">
                <a:latin typeface="Times New Roman" pitchFamily="18" charset="0"/>
                <a:cs typeface="Times New Roman" pitchFamily="18" charset="0"/>
              </a:rPr>
              <a:t>Δ</a:t>
            </a:r>
            <a:r>
              <a:rPr lang="en-US" sz="2400" dirty="0" err="1" smtClean="0">
                <a:latin typeface="Times New Roman" pitchFamily="18" charset="0"/>
                <a:cs typeface="Times New Roman" pitchFamily="18" charset="0"/>
              </a:rPr>
              <a:t>ln</a:t>
            </a:r>
            <a:r>
              <a:rPr lang="en-US" sz="2400" i="1" dirty="0" err="1" smtClean="0">
                <a:latin typeface="Times New Roman" pitchFamily="18" charset="0"/>
                <a:cs typeface="Times New Roman" pitchFamily="18" charset="0"/>
              </a:rPr>
              <a:t>C</a:t>
            </a:r>
            <a:r>
              <a:rPr lang="el-GR" sz="2400" i="1" baseline="-25000" dirty="0" smtClean="0">
                <a:latin typeface="Times New Roman" pitchFamily="18" charset="0"/>
                <a:cs typeface="Times New Roman" pitchFamily="18" charset="0"/>
              </a:rPr>
              <a:t>τ</a:t>
            </a:r>
            <a:r>
              <a:rPr lang="en-US" sz="2400" dirty="0" smtClean="0">
                <a:latin typeface="Times New Roman" pitchFamily="18" charset="0"/>
                <a:cs typeface="Times New Roman" pitchFamily="18" charset="0"/>
              </a:rPr>
              <a:t> </a:t>
            </a:r>
            <a:r>
              <a:rPr lang="en-US" sz="2400" dirty="0" smtClean="0">
                <a:cs typeface="Times New Roman" pitchFamily="18" charset="0"/>
              </a:rPr>
              <a:t>with C</a:t>
            </a:r>
            <a:r>
              <a:rPr lang="en-US" sz="2400" dirty="0" smtClean="0"/>
              <a:t>umulative Excess Returns for Years </a:t>
            </a:r>
            <a:r>
              <a:rPr lang="el-GR" sz="2400" i="1" dirty="0" smtClean="0">
                <a:latin typeface="Times New Roman" pitchFamily="18" charset="0"/>
                <a:cs typeface="Times New Roman" pitchFamily="18" charset="0"/>
              </a:rPr>
              <a:t>τ</a:t>
            </a:r>
            <a:r>
              <a:rPr lang="en-US" sz="2400" dirty="0" smtClean="0"/>
              <a:t>+2 to </a:t>
            </a:r>
            <a:r>
              <a:rPr lang="el-GR" sz="2400" i="1" dirty="0" smtClean="0">
                <a:latin typeface="Times New Roman" pitchFamily="18" charset="0"/>
                <a:cs typeface="Times New Roman" pitchFamily="18" charset="0"/>
              </a:rPr>
              <a:t>τ</a:t>
            </a:r>
            <a:r>
              <a:rPr lang="en-US" sz="2400" dirty="0" smtClean="0"/>
              <a:t>+5, </a:t>
            </a:r>
            <a:br>
              <a:rPr lang="en-US" sz="2400" dirty="0" smtClean="0"/>
            </a:br>
            <a:r>
              <a:rPr lang="en-US" sz="2400" dirty="0" smtClean="0"/>
              <a:t>for Different AR(</a:t>
            </a:r>
            <a:r>
              <a:rPr lang="en-US" sz="2400" i="1" dirty="0" smtClean="0">
                <a:latin typeface="Times New Roman" pitchFamily="18" charset="0"/>
                <a:cs typeface="Times New Roman" pitchFamily="18" charset="0"/>
              </a:rPr>
              <a:t>p</a:t>
            </a:r>
            <a:r>
              <a:rPr lang="en-US" sz="2400" dirty="0" smtClean="0"/>
              <a:t>) Models of Earnings</a:t>
            </a:r>
            <a:endParaRPr lang="en-US" sz="2400" dirty="0"/>
          </a:p>
        </p:txBody>
      </p:sp>
      <p:pic>
        <p:nvPicPr>
          <p:cNvPr id="614402" name="Picture 2"/>
          <p:cNvPicPr>
            <a:picLocks noChangeAspect="1" noChangeArrowheads="1"/>
          </p:cNvPicPr>
          <p:nvPr/>
        </p:nvPicPr>
        <p:blipFill>
          <a:blip r:embed="rId2"/>
          <a:srcRect/>
          <a:stretch>
            <a:fillRect/>
          </a:stretch>
        </p:blipFill>
        <p:spPr bwMode="auto">
          <a:xfrm>
            <a:off x="609600" y="914400"/>
            <a:ext cx="7492780" cy="5867400"/>
          </a:xfrm>
          <a:prstGeom prst="rect">
            <a:avLst/>
          </a:prstGeom>
          <a:noFill/>
          <a:ln w="9525">
            <a:noFill/>
            <a:miter lim="800000"/>
            <a:headEnd/>
            <a:tailEnd/>
          </a:ln>
          <a:effectLst/>
        </p:spPr>
      </p:pic>
    </p:spTree>
    <p:extLst>
      <p:ext uri="{BB962C8B-B14F-4D97-AF65-F5344CB8AC3E}">
        <p14:creationId xmlns:p14="http://schemas.microsoft.com/office/powerpoint/2010/main" val="1884488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6450" name="Picture 2"/>
          <p:cNvPicPr>
            <a:picLocks noChangeAspect="1" noChangeArrowheads="1"/>
          </p:cNvPicPr>
          <p:nvPr/>
        </p:nvPicPr>
        <p:blipFill>
          <a:blip r:embed="rId2"/>
          <a:srcRect/>
          <a:stretch>
            <a:fillRect/>
          </a:stretch>
        </p:blipFill>
        <p:spPr bwMode="auto">
          <a:xfrm>
            <a:off x="764367" y="906184"/>
            <a:ext cx="7541433" cy="5951816"/>
          </a:xfrm>
          <a:prstGeom prst="rect">
            <a:avLst/>
          </a:prstGeom>
          <a:noFill/>
          <a:ln w="9525">
            <a:noFill/>
            <a:miter lim="800000"/>
            <a:headEnd/>
            <a:tailEnd/>
          </a:ln>
          <a:effectLst/>
        </p:spPr>
      </p:pic>
      <p:sp>
        <p:nvSpPr>
          <p:cNvPr id="5" name="Title 1"/>
          <p:cNvSpPr>
            <a:spLocks noGrp="1"/>
          </p:cNvSpPr>
          <p:nvPr>
            <p:ph type="title"/>
          </p:nvPr>
        </p:nvSpPr>
        <p:spPr>
          <a:xfrm>
            <a:off x="0" y="-76200"/>
            <a:ext cx="9144000" cy="1143000"/>
          </a:xfrm>
        </p:spPr>
        <p:txBody>
          <a:bodyPr>
            <a:noAutofit/>
          </a:bodyPr>
          <a:lstStyle/>
          <a:p>
            <a:r>
              <a:rPr lang="en-US" sz="2400" dirty="0" smtClean="0"/>
              <a:t>Correlation of </a:t>
            </a:r>
            <a:r>
              <a:rPr lang="en-US" sz="2400" dirty="0" smtClean="0">
                <a:latin typeface="Times New Roman" pitchFamily="18" charset="0"/>
                <a:cs typeface="Times New Roman" pitchFamily="18" charset="0"/>
              </a:rPr>
              <a:t>P/E</a:t>
            </a:r>
            <a:r>
              <a:rPr lang="en-US" sz="2400" baseline="-25000" dirty="0" smtClean="0">
                <a:latin typeface="Times New Roman" pitchFamily="18" charset="0"/>
                <a:cs typeface="Times New Roman" pitchFamily="18" charset="0"/>
              </a:rPr>
              <a:t>40</a:t>
            </a:r>
            <a:r>
              <a:rPr lang="en-US" sz="2400" dirty="0" smtClean="0">
                <a:latin typeface="Times New Roman" pitchFamily="18" charset="0"/>
                <a:cs typeface="Times New Roman" pitchFamily="18" charset="0"/>
              </a:rPr>
              <a:t> </a:t>
            </a:r>
            <a:r>
              <a:rPr lang="en-US" sz="2400" dirty="0" smtClean="0"/>
              <a:t>in Year </a:t>
            </a:r>
            <a:r>
              <a:rPr lang="el-GR" sz="2400" i="1" dirty="0" smtClean="0">
                <a:latin typeface="Times New Roman" pitchFamily="18" charset="0"/>
                <a:cs typeface="Times New Roman" pitchFamily="18" charset="0"/>
              </a:rPr>
              <a:t>τ</a:t>
            </a:r>
            <a:r>
              <a:rPr lang="en-US" sz="2400" dirty="0" smtClean="0"/>
              <a:t> with (</a:t>
            </a:r>
            <a:r>
              <a:rPr lang="en-US" sz="2400" dirty="0" err="1" smtClean="0">
                <a:latin typeface="Times New Roman" pitchFamily="18" charset="0"/>
                <a:cs typeface="Times New Roman" pitchFamily="18" charset="0"/>
              </a:rPr>
              <a:t>ln</a:t>
            </a:r>
            <a:r>
              <a:rPr lang="en-US" sz="2400" i="1" dirty="0" err="1" smtClean="0">
                <a:latin typeface="Times New Roman" pitchFamily="18" charset="0"/>
                <a:cs typeface="Times New Roman" pitchFamily="18" charset="0"/>
              </a:rPr>
              <a:t>C</a:t>
            </a:r>
            <a:r>
              <a:rPr lang="el-GR" sz="2400" i="1" baseline="-25000" dirty="0" smtClean="0">
                <a:latin typeface="Times New Roman" pitchFamily="18" charset="0"/>
                <a:cs typeface="Times New Roman" pitchFamily="18" charset="0"/>
              </a:rPr>
              <a:t>τ</a:t>
            </a:r>
            <a:r>
              <a:rPr lang="en-US" sz="2400" baseline="-25000" dirty="0" smtClean="0">
                <a:latin typeface="Times New Roman" pitchFamily="18" charset="0"/>
                <a:cs typeface="Times New Roman" pitchFamily="18" charset="0"/>
              </a:rPr>
              <a:t>+6 </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ln</a:t>
            </a:r>
            <a:r>
              <a:rPr lang="en-US" sz="2400" i="1" dirty="0" err="1" smtClean="0">
                <a:latin typeface="Times New Roman" pitchFamily="18" charset="0"/>
                <a:cs typeface="Times New Roman" pitchFamily="18" charset="0"/>
              </a:rPr>
              <a:t>C</a:t>
            </a:r>
            <a:r>
              <a:rPr lang="el-GR" sz="2400" i="1" baseline="-25000" dirty="0" smtClean="0">
                <a:latin typeface="Times New Roman" pitchFamily="18" charset="0"/>
                <a:cs typeface="Times New Roman" pitchFamily="18" charset="0"/>
              </a:rPr>
              <a:t>τ</a:t>
            </a:r>
            <a:r>
              <a:rPr lang="en-US" sz="2400" baseline="-25000" dirty="0" smtClean="0">
                <a:latin typeface="Times New Roman" pitchFamily="18" charset="0"/>
                <a:cs typeface="Times New Roman" pitchFamily="18" charset="0"/>
              </a:rPr>
              <a:t>+2</a:t>
            </a:r>
            <a:r>
              <a:rPr lang="en-US" sz="2400" dirty="0" smtClean="0"/>
              <a:t>), </a:t>
            </a:r>
            <a:br>
              <a:rPr lang="en-US" sz="2400" dirty="0" smtClean="0"/>
            </a:br>
            <a:r>
              <a:rPr lang="en-US" sz="2400" dirty="0" smtClean="0"/>
              <a:t>for Different AR(</a:t>
            </a:r>
            <a:r>
              <a:rPr lang="en-US" sz="2400" i="1" dirty="0" smtClean="0">
                <a:latin typeface="Times New Roman" pitchFamily="18" charset="0"/>
                <a:cs typeface="Times New Roman" pitchFamily="18" charset="0"/>
              </a:rPr>
              <a:t>p</a:t>
            </a:r>
            <a:r>
              <a:rPr lang="en-US" sz="2400" dirty="0" smtClean="0"/>
              <a:t>) Models of Earnings</a:t>
            </a:r>
            <a:endParaRPr lang="en-US" sz="2400" dirty="0"/>
          </a:p>
        </p:txBody>
      </p:sp>
    </p:spTree>
    <p:extLst>
      <p:ext uri="{BB962C8B-B14F-4D97-AF65-F5344CB8AC3E}">
        <p14:creationId xmlns:p14="http://schemas.microsoft.com/office/powerpoint/2010/main" val="4229778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7474" name="Picture 2"/>
          <p:cNvPicPr>
            <a:picLocks noChangeAspect="1" noChangeArrowheads="1"/>
          </p:cNvPicPr>
          <p:nvPr/>
        </p:nvPicPr>
        <p:blipFill>
          <a:blip r:embed="rId2"/>
          <a:srcRect/>
          <a:stretch>
            <a:fillRect/>
          </a:stretch>
        </p:blipFill>
        <p:spPr bwMode="auto">
          <a:xfrm>
            <a:off x="1066801" y="1095638"/>
            <a:ext cx="7010399" cy="5762362"/>
          </a:xfrm>
          <a:prstGeom prst="rect">
            <a:avLst/>
          </a:prstGeom>
          <a:noFill/>
          <a:ln w="9525">
            <a:noFill/>
            <a:miter lim="800000"/>
            <a:headEnd/>
            <a:tailEnd/>
          </a:ln>
          <a:effectLst/>
        </p:spPr>
      </p:pic>
      <p:sp>
        <p:nvSpPr>
          <p:cNvPr id="5" name="Title 1"/>
          <p:cNvSpPr>
            <a:spLocks noGrp="1"/>
          </p:cNvSpPr>
          <p:nvPr>
            <p:ph type="title"/>
          </p:nvPr>
        </p:nvSpPr>
        <p:spPr>
          <a:xfrm>
            <a:off x="0" y="-76200"/>
            <a:ext cx="9144000" cy="1143000"/>
          </a:xfrm>
        </p:spPr>
        <p:txBody>
          <a:bodyPr>
            <a:noAutofit/>
          </a:bodyPr>
          <a:lstStyle/>
          <a:p>
            <a:r>
              <a:rPr lang="en-US" sz="2400" dirty="0" smtClean="0"/>
              <a:t>Correlation of </a:t>
            </a:r>
            <a:r>
              <a:rPr lang="el-GR" sz="2400" dirty="0" smtClean="0">
                <a:latin typeface="Times New Roman" pitchFamily="18" charset="0"/>
                <a:cs typeface="Times New Roman" pitchFamily="18" charset="0"/>
              </a:rPr>
              <a:t>Δ</a:t>
            </a:r>
            <a:r>
              <a:rPr lang="en-US" sz="2400" dirty="0" err="1" smtClean="0">
                <a:latin typeface="Times New Roman" pitchFamily="18" charset="0"/>
                <a:cs typeface="Times New Roman" pitchFamily="18" charset="0"/>
              </a:rPr>
              <a:t>ln</a:t>
            </a:r>
            <a:r>
              <a:rPr lang="en-US" sz="2400" i="1" dirty="0" err="1" smtClean="0">
                <a:latin typeface="Times New Roman" pitchFamily="18" charset="0"/>
                <a:cs typeface="Times New Roman" pitchFamily="18" charset="0"/>
              </a:rPr>
              <a:t>C</a:t>
            </a:r>
            <a:r>
              <a:rPr lang="el-GR" sz="2400" i="1" baseline="-25000" dirty="0" smtClean="0">
                <a:latin typeface="Times New Roman" pitchFamily="18" charset="0"/>
                <a:cs typeface="Times New Roman" pitchFamily="18" charset="0"/>
              </a:rPr>
              <a:t>τ</a:t>
            </a:r>
            <a:r>
              <a:rPr lang="en-US" sz="2400" dirty="0" smtClean="0">
                <a:latin typeface="Times New Roman" pitchFamily="18" charset="0"/>
                <a:cs typeface="Times New Roman" pitchFamily="18" charset="0"/>
              </a:rPr>
              <a:t> </a:t>
            </a:r>
            <a:r>
              <a:rPr lang="en-US" sz="2400" dirty="0" smtClean="0"/>
              <a:t>with (</a:t>
            </a:r>
            <a:r>
              <a:rPr lang="en-US" sz="2400" dirty="0" err="1" smtClean="0">
                <a:latin typeface="Times New Roman" pitchFamily="18" charset="0"/>
                <a:cs typeface="Times New Roman" pitchFamily="18" charset="0"/>
              </a:rPr>
              <a:t>ln</a:t>
            </a:r>
            <a:r>
              <a:rPr lang="en-US" sz="2400" i="1" dirty="0" err="1" smtClean="0">
                <a:latin typeface="Times New Roman" pitchFamily="18" charset="0"/>
                <a:cs typeface="Times New Roman" pitchFamily="18" charset="0"/>
              </a:rPr>
              <a:t>C</a:t>
            </a:r>
            <a:r>
              <a:rPr lang="el-GR" sz="2400" i="1" baseline="-25000" dirty="0" smtClean="0">
                <a:latin typeface="Times New Roman" pitchFamily="18" charset="0"/>
                <a:cs typeface="Times New Roman" pitchFamily="18" charset="0"/>
              </a:rPr>
              <a:t>τ</a:t>
            </a:r>
            <a:r>
              <a:rPr lang="en-US" sz="2400" baseline="-25000" dirty="0" smtClean="0">
                <a:latin typeface="Times New Roman" pitchFamily="18" charset="0"/>
                <a:cs typeface="Times New Roman" pitchFamily="18" charset="0"/>
              </a:rPr>
              <a:t>+6 </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ln</a:t>
            </a:r>
            <a:r>
              <a:rPr lang="en-US" sz="2400" i="1" dirty="0" err="1" smtClean="0">
                <a:latin typeface="Times New Roman" pitchFamily="18" charset="0"/>
                <a:cs typeface="Times New Roman" pitchFamily="18" charset="0"/>
              </a:rPr>
              <a:t>C</a:t>
            </a:r>
            <a:r>
              <a:rPr lang="el-GR" sz="2400" i="1" baseline="-25000" dirty="0" smtClean="0">
                <a:latin typeface="Times New Roman" pitchFamily="18" charset="0"/>
                <a:cs typeface="Times New Roman" pitchFamily="18" charset="0"/>
              </a:rPr>
              <a:t>τ</a:t>
            </a:r>
            <a:r>
              <a:rPr lang="en-US" sz="2400" baseline="-25000" dirty="0" smtClean="0">
                <a:latin typeface="Times New Roman" pitchFamily="18" charset="0"/>
                <a:cs typeface="Times New Roman" pitchFamily="18" charset="0"/>
              </a:rPr>
              <a:t>+2</a:t>
            </a:r>
            <a:r>
              <a:rPr lang="en-US" sz="2400" dirty="0" smtClean="0"/>
              <a:t>),  </a:t>
            </a:r>
            <a:br>
              <a:rPr lang="en-US" sz="2400" dirty="0" smtClean="0"/>
            </a:br>
            <a:r>
              <a:rPr lang="en-US" sz="2400" dirty="0" smtClean="0"/>
              <a:t>for Different AR(</a:t>
            </a:r>
            <a:r>
              <a:rPr lang="en-US" sz="2400" i="1" dirty="0" smtClean="0">
                <a:latin typeface="Times New Roman" pitchFamily="18" charset="0"/>
                <a:cs typeface="Times New Roman" pitchFamily="18" charset="0"/>
              </a:rPr>
              <a:t>p</a:t>
            </a:r>
            <a:r>
              <a:rPr lang="en-US" sz="2400" dirty="0" smtClean="0"/>
              <a:t>) Models of Earnings</a:t>
            </a:r>
            <a:endParaRPr lang="en-US" sz="2400" dirty="0"/>
          </a:p>
        </p:txBody>
      </p:sp>
    </p:spTree>
    <p:extLst>
      <p:ext uri="{BB962C8B-B14F-4D97-AF65-F5344CB8AC3E}">
        <p14:creationId xmlns:p14="http://schemas.microsoft.com/office/powerpoint/2010/main" val="584667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Application to equity premium puzzle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65237"/>
                <a:ext cx="8458200" cy="4983163"/>
              </a:xfrm>
            </p:spPr>
            <p:txBody>
              <a:bodyPr>
                <a:normAutofit/>
              </a:bodyPr>
              <a:lstStyle/>
              <a:p>
                <a:r>
                  <a:rPr lang="en-US" dirty="0" smtClean="0"/>
                  <a:t>Agents </a:t>
                </a:r>
                <a:r>
                  <a:rPr lang="en-US" dirty="0" smtClean="0">
                    <a:solidFill>
                      <a:srgbClr val="FF0000"/>
                    </a:solidFill>
                  </a:rPr>
                  <a:t>perceive</a:t>
                </a:r>
                <a:r>
                  <a:rPr lang="en-US" dirty="0" smtClean="0"/>
                  <a:t> equities to be very risky, since they don’t recognize the mean reversion</a:t>
                </a:r>
              </a:p>
              <a:p>
                <a:pPr marL="0" indent="0">
                  <a:buNone/>
                </a:pPr>
                <a14:m>
                  <m:oMath xmlns:m="http://schemas.openxmlformats.org/officeDocument/2006/math">
                    <m:r>
                      <a:rPr lang="en-US" b="0" i="1" smtClean="0">
                        <a:latin typeface="Cambria Math"/>
                      </a:rPr>
                      <m:t>𝐶𝑂𝑉</m:t>
                    </m:r>
                    <m:r>
                      <a:rPr lang="en-US" i="1" baseline="-25000" dirty="0" smtClean="0">
                        <a:latin typeface="Cambria Math"/>
                        <a:cs typeface="Times New Roman" pitchFamily="18" charset="0"/>
                      </a:rPr>
                      <m:t> </m:t>
                    </m:r>
                    <m:r>
                      <a:rPr lang="en-US" b="0" i="1" smtClean="0">
                        <a:latin typeface="Cambria Math"/>
                      </a:rPr>
                      <m:t>(</m:t>
                    </m:r>
                  </m:oMath>
                </a14:m>
                <a:r>
                  <a:rPr lang="el-GR" dirty="0" smtClean="0">
                    <a:latin typeface="Times New Roman" pitchFamily="18" charset="0"/>
                    <a:cs typeface="Times New Roman" pitchFamily="18" charset="0"/>
                  </a:rPr>
                  <a:t>Δ</a:t>
                </a:r>
                <a14:m>
                  <m:oMath xmlns:m="http://schemas.openxmlformats.org/officeDocument/2006/math">
                    <m:r>
                      <m:rPr>
                        <m:nor/>
                      </m:rPr>
                      <a:rPr lang="en-US" i="1" baseline="-25000" dirty="0">
                        <a:latin typeface="Times New Roman" pitchFamily="18" charset="0"/>
                        <a:cs typeface="Times New Roman" pitchFamily="18" charset="0"/>
                      </a:rPr>
                      <m:t>h</m:t>
                    </m:r>
                    <m:r>
                      <m:rPr>
                        <m:nor/>
                      </m:rPr>
                      <a:rPr lang="en-US" i="1" baseline="-25000" dirty="0">
                        <a:latin typeface="Times New Roman" pitchFamily="18" charset="0"/>
                        <a:cs typeface="Times New Roman" pitchFamily="18" charset="0"/>
                      </a:rPr>
                      <m:t> </m:t>
                    </m:r>
                    <m:r>
                      <m:rPr>
                        <m:nor/>
                      </m:rPr>
                      <a:rPr lang="en-US" i="1" dirty="0">
                        <a:latin typeface="Times New Roman" pitchFamily="18" charset="0"/>
                        <a:cs typeface="Times New Roman" pitchFamily="18" charset="0"/>
                      </a:rPr>
                      <m:t>c</m:t>
                    </m:r>
                    <m:r>
                      <m:rPr>
                        <m:nor/>
                      </m:rPr>
                      <a:rPr lang="en-US" b="0" i="1" baseline="-25000" dirty="0" smtClean="0">
                        <a:latin typeface="Times New Roman" pitchFamily="18" charset="0"/>
                        <a:cs typeface="Times New Roman" pitchFamily="18" charset="0"/>
                      </a:rPr>
                      <m:t>t</m:t>
                    </m:r>
                    <m:r>
                      <m:rPr>
                        <m:nor/>
                      </m:rPr>
                      <a:rPr lang="en-US" b="0" i="1" baseline="-25000" dirty="0" smtClean="0">
                        <a:latin typeface="Times New Roman" pitchFamily="18" charset="0"/>
                        <a:cs typeface="Times New Roman" pitchFamily="18" charset="0"/>
                      </a:rPr>
                      <m:t>+</m:t>
                    </m:r>
                    <m:r>
                      <m:rPr>
                        <m:nor/>
                      </m:rPr>
                      <a:rPr lang="en-US" b="0" i="1" baseline="-25000" dirty="0" smtClean="0">
                        <a:latin typeface="Times New Roman" pitchFamily="18" charset="0"/>
                        <a:cs typeface="Times New Roman" pitchFamily="18" charset="0"/>
                      </a:rPr>
                      <m:t>h</m:t>
                    </m:r>
                    <m:r>
                      <m:rPr>
                        <m:nor/>
                      </m:rPr>
                      <a:rPr lang="en-US" i="1" baseline="-25000" dirty="0">
                        <a:latin typeface="Times New Roman" pitchFamily="18" charset="0"/>
                        <a:cs typeface="Times New Roman" pitchFamily="18" charset="0"/>
                      </a:rPr>
                      <m:t> </m:t>
                    </m:r>
                    <m:r>
                      <m:rPr>
                        <m:nor/>
                      </m:rPr>
                      <a:rPr lang="en-US" b="0" i="1" baseline="-25000" dirty="0" smtClean="0">
                        <a:latin typeface="Times New Roman" pitchFamily="18" charset="0"/>
                        <a:cs typeface="Times New Roman" pitchFamily="18" charset="0"/>
                      </a:rPr>
                      <m:t>, </m:t>
                    </m:r>
                  </m:oMath>
                </a14:m>
                <a:r>
                  <a:rPr lang="en-US" i="1" dirty="0" smtClean="0">
                    <a:latin typeface="Times New Roman" pitchFamily="18" charset="0"/>
                    <a:cs typeface="Times New Roman" pitchFamily="18" charset="0"/>
                  </a:rPr>
                  <a:t>R</a:t>
                </a:r>
                <a14:m>
                  <m:oMath xmlns:m="http://schemas.openxmlformats.org/officeDocument/2006/math">
                    <m:r>
                      <m:rPr>
                        <m:nor/>
                      </m:rPr>
                      <a:rPr lang="en-US" i="1" baseline="-25000" dirty="0" smtClean="0">
                        <a:latin typeface="Cambria Math"/>
                        <a:cs typeface="Times New Roman" pitchFamily="18" charset="0"/>
                      </a:rPr>
                      <m:t>t</m:t>
                    </m:r>
                    <m:r>
                      <m:rPr>
                        <m:nor/>
                      </m:rPr>
                      <a:rPr lang="en-US" b="0" i="1" baseline="-25000" dirty="0" smtClean="0">
                        <a:latin typeface="Cambria Math"/>
                        <a:cs typeface="Times New Roman" pitchFamily="18" charset="0"/>
                      </a:rPr>
                      <m:t>,</m:t>
                    </m:r>
                    <m:r>
                      <m:rPr>
                        <m:nor/>
                      </m:rPr>
                      <a:rPr lang="en-US" b="0" i="1" baseline="-25000" dirty="0" smtClean="0">
                        <a:latin typeface="Times New Roman" pitchFamily="18" charset="0"/>
                        <a:cs typeface="Times New Roman" pitchFamily="18" charset="0"/>
                      </a:rPr>
                      <m:t>t</m:t>
                    </m:r>
                    <m:r>
                      <m:rPr>
                        <m:nor/>
                      </m:rPr>
                      <a:rPr lang="en-US" b="0" i="1" baseline="-25000" dirty="0" smtClean="0">
                        <a:latin typeface="Times New Roman" pitchFamily="18" charset="0"/>
                        <a:cs typeface="Times New Roman" pitchFamily="18" charset="0"/>
                      </a:rPr>
                      <m:t>+</m:t>
                    </m:r>
                    <m:r>
                      <m:rPr>
                        <m:nor/>
                      </m:rPr>
                      <a:rPr lang="en-US" b="0" i="1" baseline="-25000" dirty="0" smtClean="0">
                        <a:latin typeface="Times New Roman" pitchFamily="18" charset="0"/>
                        <a:cs typeface="Times New Roman" pitchFamily="18" charset="0"/>
                      </a:rPr>
                      <m:t>h</m:t>
                    </m:r>
                    <m:r>
                      <m:rPr>
                        <m:nor/>
                      </m:rPr>
                      <a:rPr lang="en-US" i="1" baseline="-25000" dirty="0">
                        <a:latin typeface="Times New Roman" pitchFamily="18" charset="0"/>
                        <a:cs typeface="Times New Roman" pitchFamily="18" charset="0"/>
                      </a:rPr>
                      <m:t> </m:t>
                    </m:r>
                  </m:oMath>
                </a14:m>
                <a:r>
                  <a:rPr lang="en-US" dirty="0" smtClean="0">
                    <a:latin typeface="Times New Roman" pitchFamily="18" charset="0"/>
                    <a:cs typeface="Times New Roman" pitchFamily="18" charset="0"/>
                  </a:rPr>
                  <a:t>)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a:rPr>
                          <m:t>1</m:t>
                        </m:r>
                      </m:num>
                      <m:den>
                        <m:r>
                          <a:rPr lang="en-US" b="0" i="1" smtClean="0">
                            <a:latin typeface="Cambria Math"/>
                          </a:rPr>
                          <m:t>3</m:t>
                        </m:r>
                      </m:den>
                    </m:f>
                    <m:r>
                      <a:rPr lang="en-US" i="1" smtClean="0">
                        <a:latin typeface="Cambria Math"/>
                      </a:rPr>
                      <m:t>×</m:t>
                    </m:r>
                    <m:f>
                      <m:fPr>
                        <m:ctrlPr>
                          <a:rPr lang="en-US" i="1">
                            <a:latin typeface="Cambria Math" panose="02040503050406030204" pitchFamily="18" charset="0"/>
                          </a:rPr>
                        </m:ctrlPr>
                      </m:fPr>
                      <m:num>
                        <m:r>
                          <a:rPr lang="en-US" i="1">
                            <a:latin typeface="Cambria Math"/>
                          </a:rPr>
                          <m:t>1</m:t>
                        </m:r>
                      </m:num>
                      <m:den>
                        <m:r>
                          <a:rPr lang="en-US" i="1">
                            <a:latin typeface="Cambria Math"/>
                          </a:rPr>
                          <m:t>3</m:t>
                        </m:r>
                      </m:den>
                    </m:f>
                    <m:r>
                      <a:rPr lang="en-US" i="1" smtClean="0">
                        <a:latin typeface="Cambria Math"/>
                      </a:rPr>
                      <m:t>×</m:t>
                    </m:r>
                    <m:r>
                      <a:rPr lang="en-US" i="1">
                        <a:latin typeface="Cambria Math"/>
                      </a:rPr>
                      <m:t>𝐶𝑂𝑉</m:t>
                    </m:r>
                    <m:r>
                      <a:rPr lang="en-US" i="1" baseline="-25000" dirty="0">
                        <a:latin typeface="Cambria Math"/>
                        <a:cs typeface="Times New Roman" pitchFamily="18" charset="0"/>
                      </a:rPr>
                      <m:t> </m:t>
                    </m:r>
                    <m:r>
                      <a:rPr lang="en-US" i="1">
                        <a:latin typeface="Cambria Math"/>
                      </a:rPr>
                      <m:t>(</m:t>
                    </m:r>
                  </m:oMath>
                </a14:m>
                <a:r>
                  <a:rPr lang="el-GR" dirty="0">
                    <a:latin typeface="Times New Roman" pitchFamily="18" charset="0"/>
                    <a:cs typeface="Times New Roman" pitchFamily="18" charset="0"/>
                  </a:rPr>
                  <a:t>Δ</a:t>
                </a:r>
                <a14:m>
                  <m:oMath xmlns:m="http://schemas.openxmlformats.org/officeDocument/2006/math">
                    <m:r>
                      <m:rPr>
                        <m:nor/>
                      </m:rPr>
                      <a:rPr lang="en-US" i="1" baseline="-25000" dirty="0">
                        <a:latin typeface="Times New Roman" pitchFamily="18" charset="0"/>
                        <a:cs typeface="Times New Roman" pitchFamily="18" charset="0"/>
                      </a:rPr>
                      <m:t>h</m:t>
                    </m:r>
                    <m:r>
                      <m:rPr>
                        <m:nor/>
                      </m:rPr>
                      <a:rPr lang="en-US" i="1" baseline="-25000" dirty="0">
                        <a:latin typeface="Times New Roman" pitchFamily="18" charset="0"/>
                        <a:cs typeface="Times New Roman" pitchFamily="18" charset="0"/>
                      </a:rPr>
                      <m:t> </m:t>
                    </m:r>
                    <m:r>
                      <m:rPr>
                        <m:nor/>
                      </m:rPr>
                      <a:rPr lang="en-US" i="1" dirty="0">
                        <a:latin typeface="Times New Roman" pitchFamily="18" charset="0"/>
                        <a:cs typeface="Times New Roman" pitchFamily="18" charset="0"/>
                      </a:rPr>
                      <m:t>c</m:t>
                    </m:r>
                    <m:r>
                      <m:rPr>
                        <m:nor/>
                      </m:rPr>
                      <a:rPr lang="en-US" i="1" baseline="-25000" dirty="0">
                        <a:latin typeface="Times New Roman" pitchFamily="18" charset="0"/>
                        <a:cs typeface="Times New Roman" pitchFamily="18" charset="0"/>
                      </a:rPr>
                      <m:t>t</m:t>
                    </m:r>
                    <m:r>
                      <m:rPr>
                        <m:nor/>
                      </m:rPr>
                      <a:rPr lang="en-US" i="1" baseline="-25000" dirty="0">
                        <a:latin typeface="Times New Roman" pitchFamily="18" charset="0"/>
                        <a:cs typeface="Times New Roman" pitchFamily="18" charset="0"/>
                      </a:rPr>
                      <m:t>+</m:t>
                    </m:r>
                    <m:r>
                      <m:rPr>
                        <m:nor/>
                      </m:rPr>
                      <a:rPr lang="en-US" i="1" baseline="-25000" dirty="0">
                        <a:latin typeface="Times New Roman" pitchFamily="18" charset="0"/>
                        <a:cs typeface="Times New Roman" pitchFamily="18" charset="0"/>
                      </a:rPr>
                      <m:t>h</m:t>
                    </m:r>
                    <m:r>
                      <m:rPr>
                        <m:nor/>
                      </m:rPr>
                      <a:rPr lang="en-US" i="1" baseline="-25000" dirty="0">
                        <a:latin typeface="Times New Roman" pitchFamily="18" charset="0"/>
                        <a:cs typeface="Times New Roman" pitchFamily="18" charset="0"/>
                      </a:rPr>
                      <m:t> , </m:t>
                    </m:r>
                  </m:oMath>
                </a14:m>
                <a:r>
                  <a:rPr lang="en-US" i="1" dirty="0">
                    <a:latin typeface="Times New Roman" pitchFamily="18" charset="0"/>
                    <a:cs typeface="Times New Roman" pitchFamily="18" charset="0"/>
                  </a:rPr>
                  <a:t>R</a:t>
                </a:r>
                <a14:m>
                  <m:oMath xmlns:m="http://schemas.openxmlformats.org/officeDocument/2006/math">
                    <m:r>
                      <m:rPr>
                        <m:nor/>
                      </m:rPr>
                      <a:rPr lang="en-US" i="1" baseline="-25000" dirty="0">
                        <a:latin typeface="Cambria Math"/>
                        <a:cs typeface="Times New Roman" pitchFamily="18" charset="0"/>
                      </a:rPr>
                      <m:t>t</m:t>
                    </m:r>
                    <m:r>
                      <m:rPr>
                        <m:nor/>
                      </m:rPr>
                      <a:rPr lang="en-US" i="1" baseline="-25000" dirty="0">
                        <a:latin typeface="Cambria Math"/>
                        <a:cs typeface="Times New Roman" pitchFamily="18" charset="0"/>
                      </a:rPr>
                      <m:t>,</m:t>
                    </m:r>
                    <m:r>
                      <m:rPr>
                        <m:nor/>
                      </m:rPr>
                      <a:rPr lang="en-US" i="1" baseline="-25000" dirty="0">
                        <a:latin typeface="Times New Roman" pitchFamily="18" charset="0"/>
                        <a:cs typeface="Times New Roman" pitchFamily="18" charset="0"/>
                      </a:rPr>
                      <m:t>t</m:t>
                    </m:r>
                    <m:r>
                      <m:rPr>
                        <m:nor/>
                      </m:rPr>
                      <a:rPr lang="en-US" i="1" baseline="-25000" dirty="0">
                        <a:latin typeface="Times New Roman" pitchFamily="18" charset="0"/>
                        <a:cs typeface="Times New Roman" pitchFamily="18" charset="0"/>
                      </a:rPr>
                      <m:t>+</m:t>
                    </m:r>
                    <m:r>
                      <m:rPr>
                        <m:nor/>
                      </m:rPr>
                      <a:rPr lang="en-US" i="1" baseline="-25000" dirty="0">
                        <a:latin typeface="Times New Roman" pitchFamily="18" charset="0"/>
                        <a:cs typeface="Times New Roman" pitchFamily="18" charset="0"/>
                      </a:rPr>
                      <m:t>h</m:t>
                    </m:r>
                    <m:r>
                      <m:rPr>
                        <m:nor/>
                      </m:rPr>
                      <a:rPr lang="en-US" i="1" baseline="-25000" dirty="0">
                        <a:latin typeface="Times New Roman" pitchFamily="18" charset="0"/>
                        <a:cs typeface="Times New Roman" pitchFamily="18" charset="0"/>
                      </a:rPr>
                      <m:t> </m:t>
                    </m:r>
                  </m:oMath>
                </a14:m>
                <a:r>
                  <a:rPr lang="en-US" dirty="0">
                    <a:latin typeface="Times New Roman" pitchFamily="18" charset="0"/>
                    <a:cs typeface="Times New Roman" pitchFamily="18" charset="0"/>
                  </a:rPr>
                  <a:t>) </a:t>
                </a:r>
              </a:p>
              <a:p>
                <a:pPr marL="0" indent="0">
                  <a:buNone/>
                </a:pPr>
                <a:endParaRPr lang="en-US" dirty="0" smtClean="0"/>
              </a:p>
              <a:p>
                <a:r>
                  <a:rPr lang="en-US" dirty="0" smtClean="0"/>
                  <a:t>In other words, equities are about 9 times less risky than they are perceived to be.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65237"/>
                <a:ext cx="8458200" cy="4983163"/>
              </a:xfrm>
              <a:blipFill rotWithShape="1">
                <a:blip r:embed="rId2"/>
                <a:stretch>
                  <a:fillRect l="-1585" t="-1591" r="-2233"/>
                </a:stretch>
              </a:blipFill>
            </p:spPr>
            <p:txBody>
              <a:bodyPr/>
              <a:lstStyle/>
              <a:p>
                <a:r>
                  <a:rPr lang="en-US">
                    <a:noFill/>
                  </a:rPr>
                  <a:t> </a:t>
                </a:r>
              </a:p>
            </p:txBody>
          </p:sp>
        </mc:Fallback>
      </mc:AlternateContent>
      <p:sp>
        <p:nvSpPr>
          <p:cNvPr id="7" name="Freeform 6"/>
          <p:cNvSpPr/>
          <p:nvPr/>
        </p:nvSpPr>
        <p:spPr>
          <a:xfrm>
            <a:off x="5546678" y="2362200"/>
            <a:ext cx="777922" cy="163773"/>
          </a:xfrm>
          <a:custGeom>
            <a:avLst/>
            <a:gdLst>
              <a:gd name="connsiteX0" fmla="*/ 0 w 777922"/>
              <a:gd name="connsiteY0" fmla="*/ 163773 h 163773"/>
              <a:gd name="connsiteX1" fmla="*/ 395785 w 777922"/>
              <a:gd name="connsiteY1" fmla="*/ 0 h 163773"/>
              <a:gd name="connsiteX2" fmla="*/ 777922 w 777922"/>
              <a:gd name="connsiteY2" fmla="*/ 163773 h 163773"/>
            </a:gdLst>
            <a:ahLst/>
            <a:cxnLst>
              <a:cxn ang="0">
                <a:pos x="connsiteX0" y="connsiteY0"/>
              </a:cxn>
              <a:cxn ang="0">
                <a:pos x="connsiteX1" y="connsiteY1"/>
              </a:cxn>
              <a:cxn ang="0">
                <a:pos x="connsiteX2" y="connsiteY2"/>
              </a:cxn>
            </a:cxnLst>
            <a:rect l="l" t="t" r="r" b="b"/>
            <a:pathLst>
              <a:path w="777922" h="163773">
                <a:moveTo>
                  <a:pt x="0" y="163773"/>
                </a:moveTo>
                <a:lnTo>
                  <a:pt x="395785" y="0"/>
                </a:lnTo>
                <a:lnTo>
                  <a:pt x="777922" y="163773"/>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149479442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762000" y="609600"/>
            <a:ext cx="6144374" cy="3046988"/>
          </a:xfrm>
          <a:prstGeom prst="rect">
            <a:avLst/>
          </a:prstGeom>
          <a:noFill/>
        </p:spPr>
        <p:txBody>
          <a:bodyPr wrap="none" rtlCol="0">
            <a:spAutoFit/>
          </a:bodyPr>
          <a:lstStyle/>
          <a:p>
            <a:r>
              <a:rPr lang="en-US" sz="3200" dirty="0" smtClean="0"/>
              <a:t>Outline</a:t>
            </a:r>
          </a:p>
          <a:p>
            <a:endParaRPr lang="en-US" sz="3200" dirty="0"/>
          </a:p>
          <a:p>
            <a:pPr marL="457200" indent="-457200">
              <a:buFont typeface="Arial" pitchFamily="34" charset="0"/>
              <a:buChar char="•"/>
            </a:pPr>
            <a:r>
              <a:rPr lang="en-US" sz="3200" dirty="0" smtClean="0"/>
              <a:t>Downward </a:t>
            </a:r>
            <a:r>
              <a:rPr lang="en-US" sz="3200" dirty="0"/>
              <a:t>nominal wage </a:t>
            </a:r>
            <a:r>
              <a:rPr lang="en-US" sz="3200" dirty="0" smtClean="0"/>
              <a:t>rigidity</a:t>
            </a:r>
          </a:p>
          <a:p>
            <a:pPr marL="457200" indent="-457200">
              <a:buFont typeface="Arial" pitchFamily="34" charset="0"/>
              <a:buChar char="•"/>
            </a:pPr>
            <a:r>
              <a:rPr lang="en-US" sz="3200" dirty="0" smtClean="0"/>
              <a:t>Belief </a:t>
            </a:r>
            <a:r>
              <a:rPr lang="en-US" sz="3200" dirty="0"/>
              <a:t>Formation </a:t>
            </a:r>
            <a:endParaRPr lang="en-US" sz="3200" dirty="0" smtClean="0"/>
          </a:p>
          <a:p>
            <a:pPr marL="457200" indent="-457200">
              <a:buFont typeface="Arial" pitchFamily="34" charset="0"/>
              <a:buChar char="•"/>
            </a:pPr>
            <a:r>
              <a:rPr lang="en-US" sz="3200" dirty="0" smtClean="0"/>
              <a:t>Asset </a:t>
            </a:r>
            <a:r>
              <a:rPr lang="en-US" sz="3200" dirty="0"/>
              <a:t>Pricing </a:t>
            </a:r>
            <a:r>
              <a:rPr lang="en-US" sz="3200" dirty="0" smtClean="0"/>
              <a:t>Anomalies</a:t>
            </a:r>
          </a:p>
          <a:p>
            <a:pPr marL="457200" indent="-457200">
              <a:buFont typeface="Arial" pitchFamily="34" charset="0"/>
              <a:buChar char="•"/>
            </a:pPr>
            <a:r>
              <a:rPr lang="en-US" sz="3200" dirty="0" smtClean="0"/>
              <a:t>Bubbles </a:t>
            </a:r>
            <a:r>
              <a:rPr lang="en-US" sz="3200" dirty="0"/>
              <a:t>and </a:t>
            </a:r>
            <a:r>
              <a:rPr lang="en-US" sz="3200" dirty="0" smtClean="0"/>
              <a:t>fluctuations</a:t>
            </a:r>
            <a:endParaRPr lang="en-US" sz="3200" dirty="0"/>
          </a:p>
        </p:txBody>
      </p:sp>
    </p:spTree>
    <p:extLst>
      <p:ext uri="{BB962C8B-B14F-4D97-AF65-F5344CB8AC3E}">
        <p14:creationId xmlns:p14="http://schemas.microsoft.com/office/powerpoint/2010/main" val="1457079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 Leverage</a:t>
            </a:r>
            <a:endParaRPr lang="en-US" dirty="0"/>
          </a:p>
        </p:txBody>
      </p:sp>
      <p:sp>
        <p:nvSpPr>
          <p:cNvPr id="3" name="Content Placeholder 2"/>
          <p:cNvSpPr>
            <a:spLocks noGrp="1"/>
          </p:cNvSpPr>
          <p:nvPr>
            <p:ph idx="1"/>
          </p:nvPr>
        </p:nvSpPr>
        <p:spPr/>
        <p:txBody>
          <a:bodyPr/>
          <a:lstStyle/>
          <a:p>
            <a:r>
              <a:rPr lang="en-US" dirty="0" smtClean="0"/>
              <a:t>Household leverage</a:t>
            </a:r>
          </a:p>
          <a:p>
            <a:r>
              <a:rPr lang="en-US" dirty="0" smtClean="0"/>
              <a:t>Leverage in financial sector</a:t>
            </a:r>
          </a:p>
        </p:txBody>
      </p:sp>
    </p:spTree>
    <p:extLst>
      <p:ext uri="{BB962C8B-B14F-4D97-AF65-F5344CB8AC3E}">
        <p14:creationId xmlns:p14="http://schemas.microsoft.com/office/powerpoint/2010/main" val="1906335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8498" name="Picture 2"/>
          <p:cNvPicPr>
            <a:picLocks noChangeAspect="1" noChangeArrowheads="1"/>
          </p:cNvPicPr>
          <p:nvPr/>
        </p:nvPicPr>
        <p:blipFill>
          <a:blip r:embed="rId2"/>
          <a:srcRect/>
          <a:stretch>
            <a:fillRect/>
          </a:stretch>
        </p:blipFill>
        <p:spPr bwMode="auto">
          <a:xfrm>
            <a:off x="880100" y="990600"/>
            <a:ext cx="7425700" cy="5867400"/>
          </a:xfrm>
          <a:prstGeom prst="rect">
            <a:avLst/>
          </a:prstGeom>
          <a:noFill/>
          <a:ln w="9525">
            <a:noFill/>
            <a:miter lim="800000"/>
            <a:headEnd/>
            <a:tailEnd/>
          </a:ln>
          <a:effectLst/>
        </p:spPr>
      </p:pic>
      <p:sp>
        <p:nvSpPr>
          <p:cNvPr id="2" name="Title 1"/>
          <p:cNvSpPr>
            <a:spLocks noGrp="1"/>
          </p:cNvSpPr>
          <p:nvPr>
            <p:ph type="title"/>
          </p:nvPr>
        </p:nvSpPr>
        <p:spPr>
          <a:xfrm>
            <a:off x="609600" y="0"/>
            <a:ext cx="8229600" cy="1143000"/>
          </a:xfrm>
        </p:spPr>
        <p:txBody>
          <a:bodyPr>
            <a:normAutofit/>
          </a:bodyPr>
          <a:lstStyle/>
          <a:p>
            <a:r>
              <a:rPr lang="en-US" sz="2800" dirty="0" smtClean="0"/>
              <a:t>Equity Premium for Different AR(</a:t>
            </a:r>
            <a:r>
              <a:rPr lang="en-US" sz="2800" i="1" dirty="0" smtClean="0">
                <a:latin typeface="Times New Roman" pitchFamily="18" charset="0"/>
                <a:cs typeface="Times New Roman" pitchFamily="18" charset="0"/>
              </a:rPr>
              <a:t>p</a:t>
            </a:r>
            <a:r>
              <a:rPr lang="en-US" sz="2800" dirty="0" smtClean="0"/>
              <a:t>) Models of Earnings</a:t>
            </a:r>
            <a:endParaRPr lang="en-US" sz="2800" dirty="0"/>
          </a:p>
        </p:txBody>
      </p:sp>
    </p:spTree>
    <p:extLst>
      <p:ext uri="{BB962C8B-B14F-4D97-AF65-F5344CB8AC3E}">
        <p14:creationId xmlns:p14="http://schemas.microsoft.com/office/powerpoint/2010/main" val="2642660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Standard deviation of equity returns </a:t>
            </a:r>
            <a:br>
              <a:rPr lang="en-US" sz="2800" dirty="0" smtClean="0"/>
            </a:br>
            <a:r>
              <a:rPr lang="en-US" sz="2800" dirty="0" smtClean="0"/>
              <a:t>for Different AR(</a:t>
            </a:r>
            <a:r>
              <a:rPr lang="en-US" sz="2800" i="1" dirty="0" smtClean="0">
                <a:latin typeface="Times New Roman" pitchFamily="18" charset="0"/>
                <a:cs typeface="Times New Roman" pitchFamily="18" charset="0"/>
              </a:rPr>
              <a:t>p</a:t>
            </a:r>
            <a:r>
              <a:rPr lang="en-US" sz="2800" dirty="0" smtClean="0"/>
              <a:t>) Models of Earnings</a:t>
            </a:r>
            <a:endParaRPr lang="en-US" sz="2800" dirty="0"/>
          </a:p>
        </p:txBody>
      </p:sp>
      <p:pic>
        <p:nvPicPr>
          <p:cNvPr id="619522" name="Picture 2"/>
          <p:cNvPicPr>
            <a:picLocks noChangeAspect="1" noChangeArrowheads="1"/>
          </p:cNvPicPr>
          <p:nvPr/>
        </p:nvPicPr>
        <p:blipFill>
          <a:blip r:embed="rId2"/>
          <a:srcRect/>
          <a:stretch>
            <a:fillRect/>
          </a:stretch>
        </p:blipFill>
        <p:spPr bwMode="auto">
          <a:xfrm>
            <a:off x="914400" y="1518929"/>
            <a:ext cx="7162800" cy="5339071"/>
          </a:xfrm>
          <a:prstGeom prst="rect">
            <a:avLst/>
          </a:prstGeom>
          <a:noFill/>
          <a:ln w="9525">
            <a:noFill/>
            <a:miter lim="800000"/>
            <a:headEnd/>
            <a:tailEnd/>
          </a:ln>
          <a:effectLst/>
        </p:spPr>
      </p:pic>
    </p:spTree>
    <p:extLst>
      <p:ext uri="{BB962C8B-B14F-4D97-AF65-F5344CB8AC3E}">
        <p14:creationId xmlns:p14="http://schemas.microsoft.com/office/powerpoint/2010/main" val="3996312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smtClean="0"/>
              <a:t>Standard Deviation of Consumption Growth for Different AR(</a:t>
            </a:r>
            <a:r>
              <a:rPr lang="en-US" sz="3200" i="1" dirty="0" smtClean="0">
                <a:latin typeface="Times New Roman" pitchFamily="18" charset="0"/>
                <a:cs typeface="Times New Roman" pitchFamily="18" charset="0"/>
              </a:rPr>
              <a:t>p</a:t>
            </a:r>
            <a:r>
              <a:rPr lang="en-US" sz="3200" dirty="0" smtClean="0"/>
              <a:t>) Models of Earnings</a:t>
            </a:r>
            <a:endParaRPr lang="en-US" sz="3200" dirty="0"/>
          </a:p>
        </p:txBody>
      </p:sp>
      <p:pic>
        <p:nvPicPr>
          <p:cNvPr id="620546" name="Picture 2"/>
          <p:cNvPicPr>
            <a:picLocks noChangeAspect="1" noChangeArrowheads="1"/>
          </p:cNvPicPr>
          <p:nvPr/>
        </p:nvPicPr>
        <p:blipFill>
          <a:blip r:embed="rId2"/>
          <a:srcRect/>
          <a:stretch>
            <a:fillRect/>
          </a:stretch>
        </p:blipFill>
        <p:spPr bwMode="auto">
          <a:xfrm>
            <a:off x="762000" y="1063278"/>
            <a:ext cx="7620000" cy="5718521"/>
          </a:xfrm>
          <a:prstGeom prst="rect">
            <a:avLst/>
          </a:prstGeom>
          <a:noFill/>
          <a:ln w="9525">
            <a:noFill/>
            <a:miter lim="800000"/>
            <a:headEnd/>
            <a:tailEnd/>
          </a:ln>
          <a:effectLst/>
        </p:spPr>
      </p:pic>
    </p:spTree>
    <p:extLst>
      <p:ext uri="{BB962C8B-B14F-4D97-AF65-F5344CB8AC3E}">
        <p14:creationId xmlns:p14="http://schemas.microsoft.com/office/powerpoint/2010/main" val="1544447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4724400" y="1143000"/>
            <a:ext cx="4114800" cy="369332"/>
          </a:xfrm>
          <a:prstGeom prst="rect">
            <a:avLst/>
          </a:prstGeom>
          <a:solidFill>
            <a:srgbClr val="FCF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24642" name="Picture 2"/>
          <p:cNvPicPr>
            <a:picLocks noChangeAspect="1" noChangeArrowheads="1"/>
          </p:cNvPicPr>
          <p:nvPr/>
        </p:nvPicPr>
        <p:blipFill>
          <a:blip r:embed="rId3"/>
          <a:srcRect/>
          <a:stretch>
            <a:fillRect/>
          </a:stretch>
        </p:blipFill>
        <p:spPr bwMode="auto">
          <a:xfrm>
            <a:off x="4495800" y="1143000"/>
            <a:ext cx="4648200" cy="5528733"/>
          </a:xfrm>
          <a:prstGeom prst="rect">
            <a:avLst/>
          </a:prstGeom>
          <a:noFill/>
          <a:ln w="9525">
            <a:noFill/>
            <a:miter lim="800000"/>
            <a:headEnd/>
            <a:tailEnd/>
          </a:ln>
          <a:effectLst/>
        </p:spPr>
      </p:pic>
      <p:sp>
        <p:nvSpPr>
          <p:cNvPr id="5" name="Title 1"/>
          <p:cNvSpPr>
            <a:spLocks noGrp="1"/>
          </p:cNvSpPr>
          <p:nvPr>
            <p:ph type="title"/>
          </p:nvPr>
        </p:nvSpPr>
        <p:spPr>
          <a:xfrm>
            <a:off x="457200" y="0"/>
            <a:ext cx="8229600" cy="1143000"/>
          </a:xfrm>
        </p:spPr>
        <p:txBody>
          <a:bodyPr>
            <a:normAutofit/>
          </a:bodyPr>
          <a:lstStyle/>
          <a:p>
            <a:r>
              <a:rPr lang="en-US" sz="3200" dirty="0" smtClean="0"/>
              <a:t>Covariance of consumption growth and cumulative return at different horizons</a:t>
            </a:r>
            <a:endParaRPr lang="en-US" sz="3200" dirty="0"/>
          </a:p>
        </p:txBody>
      </p:sp>
      <p:pic>
        <p:nvPicPr>
          <p:cNvPr id="6" name="Picture 2"/>
          <p:cNvPicPr>
            <a:picLocks noChangeAspect="1" noChangeArrowheads="1"/>
          </p:cNvPicPr>
          <p:nvPr/>
        </p:nvPicPr>
        <p:blipFill>
          <a:blip r:embed="rId4"/>
          <a:srcRect/>
          <a:stretch>
            <a:fillRect/>
          </a:stretch>
        </p:blipFill>
        <p:spPr bwMode="auto">
          <a:xfrm>
            <a:off x="377835" y="1295400"/>
            <a:ext cx="3889365" cy="5562600"/>
          </a:xfrm>
          <a:prstGeom prst="rect">
            <a:avLst/>
          </a:prstGeom>
          <a:noFill/>
          <a:ln w="9525">
            <a:noFill/>
            <a:miter lim="800000"/>
            <a:headEnd/>
            <a:tailEnd/>
          </a:ln>
          <a:effectLst/>
        </p:spPr>
      </p:pic>
      <p:sp>
        <p:nvSpPr>
          <p:cNvPr id="2" name="TextBox 1"/>
          <p:cNvSpPr txBox="1"/>
          <p:nvPr/>
        </p:nvSpPr>
        <p:spPr>
          <a:xfrm>
            <a:off x="5638800" y="1371600"/>
            <a:ext cx="1516313" cy="369332"/>
          </a:xfrm>
          <a:prstGeom prst="rect">
            <a:avLst/>
          </a:prstGeom>
          <a:noFill/>
        </p:spPr>
        <p:txBody>
          <a:bodyPr wrap="none" rtlCol="0">
            <a:spAutoFit/>
          </a:bodyPr>
          <a:lstStyle/>
          <a:p>
            <a:r>
              <a:rPr lang="en-US" dirty="0" smtClean="0">
                <a:solidFill>
                  <a:prstClr val="black"/>
                </a:solidFill>
              </a:rPr>
              <a:t>Empirical data</a:t>
            </a:r>
            <a:endParaRPr lang="en-US" dirty="0">
              <a:solidFill>
                <a:prstClr val="black"/>
              </a:solidFill>
            </a:endParaRPr>
          </a:p>
        </p:txBody>
      </p:sp>
      <p:sp>
        <p:nvSpPr>
          <p:cNvPr id="3" name="TextBox 2"/>
          <p:cNvSpPr txBox="1"/>
          <p:nvPr/>
        </p:nvSpPr>
        <p:spPr>
          <a:xfrm>
            <a:off x="1152636" y="1219200"/>
            <a:ext cx="1590564" cy="369332"/>
          </a:xfrm>
          <a:prstGeom prst="rect">
            <a:avLst/>
          </a:prstGeom>
          <a:noFill/>
        </p:spPr>
        <p:txBody>
          <a:bodyPr wrap="none" rtlCol="0">
            <a:spAutoFit/>
          </a:bodyPr>
          <a:lstStyle/>
          <a:p>
            <a:r>
              <a:rPr lang="en-US" dirty="0" smtClean="0">
                <a:solidFill>
                  <a:prstClr val="black"/>
                </a:solidFill>
              </a:rPr>
              <a:t>Simulated data</a:t>
            </a:r>
            <a:endParaRPr lang="en-US" dirty="0">
              <a:solidFill>
                <a:prstClr val="black"/>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665663450"/>
              </p:ext>
            </p:extLst>
          </p:nvPr>
        </p:nvGraphicFramePr>
        <p:xfrm>
          <a:off x="2667000" y="5105400"/>
          <a:ext cx="3940175" cy="977900"/>
        </p:xfrm>
        <a:graphic>
          <a:graphicData uri="http://schemas.openxmlformats.org/presentationml/2006/ole">
            <mc:AlternateContent xmlns:mc="http://schemas.openxmlformats.org/markup-compatibility/2006">
              <mc:Choice xmlns:v="urn:schemas-microsoft-com:vml" Requires="v">
                <p:oleObj spid="_x0000_s296040" name="Equation" r:id="rId5" imgW="1638000" imgH="406080" progId="Equation.DSMT4">
                  <p:embed/>
                </p:oleObj>
              </mc:Choice>
              <mc:Fallback>
                <p:oleObj name="Equation" r:id="rId5" imgW="1638000" imgH="406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5105400"/>
                        <a:ext cx="3940175" cy="977900"/>
                      </a:xfrm>
                      <a:prstGeom prst="rect">
                        <a:avLst/>
                      </a:prstGeom>
                      <a:solidFill>
                        <a:schemeClr val="bg1"/>
                      </a:solidFill>
                      <a:ln>
                        <a:solidFill>
                          <a:schemeClr val="tx1">
                            <a:lumMod val="50000"/>
                            <a:lumOff val="50000"/>
                          </a:schemeClr>
                        </a:solidFill>
                      </a:ln>
                    </p:spPr>
                  </p:pic>
                </p:oleObj>
              </mc:Fallback>
            </mc:AlternateContent>
          </a:graphicData>
        </a:graphic>
      </p:graphicFrame>
    </p:spTree>
    <p:extLst>
      <p:ext uri="{BB962C8B-B14F-4D97-AF65-F5344CB8AC3E}">
        <p14:creationId xmlns:p14="http://schemas.microsoft.com/office/powerpoint/2010/main" val="2080891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How would rational expectations (RE) agents </a:t>
            </a:r>
            <a:br>
              <a:rPr lang="en-US" sz="3200" dirty="0" smtClean="0"/>
            </a:br>
            <a:r>
              <a:rPr lang="en-US" sz="3200" dirty="0" smtClean="0"/>
              <a:t>behave in this economy?</a:t>
            </a:r>
            <a:endParaRPr lang="en-US" sz="3200" dirty="0"/>
          </a:p>
        </p:txBody>
      </p:sp>
      <p:sp>
        <p:nvSpPr>
          <p:cNvPr id="3" name="Content Placeholder 2"/>
          <p:cNvSpPr>
            <a:spLocks noGrp="1"/>
          </p:cNvSpPr>
          <p:nvPr>
            <p:ph idx="1"/>
          </p:nvPr>
        </p:nvSpPr>
        <p:spPr/>
        <p:txBody>
          <a:bodyPr/>
          <a:lstStyle/>
          <a:p>
            <a:r>
              <a:rPr lang="en-US" dirty="0" smtClean="0"/>
              <a:t>Closed form solution for consumption function and asset allocation </a:t>
            </a:r>
          </a:p>
          <a:p>
            <a:r>
              <a:rPr lang="en-US" dirty="0" smtClean="0"/>
              <a:t>RE agents hold 50% more equities than normal agents</a:t>
            </a:r>
          </a:p>
          <a:p>
            <a:r>
              <a:rPr lang="en-US" dirty="0" smtClean="0"/>
              <a:t>RE agents adjust their equity allocation counter-cyclically</a:t>
            </a:r>
            <a:endParaRPr lang="en-US" dirty="0"/>
          </a:p>
        </p:txBody>
      </p:sp>
    </p:spTree>
    <p:extLst>
      <p:ext uri="{BB962C8B-B14F-4D97-AF65-F5344CB8AC3E}">
        <p14:creationId xmlns:p14="http://schemas.microsoft.com/office/powerpoint/2010/main" val="1981161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rmAutofit/>
          </a:bodyPr>
          <a:lstStyle/>
          <a:p>
            <a:r>
              <a:rPr lang="en-US" sz="2800" dirty="0" smtClean="0"/>
              <a:t>Relative leverage of RE agents as a function of the </a:t>
            </a:r>
            <a:br>
              <a:rPr lang="en-US" sz="2800" dirty="0" smtClean="0"/>
            </a:br>
            <a:r>
              <a:rPr lang="en-US" sz="2800" dirty="0" smtClean="0"/>
              <a:t>AR(</a:t>
            </a:r>
            <a:r>
              <a:rPr lang="en-US" sz="2800" i="1" dirty="0" smtClean="0">
                <a:latin typeface="Times New Roman" pitchFamily="18" charset="0"/>
                <a:cs typeface="Times New Roman" pitchFamily="18" charset="0"/>
              </a:rPr>
              <a:t>p</a:t>
            </a:r>
            <a:r>
              <a:rPr lang="en-US" sz="2800" dirty="0" smtClean="0"/>
              <a:t>) beliefs of non-RE agents</a:t>
            </a:r>
            <a:endParaRPr lang="en-US" sz="2800" dirty="0"/>
          </a:p>
        </p:txBody>
      </p:sp>
      <p:pic>
        <p:nvPicPr>
          <p:cNvPr id="622594" name="Picture 2"/>
          <p:cNvPicPr>
            <a:picLocks noChangeAspect="1" noChangeArrowheads="1"/>
          </p:cNvPicPr>
          <p:nvPr/>
        </p:nvPicPr>
        <p:blipFill>
          <a:blip r:embed="rId2"/>
          <a:srcRect/>
          <a:stretch>
            <a:fillRect/>
          </a:stretch>
        </p:blipFill>
        <p:spPr bwMode="auto">
          <a:xfrm>
            <a:off x="914018" y="1002599"/>
            <a:ext cx="7315582" cy="5855401"/>
          </a:xfrm>
          <a:prstGeom prst="rect">
            <a:avLst/>
          </a:prstGeom>
          <a:noFill/>
          <a:ln w="9525">
            <a:noFill/>
            <a:miter lim="800000"/>
            <a:headEnd/>
            <a:tailEnd/>
          </a:ln>
          <a:effectLst/>
        </p:spPr>
      </p:pic>
    </p:spTree>
    <p:extLst>
      <p:ext uri="{BB962C8B-B14F-4D97-AF65-F5344CB8AC3E}">
        <p14:creationId xmlns:p14="http://schemas.microsoft.com/office/powerpoint/2010/main" val="3235185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smtClean="0"/>
              <a:t>Summary</a:t>
            </a:r>
            <a:endParaRPr lang="en-US" sz="3200" dirty="0"/>
          </a:p>
        </p:txBody>
      </p:sp>
      <p:sp>
        <p:nvSpPr>
          <p:cNvPr id="3" name="Content Placeholder 2"/>
          <p:cNvSpPr>
            <a:spLocks noGrp="1"/>
          </p:cNvSpPr>
          <p:nvPr>
            <p:ph idx="1"/>
          </p:nvPr>
        </p:nvSpPr>
        <p:spPr>
          <a:xfrm>
            <a:off x="228600" y="990600"/>
            <a:ext cx="8763000" cy="4525963"/>
          </a:xfrm>
        </p:spPr>
        <p:txBody>
          <a:bodyPr>
            <a:noAutofit/>
          </a:bodyPr>
          <a:lstStyle/>
          <a:p>
            <a:pPr marL="514350" indent="-514350">
              <a:buFont typeface="+mj-lt"/>
              <a:buAutoNum type="arabicPeriod"/>
            </a:pPr>
            <a:r>
              <a:rPr lang="en-US" sz="2400" dirty="0" smtClean="0"/>
              <a:t>Fundamentals follow hump-shaped dynamics:</a:t>
            </a:r>
          </a:p>
          <a:p>
            <a:pPr marL="1314450" lvl="2" indent="-514350"/>
            <a:r>
              <a:rPr lang="en-US" dirty="0" smtClean="0"/>
              <a:t>Short-run momentum</a:t>
            </a:r>
          </a:p>
          <a:p>
            <a:pPr marL="1314450" lvl="2" indent="-514350"/>
            <a:r>
              <a:rPr lang="en-US" dirty="0" smtClean="0"/>
              <a:t>Long-run (partial) mean reversion</a:t>
            </a:r>
          </a:p>
          <a:p>
            <a:pPr marL="514350" indent="-514350">
              <a:buFont typeface="+mj-lt"/>
              <a:buAutoNum type="arabicPeriod"/>
            </a:pPr>
            <a:r>
              <a:rPr lang="en-US" sz="2400" dirty="0" smtClean="0"/>
              <a:t>Agents use simple models that miss some of the mean reversion</a:t>
            </a:r>
          </a:p>
          <a:p>
            <a:pPr marL="514350" indent="-514350">
              <a:buFont typeface="+mj-lt"/>
              <a:buAutoNum type="arabicPeriod"/>
            </a:pPr>
            <a:r>
              <a:rPr lang="en-US" sz="2400" dirty="0" smtClean="0"/>
              <a:t>Asset prices </a:t>
            </a:r>
            <a:r>
              <a:rPr lang="en-US" sz="2400" dirty="0"/>
              <a:t>exhibit excess volatility and long-run mean reversion</a:t>
            </a:r>
          </a:p>
          <a:p>
            <a:pPr marL="514350" indent="-514350">
              <a:buFont typeface="+mj-lt"/>
              <a:buAutoNum type="arabicPeriod"/>
            </a:pPr>
            <a:r>
              <a:rPr lang="en-US" sz="2400" dirty="0"/>
              <a:t>Cycles in consumption (and investment)</a:t>
            </a:r>
          </a:p>
          <a:p>
            <a:pPr marL="514350" indent="-514350">
              <a:buFont typeface="+mj-lt"/>
              <a:buAutoNum type="arabicPeriod"/>
            </a:pPr>
            <a:r>
              <a:rPr lang="en-US" sz="2400" dirty="0"/>
              <a:t>The covariance of returns and consumption growth rises and then falls with horizon </a:t>
            </a:r>
            <a:r>
              <a:rPr lang="en-US" sz="2400" i="1" dirty="0">
                <a:latin typeface="Times New Roman" pitchFamily="18" charset="0"/>
                <a:cs typeface="Times New Roman" pitchFamily="18" charset="0"/>
              </a:rPr>
              <a:t>h </a:t>
            </a:r>
          </a:p>
          <a:p>
            <a:pPr marL="514350" indent="-514350">
              <a:buFont typeface="+mj-lt"/>
              <a:buAutoNum type="arabicPeriod"/>
            </a:pPr>
            <a:r>
              <a:rPr lang="en-US" sz="2400" dirty="0"/>
              <a:t>Equity is perceived as many times riskier than it actually is</a:t>
            </a:r>
          </a:p>
          <a:p>
            <a:pPr marL="514350" indent="-514350">
              <a:buFont typeface="+mj-lt"/>
              <a:buAutoNum type="arabicPeriod"/>
            </a:pPr>
            <a:r>
              <a:rPr lang="en-US" sz="2400" dirty="0"/>
              <a:t>Rational investors should hold </a:t>
            </a:r>
            <a:r>
              <a:rPr lang="en-US" sz="2400" dirty="0" smtClean="0"/>
              <a:t>more </a:t>
            </a:r>
            <a:r>
              <a:rPr lang="en-US" sz="2400" dirty="0"/>
              <a:t>equity than typical investors </a:t>
            </a:r>
          </a:p>
          <a:p>
            <a:pPr marL="514350" indent="-514350">
              <a:buFont typeface="+mj-lt"/>
              <a:buAutoNum type="arabicPeriod"/>
            </a:pPr>
            <a:r>
              <a:rPr lang="en-US" sz="2400" dirty="0"/>
              <a:t>Rational investors should </a:t>
            </a:r>
            <a:r>
              <a:rPr lang="en-US" sz="2400" dirty="0" smtClean="0"/>
              <a:t>invest </a:t>
            </a:r>
            <a:r>
              <a:rPr lang="en-US" sz="2400" dirty="0" err="1" smtClean="0"/>
              <a:t>countercyclically</a:t>
            </a:r>
            <a:endParaRPr lang="en-US" sz="2400" dirty="0"/>
          </a:p>
          <a:p>
            <a:pPr marL="514350" indent="-514350"/>
            <a:endParaRPr lang="en-US" sz="2400" dirty="0" smtClean="0"/>
          </a:p>
          <a:p>
            <a:pPr marL="0" indent="0">
              <a:buNone/>
            </a:pPr>
            <a:endParaRPr lang="en-US" sz="2400" dirty="0"/>
          </a:p>
        </p:txBody>
      </p:sp>
    </p:spTree>
    <p:extLst>
      <p:ext uri="{BB962C8B-B14F-4D97-AF65-F5344CB8AC3E}">
        <p14:creationId xmlns:p14="http://schemas.microsoft.com/office/powerpoint/2010/main" val="29851930"/>
      </p:ext>
    </p:extLst>
  </p:cSld>
  <p:clrMapOvr>
    <a:masterClrMapping/>
  </p:clrMapOvr>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ahead</a:t>
            </a:r>
            <a:endParaRPr lang="en-US" dirty="0"/>
          </a:p>
        </p:txBody>
      </p:sp>
      <p:sp>
        <p:nvSpPr>
          <p:cNvPr id="3" name="Content Placeholder 2"/>
          <p:cNvSpPr>
            <a:spLocks noGrp="1"/>
          </p:cNvSpPr>
          <p:nvPr>
            <p:ph idx="1"/>
          </p:nvPr>
        </p:nvSpPr>
        <p:spPr/>
        <p:txBody>
          <a:bodyPr>
            <a:normAutofit/>
          </a:bodyPr>
          <a:lstStyle/>
          <a:p>
            <a:r>
              <a:rPr lang="en-US" dirty="0" smtClean="0"/>
              <a:t>To do dynamic economics we need models of forward looking beliefs</a:t>
            </a:r>
          </a:p>
          <a:p>
            <a:r>
              <a:rPr lang="en-US" dirty="0" smtClean="0"/>
              <a:t>At the moment, rational expectations has an overwhelmingly dominant position</a:t>
            </a:r>
          </a:p>
          <a:p>
            <a:r>
              <a:rPr lang="en-US" dirty="0" smtClean="0"/>
              <a:t>Need alternatives to the rational expectations benchmark </a:t>
            </a:r>
          </a:p>
        </p:txBody>
      </p:sp>
    </p:spTree>
    <p:extLst>
      <p:ext uri="{BB962C8B-B14F-4D97-AF65-F5344CB8AC3E}">
        <p14:creationId xmlns:p14="http://schemas.microsoft.com/office/powerpoint/2010/main" val="3856096913"/>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3A8B96E-EABD-475B-B8D7-EF082128A7DA}" type="slidenum">
              <a:rPr lang="en-US"/>
              <a:pPr/>
              <a:t>208</a:t>
            </a:fld>
            <a:endParaRPr lang="en-US"/>
          </a:p>
        </p:txBody>
      </p:sp>
      <p:sp>
        <p:nvSpPr>
          <p:cNvPr id="378882" name="Rectangle 2"/>
          <p:cNvSpPr>
            <a:spLocks noGrp="1" noChangeArrowheads="1"/>
          </p:cNvSpPr>
          <p:nvPr>
            <p:ph type="title"/>
          </p:nvPr>
        </p:nvSpPr>
        <p:spPr/>
        <p:txBody>
          <a:bodyPr>
            <a:normAutofit/>
          </a:bodyPr>
          <a:lstStyle/>
          <a:p>
            <a:r>
              <a:rPr lang="en-US" sz="4000" dirty="0"/>
              <a:t>Psychological </a:t>
            </a:r>
            <a:r>
              <a:rPr lang="en-US" sz="4000" dirty="0" smtClean="0"/>
              <a:t>foundations of bubbles</a:t>
            </a:r>
            <a:endParaRPr lang="en-US" sz="4000" dirty="0"/>
          </a:p>
        </p:txBody>
      </p:sp>
      <p:sp>
        <p:nvSpPr>
          <p:cNvPr id="378883" name="Rectangle 3"/>
          <p:cNvSpPr>
            <a:spLocks noGrp="1" noChangeArrowheads="1"/>
          </p:cNvSpPr>
          <p:nvPr>
            <p:ph type="body" idx="1"/>
          </p:nvPr>
        </p:nvSpPr>
        <p:spPr>
          <a:xfrm>
            <a:off x="279400" y="1377950"/>
            <a:ext cx="8686800" cy="4805363"/>
          </a:xfrm>
        </p:spPr>
        <p:txBody>
          <a:bodyPr>
            <a:normAutofit/>
          </a:bodyPr>
          <a:lstStyle/>
          <a:p>
            <a:pPr>
              <a:buFont typeface="Wingdings" pitchFamily="2" charset="2"/>
              <a:buNone/>
            </a:pPr>
            <a:r>
              <a:rPr lang="en-US" sz="2800" dirty="0" smtClean="0"/>
              <a:t>Extrapolation – it’s a generally useful heuristic </a:t>
            </a:r>
          </a:p>
          <a:p>
            <a:pPr>
              <a:buFont typeface="Wingdings" pitchFamily="2" charset="2"/>
              <a:buNone/>
            </a:pPr>
            <a:r>
              <a:rPr lang="en-US" sz="2800" dirty="0" err="1" smtClean="0"/>
              <a:t>LaPorta</a:t>
            </a:r>
            <a:r>
              <a:rPr lang="en-US" sz="2800" dirty="0" smtClean="0"/>
              <a:t> (2003)</a:t>
            </a:r>
            <a:endParaRPr lang="en-US" sz="2800" dirty="0"/>
          </a:p>
          <a:p>
            <a:r>
              <a:rPr lang="en-US" sz="2800" dirty="0" smtClean="0"/>
              <a:t>Companies </a:t>
            </a:r>
            <a:r>
              <a:rPr lang="en-US" sz="2800" dirty="0"/>
              <a:t>with high historical earnings growth have negative earnings surprises</a:t>
            </a:r>
          </a:p>
          <a:p>
            <a:r>
              <a:rPr lang="en-US" sz="2800" dirty="0"/>
              <a:t>Companies with low historical earnings growth have                 positive earnings surprises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88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88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3A8B96E-EABD-475B-B8D7-EF082128A7DA}" type="slidenum">
              <a:rPr lang="en-US"/>
              <a:pPr/>
              <a:t>209</a:t>
            </a:fld>
            <a:endParaRPr lang="en-US"/>
          </a:p>
        </p:txBody>
      </p:sp>
      <p:sp>
        <p:nvSpPr>
          <p:cNvPr id="378882" name="Rectangle 2"/>
          <p:cNvSpPr>
            <a:spLocks noGrp="1" noChangeArrowheads="1"/>
          </p:cNvSpPr>
          <p:nvPr>
            <p:ph type="title"/>
          </p:nvPr>
        </p:nvSpPr>
        <p:spPr/>
        <p:txBody>
          <a:bodyPr>
            <a:normAutofit/>
          </a:bodyPr>
          <a:lstStyle/>
          <a:p>
            <a:r>
              <a:rPr lang="en-US" sz="4000" dirty="0"/>
              <a:t>Psychological </a:t>
            </a:r>
            <a:r>
              <a:rPr lang="en-US" sz="4000" dirty="0" smtClean="0"/>
              <a:t>foundations of bubbles</a:t>
            </a:r>
            <a:endParaRPr lang="en-US" sz="4000" dirty="0"/>
          </a:p>
        </p:txBody>
      </p:sp>
      <p:sp>
        <p:nvSpPr>
          <p:cNvPr id="378883" name="Rectangle 3"/>
          <p:cNvSpPr>
            <a:spLocks noGrp="1" noChangeArrowheads="1"/>
          </p:cNvSpPr>
          <p:nvPr>
            <p:ph type="body" idx="1"/>
          </p:nvPr>
        </p:nvSpPr>
        <p:spPr>
          <a:xfrm>
            <a:off x="279400" y="1377950"/>
            <a:ext cx="8686800" cy="4805363"/>
          </a:xfrm>
        </p:spPr>
        <p:txBody>
          <a:bodyPr>
            <a:normAutofit fontScale="85000" lnSpcReduction="10000"/>
          </a:bodyPr>
          <a:lstStyle/>
          <a:p>
            <a:pPr>
              <a:buFont typeface="Wingdings" pitchFamily="2" charset="2"/>
              <a:buNone/>
            </a:pPr>
            <a:r>
              <a:rPr lang="en-US" sz="2800" dirty="0" smtClean="0"/>
              <a:t>Return chasing</a:t>
            </a:r>
            <a:endParaRPr lang="en-US" sz="2800" dirty="0"/>
          </a:p>
          <a:p>
            <a:r>
              <a:rPr lang="en-US" sz="2800" dirty="0" smtClean="0"/>
              <a:t>One standard deviation increase in an investor’s idiosyncratic 401(k) rate of return during the current year increases her 401(k) savings rate at year-end by 0.13 percentage points (</a:t>
            </a:r>
            <a:r>
              <a:rPr lang="en-US" sz="2800" dirty="0" err="1" smtClean="0"/>
              <a:t>Choi</a:t>
            </a:r>
            <a:r>
              <a:rPr lang="en-US" sz="2800" dirty="0" smtClean="0"/>
              <a:t>, </a:t>
            </a:r>
            <a:r>
              <a:rPr lang="en-US" sz="2800" dirty="0" err="1" smtClean="0"/>
              <a:t>Laibson</a:t>
            </a:r>
            <a:r>
              <a:rPr lang="en-US" sz="2800" dirty="0" smtClean="0"/>
              <a:t>, </a:t>
            </a:r>
            <a:r>
              <a:rPr lang="en-US" sz="2800" dirty="0" err="1" smtClean="0"/>
              <a:t>Madrian</a:t>
            </a:r>
            <a:r>
              <a:rPr lang="en-US" sz="2800" dirty="0" smtClean="0"/>
              <a:t>, and </a:t>
            </a:r>
            <a:r>
              <a:rPr lang="en-US" sz="2800" dirty="0" err="1" smtClean="0"/>
              <a:t>Metrick</a:t>
            </a:r>
            <a:r>
              <a:rPr lang="en-US" sz="2800" dirty="0" smtClean="0"/>
              <a:t>, 2009)</a:t>
            </a:r>
          </a:p>
          <a:p>
            <a:r>
              <a:rPr lang="en-US" sz="2800" dirty="0" smtClean="0"/>
              <a:t>Depression babies avoid stocks in the 1960’s and “Oil shock babies” avoid stocks in the 1990’s (</a:t>
            </a:r>
            <a:r>
              <a:rPr lang="en-US" sz="2800" dirty="0" err="1" smtClean="0"/>
              <a:t>Malmendier</a:t>
            </a:r>
            <a:r>
              <a:rPr lang="en-US" sz="2800" dirty="0" smtClean="0"/>
              <a:t> and Nagel, 2009)</a:t>
            </a:r>
          </a:p>
          <a:p>
            <a:r>
              <a:rPr lang="en-US" sz="2800" dirty="0" smtClean="0"/>
              <a:t>Brokerage investors repurchase individual stocks they previously sold for a gain while shunning individual stocks they previously sold for a loss (Barber, </a:t>
            </a:r>
            <a:r>
              <a:rPr lang="en-US" sz="2800" dirty="0" err="1" smtClean="0"/>
              <a:t>Odean</a:t>
            </a:r>
            <a:r>
              <a:rPr lang="en-US" sz="2800" dirty="0" smtClean="0"/>
              <a:t>, and </a:t>
            </a:r>
            <a:r>
              <a:rPr lang="en-US" sz="2800" dirty="0" err="1" smtClean="0"/>
              <a:t>Strahilevetz</a:t>
            </a:r>
            <a:r>
              <a:rPr lang="en-US" sz="2800" dirty="0" smtClean="0"/>
              <a:t>, 2004)</a:t>
            </a:r>
          </a:p>
          <a:p>
            <a:r>
              <a:rPr lang="en-US" sz="2800" dirty="0" smtClean="0"/>
              <a:t>Finnish investors are more likely to subscribe to future IPOs if they experienced high returns in their prior IPO subscriptions (</a:t>
            </a:r>
            <a:r>
              <a:rPr lang="en-US" sz="2800" dirty="0" err="1" smtClean="0"/>
              <a:t>Kaustia</a:t>
            </a:r>
            <a:r>
              <a:rPr lang="en-US" sz="2800" dirty="0" smtClean="0"/>
              <a:t> and </a:t>
            </a:r>
            <a:r>
              <a:rPr lang="en-US" sz="2800" dirty="0" err="1" smtClean="0"/>
              <a:t>Knüpfer</a:t>
            </a:r>
            <a:r>
              <a:rPr lang="en-US" sz="2800" dirty="0" smtClean="0"/>
              <a:t>, 2008)</a:t>
            </a:r>
            <a:endParaRPr lang="en-US" sz="2800"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Slide Number Placeholder 3"/>
          <p:cNvSpPr>
            <a:spLocks noGrp="1"/>
          </p:cNvSpPr>
          <p:nvPr>
            <p:ph type="sldNum" sz="quarter" idx="10"/>
          </p:nvPr>
        </p:nvSpPr>
        <p:spPr>
          <a:xfrm>
            <a:off x="457200" y="6324600"/>
            <a:ext cx="2133600" cy="365125"/>
          </a:xfrm>
        </p:spPr>
        <p:txBody>
          <a:bodyPr/>
          <a:lstStyle/>
          <a:p>
            <a:fld id="{5250947F-65D4-45E8-8B60-A7D39316D349}" type="slidenum">
              <a:rPr lang="en-US"/>
              <a:pPr/>
              <a:t>21</a:t>
            </a:fld>
            <a:endParaRPr lang="en-US"/>
          </a:p>
        </p:txBody>
      </p:sp>
      <p:graphicFrame>
        <p:nvGraphicFramePr>
          <p:cNvPr id="11" name="Object 2"/>
          <p:cNvGraphicFramePr>
            <a:graphicFrameLocks noGrp="1" noChangeAspect="1"/>
          </p:cNvGraphicFramePr>
          <p:nvPr>
            <p:ph idx="1"/>
          </p:nvPr>
        </p:nvGraphicFramePr>
        <p:xfrm>
          <a:off x="0" y="762000"/>
          <a:ext cx="9296400" cy="5619750"/>
        </p:xfrm>
        <a:graphic>
          <a:graphicData uri="http://schemas.openxmlformats.org/drawingml/2006/chart">
            <c:chart xmlns:c="http://schemas.openxmlformats.org/drawingml/2006/chart" xmlns:r="http://schemas.openxmlformats.org/officeDocument/2006/relationships" r:id="rId3"/>
          </a:graphicData>
        </a:graphic>
      </p:graphicFrame>
      <p:sp>
        <p:nvSpPr>
          <p:cNvPr id="371719" name="Text Box 7"/>
          <p:cNvSpPr txBox="1">
            <a:spLocks noChangeArrowheads="1"/>
          </p:cNvSpPr>
          <p:nvPr/>
        </p:nvSpPr>
        <p:spPr bwMode="auto">
          <a:xfrm>
            <a:off x="4575175" y="6456363"/>
            <a:ext cx="4248150" cy="366712"/>
          </a:xfrm>
          <a:prstGeom prst="rect">
            <a:avLst/>
          </a:prstGeom>
          <a:noFill/>
          <a:ln w="9525">
            <a:noFill/>
            <a:miter lim="800000"/>
            <a:headEnd/>
            <a:tailEnd/>
          </a:ln>
          <a:effectLst/>
        </p:spPr>
        <p:txBody>
          <a:bodyPr wrap="none">
            <a:spAutoFit/>
          </a:bodyPr>
          <a:lstStyle/>
          <a:p>
            <a:r>
              <a:rPr lang="en-US"/>
              <a:t>Source: American Housing Survey 2007</a:t>
            </a:r>
          </a:p>
        </p:txBody>
      </p:sp>
      <p:sp>
        <p:nvSpPr>
          <p:cNvPr id="371717" name="Rectangle 5"/>
          <p:cNvSpPr>
            <a:spLocks noGrp="1" noChangeArrowheads="1"/>
          </p:cNvSpPr>
          <p:nvPr>
            <p:ph type="title"/>
          </p:nvPr>
        </p:nvSpPr>
        <p:spPr>
          <a:xfrm>
            <a:off x="533400" y="0"/>
            <a:ext cx="8229600" cy="1143000"/>
          </a:xfrm>
        </p:spPr>
        <p:txBody>
          <a:bodyPr>
            <a:normAutofit/>
          </a:bodyPr>
          <a:lstStyle/>
          <a:p>
            <a:r>
              <a:rPr lang="en-US" sz="3200" dirty="0"/>
              <a:t>Down payments</a:t>
            </a:r>
            <a:r>
              <a:rPr lang="en-US" sz="2400" dirty="0"/>
              <a:t/>
            </a:r>
            <a:br>
              <a:rPr lang="en-US" sz="2400" dirty="0"/>
            </a:br>
            <a:r>
              <a:rPr lang="en-US" sz="2400" dirty="0"/>
              <a:t> (New construction </a:t>
            </a:r>
            <a:r>
              <a:rPr lang="en-US" sz="2400" dirty="0" smtClean="0"/>
              <a:t>from 2003-2007)</a:t>
            </a:r>
            <a:endParaRPr lang="en-US" sz="2400" dirty="0"/>
          </a:p>
        </p:txBody>
      </p:sp>
      <p:sp>
        <p:nvSpPr>
          <p:cNvPr id="371720" name="AutoShape 8"/>
          <p:cNvSpPr>
            <a:spLocks/>
          </p:cNvSpPr>
          <p:nvPr/>
        </p:nvSpPr>
        <p:spPr bwMode="auto">
          <a:xfrm>
            <a:off x="6667500" y="1866900"/>
            <a:ext cx="571500" cy="3619500"/>
          </a:xfrm>
          <a:prstGeom prst="rightBrace">
            <a:avLst>
              <a:gd name="adj1" fmla="val 52778"/>
              <a:gd name="adj2" fmla="val 50000"/>
            </a:avLst>
          </a:prstGeom>
          <a:noFill/>
          <a:ln w="50800">
            <a:solidFill>
              <a:srgbClr val="FF0000"/>
            </a:solidFill>
            <a:round/>
            <a:headEnd/>
            <a:tailEnd/>
          </a:ln>
          <a:effectLst/>
        </p:spPr>
        <p:txBody>
          <a:bodyPr wrap="none" anchor="ctr"/>
          <a:lstStyle/>
          <a:p>
            <a:endParaRPr lang="en-US"/>
          </a:p>
        </p:txBody>
      </p:sp>
      <p:sp>
        <p:nvSpPr>
          <p:cNvPr id="371721" name="Text Box 9"/>
          <p:cNvSpPr txBox="1">
            <a:spLocks noChangeArrowheads="1"/>
          </p:cNvSpPr>
          <p:nvPr/>
        </p:nvSpPr>
        <p:spPr bwMode="auto">
          <a:xfrm>
            <a:off x="7242175" y="2913063"/>
            <a:ext cx="1787525" cy="1616075"/>
          </a:xfrm>
          <a:prstGeom prst="rect">
            <a:avLst/>
          </a:prstGeom>
          <a:noFill/>
          <a:ln w="9525">
            <a:noFill/>
            <a:miter lim="800000"/>
            <a:headEnd/>
            <a:tailEnd/>
          </a:ln>
          <a:effectLst/>
        </p:spPr>
        <p:txBody>
          <a:bodyPr>
            <a:spAutoFit/>
          </a:bodyPr>
          <a:lstStyle/>
          <a:p>
            <a:r>
              <a:rPr lang="en-US" sz="2000" dirty="0">
                <a:solidFill>
                  <a:srgbClr val="F64D0A"/>
                </a:solidFill>
              </a:rPr>
              <a:t>Half of down payments are less than 10% of purchase price</a:t>
            </a:r>
          </a:p>
        </p:txBody>
      </p:sp>
      <p:sp>
        <p:nvSpPr>
          <p:cNvPr id="371722" name="Oval 10"/>
          <p:cNvSpPr>
            <a:spLocks noChangeArrowheads="1"/>
          </p:cNvSpPr>
          <p:nvPr/>
        </p:nvSpPr>
        <p:spPr bwMode="auto">
          <a:xfrm>
            <a:off x="2133600" y="4191000"/>
            <a:ext cx="1371600" cy="685800"/>
          </a:xfrm>
          <a:prstGeom prst="ellipse">
            <a:avLst/>
          </a:prstGeom>
          <a:solidFill>
            <a:schemeClr val="accent1">
              <a:alpha val="10001"/>
            </a:schemeClr>
          </a:solidFill>
          <a:ln w="9525">
            <a:solidFill>
              <a:schemeClr val="tx1"/>
            </a:solidFill>
            <a:round/>
            <a:headEnd/>
            <a:tailEnd/>
          </a:ln>
          <a:effectLst/>
        </p:spPr>
        <p:txBody>
          <a:bodyPr wrap="none" anchor="ctr"/>
          <a:lstStyle/>
          <a:p>
            <a:endParaRPr lang="en-US"/>
          </a:p>
        </p:txBody>
      </p:sp>
      <p:sp>
        <p:nvSpPr>
          <p:cNvPr id="371723" name="Text Box 11"/>
          <p:cNvSpPr txBox="1">
            <a:spLocks noChangeArrowheads="1"/>
          </p:cNvSpPr>
          <p:nvPr/>
        </p:nvSpPr>
        <p:spPr bwMode="auto">
          <a:xfrm>
            <a:off x="269875" y="5181600"/>
            <a:ext cx="3184525" cy="457200"/>
          </a:xfrm>
          <a:prstGeom prst="rect">
            <a:avLst/>
          </a:prstGeom>
          <a:noFill/>
          <a:ln w="9525">
            <a:noFill/>
            <a:miter lim="800000"/>
            <a:headEnd/>
            <a:tailEnd/>
          </a:ln>
          <a:effectLst/>
        </p:spPr>
        <p:txBody>
          <a:bodyPr wrap="none">
            <a:spAutoFit/>
          </a:bodyPr>
          <a:lstStyle/>
          <a:p>
            <a:r>
              <a:rPr lang="en-US" sz="2400" dirty="0"/>
              <a:t>Size of down payment</a:t>
            </a:r>
          </a:p>
        </p:txBody>
      </p:sp>
      <p:sp>
        <p:nvSpPr>
          <p:cNvPr id="371724" name="Line 12"/>
          <p:cNvSpPr>
            <a:spLocks noChangeShapeType="1"/>
          </p:cNvSpPr>
          <p:nvPr/>
        </p:nvSpPr>
        <p:spPr bwMode="auto">
          <a:xfrm flipV="1">
            <a:off x="1619250" y="4724400"/>
            <a:ext cx="514350" cy="476250"/>
          </a:xfrm>
          <a:prstGeom prst="line">
            <a:avLst/>
          </a:prstGeom>
          <a:noFill/>
          <a:ln w="57150">
            <a:solidFill>
              <a:schemeClr val="tx1"/>
            </a:solidFill>
            <a:round/>
            <a:headEnd/>
            <a:tailEnd type="triangle" w="med" len="med"/>
          </a:ln>
          <a:effectLst/>
        </p:spPr>
        <p:txBody>
          <a:bodyPr/>
          <a:lstStyle/>
          <a:p>
            <a:endParaRPr lang="en-US"/>
          </a:p>
        </p:txBody>
      </p:sp>
    </p:spTree>
    <p:extLst>
      <p:ext uri="{BB962C8B-B14F-4D97-AF65-F5344CB8AC3E}">
        <p14:creationId xmlns:p14="http://schemas.microsoft.com/office/powerpoint/2010/main" val="553095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17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17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20" grpId="0" animBg="1"/>
      <p:bldP spid="371721" grpId="0"/>
    </p:bldLst>
  </p:timing>
</p:sld>
</file>

<file path=ppt/slides/slide2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7AD1A77-486B-4EC9-8FA8-CB465A6112F7}" type="slidenum">
              <a:rPr lang="en-US"/>
              <a:pPr/>
              <a:t>210</a:t>
            </a:fld>
            <a:endParaRPr lang="en-US"/>
          </a:p>
        </p:txBody>
      </p:sp>
      <p:sp>
        <p:nvSpPr>
          <p:cNvPr id="410627" name="Rectangle 3"/>
          <p:cNvSpPr>
            <a:spLocks noGrp="1" noChangeArrowheads="1"/>
          </p:cNvSpPr>
          <p:nvPr>
            <p:ph type="body" idx="1"/>
          </p:nvPr>
        </p:nvSpPr>
        <p:spPr/>
        <p:txBody>
          <a:bodyPr/>
          <a:lstStyle/>
          <a:p>
            <a:pPr>
              <a:buFont typeface="Wingdings" pitchFamily="2" charset="2"/>
              <a:buNone/>
            </a:pPr>
            <a:r>
              <a:rPr lang="en-US" dirty="0"/>
              <a:t>Wishful </a:t>
            </a:r>
            <a:r>
              <a:rPr lang="en-US" dirty="0" smtClean="0"/>
              <a:t>thinking</a:t>
            </a:r>
          </a:p>
          <a:p>
            <a:pPr>
              <a:buFont typeface="Wingdings" pitchFamily="2" charset="2"/>
              <a:buNone/>
            </a:pPr>
            <a:r>
              <a:rPr lang="en-US" dirty="0" smtClean="0"/>
              <a:t>e.g., Weinstein (1980)</a:t>
            </a:r>
            <a:endParaRPr lang="en-US" dirty="0"/>
          </a:p>
          <a:p>
            <a:r>
              <a:rPr lang="en-US" dirty="0"/>
              <a:t> Believe optimistic scenarios if they are plausible</a:t>
            </a:r>
          </a:p>
          <a:p>
            <a:r>
              <a:rPr lang="en-US" dirty="0"/>
              <a:t> 70% of drivers believe they are in the top 30%</a:t>
            </a:r>
          </a:p>
          <a:p>
            <a:r>
              <a:rPr lang="en-US" dirty="0"/>
              <a:t> Good economic </a:t>
            </a:r>
            <a:r>
              <a:rPr lang="en-US" dirty="0" smtClean="0"/>
              <a:t>news is viewed uncritically and bad economic news is viewed skeptically</a:t>
            </a:r>
            <a:endParaRPr lang="en-US" dirty="0"/>
          </a:p>
        </p:txBody>
      </p:sp>
      <p:sp>
        <p:nvSpPr>
          <p:cNvPr id="6" name="Rectangle 2"/>
          <p:cNvSpPr txBox="1">
            <a:spLocks noChangeArrowheads="1"/>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smtClean="0">
                <a:ln>
                  <a:noFill/>
                </a:ln>
                <a:solidFill>
                  <a:schemeClr val="tx1"/>
                </a:solidFill>
                <a:effectLst/>
                <a:uLnTx/>
                <a:uFillTx/>
                <a:latin typeface="+mj-lt"/>
                <a:ea typeface="+mj-ea"/>
                <a:cs typeface="+mj-cs"/>
              </a:rPr>
              <a:t>Psychological foundations of bubbles</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7E2D77C6-36FA-4067-9E0C-3F99E59165AE}" type="slidenum">
              <a:rPr lang="en-US"/>
              <a:pPr/>
              <a:t>211</a:t>
            </a:fld>
            <a:endParaRPr lang="en-US"/>
          </a:p>
        </p:txBody>
      </p:sp>
      <p:sp>
        <p:nvSpPr>
          <p:cNvPr id="397314" name="Rectangle 2"/>
          <p:cNvSpPr>
            <a:spLocks noGrp="1" noChangeArrowheads="1"/>
          </p:cNvSpPr>
          <p:nvPr>
            <p:ph type="title"/>
          </p:nvPr>
        </p:nvSpPr>
        <p:spPr>
          <a:xfrm>
            <a:off x="457200" y="1828800"/>
            <a:ext cx="8229600" cy="944562"/>
          </a:xfrm>
        </p:spPr>
        <p:txBody>
          <a:bodyPr>
            <a:noAutofit/>
          </a:bodyPr>
          <a:lstStyle/>
          <a:p>
            <a:pPr algn="l"/>
            <a:r>
              <a:rPr lang="en-US" sz="3200" dirty="0"/>
              <a:t>Social proof: </a:t>
            </a:r>
            <a:br>
              <a:rPr lang="en-US" sz="3200" dirty="0"/>
            </a:br>
            <a:r>
              <a:rPr lang="en-US" sz="3200" dirty="0"/>
              <a:t>It must be right, if everyone else is doing </a:t>
            </a:r>
            <a:r>
              <a:rPr lang="en-US" sz="3200" dirty="0" smtClean="0"/>
              <a:t>it</a:t>
            </a:r>
            <a:br>
              <a:rPr lang="en-US" sz="3200" dirty="0" smtClean="0"/>
            </a:br>
            <a:r>
              <a:rPr lang="en-US" sz="3200" dirty="0" smtClean="0"/>
              <a:t>e.g., Asch (1954)</a:t>
            </a:r>
            <a:r>
              <a:rPr lang="en-US" sz="3200" dirty="0"/>
              <a:t/>
            </a:r>
            <a:br>
              <a:rPr lang="en-US" sz="3200" dirty="0"/>
            </a:br>
            <a:endParaRPr lang="en-US" sz="3200" dirty="0"/>
          </a:p>
        </p:txBody>
      </p:sp>
      <p:sp>
        <p:nvSpPr>
          <p:cNvPr id="397315" name="Rectangle 3"/>
          <p:cNvSpPr>
            <a:spLocks noGrp="1" noChangeArrowheads="1"/>
          </p:cNvSpPr>
          <p:nvPr>
            <p:ph type="body" idx="1"/>
          </p:nvPr>
        </p:nvSpPr>
        <p:spPr>
          <a:xfrm>
            <a:off x="457200" y="3282950"/>
            <a:ext cx="8229600" cy="2432050"/>
          </a:xfrm>
        </p:spPr>
        <p:txBody>
          <a:bodyPr>
            <a:normAutofit fontScale="92500" lnSpcReduction="20000"/>
          </a:bodyPr>
          <a:lstStyle/>
          <a:p>
            <a:pPr>
              <a:buFont typeface="Wingdings" pitchFamily="2" charset="2"/>
              <a:buNone/>
            </a:pPr>
            <a:r>
              <a:rPr lang="en-US" dirty="0"/>
              <a:t>Solomon Asch paradigm</a:t>
            </a:r>
          </a:p>
          <a:p>
            <a:r>
              <a:rPr lang="en-US" dirty="0"/>
              <a:t>7 male college students in the room</a:t>
            </a:r>
          </a:p>
          <a:p>
            <a:r>
              <a:rPr lang="en-US" dirty="0"/>
              <a:t>“task involving visual judgment”</a:t>
            </a:r>
          </a:p>
          <a:p>
            <a:r>
              <a:rPr lang="en-US" dirty="0"/>
              <a:t>One card contains a single line</a:t>
            </a:r>
          </a:p>
          <a:p>
            <a:r>
              <a:rPr lang="en-US" dirty="0"/>
              <a:t>Another card contains three lines </a:t>
            </a:r>
          </a:p>
        </p:txBody>
      </p:sp>
      <p:sp>
        <p:nvSpPr>
          <p:cNvPr id="6" name="Rectangle 2"/>
          <p:cNvSpPr txBox="1">
            <a:spLocks noChangeArrowheads="1"/>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smtClean="0">
                <a:ln>
                  <a:noFill/>
                </a:ln>
                <a:solidFill>
                  <a:schemeClr val="tx1"/>
                </a:solidFill>
                <a:effectLst/>
                <a:uLnTx/>
                <a:uFillTx/>
                <a:latin typeface="+mj-lt"/>
                <a:ea typeface="+mj-ea"/>
                <a:cs typeface="+mj-cs"/>
              </a:rPr>
              <a:t>Psychological foundations of bubbles</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3"/>
          <a:srcRect/>
          <a:stretch>
            <a:fillRect/>
          </a:stretch>
        </p:blipFill>
        <p:spPr bwMode="auto">
          <a:xfrm>
            <a:off x="222885" y="1981200"/>
            <a:ext cx="8692515" cy="3223260"/>
          </a:xfrm>
          <a:prstGeom prst="rect">
            <a:avLst/>
          </a:prstGeom>
          <a:noFill/>
          <a:ln w="9525">
            <a:noFill/>
            <a:miter lim="800000"/>
            <a:headEnd/>
            <a:tailEnd/>
          </a:ln>
          <a:effectLst/>
        </p:spPr>
      </p:pic>
      <p:sp>
        <p:nvSpPr>
          <p:cNvPr id="13" name="Slide Number Placeholder 3"/>
          <p:cNvSpPr>
            <a:spLocks noGrp="1"/>
          </p:cNvSpPr>
          <p:nvPr>
            <p:ph type="sldNum" sz="quarter" idx="10"/>
          </p:nvPr>
        </p:nvSpPr>
        <p:spPr/>
        <p:txBody>
          <a:bodyPr/>
          <a:lstStyle/>
          <a:p>
            <a:fld id="{BED74B54-8802-4867-9586-350EFC5F2FE0}" type="slidenum">
              <a:rPr lang="en-US"/>
              <a:pPr/>
              <a:t>212</a:t>
            </a:fld>
            <a:endParaRPr lang="en-US"/>
          </a:p>
        </p:txBody>
      </p:sp>
      <p:sp>
        <p:nvSpPr>
          <p:cNvPr id="399362" name="Rectangle 2"/>
          <p:cNvSpPr>
            <a:spLocks noGrp="1" noChangeArrowheads="1"/>
          </p:cNvSpPr>
          <p:nvPr>
            <p:ph type="title"/>
          </p:nvPr>
        </p:nvSpPr>
        <p:spPr>
          <a:xfrm>
            <a:off x="457200" y="274638"/>
            <a:ext cx="8229600" cy="944562"/>
          </a:xfrm>
        </p:spPr>
        <p:txBody>
          <a:bodyPr/>
          <a:lstStyle/>
          <a:p>
            <a:r>
              <a:rPr lang="en-US" dirty="0"/>
              <a:t>Social proof continued</a:t>
            </a:r>
          </a:p>
        </p:txBody>
      </p:sp>
      <p:sp>
        <p:nvSpPr>
          <p:cNvPr id="399364" name="Rectangle 4"/>
          <p:cNvSpPr>
            <a:spLocks noChangeArrowheads="1"/>
          </p:cNvSpPr>
          <p:nvPr/>
        </p:nvSpPr>
        <p:spPr bwMode="auto">
          <a:xfrm>
            <a:off x="5029200" y="1981200"/>
            <a:ext cx="3886200" cy="3200400"/>
          </a:xfrm>
          <a:prstGeom prst="rect">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399366" name="Line 6"/>
          <p:cNvSpPr>
            <a:spLocks noChangeShapeType="1"/>
          </p:cNvSpPr>
          <p:nvPr/>
        </p:nvSpPr>
        <p:spPr bwMode="auto">
          <a:xfrm rot="-120000" flipH="1">
            <a:off x="5791198" y="2971800"/>
            <a:ext cx="45719" cy="1695450"/>
          </a:xfrm>
          <a:prstGeom prst="line">
            <a:avLst/>
          </a:prstGeom>
          <a:noFill/>
          <a:ln w="76200">
            <a:solidFill>
              <a:schemeClr val="tx1"/>
            </a:solidFill>
            <a:round/>
            <a:headEnd/>
            <a:tailEnd/>
          </a:ln>
          <a:effectLst/>
        </p:spPr>
        <p:txBody>
          <a:bodyPr/>
          <a:lstStyle/>
          <a:p>
            <a:endParaRPr lang="en-US"/>
          </a:p>
        </p:txBody>
      </p:sp>
      <p:sp>
        <p:nvSpPr>
          <p:cNvPr id="399369" name="Line 9"/>
          <p:cNvSpPr>
            <a:spLocks noChangeShapeType="1"/>
          </p:cNvSpPr>
          <p:nvPr/>
        </p:nvSpPr>
        <p:spPr bwMode="auto">
          <a:xfrm rot="-60000" flipH="1">
            <a:off x="8183881" y="2819400"/>
            <a:ext cx="45719" cy="1847850"/>
          </a:xfrm>
          <a:prstGeom prst="line">
            <a:avLst/>
          </a:prstGeom>
          <a:noFill/>
          <a:ln w="76200">
            <a:solidFill>
              <a:schemeClr val="tx1"/>
            </a:solidFill>
            <a:round/>
            <a:headEnd/>
            <a:tailEnd/>
          </a:ln>
          <a:effectLst/>
        </p:spPr>
        <p:txBody>
          <a:bodyPr/>
          <a:lstStyle/>
          <a:p>
            <a:endParaRPr lang="en-US"/>
          </a:p>
        </p:txBody>
      </p:sp>
      <p:sp>
        <p:nvSpPr>
          <p:cNvPr id="399372" name="Text Box 12"/>
          <p:cNvSpPr txBox="1">
            <a:spLocks noChangeArrowheads="1"/>
          </p:cNvSpPr>
          <p:nvPr/>
        </p:nvSpPr>
        <p:spPr bwMode="auto">
          <a:xfrm>
            <a:off x="5657850" y="4648200"/>
            <a:ext cx="438150" cy="457200"/>
          </a:xfrm>
          <a:prstGeom prst="rect">
            <a:avLst/>
          </a:prstGeom>
          <a:noFill/>
          <a:ln w="9525">
            <a:noFill/>
            <a:miter lim="800000"/>
            <a:headEnd/>
            <a:tailEnd/>
          </a:ln>
          <a:effectLst/>
        </p:spPr>
        <p:txBody>
          <a:bodyPr wrap="none">
            <a:spAutoFit/>
          </a:bodyPr>
          <a:lstStyle/>
          <a:p>
            <a:r>
              <a:rPr lang="en-US" sz="2400" b="1" dirty="0">
                <a:solidFill>
                  <a:srgbClr val="000000"/>
                </a:solidFill>
              </a:rPr>
              <a:t>a.</a:t>
            </a:r>
          </a:p>
        </p:txBody>
      </p:sp>
      <p:sp>
        <p:nvSpPr>
          <p:cNvPr id="399373" name="Text Box 13"/>
          <p:cNvSpPr txBox="1">
            <a:spLocks noChangeArrowheads="1"/>
          </p:cNvSpPr>
          <p:nvPr/>
        </p:nvSpPr>
        <p:spPr bwMode="auto">
          <a:xfrm>
            <a:off x="6861175" y="4648200"/>
            <a:ext cx="454025" cy="457200"/>
          </a:xfrm>
          <a:prstGeom prst="rect">
            <a:avLst/>
          </a:prstGeom>
          <a:noFill/>
          <a:ln w="9525">
            <a:noFill/>
            <a:miter lim="800000"/>
            <a:headEnd/>
            <a:tailEnd/>
          </a:ln>
          <a:effectLst/>
        </p:spPr>
        <p:txBody>
          <a:bodyPr wrap="none">
            <a:spAutoFit/>
          </a:bodyPr>
          <a:lstStyle/>
          <a:p>
            <a:r>
              <a:rPr lang="en-US" sz="2400" b="1" dirty="0">
                <a:solidFill>
                  <a:srgbClr val="000000"/>
                </a:solidFill>
              </a:rPr>
              <a:t>b.</a:t>
            </a:r>
          </a:p>
        </p:txBody>
      </p:sp>
      <p:sp>
        <p:nvSpPr>
          <p:cNvPr id="399374" name="Text Box 14"/>
          <p:cNvSpPr txBox="1">
            <a:spLocks noChangeArrowheads="1"/>
          </p:cNvSpPr>
          <p:nvPr/>
        </p:nvSpPr>
        <p:spPr bwMode="auto">
          <a:xfrm>
            <a:off x="8001000" y="4648200"/>
            <a:ext cx="438150" cy="457200"/>
          </a:xfrm>
          <a:prstGeom prst="rect">
            <a:avLst/>
          </a:prstGeom>
          <a:noFill/>
          <a:ln w="9525">
            <a:noFill/>
            <a:miter lim="800000"/>
            <a:headEnd/>
            <a:tailEnd/>
          </a:ln>
          <a:effectLst/>
        </p:spPr>
        <p:txBody>
          <a:bodyPr wrap="none">
            <a:spAutoFit/>
          </a:bodyPr>
          <a:lstStyle/>
          <a:p>
            <a:r>
              <a:rPr lang="en-US" sz="2400" b="1" dirty="0">
                <a:solidFill>
                  <a:srgbClr val="000000"/>
                </a:solidFill>
              </a:rPr>
              <a:t>c.</a:t>
            </a:r>
          </a:p>
        </p:txBody>
      </p:sp>
      <p:sp>
        <p:nvSpPr>
          <p:cNvPr id="399375" name="Text Box 15"/>
          <p:cNvSpPr txBox="1">
            <a:spLocks noChangeArrowheads="1"/>
          </p:cNvSpPr>
          <p:nvPr/>
        </p:nvSpPr>
        <p:spPr bwMode="auto">
          <a:xfrm>
            <a:off x="365125" y="5964238"/>
            <a:ext cx="7540526" cy="461665"/>
          </a:xfrm>
          <a:prstGeom prst="rect">
            <a:avLst/>
          </a:prstGeom>
          <a:noFill/>
          <a:ln w="9525">
            <a:noFill/>
            <a:miter lim="800000"/>
            <a:headEnd/>
            <a:tailEnd/>
          </a:ln>
          <a:effectLst/>
        </p:spPr>
        <p:txBody>
          <a:bodyPr wrap="none">
            <a:spAutoFit/>
          </a:bodyPr>
          <a:lstStyle/>
          <a:p>
            <a:r>
              <a:rPr lang="en-US" sz="2400" b="1" dirty="0"/>
              <a:t>Which line on the left is the same as the line on the right?</a:t>
            </a:r>
          </a:p>
        </p:txBody>
      </p:sp>
      <p:sp>
        <p:nvSpPr>
          <p:cNvPr id="399365" name="Rectangle 5"/>
          <p:cNvSpPr>
            <a:spLocks noChangeArrowheads="1"/>
          </p:cNvSpPr>
          <p:nvPr/>
        </p:nvSpPr>
        <p:spPr bwMode="auto">
          <a:xfrm>
            <a:off x="228600" y="1981200"/>
            <a:ext cx="3829050" cy="32004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399370" name="Line 10"/>
          <p:cNvSpPr>
            <a:spLocks noChangeShapeType="1"/>
          </p:cNvSpPr>
          <p:nvPr/>
        </p:nvSpPr>
        <p:spPr bwMode="auto">
          <a:xfrm rot="60000">
            <a:off x="2049778" y="2514600"/>
            <a:ext cx="45719" cy="2133600"/>
          </a:xfrm>
          <a:prstGeom prst="line">
            <a:avLst/>
          </a:prstGeom>
          <a:noFill/>
          <a:ln w="76200">
            <a:solidFill>
              <a:srgbClr val="000000"/>
            </a:solidFill>
            <a:round/>
            <a:headEnd/>
            <a:tailEnd/>
          </a:ln>
          <a:effectLst/>
        </p:spPr>
        <p:txBody>
          <a:bodyPr/>
          <a:lstStyle/>
          <a:p>
            <a:endParaRPr lang="en-US"/>
          </a:p>
        </p:txBody>
      </p:sp>
      <p:sp>
        <p:nvSpPr>
          <p:cNvPr id="15" name="Line 10"/>
          <p:cNvSpPr>
            <a:spLocks noChangeShapeType="1"/>
          </p:cNvSpPr>
          <p:nvPr/>
        </p:nvSpPr>
        <p:spPr bwMode="auto">
          <a:xfrm rot="60000">
            <a:off x="7029015" y="2514837"/>
            <a:ext cx="45719" cy="2133600"/>
          </a:xfrm>
          <a:prstGeom prst="line">
            <a:avLst/>
          </a:prstGeom>
          <a:noFill/>
          <a:ln w="76200">
            <a:solidFill>
              <a:schemeClr val="tx1"/>
            </a:solidFill>
            <a:round/>
            <a:headEnd/>
            <a:tailEnd/>
          </a:ln>
          <a:effectLst/>
        </p:spPr>
        <p:txBody>
          <a:bodyPr/>
          <a:lstStyle/>
          <a:p>
            <a:endParaRPr lang="en-US"/>
          </a:p>
        </p:txBody>
      </p:sp>
    </p:spTree>
  </p:cSld>
  <p:clrMapOvr>
    <a:masterClrMapping/>
  </p:clrMapOvr>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F0A0F9F-1786-462D-BF9A-81F4E6319F6B}" type="slidenum">
              <a:rPr lang="en-US"/>
              <a:pPr/>
              <a:t>213</a:t>
            </a:fld>
            <a:endParaRPr lang="en-US"/>
          </a:p>
        </p:txBody>
      </p:sp>
      <p:sp>
        <p:nvSpPr>
          <p:cNvPr id="398338" name="Rectangle 2"/>
          <p:cNvSpPr>
            <a:spLocks noGrp="1" noChangeArrowheads="1"/>
          </p:cNvSpPr>
          <p:nvPr>
            <p:ph type="title"/>
          </p:nvPr>
        </p:nvSpPr>
        <p:spPr/>
        <p:txBody>
          <a:bodyPr/>
          <a:lstStyle/>
          <a:p>
            <a:r>
              <a:rPr lang="en-US"/>
              <a:t>Social proof continued</a:t>
            </a:r>
          </a:p>
        </p:txBody>
      </p:sp>
      <p:sp>
        <p:nvSpPr>
          <p:cNvPr id="398339" name="Rectangle 3"/>
          <p:cNvSpPr>
            <a:spLocks noGrp="1" noChangeArrowheads="1"/>
          </p:cNvSpPr>
          <p:nvPr>
            <p:ph type="body" idx="1"/>
          </p:nvPr>
        </p:nvSpPr>
        <p:spPr/>
        <p:txBody>
          <a:bodyPr/>
          <a:lstStyle/>
          <a:p>
            <a:r>
              <a:rPr lang="en-US" dirty="0"/>
              <a:t>Task: pick out the matching line</a:t>
            </a:r>
          </a:p>
          <a:p>
            <a:r>
              <a:rPr lang="en-US" dirty="0"/>
              <a:t>Easy task: error rate for a </a:t>
            </a:r>
            <a:r>
              <a:rPr lang="en-US" i="1" dirty="0"/>
              <a:t>lone</a:t>
            </a:r>
            <a:r>
              <a:rPr lang="en-US" dirty="0"/>
              <a:t> subject is &lt;1%</a:t>
            </a:r>
          </a:p>
          <a:p>
            <a:r>
              <a:rPr lang="en-US" dirty="0"/>
              <a:t>In actual experiment, 6 of the 7 subjects are fakes </a:t>
            </a:r>
          </a:p>
          <a:p>
            <a:r>
              <a:rPr lang="en-US" dirty="0"/>
              <a:t>In some trials the fakes respond erroneously</a:t>
            </a:r>
          </a:p>
          <a:p>
            <a:r>
              <a:rPr lang="en-US" dirty="0"/>
              <a:t>Error rate of real subject during such trials is 36.8%</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833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833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8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7F41240C-6CE9-4E33-9897-8E46CDE2B666}" type="slidenum">
              <a:rPr lang="en-US"/>
              <a:pPr/>
              <a:t>214</a:t>
            </a:fld>
            <a:endParaRPr lang="en-US"/>
          </a:p>
        </p:txBody>
      </p:sp>
      <p:sp>
        <p:nvSpPr>
          <p:cNvPr id="400386" name="Rectangle 2"/>
          <p:cNvSpPr>
            <a:spLocks noGrp="1" noChangeArrowheads="1"/>
          </p:cNvSpPr>
          <p:nvPr>
            <p:ph type="title"/>
          </p:nvPr>
        </p:nvSpPr>
        <p:spPr>
          <a:xfrm>
            <a:off x="457200" y="1141413"/>
            <a:ext cx="8229600" cy="944562"/>
          </a:xfrm>
        </p:spPr>
        <p:txBody>
          <a:bodyPr/>
          <a:lstStyle/>
          <a:p>
            <a:pPr algn="l"/>
            <a:r>
              <a:rPr lang="en-US" sz="2400">
                <a:solidFill>
                  <a:srgbClr val="FFFFFF"/>
                </a:solidFill>
              </a:rPr>
              <a:t>Overconfidence</a:t>
            </a:r>
          </a:p>
        </p:txBody>
      </p:sp>
      <p:sp>
        <p:nvSpPr>
          <p:cNvPr id="400387" name="Rectangle 3"/>
          <p:cNvSpPr>
            <a:spLocks noGrp="1" noChangeArrowheads="1"/>
          </p:cNvSpPr>
          <p:nvPr>
            <p:ph type="body" idx="1"/>
          </p:nvPr>
        </p:nvSpPr>
        <p:spPr>
          <a:xfrm>
            <a:off x="457200" y="1595437"/>
            <a:ext cx="8229600" cy="4805363"/>
          </a:xfrm>
        </p:spPr>
        <p:txBody>
          <a:bodyPr>
            <a:normAutofit fontScale="92500" lnSpcReduction="20000"/>
          </a:bodyPr>
          <a:lstStyle/>
          <a:p>
            <a:pPr>
              <a:buNone/>
            </a:pPr>
            <a:r>
              <a:rPr lang="en-US" dirty="0" smtClean="0"/>
              <a:t>Overconfidence (2</a:t>
            </a:r>
            <a:r>
              <a:rPr lang="en-US" baseline="30000" dirty="0" smtClean="0"/>
              <a:t>nd</a:t>
            </a:r>
            <a:r>
              <a:rPr lang="en-US" dirty="0" smtClean="0"/>
              <a:t> moment)</a:t>
            </a:r>
          </a:p>
          <a:p>
            <a:pPr>
              <a:buNone/>
            </a:pPr>
            <a:r>
              <a:rPr lang="en-US" dirty="0" smtClean="0"/>
              <a:t>Alpert and </a:t>
            </a:r>
            <a:r>
              <a:rPr lang="en-US" dirty="0" err="1" smtClean="0"/>
              <a:t>Raiffa</a:t>
            </a:r>
            <a:r>
              <a:rPr lang="en-US" dirty="0" smtClean="0"/>
              <a:t> (1982)</a:t>
            </a:r>
          </a:p>
          <a:p>
            <a:r>
              <a:rPr lang="en-US" dirty="0" smtClean="0"/>
              <a:t>How </a:t>
            </a:r>
            <a:r>
              <a:rPr lang="en-US" dirty="0"/>
              <a:t>many births occurred in these randomly chosen states in 2004?</a:t>
            </a:r>
          </a:p>
          <a:p>
            <a:pPr lvl="1"/>
            <a:r>
              <a:rPr lang="en-US" sz="2000" dirty="0"/>
              <a:t>California, Illinois, Mississippi, North Carolina, Texas, Wyoming</a:t>
            </a:r>
          </a:p>
          <a:p>
            <a:r>
              <a:rPr lang="en-US" dirty="0"/>
              <a:t>Now provide a 99% confidence interval for each state.</a:t>
            </a:r>
          </a:p>
          <a:p>
            <a:r>
              <a:rPr lang="en-US" dirty="0"/>
              <a:t>In other words, for each state pick two numbers (low and high) so that there is a 99% chance that the true value of the number of births lies in that interval.</a:t>
            </a:r>
          </a:p>
        </p:txBody>
      </p:sp>
      <p:sp>
        <p:nvSpPr>
          <p:cNvPr id="6" name="Rectangle 2"/>
          <p:cNvSpPr txBox="1">
            <a:spLocks noChangeArrowheads="1"/>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smtClean="0">
                <a:ln>
                  <a:noFill/>
                </a:ln>
                <a:solidFill>
                  <a:schemeClr val="tx1"/>
                </a:solidFill>
                <a:effectLst/>
                <a:uLnTx/>
                <a:uFillTx/>
                <a:latin typeface="+mj-lt"/>
                <a:ea typeface="+mj-ea"/>
                <a:cs typeface="+mj-cs"/>
              </a:rPr>
              <a:t>Psychological foundations of bubbles</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Slide Number Placeholder 3"/>
          <p:cNvSpPr>
            <a:spLocks noGrp="1"/>
          </p:cNvSpPr>
          <p:nvPr>
            <p:ph type="sldNum" sz="quarter" idx="10"/>
          </p:nvPr>
        </p:nvSpPr>
        <p:spPr/>
        <p:txBody>
          <a:bodyPr/>
          <a:lstStyle/>
          <a:p>
            <a:fld id="{0B10AC88-4FE7-448C-BE9C-54D1FCB34B45}" type="slidenum">
              <a:rPr lang="en-US"/>
              <a:pPr/>
              <a:t>215</a:t>
            </a:fld>
            <a:endParaRPr lang="en-US"/>
          </a:p>
        </p:txBody>
      </p:sp>
      <p:sp>
        <p:nvSpPr>
          <p:cNvPr id="402508" name="Rectangle 76"/>
          <p:cNvSpPr>
            <a:spLocks noGrp="1" noChangeArrowheads="1"/>
          </p:cNvSpPr>
          <p:nvPr>
            <p:ph type="title"/>
          </p:nvPr>
        </p:nvSpPr>
        <p:spPr/>
        <p:txBody>
          <a:bodyPr/>
          <a:lstStyle/>
          <a:p>
            <a:r>
              <a:rPr lang="en-US"/>
              <a:t>Number of births in 2004</a:t>
            </a:r>
          </a:p>
        </p:txBody>
      </p:sp>
      <p:graphicFrame>
        <p:nvGraphicFramePr>
          <p:cNvPr id="402516" name="Group 84"/>
          <p:cNvGraphicFramePr>
            <a:graphicFrameLocks noGrp="1"/>
          </p:cNvGraphicFramePr>
          <p:nvPr>
            <p:ph idx="1"/>
          </p:nvPr>
        </p:nvGraphicFramePr>
        <p:xfrm>
          <a:off x="152400" y="933450"/>
          <a:ext cx="8991600" cy="3670300"/>
        </p:xfrm>
        <a:graphic>
          <a:graphicData uri="http://schemas.openxmlformats.org/drawingml/2006/table">
            <a:tbl>
              <a:tblPr/>
              <a:tblGrid>
                <a:gridCol w="1497013"/>
                <a:gridCol w="1500187"/>
                <a:gridCol w="1346200"/>
                <a:gridCol w="1651000"/>
                <a:gridCol w="1497013"/>
                <a:gridCol w="1500187"/>
              </a:tblGrid>
              <a:tr h="2343150">
                <a:tc>
                  <a:txBody>
                    <a:bodyPr/>
                    <a:lstStyle/>
                    <a:p>
                      <a:pPr marL="228600" marR="0" lvl="0" indent="-2286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Verdana" pitchFamily="34" charset="0"/>
                        </a:rPr>
                        <a:t>CA</a:t>
                      </a:r>
                      <a:endParaRPr kumimoji="0" lang="en-US" sz="2400" b="1" i="0" u="none" strike="noStrike" cap="none" normalizeH="0" baseline="0" dirty="0" smtClean="0">
                        <a:ln>
                          <a:noFill/>
                        </a:ln>
                        <a:solidFill>
                          <a:schemeClr val="tx1"/>
                        </a:solidFill>
                        <a:effectLst/>
                        <a:latin typeface="Arial" charset="0"/>
                      </a:endParaRPr>
                    </a:p>
                  </a:txBody>
                  <a:tcPr anchor="b" horzOverflow="overflow">
                    <a:lnL cap="flat">
                      <a:noFill/>
                    </a:lnL>
                    <a:lnR>
                      <a:noFill/>
                    </a:lnR>
                    <a:lnT cap="flat">
                      <a:noFill/>
                    </a:lnT>
                    <a:lnB>
                      <a:noFill/>
                    </a:lnB>
                    <a:lnTlToBr>
                      <a:noFill/>
                    </a:lnTlToBr>
                    <a:lnBlToTr>
                      <a:noFill/>
                    </a:lnBlToTr>
                    <a:noFill/>
                  </a:tcPr>
                </a:tc>
                <a:tc>
                  <a:txBody>
                    <a:bodyPr/>
                    <a:lstStyle/>
                    <a:p>
                      <a:pPr marL="228600" marR="0" lvl="0" indent="-2286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Verdana" pitchFamily="34" charset="0"/>
                        </a:rPr>
                        <a:t>IL</a:t>
                      </a:r>
                      <a:endParaRPr kumimoji="0" lang="en-US" sz="2400" b="1" i="0" u="none" strike="noStrike" cap="none" normalizeH="0" baseline="0" dirty="0" smtClean="0">
                        <a:ln>
                          <a:noFill/>
                        </a:ln>
                        <a:solidFill>
                          <a:schemeClr val="tx1"/>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228600" marR="0" lvl="0" indent="-2286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Verdana" pitchFamily="34" charset="0"/>
                        </a:rPr>
                        <a:t>MI</a:t>
                      </a:r>
                      <a:endParaRPr kumimoji="0" lang="en-US" sz="2400" b="1" i="0" u="none" strike="noStrike" cap="none" normalizeH="0" baseline="0" dirty="0" smtClean="0">
                        <a:ln>
                          <a:noFill/>
                        </a:ln>
                        <a:solidFill>
                          <a:schemeClr val="tx1"/>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228600" marR="0" lvl="0" indent="-2286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Verdana" pitchFamily="34" charset="0"/>
                        </a:rPr>
                        <a:t>NC</a:t>
                      </a:r>
                      <a:endParaRPr kumimoji="0" lang="en-US" sz="2400" b="1" i="0" u="none" strike="noStrike" cap="none" normalizeH="0" baseline="0" dirty="0" smtClean="0">
                        <a:ln>
                          <a:noFill/>
                        </a:ln>
                        <a:solidFill>
                          <a:schemeClr val="tx1"/>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228600" marR="0" lvl="0" indent="-2286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Verdana" pitchFamily="34" charset="0"/>
                        </a:rPr>
                        <a:t>TX</a:t>
                      </a:r>
                      <a:endParaRPr kumimoji="0" lang="en-US" sz="2400" b="1" i="0" u="none" strike="noStrike" cap="none" normalizeH="0" baseline="0" smtClean="0">
                        <a:ln>
                          <a:noFill/>
                        </a:ln>
                        <a:solidFill>
                          <a:schemeClr val="tx1"/>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228600" marR="0" lvl="0" indent="-2286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Verdana" pitchFamily="34" charset="0"/>
                        </a:rPr>
                        <a:t>WY</a:t>
                      </a:r>
                      <a:endParaRPr kumimoji="0" lang="en-US" sz="2400" b="1" i="0" u="none" strike="noStrike" cap="none" normalizeH="0" baseline="0" smtClean="0">
                        <a:ln>
                          <a:noFill/>
                        </a:ln>
                        <a:solidFill>
                          <a:schemeClr val="tx1"/>
                        </a:solidFill>
                        <a:effectLst/>
                        <a:latin typeface="Arial" charset="0"/>
                      </a:endParaRPr>
                    </a:p>
                  </a:txBody>
                  <a:tcPr anchor="b" horzOverflow="overflow">
                    <a:lnL>
                      <a:noFill/>
                    </a:lnL>
                    <a:lnR cap="flat">
                      <a:noFill/>
                    </a:lnR>
                    <a:lnT cap="flat">
                      <a:noFill/>
                    </a:lnT>
                    <a:lnB>
                      <a:noFill/>
                    </a:lnB>
                    <a:lnTlToBr>
                      <a:noFill/>
                    </a:lnTlToBr>
                    <a:lnBlToTr>
                      <a:noFill/>
                    </a:lnBlToTr>
                    <a:noFill/>
                  </a:tcPr>
                </a:tc>
              </a:tr>
              <a:tr h="1327150">
                <a:tc>
                  <a:txBody>
                    <a:bodyPr/>
                    <a:lstStyle/>
                    <a:p>
                      <a:pPr marL="228600" marR="0" lvl="0" indent="-2286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Verdana" pitchFamily="34" charset="0"/>
                        </a:rPr>
                        <a:t>545,071</a:t>
                      </a:r>
                      <a:endParaRPr kumimoji="0" lang="en-US" sz="2200" b="1"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cap="flat">
                      <a:noFill/>
                    </a:lnB>
                    <a:lnTlToBr>
                      <a:noFill/>
                    </a:lnTlToBr>
                    <a:lnBlToTr>
                      <a:noFill/>
                    </a:lnBlToTr>
                    <a:noFill/>
                  </a:tcPr>
                </a:tc>
                <a:tc>
                  <a:txBody>
                    <a:bodyPr/>
                    <a:lstStyle/>
                    <a:p>
                      <a:pPr marL="228600" marR="0" lvl="0" indent="-2286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Verdana" pitchFamily="34" charset="0"/>
                        </a:rPr>
                        <a:t>180,934</a:t>
                      </a:r>
                      <a:endParaRPr kumimoji="0" lang="en-US" sz="22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228600" marR="0" lvl="0" indent="-2286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Verdana" pitchFamily="34" charset="0"/>
                        </a:rPr>
                        <a:t>42,810</a:t>
                      </a:r>
                      <a:endParaRPr kumimoji="0" lang="en-US" sz="2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228600" marR="0" lvl="0" indent="-2286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Verdana" pitchFamily="34" charset="0"/>
                        </a:rPr>
                        <a:t>119,851</a:t>
                      </a:r>
                      <a:endParaRPr kumimoji="0" lang="en-US" sz="22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228600" marR="0" lvl="0" indent="-2286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Verdana" pitchFamily="34" charset="0"/>
                        </a:rPr>
                        <a:t>384,389</a:t>
                      </a:r>
                      <a:endParaRPr kumimoji="0" lang="en-US" sz="22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228600" marR="0" lvl="0" indent="-2286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Verdana" pitchFamily="34" charset="0"/>
                        </a:rPr>
                        <a:t>6,807</a:t>
                      </a:r>
                      <a:endParaRPr kumimoji="0" lang="en-US" sz="2200" b="1" i="0" u="none" strike="noStrike" cap="none" normalizeH="0" baseline="0" dirty="0" smtClean="0">
                        <a:ln>
                          <a:noFill/>
                        </a:ln>
                        <a:solidFill>
                          <a:schemeClr val="tx1"/>
                        </a:solidFill>
                        <a:effectLst/>
                        <a:latin typeface="Arial" charset="0"/>
                      </a:endParaRPr>
                    </a:p>
                  </a:txBody>
                  <a:tcPr anchor="b"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BD82A6DC-6C09-465A-A27E-EC0C1F5FE203}" type="slidenum">
              <a:rPr lang="en-US"/>
              <a:pPr/>
              <a:t>216</a:t>
            </a:fld>
            <a:endParaRPr lang="en-US"/>
          </a:p>
        </p:txBody>
      </p:sp>
      <p:pic>
        <p:nvPicPr>
          <p:cNvPr id="401412" name="Picture 4"/>
          <p:cNvPicPr>
            <a:picLocks noChangeAspect="1" noChangeArrowheads="1"/>
          </p:cNvPicPr>
          <p:nvPr/>
        </p:nvPicPr>
        <p:blipFill>
          <a:blip r:embed="rId3"/>
          <a:srcRect/>
          <a:stretch>
            <a:fillRect/>
          </a:stretch>
        </p:blipFill>
        <p:spPr bwMode="auto">
          <a:xfrm>
            <a:off x="317500" y="374650"/>
            <a:ext cx="8526463" cy="61087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Asset pricing</a:t>
            </a:r>
            <a:endParaRPr lang="en-US" dirty="0"/>
          </a:p>
        </p:txBody>
      </p:sp>
      <p:graphicFrame>
        <p:nvGraphicFramePr>
          <p:cNvPr id="4" name="Object 3"/>
          <p:cNvGraphicFramePr>
            <a:graphicFrameLocks noChangeAspect="1"/>
          </p:cNvGraphicFramePr>
          <p:nvPr/>
        </p:nvGraphicFramePr>
        <p:xfrm>
          <a:off x="474663" y="1143000"/>
          <a:ext cx="8220075" cy="4249738"/>
        </p:xfrm>
        <a:graphic>
          <a:graphicData uri="http://schemas.openxmlformats.org/presentationml/2006/ole">
            <mc:AlternateContent xmlns:mc="http://schemas.openxmlformats.org/markup-compatibility/2006">
              <mc:Choice xmlns:v="urn:schemas-microsoft-com:vml" Requires="v">
                <p:oleObj spid="_x0000_s67858" name="Equation" r:id="rId4" imgW="3162240" imgH="1701720" progId="Equation.DSMT4">
                  <p:embed/>
                </p:oleObj>
              </mc:Choice>
              <mc:Fallback>
                <p:oleObj name="Equation" r:id="rId4" imgW="3162240" imgH="170172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663" y="1143000"/>
                        <a:ext cx="8220075" cy="4249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4514850" y="3340100"/>
          <a:ext cx="114300" cy="177800"/>
        </p:xfrm>
        <a:graphic>
          <a:graphicData uri="http://schemas.openxmlformats.org/presentationml/2006/ole">
            <mc:AlternateContent xmlns:mc="http://schemas.openxmlformats.org/markup-compatibility/2006">
              <mc:Choice xmlns:v="urn:schemas-microsoft-com:vml" Requires="v">
                <p:oleObj spid="_x0000_s67859" name="Equation" r:id="rId6" imgW="114120" imgH="177480" progId="Equation.DSMT4">
                  <p:embed/>
                </p:oleObj>
              </mc:Choice>
              <mc:Fallback>
                <p:oleObj name="Equation" r:id="rId6" imgW="114120" imgH="17748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4010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685800" y="5486400"/>
            <a:ext cx="7924800" cy="1200329"/>
          </a:xfrm>
          <a:prstGeom prst="rect">
            <a:avLst/>
          </a:prstGeom>
          <a:noFill/>
        </p:spPr>
        <p:txBody>
          <a:bodyPr wrap="square" rtlCol="0">
            <a:spAutoFit/>
          </a:bodyPr>
          <a:lstStyle/>
          <a:p>
            <a:r>
              <a:rPr lang="en-US" sz="2400" dirty="0" smtClean="0"/>
              <a:t>Agents perceive that the interest rate fell from 0.07 to 0.06 and the rate of housing appreciation rose from 0.03 to 0.04.  (Prime variables are the new perceptions.)</a:t>
            </a:r>
            <a:endParaRPr lang="en-US" sz="2400" dirty="0"/>
          </a:p>
        </p:txBody>
      </p:sp>
    </p:spTree>
  </p:cSld>
  <p:clrMapOvr>
    <a:masterClrMapping/>
  </p:clrMapOvr>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 asset pricing</a:t>
            </a:r>
            <a:endParaRPr lang="en-US" dirty="0"/>
          </a:p>
        </p:txBody>
      </p:sp>
      <p:graphicFrame>
        <p:nvGraphicFramePr>
          <p:cNvPr id="68610" name="Object 2"/>
          <p:cNvGraphicFramePr>
            <a:graphicFrameLocks noChangeAspect="1"/>
          </p:cNvGraphicFramePr>
          <p:nvPr/>
        </p:nvGraphicFramePr>
        <p:xfrm>
          <a:off x="2286000" y="4191000"/>
          <a:ext cx="4589462" cy="982663"/>
        </p:xfrm>
        <a:graphic>
          <a:graphicData uri="http://schemas.openxmlformats.org/presentationml/2006/ole">
            <mc:AlternateContent xmlns:mc="http://schemas.openxmlformats.org/markup-compatibility/2006">
              <mc:Choice xmlns:v="urn:schemas-microsoft-com:vml" Requires="v">
                <p:oleObj spid="_x0000_s68746" name="Equation" r:id="rId4" imgW="1765080" imgH="393480" progId="Equation.DSMT4">
                  <p:embed/>
                </p:oleObj>
              </mc:Choice>
              <mc:Fallback>
                <p:oleObj name="Equation" r:id="rId4" imgW="1765080" imgH="39348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4191000"/>
                        <a:ext cx="4589462" cy="982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914400" y="1447800"/>
            <a:ext cx="7620000" cy="2308324"/>
          </a:xfrm>
          <a:prstGeom prst="rect">
            <a:avLst/>
          </a:prstGeom>
          <a:noFill/>
        </p:spPr>
        <p:txBody>
          <a:bodyPr wrap="square" rtlCol="0">
            <a:spAutoFit/>
          </a:bodyPr>
          <a:lstStyle/>
          <a:p>
            <a:r>
              <a:rPr lang="en-US" sz="2400" dirty="0" smtClean="0"/>
              <a:t>Agents should have recognized two things:</a:t>
            </a:r>
          </a:p>
          <a:p>
            <a:endParaRPr lang="en-US" sz="2400" dirty="0" smtClean="0"/>
          </a:p>
          <a:p>
            <a:pPr marL="457200" indent="-457200">
              <a:buAutoNum type="arabicPeriod"/>
            </a:pPr>
            <a:r>
              <a:rPr lang="en-US" sz="2400" dirty="0" smtClean="0"/>
              <a:t>Lower steady state inflation would produce a lower steady state rate of house price appreciation.</a:t>
            </a:r>
          </a:p>
          <a:p>
            <a:pPr marL="457200" indent="-457200">
              <a:buAutoNum type="arabicPeriod"/>
            </a:pPr>
            <a:r>
              <a:rPr lang="en-US" sz="2400" dirty="0" smtClean="0"/>
              <a:t>Positive economic events in the 1990’s would not permanently raise the real rate of housing appreciation.</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Short-run consequences</a:t>
            </a:r>
            <a:br>
              <a:rPr lang="en-US" dirty="0" smtClean="0"/>
            </a:br>
            <a:r>
              <a:rPr lang="en-US" dirty="0" smtClean="0"/>
              <a:t>1995-2007</a:t>
            </a:r>
            <a:endParaRPr lang="en-US" dirty="0"/>
          </a:p>
        </p:txBody>
      </p:sp>
      <p:sp>
        <p:nvSpPr>
          <p:cNvPr id="3" name="Content Placeholder 2"/>
          <p:cNvSpPr>
            <a:spLocks noGrp="1"/>
          </p:cNvSpPr>
          <p:nvPr>
            <p:ph idx="1"/>
          </p:nvPr>
        </p:nvSpPr>
        <p:spPr>
          <a:xfrm>
            <a:off x="457200" y="1600200"/>
            <a:ext cx="8382000" cy="4525963"/>
          </a:xfrm>
        </p:spPr>
        <p:txBody>
          <a:bodyPr/>
          <a:lstStyle/>
          <a:p>
            <a:pPr>
              <a:buNone/>
            </a:pPr>
            <a:r>
              <a:rPr lang="en-US" dirty="0" smtClean="0"/>
              <a:t>A simple model of consumption</a:t>
            </a:r>
          </a:p>
          <a:p>
            <a:pPr>
              <a:buNone/>
            </a:pPr>
            <a:r>
              <a:rPr lang="en-US" dirty="0" smtClean="0"/>
              <a:t>Assume: no uncertainty &amp; perfect capital markets</a:t>
            </a:r>
          </a:p>
          <a:p>
            <a:pPr>
              <a:buNone/>
            </a:pPr>
            <a:endParaRPr lang="en-US" dirty="0" smtClean="0"/>
          </a:p>
        </p:txBody>
      </p:sp>
      <p:graphicFrame>
        <p:nvGraphicFramePr>
          <p:cNvPr id="5" name="Object 4"/>
          <p:cNvGraphicFramePr>
            <a:graphicFrameLocks noChangeAspect="1"/>
          </p:cNvGraphicFramePr>
          <p:nvPr/>
        </p:nvGraphicFramePr>
        <p:xfrm>
          <a:off x="2895600" y="2819400"/>
          <a:ext cx="2895600" cy="3733800"/>
        </p:xfrm>
        <a:graphic>
          <a:graphicData uri="http://schemas.openxmlformats.org/presentationml/2006/ole">
            <mc:AlternateContent xmlns:mc="http://schemas.openxmlformats.org/markup-compatibility/2006">
              <mc:Choice xmlns:v="urn:schemas-microsoft-com:vml" Requires="v">
                <p:oleObj spid="_x0000_s194698" name="Equation" r:id="rId4" imgW="1143000" imgH="1574640" progId="Equation.DSMT4">
                  <p:embed/>
                </p:oleObj>
              </mc:Choice>
              <mc:Fallback>
                <p:oleObj name="Equation" r:id="rId4" imgW="1143000" imgH="157464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2819400"/>
                        <a:ext cx="2895600" cy="3733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3373845A-8A7E-465D-8A6F-57EEFE213ED1}" type="slidenum">
              <a:rPr lang="en-US"/>
              <a:pPr/>
              <a:t>22</a:t>
            </a:fld>
            <a:endParaRPr lang="en-US"/>
          </a:p>
        </p:txBody>
      </p:sp>
      <p:sp>
        <p:nvSpPr>
          <p:cNvPr id="368642" name="Rectangle 2"/>
          <p:cNvSpPr>
            <a:spLocks noGrp="1" noChangeArrowheads="1"/>
          </p:cNvSpPr>
          <p:nvPr>
            <p:ph type="title"/>
          </p:nvPr>
        </p:nvSpPr>
        <p:spPr/>
        <p:txBody>
          <a:bodyPr>
            <a:normAutofit fontScale="90000"/>
          </a:bodyPr>
          <a:lstStyle/>
          <a:p>
            <a:r>
              <a:rPr lang="en-US" sz="2800"/>
              <a:t>Household leverage:</a:t>
            </a:r>
            <a:br>
              <a:rPr lang="en-US" sz="2800"/>
            </a:br>
            <a:r>
              <a:rPr lang="en-US" sz="2800"/>
              <a:t>Fraction of home buyers with no downpayment</a:t>
            </a:r>
            <a:br>
              <a:rPr lang="en-US" sz="2800"/>
            </a:br>
            <a:r>
              <a:rPr lang="en-US" sz="2000"/>
              <a:t>(New construction in last 4 years)</a:t>
            </a:r>
          </a:p>
        </p:txBody>
      </p:sp>
      <p:graphicFrame>
        <p:nvGraphicFramePr>
          <p:cNvPr id="6" name="Object 2"/>
          <p:cNvGraphicFramePr>
            <a:graphicFrameLocks noGrp="1" noChangeAspect="1"/>
          </p:cNvGraphicFramePr>
          <p:nvPr>
            <p:ph idx="1"/>
          </p:nvPr>
        </p:nvGraphicFramePr>
        <p:xfrm>
          <a:off x="381000" y="1344613"/>
          <a:ext cx="8253413" cy="5475287"/>
        </p:xfrm>
        <a:graphic>
          <a:graphicData uri="http://schemas.openxmlformats.org/drawingml/2006/chart">
            <c:chart xmlns:c="http://schemas.openxmlformats.org/drawingml/2006/chart" xmlns:r="http://schemas.openxmlformats.org/officeDocument/2006/relationships" r:id="rId3"/>
          </a:graphicData>
        </a:graphic>
      </p:graphicFrame>
      <p:sp>
        <p:nvSpPr>
          <p:cNvPr id="368645" name="Text Box 5"/>
          <p:cNvSpPr txBox="1">
            <a:spLocks noChangeArrowheads="1"/>
          </p:cNvSpPr>
          <p:nvPr/>
        </p:nvSpPr>
        <p:spPr bwMode="auto">
          <a:xfrm>
            <a:off x="5029200" y="6400800"/>
            <a:ext cx="3676650" cy="366712"/>
          </a:xfrm>
          <a:prstGeom prst="rect">
            <a:avLst/>
          </a:prstGeom>
          <a:noFill/>
          <a:ln w="9525">
            <a:noFill/>
            <a:miter lim="800000"/>
            <a:headEnd/>
            <a:tailEnd/>
          </a:ln>
          <a:effectLst/>
        </p:spPr>
        <p:txBody>
          <a:bodyPr wrap="none">
            <a:spAutoFit/>
          </a:bodyPr>
          <a:lstStyle/>
          <a:p>
            <a:r>
              <a:rPr lang="en-US" dirty="0"/>
              <a:t>Source: American Housing Survey</a:t>
            </a:r>
          </a:p>
        </p:txBody>
      </p:sp>
      <p:sp>
        <p:nvSpPr>
          <p:cNvPr id="2" name="TextBox 1"/>
          <p:cNvSpPr txBox="1"/>
          <p:nvPr/>
        </p:nvSpPr>
        <p:spPr>
          <a:xfrm>
            <a:off x="8376272" y="304800"/>
            <a:ext cx="659155" cy="369332"/>
          </a:xfrm>
          <a:prstGeom prst="rect">
            <a:avLst/>
          </a:prstGeom>
          <a:noFill/>
        </p:spPr>
        <p:txBody>
          <a:bodyPr wrap="none" rtlCol="0">
            <a:spAutoFit/>
          </a:bodyPr>
          <a:lstStyle/>
          <a:p>
            <a:r>
              <a:rPr lang="en-US" dirty="0" smtClean="0"/>
              <a:t>19%!</a:t>
            </a:r>
            <a:endParaRPr lang="en-US" dirty="0"/>
          </a:p>
        </p:txBody>
      </p:sp>
      <p:cxnSp>
        <p:nvCxnSpPr>
          <p:cNvPr id="4" name="Straight Connector 3"/>
          <p:cNvCxnSpPr/>
          <p:nvPr/>
        </p:nvCxnSpPr>
        <p:spPr>
          <a:xfrm flipV="1">
            <a:off x="7924800" y="609600"/>
            <a:ext cx="685800" cy="152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5856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Manipulate expressions to yield consumption function</a:t>
            </a:r>
            <a:endParaRPr lang="en-US" sz="2800" dirty="0"/>
          </a:p>
        </p:txBody>
      </p:sp>
      <p:graphicFrame>
        <p:nvGraphicFramePr>
          <p:cNvPr id="4" name="Object 3"/>
          <p:cNvGraphicFramePr>
            <a:graphicFrameLocks noChangeAspect="1"/>
          </p:cNvGraphicFramePr>
          <p:nvPr/>
        </p:nvGraphicFramePr>
        <p:xfrm>
          <a:off x="2514600" y="1371600"/>
          <a:ext cx="5334000" cy="5119687"/>
        </p:xfrm>
        <a:graphic>
          <a:graphicData uri="http://schemas.openxmlformats.org/presentationml/2006/ole">
            <mc:AlternateContent xmlns:mc="http://schemas.openxmlformats.org/markup-compatibility/2006">
              <mc:Choice xmlns:v="urn:schemas-microsoft-com:vml" Requires="v">
                <p:oleObj spid="_x0000_s195722" name="Equation" r:id="rId4" imgW="2666880" imgH="2717640" progId="Equation.DSMT4">
                  <p:embed/>
                </p:oleObj>
              </mc:Choice>
              <mc:Fallback>
                <p:oleObj name="Equation" r:id="rId4" imgW="2666880" imgH="271764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1371600"/>
                        <a:ext cx="5334000" cy="5119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cases</a:t>
            </a:r>
            <a:endParaRPr lang="en-US" dirty="0"/>
          </a:p>
        </p:txBody>
      </p:sp>
      <p:graphicFrame>
        <p:nvGraphicFramePr>
          <p:cNvPr id="175106" name="Object 2"/>
          <p:cNvGraphicFramePr>
            <a:graphicFrameLocks/>
          </p:cNvGraphicFramePr>
          <p:nvPr/>
        </p:nvGraphicFramePr>
        <p:xfrm>
          <a:off x="1335088" y="1633538"/>
          <a:ext cx="6867525" cy="3848100"/>
        </p:xfrm>
        <a:graphic>
          <a:graphicData uri="http://schemas.openxmlformats.org/presentationml/2006/ole">
            <mc:AlternateContent xmlns:mc="http://schemas.openxmlformats.org/markup-compatibility/2006">
              <mc:Choice xmlns:v="urn:schemas-microsoft-com:vml" Requires="v">
                <p:oleObj spid="_x0000_s196746" name="Equation" r:id="rId4" imgW="3746160" imgH="1752480" progId="Equation.DSMT4">
                  <p:embed/>
                </p:oleObj>
              </mc:Choice>
              <mc:Fallback>
                <p:oleObj name="Equation" r:id="rId4" imgW="3746160" imgH="1752480" progId="Equation.DSMT4">
                  <p:embed/>
                  <p:pic>
                    <p:nvPicPr>
                      <p:cNvPr id="0" name="Picture 2"/>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5088" y="1633538"/>
                        <a:ext cx="6867525" cy="3848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Calibrate</a:t>
            </a:r>
            <a:endParaRPr lang="en-US" dirty="0"/>
          </a:p>
        </p:txBody>
      </p:sp>
      <p:sp>
        <p:nvSpPr>
          <p:cNvPr id="3" name="Content Placeholder 2"/>
          <p:cNvSpPr>
            <a:spLocks noGrp="1"/>
          </p:cNvSpPr>
          <p:nvPr>
            <p:ph idx="1"/>
          </p:nvPr>
        </p:nvSpPr>
        <p:spPr/>
        <p:txBody>
          <a:bodyPr/>
          <a:lstStyle/>
          <a:p>
            <a:r>
              <a:rPr lang="en-US" dirty="0" smtClean="0"/>
              <a:t>Discount rate (-</a:t>
            </a:r>
            <a:r>
              <a:rPr lang="en-US" dirty="0" err="1" smtClean="0"/>
              <a:t>ln</a:t>
            </a:r>
            <a:r>
              <a:rPr lang="el-GR" dirty="0" smtClean="0"/>
              <a:t>δ</a:t>
            </a:r>
            <a:r>
              <a:rPr lang="en-US" dirty="0" smtClean="0"/>
              <a:t>)?  1%-10%</a:t>
            </a:r>
          </a:p>
          <a:p>
            <a:r>
              <a:rPr lang="en-US" dirty="0" smtClean="0"/>
              <a:t>Risk-free real interest rate (-</a:t>
            </a:r>
            <a:r>
              <a:rPr lang="en-US" dirty="0" err="1" smtClean="0"/>
              <a:t>ln</a:t>
            </a:r>
            <a:r>
              <a:rPr lang="en-US" i="1" dirty="0" err="1" smtClean="0"/>
              <a:t>R</a:t>
            </a:r>
            <a:r>
              <a:rPr lang="en-US" dirty="0" smtClean="0"/>
              <a:t>)?  2%-5%</a:t>
            </a:r>
          </a:p>
          <a:p>
            <a:r>
              <a:rPr lang="en-US" dirty="0" smtClean="0"/>
              <a:t>Coefficient of relative risk aversion (</a:t>
            </a:r>
            <a:r>
              <a:rPr lang="el-GR" dirty="0" smtClean="0"/>
              <a:t>γ</a:t>
            </a:r>
            <a:r>
              <a:rPr lang="en-US" dirty="0" smtClean="0"/>
              <a:t>)? 0.5-5</a:t>
            </a:r>
          </a:p>
          <a:p>
            <a:r>
              <a:rPr lang="en-US" dirty="0" smtClean="0"/>
              <a:t>Let’s pick a benchmark case:</a:t>
            </a:r>
          </a:p>
          <a:p>
            <a:pPr lvl="1">
              <a:buNone/>
            </a:pPr>
            <a:r>
              <a:rPr lang="el-GR" dirty="0" smtClean="0"/>
              <a:t>δ</a:t>
            </a:r>
            <a:r>
              <a:rPr lang="en-US" dirty="0" smtClean="0"/>
              <a:t> = 0.95</a:t>
            </a:r>
          </a:p>
          <a:p>
            <a:pPr lvl="1">
              <a:buNone/>
            </a:pPr>
            <a:r>
              <a:rPr lang="el-GR" dirty="0" smtClean="0"/>
              <a:t>γ</a:t>
            </a:r>
            <a:r>
              <a:rPr lang="en-US" dirty="0" smtClean="0"/>
              <a:t> = 1</a:t>
            </a:r>
          </a:p>
          <a:p>
            <a:r>
              <a:rPr lang="en-US" dirty="0" smtClean="0"/>
              <a:t>So </a:t>
            </a:r>
            <a:r>
              <a:rPr lang="el-GR" dirty="0" smtClean="0"/>
              <a:t>λ</a:t>
            </a:r>
            <a:r>
              <a:rPr lang="en-US" dirty="0" smtClean="0"/>
              <a:t> = 0.05 (marginal propensity to consume)</a:t>
            </a:r>
          </a:p>
          <a:p>
            <a:pPr lvl="1"/>
            <a:endParaRPr lang="en-US" dirty="0" smtClean="0"/>
          </a:p>
          <a:p>
            <a:endParaRPr lang="en-US" dirty="0" smtClean="0"/>
          </a:p>
          <a:p>
            <a:endParaRPr lang="en-US" dirty="0" smtClean="0"/>
          </a:p>
          <a:p>
            <a:endParaRPr lang="en-US" dirty="0"/>
          </a:p>
        </p:txBody>
      </p:sp>
    </p:spTree>
  </p:cSld>
  <p:clrMapOvr>
    <a:masterClrMapping/>
  </p:clrMapOvr>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slide</a:t>
            </a:r>
            <a:endParaRPr lang="en-US" dirty="0"/>
          </a:p>
        </p:txBody>
      </p:sp>
      <p:sp>
        <p:nvSpPr>
          <p:cNvPr id="3" name="Content Placeholder 2"/>
          <p:cNvSpPr>
            <a:spLocks noGrp="1"/>
          </p:cNvSpPr>
          <p:nvPr>
            <p:ph idx="1"/>
          </p:nvPr>
        </p:nvSpPr>
        <p:spPr/>
        <p:txBody>
          <a:bodyPr/>
          <a:lstStyle/>
          <a:p>
            <a:r>
              <a:rPr lang="en-US" dirty="0" smtClean="0"/>
              <a:t>Accumulated excess consumption: take 1998:1 as benchmark C/GDP ratio.  Then take all future excesses (using the ratio as the predicted level) and accumulate.  Then divide by GDP in 2008.</a:t>
            </a:r>
          </a:p>
          <a:p>
            <a:r>
              <a:rPr lang="en-US" dirty="0" smtClean="0"/>
              <a:t>Trade deficits are just summed up.</a:t>
            </a:r>
            <a:endParaRPr lang="en-US" dirty="0"/>
          </a:p>
        </p:txBody>
      </p:sp>
    </p:spTree>
  </p:cSld>
  <p:clrMapOvr>
    <a:masterClrMapping/>
  </p:clrMapOvr>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Basic Ingredients of the </a:t>
            </a:r>
            <a:br>
              <a:rPr lang="en-US" dirty="0" smtClean="0"/>
            </a:br>
            <a:r>
              <a:rPr lang="en-US" dirty="0" smtClean="0"/>
              <a:t>Financial Crisis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solidFill>
                  <a:schemeClr val="bg1">
                    <a:lumMod val="85000"/>
                  </a:schemeClr>
                </a:solidFill>
              </a:rPr>
              <a:t>Bubbles in housing and equities</a:t>
            </a:r>
          </a:p>
          <a:p>
            <a:pPr marL="514350" indent="-514350">
              <a:buFont typeface="+mj-lt"/>
              <a:buAutoNum type="arabicPeriod"/>
            </a:pPr>
            <a:r>
              <a:rPr lang="en-US" dirty="0" smtClean="0"/>
              <a:t>Leverage in household and financial sectors</a:t>
            </a:r>
          </a:p>
          <a:p>
            <a:pPr marL="514350" indent="-514350">
              <a:buFont typeface="+mj-lt"/>
              <a:buAutoNum type="arabicPeriod"/>
            </a:pPr>
            <a:r>
              <a:rPr lang="en-US" dirty="0" smtClean="0">
                <a:solidFill>
                  <a:schemeClr val="bg1">
                    <a:lumMod val="85000"/>
                  </a:schemeClr>
                </a:solidFill>
              </a:rPr>
              <a:t>Consumption and Investment Cycle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 Leverage</a:t>
            </a:r>
            <a:endParaRPr lang="en-US" dirty="0"/>
          </a:p>
        </p:txBody>
      </p:sp>
      <p:sp>
        <p:nvSpPr>
          <p:cNvPr id="3" name="Content Placeholder 2"/>
          <p:cNvSpPr>
            <a:spLocks noGrp="1"/>
          </p:cNvSpPr>
          <p:nvPr>
            <p:ph idx="1"/>
          </p:nvPr>
        </p:nvSpPr>
        <p:spPr/>
        <p:txBody>
          <a:bodyPr/>
          <a:lstStyle/>
          <a:p>
            <a:r>
              <a:rPr lang="en-US" dirty="0" smtClean="0"/>
              <a:t>Household leverage</a:t>
            </a:r>
          </a:p>
          <a:p>
            <a:r>
              <a:rPr lang="en-US" dirty="0" smtClean="0"/>
              <a:t>Leverage in financial sector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Slide Number Placeholder 3"/>
          <p:cNvSpPr>
            <a:spLocks noGrp="1"/>
          </p:cNvSpPr>
          <p:nvPr>
            <p:ph type="sldNum" sz="quarter" idx="10"/>
          </p:nvPr>
        </p:nvSpPr>
        <p:spPr>
          <a:xfrm>
            <a:off x="457200" y="6324600"/>
            <a:ext cx="2133600" cy="365125"/>
          </a:xfrm>
        </p:spPr>
        <p:txBody>
          <a:bodyPr/>
          <a:lstStyle/>
          <a:p>
            <a:fld id="{5250947F-65D4-45E8-8B60-A7D39316D349}" type="slidenum">
              <a:rPr lang="en-US"/>
              <a:pPr/>
              <a:t>226</a:t>
            </a:fld>
            <a:endParaRPr lang="en-US"/>
          </a:p>
        </p:txBody>
      </p:sp>
      <p:graphicFrame>
        <p:nvGraphicFramePr>
          <p:cNvPr id="11" name="Object 2"/>
          <p:cNvGraphicFramePr>
            <a:graphicFrameLocks noGrp="1" noChangeAspect="1"/>
          </p:cNvGraphicFramePr>
          <p:nvPr>
            <p:ph idx="1"/>
          </p:nvPr>
        </p:nvGraphicFramePr>
        <p:xfrm>
          <a:off x="0" y="762000"/>
          <a:ext cx="9296400" cy="5619750"/>
        </p:xfrm>
        <a:graphic>
          <a:graphicData uri="http://schemas.openxmlformats.org/drawingml/2006/chart">
            <c:chart xmlns:c="http://schemas.openxmlformats.org/drawingml/2006/chart" xmlns:r="http://schemas.openxmlformats.org/officeDocument/2006/relationships" r:id="rId3"/>
          </a:graphicData>
        </a:graphic>
      </p:graphicFrame>
      <p:sp>
        <p:nvSpPr>
          <p:cNvPr id="371719" name="Text Box 7"/>
          <p:cNvSpPr txBox="1">
            <a:spLocks noChangeArrowheads="1"/>
          </p:cNvSpPr>
          <p:nvPr/>
        </p:nvSpPr>
        <p:spPr bwMode="auto">
          <a:xfrm>
            <a:off x="4575175" y="6456363"/>
            <a:ext cx="4248150" cy="366712"/>
          </a:xfrm>
          <a:prstGeom prst="rect">
            <a:avLst/>
          </a:prstGeom>
          <a:noFill/>
          <a:ln w="9525">
            <a:noFill/>
            <a:miter lim="800000"/>
            <a:headEnd/>
            <a:tailEnd/>
          </a:ln>
          <a:effectLst/>
        </p:spPr>
        <p:txBody>
          <a:bodyPr wrap="none">
            <a:spAutoFit/>
          </a:bodyPr>
          <a:lstStyle/>
          <a:p>
            <a:r>
              <a:rPr lang="en-US"/>
              <a:t>Source: American Housing Survey 2007</a:t>
            </a:r>
          </a:p>
        </p:txBody>
      </p:sp>
      <p:sp>
        <p:nvSpPr>
          <p:cNvPr id="371717" name="Rectangle 5"/>
          <p:cNvSpPr>
            <a:spLocks noGrp="1" noChangeArrowheads="1"/>
          </p:cNvSpPr>
          <p:nvPr>
            <p:ph type="title"/>
          </p:nvPr>
        </p:nvSpPr>
        <p:spPr>
          <a:xfrm>
            <a:off x="533400" y="0"/>
            <a:ext cx="8229600" cy="1143000"/>
          </a:xfrm>
        </p:spPr>
        <p:txBody>
          <a:bodyPr>
            <a:normAutofit/>
          </a:bodyPr>
          <a:lstStyle/>
          <a:p>
            <a:r>
              <a:rPr lang="en-US" sz="3200" dirty="0"/>
              <a:t>Down payments</a:t>
            </a:r>
            <a:r>
              <a:rPr lang="en-US" sz="2400" dirty="0"/>
              <a:t/>
            </a:r>
            <a:br>
              <a:rPr lang="en-US" sz="2400" dirty="0"/>
            </a:br>
            <a:r>
              <a:rPr lang="en-US" sz="2400" dirty="0"/>
              <a:t> (New construction </a:t>
            </a:r>
            <a:r>
              <a:rPr lang="en-US" sz="2400" dirty="0" smtClean="0"/>
              <a:t>from 2003-2007)</a:t>
            </a:r>
            <a:endParaRPr lang="en-US" sz="2400" dirty="0"/>
          </a:p>
        </p:txBody>
      </p:sp>
      <p:sp>
        <p:nvSpPr>
          <p:cNvPr id="371720" name="AutoShape 8"/>
          <p:cNvSpPr>
            <a:spLocks/>
          </p:cNvSpPr>
          <p:nvPr/>
        </p:nvSpPr>
        <p:spPr bwMode="auto">
          <a:xfrm>
            <a:off x="6667500" y="1866900"/>
            <a:ext cx="571500" cy="3619500"/>
          </a:xfrm>
          <a:prstGeom prst="rightBrace">
            <a:avLst>
              <a:gd name="adj1" fmla="val 52778"/>
              <a:gd name="adj2" fmla="val 50000"/>
            </a:avLst>
          </a:prstGeom>
          <a:noFill/>
          <a:ln w="50800">
            <a:solidFill>
              <a:srgbClr val="FF0000"/>
            </a:solidFill>
            <a:round/>
            <a:headEnd/>
            <a:tailEnd/>
          </a:ln>
          <a:effectLst/>
        </p:spPr>
        <p:txBody>
          <a:bodyPr wrap="none" anchor="ctr"/>
          <a:lstStyle/>
          <a:p>
            <a:endParaRPr lang="en-US"/>
          </a:p>
        </p:txBody>
      </p:sp>
      <p:sp>
        <p:nvSpPr>
          <p:cNvPr id="371721" name="Text Box 9"/>
          <p:cNvSpPr txBox="1">
            <a:spLocks noChangeArrowheads="1"/>
          </p:cNvSpPr>
          <p:nvPr/>
        </p:nvSpPr>
        <p:spPr bwMode="auto">
          <a:xfrm>
            <a:off x="7242175" y="2913063"/>
            <a:ext cx="1787525" cy="1616075"/>
          </a:xfrm>
          <a:prstGeom prst="rect">
            <a:avLst/>
          </a:prstGeom>
          <a:noFill/>
          <a:ln w="9525">
            <a:noFill/>
            <a:miter lim="800000"/>
            <a:headEnd/>
            <a:tailEnd/>
          </a:ln>
          <a:effectLst/>
        </p:spPr>
        <p:txBody>
          <a:bodyPr>
            <a:spAutoFit/>
          </a:bodyPr>
          <a:lstStyle/>
          <a:p>
            <a:r>
              <a:rPr lang="en-US" sz="2000" dirty="0">
                <a:solidFill>
                  <a:srgbClr val="F64D0A"/>
                </a:solidFill>
              </a:rPr>
              <a:t>Half of down payments are less than 10% of purchase price</a:t>
            </a:r>
          </a:p>
        </p:txBody>
      </p:sp>
      <p:sp>
        <p:nvSpPr>
          <p:cNvPr id="371722" name="Oval 10"/>
          <p:cNvSpPr>
            <a:spLocks noChangeArrowheads="1"/>
          </p:cNvSpPr>
          <p:nvPr/>
        </p:nvSpPr>
        <p:spPr bwMode="auto">
          <a:xfrm>
            <a:off x="2133600" y="4191000"/>
            <a:ext cx="1371600" cy="685800"/>
          </a:xfrm>
          <a:prstGeom prst="ellipse">
            <a:avLst/>
          </a:prstGeom>
          <a:solidFill>
            <a:schemeClr val="accent1">
              <a:alpha val="10001"/>
            </a:schemeClr>
          </a:solidFill>
          <a:ln w="9525">
            <a:solidFill>
              <a:schemeClr val="tx1"/>
            </a:solidFill>
            <a:round/>
            <a:headEnd/>
            <a:tailEnd/>
          </a:ln>
          <a:effectLst/>
        </p:spPr>
        <p:txBody>
          <a:bodyPr wrap="none" anchor="ctr"/>
          <a:lstStyle/>
          <a:p>
            <a:endParaRPr lang="en-US"/>
          </a:p>
        </p:txBody>
      </p:sp>
      <p:sp>
        <p:nvSpPr>
          <p:cNvPr id="371723" name="Text Box 11"/>
          <p:cNvSpPr txBox="1">
            <a:spLocks noChangeArrowheads="1"/>
          </p:cNvSpPr>
          <p:nvPr/>
        </p:nvSpPr>
        <p:spPr bwMode="auto">
          <a:xfrm>
            <a:off x="269875" y="5181600"/>
            <a:ext cx="3184525" cy="457200"/>
          </a:xfrm>
          <a:prstGeom prst="rect">
            <a:avLst/>
          </a:prstGeom>
          <a:noFill/>
          <a:ln w="9525">
            <a:noFill/>
            <a:miter lim="800000"/>
            <a:headEnd/>
            <a:tailEnd/>
          </a:ln>
          <a:effectLst/>
        </p:spPr>
        <p:txBody>
          <a:bodyPr wrap="none">
            <a:spAutoFit/>
          </a:bodyPr>
          <a:lstStyle/>
          <a:p>
            <a:r>
              <a:rPr lang="en-US" sz="2400" dirty="0"/>
              <a:t>Size of down payment</a:t>
            </a:r>
          </a:p>
        </p:txBody>
      </p:sp>
      <p:sp>
        <p:nvSpPr>
          <p:cNvPr id="371724" name="Line 12"/>
          <p:cNvSpPr>
            <a:spLocks noChangeShapeType="1"/>
          </p:cNvSpPr>
          <p:nvPr/>
        </p:nvSpPr>
        <p:spPr bwMode="auto">
          <a:xfrm flipV="1">
            <a:off x="1619250" y="4724400"/>
            <a:ext cx="514350" cy="476250"/>
          </a:xfrm>
          <a:prstGeom prst="line">
            <a:avLst/>
          </a:prstGeom>
          <a:noFill/>
          <a:ln w="57150">
            <a:solidFill>
              <a:schemeClr val="tx1"/>
            </a:solidFill>
            <a:round/>
            <a:headEnd/>
            <a:tailEnd type="triangle" w="med" len="med"/>
          </a:ln>
          <a:effectLst/>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17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17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20" grpId="0" animBg="1"/>
      <p:bldP spid="371721" grpId="0"/>
    </p:bldLst>
  </p:timing>
</p:sld>
</file>

<file path=ppt/slides/slide2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3373845A-8A7E-465D-8A6F-57EEFE213ED1}" type="slidenum">
              <a:rPr lang="en-US"/>
              <a:pPr/>
              <a:t>227</a:t>
            </a:fld>
            <a:endParaRPr lang="en-US"/>
          </a:p>
        </p:txBody>
      </p:sp>
      <p:sp>
        <p:nvSpPr>
          <p:cNvPr id="368642" name="Rectangle 2"/>
          <p:cNvSpPr>
            <a:spLocks noGrp="1" noChangeArrowheads="1"/>
          </p:cNvSpPr>
          <p:nvPr>
            <p:ph type="title"/>
          </p:nvPr>
        </p:nvSpPr>
        <p:spPr/>
        <p:txBody>
          <a:bodyPr>
            <a:normAutofit fontScale="90000"/>
          </a:bodyPr>
          <a:lstStyle/>
          <a:p>
            <a:r>
              <a:rPr lang="en-US" sz="2800"/>
              <a:t>Household leverage:</a:t>
            </a:r>
            <a:br>
              <a:rPr lang="en-US" sz="2800"/>
            </a:br>
            <a:r>
              <a:rPr lang="en-US" sz="2800"/>
              <a:t>Fraction of home buyers with no downpayment</a:t>
            </a:r>
            <a:br>
              <a:rPr lang="en-US" sz="2800"/>
            </a:br>
            <a:r>
              <a:rPr lang="en-US" sz="2000"/>
              <a:t>(New construction in last 4 years)</a:t>
            </a:r>
          </a:p>
        </p:txBody>
      </p:sp>
      <p:graphicFrame>
        <p:nvGraphicFramePr>
          <p:cNvPr id="6" name="Object 2"/>
          <p:cNvGraphicFramePr>
            <a:graphicFrameLocks noGrp="1" noChangeAspect="1"/>
          </p:cNvGraphicFramePr>
          <p:nvPr>
            <p:ph idx="1"/>
          </p:nvPr>
        </p:nvGraphicFramePr>
        <p:xfrm>
          <a:off x="381000" y="1344613"/>
          <a:ext cx="8253413" cy="5475287"/>
        </p:xfrm>
        <a:graphic>
          <a:graphicData uri="http://schemas.openxmlformats.org/drawingml/2006/chart">
            <c:chart xmlns:c="http://schemas.openxmlformats.org/drawingml/2006/chart" xmlns:r="http://schemas.openxmlformats.org/officeDocument/2006/relationships" r:id="rId3"/>
          </a:graphicData>
        </a:graphic>
      </p:graphicFrame>
      <p:sp>
        <p:nvSpPr>
          <p:cNvPr id="368645" name="Text Box 5"/>
          <p:cNvSpPr txBox="1">
            <a:spLocks noChangeArrowheads="1"/>
          </p:cNvSpPr>
          <p:nvPr/>
        </p:nvSpPr>
        <p:spPr bwMode="auto">
          <a:xfrm>
            <a:off x="5029200" y="6400800"/>
            <a:ext cx="3676650" cy="366712"/>
          </a:xfrm>
          <a:prstGeom prst="rect">
            <a:avLst/>
          </a:prstGeom>
          <a:noFill/>
          <a:ln w="9525">
            <a:noFill/>
            <a:miter lim="800000"/>
            <a:headEnd/>
            <a:tailEnd/>
          </a:ln>
          <a:effectLst/>
        </p:spPr>
        <p:txBody>
          <a:bodyPr wrap="none">
            <a:spAutoFit/>
          </a:bodyPr>
          <a:lstStyle/>
          <a:p>
            <a:r>
              <a:rPr lang="en-US" dirty="0"/>
              <a:t>Source: American Housing Survey</a:t>
            </a:r>
          </a:p>
        </p:txBody>
      </p:sp>
      <p:sp>
        <p:nvSpPr>
          <p:cNvPr id="2" name="TextBox 1"/>
          <p:cNvSpPr txBox="1"/>
          <p:nvPr/>
        </p:nvSpPr>
        <p:spPr>
          <a:xfrm>
            <a:off x="8376272" y="304800"/>
            <a:ext cx="659155" cy="369332"/>
          </a:xfrm>
          <a:prstGeom prst="rect">
            <a:avLst/>
          </a:prstGeom>
          <a:noFill/>
        </p:spPr>
        <p:txBody>
          <a:bodyPr wrap="none" rtlCol="0">
            <a:spAutoFit/>
          </a:bodyPr>
          <a:lstStyle/>
          <a:p>
            <a:r>
              <a:rPr lang="en-US" dirty="0" smtClean="0"/>
              <a:t>19%!</a:t>
            </a:r>
            <a:endParaRPr lang="en-US" dirty="0"/>
          </a:p>
        </p:txBody>
      </p:sp>
      <p:cxnSp>
        <p:nvCxnSpPr>
          <p:cNvPr id="4" name="Straight Connector 3"/>
          <p:cNvCxnSpPr/>
          <p:nvPr/>
        </p:nvCxnSpPr>
        <p:spPr>
          <a:xfrm flipV="1">
            <a:off x="7924800" y="609600"/>
            <a:ext cx="685800" cy="152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Household mortgages divided by GDP</a:t>
            </a:r>
            <a:br>
              <a:rPr lang="en-US" dirty="0" smtClean="0"/>
            </a:br>
            <a:r>
              <a:rPr lang="en-US" sz="3100" dirty="0" smtClean="0"/>
              <a:t>1952 Q1 – 2008 Q4</a:t>
            </a:r>
            <a:endParaRPr lang="en-US" sz="3100" dirty="0"/>
          </a:p>
        </p:txBody>
      </p:sp>
      <p:graphicFrame>
        <p:nvGraphicFramePr>
          <p:cNvPr id="4" name="Content Placeholder 3"/>
          <p:cNvGraphicFramePr>
            <a:graphicFrameLocks noGrp="1"/>
          </p:cNvGraphicFramePr>
          <p:nvPr>
            <p:ph idx="1"/>
          </p:nvPr>
        </p:nvGraphicFramePr>
        <p:xfrm>
          <a:off x="457200" y="1219200"/>
          <a:ext cx="8229600" cy="5334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EF55A35-1975-4516-9A05-87E57CDEB6DC}" type="slidenum">
              <a:rPr lang="en-US"/>
              <a:pPr/>
              <a:t>229</a:t>
            </a:fld>
            <a:endParaRPr lang="en-US"/>
          </a:p>
        </p:txBody>
      </p:sp>
      <p:sp>
        <p:nvSpPr>
          <p:cNvPr id="369666" name="Rectangle 2"/>
          <p:cNvSpPr>
            <a:spLocks noGrp="1" noChangeArrowheads="1"/>
          </p:cNvSpPr>
          <p:nvPr>
            <p:ph type="title"/>
          </p:nvPr>
        </p:nvSpPr>
        <p:spPr/>
        <p:txBody>
          <a:bodyPr/>
          <a:lstStyle/>
          <a:p>
            <a:r>
              <a:rPr lang="en-US"/>
              <a:t>Financial sector leverage</a:t>
            </a:r>
          </a:p>
        </p:txBody>
      </p:sp>
      <p:sp>
        <p:nvSpPr>
          <p:cNvPr id="369667" name="Rectangle 3"/>
          <p:cNvSpPr>
            <a:spLocks noGrp="1" noChangeArrowheads="1"/>
          </p:cNvSpPr>
          <p:nvPr>
            <p:ph type="body" idx="1"/>
          </p:nvPr>
        </p:nvSpPr>
        <p:spPr/>
        <p:txBody>
          <a:bodyPr>
            <a:normAutofit fontScale="92500"/>
          </a:bodyPr>
          <a:lstStyle/>
          <a:p>
            <a:pPr>
              <a:buFont typeface="Wingdings" pitchFamily="2" charset="2"/>
              <a:buNone/>
            </a:pPr>
            <a:r>
              <a:rPr lang="en-US" dirty="0"/>
              <a:t>Gross Leverage Ratios </a:t>
            </a:r>
            <a:r>
              <a:rPr lang="en-US" dirty="0" smtClean="0"/>
              <a:t>exceeded </a:t>
            </a:r>
            <a:r>
              <a:rPr lang="en-US" dirty="0"/>
              <a:t>30:1 at</a:t>
            </a:r>
          </a:p>
          <a:p>
            <a:r>
              <a:rPr lang="en-US" dirty="0"/>
              <a:t>Merrill Lynch</a:t>
            </a:r>
          </a:p>
          <a:p>
            <a:r>
              <a:rPr lang="en-US" dirty="0"/>
              <a:t>Lehman Brothers</a:t>
            </a:r>
          </a:p>
          <a:p>
            <a:r>
              <a:rPr lang="en-US" dirty="0"/>
              <a:t>Morgan Stanley</a:t>
            </a:r>
          </a:p>
          <a:p>
            <a:r>
              <a:rPr lang="en-US" dirty="0"/>
              <a:t>Bear Sterns</a:t>
            </a:r>
          </a:p>
          <a:p>
            <a:pPr>
              <a:buFont typeface="Wingdings" pitchFamily="2" charset="2"/>
              <a:buNone/>
            </a:pPr>
            <a:endParaRPr lang="en-US" dirty="0"/>
          </a:p>
          <a:p>
            <a:pPr>
              <a:buFont typeface="Wingdings" pitchFamily="2" charset="2"/>
              <a:buNone/>
            </a:pPr>
            <a:r>
              <a:rPr lang="en-US" dirty="0"/>
              <a:t>Only Goldman Sachs has stayed below this threshold with a maximum leverage ratio of 24.</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Household mortgages divided by GDP</a:t>
            </a:r>
            <a:br>
              <a:rPr lang="en-US" dirty="0" smtClean="0"/>
            </a:br>
            <a:r>
              <a:rPr lang="en-US" sz="3100" dirty="0" smtClean="0"/>
              <a:t>1952 Q1 – 2008 Q4</a:t>
            </a:r>
            <a:endParaRPr lang="en-US" sz="3100" dirty="0"/>
          </a:p>
        </p:txBody>
      </p:sp>
      <p:graphicFrame>
        <p:nvGraphicFramePr>
          <p:cNvPr id="4" name="Content Placeholder 3"/>
          <p:cNvGraphicFramePr>
            <a:graphicFrameLocks noGrp="1"/>
          </p:cNvGraphicFramePr>
          <p:nvPr>
            <p:ph idx="1"/>
          </p:nvPr>
        </p:nvGraphicFramePr>
        <p:xfrm>
          <a:off x="457200" y="1219200"/>
          <a:ext cx="8229600" cy="533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71016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fontScale="90000"/>
          </a:bodyPr>
          <a:lstStyle/>
          <a:p>
            <a:r>
              <a:rPr lang="en-US" dirty="0" smtClean="0"/>
              <a:t>Lehman at the start of the financial crisis</a:t>
            </a:r>
            <a:endParaRPr lang="en-US" dirty="0"/>
          </a:p>
        </p:txBody>
      </p:sp>
      <p:graphicFrame>
        <p:nvGraphicFramePr>
          <p:cNvPr id="4" name="Table 3"/>
          <p:cNvGraphicFramePr>
            <a:graphicFrameLocks noGrp="1"/>
          </p:cNvGraphicFramePr>
          <p:nvPr/>
        </p:nvGraphicFramePr>
        <p:xfrm>
          <a:off x="457200" y="1752600"/>
          <a:ext cx="8229598" cy="3168857"/>
        </p:xfrm>
        <a:graphic>
          <a:graphicData uri="http://schemas.openxmlformats.org/drawingml/2006/table">
            <a:tbl>
              <a:tblPr/>
              <a:tblGrid>
                <a:gridCol w="2590798"/>
                <a:gridCol w="609600"/>
                <a:gridCol w="4316900"/>
                <a:gridCol w="712300"/>
              </a:tblGrid>
              <a:tr h="654261">
                <a:tc gridSpan="2">
                  <a:txBody>
                    <a:bodyPr/>
                    <a:lstStyle/>
                    <a:p>
                      <a:pPr algn="r" fontAlgn="b"/>
                      <a:r>
                        <a:rPr lang="en-US" sz="1800" b="1" i="0" u="none" strike="noStrike" dirty="0">
                          <a:solidFill>
                            <a:srgbClr val="00B050"/>
                          </a:solidFill>
                          <a:latin typeface="Calibri"/>
                        </a:rPr>
                        <a:t>       </a:t>
                      </a:r>
                      <a:r>
                        <a:rPr lang="en-US" sz="2000" b="1" i="0" u="none" strike="noStrike" dirty="0">
                          <a:solidFill>
                            <a:srgbClr val="00B050"/>
                          </a:solidFill>
                          <a:latin typeface="Calibri"/>
                        </a:rPr>
                        <a:t>Assets (</a:t>
                      </a:r>
                      <a:r>
                        <a:rPr lang="en-US" sz="2000" b="1" i="0" u="none" strike="noStrike" dirty="0" smtClean="0">
                          <a:solidFill>
                            <a:srgbClr val="00B050"/>
                          </a:solidFill>
                          <a:latin typeface="Calibri"/>
                        </a:rPr>
                        <a:t>billions $)</a:t>
                      </a:r>
                      <a:endParaRPr lang="en-US" sz="2000" b="1" i="0" u="none" strike="noStrike" dirty="0">
                        <a:solidFill>
                          <a:srgbClr val="00B050"/>
                        </a:solidFill>
                        <a:latin typeface="Calibri"/>
                      </a:endParaRPr>
                    </a:p>
                  </a:txBody>
                  <a:tcPr marL="9427" marR="9427" marT="9427" marB="0" anchor="b">
                    <a:lnL>
                      <a:noFill/>
                    </a:lnL>
                    <a:lnR>
                      <a:noFill/>
                    </a:lnR>
                    <a:lnT>
                      <a:noFill/>
                    </a:lnT>
                    <a:lnB>
                      <a:noFill/>
                    </a:lnB>
                  </a:tcPr>
                </a:tc>
                <a:tc hMerge="1">
                  <a:txBody>
                    <a:bodyPr/>
                    <a:lstStyle/>
                    <a:p>
                      <a:endParaRPr lang="en-US"/>
                    </a:p>
                  </a:txBody>
                  <a:tcPr/>
                </a:tc>
                <a:tc gridSpan="2">
                  <a:txBody>
                    <a:bodyPr/>
                    <a:lstStyle/>
                    <a:p>
                      <a:pPr algn="r" fontAlgn="b"/>
                      <a:r>
                        <a:rPr lang="en-US" sz="2000" b="1" i="0" u="none" strike="noStrike" dirty="0">
                          <a:solidFill>
                            <a:srgbClr val="FF0000"/>
                          </a:solidFill>
                          <a:latin typeface="Calibri"/>
                        </a:rPr>
                        <a:t>Liabilities and stockholders' equity (</a:t>
                      </a:r>
                      <a:r>
                        <a:rPr lang="en-US" sz="2000" b="1" i="0" u="none" strike="noStrike" dirty="0" smtClean="0">
                          <a:solidFill>
                            <a:srgbClr val="FF0000"/>
                          </a:solidFill>
                          <a:latin typeface="Calibri"/>
                        </a:rPr>
                        <a:t>billions $)</a:t>
                      </a:r>
                      <a:endParaRPr lang="en-US" sz="2000" b="1" i="0" u="none" strike="noStrike" dirty="0">
                        <a:solidFill>
                          <a:srgbClr val="FF0000"/>
                        </a:solidFill>
                        <a:latin typeface="Calibri"/>
                      </a:endParaRPr>
                    </a:p>
                  </a:txBody>
                  <a:tcPr marL="9427" marR="9427" marT="9427" marB="0" anchor="b">
                    <a:lnL>
                      <a:noFill/>
                    </a:lnL>
                    <a:lnR>
                      <a:noFill/>
                    </a:lnR>
                    <a:lnT>
                      <a:noFill/>
                    </a:lnT>
                    <a:lnB>
                      <a:noFill/>
                    </a:lnB>
                  </a:tcPr>
                </a:tc>
                <a:tc hMerge="1">
                  <a:txBody>
                    <a:bodyPr/>
                    <a:lstStyle/>
                    <a:p>
                      <a:endParaRPr lang="en-US"/>
                    </a:p>
                  </a:txBody>
                  <a:tcPr/>
                </a:tc>
              </a:tr>
              <a:tr h="358669">
                <a:tc>
                  <a:txBody>
                    <a:bodyPr/>
                    <a:lstStyle/>
                    <a:p>
                      <a:pPr algn="r" fontAlgn="b"/>
                      <a:r>
                        <a:rPr lang="en-US" sz="1800" b="0" i="0" u="none" strike="noStrike" dirty="0" smtClean="0">
                          <a:solidFill>
                            <a:srgbClr val="00B050"/>
                          </a:solidFill>
                          <a:latin typeface="Calibri"/>
                        </a:rPr>
                        <a:t>Cash</a:t>
                      </a:r>
                      <a:endParaRPr lang="en-US" sz="1800" b="0" i="0" u="none" strike="noStrike" dirty="0">
                        <a:solidFill>
                          <a:srgbClr val="00B050"/>
                        </a:solidFill>
                        <a:latin typeface="Calibri"/>
                      </a:endParaRPr>
                    </a:p>
                  </a:txBody>
                  <a:tcPr marL="9427" marR="9427" marT="9427" marB="0" anchor="b">
                    <a:lnL>
                      <a:noFill/>
                    </a:lnL>
                    <a:lnR>
                      <a:noFill/>
                    </a:lnR>
                    <a:lnT>
                      <a:noFill/>
                    </a:lnT>
                    <a:lnB>
                      <a:noFill/>
                    </a:lnB>
                  </a:tcPr>
                </a:tc>
                <a:tc>
                  <a:txBody>
                    <a:bodyPr/>
                    <a:lstStyle/>
                    <a:p>
                      <a:pPr algn="r" fontAlgn="b"/>
                      <a:r>
                        <a:rPr lang="en-US" sz="1800" b="0" i="0" u="none" strike="noStrike" baseline="0" dirty="0" smtClean="0">
                          <a:solidFill>
                            <a:srgbClr val="00B050"/>
                          </a:solidFill>
                          <a:latin typeface="Calibri"/>
                        </a:rPr>
                        <a:t>20</a:t>
                      </a:r>
                      <a:endParaRPr lang="en-US" sz="1800" b="0" i="0" u="none" strike="noStrike" baseline="0" dirty="0">
                        <a:solidFill>
                          <a:srgbClr val="00B050"/>
                        </a:solidFill>
                        <a:latin typeface="Calibri"/>
                      </a:endParaRPr>
                    </a:p>
                  </a:txBody>
                  <a:tcPr marL="9427" marR="9427" marT="9427" marB="0" anchor="b">
                    <a:lnL>
                      <a:noFill/>
                    </a:lnL>
                    <a:lnR>
                      <a:noFill/>
                    </a:lnR>
                    <a:lnT>
                      <a:noFill/>
                    </a:lnT>
                    <a:lnB>
                      <a:noFill/>
                    </a:lnB>
                  </a:tcPr>
                </a:tc>
                <a:tc>
                  <a:txBody>
                    <a:bodyPr/>
                    <a:lstStyle/>
                    <a:p>
                      <a:pPr algn="r" fontAlgn="b"/>
                      <a:r>
                        <a:rPr lang="en-US" sz="1800" b="0" i="0" u="none" strike="noStrike" dirty="0" smtClean="0">
                          <a:solidFill>
                            <a:srgbClr val="FF0000"/>
                          </a:solidFill>
                          <a:latin typeface="+mn-lt"/>
                        </a:rPr>
                        <a:t>Short-term borrowing</a:t>
                      </a:r>
                      <a:endParaRPr lang="en-US" sz="1800" b="0" i="0" u="none" strike="noStrike" dirty="0">
                        <a:solidFill>
                          <a:srgbClr val="FF0000"/>
                        </a:solidFill>
                        <a:latin typeface="Calibri"/>
                      </a:endParaRPr>
                    </a:p>
                  </a:txBody>
                  <a:tcPr marL="9427" marR="9427" marT="9427" marB="0" anchor="b">
                    <a:lnL>
                      <a:noFill/>
                    </a:lnL>
                    <a:lnR>
                      <a:noFill/>
                    </a:lnR>
                    <a:lnT>
                      <a:noFill/>
                    </a:lnT>
                    <a:lnB>
                      <a:noFill/>
                    </a:lnB>
                  </a:tcPr>
                </a:tc>
                <a:tc>
                  <a:txBody>
                    <a:bodyPr/>
                    <a:lstStyle/>
                    <a:p>
                      <a:pPr algn="r" fontAlgn="b"/>
                      <a:r>
                        <a:rPr lang="en-US" sz="1800" b="0" i="0" u="none" strike="noStrike" dirty="0" smtClean="0">
                          <a:solidFill>
                            <a:srgbClr val="FF0000"/>
                          </a:solidFill>
                          <a:latin typeface="Calibri"/>
                        </a:rPr>
                        <a:t>546</a:t>
                      </a:r>
                      <a:endParaRPr lang="en-US" sz="1800" b="0" i="0" u="none" strike="noStrike" dirty="0">
                        <a:solidFill>
                          <a:srgbClr val="FF0000"/>
                        </a:solidFill>
                        <a:latin typeface="Calibri"/>
                      </a:endParaRPr>
                    </a:p>
                  </a:txBody>
                  <a:tcPr marL="9427" marR="9427" marT="9427" marB="0" anchor="b">
                    <a:lnL>
                      <a:noFill/>
                    </a:lnL>
                    <a:lnR>
                      <a:noFill/>
                    </a:lnR>
                    <a:lnT>
                      <a:noFill/>
                    </a:lnT>
                    <a:lnB>
                      <a:noFill/>
                    </a:lnB>
                  </a:tcPr>
                </a:tc>
              </a:tr>
              <a:tr h="3809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smtClean="0">
                          <a:solidFill>
                            <a:srgbClr val="00B050"/>
                          </a:solidFill>
                          <a:latin typeface="+mn-lt"/>
                        </a:rPr>
                        <a:t>Securities</a:t>
                      </a:r>
                      <a:r>
                        <a:rPr lang="en-US" sz="1800" b="0" i="0" u="none" strike="noStrike" baseline="0" dirty="0" smtClean="0">
                          <a:solidFill>
                            <a:srgbClr val="00B050"/>
                          </a:solidFill>
                          <a:latin typeface="+mn-lt"/>
                        </a:rPr>
                        <a:t> and o</a:t>
                      </a:r>
                      <a:r>
                        <a:rPr lang="en-US" sz="1800" b="0" i="0" u="none" strike="noStrike" dirty="0" smtClean="0">
                          <a:solidFill>
                            <a:srgbClr val="00B050"/>
                          </a:solidFill>
                          <a:latin typeface="+mn-lt"/>
                        </a:rPr>
                        <a:t>ther assets</a:t>
                      </a:r>
                    </a:p>
                  </a:txBody>
                  <a:tcPr marL="9427" marR="9427" marT="9427" marB="0" anchor="b">
                    <a:lnL>
                      <a:noFill/>
                    </a:lnL>
                    <a:lnR>
                      <a:noFill/>
                    </a:lnR>
                    <a:lnT>
                      <a:noFill/>
                    </a:lnT>
                    <a:lnB>
                      <a:noFill/>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smtClean="0">
                          <a:solidFill>
                            <a:srgbClr val="00B050"/>
                          </a:solidFill>
                          <a:latin typeface="+mn-lt"/>
                        </a:rPr>
                        <a:t>671</a:t>
                      </a:r>
                    </a:p>
                  </a:txBody>
                  <a:tcPr marL="9427" marR="9427" marT="9427" marB="0" anchor="b">
                    <a:lnL>
                      <a:noFill/>
                    </a:lnL>
                    <a:lnR>
                      <a:noFill/>
                    </a:lnR>
                    <a:lnT>
                      <a:noFill/>
                    </a:lnT>
                    <a:lnB>
                      <a:noFill/>
                    </a:lnB>
                  </a:tcPr>
                </a:tc>
                <a:tc>
                  <a:txBody>
                    <a:bodyPr/>
                    <a:lstStyle/>
                    <a:p>
                      <a:pPr algn="r" fontAlgn="b"/>
                      <a:r>
                        <a:rPr lang="en-US" sz="1800" b="0" i="0" u="none" strike="noStrike" dirty="0">
                          <a:solidFill>
                            <a:srgbClr val="FF0000"/>
                          </a:solidFill>
                          <a:latin typeface="Calibri"/>
                        </a:rPr>
                        <a:t>Long-term debt</a:t>
                      </a:r>
                    </a:p>
                  </a:txBody>
                  <a:tcPr marL="9427" marR="9427" marT="9427" marB="0" anchor="b">
                    <a:lnL>
                      <a:noFill/>
                    </a:lnL>
                    <a:lnR>
                      <a:noFill/>
                    </a:lnR>
                    <a:lnT>
                      <a:noFill/>
                    </a:lnT>
                    <a:lnB>
                      <a:noFill/>
                    </a:lnB>
                  </a:tcPr>
                </a:tc>
                <a:tc>
                  <a:txBody>
                    <a:bodyPr/>
                    <a:lstStyle/>
                    <a:p>
                      <a:pPr algn="r" fontAlgn="b"/>
                      <a:r>
                        <a:rPr lang="en-US" sz="1800" b="0" i="0" u="none" strike="noStrike" dirty="0" smtClean="0">
                          <a:solidFill>
                            <a:srgbClr val="FF0000"/>
                          </a:solidFill>
                          <a:latin typeface="Calibri"/>
                        </a:rPr>
                        <a:t>123</a:t>
                      </a:r>
                      <a:endParaRPr lang="en-US" sz="1800" b="0" i="0" u="none" strike="noStrike" dirty="0">
                        <a:solidFill>
                          <a:srgbClr val="FF0000"/>
                        </a:solidFill>
                        <a:latin typeface="Calibri"/>
                      </a:endParaRPr>
                    </a:p>
                  </a:txBody>
                  <a:tcPr marL="9427" marR="9427" marT="9427" marB="0" anchor="b">
                    <a:lnL>
                      <a:noFill/>
                    </a:lnL>
                    <a:lnR>
                      <a:noFill/>
                    </a:lnR>
                    <a:lnT>
                      <a:noFill/>
                    </a:lnT>
                    <a:lnB>
                      <a:noFill/>
                    </a:lnB>
                  </a:tcPr>
                </a:tc>
              </a:tr>
              <a:tr h="358669">
                <a:tc>
                  <a:txBody>
                    <a:bodyPr/>
                    <a:lstStyle/>
                    <a:p>
                      <a:endParaRPr lang="en-US" dirty="0"/>
                    </a:p>
                  </a:txBody>
                  <a:tcPr marL="9427" marR="9427" marT="9427" marB="0" anchor="b">
                    <a:lnL>
                      <a:noFill/>
                    </a:lnL>
                    <a:lnR>
                      <a:noFill/>
                    </a:lnR>
                    <a:lnT>
                      <a:noFill/>
                    </a:lnT>
                    <a:lnB>
                      <a:noFill/>
                    </a:lnB>
                  </a:tcPr>
                </a:tc>
                <a:tc>
                  <a:txBody>
                    <a:bodyPr/>
                    <a:lstStyle/>
                    <a:p>
                      <a:endParaRPr lang="en-US" dirty="0"/>
                    </a:p>
                  </a:txBody>
                  <a:tcPr marL="9427" marR="9427" marT="9427" marB="0" anchor="b">
                    <a:lnL>
                      <a:noFill/>
                    </a:lnL>
                    <a:lnR>
                      <a:noFill/>
                    </a:lnR>
                    <a:lnT>
                      <a:noFill/>
                    </a:lnT>
                    <a:lnB>
                      <a:noFill/>
                    </a:lnB>
                  </a:tcPr>
                </a:tc>
                <a:tc>
                  <a:txBody>
                    <a:bodyPr/>
                    <a:lstStyle/>
                    <a:p>
                      <a:pPr algn="l" fontAlgn="b"/>
                      <a:endParaRPr lang="en-US" sz="1800" b="0" i="0" u="none" strike="noStrike" dirty="0">
                        <a:solidFill>
                          <a:srgbClr val="FF0000"/>
                        </a:solidFill>
                        <a:latin typeface="Calibri"/>
                      </a:endParaRPr>
                    </a:p>
                  </a:txBody>
                  <a:tcPr marL="9427" marR="9427" marT="9427" marB="0" anchor="b">
                    <a:lnL>
                      <a:noFill/>
                    </a:lnL>
                    <a:lnR>
                      <a:noFill/>
                    </a:lnR>
                    <a:lnT>
                      <a:noFill/>
                    </a:lnT>
                    <a:lnB>
                      <a:noFill/>
                    </a:lnB>
                  </a:tcPr>
                </a:tc>
                <a:tc>
                  <a:txBody>
                    <a:bodyPr/>
                    <a:lstStyle/>
                    <a:p>
                      <a:pPr algn="l" fontAlgn="b"/>
                      <a:r>
                        <a:rPr lang="en-US" sz="1800" b="0" i="0" u="none" strike="noStrike" dirty="0">
                          <a:solidFill>
                            <a:srgbClr val="FF0000"/>
                          </a:solidFill>
                          <a:latin typeface="Calibri"/>
                        </a:rPr>
                        <a:t> </a:t>
                      </a:r>
                    </a:p>
                  </a:txBody>
                  <a:tcPr marL="9427" marR="9427" marT="9427" marB="0" anchor="b">
                    <a:lnL>
                      <a:noFill/>
                    </a:lnL>
                    <a:lnR>
                      <a:noFill/>
                    </a:lnR>
                    <a:lnT>
                      <a:noFill/>
                    </a:lnT>
                    <a:lnB>
                      <a:noFill/>
                    </a:lnB>
                  </a:tcPr>
                </a:tc>
              </a:tr>
              <a:tr h="358669">
                <a:tc>
                  <a:txBody>
                    <a:bodyPr/>
                    <a:lstStyle/>
                    <a:p>
                      <a:pPr algn="r" fontAlgn="b"/>
                      <a:endParaRPr lang="en-US" sz="1800" b="0" i="0" u="none" strike="noStrike" dirty="0">
                        <a:solidFill>
                          <a:srgbClr val="00B050"/>
                        </a:solidFill>
                        <a:latin typeface="Calibri"/>
                      </a:endParaRPr>
                    </a:p>
                  </a:txBody>
                  <a:tcPr marL="9427" marR="9427" marT="9427" marB="0" anchor="b">
                    <a:lnL>
                      <a:noFill/>
                    </a:lnL>
                    <a:lnR>
                      <a:noFill/>
                    </a:lnR>
                    <a:lnT>
                      <a:noFill/>
                    </a:lnT>
                    <a:lnB>
                      <a:noFill/>
                    </a:lnB>
                  </a:tcPr>
                </a:tc>
                <a:tc>
                  <a:txBody>
                    <a:bodyPr/>
                    <a:lstStyle/>
                    <a:p>
                      <a:pPr algn="r" fontAlgn="b"/>
                      <a:endParaRPr lang="en-US" sz="1800" b="0" i="0" u="none" strike="noStrike" baseline="0" dirty="0">
                        <a:solidFill>
                          <a:srgbClr val="00B050"/>
                        </a:solidFill>
                        <a:latin typeface="Calibri"/>
                      </a:endParaRPr>
                    </a:p>
                  </a:txBody>
                  <a:tcPr marL="9427" marR="9427" marT="9427" marB="0" anchor="b">
                    <a:lnL>
                      <a:noFill/>
                    </a:lnL>
                    <a:lnR>
                      <a:noFill/>
                    </a:lnR>
                    <a:lnT>
                      <a:noFill/>
                    </a:lnT>
                    <a:lnB>
                      <a:noFill/>
                    </a:lnB>
                  </a:tcPr>
                </a:tc>
                <a:tc>
                  <a:txBody>
                    <a:bodyPr/>
                    <a:lstStyle/>
                    <a:p>
                      <a:pPr algn="r" fontAlgn="b"/>
                      <a:r>
                        <a:rPr lang="en-US" sz="1800" b="0" i="0" u="none" strike="noStrike" dirty="0">
                          <a:solidFill>
                            <a:srgbClr val="FF0000"/>
                          </a:solidFill>
                          <a:latin typeface="Calibri"/>
                        </a:rPr>
                        <a:t>Total Liabilities</a:t>
                      </a:r>
                    </a:p>
                  </a:txBody>
                  <a:tcPr marL="9427" marR="9427" marT="9427" marB="0" anchor="b">
                    <a:lnL>
                      <a:noFill/>
                    </a:lnL>
                    <a:lnR>
                      <a:noFill/>
                    </a:lnR>
                    <a:lnT>
                      <a:noFill/>
                    </a:lnT>
                    <a:lnB>
                      <a:noFill/>
                    </a:lnB>
                  </a:tcPr>
                </a:tc>
                <a:tc>
                  <a:txBody>
                    <a:bodyPr/>
                    <a:lstStyle/>
                    <a:p>
                      <a:pPr algn="r" fontAlgn="b"/>
                      <a:r>
                        <a:rPr lang="en-US" sz="1800" b="0" i="0" u="none" strike="noStrike" dirty="0" smtClean="0">
                          <a:solidFill>
                            <a:srgbClr val="FF0000"/>
                          </a:solidFill>
                          <a:latin typeface="Calibri"/>
                        </a:rPr>
                        <a:t>669</a:t>
                      </a:r>
                      <a:endParaRPr lang="en-US" sz="1800" b="0" i="0" u="none" strike="noStrike" dirty="0">
                        <a:solidFill>
                          <a:srgbClr val="FF0000"/>
                        </a:solidFill>
                        <a:latin typeface="Calibri"/>
                      </a:endParaRPr>
                    </a:p>
                  </a:txBody>
                  <a:tcPr marL="9427" marR="9427" marT="9427" marB="0" anchor="b">
                    <a:lnL>
                      <a:noFill/>
                    </a:lnL>
                    <a:lnR>
                      <a:noFill/>
                    </a:lnR>
                    <a:lnT>
                      <a:noFill/>
                    </a:lnT>
                    <a:lnB>
                      <a:noFill/>
                    </a:lnB>
                  </a:tcPr>
                </a:tc>
              </a:tr>
              <a:tr h="403330">
                <a:tc>
                  <a:txBody>
                    <a:bodyPr/>
                    <a:lstStyle/>
                    <a:p>
                      <a:pPr algn="r" fontAlgn="b"/>
                      <a:endParaRPr lang="en-US" sz="1800" b="0" i="0" u="none" strike="noStrike">
                        <a:solidFill>
                          <a:srgbClr val="00B050"/>
                        </a:solidFill>
                        <a:latin typeface="Calibri"/>
                      </a:endParaRPr>
                    </a:p>
                  </a:txBody>
                  <a:tcPr marL="9427" marR="9427" marT="9427" marB="0" anchor="b">
                    <a:lnL>
                      <a:noFill/>
                    </a:lnL>
                    <a:lnR>
                      <a:noFill/>
                    </a:lnR>
                    <a:lnT>
                      <a:noFill/>
                    </a:lnT>
                    <a:lnB>
                      <a:noFill/>
                    </a:lnB>
                  </a:tcPr>
                </a:tc>
                <a:tc>
                  <a:txBody>
                    <a:bodyPr/>
                    <a:lstStyle/>
                    <a:p>
                      <a:pPr algn="l" fontAlgn="b"/>
                      <a:endParaRPr lang="en-US" sz="1800" b="0" i="0" u="none" strike="noStrike" baseline="0" dirty="0">
                        <a:solidFill>
                          <a:srgbClr val="00B050"/>
                        </a:solidFill>
                        <a:latin typeface="Calibri"/>
                      </a:endParaRPr>
                    </a:p>
                  </a:txBody>
                  <a:tcPr marL="9427" marR="9427" marT="9427" marB="0" anchor="b">
                    <a:lnL>
                      <a:noFill/>
                    </a:lnL>
                    <a:lnR>
                      <a:noFill/>
                    </a:lnR>
                    <a:lnT>
                      <a:noFill/>
                    </a:lnT>
                    <a:lnB>
                      <a:noFill/>
                    </a:lnB>
                  </a:tcPr>
                </a:tc>
                <a:tc>
                  <a:txBody>
                    <a:bodyPr/>
                    <a:lstStyle/>
                    <a:p>
                      <a:pPr algn="r" fontAlgn="b"/>
                      <a:r>
                        <a:rPr lang="en-US" sz="1800" b="0" i="0" u="none" strike="noStrike" dirty="0">
                          <a:solidFill>
                            <a:srgbClr val="FF0000"/>
                          </a:solidFill>
                          <a:latin typeface="Calibri"/>
                        </a:rPr>
                        <a:t>Stockholders' equity</a:t>
                      </a:r>
                    </a:p>
                  </a:txBody>
                  <a:tcPr marL="9427" marR="9427" marT="9427" marB="0" anchor="b">
                    <a:lnL>
                      <a:noFill/>
                    </a:lnL>
                    <a:lnR>
                      <a:noFill/>
                    </a:lnR>
                    <a:lnT>
                      <a:noFill/>
                    </a:lnT>
                    <a:lnB>
                      <a:noFill/>
                    </a:lnB>
                  </a:tcPr>
                </a:tc>
                <a:tc>
                  <a:txBody>
                    <a:bodyPr/>
                    <a:lstStyle/>
                    <a:p>
                      <a:pPr algn="r" fontAlgn="b"/>
                      <a:r>
                        <a:rPr lang="en-US" sz="1800" b="0" i="0" u="none" strike="noStrike" dirty="0" smtClean="0">
                          <a:solidFill>
                            <a:srgbClr val="FF0000"/>
                          </a:solidFill>
                          <a:latin typeface="Calibri"/>
                        </a:rPr>
                        <a:t>22</a:t>
                      </a:r>
                      <a:endParaRPr lang="en-US" sz="1800" b="0" i="0" u="none" strike="noStrike" dirty="0">
                        <a:solidFill>
                          <a:srgbClr val="FF0000"/>
                        </a:solidFill>
                        <a:latin typeface="Calibri"/>
                      </a:endParaRPr>
                    </a:p>
                  </a:txBody>
                  <a:tcPr marL="9427" marR="9427" marT="9427" marB="0" anchor="b">
                    <a:lnL>
                      <a:noFill/>
                    </a:lnL>
                    <a:lnR>
                      <a:noFill/>
                    </a:lnR>
                    <a:lnT>
                      <a:noFill/>
                    </a:lnT>
                    <a:lnB>
                      <a:noFill/>
                    </a:lnB>
                  </a:tcPr>
                </a:tc>
              </a:tr>
              <a:tr h="654261">
                <a:tc>
                  <a:txBody>
                    <a:bodyPr/>
                    <a:lstStyle/>
                    <a:p>
                      <a:pPr algn="r" fontAlgn="b"/>
                      <a:r>
                        <a:rPr lang="en-US" sz="1800" b="1" i="0" u="none" strike="noStrike" dirty="0">
                          <a:solidFill>
                            <a:srgbClr val="00B050"/>
                          </a:solidFill>
                          <a:latin typeface="Calibri"/>
                        </a:rPr>
                        <a:t>Total assets</a:t>
                      </a:r>
                    </a:p>
                  </a:txBody>
                  <a:tcPr marL="9427" marR="9427" marT="9427" marB="0" anchor="b">
                    <a:lnL>
                      <a:noFill/>
                    </a:lnL>
                    <a:lnR>
                      <a:noFill/>
                    </a:lnR>
                    <a:lnT>
                      <a:noFill/>
                    </a:lnT>
                    <a:lnB>
                      <a:noFill/>
                    </a:lnB>
                  </a:tcPr>
                </a:tc>
                <a:tc>
                  <a:txBody>
                    <a:bodyPr/>
                    <a:lstStyle/>
                    <a:p>
                      <a:pPr algn="r" fontAlgn="b"/>
                      <a:r>
                        <a:rPr lang="en-US" sz="1800" b="1" i="0" u="none" strike="noStrike" baseline="0" dirty="0" smtClean="0">
                          <a:solidFill>
                            <a:srgbClr val="00B050"/>
                          </a:solidFill>
                          <a:latin typeface="Calibri"/>
                        </a:rPr>
                        <a:t>691</a:t>
                      </a:r>
                      <a:endParaRPr lang="en-US" sz="1800" b="1" i="0" u="none" strike="noStrike" baseline="0" dirty="0">
                        <a:solidFill>
                          <a:srgbClr val="00B050"/>
                        </a:solidFill>
                        <a:latin typeface="Calibri"/>
                      </a:endParaRPr>
                    </a:p>
                  </a:txBody>
                  <a:tcPr marL="9427" marR="9427" marT="9427" marB="0" anchor="b">
                    <a:lnL>
                      <a:noFill/>
                    </a:lnL>
                    <a:lnR>
                      <a:noFill/>
                    </a:lnR>
                    <a:lnT>
                      <a:noFill/>
                    </a:lnT>
                    <a:lnB>
                      <a:noFill/>
                    </a:lnB>
                  </a:tcPr>
                </a:tc>
                <a:tc>
                  <a:txBody>
                    <a:bodyPr/>
                    <a:lstStyle/>
                    <a:p>
                      <a:pPr algn="r" fontAlgn="b"/>
                      <a:r>
                        <a:rPr lang="en-US" sz="1800" b="1" i="0" u="none" strike="noStrike" dirty="0" smtClean="0">
                          <a:solidFill>
                            <a:srgbClr val="FF0000"/>
                          </a:solidFill>
                          <a:latin typeface="Calibri"/>
                        </a:rPr>
                        <a:t>Total</a:t>
                      </a:r>
                      <a:r>
                        <a:rPr lang="en-US" sz="1800" b="1" i="0" u="none" strike="noStrike" baseline="0" dirty="0" smtClean="0">
                          <a:solidFill>
                            <a:srgbClr val="FF0000"/>
                          </a:solidFill>
                          <a:latin typeface="Calibri"/>
                        </a:rPr>
                        <a:t> </a:t>
                      </a:r>
                      <a:r>
                        <a:rPr lang="en-US" sz="1800" b="1" i="0" u="none" strike="noStrike" dirty="0" smtClean="0">
                          <a:solidFill>
                            <a:srgbClr val="FF0000"/>
                          </a:solidFill>
                          <a:latin typeface="Calibri"/>
                        </a:rPr>
                        <a:t>Liabilities + Stockholders</a:t>
                      </a:r>
                      <a:r>
                        <a:rPr lang="en-US" sz="1800" b="1" i="0" u="none" strike="noStrike" dirty="0">
                          <a:solidFill>
                            <a:srgbClr val="FF0000"/>
                          </a:solidFill>
                          <a:latin typeface="Calibri"/>
                        </a:rPr>
                        <a:t>' equity</a:t>
                      </a:r>
                    </a:p>
                  </a:txBody>
                  <a:tcPr marL="9427" marR="9427" marT="9427" marB="0" anchor="b">
                    <a:lnL>
                      <a:noFill/>
                    </a:lnL>
                    <a:lnR>
                      <a:noFill/>
                    </a:lnR>
                    <a:lnT>
                      <a:noFill/>
                    </a:lnT>
                    <a:lnB>
                      <a:noFill/>
                    </a:lnB>
                  </a:tcPr>
                </a:tc>
                <a:tc>
                  <a:txBody>
                    <a:bodyPr/>
                    <a:lstStyle/>
                    <a:p>
                      <a:pPr algn="r" fontAlgn="b"/>
                      <a:r>
                        <a:rPr lang="en-US" sz="1800" b="1" i="0" u="none" strike="noStrike" dirty="0" smtClean="0">
                          <a:solidFill>
                            <a:srgbClr val="FF0000"/>
                          </a:solidFill>
                          <a:latin typeface="Calibri"/>
                        </a:rPr>
                        <a:t>691</a:t>
                      </a:r>
                      <a:endParaRPr lang="en-US" sz="1800" b="1" i="0" u="none" strike="noStrike" dirty="0">
                        <a:solidFill>
                          <a:srgbClr val="FF0000"/>
                        </a:solidFill>
                        <a:latin typeface="Calibri"/>
                      </a:endParaRPr>
                    </a:p>
                  </a:txBody>
                  <a:tcPr marL="9427" marR="9427" marT="9427" marB="0" anchor="b">
                    <a:lnL>
                      <a:noFill/>
                    </a:lnL>
                    <a:lnR>
                      <a:noFill/>
                    </a:lnR>
                    <a:lnT>
                      <a:noFill/>
                    </a:lnT>
                    <a:lnB>
                      <a:noFill/>
                    </a:lnB>
                  </a:tcPr>
                </a:tc>
              </a:tr>
            </a:tbl>
          </a:graphicData>
        </a:graphic>
      </p:graphicFrame>
      <p:sp>
        <p:nvSpPr>
          <p:cNvPr id="5" name="TextBox 4"/>
          <p:cNvSpPr txBox="1"/>
          <p:nvPr/>
        </p:nvSpPr>
        <p:spPr>
          <a:xfrm>
            <a:off x="3203662" y="5921514"/>
            <a:ext cx="5739648" cy="523220"/>
          </a:xfrm>
          <a:prstGeom prst="rect">
            <a:avLst/>
          </a:prstGeom>
          <a:noFill/>
        </p:spPr>
        <p:txBody>
          <a:bodyPr wrap="none" rtlCol="0">
            <a:spAutoFit/>
          </a:bodyPr>
          <a:lstStyle/>
          <a:p>
            <a:pPr algn="r"/>
            <a:r>
              <a:rPr lang="en-US" sz="2800" dirty="0" smtClean="0"/>
              <a:t>Lehman Brothers, November 30, 2007</a:t>
            </a:r>
            <a:endParaRPr lang="en-US" sz="1200"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so much leverage?</a:t>
            </a:r>
            <a:endParaRPr lang="en-US" dirty="0"/>
          </a:p>
        </p:txBody>
      </p:sp>
      <p:sp>
        <p:nvSpPr>
          <p:cNvPr id="3" name="Content Placeholder 2"/>
          <p:cNvSpPr>
            <a:spLocks noGrp="1"/>
          </p:cNvSpPr>
          <p:nvPr>
            <p:ph idx="1"/>
          </p:nvPr>
        </p:nvSpPr>
        <p:spPr/>
        <p:txBody>
          <a:bodyPr/>
          <a:lstStyle/>
          <a:p>
            <a:r>
              <a:rPr lang="en-US" dirty="0" smtClean="0"/>
              <a:t>Why were households so leveraged?</a:t>
            </a:r>
          </a:p>
          <a:p>
            <a:pPr lvl="1"/>
            <a:r>
              <a:rPr lang="en-US" dirty="0" smtClean="0"/>
              <a:t>Belief that housing would appreciate</a:t>
            </a:r>
          </a:p>
          <a:p>
            <a:pPr lvl="1"/>
            <a:r>
              <a:rPr lang="en-US" dirty="0" smtClean="0"/>
              <a:t>Natural channel to fund consumption boom</a:t>
            </a:r>
          </a:p>
          <a:p>
            <a:r>
              <a:rPr lang="en-US" dirty="0" smtClean="0"/>
              <a:t>Why were banks so leveraged?</a:t>
            </a:r>
          </a:p>
          <a:p>
            <a:pPr lvl="1"/>
            <a:r>
              <a:rPr lang="en-US" dirty="0" smtClean="0"/>
              <a:t>Belief that </a:t>
            </a:r>
            <a:r>
              <a:rPr lang="en-US" dirty="0" err="1" smtClean="0"/>
              <a:t>tranched</a:t>
            </a:r>
            <a:r>
              <a:rPr lang="en-US" dirty="0" smtClean="0"/>
              <a:t> asset-backed securities were really AAA (e.g., CDO’s)</a:t>
            </a:r>
          </a:p>
          <a:p>
            <a:pPr lvl="1"/>
            <a:r>
              <a:rPr lang="en-US" dirty="0" smtClean="0"/>
              <a:t>Implicit belief that national housing prices would appreciate (or at least stabilize)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Lehman’s forecasts in 2005</a:t>
            </a:r>
            <a:br>
              <a:rPr lang="en-US" dirty="0" smtClean="0"/>
            </a:br>
            <a:r>
              <a:rPr lang="en-US" dirty="0" smtClean="0"/>
              <a:t>HPA = House Price Appreciation</a:t>
            </a:r>
            <a:endParaRPr lang="en-US" dirty="0"/>
          </a:p>
        </p:txBody>
      </p:sp>
      <p:sp>
        <p:nvSpPr>
          <p:cNvPr id="3" name="Content Placeholder 2"/>
          <p:cNvSpPr>
            <a:spLocks noGrp="1"/>
          </p:cNvSpPr>
          <p:nvPr>
            <p:ph idx="1"/>
          </p:nvPr>
        </p:nvSpPr>
        <p:spPr>
          <a:xfrm>
            <a:off x="457200" y="5257800"/>
            <a:ext cx="8229600" cy="868363"/>
          </a:xfrm>
        </p:spPr>
        <p:txBody>
          <a:bodyPr>
            <a:normAutofit/>
          </a:bodyPr>
          <a:lstStyle/>
          <a:p>
            <a:pPr algn="r">
              <a:buNone/>
            </a:pPr>
            <a:r>
              <a:rPr lang="en-US" sz="2000" dirty="0" smtClean="0"/>
              <a:t>Source: </a:t>
            </a:r>
            <a:r>
              <a:rPr lang="en-US" sz="2000" dirty="0" err="1" smtClean="0"/>
              <a:t>Gerardi</a:t>
            </a:r>
            <a:r>
              <a:rPr lang="en-US" sz="2000" dirty="0" smtClean="0"/>
              <a:t> et al (BPEA, 2008)</a:t>
            </a:r>
          </a:p>
        </p:txBody>
      </p:sp>
      <p:pic>
        <p:nvPicPr>
          <p:cNvPr id="289794" name="Picture 2"/>
          <p:cNvPicPr>
            <a:picLocks noChangeAspect="1" noChangeArrowheads="1"/>
          </p:cNvPicPr>
          <p:nvPr/>
        </p:nvPicPr>
        <p:blipFill>
          <a:blip r:embed="rId2"/>
          <a:srcRect/>
          <a:stretch>
            <a:fillRect/>
          </a:stretch>
        </p:blipFill>
        <p:spPr bwMode="auto">
          <a:xfrm>
            <a:off x="231922" y="2514600"/>
            <a:ext cx="8759678" cy="2226819"/>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Alan Greenspan</a:t>
            </a:r>
            <a:endParaRPr lang="en-US" dirty="0"/>
          </a:p>
        </p:txBody>
      </p:sp>
      <p:sp>
        <p:nvSpPr>
          <p:cNvPr id="3" name="Content Placeholder 2"/>
          <p:cNvSpPr>
            <a:spLocks noGrp="1"/>
          </p:cNvSpPr>
          <p:nvPr>
            <p:ph idx="1"/>
          </p:nvPr>
        </p:nvSpPr>
        <p:spPr>
          <a:xfrm>
            <a:off x="457200" y="1371600"/>
            <a:ext cx="8229600" cy="4525963"/>
          </a:xfrm>
        </p:spPr>
        <p:txBody>
          <a:bodyPr>
            <a:noAutofit/>
          </a:bodyPr>
          <a:lstStyle/>
          <a:p>
            <a:pPr>
              <a:lnSpc>
                <a:spcPct val="120000"/>
              </a:lnSpc>
              <a:spcAft>
                <a:spcPts val="1200"/>
              </a:spcAft>
            </a:pPr>
            <a:r>
              <a:rPr lang="en-US" sz="2400" dirty="0" smtClean="0"/>
              <a:t>“While local economies may experience significant speculative price imbalances, a national severe price distortion seems most unlikely in the United States, given its size and diversity.” (October, 2004)</a:t>
            </a:r>
          </a:p>
          <a:p>
            <a:pPr>
              <a:lnSpc>
                <a:spcPct val="120000"/>
              </a:lnSpc>
              <a:spcAft>
                <a:spcPts val="1200"/>
              </a:spcAft>
            </a:pPr>
            <a:r>
              <a:rPr lang="en-US" sz="2400" dirty="0" smtClean="0"/>
              <a:t>If home prices do decline, that “likely would not have substantial macroeconomic implications.” (June, 2005)</a:t>
            </a:r>
          </a:p>
          <a:p>
            <a:pPr>
              <a:lnSpc>
                <a:spcPct val="120000"/>
              </a:lnSpc>
              <a:spcAft>
                <a:spcPts val="1200"/>
              </a:spcAft>
            </a:pPr>
            <a:r>
              <a:rPr lang="en-US" sz="2400" dirty="0" smtClean="0"/>
              <a:t>Though housing prices are likely to be lower than the year before, “I think the worst of this may well be over.” (October, 2006)</a:t>
            </a:r>
            <a:endParaRPr lang="en-US" sz="2400" b="1" dirty="0" smtClean="0"/>
          </a:p>
          <a:p>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87745" name="Picture 58" descr="Description: http://www.mortgagenewsdaily.com/cfs-file.ashx/__key/CommunityServer.Components.UserFiles/00.00.03.44.60/11_5F00_19-MBA-Foreclosure-Start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5948"/>
            <a:ext cx="6463430" cy="6400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6248399" y="275948"/>
            <a:ext cx="2533465"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dirty="0">
                <a:latin typeface="Arial" pitchFamily="34" charset="0"/>
                <a:ea typeface="Times New Roman" pitchFamily="18" charset="0"/>
                <a:cs typeface="Arial" pitchFamily="34" charset="0"/>
              </a:rPr>
              <a:t>Q</a:t>
            </a:r>
            <a:r>
              <a:rPr kumimoji="0" lang="en-US" sz="2000" b="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uarterly rates of foreclosure filings for different categories of mortgage, as well as the aggregate category, which is labeled “All loans”.  The annualized rate of foreclose is the sum of the quarterly rates of foreclosure. So a 1.5% quarterly foreclosure rate for four consecutive quarters generates a 6% annual rate of foreclosure. </a:t>
            </a:r>
            <a:endParaRPr kumimoji="0" lang="en-US" sz="2000" b="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3078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Consequences for banking sector</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Bear Sterns sold in a fire sale to JP Morgan Chase (3/2008)</a:t>
            </a:r>
          </a:p>
          <a:p>
            <a:r>
              <a:rPr lang="en-US" dirty="0" smtClean="0">
                <a:solidFill>
                  <a:srgbClr val="FF0000"/>
                </a:solidFill>
              </a:rPr>
              <a:t>Lehman Brothers goes bankrupt (9/2008)</a:t>
            </a:r>
          </a:p>
          <a:p>
            <a:r>
              <a:rPr lang="en-US" dirty="0" err="1" smtClean="0"/>
              <a:t>WaMu</a:t>
            </a:r>
            <a:r>
              <a:rPr lang="en-US" dirty="0" smtClean="0"/>
              <a:t> enters receivership and sold to JP Morgan Chase (9/2008)</a:t>
            </a:r>
          </a:p>
          <a:p>
            <a:r>
              <a:rPr lang="en-US" dirty="0" smtClean="0"/>
              <a:t>Wachovia sold in a fire sale to Wells Fargo (9/2008)</a:t>
            </a:r>
          </a:p>
          <a:p>
            <a:r>
              <a:rPr lang="en-US" dirty="0" smtClean="0"/>
              <a:t>Merrill Lynch sold in a fire sale to Bank of America (9/2008)</a:t>
            </a:r>
          </a:p>
          <a:p>
            <a:r>
              <a:rPr lang="en-US" dirty="0" smtClean="0"/>
              <a:t>Citigroup, Bank of America, and Morgan Stanley on the brink of failure/bankruptcy (12/2008)</a:t>
            </a:r>
          </a:p>
          <a:p>
            <a:r>
              <a:rPr lang="en-US" dirty="0" smtClean="0"/>
              <a:t>All together about 400 US banks fail (2007-2012)</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studies</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Four (quick) case studies:</a:t>
            </a:r>
          </a:p>
          <a:p>
            <a:pPr marL="514350" indent="-514350">
              <a:buFont typeface="+mj-lt"/>
              <a:buAutoNum type="arabicPeriod"/>
            </a:pPr>
            <a:r>
              <a:rPr lang="en-US" dirty="0" smtClean="0"/>
              <a:t>Bear Sterns: Bear was sold (3/16/2008) to JPMorgan Chase.</a:t>
            </a:r>
          </a:p>
          <a:p>
            <a:pPr marL="514350" indent="-514350">
              <a:buFont typeface="+mj-lt"/>
              <a:buAutoNum type="arabicPeriod"/>
            </a:pPr>
            <a:r>
              <a:rPr lang="en-US" dirty="0" smtClean="0"/>
              <a:t>Lehman Brothers: Lehman filed for Chapter 11 protection (9/15/2008) and was dissolved.</a:t>
            </a:r>
          </a:p>
          <a:p>
            <a:pPr marL="514350" indent="-514350">
              <a:buFont typeface="+mj-lt"/>
              <a:buAutoNum type="arabicPeriod"/>
            </a:pPr>
            <a:r>
              <a:rPr lang="en-US" dirty="0" smtClean="0"/>
              <a:t>Washington Mutual: </a:t>
            </a:r>
            <a:r>
              <a:rPr lang="en-US" dirty="0" err="1" smtClean="0"/>
              <a:t>WaMu</a:t>
            </a:r>
            <a:r>
              <a:rPr lang="en-US" dirty="0" smtClean="0"/>
              <a:t> bank was seized by the Office of Thrift Supervision (9/25/2008) and the banking subsidiary was sold to JPMorgan Chase. Washington Mutual, Inc., the holding company, filed Chapter 11.</a:t>
            </a:r>
          </a:p>
          <a:p>
            <a:pPr marL="514350" indent="-514350">
              <a:buFont typeface="+mj-lt"/>
              <a:buAutoNum type="arabicPeriod"/>
            </a:pPr>
            <a:r>
              <a:rPr lang="en-US" dirty="0" smtClean="0"/>
              <a:t>Citigroup: </a:t>
            </a:r>
            <a:r>
              <a:rPr lang="en-US" dirty="0" err="1" smtClean="0"/>
              <a:t>Citi</a:t>
            </a:r>
            <a:r>
              <a:rPr lang="en-US" dirty="0" smtClean="0"/>
              <a:t> was protected from failing by the Treasury and the Fed.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Bear was the first major investment bank to fail during the current crisis</a:t>
            </a:r>
          </a:p>
          <a:p>
            <a:r>
              <a:rPr lang="en-US" dirty="0" smtClean="0"/>
              <a:t>3/16/2008: Under pressure, Bear signs a “merger” agreement with JP Morgan Chase</a:t>
            </a:r>
          </a:p>
          <a:p>
            <a:r>
              <a:rPr lang="en-US" dirty="0" smtClean="0"/>
              <a:t>The final price ends up being $10 per share (95% fall in value for Bear's shareholders)</a:t>
            </a:r>
          </a:p>
          <a:p>
            <a:r>
              <a:rPr lang="en-US" dirty="0" smtClean="0"/>
              <a:t>The Fed makes the deal possible by issuing a non-recourse loan of $29 billion to JP Morgan Chase. The loan is collateralized by toxic assets on Bear's balance sheet. (Maiden Lane portfolio)</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Lehman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Fed received criticism for bailing out Bear. Critics argued that there was now a moral hazard problem, since Bear's creditors received no haircut (and even </a:t>
            </a:r>
            <a:r>
              <a:rPr lang="en-US" dirty="0" err="1" smtClean="0"/>
              <a:t>Bear'shareholders</a:t>
            </a:r>
            <a:r>
              <a:rPr lang="en-US" dirty="0" smtClean="0"/>
              <a:t> walked away with $10/share). In response, the Fed vowed to draw a tougher line next time.</a:t>
            </a:r>
          </a:p>
          <a:p>
            <a:r>
              <a:rPr lang="en-US" dirty="0" smtClean="0"/>
              <a:t>9/15/2008: Lehman Brothers fails to receive support from the Fed and files for Chapter 11 protection. </a:t>
            </a:r>
          </a:p>
          <a:p>
            <a:r>
              <a:rPr lang="en-US" dirty="0" smtClean="0"/>
              <a:t>This is the largest bankruptcy in U.S. history. Lehman's failure generates a "systemic" shock as creditors lose 90 cents on the dollar.    </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WaMu</a:t>
            </a:r>
            <a:endParaRPr lang="en-US" dirty="0"/>
          </a:p>
        </p:txBody>
      </p:sp>
      <p:sp>
        <p:nvSpPr>
          <p:cNvPr id="3" name="Content Placeholder 2"/>
          <p:cNvSpPr>
            <a:spLocks noGrp="1"/>
          </p:cNvSpPr>
          <p:nvPr>
            <p:ph idx="1"/>
          </p:nvPr>
        </p:nvSpPr>
        <p:spPr/>
        <p:txBody>
          <a:bodyPr>
            <a:normAutofit fontScale="85000" lnSpcReduction="10000"/>
          </a:bodyPr>
          <a:lstStyle/>
          <a:p>
            <a:r>
              <a:rPr lang="en-US" dirty="0" err="1" smtClean="0"/>
              <a:t>WaMu</a:t>
            </a:r>
            <a:r>
              <a:rPr lang="en-US" dirty="0" smtClean="0"/>
              <a:t> was the largest savings and loan association.</a:t>
            </a:r>
          </a:p>
          <a:p>
            <a:r>
              <a:rPr lang="en-US" dirty="0" smtClean="0"/>
              <a:t>9/2008: bank-run depletes 9% of deposits. </a:t>
            </a:r>
          </a:p>
          <a:p>
            <a:r>
              <a:rPr lang="en-US" dirty="0" smtClean="0"/>
              <a:t>9/25/2008 (a Thursday): OTS seizes Washington Mutual Bank from Washington Mutual, Inc. and places it into FDIC receivership. That night, FDIC sells the bank (minus unsecured debt) to JPMorgan Chase for $1.9 billion. Bank re-opens the next day.</a:t>
            </a:r>
          </a:p>
          <a:p>
            <a:r>
              <a:rPr lang="en-US" dirty="0" smtClean="0"/>
              <a:t>Stripped of its principal asset, the holding company, Washington Mutual, Inc. files Chapter 11 on 9/26/2008. </a:t>
            </a:r>
            <a:r>
              <a:rPr lang="en-US" dirty="0" err="1" smtClean="0"/>
              <a:t>WaMu</a:t>
            </a:r>
            <a:r>
              <a:rPr lang="en-US" dirty="0" smtClean="0"/>
              <a:t> equity investors are effectively wiped out.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EF55A35-1975-4516-9A05-87E57CDEB6DC}" type="slidenum">
              <a:rPr lang="en-US"/>
              <a:pPr/>
              <a:t>24</a:t>
            </a:fld>
            <a:endParaRPr lang="en-US"/>
          </a:p>
        </p:txBody>
      </p:sp>
      <p:sp>
        <p:nvSpPr>
          <p:cNvPr id="369666" name="Rectangle 2"/>
          <p:cNvSpPr>
            <a:spLocks noGrp="1" noChangeArrowheads="1"/>
          </p:cNvSpPr>
          <p:nvPr>
            <p:ph type="title"/>
          </p:nvPr>
        </p:nvSpPr>
        <p:spPr/>
        <p:txBody>
          <a:bodyPr/>
          <a:lstStyle/>
          <a:p>
            <a:r>
              <a:rPr lang="en-US"/>
              <a:t>Financial sector leverage</a:t>
            </a:r>
          </a:p>
        </p:txBody>
      </p:sp>
      <p:sp>
        <p:nvSpPr>
          <p:cNvPr id="369667" name="Rectangle 3"/>
          <p:cNvSpPr>
            <a:spLocks noGrp="1" noChangeArrowheads="1"/>
          </p:cNvSpPr>
          <p:nvPr>
            <p:ph type="body" idx="1"/>
          </p:nvPr>
        </p:nvSpPr>
        <p:spPr/>
        <p:txBody>
          <a:bodyPr>
            <a:normAutofit fontScale="92500"/>
          </a:bodyPr>
          <a:lstStyle/>
          <a:p>
            <a:pPr>
              <a:buFont typeface="Wingdings" pitchFamily="2" charset="2"/>
              <a:buNone/>
            </a:pPr>
            <a:r>
              <a:rPr lang="en-US" dirty="0"/>
              <a:t>Gross Leverage Ratios </a:t>
            </a:r>
            <a:r>
              <a:rPr lang="en-US" dirty="0" smtClean="0"/>
              <a:t>exceeded </a:t>
            </a:r>
            <a:r>
              <a:rPr lang="en-US" dirty="0"/>
              <a:t>30:1 at</a:t>
            </a:r>
          </a:p>
          <a:p>
            <a:r>
              <a:rPr lang="en-US" dirty="0"/>
              <a:t>Merrill Lynch</a:t>
            </a:r>
          </a:p>
          <a:p>
            <a:r>
              <a:rPr lang="en-US" dirty="0"/>
              <a:t>Lehman Brothers</a:t>
            </a:r>
          </a:p>
          <a:p>
            <a:r>
              <a:rPr lang="en-US" dirty="0"/>
              <a:t>Morgan Stanley</a:t>
            </a:r>
          </a:p>
          <a:p>
            <a:r>
              <a:rPr lang="en-US" dirty="0"/>
              <a:t>Bear Sterns</a:t>
            </a:r>
          </a:p>
          <a:p>
            <a:pPr>
              <a:buFont typeface="Wingdings" pitchFamily="2" charset="2"/>
              <a:buNone/>
            </a:pPr>
            <a:endParaRPr lang="en-US" dirty="0"/>
          </a:p>
          <a:p>
            <a:pPr>
              <a:buFont typeface="Wingdings" pitchFamily="2" charset="2"/>
              <a:buNone/>
            </a:pPr>
            <a:r>
              <a:rPr lang="en-US" dirty="0"/>
              <a:t>Only Goldman Sachs has stayed below this threshold with a maximum leverage ratio of 24.</a:t>
            </a:r>
          </a:p>
        </p:txBody>
      </p:sp>
    </p:spTree>
    <p:extLst>
      <p:ext uri="{BB962C8B-B14F-4D97-AF65-F5344CB8AC3E}">
        <p14:creationId xmlns:p14="http://schemas.microsoft.com/office/powerpoint/2010/main" val="149689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Citi</a:t>
            </a:r>
            <a:endParaRPr lang="en-US" dirty="0"/>
          </a:p>
        </p:txBody>
      </p:sp>
      <p:sp>
        <p:nvSpPr>
          <p:cNvPr id="3" name="Content Placeholder 2"/>
          <p:cNvSpPr>
            <a:spLocks noGrp="1"/>
          </p:cNvSpPr>
          <p:nvPr>
            <p:ph idx="1"/>
          </p:nvPr>
        </p:nvSpPr>
        <p:spPr>
          <a:xfrm>
            <a:off x="457200" y="1371600"/>
            <a:ext cx="8229600" cy="5029200"/>
          </a:xfrm>
        </p:spPr>
        <p:txBody>
          <a:bodyPr>
            <a:normAutofit fontScale="85000" lnSpcReduction="20000"/>
          </a:bodyPr>
          <a:lstStyle/>
          <a:p>
            <a:r>
              <a:rPr lang="en-US" dirty="0" err="1" smtClean="0"/>
              <a:t>Citi</a:t>
            </a:r>
            <a:r>
              <a:rPr lang="en-US" dirty="0" smtClean="0"/>
              <a:t> is often claimed to be “too big to fail” </a:t>
            </a:r>
          </a:p>
          <a:p>
            <a:r>
              <a:rPr lang="en-US" dirty="0" smtClean="0"/>
              <a:t>October 2008: TARP investment of $25 billion</a:t>
            </a:r>
          </a:p>
          <a:p>
            <a:r>
              <a:rPr lang="en-US" dirty="0" smtClean="0"/>
              <a:t>11/24/2008: Treasury provides another $20 billion in TARP funds; Treasury, Fed, and FDIC will cover 90% of the losses on a $335-billion portfolio after </a:t>
            </a:r>
            <a:r>
              <a:rPr lang="en-US" dirty="0" err="1" smtClean="0"/>
              <a:t>Citi</a:t>
            </a:r>
            <a:r>
              <a:rPr lang="en-US" dirty="0" smtClean="0"/>
              <a:t> absorbs the first $29 billion. </a:t>
            </a:r>
            <a:r>
              <a:rPr lang="en-US" dirty="0" err="1" smtClean="0"/>
              <a:t>Citi</a:t>
            </a:r>
            <a:r>
              <a:rPr lang="en-US" dirty="0" smtClean="0"/>
              <a:t> gives US $27 billion of preferred shares and warrants to acquire stock. The government dictates mortgage modifications, salary caps, and a dividend cap (1 cent a share).</a:t>
            </a:r>
          </a:p>
          <a:p>
            <a:r>
              <a:rPr lang="en-US" dirty="0" smtClean="0"/>
              <a:t>2/27/2009: US takes a 36% equity stake by converting $25 billion into common shares.</a:t>
            </a:r>
          </a:p>
          <a:p>
            <a:r>
              <a:rPr lang="en-US" dirty="0" smtClean="0"/>
              <a:t>Year-end 2009: </a:t>
            </a:r>
            <a:r>
              <a:rPr lang="en-US" dirty="0" err="1" smtClean="0"/>
              <a:t>Citi</a:t>
            </a:r>
            <a:r>
              <a:rPr lang="en-US" dirty="0" smtClean="0"/>
              <a:t> repays remaining $20 billion loan (with $3.1 </a:t>
            </a:r>
            <a:r>
              <a:rPr lang="en-US" dirty="0" err="1" smtClean="0"/>
              <a:t>bl</a:t>
            </a:r>
            <a:r>
              <a:rPr lang="en-US" dirty="0" smtClean="0"/>
              <a:t> interest), terminates its loss-sharing deal, and government starts to sell its common shares.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Basic Ingredients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solidFill>
                  <a:schemeClr val="bg1">
                    <a:lumMod val="85000"/>
                  </a:schemeClr>
                </a:solidFill>
              </a:rPr>
              <a:t>Bubbles in housing and equities</a:t>
            </a:r>
          </a:p>
          <a:p>
            <a:pPr marL="514350" indent="-514350">
              <a:buFont typeface="+mj-lt"/>
              <a:buAutoNum type="arabicPeriod"/>
            </a:pPr>
            <a:r>
              <a:rPr lang="en-US" dirty="0" smtClean="0">
                <a:solidFill>
                  <a:schemeClr val="bg1">
                    <a:lumMod val="85000"/>
                  </a:schemeClr>
                </a:solidFill>
              </a:rPr>
              <a:t>Leverage in household and financial sectors</a:t>
            </a:r>
          </a:p>
          <a:p>
            <a:pPr marL="514350" indent="-514350">
              <a:buFont typeface="+mj-lt"/>
              <a:buAutoNum type="arabicPeriod"/>
            </a:pPr>
            <a:r>
              <a:rPr lang="en-US" dirty="0" smtClean="0"/>
              <a:t>Consumption and Investment Cycle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Consumption and Investment Cycle</a:t>
            </a:r>
            <a:endParaRPr lang="en-US" dirty="0"/>
          </a:p>
        </p:txBody>
      </p:sp>
      <p:sp>
        <p:nvSpPr>
          <p:cNvPr id="3" name="Content Placeholder 2"/>
          <p:cNvSpPr>
            <a:spLocks noGrp="1"/>
          </p:cNvSpPr>
          <p:nvPr>
            <p:ph idx="1"/>
          </p:nvPr>
        </p:nvSpPr>
        <p:spPr>
          <a:xfrm>
            <a:off x="457200" y="1600200"/>
            <a:ext cx="8382000" cy="4525963"/>
          </a:xfrm>
        </p:spPr>
        <p:txBody>
          <a:bodyPr/>
          <a:lstStyle/>
          <a:p>
            <a:pPr>
              <a:buNone/>
            </a:pPr>
            <a:r>
              <a:rPr lang="en-US" dirty="0" smtClean="0"/>
              <a:t>A simple model of consumption.</a:t>
            </a:r>
          </a:p>
          <a:p>
            <a:pPr>
              <a:buNone/>
            </a:pPr>
            <a:r>
              <a:rPr lang="en-US" dirty="0" smtClean="0"/>
              <a:t>Consumption equals annuity value of wealth.</a:t>
            </a:r>
          </a:p>
          <a:p>
            <a:pPr algn="ctr">
              <a:buNone/>
            </a:pPr>
            <a:r>
              <a:rPr lang="en-US" dirty="0" smtClean="0"/>
              <a:t>C = 0.05 * wealth</a:t>
            </a:r>
          </a:p>
          <a:p>
            <a:pPr>
              <a:buNone/>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Consequences for consumption</a:t>
            </a:r>
            <a:endParaRPr lang="en-US" dirty="0"/>
          </a:p>
        </p:txBody>
      </p:sp>
      <p:sp>
        <p:nvSpPr>
          <p:cNvPr id="3" name="Content Placeholder 2"/>
          <p:cNvSpPr>
            <a:spLocks noGrp="1"/>
          </p:cNvSpPr>
          <p:nvPr>
            <p:ph idx="1"/>
          </p:nvPr>
        </p:nvSpPr>
        <p:spPr/>
        <p:txBody>
          <a:bodyPr/>
          <a:lstStyle/>
          <a:p>
            <a:r>
              <a:rPr lang="en-US" dirty="0" smtClean="0"/>
              <a:t>Bubble reaches a peak of at least $12 trillion</a:t>
            </a:r>
          </a:p>
          <a:p>
            <a:r>
              <a:rPr lang="en-US" dirty="0" smtClean="0"/>
              <a:t>With an MPC of 0.05, consumption should rise by $600 billion</a:t>
            </a:r>
          </a:p>
          <a:p>
            <a:r>
              <a:rPr lang="en-US" dirty="0" smtClean="0"/>
              <a:t>Another way of thinking about this is in units of GDP.</a:t>
            </a:r>
          </a:p>
          <a:p>
            <a:r>
              <a:rPr lang="en-US" dirty="0" smtClean="0"/>
              <a:t>Consumption as a share of GDP should rise by</a:t>
            </a:r>
          </a:p>
          <a:p>
            <a:endParaRPr lang="en-US" dirty="0" smtClean="0"/>
          </a:p>
        </p:txBody>
      </p:sp>
      <p:graphicFrame>
        <p:nvGraphicFramePr>
          <p:cNvPr id="4" name="Object 3"/>
          <p:cNvGraphicFramePr>
            <a:graphicFrameLocks noChangeAspect="1"/>
          </p:cNvGraphicFramePr>
          <p:nvPr/>
        </p:nvGraphicFramePr>
        <p:xfrm>
          <a:off x="2271713" y="5181600"/>
          <a:ext cx="4733925" cy="768350"/>
        </p:xfrm>
        <a:graphic>
          <a:graphicData uri="http://schemas.openxmlformats.org/presentationml/2006/ole">
            <mc:AlternateContent xmlns:mc="http://schemas.openxmlformats.org/markup-compatibility/2006">
              <mc:Choice xmlns:v="urn:schemas-microsoft-com:vml" Requires="v">
                <p:oleObj spid="_x0000_s286858" name="Equation" r:id="rId4" imgW="2501640" imgH="406080" progId="Equation.DSMT4">
                  <p:embed/>
                </p:oleObj>
              </mc:Choice>
              <mc:Fallback>
                <p:oleObj name="Equation" r:id="rId4" imgW="2501640" imgH="40608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1713" y="5181600"/>
                        <a:ext cx="4733925" cy="768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hart 3"/>
          <p:cNvGraphicFramePr>
            <a:graphicFrameLocks noGrp="1"/>
          </p:cNvGraphicFramePr>
          <p:nvPr/>
        </p:nvGraphicFramePr>
        <p:xfrm>
          <a:off x="0" y="1524000"/>
          <a:ext cx="8906356" cy="4974936"/>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a:spLocks noGrp="1"/>
          </p:cNvSpPr>
          <p:nvPr>
            <p:ph type="title"/>
          </p:nvPr>
        </p:nvSpPr>
        <p:spPr>
          <a:xfrm>
            <a:off x="457200" y="274638"/>
            <a:ext cx="8229600" cy="1143000"/>
          </a:xfrm>
        </p:spPr>
        <p:txBody>
          <a:bodyPr>
            <a:normAutofit fontScale="90000"/>
          </a:bodyPr>
          <a:lstStyle/>
          <a:p>
            <a:r>
              <a:rPr lang="en-US" dirty="0" smtClean="0"/>
              <a:t>Consumption over GDP</a:t>
            </a:r>
            <a:br>
              <a:rPr lang="en-US" dirty="0" smtClean="0"/>
            </a:br>
            <a:r>
              <a:rPr lang="en-US" sz="2700" dirty="0" smtClean="0"/>
              <a:t>1947:1 to 2010:4</a:t>
            </a:r>
            <a:endParaRPr lang="en-US" sz="27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 trade deficit supports the higher level of consumption</a:t>
            </a:r>
            <a:br>
              <a:rPr lang="en-US" dirty="0" smtClean="0"/>
            </a:br>
            <a:r>
              <a:rPr lang="en-US" sz="2200" dirty="0" smtClean="0"/>
              <a:t>Trade balance over GDP 1947.1 – 2010.4 </a:t>
            </a:r>
            <a:endParaRPr lang="en-US" sz="2200" dirty="0"/>
          </a:p>
        </p:txBody>
      </p:sp>
      <p:graphicFrame>
        <p:nvGraphicFramePr>
          <p:cNvPr id="4" name="Chart 3"/>
          <p:cNvGraphicFramePr>
            <a:graphicFrameLocks noGrp="1"/>
          </p:cNvGraphicFramePr>
          <p:nvPr/>
        </p:nvGraphicFramePr>
        <p:xfrm>
          <a:off x="237644" y="1828800"/>
          <a:ext cx="8668712" cy="474633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 match between the consumption boom and the trade deficit</a:t>
            </a:r>
            <a:endParaRPr lang="en-US" sz="3600" dirty="0"/>
          </a:p>
        </p:txBody>
      </p:sp>
      <p:sp>
        <p:nvSpPr>
          <p:cNvPr id="3" name="Content Placeholder 2"/>
          <p:cNvSpPr>
            <a:spLocks noGrp="1"/>
          </p:cNvSpPr>
          <p:nvPr>
            <p:ph idx="1"/>
          </p:nvPr>
        </p:nvSpPr>
        <p:spPr>
          <a:xfrm>
            <a:off x="457200" y="1951037"/>
            <a:ext cx="8229600" cy="4525963"/>
          </a:xfrm>
        </p:spPr>
        <p:txBody>
          <a:bodyPr/>
          <a:lstStyle/>
          <a:p>
            <a:r>
              <a:rPr lang="en-US" dirty="0" smtClean="0"/>
              <a:t>Let’s use 1998:1 as the beginning of the boom</a:t>
            </a:r>
          </a:p>
          <a:p>
            <a:r>
              <a:rPr lang="en-US" dirty="0" smtClean="0"/>
              <a:t>And 2008 as the end</a:t>
            </a:r>
          </a:p>
          <a:p>
            <a:r>
              <a:rPr lang="en-US" dirty="0" smtClean="0"/>
              <a:t>Accumulated consumption boom is             42% of 2008 GDP</a:t>
            </a:r>
          </a:p>
          <a:p>
            <a:r>
              <a:rPr lang="en-US" dirty="0" smtClean="0"/>
              <a:t>Accumulated trade deficits are                       43% of 2008 GDP</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Consequences for consumption</a:t>
            </a:r>
            <a:endParaRPr lang="en-US" dirty="0"/>
          </a:p>
        </p:txBody>
      </p:sp>
      <p:sp>
        <p:nvSpPr>
          <p:cNvPr id="3" name="Content Placeholder 2"/>
          <p:cNvSpPr>
            <a:spLocks noGrp="1"/>
          </p:cNvSpPr>
          <p:nvPr>
            <p:ph idx="1"/>
          </p:nvPr>
        </p:nvSpPr>
        <p:spPr/>
        <p:txBody>
          <a:bodyPr/>
          <a:lstStyle/>
          <a:p>
            <a:r>
              <a:rPr lang="en-US" dirty="0" smtClean="0"/>
              <a:t>Wealth falls by $14 trillion</a:t>
            </a:r>
          </a:p>
          <a:p>
            <a:r>
              <a:rPr lang="en-US" dirty="0" smtClean="0"/>
              <a:t>With a Marginal Propensity to Consume of 0.05, consumption should fall by $700 billion, which is about 7% of aggregate consumption</a:t>
            </a:r>
          </a:p>
          <a:p>
            <a:r>
              <a:rPr lang="en-US" dirty="0" smtClean="0"/>
              <a:t>So </a:t>
            </a:r>
            <a:r>
              <a:rPr lang="en-US" dirty="0" err="1" smtClean="0"/>
              <a:t>ln</a:t>
            </a:r>
            <a:r>
              <a:rPr lang="en-US" dirty="0" smtClean="0"/>
              <a:t>(consumption) should fall by 0.07.</a:t>
            </a:r>
          </a:p>
        </p:txBody>
      </p:sp>
    </p:spTree>
    <p:extLst>
      <p:ext uri="{BB962C8B-B14F-4D97-AF65-F5344CB8AC3E}">
        <p14:creationId xmlns:p14="http://schemas.microsoft.com/office/powerpoint/2010/main" val="408535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Log(Real Consumption)</a:t>
            </a:r>
            <a:br>
              <a:rPr lang="en-US" dirty="0" smtClean="0"/>
            </a:br>
            <a:r>
              <a:rPr lang="en-US" dirty="0" smtClean="0"/>
              <a:t>1947:1 to 2010:4</a:t>
            </a:r>
            <a:endParaRPr lang="en-US" dirty="0"/>
          </a:p>
        </p:txBody>
      </p:sp>
      <p:graphicFrame>
        <p:nvGraphicFramePr>
          <p:cNvPr id="5" name="Chart 4"/>
          <p:cNvGraphicFramePr/>
          <p:nvPr/>
        </p:nvGraphicFramePr>
        <p:xfrm>
          <a:off x="533400" y="1447800"/>
          <a:ext cx="8229600" cy="5029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81000"/>
            <a:ext cx="8763000" cy="6095999"/>
          </a:xfrm>
          <a:prstGeom prst="rect">
            <a:avLst/>
          </a:prstGeom>
          <a:noFill/>
          <a:ln>
            <a:noFill/>
          </a:ln>
        </p:spPr>
      </p:pic>
    </p:spTree>
    <p:extLst>
      <p:ext uri="{BB962C8B-B14F-4D97-AF65-F5344CB8AC3E}">
        <p14:creationId xmlns:p14="http://schemas.microsoft.com/office/powerpoint/2010/main" val="388903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fontScale="90000"/>
          </a:bodyPr>
          <a:lstStyle/>
          <a:p>
            <a:r>
              <a:rPr lang="en-US" dirty="0" smtClean="0"/>
              <a:t>Lehman at the start of the financial crisis</a:t>
            </a:r>
            <a:endParaRPr lang="en-US" dirty="0"/>
          </a:p>
        </p:txBody>
      </p:sp>
      <p:graphicFrame>
        <p:nvGraphicFramePr>
          <p:cNvPr id="4" name="Table 3"/>
          <p:cNvGraphicFramePr>
            <a:graphicFrameLocks noGrp="1"/>
          </p:cNvGraphicFramePr>
          <p:nvPr/>
        </p:nvGraphicFramePr>
        <p:xfrm>
          <a:off x="457200" y="1752600"/>
          <a:ext cx="8229598" cy="3168857"/>
        </p:xfrm>
        <a:graphic>
          <a:graphicData uri="http://schemas.openxmlformats.org/drawingml/2006/table">
            <a:tbl>
              <a:tblPr/>
              <a:tblGrid>
                <a:gridCol w="2590798"/>
                <a:gridCol w="609600"/>
                <a:gridCol w="4316900"/>
                <a:gridCol w="712300"/>
              </a:tblGrid>
              <a:tr h="654261">
                <a:tc gridSpan="2">
                  <a:txBody>
                    <a:bodyPr/>
                    <a:lstStyle/>
                    <a:p>
                      <a:pPr algn="r" fontAlgn="b"/>
                      <a:r>
                        <a:rPr lang="en-US" sz="1800" b="1" i="0" u="none" strike="noStrike" dirty="0">
                          <a:solidFill>
                            <a:srgbClr val="00B050"/>
                          </a:solidFill>
                          <a:latin typeface="Calibri"/>
                        </a:rPr>
                        <a:t>       </a:t>
                      </a:r>
                      <a:r>
                        <a:rPr lang="en-US" sz="2000" b="1" i="0" u="none" strike="noStrike" dirty="0">
                          <a:solidFill>
                            <a:srgbClr val="00B050"/>
                          </a:solidFill>
                          <a:latin typeface="Calibri"/>
                        </a:rPr>
                        <a:t>Assets (</a:t>
                      </a:r>
                      <a:r>
                        <a:rPr lang="en-US" sz="2000" b="1" i="0" u="none" strike="noStrike" dirty="0" smtClean="0">
                          <a:solidFill>
                            <a:srgbClr val="00B050"/>
                          </a:solidFill>
                          <a:latin typeface="Calibri"/>
                        </a:rPr>
                        <a:t>billions $)</a:t>
                      </a:r>
                      <a:endParaRPr lang="en-US" sz="2000" b="1" i="0" u="none" strike="noStrike" dirty="0">
                        <a:solidFill>
                          <a:srgbClr val="00B050"/>
                        </a:solidFill>
                        <a:latin typeface="Calibri"/>
                      </a:endParaRPr>
                    </a:p>
                  </a:txBody>
                  <a:tcPr marL="9427" marR="9427" marT="9427" marB="0" anchor="b">
                    <a:lnL>
                      <a:noFill/>
                    </a:lnL>
                    <a:lnR>
                      <a:noFill/>
                    </a:lnR>
                    <a:lnT>
                      <a:noFill/>
                    </a:lnT>
                    <a:lnB>
                      <a:noFill/>
                    </a:lnB>
                  </a:tcPr>
                </a:tc>
                <a:tc hMerge="1">
                  <a:txBody>
                    <a:bodyPr/>
                    <a:lstStyle/>
                    <a:p>
                      <a:endParaRPr lang="en-US"/>
                    </a:p>
                  </a:txBody>
                  <a:tcPr/>
                </a:tc>
                <a:tc gridSpan="2">
                  <a:txBody>
                    <a:bodyPr/>
                    <a:lstStyle/>
                    <a:p>
                      <a:pPr algn="r" fontAlgn="b"/>
                      <a:r>
                        <a:rPr lang="en-US" sz="2000" b="1" i="0" u="none" strike="noStrike" dirty="0">
                          <a:solidFill>
                            <a:srgbClr val="FF0000"/>
                          </a:solidFill>
                          <a:latin typeface="Calibri"/>
                        </a:rPr>
                        <a:t>Liabilities and stockholders' equity (</a:t>
                      </a:r>
                      <a:r>
                        <a:rPr lang="en-US" sz="2000" b="1" i="0" u="none" strike="noStrike" dirty="0" smtClean="0">
                          <a:solidFill>
                            <a:srgbClr val="FF0000"/>
                          </a:solidFill>
                          <a:latin typeface="Calibri"/>
                        </a:rPr>
                        <a:t>billions $)</a:t>
                      </a:r>
                      <a:endParaRPr lang="en-US" sz="2000" b="1" i="0" u="none" strike="noStrike" dirty="0">
                        <a:solidFill>
                          <a:srgbClr val="FF0000"/>
                        </a:solidFill>
                        <a:latin typeface="Calibri"/>
                      </a:endParaRPr>
                    </a:p>
                  </a:txBody>
                  <a:tcPr marL="9427" marR="9427" marT="9427" marB="0" anchor="b">
                    <a:lnL>
                      <a:noFill/>
                    </a:lnL>
                    <a:lnR>
                      <a:noFill/>
                    </a:lnR>
                    <a:lnT>
                      <a:noFill/>
                    </a:lnT>
                    <a:lnB>
                      <a:noFill/>
                    </a:lnB>
                  </a:tcPr>
                </a:tc>
                <a:tc hMerge="1">
                  <a:txBody>
                    <a:bodyPr/>
                    <a:lstStyle/>
                    <a:p>
                      <a:endParaRPr lang="en-US"/>
                    </a:p>
                  </a:txBody>
                  <a:tcPr/>
                </a:tc>
              </a:tr>
              <a:tr h="358669">
                <a:tc>
                  <a:txBody>
                    <a:bodyPr/>
                    <a:lstStyle/>
                    <a:p>
                      <a:pPr algn="r" fontAlgn="b"/>
                      <a:r>
                        <a:rPr lang="en-US" sz="1800" b="0" i="0" u="none" strike="noStrike" dirty="0" smtClean="0">
                          <a:solidFill>
                            <a:srgbClr val="00B050"/>
                          </a:solidFill>
                          <a:latin typeface="Calibri"/>
                        </a:rPr>
                        <a:t>Cash</a:t>
                      </a:r>
                      <a:endParaRPr lang="en-US" sz="1800" b="0" i="0" u="none" strike="noStrike" dirty="0">
                        <a:solidFill>
                          <a:srgbClr val="00B050"/>
                        </a:solidFill>
                        <a:latin typeface="Calibri"/>
                      </a:endParaRPr>
                    </a:p>
                  </a:txBody>
                  <a:tcPr marL="9427" marR="9427" marT="9427" marB="0" anchor="b">
                    <a:lnL>
                      <a:noFill/>
                    </a:lnL>
                    <a:lnR>
                      <a:noFill/>
                    </a:lnR>
                    <a:lnT>
                      <a:noFill/>
                    </a:lnT>
                    <a:lnB>
                      <a:noFill/>
                    </a:lnB>
                  </a:tcPr>
                </a:tc>
                <a:tc>
                  <a:txBody>
                    <a:bodyPr/>
                    <a:lstStyle/>
                    <a:p>
                      <a:pPr algn="r" fontAlgn="b"/>
                      <a:r>
                        <a:rPr lang="en-US" sz="1800" b="0" i="0" u="none" strike="noStrike" baseline="0" dirty="0" smtClean="0">
                          <a:solidFill>
                            <a:srgbClr val="00B050"/>
                          </a:solidFill>
                          <a:latin typeface="Calibri"/>
                        </a:rPr>
                        <a:t>20</a:t>
                      </a:r>
                      <a:endParaRPr lang="en-US" sz="1800" b="0" i="0" u="none" strike="noStrike" baseline="0" dirty="0">
                        <a:solidFill>
                          <a:srgbClr val="00B050"/>
                        </a:solidFill>
                        <a:latin typeface="Calibri"/>
                      </a:endParaRPr>
                    </a:p>
                  </a:txBody>
                  <a:tcPr marL="9427" marR="9427" marT="9427" marB="0" anchor="b">
                    <a:lnL>
                      <a:noFill/>
                    </a:lnL>
                    <a:lnR>
                      <a:noFill/>
                    </a:lnR>
                    <a:lnT>
                      <a:noFill/>
                    </a:lnT>
                    <a:lnB>
                      <a:noFill/>
                    </a:lnB>
                  </a:tcPr>
                </a:tc>
                <a:tc>
                  <a:txBody>
                    <a:bodyPr/>
                    <a:lstStyle/>
                    <a:p>
                      <a:pPr algn="r" fontAlgn="b"/>
                      <a:r>
                        <a:rPr lang="en-US" sz="1800" b="0" i="0" u="none" strike="noStrike" dirty="0" smtClean="0">
                          <a:solidFill>
                            <a:srgbClr val="FF0000"/>
                          </a:solidFill>
                          <a:latin typeface="+mn-lt"/>
                        </a:rPr>
                        <a:t>Short-term borrowing</a:t>
                      </a:r>
                      <a:endParaRPr lang="en-US" sz="1800" b="0" i="0" u="none" strike="noStrike" dirty="0">
                        <a:solidFill>
                          <a:srgbClr val="FF0000"/>
                        </a:solidFill>
                        <a:latin typeface="Calibri"/>
                      </a:endParaRPr>
                    </a:p>
                  </a:txBody>
                  <a:tcPr marL="9427" marR="9427" marT="9427" marB="0" anchor="b">
                    <a:lnL>
                      <a:noFill/>
                    </a:lnL>
                    <a:lnR>
                      <a:noFill/>
                    </a:lnR>
                    <a:lnT>
                      <a:noFill/>
                    </a:lnT>
                    <a:lnB>
                      <a:noFill/>
                    </a:lnB>
                  </a:tcPr>
                </a:tc>
                <a:tc>
                  <a:txBody>
                    <a:bodyPr/>
                    <a:lstStyle/>
                    <a:p>
                      <a:pPr algn="r" fontAlgn="b"/>
                      <a:r>
                        <a:rPr lang="en-US" sz="1800" b="0" i="0" u="none" strike="noStrike" dirty="0" smtClean="0">
                          <a:solidFill>
                            <a:srgbClr val="FF0000"/>
                          </a:solidFill>
                          <a:latin typeface="Calibri"/>
                        </a:rPr>
                        <a:t>546</a:t>
                      </a:r>
                      <a:endParaRPr lang="en-US" sz="1800" b="0" i="0" u="none" strike="noStrike" dirty="0">
                        <a:solidFill>
                          <a:srgbClr val="FF0000"/>
                        </a:solidFill>
                        <a:latin typeface="Calibri"/>
                      </a:endParaRPr>
                    </a:p>
                  </a:txBody>
                  <a:tcPr marL="9427" marR="9427" marT="9427" marB="0" anchor="b">
                    <a:lnL>
                      <a:noFill/>
                    </a:lnL>
                    <a:lnR>
                      <a:noFill/>
                    </a:lnR>
                    <a:lnT>
                      <a:noFill/>
                    </a:lnT>
                    <a:lnB>
                      <a:noFill/>
                    </a:lnB>
                  </a:tcPr>
                </a:tc>
              </a:tr>
              <a:tr h="3809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smtClean="0">
                          <a:solidFill>
                            <a:srgbClr val="00B050"/>
                          </a:solidFill>
                          <a:latin typeface="+mn-lt"/>
                        </a:rPr>
                        <a:t>Securities</a:t>
                      </a:r>
                      <a:r>
                        <a:rPr lang="en-US" sz="1800" b="0" i="0" u="none" strike="noStrike" baseline="0" dirty="0" smtClean="0">
                          <a:solidFill>
                            <a:srgbClr val="00B050"/>
                          </a:solidFill>
                          <a:latin typeface="+mn-lt"/>
                        </a:rPr>
                        <a:t> and o</a:t>
                      </a:r>
                      <a:r>
                        <a:rPr lang="en-US" sz="1800" b="0" i="0" u="none" strike="noStrike" dirty="0" smtClean="0">
                          <a:solidFill>
                            <a:srgbClr val="00B050"/>
                          </a:solidFill>
                          <a:latin typeface="+mn-lt"/>
                        </a:rPr>
                        <a:t>ther assets</a:t>
                      </a:r>
                    </a:p>
                  </a:txBody>
                  <a:tcPr marL="9427" marR="9427" marT="9427" marB="0" anchor="b">
                    <a:lnL>
                      <a:noFill/>
                    </a:lnL>
                    <a:lnR>
                      <a:noFill/>
                    </a:lnR>
                    <a:lnT>
                      <a:noFill/>
                    </a:lnT>
                    <a:lnB>
                      <a:noFill/>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smtClean="0">
                          <a:solidFill>
                            <a:srgbClr val="00B050"/>
                          </a:solidFill>
                          <a:latin typeface="+mn-lt"/>
                        </a:rPr>
                        <a:t>671</a:t>
                      </a:r>
                    </a:p>
                  </a:txBody>
                  <a:tcPr marL="9427" marR="9427" marT="9427" marB="0" anchor="b">
                    <a:lnL>
                      <a:noFill/>
                    </a:lnL>
                    <a:lnR>
                      <a:noFill/>
                    </a:lnR>
                    <a:lnT>
                      <a:noFill/>
                    </a:lnT>
                    <a:lnB>
                      <a:noFill/>
                    </a:lnB>
                  </a:tcPr>
                </a:tc>
                <a:tc>
                  <a:txBody>
                    <a:bodyPr/>
                    <a:lstStyle/>
                    <a:p>
                      <a:pPr algn="r" fontAlgn="b"/>
                      <a:r>
                        <a:rPr lang="en-US" sz="1800" b="0" i="0" u="none" strike="noStrike" dirty="0">
                          <a:solidFill>
                            <a:srgbClr val="FF0000"/>
                          </a:solidFill>
                          <a:latin typeface="Calibri"/>
                        </a:rPr>
                        <a:t>Long-term debt</a:t>
                      </a:r>
                    </a:p>
                  </a:txBody>
                  <a:tcPr marL="9427" marR="9427" marT="9427" marB="0" anchor="b">
                    <a:lnL>
                      <a:noFill/>
                    </a:lnL>
                    <a:lnR>
                      <a:noFill/>
                    </a:lnR>
                    <a:lnT>
                      <a:noFill/>
                    </a:lnT>
                    <a:lnB>
                      <a:noFill/>
                    </a:lnB>
                  </a:tcPr>
                </a:tc>
                <a:tc>
                  <a:txBody>
                    <a:bodyPr/>
                    <a:lstStyle/>
                    <a:p>
                      <a:pPr algn="r" fontAlgn="b"/>
                      <a:r>
                        <a:rPr lang="en-US" sz="1800" b="0" i="0" u="none" strike="noStrike" dirty="0" smtClean="0">
                          <a:solidFill>
                            <a:srgbClr val="FF0000"/>
                          </a:solidFill>
                          <a:latin typeface="Calibri"/>
                        </a:rPr>
                        <a:t>123</a:t>
                      </a:r>
                      <a:endParaRPr lang="en-US" sz="1800" b="0" i="0" u="none" strike="noStrike" dirty="0">
                        <a:solidFill>
                          <a:srgbClr val="FF0000"/>
                        </a:solidFill>
                        <a:latin typeface="Calibri"/>
                      </a:endParaRPr>
                    </a:p>
                  </a:txBody>
                  <a:tcPr marL="9427" marR="9427" marT="9427" marB="0" anchor="b">
                    <a:lnL>
                      <a:noFill/>
                    </a:lnL>
                    <a:lnR>
                      <a:noFill/>
                    </a:lnR>
                    <a:lnT>
                      <a:noFill/>
                    </a:lnT>
                    <a:lnB>
                      <a:noFill/>
                    </a:lnB>
                  </a:tcPr>
                </a:tc>
              </a:tr>
              <a:tr h="358669">
                <a:tc>
                  <a:txBody>
                    <a:bodyPr/>
                    <a:lstStyle/>
                    <a:p>
                      <a:endParaRPr lang="en-US" dirty="0"/>
                    </a:p>
                  </a:txBody>
                  <a:tcPr marL="9427" marR="9427" marT="9427" marB="0" anchor="b">
                    <a:lnL>
                      <a:noFill/>
                    </a:lnL>
                    <a:lnR>
                      <a:noFill/>
                    </a:lnR>
                    <a:lnT>
                      <a:noFill/>
                    </a:lnT>
                    <a:lnB>
                      <a:noFill/>
                    </a:lnB>
                  </a:tcPr>
                </a:tc>
                <a:tc>
                  <a:txBody>
                    <a:bodyPr/>
                    <a:lstStyle/>
                    <a:p>
                      <a:endParaRPr lang="en-US" dirty="0"/>
                    </a:p>
                  </a:txBody>
                  <a:tcPr marL="9427" marR="9427" marT="9427" marB="0" anchor="b">
                    <a:lnL>
                      <a:noFill/>
                    </a:lnL>
                    <a:lnR>
                      <a:noFill/>
                    </a:lnR>
                    <a:lnT>
                      <a:noFill/>
                    </a:lnT>
                    <a:lnB>
                      <a:noFill/>
                    </a:lnB>
                  </a:tcPr>
                </a:tc>
                <a:tc>
                  <a:txBody>
                    <a:bodyPr/>
                    <a:lstStyle/>
                    <a:p>
                      <a:pPr algn="l" fontAlgn="b"/>
                      <a:endParaRPr lang="en-US" sz="1800" b="0" i="0" u="none" strike="noStrike" dirty="0">
                        <a:solidFill>
                          <a:srgbClr val="FF0000"/>
                        </a:solidFill>
                        <a:latin typeface="Calibri"/>
                      </a:endParaRPr>
                    </a:p>
                  </a:txBody>
                  <a:tcPr marL="9427" marR="9427" marT="9427" marB="0" anchor="b">
                    <a:lnL>
                      <a:noFill/>
                    </a:lnL>
                    <a:lnR>
                      <a:noFill/>
                    </a:lnR>
                    <a:lnT>
                      <a:noFill/>
                    </a:lnT>
                    <a:lnB>
                      <a:noFill/>
                    </a:lnB>
                  </a:tcPr>
                </a:tc>
                <a:tc>
                  <a:txBody>
                    <a:bodyPr/>
                    <a:lstStyle/>
                    <a:p>
                      <a:pPr algn="l" fontAlgn="b"/>
                      <a:r>
                        <a:rPr lang="en-US" sz="1800" b="0" i="0" u="none" strike="noStrike" dirty="0">
                          <a:solidFill>
                            <a:srgbClr val="FF0000"/>
                          </a:solidFill>
                          <a:latin typeface="Calibri"/>
                        </a:rPr>
                        <a:t> </a:t>
                      </a:r>
                    </a:p>
                  </a:txBody>
                  <a:tcPr marL="9427" marR="9427" marT="9427" marB="0" anchor="b">
                    <a:lnL>
                      <a:noFill/>
                    </a:lnL>
                    <a:lnR>
                      <a:noFill/>
                    </a:lnR>
                    <a:lnT>
                      <a:noFill/>
                    </a:lnT>
                    <a:lnB>
                      <a:noFill/>
                    </a:lnB>
                  </a:tcPr>
                </a:tc>
              </a:tr>
              <a:tr h="358669">
                <a:tc>
                  <a:txBody>
                    <a:bodyPr/>
                    <a:lstStyle/>
                    <a:p>
                      <a:pPr algn="r" fontAlgn="b"/>
                      <a:endParaRPr lang="en-US" sz="1800" b="0" i="0" u="none" strike="noStrike" dirty="0">
                        <a:solidFill>
                          <a:srgbClr val="00B050"/>
                        </a:solidFill>
                        <a:latin typeface="Calibri"/>
                      </a:endParaRPr>
                    </a:p>
                  </a:txBody>
                  <a:tcPr marL="9427" marR="9427" marT="9427" marB="0" anchor="b">
                    <a:lnL>
                      <a:noFill/>
                    </a:lnL>
                    <a:lnR>
                      <a:noFill/>
                    </a:lnR>
                    <a:lnT>
                      <a:noFill/>
                    </a:lnT>
                    <a:lnB>
                      <a:noFill/>
                    </a:lnB>
                  </a:tcPr>
                </a:tc>
                <a:tc>
                  <a:txBody>
                    <a:bodyPr/>
                    <a:lstStyle/>
                    <a:p>
                      <a:pPr algn="r" fontAlgn="b"/>
                      <a:endParaRPr lang="en-US" sz="1800" b="0" i="0" u="none" strike="noStrike" baseline="0" dirty="0">
                        <a:solidFill>
                          <a:srgbClr val="00B050"/>
                        </a:solidFill>
                        <a:latin typeface="Calibri"/>
                      </a:endParaRPr>
                    </a:p>
                  </a:txBody>
                  <a:tcPr marL="9427" marR="9427" marT="9427" marB="0" anchor="b">
                    <a:lnL>
                      <a:noFill/>
                    </a:lnL>
                    <a:lnR>
                      <a:noFill/>
                    </a:lnR>
                    <a:lnT>
                      <a:noFill/>
                    </a:lnT>
                    <a:lnB>
                      <a:noFill/>
                    </a:lnB>
                  </a:tcPr>
                </a:tc>
                <a:tc>
                  <a:txBody>
                    <a:bodyPr/>
                    <a:lstStyle/>
                    <a:p>
                      <a:pPr algn="r" fontAlgn="b"/>
                      <a:r>
                        <a:rPr lang="en-US" sz="1800" b="0" i="0" u="none" strike="noStrike" dirty="0">
                          <a:solidFill>
                            <a:srgbClr val="FF0000"/>
                          </a:solidFill>
                          <a:latin typeface="Calibri"/>
                        </a:rPr>
                        <a:t>Total Liabilities</a:t>
                      </a:r>
                    </a:p>
                  </a:txBody>
                  <a:tcPr marL="9427" marR="9427" marT="9427" marB="0" anchor="b">
                    <a:lnL>
                      <a:noFill/>
                    </a:lnL>
                    <a:lnR>
                      <a:noFill/>
                    </a:lnR>
                    <a:lnT>
                      <a:noFill/>
                    </a:lnT>
                    <a:lnB>
                      <a:noFill/>
                    </a:lnB>
                  </a:tcPr>
                </a:tc>
                <a:tc>
                  <a:txBody>
                    <a:bodyPr/>
                    <a:lstStyle/>
                    <a:p>
                      <a:pPr algn="r" fontAlgn="b"/>
                      <a:r>
                        <a:rPr lang="en-US" sz="1800" b="0" i="0" u="none" strike="noStrike" dirty="0" smtClean="0">
                          <a:solidFill>
                            <a:srgbClr val="FF0000"/>
                          </a:solidFill>
                          <a:latin typeface="Calibri"/>
                        </a:rPr>
                        <a:t>669</a:t>
                      </a:r>
                      <a:endParaRPr lang="en-US" sz="1800" b="0" i="0" u="none" strike="noStrike" dirty="0">
                        <a:solidFill>
                          <a:srgbClr val="FF0000"/>
                        </a:solidFill>
                        <a:latin typeface="Calibri"/>
                      </a:endParaRPr>
                    </a:p>
                  </a:txBody>
                  <a:tcPr marL="9427" marR="9427" marT="9427" marB="0" anchor="b">
                    <a:lnL>
                      <a:noFill/>
                    </a:lnL>
                    <a:lnR>
                      <a:noFill/>
                    </a:lnR>
                    <a:lnT>
                      <a:noFill/>
                    </a:lnT>
                    <a:lnB>
                      <a:noFill/>
                    </a:lnB>
                  </a:tcPr>
                </a:tc>
              </a:tr>
              <a:tr h="403330">
                <a:tc>
                  <a:txBody>
                    <a:bodyPr/>
                    <a:lstStyle/>
                    <a:p>
                      <a:pPr algn="r" fontAlgn="b"/>
                      <a:endParaRPr lang="en-US" sz="1800" b="0" i="0" u="none" strike="noStrike">
                        <a:solidFill>
                          <a:srgbClr val="00B050"/>
                        </a:solidFill>
                        <a:latin typeface="Calibri"/>
                      </a:endParaRPr>
                    </a:p>
                  </a:txBody>
                  <a:tcPr marL="9427" marR="9427" marT="9427" marB="0" anchor="b">
                    <a:lnL>
                      <a:noFill/>
                    </a:lnL>
                    <a:lnR>
                      <a:noFill/>
                    </a:lnR>
                    <a:lnT>
                      <a:noFill/>
                    </a:lnT>
                    <a:lnB>
                      <a:noFill/>
                    </a:lnB>
                  </a:tcPr>
                </a:tc>
                <a:tc>
                  <a:txBody>
                    <a:bodyPr/>
                    <a:lstStyle/>
                    <a:p>
                      <a:pPr algn="l" fontAlgn="b"/>
                      <a:endParaRPr lang="en-US" sz="1800" b="0" i="0" u="none" strike="noStrike" baseline="0" dirty="0">
                        <a:solidFill>
                          <a:srgbClr val="00B050"/>
                        </a:solidFill>
                        <a:latin typeface="Calibri"/>
                      </a:endParaRPr>
                    </a:p>
                  </a:txBody>
                  <a:tcPr marL="9427" marR="9427" marT="9427" marB="0" anchor="b">
                    <a:lnL>
                      <a:noFill/>
                    </a:lnL>
                    <a:lnR>
                      <a:noFill/>
                    </a:lnR>
                    <a:lnT>
                      <a:noFill/>
                    </a:lnT>
                    <a:lnB>
                      <a:noFill/>
                    </a:lnB>
                  </a:tcPr>
                </a:tc>
                <a:tc>
                  <a:txBody>
                    <a:bodyPr/>
                    <a:lstStyle/>
                    <a:p>
                      <a:pPr algn="r" fontAlgn="b"/>
                      <a:r>
                        <a:rPr lang="en-US" sz="1800" b="0" i="0" u="none" strike="noStrike" dirty="0">
                          <a:solidFill>
                            <a:srgbClr val="FF0000"/>
                          </a:solidFill>
                          <a:latin typeface="Calibri"/>
                        </a:rPr>
                        <a:t>Stockholders' equity</a:t>
                      </a:r>
                    </a:p>
                  </a:txBody>
                  <a:tcPr marL="9427" marR="9427" marT="9427" marB="0" anchor="b">
                    <a:lnL>
                      <a:noFill/>
                    </a:lnL>
                    <a:lnR>
                      <a:noFill/>
                    </a:lnR>
                    <a:lnT>
                      <a:noFill/>
                    </a:lnT>
                    <a:lnB>
                      <a:noFill/>
                    </a:lnB>
                  </a:tcPr>
                </a:tc>
                <a:tc>
                  <a:txBody>
                    <a:bodyPr/>
                    <a:lstStyle/>
                    <a:p>
                      <a:pPr algn="r" fontAlgn="b"/>
                      <a:r>
                        <a:rPr lang="en-US" sz="1800" b="0" i="0" u="none" strike="noStrike" dirty="0" smtClean="0">
                          <a:solidFill>
                            <a:srgbClr val="FF0000"/>
                          </a:solidFill>
                          <a:latin typeface="Calibri"/>
                        </a:rPr>
                        <a:t>22</a:t>
                      </a:r>
                      <a:endParaRPr lang="en-US" sz="1800" b="0" i="0" u="none" strike="noStrike" dirty="0">
                        <a:solidFill>
                          <a:srgbClr val="FF0000"/>
                        </a:solidFill>
                        <a:latin typeface="Calibri"/>
                      </a:endParaRPr>
                    </a:p>
                  </a:txBody>
                  <a:tcPr marL="9427" marR="9427" marT="9427" marB="0" anchor="b">
                    <a:lnL>
                      <a:noFill/>
                    </a:lnL>
                    <a:lnR>
                      <a:noFill/>
                    </a:lnR>
                    <a:lnT>
                      <a:noFill/>
                    </a:lnT>
                    <a:lnB>
                      <a:noFill/>
                    </a:lnB>
                  </a:tcPr>
                </a:tc>
              </a:tr>
              <a:tr h="654261">
                <a:tc>
                  <a:txBody>
                    <a:bodyPr/>
                    <a:lstStyle/>
                    <a:p>
                      <a:pPr algn="r" fontAlgn="b"/>
                      <a:r>
                        <a:rPr lang="en-US" sz="1800" b="1" i="0" u="none" strike="noStrike" dirty="0">
                          <a:solidFill>
                            <a:srgbClr val="00B050"/>
                          </a:solidFill>
                          <a:latin typeface="Calibri"/>
                        </a:rPr>
                        <a:t>Total assets</a:t>
                      </a:r>
                    </a:p>
                  </a:txBody>
                  <a:tcPr marL="9427" marR="9427" marT="9427" marB="0" anchor="b">
                    <a:lnL>
                      <a:noFill/>
                    </a:lnL>
                    <a:lnR>
                      <a:noFill/>
                    </a:lnR>
                    <a:lnT>
                      <a:noFill/>
                    </a:lnT>
                    <a:lnB>
                      <a:noFill/>
                    </a:lnB>
                  </a:tcPr>
                </a:tc>
                <a:tc>
                  <a:txBody>
                    <a:bodyPr/>
                    <a:lstStyle/>
                    <a:p>
                      <a:pPr algn="r" fontAlgn="b"/>
                      <a:r>
                        <a:rPr lang="en-US" sz="1800" b="1" i="0" u="none" strike="noStrike" baseline="0" dirty="0" smtClean="0">
                          <a:solidFill>
                            <a:srgbClr val="00B050"/>
                          </a:solidFill>
                          <a:latin typeface="Calibri"/>
                        </a:rPr>
                        <a:t>691</a:t>
                      </a:r>
                      <a:endParaRPr lang="en-US" sz="1800" b="1" i="0" u="none" strike="noStrike" baseline="0" dirty="0">
                        <a:solidFill>
                          <a:srgbClr val="00B050"/>
                        </a:solidFill>
                        <a:latin typeface="Calibri"/>
                      </a:endParaRPr>
                    </a:p>
                  </a:txBody>
                  <a:tcPr marL="9427" marR="9427" marT="9427" marB="0" anchor="b">
                    <a:lnL>
                      <a:noFill/>
                    </a:lnL>
                    <a:lnR>
                      <a:noFill/>
                    </a:lnR>
                    <a:lnT>
                      <a:noFill/>
                    </a:lnT>
                    <a:lnB>
                      <a:noFill/>
                    </a:lnB>
                  </a:tcPr>
                </a:tc>
                <a:tc>
                  <a:txBody>
                    <a:bodyPr/>
                    <a:lstStyle/>
                    <a:p>
                      <a:pPr algn="r" fontAlgn="b"/>
                      <a:r>
                        <a:rPr lang="en-US" sz="1800" b="1" i="0" u="none" strike="noStrike" dirty="0" smtClean="0">
                          <a:solidFill>
                            <a:srgbClr val="FF0000"/>
                          </a:solidFill>
                          <a:latin typeface="Calibri"/>
                        </a:rPr>
                        <a:t>Total</a:t>
                      </a:r>
                      <a:r>
                        <a:rPr lang="en-US" sz="1800" b="1" i="0" u="none" strike="noStrike" baseline="0" dirty="0" smtClean="0">
                          <a:solidFill>
                            <a:srgbClr val="FF0000"/>
                          </a:solidFill>
                          <a:latin typeface="Calibri"/>
                        </a:rPr>
                        <a:t> </a:t>
                      </a:r>
                      <a:r>
                        <a:rPr lang="en-US" sz="1800" b="1" i="0" u="none" strike="noStrike" dirty="0" smtClean="0">
                          <a:solidFill>
                            <a:srgbClr val="FF0000"/>
                          </a:solidFill>
                          <a:latin typeface="Calibri"/>
                        </a:rPr>
                        <a:t>Liabilities + Stockholders</a:t>
                      </a:r>
                      <a:r>
                        <a:rPr lang="en-US" sz="1800" b="1" i="0" u="none" strike="noStrike" dirty="0">
                          <a:solidFill>
                            <a:srgbClr val="FF0000"/>
                          </a:solidFill>
                          <a:latin typeface="Calibri"/>
                        </a:rPr>
                        <a:t>' equity</a:t>
                      </a:r>
                    </a:p>
                  </a:txBody>
                  <a:tcPr marL="9427" marR="9427" marT="9427" marB="0" anchor="b">
                    <a:lnL>
                      <a:noFill/>
                    </a:lnL>
                    <a:lnR>
                      <a:noFill/>
                    </a:lnR>
                    <a:lnT>
                      <a:noFill/>
                    </a:lnT>
                    <a:lnB>
                      <a:noFill/>
                    </a:lnB>
                  </a:tcPr>
                </a:tc>
                <a:tc>
                  <a:txBody>
                    <a:bodyPr/>
                    <a:lstStyle/>
                    <a:p>
                      <a:pPr algn="r" fontAlgn="b"/>
                      <a:r>
                        <a:rPr lang="en-US" sz="1800" b="1" i="0" u="none" strike="noStrike" dirty="0" smtClean="0">
                          <a:solidFill>
                            <a:srgbClr val="FF0000"/>
                          </a:solidFill>
                          <a:latin typeface="Calibri"/>
                        </a:rPr>
                        <a:t>691</a:t>
                      </a:r>
                      <a:endParaRPr lang="en-US" sz="1800" b="1" i="0" u="none" strike="noStrike" dirty="0">
                        <a:solidFill>
                          <a:srgbClr val="FF0000"/>
                        </a:solidFill>
                        <a:latin typeface="Calibri"/>
                      </a:endParaRPr>
                    </a:p>
                  </a:txBody>
                  <a:tcPr marL="9427" marR="9427" marT="9427" marB="0" anchor="b">
                    <a:lnL>
                      <a:noFill/>
                    </a:lnL>
                    <a:lnR>
                      <a:noFill/>
                    </a:lnR>
                    <a:lnT>
                      <a:noFill/>
                    </a:lnT>
                    <a:lnB>
                      <a:noFill/>
                    </a:lnB>
                  </a:tcPr>
                </a:tc>
              </a:tr>
            </a:tbl>
          </a:graphicData>
        </a:graphic>
      </p:graphicFrame>
      <p:sp>
        <p:nvSpPr>
          <p:cNvPr id="5" name="TextBox 4"/>
          <p:cNvSpPr txBox="1"/>
          <p:nvPr/>
        </p:nvSpPr>
        <p:spPr>
          <a:xfrm>
            <a:off x="3203662" y="5921514"/>
            <a:ext cx="5739648" cy="523220"/>
          </a:xfrm>
          <a:prstGeom prst="rect">
            <a:avLst/>
          </a:prstGeom>
          <a:noFill/>
        </p:spPr>
        <p:txBody>
          <a:bodyPr wrap="none" rtlCol="0">
            <a:spAutoFit/>
          </a:bodyPr>
          <a:lstStyle/>
          <a:p>
            <a:pPr algn="r"/>
            <a:r>
              <a:rPr lang="en-US" sz="2800" dirty="0" smtClean="0"/>
              <a:t>Lehman Brothers, November 30, 2007</a:t>
            </a:r>
            <a:endParaRPr lang="en-US" sz="1200" dirty="0" smtClean="0"/>
          </a:p>
        </p:txBody>
      </p:sp>
    </p:spTree>
    <p:extLst>
      <p:ext uri="{BB962C8B-B14F-4D97-AF65-F5344CB8AC3E}">
        <p14:creationId xmlns:p14="http://schemas.microsoft.com/office/powerpoint/2010/main" val="2114893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Investment boom</a:t>
            </a:r>
            <a:endParaRPr lang="en-US" dirty="0"/>
          </a:p>
        </p:txBody>
      </p:sp>
      <p:sp>
        <p:nvSpPr>
          <p:cNvPr id="3" name="Content Placeholder 2"/>
          <p:cNvSpPr>
            <a:spLocks noGrp="1"/>
          </p:cNvSpPr>
          <p:nvPr>
            <p:ph idx="1"/>
          </p:nvPr>
        </p:nvSpPr>
        <p:spPr/>
        <p:txBody>
          <a:bodyPr/>
          <a:lstStyle/>
          <a:p>
            <a:r>
              <a:rPr lang="en-US" dirty="0" smtClean="0"/>
              <a:t>Think about Tobin’s </a:t>
            </a:r>
            <a:r>
              <a:rPr lang="en-US" i="1" dirty="0" smtClean="0">
                <a:latin typeface="Times New Roman" pitchFamily="18" charset="0"/>
                <a:cs typeface="Times New Roman" pitchFamily="18" charset="0"/>
              </a:rPr>
              <a:t>q</a:t>
            </a:r>
          </a:p>
          <a:p>
            <a:r>
              <a:rPr lang="en-US" dirty="0" smtClean="0"/>
              <a:t>As housing prices go up – a rise in </a:t>
            </a:r>
            <a:r>
              <a:rPr lang="en-US" i="1" dirty="0" smtClean="0">
                <a:latin typeface="Times New Roman" pitchFamily="18" charset="0"/>
                <a:cs typeface="Times New Roman" pitchFamily="18" charset="0"/>
              </a:rPr>
              <a:t>q</a:t>
            </a:r>
            <a:r>
              <a:rPr lang="en-US" dirty="0" smtClean="0"/>
              <a:t> -- a boom in residential housing construction begins</a:t>
            </a:r>
          </a:p>
          <a:p>
            <a:r>
              <a:rPr lang="en-US" dirty="0" smtClean="0"/>
              <a:t>When housing prices fall – a fall in </a:t>
            </a:r>
            <a:r>
              <a:rPr lang="en-US" i="1" dirty="0" smtClean="0">
                <a:latin typeface="Times New Roman" pitchFamily="18" charset="0"/>
                <a:cs typeface="Times New Roman" pitchFamily="18" charset="0"/>
              </a:rPr>
              <a:t>q – </a:t>
            </a:r>
            <a:r>
              <a:rPr lang="en-US" dirty="0" smtClean="0">
                <a:latin typeface="+mj-lt"/>
                <a:cs typeface="Times New Roman" pitchFamily="18" charset="0"/>
              </a:rPr>
              <a:t>the boom in residential construction ends</a:t>
            </a:r>
            <a:endParaRPr lang="en-US" dirty="0">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hart 3"/>
          <p:cNvGraphicFramePr/>
          <p:nvPr/>
        </p:nvGraphicFramePr>
        <p:xfrm>
          <a:off x="457200" y="1600200"/>
          <a:ext cx="81534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a:spLocks noGrp="1"/>
          </p:cNvSpPr>
          <p:nvPr>
            <p:ph type="title"/>
          </p:nvPr>
        </p:nvSpPr>
        <p:spPr/>
        <p:txBody>
          <a:bodyPr>
            <a:normAutofit/>
          </a:bodyPr>
          <a:lstStyle/>
          <a:p>
            <a:r>
              <a:rPr lang="en-US" sz="3200" dirty="0" smtClean="0"/>
              <a:t>Investment ratio</a:t>
            </a:r>
            <a:br>
              <a:rPr lang="en-US" sz="3200" dirty="0" smtClean="0"/>
            </a:br>
            <a:r>
              <a:rPr lang="en-US" sz="3200" dirty="0" smtClean="0"/>
              <a:t>I</a:t>
            </a:r>
            <a:r>
              <a:rPr lang="en-US" sz="2700" dirty="0" smtClean="0"/>
              <a:t>nvestment divided by GDP 1947:1 to 2009:4</a:t>
            </a:r>
            <a:endParaRPr lang="en-US" sz="2700" dirty="0"/>
          </a:p>
        </p:txBody>
      </p:sp>
      <p:sp>
        <p:nvSpPr>
          <p:cNvPr id="6" name="TextBox 5"/>
          <p:cNvSpPr txBox="1"/>
          <p:nvPr/>
        </p:nvSpPr>
        <p:spPr>
          <a:xfrm>
            <a:off x="6711521" y="2286000"/>
            <a:ext cx="832279" cy="646331"/>
          </a:xfrm>
          <a:prstGeom prst="rect">
            <a:avLst/>
          </a:prstGeom>
          <a:noFill/>
        </p:spPr>
        <p:txBody>
          <a:bodyPr wrap="none" rtlCol="0">
            <a:spAutoFit/>
          </a:bodyPr>
          <a:lstStyle/>
          <a:p>
            <a:pPr algn="ctr"/>
            <a:r>
              <a:rPr lang="en-US" dirty="0" smtClean="0"/>
              <a:t>1998:1</a:t>
            </a:r>
          </a:p>
          <a:p>
            <a:pPr algn="ctr"/>
            <a:r>
              <a:rPr lang="en-US" dirty="0" smtClean="0"/>
              <a:t>0.17</a:t>
            </a:r>
            <a:endParaRPr lang="en-US" dirty="0"/>
          </a:p>
        </p:txBody>
      </p:sp>
      <p:sp>
        <p:nvSpPr>
          <p:cNvPr id="7" name="Oval 6"/>
          <p:cNvSpPr>
            <a:spLocks noChangeAspect="1"/>
          </p:cNvSpPr>
          <p:nvPr/>
        </p:nvSpPr>
        <p:spPr>
          <a:xfrm>
            <a:off x="6958584" y="2819400"/>
            <a:ext cx="356616" cy="356616"/>
          </a:xfrm>
          <a:prstGeom prst="ellipse">
            <a:avLst/>
          </a:prstGeom>
          <a:solidFill>
            <a:srgbClr val="FF0000">
              <a:alpha val="20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696200" y="2249269"/>
            <a:ext cx="1371600" cy="646331"/>
          </a:xfrm>
          <a:prstGeom prst="rect">
            <a:avLst/>
          </a:prstGeom>
          <a:noFill/>
        </p:spPr>
        <p:txBody>
          <a:bodyPr wrap="square" rtlCol="0">
            <a:spAutoFit/>
          </a:bodyPr>
          <a:lstStyle/>
          <a:p>
            <a:r>
              <a:rPr lang="en-US" dirty="0" smtClean="0">
                <a:solidFill>
                  <a:srgbClr val="FF0000"/>
                </a:solidFill>
              </a:rPr>
              <a:t>Total Investment</a:t>
            </a:r>
            <a:endParaRPr lang="en-US" dirty="0">
              <a:solidFill>
                <a:srgbClr val="FF0000"/>
              </a:solidFill>
            </a:endParaRPr>
          </a:p>
        </p:txBody>
      </p:sp>
      <p:sp>
        <p:nvSpPr>
          <p:cNvPr id="9" name="TextBox 8"/>
          <p:cNvSpPr txBox="1"/>
          <p:nvPr/>
        </p:nvSpPr>
        <p:spPr>
          <a:xfrm>
            <a:off x="7543800" y="3962400"/>
            <a:ext cx="1371600" cy="646331"/>
          </a:xfrm>
          <a:prstGeom prst="rect">
            <a:avLst/>
          </a:prstGeom>
          <a:noFill/>
        </p:spPr>
        <p:txBody>
          <a:bodyPr wrap="square" rtlCol="0">
            <a:spAutoFit/>
          </a:bodyPr>
          <a:lstStyle/>
          <a:p>
            <a:r>
              <a:rPr lang="en-US" dirty="0" smtClean="0">
                <a:solidFill>
                  <a:srgbClr val="0070C0"/>
                </a:solidFill>
              </a:rPr>
              <a:t>Residential</a:t>
            </a:r>
          </a:p>
          <a:p>
            <a:r>
              <a:rPr lang="en-US" dirty="0" smtClean="0">
                <a:solidFill>
                  <a:srgbClr val="0070C0"/>
                </a:solidFill>
              </a:rPr>
              <a:t>Investment</a:t>
            </a:r>
            <a:endParaRPr lang="en-US" dirty="0">
              <a:solidFill>
                <a:srgbClr val="0070C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hart 3"/>
          <p:cNvGraphicFramePr>
            <a:graphicFrameLocks noGrp="1"/>
          </p:cNvGraphicFramePr>
          <p:nvPr/>
        </p:nvGraphicFramePr>
        <p:xfrm>
          <a:off x="457200" y="1600200"/>
          <a:ext cx="8229600" cy="496963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US" dirty="0" smtClean="0"/>
              <a:t>Homes for Sale </a:t>
            </a:r>
            <a:br>
              <a:rPr lang="en-US" dirty="0" smtClean="0"/>
            </a:br>
            <a:r>
              <a:rPr lang="en-US" sz="2200" dirty="0" smtClean="0"/>
              <a:t>(thousands of units)</a:t>
            </a:r>
            <a:endParaRPr lang="en-US" sz="2200" dirty="0"/>
          </a:p>
        </p:txBody>
      </p:sp>
      <p:cxnSp>
        <p:nvCxnSpPr>
          <p:cNvPr id="6" name="Straight Arrow Connector 5"/>
          <p:cNvCxnSpPr/>
          <p:nvPr/>
        </p:nvCxnSpPr>
        <p:spPr>
          <a:xfrm rot="5400000">
            <a:off x="6477794" y="3429000"/>
            <a:ext cx="152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1"/>
          <p:cNvSpPr txBox="1"/>
          <p:nvPr/>
        </p:nvSpPr>
        <p:spPr>
          <a:xfrm>
            <a:off x="8153400" y="2209800"/>
            <a:ext cx="799053" cy="3810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smtClean="0"/>
              <a:t>2226</a:t>
            </a:r>
            <a:endParaRPr lang="en-US" sz="2000" dirty="0"/>
          </a:p>
        </p:txBody>
      </p:sp>
      <p:cxnSp>
        <p:nvCxnSpPr>
          <p:cNvPr id="11" name="Straight Arrow Connector 10"/>
          <p:cNvCxnSpPr/>
          <p:nvPr/>
        </p:nvCxnSpPr>
        <p:spPr>
          <a:xfrm rot="5400000">
            <a:off x="8230394" y="2056606"/>
            <a:ext cx="152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Selected topics in behavioral macro and behavioral finance</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endParaRPr lang="en-US" dirty="0" smtClean="0"/>
          </a:p>
          <a:p>
            <a:pPr marL="514350" indent="-514350">
              <a:buFont typeface="+mj-lt"/>
              <a:buAutoNum type="arabicPeriod"/>
            </a:pPr>
            <a:r>
              <a:rPr lang="en-US" dirty="0" smtClean="0"/>
              <a:t>Money illusion </a:t>
            </a:r>
          </a:p>
          <a:p>
            <a:pPr marL="514350" indent="-514350">
              <a:buFont typeface="+mj-lt"/>
              <a:buAutoNum type="arabicPeriod"/>
            </a:pPr>
            <a:r>
              <a:rPr lang="en-US" dirty="0" smtClean="0"/>
              <a:t>Downward </a:t>
            </a:r>
            <a:r>
              <a:rPr lang="en-US" dirty="0"/>
              <a:t>nominal wage rigidity</a:t>
            </a:r>
          </a:p>
          <a:p>
            <a:pPr marL="514350" indent="-514350">
              <a:buFont typeface="+mj-lt"/>
              <a:buAutoNum type="arabicPeriod"/>
            </a:pPr>
            <a:r>
              <a:rPr lang="en-US" dirty="0"/>
              <a:t>Belief formation &amp; learning </a:t>
            </a:r>
            <a:endParaRPr lang="en-US" dirty="0" smtClean="0"/>
          </a:p>
          <a:p>
            <a:pPr marL="514350" indent="-514350">
              <a:buFont typeface="+mj-lt"/>
              <a:buAutoNum type="arabicPeriod"/>
            </a:pPr>
            <a:r>
              <a:rPr lang="en-US" dirty="0" smtClean="0"/>
              <a:t>Asset pricing</a:t>
            </a:r>
          </a:p>
          <a:p>
            <a:pPr marL="514350" indent="-514350">
              <a:buFont typeface="+mj-lt"/>
              <a:buAutoNum type="arabicPeriod"/>
            </a:pPr>
            <a:r>
              <a:rPr lang="en-US" dirty="0" smtClean="0"/>
              <a:t>Bubbles and the financial crisis</a:t>
            </a:r>
            <a:endParaRPr lang="en-US" dirty="0"/>
          </a:p>
          <a:p>
            <a:pPr marL="0" indent="0">
              <a:buNone/>
            </a:pPr>
            <a:endParaRPr lang="en-US" dirty="0" smtClean="0"/>
          </a:p>
          <a:p>
            <a:endParaRPr lang="en-US" dirty="0"/>
          </a:p>
        </p:txBody>
      </p:sp>
    </p:spTree>
    <p:extLst>
      <p:ext uri="{BB962C8B-B14F-4D97-AF65-F5344CB8AC3E}">
        <p14:creationId xmlns:p14="http://schemas.microsoft.com/office/powerpoint/2010/main" val="27372645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so much leverage?</a:t>
            </a:r>
            <a:endParaRPr lang="en-US" dirty="0"/>
          </a:p>
        </p:txBody>
      </p:sp>
      <p:sp>
        <p:nvSpPr>
          <p:cNvPr id="3" name="Content Placeholder 2"/>
          <p:cNvSpPr>
            <a:spLocks noGrp="1"/>
          </p:cNvSpPr>
          <p:nvPr>
            <p:ph idx="1"/>
          </p:nvPr>
        </p:nvSpPr>
        <p:spPr/>
        <p:txBody>
          <a:bodyPr/>
          <a:lstStyle/>
          <a:p>
            <a:r>
              <a:rPr lang="en-US" dirty="0" smtClean="0"/>
              <a:t>Why were households so leveraged?</a:t>
            </a:r>
          </a:p>
          <a:p>
            <a:pPr lvl="1"/>
            <a:r>
              <a:rPr lang="en-US" dirty="0" smtClean="0"/>
              <a:t>Belief that housing would appreciate</a:t>
            </a:r>
          </a:p>
          <a:p>
            <a:pPr lvl="1"/>
            <a:r>
              <a:rPr lang="en-US" dirty="0" smtClean="0"/>
              <a:t>Natural channel to fund consumption boom</a:t>
            </a:r>
          </a:p>
          <a:p>
            <a:r>
              <a:rPr lang="en-US" dirty="0" smtClean="0"/>
              <a:t>Why were banks so leveraged?</a:t>
            </a:r>
          </a:p>
          <a:p>
            <a:pPr lvl="1"/>
            <a:r>
              <a:rPr lang="en-US" dirty="0" smtClean="0"/>
              <a:t>Belief that </a:t>
            </a:r>
            <a:r>
              <a:rPr lang="en-US" dirty="0" err="1" smtClean="0"/>
              <a:t>tranched</a:t>
            </a:r>
            <a:r>
              <a:rPr lang="en-US" dirty="0" smtClean="0"/>
              <a:t> asset-backed securities were really AAA (e.g., CDO’s)</a:t>
            </a:r>
          </a:p>
          <a:p>
            <a:pPr lvl="1"/>
            <a:r>
              <a:rPr lang="en-US" dirty="0" smtClean="0"/>
              <a:t>Implicit belief that national housing prices would appreciate (or at least stabilize)</a:t>
            </a:r>
          </a:p>
        </p:txBody>
      </p:sp>
    </p:spTree>
    <p:extLst>
      <p:ext uri="{BB962C8B-B14F-4D97-AF65-F5344CB8AC3E}">
        <p14:creationId xmlns:p14="http://schemas.microsoft.com/office/powerpoint/2010/main" val="1379490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Lehman’s forecasts in 2005</a:t>
            </a:r>
            <a:br>
              <a:rPr lang="en-US" dirty="0" smtClean="0"/>
            </a:br>
            <a:r>
              <a:rPr lang="en-US" dirty="0" smtClean="0"/>
              <a:t>HPA = House Price Appreciation</a:t>
            </a:r>
            <a:endParaRPr lang="en-US" dirty="0"/>
          </a:p>
        </p:txBody>
      </p:sp>
      <p:sp>
        <p:nvSpPr>
          <p:cNvPr id="3" name="Content Placeholder 2"/>
          <p:cNvSpPr>
            <a:spLocks noGrp="1"/>
          </p:cNvSpPr>
          <p:nvPr>
            <p:ph idx="1"/>
          </p:nvPr>
        </p:nvSpPr>
        <p:spPr>
          <a:xfrm>
            <a:off x="457200" y="5257800"/>
            <a:ext cx="8229600" cy="868363"/>
          </a:xfrm>
        </p:spPr>
        <p:txBody>
          <a:bodyPr>
            <a:normAutofit/>
          </a:bodyPr>
          <a:lstStyle/>
          <a:p>
            <a:pPr algn="r">
              <a:buNone/>
            </a:pPr>
            <a:r>
              <a:rPr lang="en-US" sz="2000" dirty="0" smtClean="0"/>
              <a:t>Source: </a:t>
            </a:r>
            <a:r>
              <a:rPr lang="en-US" sz="2000" dirty="0" err="1" smtClean="0"/>
              <a:t>Gerardi</a:t>
            </a:r>
            <a:r>
              <a:rPr lang="en-US" sz="2000" dirty="0" smtClean="0"/>
              <a:t> et al (BPEA, 2008)</a:t>
            </a:r>
          </a:p>
        </p:txBody>
      </p:sp>
      <p:pic>
        <p:nvPicPr>
          <p:cNvPr id="289794" name="Picture 2"/>
          <p:cNvPicPr>
            <a:picLocks noChangeAspect="1" noChangeArrowheads="1"/>
          </p:cNvPicPr>
          <p:nvPr/>
        </p:nvPicPr>
        <p:blipFill>
          <a:blip r:embed="rId2"/>
          <a:srcRect/>
          <a:stretch>
            <a:fillRect/>
          </a:stretch>
        </p:blipFill>
        <p:spPr bwMode="auto">
          <a:xfrm>
            <a:off x="231922" y="2514600"/>
            <a:ext cx="8759678" cy="2226819"/>
          </a:xfrm>
          <a:prstGeom prst="rect">
            <a:avLst/>
          </a:prstGeom>
          <a:noFill/>
          <a:ln w="9525">
            <a:noFill/>
            <a:miter lim="800000"/>
            <a:headEnd/>
            <a:tailEnd/>
          </a:ln>
          <a:effectLst/>
        </p:spPr>
      </p:pic>
    </p:spTree>
    <p:extLst>
      <p:ext uri="{BB962C8B-B14F-4D97-AF65-F5344CB8AC3E}">
        <p14:creationId xmlns:p14="http://schemas.microsoft.com/office/powerpoint/2010/main" val="5681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Alan Greenspan</a:t>
            </a:r>
            <a:endParaRPr lang="en-US" dirty="0"/>
          </a:p>
        </p:txBody>
      </p:sp>
      <p:sp>
        <p:nvSpPr>
          <p:cNvPr id="3" name="Content Placeholder 2"/>
          <p:cNvSpPr>
            <a:spLocks noGrp="1"/>
          </p:cNvSpPr>
          <p:nvPr>
            <p:ph idx="1"/>
          </p:nvPr>
        </p:nvSpPr>
        <p:spPr>
          <a:xfrm>
            <a:off x="457200" y="1371600"/>
            <a:ext cx="8229600" cy="4525963"/>
          </a:xfrm>
        </p:spPr>
        <p:txBody>
          <a:bodyPr>
            <a:noAutofit/>
          </a:bodyPr>
          <a:lstStyle/>
          <a:p>
            <a:pPr>
              <a:lnSpc>
                <a:spcPct val="120000"/>
              </a:lnSpc>
              <a:spcAft>
                <a:spcPts val="1200"/>
              </a:spcAft>
            </a:pPr>
            <a:r>
              <a:rPr lang="en-US" sz="2400" dirty="0" smtClean="0"/>
              <a:t>“While local economies may experience significant speculative price imbalances, a national severe price distortion seems most unlikely in the United States, given its size and diversity.” (October, 2004)</a:t>
            </a:r>
          </a:p>
          <a:p>
            <a:pPr>
              <a:lnSpc>
                <a:spcPct val="120000"/>
              </a:lnSpc>
              <a:spcAft>
                <a:spcPts val="1200"/>
              </a:spcAft>
            </a:pPr>
            <a:r>
              <a:rPr lang="en-US" sz="2400" dirty="0" smtClean="0"/>
              <a:t>If home prices do decline, that “likely would not have substantial macroeconomic implications.” (June, 2005)</a:t>
            </a:r>
          </a:p>
          <a:p>
            <a:pPr>
              <a:lnSpc>
                <a:spcPct val="120000"/>
              </a:lnSpc>
              <a:spcAft>
                <a:spcPts val="1200"/>
              </a:spcAft>
            </a:pPr>
            <a:r>
              <a:rPr lang="en-US" sz="2400" dirty="0" smtClean="0"/>
              <a:t>Though housing prices are likely to be lower than the year before, “I think the worst of this may well be over.” (October, 2006)</a:t>
            </a:r>
            <a:endParaRPr lang="en-US" sz="2400" b="1" dirty="0" smtClean="0"/>
          </a:p>
          <a:p>
            <a:endParaRPr lang="en-US" sz="2400" dirty="0"/>
          </a:p>
        </p:txBody>
      </p:sp>
    </p:spTree>
    <p:extLst>
      <p:ext uri="{BB962C8B-B14F-4D97-AF65-F5344CB8AC3E}">
        <p14:creationId xmlns:p14="http://schemas.microsoft.com/office/powerpoint/2010/main" val="582661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87745" name="Picture 58" descr="Description: http://www.mortgagenewsdaily.com/cfs-file.ashx/__key/CommunityServer.Components.UserFiles/00.00.03.44.60/11_5F00_19-MBA-Foreclosure-Start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5948"/>
            <a:ext cx="6463430" cy="6400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6248399" y="275948"/>
            <a:ext cx="2533465"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dirty="0">
                <a:latin typeface="Arial" pitchFamily="34" charset="0"/>
                <a:ea typeface="Times New Roman" pitchFamily="18" charset="0"/>
                <a:cs typeface="Arial" pitchFamily="34" charset="0"/>
              </a:rPr>
              <a:t>Q</a:t>
            </a:r>
            <a:r>
              <a:rPr kumimoji="0" lang="en-US" sz="2000" b="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uarterly rates of foreclosure filings for different categories of mortgage, as well as the aggregate category, which is labeled “All loans”.  The annualized rate of foreclose is the sum of the quarterly rates of foreclosure. So a 1.5% quarterly foreclosure rate for four consecutive quarters generates a 6% annual rate of foreclosure. </a:t>
            </a:r>
            <a:endParaRPr kumimoji="0" lang="en-US" sz="2000" b="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50864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3A8B96E-EABD-475B-B8D7-EF082128A7DA}" type="slidenum">
              <a:rPr lang="en-US"/>
              <a:pPr/>
              <a:t>3</a:t>
            </a:fld>
            <a:endParaRPr lang="en-US"/>
          </a:p>
        </p:txBody>
      </p:sp>
      <p:sp>
        <p:nvSpPr>
          <p:cNvPr id="378882" name="Rectangle 2"/>
          <p:cNvSpPr>
            <a:spLocks noGrp="1" noChangeArrowheads="1"/>
          </p:cNvSpPr>
          <p:nvPr>
            <p:ph type="title"/>
          </p:nvPr>
        </p:nvSpPr>
        <p:spPr/>
        <p:txBody>
          <a:bodyPr>
            <a:normAutofit/>
          </a:bodyPr>
          <a:lstStyle/>
          <a:p>
            <a:r>
              <a:rPr lang="en-US" sz="4000" dirty="0"/>
              <a:t>Psychological </a:t>
            </a:r>
            <a:r>
              <a:rPr lang="en-US" sz="4000" dirty="0" smtClean="0"/>
              <a:t>foundations of bubbles</a:t>
            </a:r>
            <a:endParaRPr lang="en-US" sz="4000" dirty="0"/>
          </a:p>
        </p:txBody>
      </p:sp>
      <p:sp>
        <p:nvSpPr>
          <p:cNvPr id="378883" name="Rectangle 3"/>
          <p:cNvSpPr>
            <a:spLocks noGrp="1" noChangeArrowheads="1"/>
          </p:cNvSpPr>
          <p:nvPr>
            <p:ph type="body" idx="1"/>
          </p:nvPr>
        </p:nvSpPr>
        <p:spPr>
          <a:xfrm>
            <a:off x="279400" y="1377950"/>
            <a:ext cx="8686800" cy="4805363"/>
          </a:xfrm>
        </p:spPr>
        <p:txBody>
          <a:bodyPr>
            <a:normAutofit/>
          </a:bodyPr>
          <a:lstStyle/>
          <a:p>
            <a:pPr>
              <a:buFont typeface="Wingdings" pitchFamily="2" charset="2"/>
              <a:buNone/>
            </a:pPr>
            <a:r>
              <a:rPr lang="en-US" sz="2800" dirty="0" smtClean="0"/>
              <a:t>Extrapolation – it’s a generally useful heuristic </a:t>
            </a:r>
          </a:p>
          <a:p>
            <a:pPr>
              <a:buFont typeface="Wingdings" pitchFamily="2" charset="2"/>
              <a:buNone/>
            </a:pPr>
            <a:r>
              <a:rPr lang="en-US" sz="2800" dirty="0" err="1" smtClean="0"/>
              <a:t>LaPorta</a:t>
            </a:r>
            <a:r>
              <a:rPr lang="en-US" sz="2800" dirty="0" smtClean="0"/>
              <a:t> (2003)</a:t>
            </a:r>
            <a:endParaRPr lang="en-US" sz="2800" dirty="0"/>
          </a:p>
          <a:p>
            <a:r>
              <a:rPr lang="en-US" sz="2800" dirty="0" smtClean="0"/>
              <a:t>Companies </a:t>
            </a:r>
            <a:r>
              <a:rPr lang="en-US" sz="2800" dirty="0"/>
              <a:t>with high historical earnings growth have negative earnings surprises</a:t>
            </a:r>
          </a:p>
          <a:p>
            <a:r>
              <a:rPr lang="en-US" sz="2800" dirty="0"/>
              <a:t>Companies with low historical earnings growth have                 positive earnings surprises</a:t>
            </a:r>
          </a:p>
        </p:txBody>
      </p:sp>
    </p:spTree>
    <p:extLst>
      <p:ext uri="{BB962C8B-B14F-4D97-AF65-F5344CB8AC3E}">
        <p14:creationId xmlns:p14="http://schemas.microsoft.com/office/powerpoint/2010/main" val="10800143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88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88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Consequences for banking sector</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Bear Sterns sold in a fire sale to JP Morgan Chase (3/2008)</a:t>
            </a:r>
          </a:p>
          <a:p>
            <a:r>
              <a:rPr lang="en-US" dirty="0" smtClean="0">
                <a:solidFill>
                  <a:srgbClr val="FF0000"/>
                </a:solidFill>
              </a:rPr>
              <a:t>Lehman Brothers goes bankrupt (9/2008)</a:t>
            </a:r>
          </a:p>
          <a:p>
            <a:r>
              <a:rPr lang="en-US" dirty="0" err="1" smtClean="0"/>
              <a:t>WaMu</a:t>
            </a:r>
            <a:r>
              <a:rPr lang="en-US" dirty="0" smtClean="0"/>
              <a:t> enters receivership and sold to JP Morgan Chase (9/2008)</a:t>
            </a:r>
          </a:p>
          <a:p>
            <a:r>
              <a:rPr lang="en-US" dirty="0" smtClean="0"/>
              <a:t>Wachovia sold in a fire sale to Wells Fargo (9/2008)</a:t>
            </a:r>
          </a:p>
          <a:p>
            <a:r>
              <a:rPr lang="en-US" dirty="0" smtClean="0"/>
              <a:t>Merrill Lynch sold in a fire sale to Bank of America (9/2008)</a:t>
            </a:r>
          </a:p>
          <a:p>
            <a:r>
              <a:rPr lang="en-US" dirty="0" smtClean="0"/>
              <a:t>Citigroup, Bank of America, and Morgan Stanley on the brink of failure/bankruptcy (12/2008)</a:t>
            </a:r>
          </a:p>
          <a:p>
            <a:r>
              <a:rPr lang="en-US" dirty="0" smtClean="0"/>
              <a:t>All together about 400 US banks fail (2007-2012)</a:t>
            </a:r>
          </a:p>
          <a:p>
            <a:endParaRPr lang="en-US" dirty="0"/>
          </a:p>
        </p:txBody>
      </p:sp>
    </p:spTree>
    <p:extLst>
      <p:ext uri="{BB962C8B-B14F-4D97-AF65-F5344CB8AC3E}">
        <p14:creationId xmlns:p14="http://schemas.microsoft.com/office/powerpoint/2010/main" val="2824702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studies</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Four (quick) case studies:</a:t>
            </a:r>
          </a:p>
          <a:p>
            <a:pPr marL="514350" indent="-514350">
              <a:buFont typeface="+mj-lt"/>
              <a:buAutoNum type="arabicPeriod"/>
            </a:pPr>
            <a:r>
              <a:rPr lang="en-US" dirty="0" smtClean="0"/>
              <a:t>Bear Sterns: Bear was sold (3/16/2008) to JPMorgan Chase.</a:t>
            </a:r>
          </a:p>
          <a:p>
            <a:pPr marL="514350" indent="-514350">
              <a:buFont typeface="+mj-lt"/>
              <a:buAutoNum type="arabicPeriod"/>
            </a:pPr>
            <a:r>
              <a:rPr lang="en-US" dirty="0" smtClean="0"/>
              <a:t>Lehman Brothers: Lehman filed for Chapter 11 protection (9/15/2008) and was dissolved.</a:t>
            </a:r>
          </a:p>
          <a:p>
            <a:pPr marL="514350" indent="-514350">
              <a:buFont typeface="+mj-lt"/>
              <a:buAutoNum type="arabicPeriod"/>
            </a:pPr>
            <a:r>
              <a:rPr lang="en-US" dirty="0" smtClean="0"/>
              <a:t>Washington Mutual: </a:t>
            </a:r>
            <a:r>
              <a:rPr lang="en-US" dirty="0" err="1" smtClean="0"/>
              <a:t>WaMu</a:t>
            </a:r>
            <a:r>
              <a:rPr lang="en-US" dirty="0" smtClean="0"/>
              <a:t> bank was seized by the Office of Thrift Supervision (9/25/2008) and the banking subsidiary was sold to JPMorgan Chase. Washington Mutual, Inc., the holding company, filed Chapter 11.</a:t>
            </a:r>
          </a:p>
          <a:p>
            <a:pPr marL="514350" indent="-514350">
              <a:buFont typeface="+mj-lt"/>
              <a:buAutoNum type="arabicPeriod"/>
            </a:pPr>
            <a:r>
              <a:rPr lang="en-US" dirty="0" smtClean="0"/>
              <a:t>Citigroup: </a:t>
            </a:r>
            <a:r>
              <a:rPr lang="en-US" dirty="0" err="1" smtClean="0"/>
              <a:t>Citi</a:t>
            </a:r>
            <a:r>
              <a:rPr lang="en-US" dirty="0" smtClean="0"/>
              <a:t> was protected from failing by the Treasury and the Fed.    </a:t>
            </a:r>
          </a:p>
        </p:txBody>
      </p:sp>
    </p:spTree>
    <p:extLst>
      <p:ext uri="{BB962C8B-B14F-4D97-AF65-F5344CB8AC3E}">
        <p14:creationId xmlns:p14="http://schemas.microsoft.com/office/powerpoint/2010/main" val="139238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Bear was the first major investment bank to fail during the current crisis</a:t>
            </a:r>
          </a:p>
          <a:p>
            <a:r>
              <a:rPr lang="en-US" dirty="0" smtClean="0"/>
              <a:t>3/16/2008: Under pressure, Bear signs a “merger” agreement with JP Morgan Chase</a:t>
            </a:r>
          </a:p>
          <a:p>
            <a:r>
              <a:rPr lang="en-US" dirty="0" smtClean="0"/>
              <a:t>The final price ends up being $10 per share (95% fall in value for Bear's shareholders)</a:t>
            </a:r>
          </a:p>
          <a:p>
            <a:r>
              <a:rPr lang="en-US" dirty="0" smtClean="0"/>
              <a:t>The Fed makes the deal possible by issuing a non-recourse loan of $29 billion to JP Morgan Chase. The loan is collateralized by toxic assets on Bear's balance sheet. (Maiden Lane portfolio)</a:t>
            </a:r>
            <a:endParaRPr lang="en-US" dirty="0"/>
          </a:p>
        </p:txBody>
      </p:sp>
    </p:spTree>
    <p:extLst>
      <p:ext uri="{BB962C8B-B14F-4D97-AF65-F5344CB8AC3E}">
        <p14:creationId xmlns:p14="http://schemas.microsoft.com/office/powerpoint/2010/main" val="1696789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Lehman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Fed received criticism for bailing out Bear. Critics argued that there was now a moral hazard problem, since Bear's creditors received no haircut (and even </a:t>
            </a:r>
            <a:r>
              <a:rPr lang="en-US" dirty="0" err="1" smtClean="0"/>
              <a:t>Bear'shareholders</a:t>
            </a:r>
            <a:r>
              <a:rPr lang="en-US" dirty="0" smtClean="0"/>
              <a:t> walked away with $10/share). In response, the Fed vowed to draw a tougher line next time.</a:t>
            </a:r>
          </a:p>
          <a:p>
            <a:r>
              <a:rPr lang="en-US" dirty="0" smtClean="0"/>
              <a:t>9/15/2008: Lehman Brothers fails to receive support from the Fed and files for Chapter 11 protection. </a:t>
            </a:r>
          </a:p>
          <a:p>
            <a:r>
              <a:rPr lang="en-US" dirty="0" smtClean="0"/>
              <a:t>This is the largest bankruptcy in U.S. history. Lehman's failure generates a "systemic" shock as creditors lose 90 cents on the dollar.    </a:t>
            </a:r>
          </a:p>
          <a:p>
            <a:endParaRPr lang="en-US" dirty="0"/>
          </a:p>
        </p:txBody>
      </p:sp>
    </p:spTree>
    <p:extLst>
      <p:ext uri="{BB962C8B-B14F-4D97-AF65-F5344CB8AC3E}">
        <p14:creationId xmlns:p14="http://schemas.microsoft.com/office/powerpoint/2010/main" val="3228302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WaMu</a:t>
            </a:r>
            <a:endParaRPr lang="en-US" dirty="0"/>
          </a:p>
        </p:txBody>
      </p:sp>
      <p:sp>
        <p:nvSpPr>
          <p:cNvPr id="3" name="Content Placeholder 2"/>
          <p:cNvSpPr>
            <a:spLocks noGrp="1"/>
          </p:cNvSpPr>
          <p:nvPr>
            <p:ph idx="1"/>
          </p:nvPr>
        </p:nvSpPr>
        <p:spPr/>
        <p:txBody>
          <a:bodyPr>
            <a:normAutofit fontScale="85000" lnSpcReduction="10000"/>
          </a:bodyPr>
          <a:lstStyle/>
          <a:p>
            <a:r>
              <a:rPr lang="en-US" dirty="0" err="1" smtClean="0"/>
              <a:t>WaMu</a:t>
            </a:r>
            <a:r>
              <a:rPr lang="en-US" dirty="0" smtClean="0"/>
              <a:t> was the largest savings and loan association.</a:t>
            </a:r>
          </a:p>
          <a:p>
            <a:r>
              <a:rPr lang="en-US" dirty="0" smtClean="0"/>
              <a:t>9/2008: bank-run depletes 9% of deposits. </a:t>
            </a:r>
          </a:p>
          <a:p>
            <a:r>
              <a:rPr lang="en-US" dirty="0" smtClean="0"/>
              <a:t>9/25/2008 (a Thursday): OTS seizes Washington Mutual Bank from Washington Mutual, Inc. and places it into FDIC receivership. That night, FDIC sells the bank (minus unsecured debt) to JPMorgan Chase for $1.9 billion. Bank re-opens the next day.</a:t>
            </a:r>
          </a:p>
          <a:p>
            <a:r>
              <a:rPr lang="en-US" dirty="0" smtClean="0"/>
              <a:t>Stripped of its principal asset, the holding company, Washington Mutual, Inc. files Chapter 11 on 9/26/2008. </a:t>
            </a:r>
            <a:r>
              <a:rPr lang="en-US" dirty="0" err="1" smtClean="0"/>
              <a:t>WaMu</a:t>
            </a:r>
            <a:r>
              <a:rPr lang="en-US" dirty="0" smtClean="0"/>
              <a:t> equity investors are effectively wiped out.    </a:t>
            </a:r>
            <a:endParaRPr lang="en-US" dirty="0"/>
          </a:p>
        </p:txBody>
      </p:sp>
    </p:spTree>
    <p:extLst>
      <p:ext uri="{BB962C8B-B14F-4D97-AF65-F5344CB8AC3E}">
        <p14:creationId xmlns:p14="http://schemas.microsoft.com/office/powerpoint/2010/main" val="4098035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Citi</a:t>
            </a:r>
            <a:endParaRPr lang="en-US" dirty="0"/>
          </a:p>
        </p:txBody>
      </p:sp>
      <p:sp>
        <p:nvSpPr>
          <p:cNvPr id="3" name="Content Placeholder 2"/>
          <p:cNvSpPr>
            <a:spLocks noGrp="1"/>
          </p:cNvSpPr>
          <p:nvPr>
            <p:ph idx="1"/>
          </p:nvPr>
        </p:nvSpPr>
        <p:spPr>
          <a:xfrm>
            <a:off x="457200" y="1371600"/>
            <a:ext cx="8229600" cy="5029200"/>
          </a:xfrm>
        </p:spPr>
        <p:txBody>
          <a:bodyPr>
            <a:normAutofit fontScale="85000" lnSpcReduction="20000"/>
          </a:bodyPr>
          <a:lstStyle/>
          <a:p>
            <a:r>
              <a:rPr lang="en-US" dirty="0" err="1" smtClean="0"/>
              <a:t>Citi</a:t>
            </a:r>
            <a:r>
              <a:rPr lang="en-US" dirty="0" smtClean="0"/>
              <a:t> is often claimed to be “too big to fail” </a:t>
            </a:r>
          </a:p>
          <a:p>
            <a:r>
              <a:rPr lang="en-US" dirty="0" smtClean="0"/>
              <a:t>October 2008: TARP investment of $25 billion</a:t>
            </a:r>
          </a:p>
          <a:p>
            <a:r>
              <a:rPr lang="en-US" dirty="0" smtClean="0"/>
              <a:t>11/24/2008: Treasury provides another $20 billion in TARP funds; Treasury, Fed, and FDIC will cover 90% of the losses on a $335-billion portfolio after </a:t>
            </a:r>
            <a:r>
              <a:rPr lang="en-US" dirty="0" err="1" smtClean="0"/>
              <a:t>Citi</a:t>
            </a:r>
            <a:r>
              <a:rPr lang="en-US" dirty="0" smtClean="0"/>
              <a:t> absorbs the first $29 billion. </a:t>
            </a:r>
            <a:r>
              <a:rPr lang="en-US" dirty="0" err="1" smtClean="0"/>
              <a:t>Citi</a:t>
            </a:r>
            <a:r>
              <a:rPr lang="en-US" dirty="0" smtClean="0"/>
              <a:t> gives US $27 billion of preferred shares and warrants to acquire stock. The government dictates mortgage modifications, salary caps, and a dividend cap (1 cent a share).</a:t>
            </a:r>
          </a:p>
          <a:p>
            <a:r>
              <a:rPr lang="en-US" dirty="0" smtClean="0"/>
              <a:t>2/27/2009: US takes a 36% equity stake by converting $25 billion into common shares.</a:t>
            </a:r>
          </a:p>
          <a:p>
            <a:r>
              <a:rPr lang="en-US" dirty="0" smtClean="0"/>
              <a:t>Year-end 2009: </a:t>
            </a:r>
            <a:r>
              <a:rPr lang="en-US" dirty="0" err="1" smtClean="0"/>
              <a:t>Citi</a:t>
            </a:r>
            <a:r>
              <a:rPr lang="en-US" dirty="0" smtClean="0"/>
              <a:t> repays remaining $20 billion loan (with $3.1 </a:t>
            </a:r>
            <a:r>
              <a:rPr lang="en-US" dirty="0" err="1" smtClean="0"/>
              <a:t>bl</a:t>
            </a:r>
            <a:r>
              <a:rPr lang="en-US" dirty="0" smtClean="0"/>
              <a:t> interest), terminates its loss-sharing deal, and government starts to sell its common shares.</a:t>
            </a:r>
            <a:endParaRPr lang="en-US" dirty="0"/>
          </a:p>
        </p:txBody>
      </p:sp>
    </p:spTree>
    <p:extLst>
      <p:ext uri="{BB962C8B-B14F-4D97-AF65-F5344CB8AC3E}">
        <p14:creationId xmlns:p14="http://schemas.microsoft.com/office/powerpoint/2010/main" val="526698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Basic Ingredients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solidFill>
                  <a:schemeClr val="bg1">
                    <a:lumMod val="85000"/>
                  </a:schemeClr>
                </a:solidFill>
              </a:rPr>
              <a:t>Bubbles in housing and equities</a:t>
            </a:r>
          </a:p>
          <a:p>
            <a:pPr marL="514350" indent="-514350">
              <a:buFont typeface="+mj-lt"/>
              <a:buAutoNum type="arabicPeriod"/>
            </a:pPr>
            <a:r>
              <a:rPr lang="en-US" dirty="0" smtClean="0">
                <a:solidFill>
                  <a:schemeClr val="bg1">
                    <a:lumMod val="85000"/>
                  </a:schemeClr>
                </a:solidFill>
              </a:rPr>
              <a:t>Leverage in household and financial sectors</a:t>
            </a:r>
          </a:p>
          <a:p>
            <a:pPr marL="514350" indent="-514350">
              <a:buFont typeface="+mj-lt"/>
              <a:buAutoNum type="arabicPeriod"/>
            </a:pPr>
            <a:r>
              <a:rPr lang="en-US" dirty="0" smtClean="0"/>
              <a:t>Consumption and Investment Cycle</a:t>
            </a:r>
          </a:p>
        </p:txBody>
      </p:sp>
    </p:spTree>
    <p:extLst>
      <p:ext uri="{BB962C8B-B14F-4D97-AF65-F5344CB8AC3E}">
        <p14:creationId xmlns:p14="http://schemas.microsoft.com/office/powerpoint/2010/main" val="2289525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Consumption and Investment Cycle</a:t>
            </a:r>
            <a:endParaRPr lang="en-US" dirty="0"/>
          </a:p>
        </p:txBody>
      </p:sp>
      <p:sp>
        <p:nvSpPr>
          <p:cNvPr id="3" name="Content Placeholder 2"/>
          <p:cNvSpPr>
            <a:spLocks noGrp="1"/>
          </p:cNvSpPr>
          <p:nvPr>
            <p:ph idx="1"/>
          </p:nvPr>
        </p:nvSpPr>
        <p:spPr>
          <a:xfrm>
            <a:off x="457200" y="1600200"/>
            <a:ext cx="8382000" cy="4525963"/>
          </a:xfrm>
        </p:spPr>
        <p:txBody>
          <a:bodyPr/>
          <a:lstStyle/>
          <a:p>
            <a:pPr>
              <a:buNone/>
            </a:pPr>
            <a:r>
              <a:rPr lang="en-US" dirty="0" smtClean="0"/>
              <a:t>A simple model of consumption.</a:t>
            </a:r>
          </a:p>
          <a:p>
            <a:pPr>
              <a:buNone/>
            </a:pPr>
            <a:r>
              <a:rPr lang="en-US" dirty="0" smtClean="0"/>
              <a:t>Consumption equals annuity value of wealth.</a:t>
            </a:r>
          </a:p>
          <a:p>
            <a:pPr algn="ctr">
              <a:buNone/>
            </a:pPr>
            <a:r>
              <a:rPr lang="en-US" dirty="0" smtClean="0"/>
              <a:t>C = 0.05 * wealth</a:t>
            </a:r>
          </a:p>
          <a:p>
            <a:pPr>
              <a:buNone/>
            </a:pPr>
            <a:endParaRPr lang="en-US" dirty="0" smtClean="0"/>
          </a:p>
        </p:txBody>
      </p:sp>
    </p:spTree>
    <p:extLst>
      <p:ext uri="{BB962C8B-B14F-4D97-AF65-F5344CB8AC3E}">
        <p14:creationId xmlns:p14="http://schemas.microsoft.com/office/powerpoint/2010/main" val="3047436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Consequences for consumption</a:t>
            </a:r>
            <a:endParaRPr lang="en-US" dirty="0"/>
          </a:p>
        </p:txBody>
      </p:sp>
      <p:sp>
        <p:nvSpPr>
          <p:cNvPr id="3" name="Content Placeholder 2"/>
          <p:cNvSpPr>
            <a:spLocks noGrp="1"/>
          </p:cNvSpPr>
          <p:nvPr>
            <p:ph idx="1"/>
          </p:nvPr>
        </p:nvSpPr>
        <p:spPr/>
        <p:txBody>
          <a:bodyPr/>
          <a:lstStyle/>
          <a:p>
            <a:r>
              <a:rPr lang="en-US" dirty="0" smtClean="0"/>
              <a:t>Bubble reaches a peak of at least $12 trillion</a:t>
            </a:r>
          </a:p>
          <a:p>
            <a:r>
              <a:rPr lang="en-US" dirty="0" smtClean="0"/>
              <a:t>With an MPC of 0.05, consumption should rise by $600 billion</a:t>
            </a:r>
          </a:p>
          <a:p>
            <a:r>
              <a:rPr lang="en-US" dirty="0" smtClean="0"/>
              <a:t>Another way of thinking about this is in units of GDP.</a:t>
            </a:r>
          </a:p>
          <a:p>
            <a:r>
              <a:rPr lang="en-US" dirty="0" smtClean="0"/>
              <a:t>Consumption as a share of GDP should rise by</a:t>
            </a:r>
          </a:p>
          <a:p>
            <a:endParaRPr lang="en-US" dirty="0" smtClean="0"/>
          </a:p>
        </p:txBody>
      </p:sp>
      <p:graphicFrame>
        <p:nvGraphicFramePr>
          <p:cNvPr id="4" name="Object 3"/>
          <p:cNvGraphicFramePr>
            <a:graphicFrameLocks noChangeAspect="1"/>
          </p:cNvGraphicFramePr>
          <p:nvPr/>
        </p:nvGraphicFramePr>
        <p:xfrm>
          <a:off x="2271713" y="5181600"/>
          <a:ext cx="4733925" cy="768350"/>
        </p:xfrm>
        <a:graphic>
          <a:graphicData uri="http://schemas.openxmlformats.org/presentationml/2006/ole">
            <mc:AlternateContent xmlns:mc="http://schemas.openxmlformats.org/markup-compatibility/2006">
              <mc:Choice xmlns:v="urn:schemas-microsoft-com:vml" Requires="v">
                <p:oleObj spid="_x0000_s311360" name="Equation" r:id="rId4" imgW="2501640" imgH="406080" progId="Equation.DSMT4">
                  <p:embed/>
                </p:oleObj>
              </mc:Choice>
              <mc:Fallback>
                <p:oleObj name="Equation" r:id="rId4" imgW="2501640" imgH="406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1713" y="5181600"/>
                        <a:ext cx="4733925" cy="768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06891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hart 3"/>
          <p:cNvGraphicFramePr>
            <a:graphicFrameLocks noGrp="1"/>
          </p:cNvGraphicFramePr>
          <p:nvPr/>
        </p:nvGraphicFramePr>
        <p:xfrm>
          <a:off x="0" y="1524000"/>
          <a:ext cx="8906356" cy="4974936"/>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a:spLocks noGrp="1"/>
          </p:cNvSpPr>
          <p:nvPr>
            <p:ph type="title"/>
          </p:nvPr>
        </p:nvSpPr>
        <p:spPr>
          <a:xfrm>
            <a:off x="457200" y="274638"/>
            <a:ext cx="8229600" cy="1143000"/>
          </a:xfrm>
        </p:spPr>
        <p:txBody>
          <a:bodyPr>
            <a:normAutofit fontScale="90000"/>
          </a:bodyPr>
          <a:lstStyle/>
          <a:p>
            <a:r>
              <a:rPr lang="en-US" dirty="0" smtClean="0"/>
              <a:t>Consumption over GDP</a:t>
            </a:r>
            <a:br>
              <a:rPr lang="en-US" dirty="0" smtClean="0"/>
            </a:br>
            <a:r>
              <a:rPr lang="en-US" sz="2700" dirty="0" smtClean="0"/>
              <a:t>1947:1 to 2010:4</a:t>
            </a:r>
            <a:endParaRPr lang="en-US" sz="2700" dirty="0"/>
          </a:p>
        </p:txBody>
      </p:sp>
    </p:spTree>
    <p:extLst>
      <p:ext uri="{BB962C8B-B14F-4D97-AF65-F5344CB8AC3E}">
        <p14:creationId xmlns:p14="http://schemas.microsoft.com/office/powerpoint/2010/main" val="2480558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3A8B96E-EABD-475B-B8D7-EF082128A7DA}" type="slidenum">
              <a:rPr lang="en-US"/>
              <a:pPr/>
              <a:t>4</a:t>
            </a:fld>
            <a:endParaRPr lang="en-US"/>
          </a:p>
        </p:txBody>
      </p:sp>
      <p:sp>
        <p:nvSpPr>
          <p:cNvPr id="378882" name="Rectangle 2"/>
          <p:cNvSpPr>
            <a:spLocks noGrp="1" noChangeArrowheads="1"/>
          </p:cNvSpPr>
          <p:nvPr>
            <p:ph type="title"/>
          </p:nvPr>
        </p:nvSpPr>
        <p:spPr/>
        <p:txBody>
          <a:bodyPr>
            <a:normAutofit/>
          </a:bodyPr>
          <a:lstStyle/>
          <a:p>
            <a:r>
              <a:rPr lang="en-US" sz="4000" dirty="0"/>
              <a:t>Psychological </a:t>
            </a:r>
            <a:r>
              <a:rPr lang="en-US" sz="4000" dirty="0" smtClean="0"/>
              <a:t>foundations of bubbles</a:t>
            </a:r>
            <a:endParaRPr lang="en-US" sz="4000" dirty="0"/>
          </a:p>
        </p:txBody>
      </p:sp>
      <p:sp>
        <p:nvSpPr>
          <p:cNvPr id="378883" name="Rectangle 3"/>
          <p:cNvSpPr>
            <a:spLocks noGrp="1" noChangeArrowheads="1"/>
          </p:cNvSpPr>
          <p:nvPr>
            <p:ph type="body" idx="1"/>
          </p:nvPr>
        </p:nvSpPr>
        <p:spPr>
          <a:xfrm>
            <a:off x="279400" y="1377950"/>
            <a:ext cx="8686800" cy="4805363"/>
          </a:xfrm>
        </p:spPr>
        <p:txBody>
          <a:bodyPr>
            <a:normAutofit fontScale="85000" lnSpcReduction="10000"/>
          </a:bodyPr>
          <a:lstStyle/>
          <a:p>
            <a:pPr>
              <a:buFont typeface="Wingdings" pitchFamily="2" charset="2"/>
              <a:buNone/>
            </a:pPr>
            <a:r>
              <a:rPr lang="en-US" sz="2800" dirty="0" smtClean="0"/>
              <a:t>Return chasing</a:t>
            </a:r>
            <a:endParaRPr lang="en-US" sz="2800" dirty="0"/>
          </a:p>
          <a:p>
            <a:r>
              <a:rPr lang="en-US" sz="2800" dirty="0" smtClean="0"/>
              <a:t>One standard deviation increase in an investor’s idiosyncratic 401(k) rate of return during the current year increases her 401(k) savings rate at year-end by 0.13 percentage points (</a:t>
            </a:r>
            <a:r>
              <a:rPr lang="en-US" sz="2800" dirty="0" err="1" smtClean="0"/>
              <a:t>Choi</a:t>
            </a:r>
            <a:r>
              <a:rPr lang="en-US" sz="2800" dirty="0" smtClean="0"/>
              <a:t>, </a:t>
            </a:r>
            <a:r>
              <a:rPr lang="en-US" sz="2800" dirty="0" err="1" smtClean="0"/>
              <a:t>Laibson</a:t>
            </a:r>
            <a:r>
              <a:rPr lang="en-US" sz="2800" dirty="0" smtClean="0"/>
              <a:t>, </a:t>
            </a:r>
            <a:r>
              <a:rPr lang="en-US" sz="2800" dirty="0" err="1" smtClean="0"/>
              <a:t>Madrian</a:t>
            </a:r>
            <a:r>
              <a:rPr lang="en-US" sz="2800" dirty="0" smtClean="0"/>
              <a:t>, and </a:t>
            </a:r>
            <a:r>
              <a:rPr lang="en-US" sz="2800" dirty="0" err="1" smtClean="0"/>
              <a:t>Metrick</a:t>
            </a:r>
            <a:r>
              <a:rPr lang="en-US" sz="2800" dirty="0" smtClean="0"/>
              <a:t>, 2009)</a:t>
            </a:r>
          </a:p>
          <a:p>
            <a:r>
              <a:rPr lang="en-US" sz="2800" dirty="0" smtClean="0"/>
              <a:t>Depression babies avoid stocks in the 1960’s and “Oil shock babies” avoid stocks in the 1990’s (</a:t>
            </a:r>
            <a:r>
              <a:rPr lang="en-US" sz="2800" dirty="0" err="1" smtClean="0"/>
              <a:t>Malmendier</a:t>
            </a:r>
            <a:r>
              <a:rPr lang="en-US" sz="2800" dirty="0" smtClean="0"/>
              <a:t> and Nagel, 2009)</a:t>
            </a:r>
          </a:p>
          <a:p>
            <a:r>
              <a:rPr lang="en-US" sz="2800" dirty="0" smtClean="0"/>
              <a:t>Brokerage investors repurchase individual stocks they previously sold for a gain while shunning individual stocks they previously sold for a loss (Barber, </a:t>
            </a:r>
            <a:r>
              <a:rPr lang="en-US" sz="2800" dirty="0" err="1" smtClean="0"/>
              <a:t>Odean</a:t>
            </a:r>
            <a:r>
              <a:rPr lang="en-US" sz="2800" dirty="0" smtClean="0"/>
              <a:t>, and </a:t>
            </a:r>
            <a:r>
              <a:rPr lang="en-US" sz="2800" dirty="0" err="1" smtClean="0"/>
              <a:t>Strahilevetz</a:t>
            </a:r>
            <a:r>
              <a:rPr lang="en-US" sz="2800" dirty="0" smtClean="0"/>
              <a:t>, 2004)</a:t>
            </a:r>
          </a:p>
          <a:p>
            <a:r>
              <a:rPr lang="en-US" sz="2800" dirty="0" smtClean="0"/>
              <a:t>Finnish investors are more likely to subscribe to future IPOs if they experienced high returns in their prior IPO subscriptions (</a:t>
            </a:r>
            <a:r>
              <a:rPr lang="en-US" sz="2800" dirty="0" err="1" smtClean="0"/>
              <a:t>Kaustia</a:t>
            </a:r>
            <a:r>
              <a:rPr lang="en-US" sz="2800" dirty="0" smtClean="0"/>
              <a:t> and </a:t>
            </a:r>
            <a:r>
              <a:rPr lang="en-US" sz="2800" dirty="0" err="1" smtClean="0"/>
              <a:t>Knüpfer</a:t>
            </a:r>
            <a:r>
              <a:rPr lang="en-US" sz="2800" dirty="0" smtClean="0"/>
              <a:t>, 2008)</a:t>
            </a:r>
            <a:endParaRPr lang="en-US" sz="2800" dirty="0"/>
          </a:p>
        </p:txBody>
      </p:sp>
    </p:spTree>
    <p:extLst>
      <p:ext uri="{BB962C8B-B14F-4D97-AF65-F5344CB8AC3E}">
        <p14:creationId xmlns:p14="http://schemas.microsoft.com/office/powerpoint/2010/main" val="2702027467"/>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 trade deficit supports the higher level of consumption</a:t>
            </a:r>
            <a:br>
              <a:rPr lang="en-US" dirty="0" smtClean="0"/>
            </a:br>
            <a:r>
              <a:rPr lang="en-US" sz="2200" dirty="0" smtClean="0"/>
              <a:t>Trade balance over GDP 1947.1 – 2010.4 </a:t>
            </a:r>
            <a:endParaRPr lang="en-US" sz="2200" dirty="0"/>
          </a:p>
        </p:txBody>
      </p:sp>
      <p:graphicFrame>
        <p:nvGraphicFramePr>
          <p:cNvPr id="4" name="Chart 3"/>
          <p:cNvGraphicFramePr>
            <a:graphicFrameLocks noGrp="1"/>
          </p:cNvGraphicFramePr>
          <p:nvPr/>
        </p:nvGraphicFramePr>
        <p:xfrm>
          <a:off x="237644" y="1828800"/>
          <a:ext cx="8668712" cy="47463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38608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 match between the consumption boom and the trade deficit</a:t>
            </a:r>
            <a:endParaRPr lang="en-US" sz="3600" dirty="0"/>
          </a:p>
        </p:txBody>
      </p:sp>
      <p:sp>
        <p:nvSpPr>
          <p:cNvPr id="3" name="Content Placeholder 2"/>
          <p:cNvSpPr>
            <a:spLocks noGrp="1"/>
          </p:cNvSpPr>
          <p:nvPr>
            <p:ph idx="1"/>
          </p:nvPr>
        </p:nvSpPr>
        <p:spPr>
          <a:xfrm>
            <a:off x="457200" y="1951037"/>
            <a:ext cx="8229600" cy="4525963"/>
          </a:xfrm>
        </p:spPr>
        <p:txBody>
          <a:bodyPr/>
          <a:lstStyle/>
          <a:p>
            <a:r>
              <a:rPr lang="en-US" dirty="0" smtClean="0"/>
              <a:t>Let’s use 1998:1 as the beginning of the boom</a:t>
            </a:r>
          </a:p>
          <a:p>
            <a:r>
              <a:rPr lang="en-US" dirty="0" smtClean="0"/>
              <a:t>And 2008 as the end</a:t>
            </a:r>
          </a:p>
          <a:p>
            <a:r>
              <a:rPr lang="en-US" dirty="0" smtClean="0"/>
              <a:t>Accumulated consumption boom is             42% of 2008 GDP</a:t>
            </a:r>
          </a:p>
          <a:p>
            <a:r>
              <a:rPr lang="en-US" dirty="0" smtClean="0"/>
              <a:t>Accumulated trade deficits are                       43% of 2008 GDP</a:t>
            </a:r>
          </a:p>
          <a:p>
            <a:endParaRPr lang="en-US" dirty="0"/>
          </a:p>
        </p:txBody>
      </p:sp>
    </p:spTree>
    <p:extLst>
      <p:ext uri="{BB962C8B-B14F-4D97-AF65-F5344CB8AC3E}">
        <p14:creationId xmlns:p14="http://schemas.microsoft.com/office/powerpoint/2010/main" val="1434174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Consequences for consumption</a:t>
            </a:r>
            <a:endParaRPr lang="en-US" dirty="0"/>
          </a:p>
        </p:txBody>
      </p:sp>
      <p:sp>
        <p:nvSpPr>
          <p:cNvPr id="3" name="Content Placeholder 2"/>
          <p:cNvSpPr>
            <a:spLocks noGrp="1"/>
          </p:cNvSpPr>
          <p:nvPr>
            <p:ph idx="1"/>
          </p:nvPr>
        </p:nvSpPr>
        <p:spPr/>
        <p:txBody>
          <a:bodyPr/>
          <a:lstStyle/>
          <a:p>
            <a:r>
              <a:rPr lang="en-US" dirty="0" smtClean="0"/>
              <a:t>Wealth falls by $14 trillion</a:t>
            </a:r>
          </a:p>
          <a:p>
            <a:r>
              <a:rPr lang="en-US" dirty="0" smtClean="0"/>
              <a:t>With a Marginal Propensity to Consume of 0.05, consumption should fall by $700 billion, which is about 7% of aggregate consumption</a:t>
            </a:r>
          </a:p>
          <a:p>
            <a:r>
              <a:rPr lang="en-US" dirty="0" smtClean="0"/>
              <a:t>So </a:t>
            </a:r>
            <a:r>
              <a:rPr lang="en-US" dirty="0" err="1" smtClean="0"/>
              <a:t>ln</a:t>
            </a:r>
            <a:r>
              <a:rPr lang="en-US" dirty="0" smtClean="0"/>
              <a:t>(consumption) should fall by 0.07.</a:t>
            </a:r>
          </a:p>
        </p:txBody>
      </p:sp>
    </p:spTree>
    <p:extLst>
      <p:ext uri="{BB962C8B-B14F-4D97-AF65-F5344CB8AC3E}">
        <p14:creationId xmlns:p14="http://schemas.microsoft.com/office/powerpoint/2010/main" val="1199654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Log(Real Consumption)</a:t>
            </a:r>
            <a:br>
              <a:rPr lang="en-US" dirty="0" smtClean="0"/>
            </a:br>
            <a:r>
              <a:rPr lang="en-US" dirty="0" smtClean="0"/>
              <a:t>1947:1 to 2010:4</a:t>
            </a:r>
            <a:endParaRPr lang="en-US" dirty="0"/>
          </a:p>
        </p:txBody>
      </p:sp>
      <p:graphicFrame>
        <p:nvGraphicFramePr>
          <p:cNvPr id="5" name="Chart 4"/>
          <p:cNvGraphicFramePr/>
          <p:nvPr/>
        </p:nvGraphicFramePr>
        <p:xfrm>
          <a:off x="533400" y="1447800"/>
          <a:ext cx="82296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39626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81000"/>
            <a:ext cx="8763000" cy="6095999"/>
          </a:xfrm>
          <a:prstGeom prst="rect">
            <a:avLst/>
          </a:prstGeom>
          <a:noFill/>
          <a:ln>
            <a:noFill/>
          </a:ln>
        </p:spPr>
      </p:pic>
    </p:spTree>
    <p:extLst>
      <p:ext uri="{BB962C8B-B14F-4D97-AF65-F5344CB8AC3E}">
        <p14:creationId xmlns:p14="http://schemas.microsoft.com/office/powerpoint/2010/main" val="3957458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Investment boom</a:t>
            </a:r>
            <a:endParaRPr lang="en-US" dirty="0"/>
          </a:p>
        </p:txBody>
      </p:sp>
      <p:sp>
        <p:nvSpPr>
          <p:cNvPr id="3" name="Content Placeholder 2"/>
          <p:cNvSpPr>
            <a:spLocks noGrp="1"/>
          </p:cNvSpPr>
          <p:nvPr>
            <p:ph idx="1"/>
          </p:nvPr>
        </p:nvSpPr>
        <p:spPr/>
        <p:txBody>
          <a:bodyPr/>
          <a:lstStyle/>
          <a:p>
            <a:r>
              <a:rPr lang="en-US" dirty="0" smtClean="0"/>
              <a:t>Think about Tobin’s </a:t>
            </a:r>
            <a:r>
              <a:rPr lang="en-US" i="1" dirty="0" smtClean="0">
                <a:latin typeface="Times New Roman" pitchFamily="18" charset="0"/>
                <a:cs typeface="Times New Roman" pitchFamily="18" charset="0"/>
              </a:rPr>
              <a:t>q</a:t>
            </a:r>
          </a:p>
          <a:p>
            <a:r>
              <a:rPr lang="en-US" dirty="0" smtClean="0"/>
              <a:t>As housing prices go up – a rise in </a:t>
            </a:r>
            <a:r>
              <a:rPr lang="en-US" i="1" dirty="0" smtClean="0">
                <a:latin typeface="Times New Roman" pitchFamily="18" charset="0"/>
                <a:cs typeface="Times New Roman" pitchFamily="18" charset="0"/>
              </a:rPr>
              <a:t>q</a:t>
            </a:r>
            <a:r>
              <a:rPr lang="en-US" dirty="0" smtClean="0"/>
              <a:t> -- a boom in residential housing construction begins</a:t>
            </a:r>
          </a:p>
          <a:p>
            <a:r>
              <a:rPr lang="en-US" dirty="0" smtClean="0"/>
              <a:t>When housing prices fall – a fall in </a:t>
            </a:r>
            <a:r>
              <a:rPr lang="en-US" i="1" dirty="0" smtClean="0">
                <a:latin typeface="Times New Roman" pitchFamily="18" charset="0"/>
                <a:cs typeface="Times New Roman" pitchFamily="18" charset="0"/>
              </a:rPr>
              <a:t>q – </a:t>
            </a:r>
            <a:r>
              <a:rPr lang="en-US" dirty="0" smtClean="0">
                <a:latin typeface="+mj-lt"/>
                <a:cs typeface="Times New Roman" pitchFamily="18" charset="0"/>
              </a:rPr>
              <a:t>the boom in residential construction ends</a:t>
            </a:r>
            <a:endParaRPr lang="en-US" dirty="0">
              <a:latin typeface="+mj-lt"/>
            </a:endParaRPr>
          </a:p>
        </p:txBody>
      </p:sp>
    </p:spTree>
    <p:extLst>
      <p:ext uri="{BB962C8B-B14F-4D97-AF65-F5344CB8AC3E}">
        <p14:creationId xmlns:p14="http://schemas.microsoft.com/office/powerpoint/2010/main" val="3201014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hart 3"/>
          <p:cNvGraphicFramePr/>
          <p:nvPr/>
        </p:nvGraphicFramePr>
        <p:xfrm>
          <a:off x="457200" y="1600200"/>
          <a:ext cx="81534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a:spLocks noGrp="1"/>
          </p:cNvSpPr>
          <p:nvPr>
            <p:ph type="title"/>
          </p:nvPr>
        </p:nvSpPr>
        <p:spPr/>
        <p:txBody>
          <a:bodyPr>
            <a:normAutofit/>
          </a:bodyPr>
          <a:lstStyle/>
          <a:p>
            <a:r>
              <a:rPr lang="en-US" sz="3200" dirty="0" smtClean="0"/>
              <a:t>Investment ratio</a:t>
            </a:r>
            <a:br>
              <a:rPr lang="en-US" sz="3200" dirty="0" smtClean="0"/>
            </a:br>
            <a:r>
              <a:rPr lang="en-US" sz="3200" dirty="0" smtClean="0"/>
              <a:t>I</a:t>
            </a:r>
            <a:r>
              <a:rPr lang="en-US" sz="2700" dirty="0" smtClean="0"/>
              <a:t>nvestment divided by GDP 1947:1 to 2009:4</a:t>
            </a:r>
            <a:endParaRPr lang="en-US" sz="2700" dirty="0"/>
          </a:p>
        </p:txBody>
      </p:sp>
      <p:sp>
        <p:nvSpPr>
          <p:cNvPr id="6" name="TextBox 5"/>
          <p:cNvSpPr txBox="1"/>
          <p:nvPr/>
        </p:nvSpPr>
        <p:spPr>
          <a:xfrm>
            <a:off x="6711521" y="2286000"/>
            <a:ext cx="832279" cy="646331"/>
          </a:xfrm>
          <a:prstGeom prst="rect">
            <a:avLst/>
          </a:prstGeom>
          <a:noFill/>
        </p:spPr>
        <p:txBody>
          <a:bodyPr wrap="none" rtlCol="0">
            <a:spAutoFit/>
          </a:bodyPr>
          <a:lstStyle/>
          <a:p>
            <a:pPr algn="ctr"/>
            <a:r>
              <a:rPr lang="en-US" dirty="0" smtClean="0"/>
              <a:t>1998:1</a:t>
            </a:r>
          </a:p>
          <a:p>
            <a:pPr algn="ctr"/>
            <a:r>
              <a:rPr lang="en-US" dirty="0" smtClean="0"/>
              <a:t>0.17</a:t>
            </a:r>
            <a:endParaRPr lang="en-US" dirty="0"/>
          </a:p>
        </p:txBody>
      </p:sp>
      <p:sp>
        <p:nvSpPr>
          <p:cNvPr id="7" name="Oval 6"/>
          <p:cNvSpPr>
            <a:spLocks noChangeAspect="1"/>
          </p:cNvSpPr>
          <p:nvPr/>
        </p:nvSpPr>
        <p:spPr>
          <a:xfrm>
            <a:off x="6958584" y="2819400"/>
            <a:ext cx="356616" cy="356616"/>
          </a:xfrm>
          <a:prstGeom prst="ellipse">
            <a:avLst/>
          </a:prstGeom>
          <a:solidFill>
            <a:srgbClr val="FF0000">
              <a:alpha val="20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696200" y="2249269"/>
            <a:ext cx="1371600" cy="646331"/>
          </a:xfrm>
          <a:prstGeom prst="rect">
            <a:avLst/>
          </a:prstGeom>
          <a:noFill/>
        </p:spPr>
        <p:txBody>
          <a:bodyPr wrap="square" rtlCol="0">
            <a:spAutoFit/>
          </a:bodyPr>
          <a:lstStyle/>
          <a:p>
            <a:r>
              <a:rPr lang="en-US" dirty="0" smtClean="0">
                <a:solidFill>
                  <a:srgbClr val="FF0000"/>
                </a:solidFill>
              </a:rPr>
              <a:t>Total Investment</a:t>
            </a:r>
            <a:endParaRPr lang="en-US" dirty="0">
              <a:solidFill>
                <a:srgbClr val="FF0000"/>
              </a:solidFill>
            </a:endParaRPr>
          </a:p>
        </p:txBody>
      </p:sp>
      <p:sp>
        <p:nvSpPr>
          <p:cNvPr id="9" name="TextBox 8"/>
          <p:cNvSpPr txBox="1"/>
          <p:nvPr/>
        </p:nvSpPr>
        <p:spPr>
          <a:xfrm>
            <a:off x="7543800" y="3962400"/>
            <a:ext cx="1371600" cy="646331"/>
          </a:xfrm>
          <a:prstGeom prst="rect">
            <a:avLst/>
          </a:prstGeom>
          <a:noFill/>
        </p:spPr>
        <p:txBody>
          <a:bodyPr wrap="square" rtlCol="0">
            <a:spAutoFit/>
          </a:bodyPr>
          <a:lstStyle/>
          <a:p>
            <a:r>
              <a:rPr lang="en-US" dirty="0" smtClean="0">
                <a:solidFill>
                  <a:srgbClr val="0070C0"/>
                </a:solidFill>
              </a:rPr>
              <a:t>Residential</a:t>
            </a:r>
          </a:p>
          <a:p>
            <a:r>
              <a:rPr lang="en-US" dirty="0" smtClean="0">
                <a:solidFill>
                  <a:srgbClr val="0070C0"/>
                </a:solidFill>
              </a:rPr>
              <a:t>Investment</a:t>
            </a:r>
            <a:endParaRPr lang="en-US" dirty="0">
              <a:solidFill>
                <a:srgbClr val="0070C0"/>
              </a:solidFill>
            </a:endParaRPr>
          </a:p>
        </p:txBody>
      </p:sp>
    </p:spTree>
    <p:extLst>
      <p:ext uri="{BB962C8B-B14F-4D97-AF65-F5344CB8AC3E}">
        <p14:creationId xmlns:p14="http://schemas.microsoft.com/office/powerpoint/2010/main" val="2337571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hart 3"/>
          <p:cNvGraphicFramePr>
            <a:graphicFrameLocks noGrp="1"/>
          </p:cNvGraphicFramePr>
          <p:nvPr/>
        </p:nvGraphicFramePr>
        <p:xfrm>
          <a:off x="457200" y="1600200"/>
          <a:ext cx="8229600" cy="496963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US" dirty="0" smtClean="0"/>
              <a:t>Homes for Sale </a:t>
            </a:r>
            <a:br>
              <a:rPr lang="en-US" dirty="0" smtClean="0"/>
            </a:br>
            <a:r>
              <a:rPr lang="en-US" sz="2200" dirty="0" smtClean="0"/>
              <a:t>(thousands of units)</a:t>
            </a:r>
            <a:endParaRPr lang="en-US" sz="2200" dirty="0"/>
          </a:p>
        </p:txBody>
      </p:sp>
      <p:cxnSp>
        <p:nvCxnSpPr>
          <p:cNvPr id="6" name="Straight Arrow Connector 5"/>
          <p:cNvCxnSpPr/>
          <p:nvPr/>
        </p:nvCxnSpPr>
        <p:spPr>
          <a:xfrm rot="5400000">
            <a:off x="6477794" y="3429000"/>
            <a:ext cx="152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1"/>
          <p:cNvSpPr txBox="1"/>
          <p:nvPr/>
        </p:nvSpPr>
        <p:spPr>
          <a:xfrm>
            <a:off x="8153400" y="2209800"/>
            <a:ext cx="799053" cy="3810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smtClean="0"/>
              <a:t>2226</a:t>
            </a:r>
            <a:endParaRPr lang="en-US" sz="2000" dirty="0"/>
          </a:p>
        </p:txBody>
      </p:sp>
      <p:cxnSp>
        <p:nvCxnSpPr>
          <p:cNvPr id="11" name="Straight Arrow Connector 10"/>
          <p:cNvCxnSpPr/>
          <p:nvPr/>
        </p:nvCxnSpPr>
        <p:spPr>
          <a:xfrm rot="5400000">
            <a:off x="8230394" y="2056606"/>
            <a:ext cx="152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4249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Basic Ingredients</a:t>
            </a:r>
            <a:br>
              <a:rPr lang="en-US" dirty="0" smtClean="0"/>
            </a:br>
            <a:r>
              <a:rPr lang="en-US" dirty="0" smtClean="0"/>
              <a:t>of the Financial Crisis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Bubbles in housing and equities</a:t>
            </a:r>
          </a:p>
          <a:p>
            <a:pPr marL="514350" indent="-514350">
              <a:buFont typeface="+mj-lt"/>
              <a:buAutoNum type="arabicPeriod"/>
            </a:pPr>
            <a:r>
              <a:rPr lang="en-US" dirty="0" smtClean="0"/>
              <a:t>Leverage in household and financial sectors</a:t>
            </a:r>
          </a:p>
          <a:p>
            <a:pPr marL="514350" indent="-514350">
              <a:buFont typeface="+mj-lt"/>
              <a:buAutoNum type="arabicPeriod"/>
            </a:pPr>
            <a:r>
              <a:rPr lang="en-US" dirty="0" smtClean="0"/>
              <a:t>Consumption and </a:t>
            </a:r>
            <a:r>
              <a:rPr lang="en-US" dirty="0"/>
              <a:t>i</a:t>
            </a:r>
            <a:r>
              <a:rPr lang="en-US" dirty="0" smtClean="0"/>
              <a:t>nvestment </a:t>
            </a:r>
            <a:r>
              <a:rPr lang="en-US" dirty="0"/>
              <a:t>c</a:t>
            </a:r>
            <a:r>
              <a:rPr lang="en-US" dirty="0" smtClean="0"/>
              <a:t>ollapse</a:t>
            </a:r>
          </a:p>
        </p:txBody>
      </p:sp>
    </p:spTree>
    <p:extLst>
      <p:ext uri="{BB962C8B-B14F-4D97-AF65-F5344CB8AC3E}">
        <p14:creationId xmlns:p14="http://schemas.microsoft.com/office/powerpoint/2010/main" val="216927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Behavioral Labor</a:t>
            </a:r>
            <a:endParaRPr lang="en-US" dirty="0"/>
          </a:p>
        </p:txBody>
      </p:sp>
      <p:sp>
        <p:nvSpPr>
          <p:cNvPr id="3" name="Content Placeholder 2"/>
          <p:cNvSpPr>
            <a:spLocks noGrp="1"/>
          </p:cNvSpPr>
          <p:nvPr>
            <p:ph idx="1"/>
          </p:nvPr>
        </p:nvSpPr>
        <p:spPr>
          <a:xfrm>
            <a:off x="457200" y="762000"/>
            <a:ext cx="8534400" cy="4525963"/>
          </a:xfrm>
        </p:spPr>
        <p:txBody>
          <a:bodyPr>
            <a:noAutofit/>
          </a:bodyPr>
          <a:lstStyle/>
          <a:p>
            <a:r>
              <a:rPr lang="en-US" sz="2400" dirty="0" smtClean="0"/>
              <a:t>Labor economists have long been sympathetic to behavioral economics.</a:t>
            </a:r>
          </a:p>
          <a:p>
            <a:r>
              <a:rPr lang="en-US" sz="2400" dirty="0" smtClean="0"/>
              <a:t>Topics in behavioral labor:</a:t>
            </a:r>
          </a:p>
          <a:p>
            <a:pPr lvl="1"/>
            <a:r>
              <a:rPr lang="en-US" sz="2000" dirty="0" smtClean="0"/>
              <a:t>Incentives and contracts  (incompleteness, reference points)</a:t>
            </a:r>
          </a:p>
          <a:p>
            <a:pPr lvl="1"/>
            <a:r>
              <a:rPr lang="en-US" sz="2000" dirty="0" smtClean="0"/>
              <a:t>Organizations (teams, information aggregation)</a:t>
            </a:r>
          </a:p>
          <a:p>
            <a:pPr lvl="1"/>
            <a:r>
              <a:rPr lang="en-US" sz="2000" dirty="0" smtClean="0"/>
              <a:t>Bargaining (reference points, self-serving biases, negotiation)</a:t>
            </a:r>
          </a:p>
          <a:p>
            <a:pPr lvl="1"/>
            <a:r>
              <a:rPr lang="en-US" sz="2000" dirty="0"/>
              <a:t>S</a:t>
            </a:r>
            <a:r>
              <a:rPr lang="en-US" sz="2000" dirty="0" smtClean="0"/>
              <a:t>ocial preferences (reciprocity and gift exchange)</a:t>
            </a:r>
          </a:p>
          <a:p>
            <a:pPr lvl="1"/>
            <a:r>
              <a:rPr lang="en-US" sz="2000" dirty="0" smtClean="0"/>
              <a:t>Intrinsic vs. extrinsic motivations (a fine is a price)</a:t>
            </a:r>
          </a:p>
          <a:p>
            <a:pPr lvl="1"/>
            <a:r>
              <a:rPr lang="en-US" sz="2000" dirty="0" smtClean="0"/>
              <a:t>Peer effects, social networks</a:t>
            </a:r>
          </a:p>
          <a:p>
            <a:pPr lvl="1"/>
            <a:r>
              <a:rPr lang="en-US" sz="2000" dirty="0" smtClean="0"/>
              <a:t>Gender effects (competition)</a:t>
            </a:r>
          </a:p>
          <a:p>
            <a:pPr lvl="1"/>
            <a:r>
              <a:rPr lang="en-US" sz="2000" dirty="0" smtClean="0"/>
              <a:t>Loss aversion and labor supply (daily income targets)</a:t>
            </a:r>
          </a:p>
          <a:p>
            <a:pPr lvl="1"/>
            <a:r>
              <a:rPr lang="en-US" sz="2000" dirty="0" smtClean="0"/>
              <a:t>Efficiency wages (worker morale)</a:t>
            </a:r>
          </a:p>
          <a:p>
            <a:pPr lvl="1"/>
            <a:r>
              <a:rPr lang="en-US" sz="2000" dirty="0" smtClean="0"/>
              <a:t>Discrimination (audit studies)</a:t>
            </a:r>
          </a:p>
          <a:p>
            <a:pPr lvl="1"/>
            <a:r>
              <a:rPr lang="en-US" sz="2000" dirty="0" smtClean="0"/>
              <a:t>Executive compensation</a:t>
            </a:r>
          </a:p>
          <a:p>
            <a:pPr lvl="1"/>
            <a:r>
              <a:rPr lang="en-US" sz="2400" dirty="0" smtClean="0">
                <a:solidFill>
                  <a:srgbClr val="FF0000"/>
                </a:solidFill>
              </a:rPr>
              <a:t>Wage rigidity (especially downward nominal wage rigidity)</a:t>
            </a:r>
          </a:p>
        </p:txBody>
      </p:sp>
    </p:spTree>
    <p:extLst>
      <p:ext uri="{BB962C8B-B14F-4D97-AF65-F5344CB8AC3E}">
        <p14:creationId xmlns:p14="http://schemas.microsoft.com/office/powerpoint/2010/main" val="36234469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7AD1A77-486B-4EC9-8FA8-CB465A6112F7}" type="slidenum">
              <a:rPr lang="en-US"/>
              <a:pPr/>
              <a:t>5</a:t>
            </a:fld>
            <a:endParaRPr lang="en-US"/>
          </a:p>
        </p:txBody>
      </p:sp>
      <p:sp>
        <p:nvSpPr>
          <p:cNvPr id="410627" name="Rectangle 3"/>
          <p:cNvSpPr>
            <a:spLocks noGrp="1" noChangeArrowheads="1"/>
          </p:cNvSpPr>
          <p:nvPr>
            <p:ph type="body" idx="1"/>
          </p:nvPr>
        </p:nvSpPr>
        <p:spPr/>
        <p:txBody>
          <a:bodyPr/>
          <a:lstStyle/>
          <a:p>
            <a:pPr>
              <a:buFont typeface="Wingdings" pitchFamily="2" charset="2"/>
              <a:buNone/>
            </a:pPr>
            <a:r>
              <a:rPr lang="en-US" dirty="0"/>
              <a:t>Wishful </a:t>
            </a:r>
            <a:r>
              <a:rPr lang="en-US" dirty="0" smtClean="0"/>
              <a:t>thinking</a:t>
            </a:r>
          </a:p>
          <a:p>
            <a:pPr>
              <a:buFont typeface="Wingdings" pitchFamily="2" charset="2"/>
              <a:buNone/>
            </a:pPr>
            <a:r>
              <a:rPr lang="en-US" dirty="0" smtClean="0"/>
              <a:t>e.g., Weinstein (1980)</a:t>
            </a:r>
            <a:endParaRPr lang="en-US" dirty="0"/>
          </a:p>
          <a:p>
            <a:r>
              <a:rPr lang="en-US" dirty="0"/>
              <a:t> Believe optimistic scenarios if they are plausible</a:t>
            </a:r>
          </a:p>
          <a:p>
            <a:r>
              <a:rPr lang="en-US" dirty="0"/>
              <a:t> 70% of drivers believe they are in the top 30%</a:t>
            </a:r>
          </a:p>
          <a:p>
            <a:r>
              <a:rPr lang="en-US" dirty="0"/>
              <a:t> Good economic </a:t>
            </a:r>
            <a:r>
              <a:rPr lang="en-US" dirty="0" smtClean="0"/>
              <a:t>news is viewed uncritically and bad economic news is viewed skeptically</a:t>
            </a:r>
            <a:endParaRPr lang="en-US" dirty="0"/>
          </a:p>
        </p:txBody>
      </p:sp>
      <p:sp>
        <p:nvSpPr>
          <p:cNvPr id="6" name="Rectangle 2"/>
          <p:cNvSpPr txBox="1">
            <a:spLocks noChangeArrowheads="1"/>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smtClean="0">
                <a:ln>
                  <a:noFill/>
                </a:ln>
                <a:solidFill>
                  <a:schemeClr val="tx1"/>
                </a:solidFill>
                <a:effectLst/>
                <a:uLnTx/>
                <a:uFillTx/>
                <a:latin typeface="+mj-lt"/>
                <a:ea typeface="+mj-ea"/>
                <a:cs typeface="+mj-cs"/>
              </a:rPr>
              <a:t>Psychological foundations of bubbles</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229611522"/>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Macro</a:t>
            </a:r>
            <a:endParaRPr lang="en-US" dirty="0"/>
          </a:p>
        </p:txBody>
      </p:sp>
      <p:sp>
        <p:nvSpPr>
          <p:cNvPr id="3" name="Content Placeholder 2"/>
          <p:cNvSpPr>
            <a:spLocks noGrp="1"/>
          </p:cNvSpPr>
          <p:nvPr>
            <p:ph idx="1"/>
          </p:nvPr>
        </p:nvSpPr>
        <p:spPr>
          <a:xfrm>
            <a:off x="457200" y="1600200"/>
            <a:ext cx="8534400" cy="4525963"/>
          </a:xfrm>
        </p:spPr>
        <p:txBody>
          <a:bodyPr>
            <a:normAutofit lnSpcReduction="10000"/>
          </a:bodyPr>
          <a:lstStyle/>
          <a:p>
            <a:r>
              <a:rPr lang="en-US" dirty="0"/>
              <a:t>P</a:t>
            </a:r>
            <a:r>
              <a:rPr lang="en-US" dirty="0" smtClean="0"/>
              <a:t>robably the least developed behavioral field (other than behavioral econometrics)</a:t>
            </a:r>
          </a:p>
          <a:p>
            <a:r>
              <a:rPr lang="en-US" dirty="0" smtClean="0"/>
              <a:t>Why?</a:t>
            </a:r>
          </a:p>
          <a:p>
            <a:pPr lvl="1"/>
            <a:r>
              <a:rPr lang="en-US" dirty="0" smtClean="0"/>
              <a:t>Many degrees of freedom (e.g., assumptions or parameters)</a:t>
            </a:r>
          </a:p>
          <a:p>
            <a:pPr lvl="1"/>
            <a:r>
              <a:rPr lang="en-US" dirty="0" smtClean="0"/>
              <a:t>Relatively little data (quarterly data back to 1947)</a:t>
            </a:r>
          </a:p>
          <a:p>
            <a:pPr lvl="1"/>
            <a:r>
              <a:rPr lang="en-US" dirty="0" smtClean="0"/>
              <a:t>Hard to “reject” rational benchmark</a:t>
            </a:r>
          </a:p>
          <a:p>
            <a:r>
              <a:rPr lang="en-US" dirty="0" smtClean="0"/>
              <a:t>Con: How will you convince macroeconomists?</a:t>
            </a:r>
          </a:p>
          <a:p>
            <a:r>
              <a:rPr lang="en-US" dirty="0" smtClean="0"/>
              <a:t>Pro: Not an over-crowded intellectual space.</a:t>
            </a:r>
            <a:endParaRPr lang="en-US" dirty="0"/>
          </a:p>
        </p:txBody>
      </p:sp>
    </p:spTree>
    <p:extLst>
      <p:ext uri="{BB962C8B-B14F-4D97-AF65-F5344CB8AC3E}">
        <p14:creationId xmlns:p14="http://schemas.microsoft.com/office/powerpoint/2010/main" val="261125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in behavioral macro</a:t>
            </a:r>
            <a:endParaRPr lang="en-US" dirty="0"/>
          </a:p>
        </p:txBody>
      </p:sp>
      <p:sp>
        <p:nvSpPr>
          <p:cNvPr id="3" name="Content Placeholder 2"/>
          <p:cNvSpPr>
            <a:spLocks noGrp="1"/>
          </p:cNvSpPr>
          <p:nvPr>
            <p:ph idx="1"/>
          </p:nvPr>
        </p:nvSpPr>
        <p:spPr>
          <a:xfrm>
            <a:off x="457200" y="1295400"/>
            <a:ext cx="8229600" cy="5181600"/>
          </a:xfrm>
        </p:spPr>
        <p:txBody>
          <a:bodyPr>
            <a:normAutofit fontScale="92500" lnSpcReduction="10000"/>
          </a:bodyPr>
          <a:lstStyle/>
          <a:p>
            <a:r>
              <a:rPr lang="en-US" sz="2200" dirty="0" smtClean="0"/>
              <a:t>Animal spirits and consumer confidence</a:t>
            </a:r>
          </a:p>
          <a:p>
            <a:r>
              <a:rPr lang="en-US" sz="2200" dirty="0" smtClean="0"/>
              <a:t>Sticky prices (slow adjustment)</a:t>
            </a:r>
          </a:p>
          <a:p>
            <a:r>
              <a:rPr lang="en-US" sz="2200" dirty="0" smtClean="0"/>
              <a:t>Sticky information, rational inattention, bounded rationality</a:t>
            </a:r>
          </a:p>
          <a:p>
            <a:r>
              <a:rPr lang="en-US" sz="2200" dirty="0" smtClean="0"/>
              <a:t>Sparse dynamic programming (</a:t>
            </a:r>
            <a:r>
              <a:rPr lang="en-US" sz="2200" dirty="0" err="1" smtClean="0"/>
              <a:t>Gabaix</a:t>
            </a:r>
            <a:r>
              <a:rPr lang="en-US" sz="2200" dirty="0" smtClean="0"/>
              <a:t>)</a:t>
            </a:r>
          </a:p>
          <a:p>
            <a:r>
              <a:rPr lang="en-US" sz="2200" dirty="0" smtClean="0"/>
              <a:t>Consumption (MPC out of windfalls, tax rebates)</a:t>
            </a:r>
          </a:p>
          <a:p>
            <a:r>
              <a:rPr lang="en-US" sz="2200" dirty="0" smtClean="0"/>
              <a:t>Lifecycle savings</a:t>
            </a:r>
          </a:p>
          <a:p>
            <a:r>
              <a:rPr lang="en-US" sz="2200" dirty="0" smtClean="0"/>
              <a:t>Pension schemes and the social security system</a:t>
            </a:r>
          </a:p>
          <a:p>
            <a:r>
              <a:rPr lang="en-US" sz="2200" dirty="0" smtClean="0"/>
              <a:t>Investment (investment incentives)</a:t>
            </a:r>
          </a:p>
          <a:p>
            <a:r>
              <a:rPr lang="en-US" sz="2200" dirty="0" smtClean="0"/>
              <a:t>Fiscal policy</a:t>
            </a:r>
          </a:p>
          <a:p>
            <a:r>
              <a:rPr lang="en-US" sz="2200" dirty="0" smtClean="0"/>
              <a:t>Political economy (voter behavior)</a:t>
            </a:r>
          </a:p>
          <a:p>
            <a:r>
              <a:rPr lang="en-US" sz="2600" b="1" dirty="0" smtClean="0">
                <a:solidFill>
                  <a:srgbClr val="FF0000"/>
                </a:solidFill>
              </a:rPr>
              <a:t>Money illusion</a:t>
            </a:r>
          </a:p>
          <a:p>
            <a:r>
              <a:rPr lang="en-US" sz="2600" b="1" dirty="0" smtClean="0">
                <a:solidFill>
                  <a:srgbClr val="FF0000"/>
                </a:solidFill>
              </a:rPr>
              <a:t>Downward nominal wage rigidity</a:t>
            </a:r>
          </a:p>
          <a:p>
            <a:r>
              <a:rPr lang="en-US" sz="2600" b="1" dirty="0" smtClean="0">
                <a:solidFill>
                  <a:srgbClr val="FF0000"/>
                </a:solidFill>
              </a:rPr>
              <a:t>Bubbles</a:t>
            </a:r>
          </a:p>
          <a:p>
            <a:r>
              <a:rPr lang="en-US" sz="2600" b="1" dirty="0" smtClean="0">
                <a:solidFill>
                  <a:srgbClr val="FF0000"/>
                </a:solidFill>
              </a:rPr>
              <a:t>Rational expectations vs. extrapolative beliefs</a:t>
            </a:r>
            <a:endParaRPr lang="en-US" sz="2600" b="1" dirty="0">
              <a:solidFill>
                <a:srgbClr val="FF0000"/>
              </a:solidFill>
            </a:endParaRPr>
          </a:p>
        </p:txBody>
      </p:sp>
    </p:spTree>
    <p:extLst>
      <p:ext uri="{BB962C8B-B14F-4D97-AF65-F5344CB8AC3E}">
        <p14:creationId xmlns:p14="http://schemas.microsoft.com/office/powerpoint/2010/main" val="19554656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Finance</a:t>
            </a:r>
            <a:endParaRPr lang="en-US" dirty="0"/>
          </a:p>
        </p:txBody>
      </p:sp>
      <p:sp>
        <p:nvSpPr>
          <p:cNvPr id="3" name="Content Placeholder 2"/>
          <p:cNvSpPr>
            <a:spLocks noGrp="1"/>
          </p:cNvSpPr>
          <p:nvPr>
            <p:ph idx="1"/>
          </p:nvPr>
        </p:nvSpPr>
        <p:spPr/>
        <p:txBody>
          <a:bodyPr/>
          <a:lstStyle/>
          <a:p>
            <a:r>
              <a:rPr lang="en-US" dirty="0" smtClean="0"/>
              <a:t>The first and, so far, the most successful applied topic in behavioral economics</a:t>
            </a:r>
          </a:p>
          <a:p>
            <a:r>
              <a:rPr lang="en-US" dirty="0" smtClean="0"/>
              <a:t>Why?  Data availability.  </a:t>
            </a:r>
          </a:p>
          <a:p>
            <a:r>
              <a:rPr lang="en-US" dirty="0" smtClean="0"/>
              <a:t>Economic theories make sharp predictions and when you have lots of good data those predictions can be falsified.  This opens the door to alternative models.</a:t>
            </a:r>
            <a:endParaRPr lang="en-US" dirty="0"/>
          </a:p>
        </p:txBody>
      </p:sp>
    </p:spTree>
    <p:extLst>
      <p:ext uri="{BB962C8B-B14F-4D97-AF65-F5344CB8AC3E}">
        <p14:creationId xmlns:p14="http://schemas.microsoft.com/office/powerpoint/2010/main" val="6646397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in behavioral finance</a:t>
            </a:r>
            <a:endParaRPr lang="en-US" dirty="0"/>
          </a:p>
        </p:txBody>
      </p:sp>
      <p:sp>
        <p:nvSpPr>
          <p:cNvPr id="3" name="Content Placeholder 2"/>
          <p:cNvSpPr>
            <a:spLocks noGrp="1"/>
          </p:cNvSpPr>
          <p:nvPr>
            <p:ph idx="1"/>
          </p:nvPr>
        </p:nvSpPr>
        <p:spPr>
          <a:xfrm>
            <a:off x="457200" y="1371600"/>
            <a:ext cx="8229600" cy="4953000"/>
          </a:xfrm>
        </p:spPr>
        <p:txBody>
          <a:bodyPr>
            <a:normAutofit fontScale="62500" lnSpcReduction="20000"/>
          </a:bodyPr>
          <a:lstStyle/>
          <a:p>
            <a:r>
              <a:rPr lang="en-US" dirty="0" smtClean="0"/>
              <a:t>Household finance</a:t>
            </a:r>
          </a:p>
          <a:p>
            <a:pPr lvl="1"/>
            <a:r>
              <a:rPr lang="en-US" dirty="0" smtClean="0"/>
              <a:t>Credit (payday loans, credit cards, mortgages)</a:t>
            </a:r>
          </a:p>
          <a:p>
            <a:pPr lvl="1"/>
            <a:r>
              <a:rPr lang="en-US" dirty="0" smtClean="0"/>
              <a:t>Asset allocation (company stock, mutual funds, advise industry)</a:t>
            </a:r>
          </a:p>
          <a:p>
            <a:pPr lvl="1"/>
            <a:r>
              <a:rPr lang="en-US" dirty="0" smtClean="0"/>
              <a:t>Savings (retirement, leakage, defaults, auto-escalation)</a:t>
            </a:r>
          </a:p>
          <a:p>
            <a:pPr lvl="1"/>
            <a:r>
              <a:rPr lang="en-US" dirty="0" smtClean="0"/>
              <a:t>Cognitive decline and decision-making among older adults</a:t>
            </a:r>
          </a:p>
          <a:p>
            <a:r>
              <a:rPr lang="en-US" dirty="0" smtClean="0"/>
              <a:t>Corporate finance</a:t>
            </a:r>
          </a:p>
          <a:p>
            <a:pPr lvl="1"/>
            <a:r>
              <a:rPr lang="en-US" dirty="0" smtClean="0"/>
              <a:t>Superstar CEO’s</a:t>
            </a:r>
          </a:p>
          <a:p>
            <a:pPr lvl="1"/>
            <a:r>
              <a:rPr lang="en-US" dirty="0" smtClean="0"/>
              <a:t>Cash-flow sensitivities</a:t>
            </a:r>
          </a:p>
          <a:p>
            <a:pPr lvl="1"/>
            <a:r>
              <a:rPr lang="en-US" dirty="0" smtClean="0"/>
              <a:t>Executive compensation</a:t>
            </a:r>
          </a:p>
          <a:p>
            <a:r>
              <a:rPr lang="en-US" sz="3800" b="1" dirty="0">
                <a:solidFill>
                  <a:srgbClr val="FF0000"/>
                </a:solidFill>
              </a:rPr>
              <a:t>Asset pricing (anomalies)</a:t>
            </a:r>
          </a:p>
          <a:p>
            <a:pPr lvl="1"/>
            <a:r>
              <a:rPr lang="en-US" sz="3800" b="1" dirty="0">
                <a:solidFill>
                  <a:srgbClr val="FF0000"/>
                </a:solidFill>
              </a:rPr>
              <a:t>Momentum</a:t>
            </a:r>
          </a:p>
          <a:p>
            <a:pPr lvl="1"/>
            <a:r>
              <a:rPr lang="en-US" sz="3800" b="1" dirty="0">
                <a:solidFill>
                  <a:srgbClr val="FF0000"/>
                </a:solidFill>
              </a:rPr>
              <a:t>Value</a:t>
            </a:r>
          </a:p>
          <a:p>
            <a:pPr lvl="1"/>
            <a:r>
              <a:rPr lang="en-US" sz="3800" b="1" dirty="0">
                <a:solidFill>
                  <a:srgbClr val="FF0000"/>
                </a:solidFill>
              </a:rPr>
              <a:t>Small stocks</a:t>
            </a:r>
          </a:p>
          <a:p>
            <a:pPr lvl="1"/>
            <a:r>
              <a:rPr lang="en-US" sz="3800" b="1" dirty="0">
                <a:solidFill>
                  <a:srgbClr val="FF0000"/>
                </a:solidFill>
              </a:rPr>
              <a:t>IPO underperformance</a:t>
            </a:r>
          </a:p>
          <a:p>
            <a:pPr lvl="1"/>
            <a:r>
              <a:rPr lang="en-US" sz="3800" b="1" dirty="0">
                <a:solidFill>
                  <a:srgbClr val="FF0000"/>
                </a:solidFill>
              </a:rPr>
              <a:t>Equity premium </a:t>
            </a:r>
            <a:r>
              <a:rPr lang="en-US" sz="3800" b="1" dirty="0" smtClean="0">
                <a:solidFill>
                  <a:srgbClr val="FF0000"/>
                </a:solidFill>
              </a:rPr>
              <a:t>puzzle</a:t>
            </a:r>
          </a:p>
          <a:p>
            <a:endParaRPr lang="en-US" dirty="0"/>
          </a:p>
        </p:txBody>
      </p:sp>
    </p:spTree>
    <p:extLst>
      <p:ext uri="{BB962C8B-B14F-4D97-AF65-F5344CB8AC3E}">
        <p14:creationId xmlns:p14="http://schemas.microsoft.com/office/powerpoint/2010/main" val="26584530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dirty="0" smtClean="0"/>
              <a:t>Selected topics in behavioral labor, behavioral macro </a:t>
            </a:r>
            <a:br>
              <a:rPr lang="en-US" dirty="0" smtClean="0"/>
            </a:br>
            <a:r>
              <a:rPr lang="en-US" dirty="0" smtClean="0"/>
              <a:t>and behavioral finance</a:t>
            </a:r>
            <a:endParaRPr lang="en-US" dirty="0"/>
          </a:p>
        </p:txBody>
      </p:sp>
      <p:sp>
        <p:nvSpPr>
          <p:cNvPr id="3" name="Content Placeholder 2"/>
          <p:cNvSpPr>
            <a:spLocks noGrp="1"/>
          </p:cNvSpPr>
          <p:nvPr>
            <p:ph idx="1"/>
          </p:nvPr>
        </p:nvSpPr>
        <p:spPr>
          <a:xfrm>
            <a:off x="457200" y="2332037"/>
            <a:ext cx="8229600" cy="4525963"/>
          </a:xfrm>
        </p:spPr>
        <p:txBody>
          <a:bodyPr>
            <a:normAutofit/>
          </a:bodyPr>
          <a:lstStyle/>
          <a:p>
            <a:pPr marL="514350" indent="-514350">
              <a:buFont typeface="+mj-lt"/>
              <a:buAutoNum type="arabicPeriod"/>
            </a:pPr>
            <a:r>
              <a:rPr lang="en-US" dirty="0" smtClean="0"/>
              <a:t>Money illusion </a:t>
            </a:r>
          </a:p>
          <a:p>
            <a:pPr marL="514350" indent="-514350">
              <a:buFont typeface="+mj-lt"/>
              <a:buAutoNum type="arabicPeriod"/>
            </a:pPr>
            <a:r>
              <a:rPr lang="en-US" dirty="0" smtClean="0"/>
              <a:t>Downward </a:t>
            </a:r>
            <a:r>
              <a:rPr lang="en-US" dirty="0"/>
              <a:t>nominal wage rigidity</a:t>
            </a:r>
          </a:p>
          <a:p>
            <a:pPr marL="514350" indent="-514350">
              <a:buFont typeface="+mj-lt"/>
              <a:buAutoNum type="arabicPeriod"/>
            </a:pPr>
            <a:r>
              <a:rPr lang="en-US" dirty="0"/>
              <a:t>Belief formation &amp; learning </a:t>
            </a:r>
          </a:p>
          <a:p>
            <a:pPr marL="514350" indent="-514350">
              <a:buFont typeface="+mj-lt"/>
              <a:buAutoNum type="arabicPeriod"/>
            </a:pPr>
            <a:r>
              <a:rPr lang="en-US" dirty="0" smtClean="0"/>
              <a:t>Asset pricing anomalies</a:t>
            </a:r>
          </a:p>
          <a:p>
            <a:pPr marL="514350" indent="-514350">
              <a:buFont typeface="+mj-lt"/>
              <a:buAutoNum type="arabicPeriod"/>
            </a:pPr>
            <a:r>
              <a:rPr lang="en-US" dirty="0" smtClean="0"/>
              <a:t>Bubbles and the financial crisis</a:t>
            </a:r>
            <a:endParaRPr lang="en-US" dirty="0"/>
          </a:p>
          <a:p>
            <a:pPr marL="0" indent="0">
              <a:buNone/>
            </a:pPr>
            <a:endParaRPr lang="en-US" dirty="0" smtClean="0"/>
          </a:p>
          <a:p>
            <a:endParaRPr lang="en-US" dirty="0"/>
          </a:p>
        </p:txBody>
      </p:sp>
    </p:spTree>
    <p:extLst>
      <p:ext uri="{BB962C8B-B14F-4D97-AF65-F5344CB8AC3E}">
        <p14:creationId xmlns:p14="http://schemas.microsoft.com/office/powerpoint/2010/main" val="25601920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 Consumption</a:t>
            </a:r>
            <a:endParaRPr lang="en-US" dirty="0"/>
          </a:p>
        </p:txBody>
      </p:sp>
      <p:sp>
        <p:nvSpPr>
          <p:cNvPr id="3" name="Content Placeholder 2"/>
          <p:cNvSpPr>
            <a:spLocks noGrp="1"/>
          </p:cNvSpPr>
          <p:nvPr>
            <p:ph idx="1"/>
          </p:nvPr>
        </p:nvSpPr>
        <p:spPr>
          <a:xfrm>
            <a:off x="152400" y="1600200"/>
            <a:ext cx="8991600" cy="4525963"/>
          </a:xfrm>
        </p:spPr>
        <p:txBody>
          <a:bodyPr>
            <a:normAutofit fontScale="92500" lnSpcReduction="10000"/>
          </a:bodyPr>
          <a:lstStyle/>
          <a:p>
            <a:r>
              <a:rPr lang="en-US" dirty="0" smtClean="0"/>
              <a:t>Present-bias </a:t>
            </a:r>
            <a:r>
              <a:rPr lang="en-US" sz="2800" dirty="0" smtClean="0"/>
              <a:t>(e.g., </a:t>
            </a:r>
            <a:r>
              <a:rPr lang="en-US" sz="2800" dirty="0" err="1" smtClean="0"/>
              <a:t>Laibson</a:t>
            </a:r>
            <a:r>
              <a:rPr lang="en-US" sz="2800" dirty="0" smtClean="0"/>
              <a:t>, </a:t>
            </a:r>
            <a:r>
              <a:rPr lang="en-US" sz="2800" dirty="0" err="1" smtClean="0"/>
              <a:t>Repetto</a:t>
            </a:r>
            <a:r>
              <a:rPr lang="en-US" sz="2800" dirty="0" smtClean="0"/>
              <a:t>, and </a:t>
            </a:r>
            <a:r>
              <a:rPr lang="en-US" sz="2800" dirty="0" err="1" smtClean="0"/>
              <a:t>Tobacman</a:t>
            </a:r>
            <a:r>
              <a:rPr lang="en-US" sz="2800" dirty="0" smtClean="0"/>
              <a:t> 2007)</a:t>
            </a:r>
          </a:p>
          <a:p>
            <a:r>
              <a:rPr lang="en-US" dirty="0" smtClean="0"/>
              <a:t>Mistakes/</a:t>
            </a:r>
            <a:r>
              <a:rPr lang="en-US" dirty="0" err="1" smtClean="0"/>
              <a:t>boundedly</a:t>
            </a:r>
            <a:r>
              <a:rPr lang="en-US" dirty="0" smtClean="0"/>
              <a:t> rational (“sparse”) dynamic programming (e.g., </a:t>
            </a:r>
            <a:r>
              <a:rPr lang="en-US" dirty="0" err="1" smtClean="0"/>
              <a:t>Lusardi</a:t>
            </a:r>
            <a:r>
              <a:rPr lang="en-US" dirty="0" smtClean="0"/>
              <a:t>, </a:t>
            </a:r>
            <a:r>
              <a:rPr lang="en-US" dirty="0" err="1" smtClean="0"/>
              <a:t>Gabaix</a:t>
            </a:r>
            <a:r>
              <a:rPr lang="en-US" dirty="0" smtClean="0"/>
              <a:t>)</a:t>
            </a:r>
          </a:p>
          <a:p>
            <a:r>
              <a:rPr lang="en-US" dirty="0" smtClean="0"/>
              <a:t>Animal spirits and consumer sentiment (e.g., </a:t>
            </a:r>
            <a:r>
              <a:rPr lang="en-US" dirty="0" err="1" smtClean="0"/>
              <a:t>Akerlof</a:t>
            </a:r>
            <a:r>
              <a:rPr lang="en-US" dirty="0" smtClean="0"/>
              <a:t> and </a:t>
            </a:r>
            <a:r>
              <a:rPr lang="en-US" dirty="0" err="1" smtClean="0"/>
              <a:t>Shiller</a:t>
            </a:r>
            <a:r>
              <a:rPr lang="en-US" dirty="0" smtClean="0"/>
              <a:t> 2010, Carroll 1995)</a:t>
            </a:r>
          </a:p>
          <a:p>
            <a:r>
              <a:rPr lang="en-US" dirty="0" smtClean="0"/>
              <a:t>Reference points (Bowman, </a:t>
            </a:r>
            <a:r>
              <a:rPr lang="en-US" dirty="0" err="1" smtClean="0"/>
              <a:t>Minehart</a:t>
            </a:r>
            <a:r>
              <a:rPr lang="en-US" dirty="0" smtClean="0"/>
              <a:t>, and Rabin)</a:t>
            </a:r>
          </a:p>
          <a:p>
            <a:r>
              <a:rPr lang="en-US" dirty="0" smtClean="0"/>
              <a:t>Habit formation and Keeping Up with the Joneses (</a:t>
            </a:r>
            <a:r>
              <a:rPr lang="en-US" dirty="0" err="1" smtClean="0"/>
              <a:t>Constantinides</a:t>
            </a:r>
            <a:r>
              <a:rPr lang="en-US" dirty="0" smtClean="0"/>
              <a:t> 1987, Abel 1990, Campbell and Cochrane 1999)</a:t>
            </a:r>
          </a:p>
          <a:p>
            <a:endParaRPr lang="en-US" dirty="0" smtClean="0"/>
          </a:p>
          <a:p>
            <a:endParaRPr lang="en-US" dirty="0"/>
          </a:p>
        </p:txBody>
      </p:sp>
    </p:spTree>
    <p:extLst>
      <p:ext uri="{BB962C8B-B14F-4D97-AF65-F5344CB8AC3E}">
        <p14:creationId xmlns:p14="http://schemas.microsoft.com/office/powerpoint/2010/main" val="2867559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68338" y="122238"/>
            <a:ext cx="7053262" cy="865187"/>
          </a:xfrm>
          <a:noFill/>
          <a:ln>
            <a:solidFill>
              <a:schemeClr val="tx1"/>
            </a:solidFill>
            <a:miter lim="800000"/>
            <a:headEnd/>
            <a:tailEnd/>
          </a:ln>
        </p:spPr>
        <p:txBody>
          <a:bodyPr/>
          <a:lstStyle/>
          <a:p>
            <a:r>
              <a:rPr lang="en-US" sz="3100" smtClean="0"/>
              <a:t>The Tale of Depression Babies</a:t>
            </a:r>
          </a:p>
        </p:txBody>
      </p:sp>
      <p:sp>
        <p:nvSpPr>
          <p:cNvPr id="741379" name="Rectangle 3"/>
          <p:cNvSpPr>
            <a:spLocks noGrp="1" noChangeArrowheads="1"/>
          </p:cNvSpPr>
          <p:nvPr>
            <p:ph type="body" idx="1"/>
          </p:nvPr>
        </p:nvSpPr>
        <p:spPr>
          <a:xfrm>
            <a:off x="228600" y="1295400"/>
            <a:ext cx="7848600" cy="5105400"/>
          </a:xfrm>
        </p:spPr>
        <p:txBody>
          <a:bodyPr>
            <a:normAutofit lnSpcReduction="10000"/>
          </a:bodyPr>
          <a:lstStyle/>
          <a:p>
            <a:pPr marL="620713" indent="-620713">
              <a:buFont typeface="Wingdings" pitchFamily="2" charset="2"/>
              <a:buNone/>
            </a:pPr>
            <a:r>
              <a:rPr lang="en-US" sz="2500" dirty="0" smtClean="0"/>
              <a:t>	</a:t>
            </a:r>
            <a:r>
              <a:rPr lang="en-US" sz="2900" dirty="0" smtClean="0"/>
              <a:t>“</a:t>
            </a:r>
            <a:r>
              <a:rPr lang="en-US" sz="2900" i="1" dirty="0" smtClean="0"/>
              <a:t>I don’t know about you, but my parents were depression babies, and as a result, avoided the stock market and all things risky like the plague.”        </a:t>
            </a:r>
            <a:r>
              <a:rPr lang="en-US" sz="1900" dirty="0" smtClean="0"/>
              <a:t>Source: moneytalks.org</a:t>
            </a:r>
          </a:p>
          <a:p>
            <a:pPr marL="620713" indent="-620713">
              <a:buFont typeface="Wingdings" pitchFamily="2" charset="2"/>
              <a:buNone/>
            </a:pPr>
            <a:endParaRPr lang="en-US" sz="1000" i="1" dirty="0" smtClean="0"/>
          </a:p>
          <a:p>
            <a:pPr marL="620713" indent="-620713">
              <a:buFont typeface="Wingdings" pitchFamily="2" charset="2"/>
              <a:buChar char="Ø"/>
            </a:pPr>
            <a:r>
              <a:rPr lang="en-US" sz="2500" dirty="0" smtClean="0"/>
              <a:t>Is it true? </a:t>
            </a:r>
          </a:p>
          <a:p>
            <a:pPr marL="620713" indent="-620713">
              <a:buFont typeface="Wingdings" pitchFamily="2" charset="2"/>
              <a:buChar char="Ø"/>
            </a:pPr>
            <a:r>
              <a:rPr lang="en-US" sz="2500" dirty="0" smtClean="0"/>
              <a:t>And: Is it true beyond the Great Depression? Will it be true again?</a:t>
            </a:r>
          </a:p>
          <a:p>
            <a:pPr marL="1035050" lvl="1" indent="-300038">
              <a:buFontTx/>
              <a:buChar char="-"/>
            </a:pPr>
            <a:r>
              <a:rPr lang="en-US" sz="2500" i="1" dirty="0" smtClean="0"/>
              <a:t>Does the personal experience of a large stock-market and macro-economic shock have a lasting impact on investors’ risk attitudes?</a:t>
            </a:r>
          </a:p>
          <a:p>
            <a:pPr marL="1035050" lvl="1" indent="-300038">
              <a:buFontTx/>
              <a:buChar char="-"/>
            </a:pPr>
            <a:r>
              <a:rPr lang="en-US" sz="2500" i="1" dirty="0" smtClean="0"/>
              <a:t>If so, does it affect tangible finance and macro variables such as stock market valuation?</a:t>
            </a:r>
            <a:endParaRPr lang="en-US" sz="2100" i="1" dirty="0" smtClean="0"/>
          </a:p>
          <a:p>
            <a:pPr marL="620713" indent="-620713">
              <a:buFont typeface="Wingdings" pitchFamily="2" charset="2"/>
              <a:buNone/>
            </a:pPr>
            <a:endParaRPr lang="en-US" sz="2500" dirty="0" smtClean="0"/>
          </a:p>
        </p:txBody>
      </p:sp>
    </p:spTree>
    <p:extLst>
      <p:ext uri="{BB962C8B-B14F-4D97-AF65-F5344CB8AC3E}">
        <p14:creationId xmlns:p14="http://schemas.microsoft.com/office/powerpoint/2010/main" val="2847940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4137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4137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4137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413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49300" y="171450"/>
            <a:ext cx="6902450" cy="666750"/>
          </a:xfrm>
          <a:noFill/>
          <a:ln>
            <a:solidFill>
              <a:schemeClr val="tx1"/>
            </a:solidFill>
            <a:miter lim="800000"/>
            <a:headEnd/>
            <a:tailEnd/>
          </a:ln>
        </p:spPr>
        <p:txBody>
          <a:bodyPr/>
          <a:lstStyle/>
          <a:p>
            <a:r>
              <a:rPr lang="en-US" sz="3000" smtClean="0"/>
              <a:t>Research Question</a:t>
            </a:r>
          </a:p>
        </p:txBody>
      </p:sp>
      <p:sp>
        <p:nvSpPr>
          <p:cNvPr id="6147" name="Rectangle 3"/>
          <p:cNvSpPr>
            <a:spLocks noGrp="1" noChangeArrowheads="1"/>
          </p:cNvSpPr>
          <p:nvPr>
            <p:ph type="body" idx="1"/>
          </p:nvPr>
        </p:nvSpPr>
        <p:spPr>
          <a:xfrm>
            <a:off x="457200" y="990600"/>
            <a:ext cx="7924800" cy="5638800"/>
          </a:xfrm>
        </p:spPr>
        <p:txBody>
          <a:bodyPr/>
          <a:lstStyle/>
          <a:p>
            <a:pPr marL="571500">
              <a:buFont typeface="Wingdings" pitchFamily="2" charset="2"/>
              <a:buChar char="Ø"/>
            </a:pPr>
            <a:r>
              <a:rPr lang="en-US" sz="2400" smtClean="0"/>
              <a:t>Do individuals’ “macro/finance </a:t>
            </a:r>
            <a:r>
              <a:rPr lang="en-US" sz="2400" u="sng" smtClean="0"/>
              <a:t>histories</a:t>
            </a:r>
            <a:r>
              <a:rPr lang="en-US" sz="2400" smtClean="0"/>
              <a:t>” affect their risky choices – differently than information about the historical outcomes?</a:t>
            </a:r>
            <a:endParaRPr lang="en-US" sz="1400" smtClean="0"/>
          </a:p>
          <a:p>
            <a:pPr marL="571500">
              <a:buFont typeface="Wingdings" pitchFamily="2" charset="2"/>
              <a:buChar char="Ø"/>
            </a:pPr>
            <a:r>
              <a:rPr lang="en-US" sz="2400" u="sng" smtClean="0"/>
              <a:t>Illustration</a:t>
            </a:r>
            <a:r>
              <a:rPr lang="en-US" sz="2400" smtClean="0"/>
              <a:t>: </a:t>
            </a:r>
            <a:r>
              <a:rPr lang="en-US" sz="2000" smtClean="0"/>
              <a:t>stock-market participation rates at age 36-45</a:t>
            </a:r>
            <a:endParaRPr lang="en-US" sz="2400" smtClean="0"/>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667000"/>
            <a:ext cx="5562600" cy="420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7338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Title 1"/>
          <p:cNvSpPr>
            <a:spLocks noGrp="1"/>
          </p:cNvSpPr>
          <p:nvPr>
            <p:ph type="title"/>
          </p:nvPr>
        </p:nvSpPr>
        <p:spPr>
          <a:xfrm>
            <a:off x="685800" y="304800"/>
            <a:ext cx="7772400" cy="914400"/>
          </a:xfrm>
          <a:ln>
            <a:solidFill>
              <a:schemeClr val="tx1"/>
            </a:solidFill>
            <a:miter lim="800000"/>
            <a:headEnd/>
            <a:tailEnd/>
          </a:ln>
        </p:spPr>
        <p:txBody>
          <a:bodyPr/>
          <a:lstStyle/>
          <a:p>
            <a:r>
              <a:rPr lang="en-US" sz="4000" smtClean="0"/>
              <a:t>Illustration</a:t>
            </a:r>
          </a:p>
        </p:txBody>
      </p:sp>
      <p:sp>
        <p:nvSpPr>
          <p:cNvPr id="3" name="Content Placeholder 2"/>
          <p:cNvSpPr>
            <a:spLocks noGrp="1"/>
          </p:cNvSpPr>
          <p:nvPr>
            <p:ph idx="1"/>
          </p:nvPr>
        </p:nvSpPr>
        <p:spPr>
          <a:xfrm>
            <a:off x="685800" y="1752600"/>
            <a:ext cx="7772400" cy="4343400"/>
          </a:xfrm>
        </p:spPr>
        <p:txBody>
          <a:bodyPr>
            <a:normAutofit lnSpcReduction="10000"/>
          </a:bodyPr>
          <a:lstStyle/>
          <a:p>
            <a:pPr>
              <a:defRPr/>
            </a:pPr>
            <a:r>
              <a:rPr lang="en-US" sz="2800" dirty="0" smtClean="0"/>
              <a:t>A</a:t>
            </a:r>
            <a:r>
              <a:rPr lang="en-US" sz="2400" dirty="0" smtClean="0"/>
              <a:t>verage participation rate for the generation that </a:t>
            </a:r>
            <a:r>
              <a:rPr lang="en-US" sz="2400" b="1" dirty="0" smtClean="0"/>
              <a:t>experienced the 1930s Great Depression as teenagers or adults</a:t>
            </a:r>
            <a:r>
              <a:rPr lang="en-US" sz="2400" dirty="0" smtClean="0"/>
              <a:t> is </a:t>
            </a:r>
            <a:r>
              <a:rPr lang="en-US" sz="2400" b="1" dirty="0" smtClean="0"/>
              <a:t>13%</a:t>
            </a:r>
            <a:r>
              <a:rPr lang="en-US" sz="2400" dirty="0" smtClean="0"/>
              <a:t>, significantly lower than the rates of all other cohorts, which range from </a:t>
            </a:r>
            <a:r>
              <a:rPr lang="en-US" sz="2400" b="1" dirty="0" smtClean="0"/>
              <a:t>26 to 32%</a:t>
            </a:r>
            <a:r>
              <a:rPr lang="en-US" sz="2400" dirty="0" smtClean="0"/>
              <a:t>. </a:t>
            </a:r>
          </a:p>
          <a:p>
            <a:pPr>
              <a:defRPr/>
            </a:pPr>
            <a:r>
              <a:rPr lang="en-US" sz="2400" dirty="0" smtClean="0"/>
              <a:t>1931-1940 cohort experienced the </a:t>
            </a:r>
            <a:r>
              <a:rPr lang="en-US" sz="2400" b="1" dirty="0" smtClean="0"/>
              <a:t>post-war boom</a:t>
            </a:r>
            <a:r>
              <a:rPr lang="en-US" sz="2400" dirty="0" smtClean="0"/>
              <a:t> years during their </a:t>
            </a:r>
            <a:r>
              <a:rPr lang="en-US" sz="2400" b="1" dirty="0" smtClean="0"/>
              <a:t>young adult</a:t>
            </a:r>
            <a:r>
              <a:rPr lang="en-US" sz="2400" dirty="0" smtClean="0"/>
              <a:t> life, has a participation rate at age 36-45 that is </a:t>
            </a:r>
            <a:r>
              <a:rPr lang="en-US" sz="2400" b="1" dirty="0" smtClean="0"/>
              <a:t>more than twice as high</a:t>
            </a:r>
            <a:r>
              <a:rPr lang="en-US" sz="2400" dirty="0" smtClean="0"/>
              <a:t>. </a:t>
            </a:r>
          </a:p>
          <a:p>
            <a:pPr>
              <a:defRPr/>
            </a:pPr>
            <a:r>
              <a:rPr lang="en-US" sz="2400" dirty="0" smtClean="0"/>
              <a:t>1941-50 cohort, the rate dips again, consistent with the fact that this cohort reached age 36-45 </a:t>
            </a:r>
            <a:r>
              <a:rPr lang="en-US" sz="2400" b="1" dirty="0" smtClean="0"/>
              <a:t>just after the depression years of the 1970s</a:t>
            </a:r>
            <a:r>
              <a:rPr lang="en-US" sz="2400" dirty="0" smtClean="0"/>
              <a:t>. </a:t>
            </a:r>
          </a:p>
          <a:p>
            <a:pPr marL="0" indent="0">
              <a:buFontTx/>
              <a:buNone/>
              <a:defRPr/>
            </a:pPr>
            <a:r>
              <a:rPr lang="en-US" sz="2400" dirty="0" smtClean="0">
                <a:sym typeface="Wingdings" pitchFamily="2" charset="2"/>
              </a:rPr>
              <a:t> </a:t>
            </a:r>
            <a:r>
              <a:rPr lang="en-US" sz="2400" dirty="0" smtClean="0"/>
              <a:t>Do </a:t>
            </a:r>
            <a:r>
              <a:rPr lang="en-US" sz="2400" u="sng" dirty="0" smtClean="0"/>
              <a:t>these cohort differences persist</a:t>
            </a:r>
            <a:r>
              <a:rPr lang="en-US" sz="2400" dirty="0" smtClean="0"/>
              <a:t> after controlling for a wide range of demographics?</a:t>
            </a:r>
            <a:endParaRPr lang="en-US" sz="1600" dirty="0" smtClean="0"/>
          </a:p>
        </p:txBody>
      </p:sp>
    </p:spTree>
    <p:extLst>
      <p:ext uri="{BB962C8B-B14F-4D97-AF65-F5344CB8AC3E}">
        <p14:creationId xmlns:p14="http://schemas.microsoft.com/office/powerpoint/2010/main" val="1976609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a:t>
            </a:r>
            <a:r>
              <a:rPr lang="en-US" dirty="0" smtClean="0"/>
              <a:t>. Money illusion</a:t>
            </a:r>
            <a:endParaRPr lang="en-US" dirty="0"/>
          </a:p>
        </p:txBody>
      </p:sp>
      <p:sp>
        <p:nvSpPr>
          <p:cNvPr id="3" name="Content Placeholder 2"/>
          <p:cNvSpPr>
            <a:spLocks noGrp="1"/>
          </p:cNvSpPr>
          <p:nvPr>
            <p:ph idx="1"/>
          </p:nvPr>
        </p:nvSpPr>
        <p:spPr/>
        <p:txBody>
          <a:bodyPr/>
          <a:lstStyle/>
          <a:p>
            <a:pPr marL="0" indent="0">
              <a:buNone/>
            </a:pPr>
            <a:r>
              <a:rPr lang="en-US" dirty="0" smtClean="0"/>
              <a:t>Treating nominal variables as if they were real variables (i.e., inflation-adjusted)</a:t>
            </a:r>
          </a:p>
        </p:txBody>
      </p:sp>
    </p:spTree>
    <p:extLst>
      <p:ext uri="{BB962C8B-B14F-4D97-AF65-F5344CB8AC3E}">
        <p14:creationId xmlns:p14="http://schemas.microsoft.com/office/powerpoint/2010/main" val="2194042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7E2D77C6-36FA-4067-9E0C-3F99E59165AE}" type="slidenum">
              <a:rPr lang="en-US"/>
              <a:pPr/>
              <a:t>6</a:t>
            </a:fld>
            <a:endParaRPr lang="en-US"/>
          </a:p>
        </p:txBody>
      </p:sp>
      <p:sp>
        <p:nvSpPr>
          <p:cNvPr id="397314" name="Rectangle 2"/>
          <p:cNvSpPr>
            <a:spLocks noGrp="1" noChangeArrowheads="1"/>
          </p:cNvSpPr>
          <p:nvPr>
            <p:ph type="title"/>
          </p:nvPr>
        </p:nvSpPr>
        <p:spPr>
          <a:xfrm>
            <a:off x="457200" y="1828800"/>
            <a:ext cx="8229600" cy="944562"/>
          </a:xfrm>
        </p:spPr>
        <p:txBody>
          <a:bodyPr>
            <a:noAutofit/>
          </a:bodyPr>
          <a:lstStyle/>
          <a:p>
            <a:pPr algn="l"/>
            <a:r>
              <a:rPr lang="en-US" sz="3200" dirty="0"/>
              <a:t>Social proof: </a:t>
            </a:r>
            <a:br>
              <a:rPr lang="en-US" sz="3200" dirty="0"/>
            </a:br>
            <a:r>
              <a:rPr lang="en-US" sz="3200" dirty="0"/>
              <a:t>It must be right, if everyone else is doing </a:t>
            </a:r>
            <a:r>
              <a:rPr lang="en-US" sz="3200" dirty="0" smtClean="0"/>
              <a:t>it</a:t>
            </a:r>
            <a:br>
              <a:rPr lang="en-US" sz="3200" dirty="0" smtClean="0"/>
            </a:br>
            <a:r>
              <a:rPr lang="en-US" sz="3200" dirty="0" smtClean="0"/>
              <a:t>e.g., Asch (1954)</a:t>
            </a:r>
            <a:r>
              <a:rPr lang="en-US" sz="3200" dirty="0"/>
              <a:t/>
            </a:r>
            <a:br>
              <a:rPr lang="en-US" sz="3200" dirty="0"/>
            </a:br>
            <a:endParaRPr lang="en-US" sz="3200" dirty="0"/>
          </a:p>
        </p:txBody>
      </p:sp>
      <p:sp>
        <p:nvSpPr>
          <p:cNvPr id="397315" name="Rectangle 3"/>
          <p:cNvSpPr>
            <a:spLocks noGrp="1" noChangeArrowheads="1"/>
          </p:cNvSpPr>
          <p:nvPr>
            <p:ph type="body" idx="1"/>
          </p:nvPr>
        </p:nvSpPr>
        <p:spPr>
          <a:xfrm>
            <a:off x="457200" y="3282950"/>
            <a:ext cx="8229600" cy="2432050"/>
          </a:xfrm>
        </p:spPr>
        <p:txBody>
          <a:bodyPr>
            <a:normAutofit fontScale="92500" lnSpcReduction="20000"/>
          </a:bodyPr>
          <a:lstStyle/>
          <a:p>
            <a:pPr>
              <a:buFont typeface="Wingdings" pitchFamily="2" charset="2"/>
              <a:buNone/>
            </a:pPr>
            <a:r>
              <a:rPr lang="en-US" dirty="0"/>
              <a:t>Solomon Asch paradigm</a:t>
            </a:r>
          </a:p>
          <a:p>
            <a:r>
              <a:rPr lang="en-US" dirty="0"/>
              <a:t>7 male college students in the room</a:t>
            </a:r>
          </a:p>
          <a:p>
            <a:r>
              <a:rPr lang="en-US" dirty="0"/>
              <a:t>“task involving visual judgment”</a:t>
            </a:r>
          </a:p>
          <a:p>
            <a:r>
              <a:rPr lang="en-US" dirty="0"/>
              <a:t>One card contains a single line</a:t>
            </a:r>
          </a:p>
          <a:p>
            <a:r>
              <a:rPr lang="en-US" dirty="0"/>
              <a:t>Another card contains three lines </a:t>
            </a:r>
          </a:p>
        </p:txBody>
      </p:sp>
      <p:sp>
        <p:nvSpPr>
          <p:cNvPr id="6" name="Rectangle 2"/>
          <p:cNvSpPr txBox="1">
            <a:spLocks noChangeArrowheads="1"/>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smtClean="0">
                <a:ln>
                  <a:noFill/>
                </a:ln>
                <a:solidFill>
                  <a:schemeClr val="tx1"/>
                </a:solidFill>
                <a:effectLst/>
                <a:uLnTx/>
                <a:uFillTx/>
                <a:latin typeface="+mj-lt"/>
                <a:ea typeface="+mj-ea"/>
                <a:cs typeface="+mj-cs"/>
              </a:rPr>
              <a:t>Psychological foundations of bubbles</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557995185"/>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err="1" smtClean="0"/>
              <a:t>Shafir</a:t>
            </a:r>
            <a:r>
              <a:rPr lang="en-US" sz="2700" dirty="0" smtClean="0"/>
              <a:t>, Diamond, </a:t>
            </a:r>
            <a:r>
              <a:rPr lang="en-US" sz="2700" dirty="0" err="1" smtClean="0"/>
              <a:t>Tversky</a:t>
            </a:r>
            <a:r>
              <a:rPr lang="en-US" sz="2700" dirty="0" smtClean="0"/>
              <a:t> (1997)</a:t>
            </a:r>
            <a:endParaRPr lang="en-US" sz="2700"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Consider two individuals, Ann and Barbara, who graduated from the same college a year apart.  Upon graduation, both took similar jobs with publishing firms.  Ann started with a yearly salary of $30,000.  During her first year on the job there was no inflation, and in her second year Ann received a 2% ($600) raise in salary.  Barbara also started with a yearly salary of $30,000.  During her first year on the job there was a 4% inflation, and in her second year Barbara received a 5% ($1500) raise in salary.  </a:t>
            </a:r>
          </a:p>
          <a:p>
            <a:pPr>
              <a:buNone/>
            </a:pPr>
            <a:endParaRPr lang="en-US" dirty="0"/>
          </a:p>
        </p:txBody>
      </p:sp>
    </p:spTree>
    <p:extLst>
      <p:ext uri="{BB962C8B-B14F-4D97-AF65-F5344CB8AC3E}">
        <p14:creationId xmlns:p14="http://schemas.microsoft.com/office/powerpoint/2010/main" val="152378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dirty="0" smtClean="0"/>
              <a:t>Ann (+2% real; +2% nominal)</a:t>
            </a:r>
            <a:br>
              <a:rPr lang="en-US" dirty="0" smtClean="0"/>
            </a:br>
            <a:r>
              <a:rPr lang="en-US" dirty="0" smtClean="0"/>
              <a:t>Barbara (+1% real; +5% nominal)</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Economic question: As they entered their second year on the job, who was doing better in economic terms? </a:t>
            </a:r>
          </a:p>
          <a:p>
            <a:pPr lvl="1"/>
            <a:r>
              <a:rPr lang="en-US" dirty="0" smtClean="0"/>
              <a:t>Ann (71%)      Barbara (29%)</a:t>
            </a:r>
          </a:p>
          <a:p>
            <a:r>
              <a:rPr lang="en-US" dirty="0" smtClean="0"/>
              <a:t>Happiness: As they entered their second year on the job, who do you think was happier?</a:t>
            </a:r>
          </a:p>
          <a:p>
            <a:pPr lvl="1"/>
            <a:r>
              <a:rPr lang="en-US" dirty="0" smtClean="0"/>
              <a:t>Ann (36%)      Barbara (64%)</a:t>
            </a:r>
          </a:p>
          <a:p>
            <a:r>
              <a:rPr lang="en-US" dirty="0" smtClean="0"/>
              <a:t>Job dissatisfaction: As they entered their second year on the job, each received a job offer from another firm.  Who do you think was more likely to leave her present position for another job? </a:t>
            </a:r>
          </a:p>
          <a:p>
            <a:pPr lvl="1"/>
            <a:r>
              <a:rPr lang="en-US" dirty="0" smtClean="0"/>
              <a:t>Ann (65%)      Barbara (35%)</a:t>
            </a:r>
          </a:p>
          <a:p>
            <a:pPr>
              <a:buNone/>
            </a:pPr>
            <a:endParaRPr lang="en-US" dirty="0"/>
          </a:p>
        </p:txBody>
      </p:sp>
    </p:spTree>
    <p:extLst>
      <p:ext uri="{BB962C8B-B14F-4D97-AF65-F5344CB8AC3E}">
        <p14:creationId xmlns:p14="http://schemas.microsoft.com/office/powerpoint/2010/main" val="203292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More survey evidence</a:t>
            </a:r>
            <a:br>
              <a:rPr lang="en-US" dirty="0" smtClean="0"/>
            </a:br>
            <a:r>
              <a:rPr lang="en-US" sz="3100" dirty="0" err="1"/>
              <a:t>Kahnenam</a:t>
            </a:r>
            <a:r>
              <a:rPr lang="en-US" sz="3100" dirty="0"/>
              <a:t>, </a:t>
            </a:r>
            <a:r>
              <a:rPr lang="en-US" sz="3100" dirty="0" err="1"/>
              <a:t>Knetsch</a:t>
            </a:r>
            <a:r>
              <a:rPr lang="en-US" sz="3100" dirty="0"/>
              <a:t> and </a:t>
            </a:r>
            <a:r>
              <a:rPr lang="en-US" sz="3100" dirty="0" err="1"/>
              <a:t>Thaler</a:t>
            </a:r>
            <a:r>
              <a:rPr lang="en-US" sz="3100" dirty="0"/>
              <a:t> (1986</a:t>
            </a:r>
            <a:r>
              <a:rPr lang="en-US" sz="3100" dirty="0" smtClean="0"/>
              <a:t>)</a:t>
            </a:r>
            <a:endParaRPr lang="en-US" sz="3100" dirty="0"/>
          </a:p>
        </p:txBody>
      </p:sp>
      <p:sp>
        <p:nvSpPr>
          <p:cNvPr id="3" name="Content Placeholder 2"/>
          <p:cNvSpPr>
            <a:spLocks noGrp="1"/>
          </p:cNvSpPr>
          <p:nvPr>
            <p:ph idx="1"/>
          </p:nvPr>
        </p:nvSpPr>
        <p:spPr/>
        <p:txBody>
          <a:bodyPr>
            <a:normAutofit/>
          </a:bodyPr>
          <a:lstStyle/>
          <a:p>
            <a:r>
              <a:rPr lang="en-US" dirty="0" smtClean="0"/>
              <a:t>Respondents were asked whether a </a:t>
            </a:r>
            <a:r>
              <a:rPr lang="en-US" dirty="0"/>
              <a:t>number of  different </a:t>
            </a:r>
            <a:r>
              <a:rPr lang="en-US" dirty="0" smtClean="0"/>
              <a:t>scenarios were fair or unfair.</a:t>
            </a:r>
          </a:p>
          <a:p>
            <a:r>
              <a:rPr lang="en-US" dirty="0" smtClean="0"/>
              <a:t>62% reported that it would be unfair for a company making a small profit </a:t>
            </a:r>
            <a:r>
              <a:rPr lang="en-US" dirty="0"/>
              <a:t>to decrease  wages </a:t>
            </a:r>
            <a:r>
              <a:rPr lang="en-US" dirty="0" smtClean="0"/>
              <a:t>by 7% if inflation </a:t>
            </a:r>
            <a:r>
              <a:rPr lang="en-US" dirty="0"/>
              <a:t>were </a:t>
            </a:r>
            <a:r>
              <a:rPr lang="en-US" dirty="0" smtClean="0"/>
              <a:t>0.</a:t>
            </a:r>
          </a:p>
          <a:p>
            <a:r>
              <a:rPr lang="en-US" dirty="0" smtClean="0"/>
              <a:t>22% reported that it would be unfair for a company making a small profit to increase wages by 5% if inflation were 12%. </a:t>
            </a:r>
            <a:endParaRPr lang="en-US" dirty="0"/>
          </a:p>
        </p:txBody>
      </p:sp>
    </p:spTree>
    <p:extLst>
      <p:ext uri="{BB962C8B-B14F-4D97-AF65-F5344CB8AC3E}">
        <p14:creationId xmlns:p14="http://schemas.microsoft.com/office/powerpoint/2010/main" val="2118301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200" dirty="0" smtClean="0"/>
              <a:t>More Survey Evidence: </a:t>
            </a:r>
            <a:r>
              <a:rPr lang="en-US" sz="2800" dirty="0" err="1" smtClean="0"/>
              <a:t>Kaur</a:t>
            </a:r>
            <a:r>
              <a:rPr lang="en-US" sz="2800" dirty="0" smtClean="0"/>
              <a:t> (2011)</a:t>
            </a:r>
            <a:endParaRPr lang="en-US" sz="2800" dirty="0"/>
          </a:p>
        </p:txBody>
      </p:sp>
      <p:sp>
        <p:nvSpPr>
          <p:cNvPr id="3" name="Content Placeholder 2"/>
          <p:cNvSpPr>
            <a:spLocks noGrp="1"/>
          </p:cNvSpPr>
          <p:nvPr>
            <p:ph idx="1"/>
          </p:nvPr>
        </p:nvSpPr>
        <p:spPr>
          <a:xfrm>
            <a:off x="228600" y="914400"/>
            <a:ext cx="8915400" cy="4525963"/>
          </a:xfrm>
        </p:spPr>
        <p:txBody>
          <a:bodyPr>
            <a:noAutofit/>
          </a:bodyPr>
          <a:lstStyle/>
          <a:p>
            <a:pPr marL="0" indent="0">
              <a:buNone/>
            </a:pPr>
            <a:r>
              <a:rPr lang="en-US" sz="2300" dirty="0"/>
              <a:t>Last year, the prevailing wage in a village was </a:t>
            </a:r>
            <a:r>
              <a:rPr lang="en-US" sz="2300" dirty="0" err="1"/>
              <a:t>Rs</a:t>
            </a:r>
            <a:r>
              <a:rPr lang="en-US" sz="2300" dirty="0"/>
              <a:t>. 100 per day. This year, the rains were </a:t>
            </a:r>
            <a:r>
              <a:rPr lang="en-US" sz="2300" dirty="0" smtClean="0"/>
              <a:t>very bad </a:t>
            </a:r>
            <a:r>
              <a:rPr lang="en-US" sz="2300" dirty="0"/>
              <a:t>and so crop yields will be lower than usual</a:t>
            </a:r>
            <a:r>
              <a:rPr lang="en-US" sz="2300" dirty="0" smtClean="0"/>
              <a:t>.</a:t>
            </a:r>
          </a:p>
          <a:p>
            <a:pPr marL="0" indent="0">
              <a:buNone/>
            </a:pPr>
            <a:endParaRPr lang="en-US" sz="2300" dirty="0"/>
          </a:p>
          <a:p>
            <a:pPr marL="0" indent="0">
              <a:buNone/>
            </a:pPr>
            <a:r>
              <a:rPr lang="en-US" sz="2300" dirty="0" smtClean="0"/>
              <a:t>A) There </a:t>
            </a:r>
            <a:r>
              <a:rPr lang="en-US" sz="2300" dirty="0"/>
              <a:t>has been no change in the cost of food and clothing. Farmers decrease this </a:t>
            </a:r>
            <a:r>
              <a:rPr lang="en-US" sz="2300" dirty="0" smtClean="0"/>
              <a:t>year’s wage </a:t>
            </a:r>
            <a:r>
              <a:rPr lang="en-US" sz="2300" dirty="0"/>
              <a:t>rate from </a:t>
            </a:r>
            <a:r>
              <a:rPr lang="en-US" sz="2300" dirty="0" err="1"/>
              <a:t>Rs</a:t>
            </a:r>
            <a:r>
              <a:rPr lang="en-US" sz="2300" dirty="0"/>
              <a:t>. 100 to </a:t>
            </a:r>
            <a:r>
              <a:rPr lang="en-US" sz="2300" dirty="0" err="1"/>
              <a:t>Rs</a:t>
            </a:r>
            <a:r>
              <a:rPr lang="en-US" sz="2300" dirty="0"/>
              <a:t>. 95 per day.</a:t>
            </a:r>
          </a:p>
          <a:p>
            <a:pPr marL="3543300" lvl="8" indent="0">
              <a:buNone/>
            </a:pPr>
            <a:r>
              <a:rPr lang="en-US" sz="2300" dirty="0" smtClean="0"/>
              <a:t>64% say that this is unfair</a:t>
            </a:r>
          </a:p>
          <a:p>
            <a:endParaRPr lang="en-US" sz="1000" dirty="0"/>
          </a:p>
          <a:p>
            <a:pPr marL="0" indent="0">
              <a:buNone/>
            </a:pPr>
            <a:r>
              <a:rPr lang="en-US" sz="2300" dirty="0" smtClean="0"/>
              <a:t>B) </a:t>
            </a:r>
            <a:r>
              <a:rPr lang="en-US" sz="2200" dirty="0" smtClean="0"/>
              <a:t>The </a:t>
            </a:r>
            <a:r>
              <a:rPr lang="en-US" sz="2200" dirty="0"/>
              <a:t>price of food and clothing has increased so that what used to cost </a:t>
            </a:r>
            <a:r>
              <a:rPr lang="en-US" sz="2200" dirty="0" err="1"/>
              <a:t>Rs</a:t>
            </a:r>
            <a:r>
              <a:rPr lang="en-US" sz="2200" dirty="0"/>
              <a:t>. 100 before </a:t>
            </a:r>
            <a:r>
              <a:rPr lang="en-US" sz="2200" dirty="0" smtClean="0"/>
              <a:t>now costs </a:t>
            </a:r>
            <a:r>
              <a:rPr lang="en-US" sz="2200" dirty="0" err="1"/>
              <a:t>Rs</a:t>
            </a:r>
            <a:r>
              <a:rPr lang="en-US" sz="2200" dirty="0"/>
              <a:t>. 105. Farmers keep this year’s wage rate at </a:t>
            </a:r>
            <a:r>
              <a:rPr lang="en-US" sz="2200" dirty="0" err="1"/>
              <a:t>Rs</a:t>
            </a:r>
            <a:r>
              <a:rPr lang="en-US" sz="2200" dirty="0"/>
              <a:t>. </a:t>
            </a:r>
            <a:r>
              <a:rPr lang="en-US" sz="2200" dirty="0" smtClean="0"/>
              <a:t>100.</a:t>
            </a:r>
          </a:p>
          <a:p>
            <a:pPr marL="3543300" lvl="8" indent="0">
              <a:buNone/>
            </a:pPr>
            <a:r>
              <a:rPr lang="en-US" sz="2300" dirty="0" smtClean="0"/>
              <a:t>38% say that this is unfair</a:t>
            </a:r>
          </a:p>
          <a:p>
            <a:pPr marL="3543300" lvl="8" indent="0">
              <a:buNone/>
            </a:pPr>
            <a:endParaRPr lang="en-US" sz="1000" dirty="0"/>
          </a:p>
          <a:p>
            <a:pPr marL="0" indent="0">
              <a:buNone/>
            </a:pPr>
            <a:r>
              <a:rPr lang="en-US" sz="2300" dirty="0"/>
              <a:t>C) </a:t>
            </a:r>
            <a:r>
              <a:rPr lang="en-US" sz="2300" dirty="0" smtClean="0"/>
              <a:t>The </a:t>
            </a:r>
            <a:r>
              <a:rPr lang="en-US" sz="2300" dirty="0"/>
              <a:t>price of food and clothing has increased since last year, so that what used to cost </a:t>
            </a:r>
            <a:r>
              <a:rPr lang="en-US" sz="2300" dirty="0" err="1" smtClean="0"/>
              <a:t>Rs</a:t>
            </a:r>
            <a:r>
              <a:rPr lang="en-US" sz="2300" dirty="0" smtClean="0"/>
              <a:t>. 100 </a:t>
            </a:r>
            <a:r>
              <a:rPr lang="en-US" sz="2300" dirty="0"/>
              <a:t>before now costs </a:t>
            </a:r>
            <a:r>
              <a:rPr lang="en-US" sz="2300" dirty="0" err="1"/>
              <a:t>Rs</a:t>
            </a:r>
            <a:r>
              <a:rPr lang="en-US" sz="2300" dirty="0"/>
              <a:t>. 110. Farmers increase this year’s wage rate from </a:t>
            </a:r>
            <a:r>
              <a:rPr lang="en-US" sz="2300" dirty="0" err="1"/>
              <a:t>Rs</a:t>
            </a:r>
            <a:r>
              <a:rPr lang="en-US" sz="2300" dirty="0"/>
              <a:t>. 100 to </a:t>
            </a:r>
            <a:r>
              <a:rPr lang="en-US" sz="2300" dirty="0" err="1"/>
              <a:t>Rs</a:t>
            </a:r>
            <a:r>
              <a:rPr lang="en-US" sz="2300" dirty="0"/>
              <a:t>. 105.</a:t>
            </a:r>
          </a:p>
          <a:p>
            <a:pPr marL="3543300" lvl="8" indent="0">
              <a:buNone/>
            </a:pPr>
            <a:r>
              <a:rPr lang="en-US" sz="2300" dirty="0" smtClean="0"/>
              <a:t>9% say that this is unfair</a:t>
            </a:r>
            <a:endParaRPr lang="en-US" sz="2300" dirty="0"/>
          </a:p>
        </p:txBody>
      </p:sp>
    </p:spTree>
    <p:extLst>
      <p:ext uri="{BB962C8B-B14F-4D97-AF65-F5344CB8AC3E}">
        <p14:creationId xmlns:p14="http://schemas.microsoft.com/office/powerpoint/2010/main" val="3929182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Prevalence of money illusion </a:t>
            </a:r>
            <a:br>
              <a:rPr lang="en-US" dirty="0" smtClean="0"/>
            </a:br>
            <a:r>
              <a:rPr lang="en-US" dirty="0" smtClean="0"/>
              <a:t>decreases with </a:t>
            </a:r>
            <a:r>
              <a:rPr lang="en-US" dirty="0"/>
              <a:t>education</a:t>
            </a:r>
            <a:br>
              <a:rPr lang="en-US" dirty="0"/>
            </a:br>
            <a:r>
              <a:rPr lang="en-US" sz="2700" dirty="0" err="1"/>
              <a:t>Beshears</a:t>
            </a:r>
            <a:r>
              <a:rPr lang="en-US" sz="2700" dirty="0"/>
              <a:t>, Choi, </a:t>
            </a:r>
            <a:r>
              <a:rPr lang="en-US" sz="2700" dirty="0" err="1"/>
              <a:t>Laibson</a:t>
            </a:r>
            <a:r>
              <a:rPr lang="en-US" sz="2700" dirty="0"/>
              <a:t>, </a:t>
            </a:r>
            <a:r>
              <a:rPr lang="en-US" sz="2700" dirty="0" err="1"/>
              <a:t>Madrian</a:t>
            </a:r>
            <a:r>
              <a:rPr lang="en-US" sz="2700" dirty="0"/>
              <a:t>, and </a:t>
            </a:r>
            <a:r>
              <a:rPr lang="en-US" sz="2700" dirty="0" err="1"/>
              <a:t>Zeldes</a:t>
            </a:r>
            <a:r>
              <a:rPr lang="en-US" sz="2700" dirty="0"/>
              <a:t> (2011)</a:t>
            </a:r>
          </a:p>
        </p:txBody>
      </p:sp>
      <p:graphicFrame>
        <p:nvGraphicFramePr>
          <p:cNvPr id="4" name="Table 3"/>
          <p:cNvGraphicFramePr>
            <a:graphicFrameLocks noGrp="1"/>
          </p:cNvGraphicFramePr>
          <p:nvPr>
            <p:extLst/>
          </p:nvPr>
        </p:nvGraphicFramePr>
        <p:xfrm>
          <a:off x="1114999" y="1996440"/>
          <a:ext cx="6688931" cy="2876550"/>
        </p:xfrm>
        <a:graphic>
          <a:graphicData uri="http://schemas.openxmlformats.org/drawingml/2006/table">
            <a:tbl>
              <a:tblPr firstRow="1" firstCol="1" bandRow="1"/>
              <a:tblGrid>
                <a:gridCol w="4234241"/>
                <a:gridCol w="2454690"/>
              </a:tblGrid>
              <a:tr h="674370">
                <a:tc>
                  <a:txBody>
                    <a:bodyPr/>
                    <a:lstStyle/>
                    <a:p>
                      <a:pPr marL="0" marR="0" algn="ctr">
                        <a:lnSpc>
                          <a:spcPct val="100000"/>
                        </a:lnSpc>
                        <a:spcBef>
                          <a:spcPts val="0"/>
                        </a:spcBef>
                        <a:spcAft>
                          <a:spcPts val="0"/>
                        </a:spcAft>
                      </a:pPr>
                      <a:r>
                        <a:rPr lang="en-US" sz="2800" b="1" dirty="0" smtClean="0">
                          <a:solidFill>
                            <a:srgbClr val="000000"/>
                          </a:solidFill>
                          <a:effectLst/>
                          <a:latin typeface="Calibri"/>
                          <a:ea typeface="Times New Roman"/>
                          <a:cs typeface="Calibri"/>
                        </a:rPr>
                        <a:t>Education group</a:t>
                      </a:r>
                      <a:endParaRPr lang="en-US" sz="2800" b="1" dirty="0">
                        <a:effectLst/>
                        <a:latin typeface="Calibri"/>
                        <a:ea typeface="Calibri"/>
                        <a:cs typeface="Times New Roman"/>
                      </a:endParaRPr>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3ECED"/>
                    </a:solidFill>
                  </a:tcPr>
                </a:tc>
                <a:tc>
                  <a:txBody>
                    <a:bodyPr/>
                    <a:lstStyle/>
                    <a:p>
                      <a:pPr marL="0" marR="0" algn="ctr">
                        <a:lnSpc>
                          <a:spcPct val="100000"/>
                        </a:lnSpc>
                        <a:spcBef>
                          <a:spcPts val="0"/>
                        </a:spcBef>
                        <a:spcAft>
                          <a:spcPts val="0"/>
                        </a:spcAft>
                      </a:pPr>
                      <a:r>
                        <a:rPr lang="en-US" sz="2800" b="1" dirty="0" smtClean="0">
                          <a:effectLst/>
                          <a:latin typeface="Calibri"/>
                          <a:ea typeface="Calibri"/>
                          <a:cs typeface="Calibri"/>
                        </a:rPr>
                        <a:t>Fraction</a:t>
                      </a:r>
                      <a:r>
                        <a:rPr lang="en-US" sz="2800" b="1" baseline="0" dirty="0" smtClean="0">
                          <a:effectLst/>
                          <a:latin typeface="Calibri"/>
                          <a:ea typeface="Calibri"/>
                          <a:cs typeface="Calibri"/>
                        </a:rPr>
                        <a:t> with money illusion</a:t>
                      </a:r>
                      <a:endParaRPr lang="en-US" sz="28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3ECED"/>
                    </a:solidFill>
                  </a:tcPr>
                </a:tc>
              </a:tr>
              <a:tr h="674370">
                <a:tc>
                  <a:txBody>
                    <a:bodyPr/>
                    <a:lstStyle/>
                    <a:p>
                      <a:pPr marL="0" marR="0" algn="l">
                        <a:lnSpc>
                          <a:spcPct val="100000"/>
                        </a:lnSpc>
                        <a:spcBef>
                          <a:spcPts val="0"/>
                        </a:spcBef>
                        <a:spcAft>
                          <a:spcPts val="0"/>
                        </a:spcAft>
                      </a:pPr>
                      <a:r>
                        <a:rPr lang="en-US" sz="2800" kern="1200" dirty="0" smtClean="0">
                          <a:solidFill>
                            <a:srgbClr val="000000"/>
                          </a:solidFill>
                          <a:effectLst/>
                          <a:latin typeface="Calibri"/>
                          <a:ea typeface="Times New Roman"/>
                          <a:cs typeface="Calibri"/>
                        </a:rPr>
                        <a:t>Low (HS degree or less)</a:t>
                      </a:r>
                      <a:endParaRPr lang="en-US" sz="2800" kern="1200" dirty="0">
                        <a:solidFill>
                          <a:srgbClr val="000000"/>
                        </a:solidFill>
                        <a:effectLst/>
                        <a:latin typeface="Calibri"/>
                        <a:ea typeface="Times New Roman"/>
                        <a:cs typeface="Calibri"/>
                      </a:endParaRPr>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800" dirty="0" smtClean="0">
                          <a:solidFill>
                            <a:srgbClr val="000000"/>
                          </a:solidFill>
                          <a:effectLst/>
                          <a:latin typeface="Calibri"/>
                          <a:ea typeface="Times New Roman"/>
                          <a:cs typeface="Calibri"/>
                        </a:rPr>
                        <a:t>45 %</a:t>
                      </a:r>
                      <a:endParaRPr lang="en-US" sz="28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74370">
                <a:tc>
                  <a:txBody>
                    <a:bodyPr/>
                    <a:lstStyle/>
                    <a:p>
                      <a:pPr marL="0" marR="0" algn="l">
                        <a:lnSpc>
                          <a:spcPct val="100000"/>
                        </a:lnSpc>
                        <a:spcBef>
                          <a:spcPts val="0"/>
                        </a:spcBef>
                        <a:spcAft>
                          <a:spcPts val="0"/>
                        </a:spcAft>
                      </a:pPr>
                      <a:r>
                        <a:rPr lang="en-US" sz="2800" kern="1200" dirty="0" smtClean="0">
                          <a:solidFill>
                            <a:srgbClr val="000000"/>
                          </a:solidFill>
                          <a:effectLst/>
                          <a:latin typeface="Calibri"/>
                          <a:ea typeface="Times New Roman"/>
                          <a:cs typeface="Calibri"/>
                        </a:rPr>
                        <a:t>Medium (some college)</a:t>
                      </a:r>
                      <a:endParaRPr lang="en-US" sz="2800" kern="1200" dirty="0">
                        <a:solidFill>
                          <a:srgbClr val="000000"/>
                        </a:solidFill>
                        <a:effectLst/>
                        <a:latin typeface="Calibri"/>
                        <a:ea typeface="Times New Roman"/>
                        <a:cs typeface="Calibri"/>
                      </a:endParaRPr>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800" kern="1200" dirty="0" smtClean="0">
                          <a:solidFill>
                            <a:srgbClr val="000000"/>
                          </a:solidFill>
                          <a:effectLst/>
                          <a:latin typeface="Calibri"/>
                          <a:ea typeface="Times New Roman"/>
                          <a:cs typeface="Calibri"/>
                        </a:rPr>
                        <a:t>40 %</a:t>
                      </a:r>
                      <a:endParaRPr lang="en-US" sz="2800" kern="1200" dirty="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74370">
                <a:tc>
                  <a:txBody>
                    <a:bodyPr/>
                    <a:lstStyle/>
                    <a:p>
                      <a:pPr marL="0" marR="0" algn="l">
                        <a:lnSpc>
                          <a:spcPct val="100000"/>
                        </a:lnSpc>
                        <a:spcBef>
                          <a:spcPts val="0"/>
                        </a:spcBef>
                        <a:spcAft>
                          <a:spcPts val="0"/>
                        </a:spcAft>
                      </a:pPr>
                      <a:r>
                        <a:rPr lang="en-US" sz="2800" kern="1200" dirty="0" smtClean="0">
                          <a:solidFill>
                            <a:srgbClr val="000000"/>
                          </a:solidFill>
                          <a:effectLst/>
                          <a:latin typeface="Calibri"/>
                          <a:ea typeface="Times New Roman"/>
                          <a:cs typeface="Calibri"/>
                        </a:rPr>
                        <a:t>High (college or higher)</a:t>
                      </a:r>
                      <a:endParaRPr lang="en-US" sz="2800" kern="1200" dirty="0">
                        <a:solidFill>
                          <a:srgbClr val="000000"/>
                        </a:solidFill>
                        <a:effectLst/>
                        <a:latin typeface="Calibri"/>
                        <a:ea typeface="Times New Roman"/>
                        <a:cs typeface="Calibri"/>
                      </a:endParaRPr>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800" dirty="0" smtClean="0">
                          <a:solidFill>
                            <a:srgbClr val="000000"/>
                          </a:solidFill>
                          <a:effectLst/>
                          <a:latin typeface="Calibri"/>
                          <a:ea typeface="Times New Roman"/>
                          <a:cs typeface="Calibri"/>
                        </a:rPr>
                        <a:t>22</a:t>
                      </a:r>
                      <a:r>
                        <a:rPr lang="en-US" sz="2800" baseline="0" dirty="0" smtClean="0">
                          <a:solidFill>
                            <a:srgbClr val="000000"/>
                          </a:solidFill>
                          <a:effectLst/>
                          <a:latin typeface="Calibri"/>
                          <a:ea typeface="Times New Roman"/>
                          <a:cs typeface="Calibri"/>
                        </a:rPr>
                        <a:t> </a:t>
                      </a:r>
                      <a:r>
                        <a:rPr lang="en-US" sz="2800" dirty="0" smtClean="0">
                          <a:solidFill>
                            <a:srgbClr val="000000"/>
                          </a:solidFill>
                          <a:effectLst/>
                          <a:latin typeface="Calibri"/>
                          <a:ea typeface="Times New Roman"/>
                          <a:cs typeface="Calibri"/>
                        </a:rPr>
                        <a:t>%</a:t>
                      </a:r>
                      <a:endParaRPr lang="en-US" sz="28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059189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dirty="0" smtClean="0"/>
              <a:t>. Downward nominal wage rigidity</a:t>
            </a:r>
            <a:endParaRPr lang="en-US" dirty="0"/>
          </a:p>
        </p:txBody>
      </p:sp>
      <p:sp>
        <p:nvSpPr>
          <p:cNvPr id="3" name="Content Placeholder 2"/>
          <p:cNvSpPr>
            <a:spLocks noGrp="1"/>
          </p:cNvSpPr>
          <p:nvPr>
            <p:ph idx="1"/>
          </p:nvPr>
        </p:nvSpPr>
        <p:spPr/>
        <p:txBody>
          <a:bodyPr/>
          <a:lstStyle/>
          <a:p>
            <a:r>
              <a:rPr lang="en-US" b="1" dirty="0" smtClean="0">
                <a:solidFill>
                  <a:srgbClr val="FF0000"/>
                </a:solidFill>
              </a:rPr>
              <a:t>Nominal</a:t>
            </a:r>
            <a:r>
              <a:rPr lang="en-US" dirty="0" smtClean="0">
                <a:solidFill>
                  <a:srgbClr val="FF0000"/>
                </a:solidFill>
              </a:rPr>
              <a:t> </a:t>
            </a:r>
            <a:r>
              <a:rPr lang="en-US" dirty="0" smtClean="0"/>
              <a:t>wages don’t fall</a:t>
            </a:r>
            <a:endParaRPr lang="en-US" dirty="0"/>
          </a:p>
        </p:txBody>
      </p:sp>
    </p:spTree>
    <p:extLst>
      <p:ext uri="{BB962C8B-B14F-4D97-AF65-F5344CB8AC3E}">
        <p14:creationId xmlns:p14="http://schemas.microsoft.com/office/powerpoint/2010/main" val="179107457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Ethnographic evidence</a:t>
            </a:r>
            <a:br>
              <a:rPr lang="en-US" dirty="0" smtClean="0"/>
            </a:br>
            <a:r>
              <a:rPr lang="en-US" sz="3100" dirty="0" err="1"/>
              <a:t>Bewley</a:t>
            </a:r>
            <a:r>
              <a:rPr lang="en-US" sz="3100" dirty="0"/>
              <a:t> and </a:t>
            </a:r>
            <a:r>
              <a:rPr lang="en-US" sz="3100" dirty="0" err="1"/>
              <a:t>Brainard</a:t>
            </a:r>
            <a:r>
              <a:rPr lang="en-US" sz="3100" dirty="0"/>
              <a:t> (1993</a:t>
            </a:r>
            <a:r>
              <a:rPr lang="en-US" sz="3100" dirty="0" smtClean="0"/>
              <a:t>)</a:t>
            </a:r>
            <a:endParaRPr lang="en-US" sz="3100" dirty="0"/>
          </a:p>
        </p:txBody>
      </p:sp>
      <p:sp>
        <p:nvSpPr>
          <p:cNvPr id="3" name="Content Placeholder 2"/>
          <p:cNvSpPr>
            <a:spLocks noGrp="1"/>
          </p:cNvSpPr>
          <p:nvPr>
            <p:ph idx="1"/>
          </p:nvPr>
        </p:nvSpPr>
        <p:spPr/>
        <p:txBody>
          <a:bodyPr>
            <a:normAutofit fontScale="92500" lnSpcReduction="20000"/>
          </a:bodyPr>
          <a:lstStyle/>
          <a:p>
            <a:r>
              <a:rPr lang="en-US" dirty="0" smtClean="0"/>
              <a:t>Survey of 61 firms in Connecticut in 1992 (immediately following a recession).</a:t>
            </a:r>
          </a:p>
          <a:p>
            <a:r>
              <a:rPr lang="en-US" dirty="0" smtClean="0"/>
              <a:t>11 firms reported nominal wage cuts during </a:t>
            </a:r>
            <a:r>
              <a:rPr lang="en-US" dirty="0"/>
              <a:t>the last </a:t>
            </a:r>
            <a:r>
              <a:rPr lang="en-US" dirty="0" smtClean="0"/>
              <a:t>ten years.</a:t>
            </a:r>
          </a:p>
          <a:p>
            <a:r>
              <a:rPr lang="en-US" dirty="0" smtClean="0"/>
              <a:t>Of  these 11 firms, most had </a:t>
            </a:r>
            <a:r>
              <a:rPr lang="en-US" dirty="0"/>
              <a:t>done </a:t>
            </a:r>
            <a:r>
              <a:rPr lang="en-US" dirty="0" smtClean="0"/>
              <a:t>so in </a:t>
            </a:r>
            <a:r>
              <a:rPr lang="en-US" dirty="0"/>
              <a:t>response </a:t>
            </a:r>
            <a:r>
              <a:rPr lang="en-US" dirty="0" smtClean="0"/>
              <a:t>to  </a:t>
            </a:r>
            <a:r>
              <a:rPr lang="en-US" dirty="0"/>
              <a:t>serious  problems. </a:t>
            </a:r>
            <a:r>
              <a:rPr lang="en-US" dirty="0" smtClean="0"/>
              <a:t>In two cases</a:t>
            </a:r>
            <a:r>
              <a:rPr lang="en-US" dirty="0"/>
              <a:t>, </a:t>
            </a:r>
            <a:r>
              <a:rPr lang="en-US" dirty="0" smtClean="0"/>
              <a:t>the cuts had  </a:t>
            </a:r>
            <a:r>
              <a:rPr lang="en-US" dirty="0"/>
              <a:t>been </a:t>
            </a:r>
            <a:r>
              <a:rPr lang="en-US" dirty="0" smtClean="0"/>
              <a:t>rescinded within six months.</a:t>
            </a:r>
          </a:p>
          <a:p>
            <a:r>
              <a:rPr lang="en-US" dirty="0" smtClean="0"/>
              <a:t>Employers reported that morale problems would arise if their firm cut wages, unless the firm was under severe duress – for instance, on the brink of bankruptcy.</a:t>
            </a:r>
            <a:endParaRPr lang="en-US" dirty="0"/>
          </a:p>
        </p:txBody>
      </p:sp>
    </p:spTree>
    <p:extLst>
      <p:ext uri="{BB962C8B-B14F-4D97-AF65-F5344CB8AC3E}">
        <p14:creationId xmlns:p14="http://schemas.microsoft.com/office/powerpoint/2010/main" val="1916606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Downward nominal wage rigidity</a:t>
            </a:r>
            <a:endParaRPr lang="en-US" dirty="0"/>
          </a:p>
        </p:txBody>
      </p:sp>
      <p:sp>
        <p:nvSpPr>
          <p:cNvPr id="3" name="Content Placeholder 2"/>
          <p:cNvSpPr>
            <a:spLocks noGrp="1"/>
          </p:cNvSpPr>
          <p:nvPr>
            <p:ph idx="1"/>
          </p:nvPr>
        </p:nvSpPr>
        <p:spPr/>
        <p:txBody>
          <a:bodyPr/>
          <a:lstStyle/>
          <a:p>
            <a:r>
              <a:rPr lang="en-US" dirty="0" smtClean="0"/>
              <a:t>Cliff at zero for nominal wage changes (%)</a:t>
            </a:r>
            <a:endParaRPr lang="en-US" dirty="0"/>
          </a:p>
        </p:txBody>
      </p:sp>
      <p:pic>
        <p:nvPicPr>
          <p:cNvPr id="642050" name="Picture 2"/>
          <p:cNvPicPr>
            <a:picLocks noChangeAspect="1" noChangeArrowheads="1"/>
          </p:cNvPicPr>
          <p:nvPr/>
        </p:nvPicPr>
        <p:blipFill>
          <a:blip r:embed="rId2"/>
          <a:srcRect/>
          <a:stretch>
            <a:fillRect/>
          </a:stretch>
        </p:blipFill>
        <p:spPr bwMode="auto">
          <a:xfrm>
            <a:off x="457200" y="2934362"/>
            <a:ext cx="8305800" cy="3009238"/>
          </a:xfrm>
          <a:prstGeom prst="rect">
            <a:avLst/>
          </a:prstGeom>
          <a:noFill/>
          <a:ln w="9525">
            <a:noFill/>
            <a:miter lim="800000"/>
            <a:headEnd/>
            <a:tailEnd/>
          </a:ln>
          <a:effectLst/>
        </p:spPr>
      </p:pic>
      <p:sp>
        <p:nvSpPr>
          <p:cNvPr id="5" name="TextBox 4"/>
          <p:cNvSpPr txBox="1"/>
          <p:nvPr/>
        </p:nvSpPr>
        <p:spPr>
          <a:xfrm>
            <a:off x="5715000" y="6336268"/>
            <a:ext cx="3089885" cy="461665"/>
          </a:xfrm>
          <a:prstGeom prst="rect">
            <a:avLst/>
          </a:prstGeom>
          <a:noFill/>
        </p:spPr>
        <p:txBody>
          <a:bodyPr wrap="none" rtlCol="0">
            <a:spAutoFit/>
          </a:bodyPr>
          <a:lstStyle/>
          <a:p>
            <a:r>
              <a:rPr lang="en-US" sz="2400" dirty="0" smtClean="0">
                <a:solidFill>
                  <a:prstClr val="black"/>
                </a:solidFill>
              </a:rPr>
              <a:t>Fehr and </a:t>
            </a:r>
            <a:r>
              <a:rPr lang="en-US" sz="2400" dirty="0" err="1" smtClean="0">
                <a:solidFill>
                  <a:prstClr val="black"/>
                </a:solidFill>
              </a:rPr>
              <a:t>Goette</a:t>
            </a:r>
            <a:r>
              <a:rPr lang="en-US" sz="2400" dirty="0" smtClean="0">
                <a:solidFill>
                  <a:prstClr val="black"/>
                </a:solidFill>
              </a:rPr>
              <a:t> (2005)</a:t>
            </a:r>
            <a:endParaRPr lang="en-US" sz="2400" dirty="0">
              <a:solidFill>
                <a:prstClr val="black"/>
              </a:solidFill>
            </a:endParaRPr>
          </a:p>
        </p:txBody>
      </p:sp>
    </p:spTree>
    <p:extLst>
      <p:ext uri="{BB962C8B-B14F-4D97-AF65-F5344CB8AC3E}">
        <p14:creationId xmlns:p14="http://schemas.microsoft.com/office/powerpoint/2010/main" val="2408688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0" y="-380999"/>
            <a:ext cx="9144000" cy="6324600"/>
          </a:xfrm>
          <a:prstGeom prst="rect">
            <a:avLst/>
          </a:prstGeom>
        </p:spPr>
      </p:pic>
      <p:sp>
        <p:nvSpPr>
          <p:cNvPr id="2" name="Title 1"/>
          <p:cNvSpPr>
            <a:spLocks noGrp="1"/>
          </p:cNvSpPr>
          <p:nvPr>
            <p:ph type="title"/>
          </p:nvPr>
        </p:nvSpPr>
        <p:spPr>
          <a:xfrm>
            <a:off x="1066800" y="-304800"/>
            <a:ext cx="8229600" cy="1143000"/>
          </a:xfrm>
        </p:spPr>
        <p:txBody>
          <a:bodyPr>
            <a:normAutofit/>
          </a:bodyPr>
          <a:lstStyle/>
          <a:p>
            <a:r>
              <a:rPr lang="en-US" sz="2800" dirty="0" smtClean="0"/>
              <a:t>More recent evidence: </a:t>
            </a:r>
            <a:r>
              <a:rPr lang="en-US" sz="2800" dirty="0" err="1" smtClean="0"/>
              <a:t>Hipsman</a:t>
            </a:r>
            <a:r>
              <a:rPr lang="en-US" sz="2800" dirty="0" smtClean="0"/>
              <a:t> (2013)</a:t>
            </a:r>
            <a:endParaRPr lang="en-US" sz="2800" dirty="0"/>
          </a:p>
        </p:txBody>
      </p:sp>
      <p:sp>
        <p:nvSpPr>
          <p:cNvPr id="3" name="Content Placeholder 2"/>
          <p:cNvSpPr>
            <a:spLocks noGrp="1"/>
          </p:cNvSpPr>
          <p:nvPr>
            <p:ph idx="1"/>
          </p:nvPr>
        </p:nvSpPr>
        <p:spPr/>
        <p:txBody>
          <a:bodyPr>
            <a:normAutofit/>
          </a:bodyPr>
          <a:lstStyle/>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pPr marL="0" indent="0">
              <a:buNone/>
            </a:pPr>
            <a:endParaRPr lang="en-US" dirty="0"/>
          </a:p>
          <a:p>
            <a:endParaRPr lang="en-US" dirty="0"/>
          </a:p>
        </p:txBody>
      </p:sp>
      <p:sp>
        <p:nvSpPr>
          <p:cNvPr id="5" name="TextBox 4"/>
          <p:cNvSpPr txBox="1"/>
          <p:nvPr/>
        </p:nvSpPr>
        <p:spPr>
          <a:xfrm>
            <a:off x="152400" y="5950803"/>
            <a:ext cx="8382000" cy="954107"/>
          </a:xfrm>
          <a:prstGeom prst="rect">
            <a:avLst/>
          </a:prstGeom>
          <a:noFill/>
        </p:spPr>
        <p:txBody>
          <a:bodyPr wrap="square" rtlCol="0">
            <a:spAutoFit/>
          </a:bodyPr>
          <a:lstStyle/>
          <a:p>
            <a:pPr algn="ctr"/>
            <a:r>
              <a:rPr lang="en-US" sz="2800" dirty="0" smtClean="0">
                <a:solidFill>
                  <a:prstClr val="black"/>
                </a:solidFill>
              </a:rPr>
              <a:t>58 </a:t>
            </a:r>
            <a:r>
              <a:rPr lang="en-US" sz="2800" dirty="0">
                <a:solidFill>
                  <a:prstClr val="black"/>
                </a:solidFill>
              </a:rPr>
              <a:t>(0.34%) had </a:t>
            </a:r>
            <a:r>
              <a:rPr lang="en-US" sz="2800" dirty="0" smtClean="0">
                <a:solidFill>
                  <a:prstClr val="black"/>
                </a:solidFill>
              </a:rPr>
              <a:t>cuts</a:t>
            </a:r>
            <a:r>
              <a:rPr lang="en-US" sz="2800" dirty="0">
                <a:solidFill>
                  <a:prstClr val="black"/>
                </a:solidFill>
              </a:rPr>
              <a:t>, 1,964 (10.18%) had </a:t>
            </a:r>
            <a:r>
              <a:rPr lang="en-US" sz="2800" dirty="0" smtClean="0">
                <a:solidFill>
                  <a:prstClr val="black"/>
                </a:solidFill>
              </a:rPr>
              <a:t>freezes</a:t>
            </a:r>
            <a:r>
              <a:rPr lang="en-US" sz="2800" dirty="0">
                <a:solidFill>
                  <a:prstClr val="black"/>
                </a:solidFill>
              </a:rPr>
              <a:t>, and 15,091 (88.18%) had </a:t>
            </a:r>
            <a:r>
              <a:rPr lang="en-US" sz="2800" dirty="0" smtClean="0">
                <a:solidFill>
                  <a:prstClr val="black"/>
                </a:solidFill>
              </a:rPr>
              <a:t>raises.</a:t>
            </a:r>
            <a:endParaRPr lang="en-US" sz="2800" dirty="0">
              <a:solidFill>
                <a:prstClr val="black"/>
              </a:solidFill>
            </a:endParaRPr>
          </a:p>
        </p:txBody>
      </p:sp>
      <p:sp>
        <p:nvSpPr>
          <p:cNvPr id="7" name="TextBox 6"/>
          <p:cNvSpPr txBox="1"/>
          <p:nvPr/>
        </p:nvSpPr>
        <p:spPr>
          <a:xfrm>
            <a:off x="0" y="5410200"/>
            <a:ext cx="9296400" cy="523220"/>
          </a:xfrm>
          <a:prstGeom prst="rect">
            <a:avLst/>
          </a:prstGeom>
          <a:solidFill>
            <a:schemeClr val="bg1"/>
          </a:solidFill>
        </p:spPr>
        <p:txBody>
          <a:bodyPr wrap="square" rtlCol="0">
            <a:spAutoFit/>
          </a:bodyPr>
          <a:lstStyle/>
          <a:p>
            <a:r>
              <a:rPr lang="en-US" sz="2800" dirty="0">
                <a:solidFill>
                  <a:prstClr val="black"/>
                </a:solidFill>
              </a:rPr>
              <a:t>Base pay </a:t>
            </a:r>
            <a:r>
              <a:rPr lang="en-US" sz="2800" dirty="0" smtClean="0">
                <a:solidFill>
                  <a:prstClr val="black"/>
                </a:solidFill>
              </a:rPr>
              <a:t>% increase </a:t>
            </a:r>
            <a:r>
              <a:rPr lang="en-US" sz="2800" dirty="0">
                <a:solidFill>
                  <a:prstClr val="black"/>
                </a:solidFill>
              </a:rPr>
              <a:t>among those employed </a:t>
            </a:r>
            <a:r>
              <a:rPr lang="en-US" sz="2800" dirty="0" smtClean="0">
                <a:solidFill>
                  <a:prstClr val="black"/>
                </a:solidFill>
              </a:rPr>
              <a:t>in 2003 and 2004</a:t>
            </a:r>
            <a:endParaRPr lang="en-US" sz="2800" dirty="0">
              <a:solidFill>
                <a:prstClr val="black"/>
              </a:solidFill>
            </a:endParaRPr>
          </a:p>
        </p:txBody>
      </p:sp>
    </p:spTree>
    <p:extLst>
      <p:ext uri="{BB962C8B-B14F-4D97-AF65-F5344CB8AC3E}">
        <p14:creationId xmlns:p14="http://schemas.microsoft.com/office/powerpoint/2010/main" val="2240256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0" y="-228601"/>
            <a:ext cx="9144000" cy="6179403"/>
          </a:xfrm>
          <a:prstGeom prst="rect">
            <a:avLst/>
          </a:prstGeom>
        </p:spPr>
      </p:pic>
      <p:sp>
        <p:nvSpPr>
          <p:cNvPr id="2" name="Title 1"/>
          <p:cNvSpPr>
            <a:spLocks noGrp="1"/>
          </p:cNvSpPr>
          <p:nvPr>
            <p:ph type="title"/>
          </p:nvPr>
        </p:nvSpPr>
        <p:spPr>
          <a:xfrm>
            <a:off x="1066800" y="-304800"/>
            <a:ext cx="8229600" cy="1143000"/>
          </a:xfrm>
        </p:spPr>
        <p:txBody>
          <a:bodyPr>
            <a:normAutofit/>
          </a:bodyPr>
          <a:lstStyle/>
          <a:p>
            <a:r>
              <a:rPr lang="en-US" sz="2800" dirty="0" smtClean="0"/>
              <a:t>More recent evidence: </a:t>
            </a:r>
            <a:r>
              <a:rPr lang="en-US" sz="2800" dirty="0" err="1" smtClean="0"/>
              <a:t>Hipsman</a:t>
            </a:r>
            <a:r>
              <a:rPr lang="en-US" sz="2800" dirty="0" smtClean="0"/>
              <a:t> (2013)</a:t>
            </a:r>
            <a:endParaRPr lang="en-US" sz="2800" dirty="0"/>
          </a:p>
        </p:txBody>
      </p:sp>
      <p:sp>
        <p:nvSpPr>
          <p:cNvPr id="3" name="Content Placeholder 2"/>
          <p:cNvSpPr>
            <a:spLocks noGrp="1"/>
          </p:cNvSpPr>
          <p:nvPr>
            <p:ph idx="1"/>
          </p:nvPr>
        </p:nvSpPr>
        <p:spPr/>
        <p:txBody>
          <a:bodyPr>
            <a:normAutofit/>
          </a:bodyPr>
          <a:lstStyle/>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pPr marL="0" indent="0">
              <a:buNone/>
            </a:pPr>
            <a:endParaRPr lang="en-US" dirty="0"/>
          </a:p>
          <a:p>
            <a:endParaRPr lang="en-US" dirty="0"/>
          </a:p>
        </p:txBody>
      </p:sp>
      <p:sp>
        <p:nvSpPr>
          <p:cNvPr id="5" name="TextBox 4"/>
          <p:cNvSpPr txBox="1"/>
          <p:nvPr/>
        </p:nvSpPr>
        <p:spPr>
          <a:xfrm>
            <a:off x="152400" y="5950803"/>
            <a:ext cx="8382000" cy="954107"/>
          </a:xfrm>
          <a:prstGeom prst="rect">
            <a:avLst/>
          </a:prstGeom>
          <a:noFill/>
        </p:spPr>
        <p:txBody>
          <a:bodyPr wrap="square" rtlCol="0">
            <a:spAutoFit/>
          </a:bodyPr>
          <a:lstStyle/>
          <a:p>
            <a:pPr algn="ctr"/>
            <a:r>
              <a:rPr lang="en-US" sz="2800" dirty="0" smtClean="0">
                <a:solidFill>
                  <a:prstClr val="black"/>
                </a:solidFill>
              </a:rPr>
              <a:t>46 </a:t>
            </a:r>
            <a:r>
              <a:rPr lang="en-US" sz="2800" dirty="0">
                <a:solidFill>
                  <a:prstClr val="black"/>
                </a:solidFill>
              </a:rPr>
              <a:t>(0.36%) had pay cuts, 6,913 (54.58%) had pay freezes, and 5,707 (45.06%) had pay raises.</a:t>
            </a:r>
          </a:p>
        </p:txBody>
      </p:sp>
      <p:sp>
        <p:nvSpPr>
          <p:cNvPr id="7" name="TextBox 6"/>
          <p:cNvSpPr txBox="1"/>
          <p:nvPr/>
        </p:nvSpPr>
        <p:spPr>
          <a:xfrm>
            <a:off x="0" y="5410200"/>
            <a:ext cx="9296400" cy="523220"/>
          </a:xfrm>
          <a:prstGeom prst="rect">
            <a:avLst/>
          </a:prstGeom>
          <a:solidFill>
            <a:schemeClr val="bg1"/>
          </a:solidFill>
        </p:spPr>
        <p:txBody>
          <a:bodyPr wrap="square" rtlCol="0">
            <a:spAutoFit/>
          </a:bodyPr>
          <a:lstStyle/>
          <a:p>
            <a:r>
              <a:rPr lang="en-US" sz="2800" dirty="0">
                <a:solidFill>
                  <a:prstClr val="black"/>
                </a:solidFill>
              </a:rPr>
              <a:t>Base pay </a:t>
            </a:r>
            <a:r>
              <a:rPr lang="en-US" sz="2800" dirty="0" smtClean="0">
                <a:solidFill>
                  <a:prstClr val="black"/>
                </a:solidFill>
              </a:rPr>
              <a:t>% increase </a:t>
            </a:r>
            <a:r>
              <a:rPr lang="en-US" sz="2800" dirty="0">
                <a:solidFill>
                  <a:prstClr val="black"/>
                </a:solidFill>
              </a:rPr>
              <a:t>among those employed </a:t>
            </a:r>
            <a:r>
              <a:rPr lang="en-US" sz="2800" dirty="0" smtClean="0">
                <a:solidFill>
                  <a:prstClr val="black"/>
                </a:solidFill>
              </a:rPr>
              <a:t>in 2007 and 2008</a:t>
            </a:r>
            <a:endParaRPr lang="en-US" sz="2800" dirty="0">
              <a:solidFill>
                <a:prstClr val="black"/>
              </a:solidFill>
            </a:endParaRPr>
          </a:p>
        </p:txBody>
      </p:sp>
    </p:spTree>
    <p:extLst>
      <p:ext uri="{BB962C8B-B14F-4D97-AF65-F5344CB8AC3E}">
        <p14:creationId xmlns:p14="http://schemas.microsoft.com/office/powerpoint/2010/main" val="3348678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3"/>
          <a:srcRect/>
          <a:stretch>
            <a:fillRect/>
          </a:stretch>
        </p:blipFill>
        <p:spPr bwMode="auto">
          <a:xfrm>
            <a:off x="222885" y="1981200"/>
            <a:ext cx="8692515" cy="3223260"/>
          </a:xfrm>
          <a:prstGeom prst="rect">
            <a:avLst/>
          </a:prstGeom>
          <a:noFill/>
          <a:ln w="9525">
            <a:noFill/>
            <a:miter lim="800000"/>
            <a:headEnd/>
            <a:tailEnd/>
          </a:ln>
          <a:effectLst/>
        </p:spPr>
      </p:pic>
      <p:sp>
        <p:nvSpPr>
          <p:cNvPr id="13" name="Slide Number Placeholder 3"/>
          <p:cNvSpPr>
            <a:spLocks noGrp="1"/>
          </p:cNvSpPr>
          <p:nvPr>
            <p:ph type="sldNum" sz="quarter" idx="10"/>
          </p:nvPr>
        </p:nvSpPr>
        <p:spPr/>
        <p:txBody>
          <a:bodyPr/>
          <a:lstStyle/>
          <a:p>
            <a:fld id="{BED74B54-8802-4867-9586-350EFC5F2FE0}" type="slidenum">
              <a:rPr lang="en-US"/>
              <a:pPr/>
              <a:t>7</a:t>
            </a:fld>
            <a:endParaRPr lang="en-US"/>
          </a:p>
        </p:txBody>
      </p:sp>
      <p:sp>
        <p:nvSpPr>
          <p:cNvPr id="399362" name="Rectangle 2"/>
          <p:cNvSpPr>
            <a:spLocks noGrp="1" noChangeArrowheads="1"/>
          </p:cNvSpPr>
          <p:nvPr>
            <p:ph type="title"/>
          </p:nvPr>
        </p:nvSpPr>
        <p:spPr>
          <a:xfrm>
            <a:off x="457200" y="274638"/>
            <a:ext cx="8229600" cy="944562"/>
          </a:xfrm>
        </p:spPr>
        <p:txBody>
          <a:bodyPr/>
          <a:lstStyle/>
          <a:p>
            <a:r>
              <a:rPr lang="en-US" dirty="0"/>
              <a:t>Social proof continued</a:t>
            </a:r>
          </a:p>
        </p:txBody>
      </p:sp>
      <p:sp>
        <p:nvSpPr>
          <p:cNvPr id="399364" name="Rectangle 4"/>
          <p:cNvSpPr>
            <a:spLocks noChangeArrowheads="1"/>
          </p:cNvSpPr>
          <p:nvPr/>
        </p:nvSpPr>
        <p:spPr bwMode="auto">
          <a:xfrm>
            <a:off x="5029200" y="1981200"/>
            <a:ext cx="3886200" cy="3200400"/>
          </a:xfrm>
          <a:prstGeom prst="rect">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399366" name="Line 6"/>
          <p:cNvSpPr>
            <a:spLocks noChangeShapeType="1"/>
          </p:cNvSpPr>
          <p:nvPr/>
        </p:nvSpPr>
        <p:spPr bwMode="auto">
          <a:xfrm rot="-120000" flipH="1">
            <a:off x="5791198" y="2971800"/>
            <a:ext cx="45719" cy="1695450"/>
          </a:xfrm>
          <a:prstGeom prst="line">
            <a:avLst/>
          </a:prstGeom>
          <a:noFill/>
          <a:ln w="76200">
            <a:solidFill>
              <a:schemeClr val="tx1"/>
            </a:solidFill>
            <a:round/>
            <a:headEnd/>
            <a:tailEnd/>
          </a:ln>
          <a:effectLst/>
        </p:spPr>
        <p:txBody>
          <a:bodyPr/>
          <a:lstStyle/>
          <a:p>
            <a:endParaRPr lang="en-US"/>
          </a:p>
        </p:txBody>
      </p:sp>
      <p:sp>
        <p:nvSpPr>
          <p:cNvPr id="399369" name="Line 9"/>
          <p:cNvSpPr>
            <a:spLocks noChangeShapeType="1"/>
          </p:cNvSpPr>
          <p:nvPr/>
        </p:nvSpPr>
        <p:spPr bwMode="auto">
          <a:xfrm rot="-60000" flipH="1">
            <a:off x="8183881" y="2819400"/>
            <a:ext cx="45719" cy="1847850"/>
          </a:xfrm>
          <a:prstGeom prst="line">
            <a:avLst/>
          </a:prstGeom>
          <a:noFill/>
          <a:ln w="76200">
            <a:solidFill>
              <a:schemeClr val="tx1"/>
            </a:solidFill>
            <a:round/>
            <a:headEnd/>
            <a:tailEnd/>
          </a:ln>
          <a:effectLst/>
        </p:spPr>
        <p:txBody>
          <a:bodyPr/>
          <a:lstStyle/>
          <a:p>
            <a:endParaRPr lang="en-US"/>
          </a:p>
        </p:txBody>
      </p:sp>
      <p:sp>
        <p:nvSpPr>
          <p:cNvPr id="399372" name="Text Box 12"/>
          <p:cNvSpPr txBox="1">
            <a:spLocks noChangeArrowheads="1"/>
          </p:cNvSpPr>
          <p:nvPr/>
        </p:nvSpPr>
        <p:spPr bwMode="auto">
          <a:xfrm>
            <a:off x="5657850" y="4648200"/>
            <a:ext cx="438150" cy="457200"/>
          </a:xfrm>
          <a:prstGeom prst="rect">
            <a:avLst/>
          </a:prstGeom>
          <a:noFill/>
          <a:ln w="9525">
            <a:noFill/>
            <a:miter lim="800000"/>
            <a:headEnd/>
            <a:tailEnd/>
          </a:ln>
          <a:effectLst/>
        </p:spPr>
        <p:txBody>
          <a:bodyPr wrap="none">
            <a:spAutoFit/>
          </a:bodyPr>
          <a:lstStyle/>
          <a:p>
            <a:r>
              <a:rPr lang="en-US" sz="2400" b="1" dirty="0">
                <a:solidFill>
                  <a:srgbClr val="000000"/>
                </a:solidFill>
              </a:rPr>
              <a:t>a.</a:t>
            </a:r>
          </a:p>
        </p:txBody>
      </p:sp>
      <p:sp>
        <p:nvSpPr>
          <p:cNvPr id="399373" name="Text Box 13"/>
          <p:cNvSpPr txBox="1">
            <a:spLocks noChangeArrowheads="1"/>
          </p:cNvSpPr>
          <p:nvPr/>
        </p:nvSpPr>
        <p:spPr bwMode="auto">
          <a:xfrm>
            <a:off x="6861175" y="4648200"/>
            <a:ext cx="454025" cy="457200"/>
          </a:xfrm>
          <a:prstGeom prst="rect">
            <a:avLst/>
          </a:prstGeom>
          <a:noFill/>
          <a:ln w="9525">
            <a:noFill/>
            <a:miter lim="800000"/>
            <a:headEnd/>
            <a:tailEnd/>
          </a:ln>
          <a:effectLst/>
        </p:spPr>
        <p:txBody>
          <a:bodyPr wrap="none">
            <a:spAutoFit/>
          </a:bodyPr>
          <a:lstStyle/>
          <a:p>
            <a:r>
              <a:rPr lang="en-US" sz="2400" b="1" dirty="0">
                <a:solidFill>
                  <a:srgbClr val="000000"/>
                </a:solidFill>
              </a:rPr>
              <a:t>b.</a:t>
            </a:r>
          </a:p>
        </p:txBody>
      </p:sp>
      <p:sp>
        <p:nvSpPr>
          <p:cNvPr id="399374" name="Text Box 14"/>
          <p:cNvSpPr txBox="1">
            <a:spLocks noChangeArrowheads="1"/>
          </p:cNvSpPr>
          <p:nvPr/>
        </p:nvSpPr>
        <p:spPr bwMode="auto">
          <a:xfrm>
            <a:off x="8001000" y="4648200"/>
            <a:ext cx="438150" cy="457200"/>
          </a:xfrm>
          <a:prstGeom prst="rect">
            <a:avLst/>
          </a:prstGeom>
          <a:noFill/>
          <a:ln w="9525">
            <a:noFill/>
            <a:miter lim="800000"/>
            <a:headEnd/>
            <a:tailEnd/>
          </a:ln>
          <a:effectLst/>
        </p:spPr>
        <p:txBody>
          <a:bodyPr wrap="none">
            <a:spAutoFit/>
          </a:bodyPr>
          <a:lstStyle/>
          <a:p>
            <a:r>
              <a:rPr lang="en-US" sz="2400" b="1" dirty="0">
                <a:solidFill>
                  <a:srgbClr val="000000"/>
                </a:solidFill>
              </a:rPr>
              <a:t>c.</a:t>
            </a:r>
          </a:p>
        </p:txBody>
      </p:sp>
      <p:sp>
        <p:nvSpPr>
          <p:cNvPr id="399375" name="Text Box 15"/>
          <p:cNvSpPr txBox="1">
            <a:spLocks noChangeArrowheads="1"/>
          </p:cNvSpPr>
          <p:nvPr/>
        </p:nvSpPr>
        <p:spPr bwMode="auto">
          <a:xfrm>
            <a:off x="365125" y="5964238"/>
            <a:ext cx="7540526" cy="461665"/>
          </a:xfrm>
          <a:prstGeom prst="rect">
            <a:avLst/>
          </a:prstGeom>
          <a:noFill/>
          <a:ln w="9525">
            <a:noFill/>
            <a:miter lim="800000"/>
            <a:headEnd/>
            <a:tailEnd/>
          </a:ln>
          <a:effectLst/>
        </p:spPr>
        <p:txBody>
          <a:bodyPr wrap="none">
            <a:spAutoFit/>
          </a:bodyPr>
          <a:lstStyle/>
          <a:p>
            <a:r>
              <a:rPr lang="en-US" sz="2400" b="1" dirty="0"/>
              <a:t>Which line on the left is the same as the line on the right?</a:t>
            </a:r>
          </a:p>
        </p:txBody>
      </p:sp>
      <p:sp>
        <p:nvSpPr>
          <p:cNvPr id="399365" name="Rectangle 5"/>
          <p:cNvSpPr>
            <a:spLocks noChangeArrowheads="1"/>
          </p:cNvSpPr>
          <p:nvPr/>
        </p:nvSpPr>
        <p:spPr bwMode="auto">
          <a:xfrm>
            <a:off x="228600" y="1981200"/>
            <a:ext cx="3829050" cy="32004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399370" name="Line 10"/>
          <p:cNvSpPr>
            <a:spLocks noChangeShapeType="1"/>
          </p:cNvSpPr>
          <p:nvPr/>
        </p:nvSpPr>
        <p:spPr bwMode="auto">
          <a:xfrm rot="60000">
            <a:off x="2049778" y="2514600"/>
            <a:ext cx="45719" cy="2133600"/>
          </a:xfrm>
          <a:prstGeom prst="line">
            <a:avLst/>
          </a:prstGeom>
          <a:noFill/>
          <a:ln w="76200">
            <a:solidFill>
              <a:srgbClr val="000000"/>
            </a:solidFill>
            <a:round/>
            <a:headEnd/>
            <a:tailEnd/>
          </a:ln>
          <a:effectLst/>
        </p:spPr>
        <p:txBody>
          <a:bodyPr/>
          <a:lstStyle/>
          <a:p>
            <a:endParaRPr lang="en-US"/>
          </a:p>
        </p:txBody>
      </p:sp>
      <p:sp>
        <p:nvSpPr>
          <p:cNvPr id="15" name="Line 10"/>
          <p:cNvSpPr>
            <a:spLocks noChangeShapeType="1"/>
          </p:cNvSpPr>
          <p:nvPr/>
        </p:nvSpPr>
        <p:spPr bwMode="auto">
          <a:xfrm rot="60000">
            <a:off x="7029015" y="2514837"/>
            <a:ext cx="45719" cy="2133600"/>
          </a:xfrm>
          <a:prstGeom prst="line">
            <a:avLst/>
          </a:prstGeom>
          <a:noFill/>
          <a:ln w="76200">
            <a:solidFill>
              <a:schemeClr val="tx1"/>
            </a:solidFill>
            <a:round/>
            <a:headEnd/>
            <a:tailEnd/>
          </a:ln>
          <a:effectLst/>
        </p:spPr>
        <p:txBody>
          <a:bodyPr/>
          <a:lstStyle/>
          <a:p>
            <a:endParaRPr lang="en-US"/>
          </a:p>
        </p:txBody>
      </p:sp>
    </p:spTree>
    <p:extLst>
      <p:ext uri="{BB962C8B-B14F-4D97-AF65-F5344CB8AC3E}">
        <p14:creationId xmlns:p14="http://schemas.microsoft.com/office/powerpoint/2010/main" val="1363226803"/>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Shift in labor demand without wage rigidity</a:t>
            </a:r>
            <a:endParaRPr lang="en-US" sz="3200" dirty="0"/>
          </a:p>
        </p:txBody>
      </p:sp>
      <p:cxnSp>
        <p:nvCxnSpPr>
          <p:cNvPr id="6" name="Straight Arrow Connector 5"/>
          <p:cNvCxnSpPr/>
          <p:nvPr/>
        </p:nvCxnSpPr>
        <p:spPr>
          <a:xfrm>
            <a:off x="1905000" y="5486400"/>
            <a:ext cx="5029200" cy="1588"/>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8" name="Straight Connector 7"/>
          <p:cNvCxnSpPr/>
          <p:nvPr/>
        </p:nvCxnSpPr>
        <p:spPr>
          <a:xfrm>
            <a:off x="2438400" y="2590800"/>
            <a:ext cx="3124200" cy="2590800"/>
          </a:xfrm>
          <a:prstGeom prst="line">
            <a:avLst/>
          </a:prstGeom>
        </p:spPr>
        <p:style>
          <a:lnRef idx="2">
            <a:schemeClr val="accent1"/>
          </a:lnRef>
          <a:fillRef idx="1">
            <a:schemeClr val="lt1"/>
          </a:fillRef>
          <a:effectRef idx="0">
            <a:schemeClr val="accent1"/>
          </a:effectRef>
          <a:fontRef idx="minor">
            <a:schemeClr val="dk1"/>
          </a:fontRef>
        </p:style>
      </p:cxnSp>
      <p:cxnSp>
        <p:nvCxnSpPr>
          <p:cNvPr id="12" name="Straight Connector 11"/>
          <p:cNvCxnSpPr/>
          <p:nvPr/>
        </p:nvCxnSpPr>
        <p:spPr>
          <a:xfrm>
            <a:off x="1828800" y="3810000"/>
            <a:ext cx="2057400" cy="0"/>
          </a:xfrm>
          <a:prstGeom prst="line">
            <a:avLst/>
          </a:prstGeom>
          <a:ln>
            <a:prstDash val="dash"/>
          </a:ln>
        </p:spPr>
        <p:style>
          <a:lnRef idx="1">
            <a:schemeClr val="dk1"/>
          </a:lnRef>
          <a:fillRef idx="2">
            <a:schemeClr val="dk1"/>
          </a:fillRef>
          <a:effectRef idx="1">
            <a:schemeClr val="dk1"/>
          </a:effectRef>
          <a:fontRef idx="minor">
            <a:schemeClr val="dk1"/>
          </a:fontRef>
        </p:style>
      </p:cxnSp>
      <p:cxnSp>
        <p:nvCxnSpPr>
          <p:cNvPr id="13" name="Straight Connector 12"/>
          <p:cNvCxnSpPr/>
          <p:nvPr/>
        </p:nvCxnSpPr>
        <p:spPr>
          <a:xfrm rot="5400000" flipH="1" flipV="1">
            <a:off x="3010694" y="4686300"/>
            <a:ext cx="1751806" cy="794"/>
          </a:xfrm>
          <a:prstGeom prst="line">
            <a:avLst/>
          </a:prstGeom>
          <a:ln>
            <a:prstDash val="dash"/>
          </a:ln>
        </p:spPr>
        <p:style>
          <a:lnRef idx="1">
            <a:schemeClr val="dk1"/>
          </a:lnRef>
          <a:fillRef idx="2">
            <a:schemeClr val="dk1"/>
          </a:fillRef>
          <a:effectRef idx="1">
            <a:schemeClr val="dk1"/>
          </a:effectRef>
          <a:fontRef idx="minor">
            <a:schemeClr val="dk1"/>
          </a:fontRef>
        </p:style>
      </p:cxnSp>
      <p:sp>
        <p:nvSpPr>
          <p:cNvPr id="18" name="TextBox 17"/>
          <p:cNvSpPr txBox="1"/>
          <p:nvPr/>
        </p:nvSpPr>
        <p:spPr>
          <a:xfrm>
            <a:off x="2819400" y="5562600"/>
            <a:ext cx="1447800" cy="5847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600" dirty="0" smtClean="0">
                <a:solidFill>
                  <a:prstClr val="black"/>
                </a:solidFill>
              </a:rPr>
              <a:t>Recession</a:t>
            </a:r>
          </a:p>
          <a:p>
            <a:pPr algn="ctr"/>
            <a:r>
              <a:rPr lang="en-US" sz="1600" dirty="0" smtClean="0">
                <a:solidFill>
                  <a:prstClr val="black"/>
                </a:solidFill>
              </a:rPr>
              <a:t>employment</a:t>
            </a:r>
            <a:endParaRPr lang="en-US" sz="1600" dirty="0">
              <a:solidFill>
                <a:prstClr val="black"/>
              </a:solidFill>
            </a:endParaRPr>
          </a:p>
        </p:txBody>
      </p:sp>
      <p:sp>
        <p:nvSpPr>
          <p:cNvPr id="19" name="TextBox 18"/>
          <p:cNvSpPr txBox="1"/>
          <p:nvPr/>
        </p:nvSpPr>
        <p:spPr>
          <a:xfrm>
            <a:off x="838200" y="3505200"/>
            <a:ext cx="1008225" cy="584775"/>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pPr algn="ctr"/>
            <a:r>
              <a:rPr lang="en-US" sz="1600" dirty="0" smtClean="0">
                <a:solidFill>
                  <a:prstClr val="black"/>
                </a:solidFill>
              </a:rPr>
              <a:t>Recession</a:t>
            </a:r>
          </a:p>
          <a:p>
            <a:pPr algn="ctr"/>
            <a:r>
              <a:rPr lang="en-US" sz="1600" dirty="0" smtClean="0">
                <a:solidFill>
                  <a:prstClr val="black"/>
                </a:solidFill>
              </a:rPr>
              <a:t>wage</a:t>
            </a:r>
            <a:endParaRPr lang="en-US" sz="1600" dirty="0">
              <a:solidFill>
                <a:prstClr val="black"/>
              </a:solidFill>
            </a:endParaRPr>
          </a:p>
        </p:txBody>
      </p:sp>
      <p:cxnSp>
        <p:nvCxnSpPr>
          <p:cNvPr id="20" name="Straight Arrow Connector 19"/>
          <p:cNvCxnSpPr/>
          <p:nvPr/>
        </p:nvCxnSpPr>
        <p:spPr>
          <a:xfrm rot="5400000" flipH="1" flipV="1">
            <a:off x="38100" y="3619500"/>
            <a:ext cx="3733800" cy="1588"/>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sp>
        <p:nvSpPr>
          <p:cNvPr id="25" name="TextBox 24"/>
          <p:cNvSpPr txBox="1"/>
          <p:nvPr/>
        </p:nvSpPr>
        <p:spPr>
          <a:xfrm>
            <a:off x="7010400" y="5562600"/>
            <a:ext cx="769763" cy="369332"/>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US" dirty="0" smtClean="0">
                <a:solidFill>
                  <a:prstClr val="white"/>
                </a:solidFill>
              </a:rPr>
              <a:t>Labor </a:t>
            </a:r>
            <a:endParaRPr lang="en-US" dirty="0">
              <a:solidFill>
                <a:prstClr val="white"/>
              </a:solidFill>
            </a:endParaRPr>
          </a:p>
        </p:txBody>
      </p:sp>
      <p:sp>
        <p:nvSpPr>
          <p:cNvPr id="26" name="TextBox 25"/>
          <p:cNvSpPr txBox="1"/>
          <p:nvPr/>
        </p:nvSpPr>
        <p:spPr>
          <a:xfrm>
            <a:off x="685800" y="1447801"/>
            <a:ext cx="1143000"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smtClean="0">
                <a:solidFill>
                  <a:prstClr val="white"/>
                </a:solidFill>
              </a:rPr>
              <a:t>Real</a:t>
            </a:r>
          </a:p>
          <a:p>
            <a:pPr algn="ctr"/>
            <a:r>
              <a:rPr lang="en-US" dirty="0" smtClean="0">
                <a:solidFill>
                  <a:prstClr val="white"/>
                </a:solidFill>
              </a:rPr>
              <a:t>wage</a:t>
            </a:r>
            <a:endParaRPr lang="en-US" dirty="0">
              <a:solidFill>
                <a:prstClr val="white"/>
              </a:solidFill>
            </a:endParaRPr>
          </a:p>
        </p:txBody>
      </p:sp>
      <p:cxnSp>
        <p:nvCxnSpPr>
          <p:cNvPr id="27" name="Straight Connector 26"/>
          <p:cNvCxnSpPr/>
          <p:nvPr/>
        </p:nvCxnSpPr>
        <p:spPr>
          <a:xfrm>
            <a:off x="3810000" y="1752600"/>
            <a:ext cx="3124200" cy="2590800"/>
          </a:xfrm>
          <a:prstGeom prst="line">
            <a:avLst/>
          </a:prstGeom>
        </p:spPr>
        <p:style>
          <a:lnRef idx="2">
            <a:schemeClr val="accent1"/>
          </a:lnRef>
          <a:fillRef idx="1">
            <a:schemeClr val="lt1"/>
          </a:fillRef>
          <a:effectRef idx="0">
            <a:schemeClr val="accent1"/>
          </a:effectRef>
          <a:fontRef idx="minor">
            <a:schemeClr val="dk1"/>
          </a:fontRef>
        </p:style>
      </p:cxnSp>
      <p:cxnSp>
        <p:nvCxnSpPr>
          <p:cNvPr id="30" name="Straight Connector 29"/>
          <p:cNvCxnSpPr/>
          <p:nvPr/>
        </p:nvCxnSpPr>
        <p:spPr>
          <a:xfrm rot="5400000" flipH="1" flipV="1">
            <a:off x="3619500" y="4152900"/>
            <a:ext cx="2819400" cy="0"/>
          </a:xfrm>
          <a:prstGeom prst="line">
            <a:avLst/>
          </a:prstGeom>
          <a:ln>
            <a:prstDash val="dash"/>
          </a:ln>
        </p:spPr>
        <p:style>
          <a:lnRef idx="1">
            <a:schemeClr val="dk1"/>
          </a:lnRef>
          <a:fillRef idx="2">
            <a:schemeClr val="dk1"/>
          </a:fillRef>
          <a:effectRef idx="1">
            <a:schemeClr val="dk1"/>
          </a:effectRef>
          <a:fontRef idx="minor">
            <a:schemeClr val="dk1"/>
          </a:fontRef>
        </p:style>
      </p:cxnSp>
      <p:cxnSp>
        <p:nvCxnSpPr>
          <p:cNvPr id="32" name="Straight Connector 31"/>
          <p:cNvCxnSpPr>
            <a:stCxn id="35" idx="3"/>
          </p:cNvCxnSpPr>
          <p:nvPr/>
        </p:nvCxnSpPr>
        <p:spPr>
          <a:xfrm>
            <a:off x="1842797" y="2730788"/>
            <a:ext cx="3186403" cy="12412"/>
          </a:xfrm>
          <a:prstGeom prst="line">
            <a:avLst/>
          </a:prstGeom>
          <a:ln>
            <a:prstDash val="dash"/>
          </a:ln>
        </p:spPr>
        <p:style>
          <a:lnRef idx="1">
            <a:schemeClr val="dk1"/>
          </a:lnRef>
          <a:fillRef idx="2">
            <a:schemeClr val="dk1"/>
          </a:fillRef>
          <a:effectRef idx="1">
            <a:schemeClr val="dk1"/>
          </a:effectRef>
          <a:fontRef idx="minor">
            <a:schemeClr val="dk1"/>
          </a:fontRef>
        </p:style>
      </p:cxnSp>
      <p:sp>
        <p:nvSpPr>
          <p:cNvPr id="35" name="TextBox 34"/>
          <p:cNvSpPr txBox="1"/>
          <p:nvPr/>
        </p:nvSpPr>
        <p:spPr>
          <a:xfrm>
            <a:off x="533400" y="2438400"/>
            <a:ext cx="1309397" cy="584775"/>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pPr algn="ctr"/>
            <a:r>
              <a:rPr lang="en-US" sz="1600" dirty="0" smtClean="0">
                <a:solidFill>
                  <a:prstClr val="black"/>
                </a:solidFill>
              </a:rPr>
              <a:t>Pre-recession</a:t>
            </a:r>
          </a:p>
          <a:p>
            <a:pPr algn="ctr"/>
            <a:r>
              <a:rPr lang="en-US" sz="1600" dirty="0" smtClean="0">
                <a:solidFill>
                  <a:prstClr val="black"/>
                </a:solidFill>
              </a:rPr>
              <a:t>wage</a:t>
            </a:r>
            <a:endParaRPr lang="en-US" sz="1600" dirty="0">
              <a:solidFill>
                <a:prstClr val="black"/>
              </a:solidFill>
            </a:endParaRPr>
          </a:p>
        </p:txBody>
      </p:sp>
      <p:sp>
        <p:nvSpPr>
          <p:cNvPr id="36" name="TextBox 35"/>
          <p:cNvSpPr txBox="1"/>
          <p:nvPr/>
        </p:nvSpPr>
        <p:spPr>
          <a:xfrm>
            <a:off x="4800600" y="5562600"/>
            <a:ext cx="1447800" cy="5847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600" dirty="0" smtClean="0">
                <a:solidFill>
                  <a:prstClr val="black"/>
                </a:solidFill>
              </a:rPr>
              <a:t>Pre-recession</a:t>
            </a:r>
          </a:p>
          <a:p>
            <a:pPr algn="ctr"/>
            <a:r>
              <a:rPr lang="en-US" sz="1600" dirty="0" smtClean="0">
                <a:solidFill>
                  <a:prstClr val="black"/>
                </a:solidFill>
              </a:rPr>
              <a:t>employment</a:t>
            </a:r>
            <a:endParaRPr lang="en-US" sz="1600" dirty="0">
              <a:solidFill>
                <a:prstClr val="black"/>
              </a:solidFill>
            </a:endParaRPr>
          </a:p>
        </p:txBody>
      </p:sp>
      <p:sp>
        <p:nvSpPr>
          <p:cNvPr id="37" name="TextBox 36"/>
          <p:cNvSpPr txBox="1"/>
          <p:nvPr/>
        </p:nvSpPr>
        <p:spPr>
          <a:xfrm>
            <a:off x="6184895" y="3974068"/>
            <a:ext cx="2882905"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solidFill>
                  <a:srgbClr val="002060"/>
                </a:solidFill>
              </a:rPr>
              <a:t>Pre-recession Labor Demand</a:t>
            </a:r>
            <a:endParaRPr lang="en-US" dirty="0">
              <a:solidFill>
                <a:srgbClr val="002060"/>
              </a:solidFill>
            </a:endParaRPr>
          </a:p>
        </p:txBody>
      </p:sp>
      <p:sp>
        <p:nvSpPr>
          <p:cNvPr id="38" name="TextBox 37"/>
          <p:cNvSpPr txBox="1"/>
          <p:nvPr/>
        </p:nvSpPr>
        <p:spPr>
          <a:xfrm>
            <a:off x="5257800" y="5040868"/>
            <a:ext cx="2545056"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solidFill>
                  <a:srgbClr val="002060"/>
                </a:solidFill>
              </a:rPr>
              <a:t>Recession Labor Demand</a:t>
            </a:r>
            <a:endParaRPr lang="en-US" dirty="0">
              <a:solidFill>
                <a:srgbClr val="002060"/>
              </a:solidFill>
            </a:endParaRPr>
          </a:p>
        </p:txBody>
      </p:sp>
      <p:cxnSp>
        <p:nvCxnSpPr>
          <p:cNvPr id="39" name="Straight Connector 38"/>
          <p:cNvCxnSpPr/>
          <p:nvPr/>
        </p:nvCxnSpPr>
        <p:spPr>
          <a:xfrm flipV="1">
            <a:off x="2209800" y="1981200"/>
            <a:ext cx="3657600" cy="3429000"/>
          </a:xfrm>
          <a:prstGeom prst="line">
            <a:avLst/>
          </a:prstGeom>
        </p:spPr>
        <p:style>
          <a:lnRef idx="2">
            <a:schemeClr val="accent2"/>
          </a:lnRef>
          <a:fillRef idx="1">
            <a:schemeClr val="lt1"/>
          </a:fillRef>
          <a:effectRef idx="0">
            <a:schemeClr val="accent2"/>
          </a:effectRef>
          <a:fontRef idx="minor">
            <a:schemeClr val="dk1"/>
          </a:fontRef>
        </p:style>
      </p:cxnSp>
      <p:sp>
        <p:nvSpPr>
          <p:cNvPr id="48" name="Rectangle 47"/>
          <p:cNvSpPr/>
          <p:nvPr/>
        </p:nvSpPr>
        <p:spPr>
          <a:xfrm>
            <a:off x="5867400" y="1828800"/>
            <a:ext cx="1398140"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dirty="0" smtClean="0">
                <a:solidFill>
                  <a:srgbClr val="C00000"/>
                </a:solidFill>
              </a:rPr>
              <a:t>Labor Supply</a:t>
            </a:r>
            <a:endParaRPr lang="en-US" dirty="0">
              <a:solidFill>
                <a:srgbClr val="C00000"/>
              </a:solidFill>
            </a:endParaRPr>
          </a:p>
        </p:txBody>
      </p:sp>
      <p:sp>
        <p:nvSpPr>
          <p:cNvPr id="24" name="Down Arrow 23"/>
          <p:cNvSpPr/>
          <p:nvPr/>
        </p:nvSpPr>
        <p:spPr>
          <a:xfrm rot="2489853">
            <a:off x="5475859" y="3574638"/>
            <a:ext cx="350814" cy="14058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Oval 22"/>
          <p:cNvSpPr/>
          <p:nvPr/>
        </p:nvSpPr>
        <p:spPr>
          <a:xfrm>
            <a:off x="3870960" y="3794760"/>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Oval 27"/>
          <p:cNvSpPr/>
          <p:nvPr/>
        </p:nvSpPr>
        <p:spPr>
          <a:xfrm>
            <a:off x="4953000" y="2727960"/>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TextBox 32"/>
          <p:cNvSpPr txBox="1"/>
          <p:nvPr/>
        </p:nvSpPr>
        <p:spPr>
          <a:xfrm>
            <a:off x="5029200" y="2590800"/>
            <a:ext cx="1348511" cy="307777"/>
          </a:xfrm>
          <a:prstGeom prst="rect">
            <a:avLst/>
          </a:prstGeom>
          <a:noFill/>
        </p:spPr>
        <p:txBody>
          <a:bodyPr wrap="none" rtlCol="0">
            <a:spAutoFit/>
          </a:bodyPr>
          <a:lstStyle/>
          <a:p>
            <a:r>
              <a:rPr lang="en-US" sz="1400" dirty="0" smtClean="0">
                <a:solidFill>
                  <a:prstClr val="black"/>
                </a:solidFill>
              </a:rPr>
              <a:t>1: Pre-recession</a:t>
            </a:r>
            <a:endParaRPr lang="en-US" sz="1400" dirty="0">
              <a:solidFill>
                <a:prstClr val="black"/>
              </a:solidFill>
            </a:endParaRPr>
          </a:p>
        </p:txBody>
      </p:sp>
      <p:sp>
        <p:nvSpPr>
          <p:cNvPr id="34" name="TextBox 33"/>
          <p:cNvSpPr txBox="1"/>
          <p:nvPr/>
        </p:nvSpPr>
        <p:spPr>
          <a:xfrm>
            <a:off x="3904488" y="3657600"/>
            <a:ext cx="1085618" cy="307777"/>
          </a:xfrm>
          <a:prstGeom prst="rect">
            <a:avLst/>
          </a:prstGeom>
          <a:noFill/>
        </p:spPr>
        <p:txBody>
          <a:bodyPr wrap="none" rtlCol="0">
            <a:spAutoFit/>
          </a:bodyPr>
          <a:lstStyle/>
          <a:p>
            <a:r>
              <a:rPr lang="en-US" sz="1400" dirty="0" smtClean="0">
                <a:solidFill>
                  <a:prstClr val="black"/>
                </a:solidFill>
              </a:rPr>
              <a:t>2: Recession</a:t>
            </a:r>
            <a:endParaRPr lang="en-US" sz="1400" dirty="0">
              <a:solidFill>
                <a:prstClr val="black"/>
              </a:solidFill>
            </a:endParaRPr>
          </a:p>
        </p:txBody>
      </p:sp>
    </p:spTree>
    <p:extLst>
      <p:ext uri="{BB962C8B-B14F-4D97-AF65-F5344CB8AC3E}">
        <p14:creationId xmlns:p14="http://schemas.microsoft.com/office/powerpoint/2010/main" val="2626627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smtClean="0"/>
              <a:t>Shift in labor demand with wage rigidity</a:t>
            </a:r>
            <a:endParaRPr lang="en-US" sz="3200" dirty="0"/>
          </a:p>
        </p:txBody>
      </p:sp>
      <p:cxnSp>
        <p:nvCxnSpPr>
          <p:cNvPr id="6" name="Straight Arrow Connector 5"/>
          <p:cNvCxnSpPr/>
          <p:nvPr/>
        </p:nvCxnSpPr>
        <p:spPr>
          <a:xfrm>
            <a:off x="2583037" y="4952999"/>
            <a:ext cx="5029200" cy="1588"/>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8" name="Straight Connector 7"/>
          <p:cNvCxnSpPr/>
          <p:nvPr/>
        </p:nvCxnSpPr>
        <p:spPr>
          <a:xfrm>
            <a:off x="3116437" y="2057399"/>
            <a:ext cx="3124200" cy="2590800"/>
          </a:xfrm>
          <a:prstGeom prst="line">
            <a:avLst/>
          </a:prstGeom>
        </p:spPr>
        <p:style>
          <a:lnRef idx="2">
            <a:schemeClr val="accent1"/>
          </a:lnRef>
          <a:fillRef idx="1">
            <a:schemeClr val="lt1"/>
          </a:fillRef>
          <a:effectRef idx="0">
            <a:schemeClr val="accent1"/>
          </a:effectRef>
          <a:fontRef idx="minor">
            <a:schemeClr val="dk1"/>
          </a:fontRef>
        </p:style>
      </p:cxnSp>
      <p:cxnSp>
        <p:nvCxnSpPr>
          <p:cNvPr id="12" name="Straight Connector 11"/>
          <p:cNvCxnSpPr/>
          <p:nvPr/>
        </p:nvCxnSpPr>
        <p:spPr>
          <a:xfrm>
            <a:off x="2506837" y="2209800"/>
            <a:ext cx="3208163" cy="1588"/>
          </a:xfrm>
          <a:prstGeom prst="line">
            <a:avLst/>
          </a:prstGeom>
          <a:ln>
            <a:prstDash val="dash"/>
          </a:ln>
        </p:spPr>
        <p:style>
          <a:lnRef idx="1">
            <a:schemeClr val="dk1"/>
          </a:lnRef>
          <a:fillRef idx="2">
            <a:schemeClr val="dk1"/>
          </a:fillRef>
          <a:effectRef idx="1">
            <a:schemeClr val="dk1"/>
          </a:effectRef>
          <a:fontRef idx="minor">
            <a:schemeClr val="dk1"/>
          </a:fontRef>
        </p:style>
      </p:cxnSp>
      <p:cxnSp>
        <p:nvCxnSpPr>
          <p:cNvPr id="13" name="Straight Connector 12"/>
          <p:cNvCxnSpPr/>
          <p:nvPr/>
        </p:nvCxnSpPr>
        <p:spPr>
          <a:xfrm rot="5400000" flipH="1" flipV="1">
            <a:off x="1859931" y="3619499"/>
            <a:ext cx="2819400" cy="1588"/>
          </a:xfrm>
          <a:prstGeom prst="line">
            <a:avLst/>
          </a:prstGeom>
          <a:ln>
            <a:prstDash val="dash"/>
          </a:ln>
        </p:spPr>
        <p:style>
          <a:lnRef idx="1">
            <a:schemeClr val="dk1"/>
          </a:lnRef>
          <a:fillRef idx="2">
            <a:schemeClr val="dk1"/>
          </a:fillRef>
          <a:effectRef idx="1">
            <a:schemeClr val="dk1"/>
          </a:effectRef>
          <a:fontRef idx="minor">
            <a:schemeClr val="dk1"/>
          </a:fontRef>
        </p:style>
      </p:cxnSp>
      <p:sp>
        <p:nvSpPr>
          <p:cNvPr id="18" name="TextBox 17"/>
          <p:cNvSpPr txBox="1"/>
          <p:nvPr/>
        </p:nvSpPr>
        <p:spPr>
          <a:xfrm>
            <a:off x="2057400" y="5029199"/>
            <a:ext cx="1447800" cy="5847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600" dirty="0" smtClean="0">
                <a:solidFill>
                  <a:prstClr val="black"/>
                </a:solidFill>
              </a:rPr>
              <a:t>Recession</a:t>
            </a:r>
          </a:p>
          <a:p>
            <a:pPr algn="ctr"/>
            <a:r>
              <a:rPr lang="en-US" sz="1600" dirty="0" smtClean="0">
                <a:solidFill>
                  <a:prstClr val="black"/>
                </a:solidFill>
              </a:rPr>
              <a:t>employment</a:t>
            </a:r>
            <a:endParaRPr lang="en-US" sz="1600" dirty="0">
              <a:solidFill>
                <a:prstClr val="black"/>
              </a:solidFill>
            </a:endParaRPr>
          </a:p>
        </p:txBody>
      </p:sp>
      <p:cxnSp>
        <p:nvCxnSpPr>
          <p:cNvPr id="20" name="Straight Arrow Connector 19"/>
          <p:cNvCxnSpPr/>
          <p:nvPr/>
        </p:nvCxnSpPr>
        <p:spPr>
          <a:xfrm rot="5400000" flipH="1" flipV="1">
            <a:off x="716137" y="3086099"/>
            <a:ext cx="3733800" cy="1588"/>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sp>
        <p:nvSpPr>
          <p:cNvPr id="25" name="TextBox 24"/>
          <p:cNvSpPr txBox="1"/>
          <p:nvPr/>
        </p:nvSpPr>
        <p:spPr>
          <a:xfrm>
            <a:off x="7688437" y="5029199"/>
            <a:ext cx="769763" cy="369332"/>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US" dirty="0" smtClean="0">
                <a:solidFill>
                  <a:prstClr val="white"/>
                </a:solidFill>
              </a:rPr>
              <a:t>Labor </a:t>
            </a:r>
            <a:endParaRPr lang="en-US" dirty="0">
              <a:solidFill>
                <a:prstClr val="white"/>
              </a:solidFill>
            </a:endParaRPr>
          </a:p>
        </p:txBody>
      </p:sp>
      <p:sp>
        <p:nvSpPr>
          <p:cNvPr id="26" name="TextBox 25"/>
          <p:cNvSpPr txBox="1"/>
          <p:nvPr/>
        </p:nvSpPr>
        <p:spPr>
          <a:xfrm>
            <a:off x="1363837" y="914400"/>
            <a:ext cx="1143000"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smtClean="0">
                <a:solidFill>
                  <a:prstClr val="white"/>
                </a:solidFill>
              </a:rPr>
              <a:t>Real</a:t>
            </a:r>
          </a:p>
          <a:p>
            <a:pPr algn="ctr"/>
            <a:r>
              <a:rPr lang="en-US" dirty="0" smtClean="0">
                <a:solidFill>
                  <a:prstClr val="white"/>
                </a:solidFill>
              </a:rPr>
              <a:t>wage</a:t>
            </a:r>
            <a:endParaRPr lang="en-US" dirty="0">
              <a:solidFill>
                <a:prstClr val="white"/>
              </a:solidFill>
            </a:endParaRPr>
          </a:p>
        </p:txBody>
      </p:sp>
      <p:cxnSp>
        <p:nvCxnSpPr>
          <p:cNvPr id="27" name="Straight Connector 26"/>
          <p:cNvCxnSpPr/>
          <p:nvPr/>
        </p:nvCxnSpPr>
        <p:spPr>
          <a:xfrm>
            <a:off x="4488037" y="1219199"/>
            <a:ext cx="3124200" cy="2590800"/>
          </a:xfrm>
          <a:prstGeom prst="line">
            <a:avLst/>
          </a:prstGeom>
        </p:spPr>
        <p:style>
          <a:lnRef idx="2">
            <a:schemeClr val="accent1"/>
          </a:lnRef>
          <a:fillRef idx="1">
            <a:schemeClr val="lt1"/>
          </a:fillRef>
          <a:effectRef idx="0">
            <a:schemeClr val="accent1"/>
          </a:effectRef>
          <a:fontRef idx="minor">
            <a:schemeClr val="dk1"/>
          </a:fontRef>
        </p:style>
      </p:cxnSp>
      <p:cxnSp>
        <p:nvCxnSpPr>
          <p:cNvPr id="30" name="Straight Connector 29"/>
          <p:cNvCxnSpPr/>
          <p:nvPr/>
        </p:nvCxnSpPr>
        <p:spPr>
          <a:xfrm rot="5400000" flipH="1" flipV="1">
            <a:off x="4297537" y="3619499"/>
            <a:ext cx="2819400" cy="0"/>
          </a:xfrm>
          <a:prstGeom prst="line">
            <a:avLst/>
          </a:prstGeom>
          <a:ln>
            <a:prstDash val="dash"/>
          </a:ln>
        </p:spPr>
        <p:style>
          <a:lnRef idx="1">
            <a:schemeClr val="dk1"/>
          </a:lnRef>
          <a:fillRef idx="2">
            <a:schemeClr val="dk1"/>
          </a:fillRef>
          <a:effectRef idx="1">
            <a:schemeClr val="dk1"/>
          </a:effectRef>
          <a:fontRef idx="minor">
            <a:schemeClr val="dk1"/>
          </a:fontRef>
        </p:style>
      </p:cxnSp>
      <p:sp>
        <p:nvSpPr>
          <p:cNvPr id="35" name="TextBox 34"/>
          <p:cNvSpPr txBox="1"/>
          <p:nvPr/>
        </p:nvSpPr>
        <p:spPr>
          <a:xfrm>
            <a:off x="1006815" y="1828800"/>
            <a:ext cx="1507785" cy="584775"/>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pPr algn="ctr"/>
            <a:r>
              <a:rPr lang="en-US" sz="1600" dirty="0" smtClean="0">
                <a:solidFill>
                  <a:prstClr val="black"/>
                </a:solidFill>
              </a:rPr>
              <a:t>Downward rigid</a:t>
            </a:r>
          </a:p>
          <a:p>
            <a:pPr algn="ctr"/>
            <a:r>
              <a:rPr lang="en-US" sz="1600" dirty="0" smtClean="0">
                <a:solidFill>
                  <a:prstClr val="black"/>
                </a:solidFill>
              </a:rPr>
              <a:t>wage</a:t>
            </a:r>
            <a:endParaRPr lang="en-US" sz="1600" dirty="0">
              <a:solidFill>
                <a:prstClr val="black"/>
              </a:solidFill>
            </a:endParaRPr>
          </a:p>
        </p:txBody>
      </p:sp>
      <p:sp>
        <p:nvSpPr>
          <p:cNvPr id="36" name="TextBox 35"/>
          <p:cNvSpPr txBox="1"/>
          <p:nvPr/>
        </p:nvSpPr>
        <p:spPr>
          <a:xfrm>
            <a:off x="5562600" y="5029199"/>
            <a:ext cx="1447800" cy="5847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600" dirty="0" smtClean="0">
                <a:solidFill>
                  <a:prstClr val="black"/>
                </a:solidFill>
              </a:rPr>
              <a:t>Pre-recession</a:t>
            </a:r>
          </a:p>
          <a:p>
            <a:pPr algn="ctr"/>
            <a:r>
              <a:rPr lang="en-US" sz="1600" dirty="0" smtClean="0">
                <a:solidFill>
                  <a:prstClr val="black"/>
                </a:solidFill>
              </a:rPr>
              <a:t>employment</a:t>
            </a:r>
            <a:endParaRPr lang="en-US" sz="1600" dirty="0">
              <a:solidFill>
                <a:prstClr val="black"/>
              </a:solidFill>
            </a:endParaRPr>
          </a:p>
        </p:txBody>
      </p:sp>
      <p:sp>
        <p:nvSpPr>
          <p:cNvPr id="37" name="TextBox 36"/>
          <p:cNvSpPr txBox="1"/>
          <p:nvPr/>
        </p:nvSpPr>
        <p:spPr>
          <a:xfrm>
            <a:off x="6862932" y="3352800"/>
            <a:ext cx="1587505"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solidFill>
                  <a:srgbClr val="002060"/>
                </a:solidFill>
              </a:rPr>
              <a:t>Pre-recession Labor Demand</a:t>
            </a:r>
            <a:endParaRPr lang="en-US" dirty="0">
              <a:solidFill>
                <a:srgbClr val="002060"/>
              </a:solidFill>
            </a:endParaRPr>
          </a:p>
        </p:txBody>
      </p:sp>
      <p:sp>
        <p:nvSpPr>
          <p:cNvPr id="38" name="TextBox 37"/>
          <p:cNvSpPr txBox="1"/>
          <p:nvPr/>
        </p:nvSpPr>
        <p:spPr>
          <a:xfrm>
            <a:off x="6164437" y="4191000"/>
            <a:ext cx="16002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solidFill>
                  <a:srgbClr val="002060"/>
                </a:solidFill>
              </a:rPr>
              <a:t>Recession </a:t>
            </a:r>
          </a:p>
          <a:p>
            <a:r>
              <a:rPr lang="en-US" dirty="0" smtClean="0">
                <a:solidFill>
                  <a:srgbClr val="002060"/>
                </a:solidFill>
              </a:rPr>
              <a:t>Labor Demand</a:t>
            </a:r>
            <a:endParaRPr lang="en-US" dirty="0">
              <a:solidFill>
                <a:srgbClr val="002060"/>
              </a:solidFill>
            </a:endParaRPr>
          </a:p>
        </p:txBody>
      </p:sp>
      <p:cxnSp>
        <p:nvCxnSpPr>
          <p:cNvPr id="39" name="Straight Connector 38"/>
          <p:cNvCxnSpPr/>
          <p:nvPr/>
        </p:nvCxnSpPr>
        <p:spPr>
          <a:xfrm flipV="1">
            <a:off x="2887837" y="1447799"/>
            <a:ext cx="3657600" cy="3429000"/>
          </a:xfrm>
          <a:prstGeom prst="line">
            <a:avLst/>
          </a:prstGeom>
        </p:spPr>
        <p:style>
          <a:lnRef idx="2">
            <a:schemeClr val="accent2"/>
          </a:lnRef>
          <a:fillRef idx="1">
            <a:schemeClr val="lt1"/>
          </a:fillRef>
          <a:effectRef idx="0">
            <a:schemeClr val="accent2"/>
          </a:effectRef>
          <a:fontRef idx="minor">
            <a:schemeClr val="dk1"/>
          </a:fontRef>
        </p:style>
      </p:cxnSp>
      <p:sp>
        <p:nvSpPr>
          <p:cNvPr id="48" name="Rectangle 47"/>
          <p:cNvSpPr/>
          <p:nvPr/>
        </p:nvSpPr>
        <p:spPr>
          <a:xfrm>
            <a:off x="6545437" y="1295399"/>
            <a:ext cx="1398140"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dirty="0" smtClean="0">
                <a:solidFill>
                  <a:srgbClr val="C00000"/>
                </a:solidFill>
              </a:rPr>
              <a:t>Labor Supply</a:t>
            </a:r>
            <a:endParaRPr lang="en-US" dirty="0">
              <a:solidFill>
                <a:srgbClr val="C00000"/>
              </a:solidFill>
            </a:endParaRPr>
          </a:p>
        </p:txBody>
      </p:sp>
      <p:sp>
        <p:nvSpPr>
          <p:cNvPr id="24" name="Down Arrow 23"/>
          <p:cNvSpPr/>
          <p:nvPr/>
        </p:nvSpPr>
        <p:spPr>
          <a:xfrm rot="2489853">
            <a:off x="6137354" y="3020883"/>
            <a:ext cx="350814" cy="14048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Box 28"/>
          <p:cNvSpPr txBox="1"/>
          <p:nvPr/>
        </p:nvSpPr>
        <p:spPr>
          <a:xfrm>
            <a:off x="3581400" y="5029200"/>
            <a:ext cx="2065163" cy="1477328"/>
          </a:xfrm>
          <a:prstGeom prst="rect">
            <a:avLst/>
          </a:prstGeom>
          <a:noFill/>
        </p:spPr>
        <p:txBody>
          <a:bodyPr wrap="square" rtlCol="0">
            <a:spAutoFit/>
          </a:bodyPr>
          <a:lstStyle/>
          <a:p>
            <a:r>
              <a:rPr lang="en-US" sz="1500" b="1" dirty="0" smtClean="0">
                <a:solidFill>
                  <a:srgbClr val="00863D"/>
                </a:solidFill>
              </a:rPr>
              <a:t>Unemployment</a:t>
            </a:r>
            <a:r>
              <a:rPr lang="en-US" sz="1500" dirty="0" smtClean="0">
                <a:solidFill>
                  <a:srgbClr val="00863D"/>
                </a:solidFill>
              </a:rPr>
              <a:t> : gap between quantity of labor supplied and quantity of labor demanded </a:t>
            </a:r>
            <a:r>
              <a:rPr lang="en-US" sz="1500" i="1" dirty="0" smtClean="0">
                <a:solidFill>
                  <a:srgbClr val="00863D"/>
                </a:solidFill>
              </a:rPr>
              <a:t>at the market wage</a:t>
            </a:r>
            <a:endParaRPr lang="en-US" sz="1500" i="1" dirty="0">
              <a:solidFill>
                <a:srgbClr val="00863D"/>
              </a:solidFill>
            </a:endParaRPr>
          </a:p>
        </p:txBody>
      </p:sp>
      <p:sp>
        <p:nvSpPr>
          <p:cNvPr id="40" name="Oval 39"/>
          <p:cNvSpPr/>
          <p:nvPr/>
        </p:nvSpPr>
        <p:spPr>
          <a:xfrm>
            <a:off x="3218688" y="2157984"/>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Oval 40"/>
          <p:cNvSpPr/>
          <p:nvPr/>
        </p:nvSpPr>
        <p:spPr>
          <a:xfrm>
            <a:off x="5699760" y="2194560"/>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5" name="Straight Arrow Connector 44"/>
          <p:cNvCxnSpPr/>
          <p:nvPr/>
        </p:nvCxnSpPr>
        <p:spPr>
          <a:xfrm rot="16200000" flipH="1">
            <a:off x="4484338" y="3649186"/>
            <a:ext cx="19876" cy="2435352"/>
          </a:xfrm>
          <a:prstGeom prst="straightConnector1">
            <a:avLst/>
          </a:prstGeom>
          <a:ln>
            <a:solidFill>
              <a:srgbClr val="00B050"/>
            </a:solidFill>
            <a:headEnd type="arrow"/>
            <a:tailEnd type="arrow"/>
          </a:ln>
        </p:spPr>
        <p:style>
          <a:lnRef idx="3">
            <a:schemeClr val="dk1"/>
          </a:lnRef>
          <a:fillRef idx="0">
            <a:schemeClr val="dk1"/>
          </a:fillRef>
          <a:effectRef idx="2">
            <a:schemeClr val="dk1"/>
          </a:effectRef>
          <a:fontRef idx="minor">
            <a:schemeClr val="tx1"/>
          </a:fontRef>
        </p:style>
      </p:cxnSp>
      <p:sp>
        <p:nvSpPr>
          <p:cNvPr id="47" name="TextBox 46"/>
          <p:cNvSpPr txBox="1"/>
          <p:nvPr/>
        </p:nvSpPr>
        <p:spPr>
          <a:xfrm>
            <a:off x="5738089" y="2057400"/>
            <a:ext cx="1348511" cy="307777"/>
          </a:xfrm>
          <a:prstGeom prst="rect">
            <a:avLst/>
          </a:prstGeom>
          <a:noFill/>
        </p:spPr>
        <p:txBody>
          <a:bodyPr wrap="none" rtlCol="0">
            <a:spAutoFit/>
          </a:bodyPr>
          <a:lstStyle/>
          <a:p>
            <a:r>
              <a:rPr lang="en-US" sz="1400" dirty="0" smtClean="0">
                <a:solidFill>
                  <a:prstClr val="black"/>
                </a:solidFill>
              </a:rPr>
              <a:t>1: Pre-recession</a:t>
            </a:r>
            <a:endParaRPr lang="en-US" sz="1400" dirty="0">
              <a:solidFill>
                <a:prstClr val="black"/>
              </a:solidFill>
            </a:endParaRPr>
          </a:p>
        </p:txBody>
      </p:sp>
      <p:sp>
        <p:nvSpPr>
          <p:cNvPr id="49" name="TextBox 48"/>
          <p:cNvSpPr txBox="1"/>
          <p:nvPr/>
        </p:nvSpPr>
        <p:spPr>
          <a:xfrm>
            <a:off x="3200400" y="1905000"/>
            <a:ext cx="1085618" cy="307777"/>
          </a:xfrm>
          <a:prstGeom prst="rect">
            <a:avLst/>
          </a:prstGeom>
          <a:noFill/>
        </p:spPr>
        <p:txBody>
          <a:bodyPr wrap="none" rtlCol="0">
            <a:spAutoFit/>
          </a:bodyPr>
          <a:lstStyle/>
          <a:p>
            <a:r>
              <a:rPr lang="en-US" sz="1400" dirty="0" smtClean="0">
                <a:solidFill>
                  <a:prstClr val="black"/>
                </a:solidFill>
              </a:rPr>
              <a:t>2: Recession</a:t>
            </a:r>
            <a:endParaRPr lang="en-US" sz="1400" dirty="0">
              <a:solidFill>
                <a:prstClr val="black"/>
              </a:solidFill>
            </a:endParaRPr>
          </a:p>
        </p:txBody>
      </p:sp>
    </p:spTree>
    <p:extLst>
      <p:ext uri="{BB962C8B-B14F-4D97-AF65-F5344CB8AC3E}">
        <p14:creationId xmlns:p14="http://schemas.microsoft.com/office/powerpoint/2010/main" val="2501122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 most cases, wage freezes in year t predicts separations in year t+1</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524000"/>
            <a:ext cx="7610475" cy="5029200"/>
          </a:xfrm>
          <a:prstGeom prst="rect">
            <a:avLst/>
          </a:prstGeom>
        </p:spPr>
      </p:pic>
    </p:spTree>
    <p:extLst>
      <p:ext uri="{BB962C8B-B14F-4D97-AF65-F5344CB8AC3E}">
        <p14:creationId xmlns:p14="http://schemas.microsoft.com/office/powerpoint/2010/main" val="1004895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details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966307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dirty="0" smtClean="0"/>
              <a:t>Is downward nominal wage rigidity important for fluctuations in unemployment?</a:t>
            </a:r>
            <a:endParaRPr lang="en-US" sz="3600" dirty="0"/>
          </a:p>
        </p:txBody>
      </p:sp>
      <p:sp>
        <p:nvSpPr>
          <p:cNvPr id="3" name="Content Placeholder 2"/>
          <p:cNvSpPr>
            <a:spLocks noGrp="1"/>
          </p:cNvSpPr>
          <p:nvPr>
            <p:ph idx="1"/>
          </p:nvPr>
        </p:nvSpPr>
        <p:spPr>
          <a:xfrm>
            <a:off x="457200" y="1600200"/>
            <a:ext cx="8686800" cy="4525963"/>
          </a:xfrm>
        </p:spPr>
        <p:txBody>
          <a:bodyPr>
            <a:normAutofit fontScale="77500" lnSpcReduction="20000"/>
          </a:bodyPr>
          <a:lstStyle/>
          <a:p>
            <a:r>
              <a:rPr lang="en-US" dirty="0" smtClean="0"/>
              <a:t>Yes:</a:t>
            </a:r>
          </a:p>
          <a:p>
            <a:pPr lvl="1"/>
            <a:r>
              <a:rPr lang="en-US" dirty="0" smtClean="0"/>
              <a:t>Longitudinal administrative wage data</a:t>
            </a:r>
          </a:p>
          <a:p>
            <a:pPr lvl="1"/>
            <a:r>
              <a:rPr lang="en-US" dirty="0" smtClean="0"/>
              <a:t>Minimal surplus in labor relationship</a:t>
            </a:r>
          </a:p>
          <a:p>
            <a:pPr lvl="1"/>
            <a:r>
              <a:rPr lang="en-US" dirty="0" smtClean="0"/>
              <a:t>No other active margins of adjustment</a:t>
            </a:r>
          </a:p>
          <a:p>
            <a:pPr lvl="1"/>
            <a:r>
              <a:rPr lang="en-US" dirty="0" smtClean="0"/>
              <a:t>Low level of inflation</a:t>
            </a:r>
          </a:p>
          <a:p>
            <a:pPr lvl="1"/>
            <a:r>
              <a:rPr lang="en-US" dirty="0" smtClean="0"/>
              <a:t>Low rate of labor productivity growth</a:t>
            </a:r>
          </a:p>
          <a:p>
            <a:pPr lvl="1"/>
            <a:r>
              <a:rPr lang="en-US" dirty="0" smtClean="0"/>
              <a:t>Rigidities also affect the hiring margin (through fairness norms)</a:t>
            </a:r>
          </a:p>
          <a:p>
            <a:r>
              <a:rPr lang="en-US" dirty="0" smtClean="0"/>
              <a:t>No:</a:t>
            </a:r>
          </a:p>
          <a:p>
            <a:pPr lvl="1"/>
            <a:r>
              <a:rPr lang="en-US" dirty="0" smtClean="0"/>
              <a:t>Longitudinal household wage surveys</a:t>
            </a:r>
          </a:p>
          <a:p>
            <a:pPr lvl="1"/>
            <a:r>
              <a:rPr lang="en-US" dirty="0" smtClean="0"/>
              <a:t>Substantial surplus in labor relationship</a:t>
            </a:r>
          </a:p>
          <a:p>
            <a:pPr lvl="1"/>
            <a:r>
              <a:rPr lang="en-US" dirty="0" smtClean="0"/>
              <a:t>Many other active margins of adjustment (benefits/bonuses)</a:t>
            </a:r>
          </a:p>
          <a:p>
            <a:pPr lvl="1"/>
            <a:r>
              <a:rPr lang="en-US" dirty="0" smtClean="0"/>
              <a:t>High level of inflation</a:t>
            </a:r>
          </a:p>
          <a:p>
            <a:pPr lvl="1"/>
            <a:r>
              <a:rPr lang="en-US" dirty="0" smtClean="0"/>
              <a:t>High rate of labor productivity growth</a:t>
            </a:r>
          </a:p>
          <a:p>
            <a:pPr lvl="1"/>
            <a:endParaRPr lang="en-US" dirty="0" smtClean="0"/>
          </a:p>
          <a:p>
            <a:endParaRPr lang="en-US" dirty="0"/>
          </a:p>
        </p:txBody>
      </p:sp>
    </p:spTree>
    <p:extLst>
      <p:ext uri="{BB962C8B-B14F-4D97-AF65-F5344CB8AC3E}">
        <p14:creationId xmlns:p14="http://schemas.microsoft.com/office/powerpoint/2010/main" val="1840871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4283697339"/>
              </p:ext>
            </p:extLst>
          </p:nvPr>
        </p:nvGraphicFramePr>
        <p:xfrm>
          <a:off x="381000" y="76200"/>
          <a:ext cx="8458200" cy="6849357"/>
        </p:xfrm>
        <a:graphic>
          <a:graphicData uri="http://schemas.openxmlformats.org/drawingml/2006/table">
            <a:tbl>
              <a:tblPr firstRow="1" firstCol="1" bandRow="1"/>
              <a:tblGrid>
                <a:gridCol w="1495309"/>
                <a:gridCol w="856093"/>
                <a:gridCol w="684875"/>
                <a:gridCol w="970238"/>
                <a:gridCol w="3709737"/>
                <a:gridCol w="741948"/>
              </a:tblGrid>
              <a:tr h="152402">
                <a:tc>
                  <a:txBody>
                    <a:bodyPr/>
                    <a:lstStyle/>
                    <a:p>
                      <a:pPr marL="0" marR="0">
                        <a:lnSpc>
                          <a:spcPct val="115000"/>
                        </a:lnSpc>
                        <a:spcBef>
                          <a:spcPts val="0"/>
                        </a:spcBef>
                        <a:spcAft>
                          <a:spcPts val="0"/>
                        </a:spcAft>
                      </a:pPr>
                      <a:r>
                        <a:rPr lang="en-US" sz="900" b="1" i="1" dirty="0" smtClean="0">
                          <a:effectLst/>
                          <a:latin typeface="Calibri"/>
                          <a:ea typeface="Calibri"/>
                          <a:cs typeface="Times New Roman"/>
                        </a:rPr>
                        <a:t>PAPER (ADMIN</a:t>
                      </a:r>
                      <a:r>
                        <a:rPr lang="en-US" sz="900" b="1" i="1" baseline="0" dirty="0" smtClean="0">
                          <a:effectLst/>
                          <a:latin typeface="Calibri"/>
                          <a:ea typeface="Calibri"/>
                          <a:cs typeface="Times New Roman"/>
                        </a:rPr>
                        <a:t> DATA)</a:t>
                      </a:r>
                      <a:endParaRPr lang="en-US" sz="900" dirty="0">
                        <a:effectLst/>
                        <a:latin typeface="Calibri"/>
                        <a:ea typeface="Calibri"/>
                        <a:cs typeface="Times New Roman"/>
                      </a:endParaRP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15000"/>
                        </a:lnSpc>
                        <a:spcBef>
                          <a:spcPts val="0"/>
                        </a:spcBef>
                        <a:spcAft>
                          <a:spcPts val="0"/>
                        </a:spcAft>
                      </a:pPr>
                      <a:r>
                        <a:rPr lang="en-US" sz="900" b="1" i="1" dirty="0" smtClean="0">
                          <a:effectLst/>
                          <a:latin typeface="Calibri"/>
                          <a:ea typeface="Calibri"/>
                          <a:cs typeface="Times New Roman"/>
                        </a:rPr>
                        <a:t>COHORT</a:t>
                      </a:r>
                      <a:endParaRPr lang="en-US" sz="900" dirty="0">
                        <a:effectLst/>
                        <a:latin typeface="Calibri"/>
                        <a:ea typeface="Calibri"/>
                        <a:cs typeface="Times New Roman"/>
                      </a:endParaRP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15000"/>
                        </a:lnSpc>
                        <a:spcBef>
                          <a:spcPts val="0"/>
                        </a:spcBef>
                        <a:spcAft>
                          <a:spcPts val="0"/>
                        </a:spcAft>
                      </a:pPr>
                      <a:r>
                        <a:rPr lang="en-US" sz="900" b="1" i="1">
                          <a:effectLst/>
                          <a:latin typeface="Calibri"/>
                          <a:ea typeface="Calibri"/>
                          <a:cs typeface="Times New Roman"/>
                        </a:rPr>
                        <a:t>YEARS</a:t>
                      </a:r>
                      <a:endParaRPr lang="en-US" sz="900">
                        <a:effectLst/>
                        <a:latin typeface="Calibri"/>
                        <a:ea typeface="Calibri"/>
                        <a:cs typeface="Times New Roman"/>
                      </a:endParaRP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15000"/>
                        </a:lnSpc>
                        <a:spcBef>
                          <a:spcPts val="0"/>
                        </a:spcBef>
                        <a:spcAft>
                          <a:spcPts val="0"/>
                        </a:spcAft>
                      </a:pPr>
                      <a:r>
                        <a:rPr lang="en-US" sz="900" b="1" i="1">
                          <a:effectLst/>
                          <a:latin typeface="Calibri"/>
                          <a:ea typeface="Calibri"/>
                          <a:cs typeface="Times New Roman"/>
                        </a:rPr>
                        <a:t>DATA</a:t>
                      </a:r>
                      <a:endParaRPr lang="en-US" sz="900">
                        <a:effectLst/>
                        <a:latin typeface="Calibri"/>
                        <a:ea typeface="Calibri"/>
                        <a:cs typeface="Times New Roman"/>
                      </a:endParaRP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15000"/>
                        </a:lnSpc>
                        <a:spcBef>
                          <a:spcPts val="0"/>
                        </a:spcBef>
                        <a:spcAft>
                          <a:spcPts val="0"/>
                        </a:spcAft>
                      </a:pPr>
                      <a:r>
                        <a:rPr lang="en-US" sz="900" b="1" i="1" dirty="0">
                          <a:effectLst/>
                          <a:latin typeface="Calibri"/>
                          <a:ea typeface="Calibri"/>
                          <a:cs typeface="Times New Roman"/>
                        </a:rPr>
                        <a:t>DESCRIPTION</a:t>
                      </a:r>
                      <a:endParaRPr lang="en-US" sz="900" dirty="0">
                        <a:effectLst/>
                        <a:latin typeface="Calibri"/>
                        <a:ea typeface="Calibri"/>
                        <a:cs typeface="Times New Roman"/>
                      </a:endParaRP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15000"/>
                        </a:lnSpc>
                        <a:spcBef>
                          <a:spcPts val="0"/>
                        </a:spcBef>
                        <a:spcAft>
                          <a:spcPts val="0"/>
                        </a:spcAft>
                      </a:pPr>
                      <a:r>
                        <a:rPr lang="en-US" sz="900" b="1" i="1">
                          <a:effectLst/>
                          <a:latin typeface="Calibri"/>
                          <a:ea typeface="Calibri"/>
                          <a:cs typeface="Times New Roman"/>
                        </a:rPr>
                        <a:t>% CUTS</a:t>
                      </a:r>
                      <a:endParaRPr lang="en-US" sz="900">
                        <a:effectLst/>
                        <a:latin typeface="Calibri"/>
                        <a:ea typeface="Calibri"/>
                        <a:cs typeface="Times New Roman"/>
                      </a:endParaRP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191386">
                <a:tc gridSpan="6">
                  <a:txBody>
                    <a:bodyPr/>
                    <a:lstStyle/>
                    <a:p>
                      <a:pPr marL="0" marR="0" algn="ctr">
                        <a:lnSpc>
                          <a:spcPct val="115000"/>
                        </a:lnSpc>
                        <a:spcBef>
                          <a:spcPts val="0"/>
                        </a:spcBef>
                        <a:spcAft>
                          <a:spcPts val="0"/>
                        </a:spcAft>
                      </a:pPr>
                      <a:r>
                        <a:rPr lang="en-US" sz="900" b="1" i="1">
                          <a:effectLst/>
                          <a:latin typeface="Calibri"/>
                          <a:ea typeface="Calibri"/>
                          <a:cs typeface="Times New Roman"/>
                        </a:rPr>
                        <a:t>NON-U.S. DATA</a:t>
                      </a:r>
                      <a:endParaRPr lang="en-US" sz="900">
                        <a:effectLst/>
                        <a:latin typeface="Calibri"/>
                        <a:ea typeface="Calibri"/>
                        <a:cs typeface="Times New Roman"/>
                      </a:endParaRP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05625">
                <a:tc>
                  <a:txBody>
                    <a:bodyPr/>
                    <a:lstStyle/>
                    <a:p>
                      <a:pPr marL="0" marR="0">
                        <a:lnSpc>
                          <a:spcPct val="115000"/>
                        </a:lnSpc>
                        <a:spcBef>
                          <a:spcPts val="0"/>
                        </a:spcBef>
                        <a:spcAft>
                          <a:spcPts val="0"/>
                        </a:spcAft>
                      </a:pPr>
                      <a:r>
                        <a:rPr lang="en-US" sz="900">
                          <a:effectLst/>
                          <a:latin typeface="Calibri"/>
                          <a:ea typeface="Calibri"/>
                          <a:cs typeface="Times New Roman"/>
                        </a:rPr>
                        <a:t>Nickell &amp; Quintini (2003)</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UK</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latin typeface="Calibri"/>
                          <a:ea typeface="Calibri"/>
                          <a:cs typeface="Times New Roman"/>
                        </a:rPr>
                        <a:t>1980’s (“High Inflation”)</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New Earning Survey (NES)</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1% sample of tax withholding program. Employer survey (usually electronic).</a:t>
                      </a:r>
                    </a:p>
                    <a:p>
                      <a:pPr marL="0" marR="0">
                        <a:lnSpc>
                          <a:spcPct val="115000"/>
                        </a:lnSpc>
                        <a:spcBef>
                          <a:spcPts val="0"/>
                        </a:spcBef>
                        <a:spcAft>
                          <a:spcPts val="0"/>
                        </a:spcAft>
                      </a:pPr>
                      <a:r>
                        <a:rPr lang="en-US" sz="900">
                          <a:effectLst/>
                          <a:latin typeface="Calibri"/>
                          <a:ea typeface="Calibri"/>
                          <a:cs typeface="Times New Roman"/>
                        </a:rPr>
                        <a:t>Pay is calculated as (pay in week - overtime pay) / (hours in week - overtime hours).</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5 – 10%</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5625">
                <a:tc>
                  <a:txBody>
                    <a:bodyPr/>
                    <a:lstStyle/>
                    <a:p>
                      <a:pPr marL="0" marR="0">
                        <a:lnSpc>
                          <a:spcPct val="115000"/>
                        </a:lnSpc>
                        <a:spcBef>
                          <a:spcPts val="0"/>
                        </a:spcBef>
                        <a:spcAft>
                          <a:spcPts val="0"/>
                        </a:spcAft>
                      </a:pPr>
                      <a:r>
                        <a:rPr lang="en-US" sz="900">
                          <a:effectLst/>
                          <a:latin typeface="Calibri"/>
                          <a:ea typeface="Calibri"/>
                          <a:cs typeface="Times New Roman"/>
                        </a:rPr>
                        <a:t>“”</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1990’s (“Low Inflation”)</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 ”</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 “</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10 – 20%</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417">
                <a:tc>
                  <a:txBody>
                    <a:bodyPr/>
                    <a:lstStyle/>
                    <a:p>
                      <a:pPr marL="0" marR="0">
                        <a:lnSpc>
                          <a:spcPct val="115000"/>
                        </a:lnSpc>
                        <a:spcBef>
                          <a:spcPts val="0"/>
                        </a:spcBef>
                        <a:spcAft>
                          <a:spcPts val="0"/>
                        </a:spcAft>
                      </a:pPr>
                      <a:r>
                        <a:rPr lang="en-US" sz="900">
                          <a:effectLst/>
                          <a:latin typeface="Calibri"/>
                          <a:ea typeface="Calibri"/>
                          <a:cs typeface="Times New Roman"/>
                        </a:rPr>
                        <a:t>Ingram (1991)</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UK</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1979-1989</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CBI Settlements Data</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Confederation of British Industry settlements data for the manufacturing sector; about 12,000 settlements over a 10-year period.</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Neglible</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0204">
                <a:tc>
                  <a:txBody>
                    <a:bodyPr/>
                    <a:lstStyle/>
                    <a:p>
                      <a:pPr marL="0" marR="0">
                        <a:lnSpc>
                          <a:spcPct val="115000"/>
                        </a:lnSpc>
                        <a:spcBef>
                          <a:spcPts val="0"/>
                        </a:spcBef>
                        <a:spcAft>
                          <a:spcPts val="0"/>
                        </a:spcAft>
                      </a:pPr>
                      <a:r>
                        <a:rPr lang="en-US" sz="900" dirty="0">
                          <a:effectLst/>
                          <a:latin typeface="Calibri"/>
                          <a:ea typeface="Calibri"/>
                          <a:cs typeface="Times New Roman"/>
                        </a:rPr>
                        <a:t>Bauer et al (2007)</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West Germany</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1975-2001</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Social Security Records</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From 2% sample from German Soc. Sec. records. Pay is daily pay, </a:t>
                      </a:r>
                      <a:r>
                        <a:rPr lang="en-US" sz="900" i="1">
                          <a:effectLst/>
                          <a:latin typeface="Calibri"/>
                          <a:ea typeface="Calibri"/>
                          <a:cs typeface="Times New Roman"/>
                        </a:rPr>
                        <a:t>aggregating all S.S.-eligible income</a:t>
                      </a:r>
                      <a:r>
                        <a:rPr lang="en-US" sz="900">
                          <a:effectLst/>
                          <a:latin typeface="Calibri"/>
                          <a:ea typeface="Calibri"/>
                          <a:cs typeface="Times New Roman"/>
                        </a:rPr>
                        <a:t>, calculated from event history data. Only full-time, no extra pay info, censored at very low and very high pay.  Only job stayers, by firm and job code. </a:t>
                      </a:r>
                      <a:r>
                        <a:rPr lang="en-US" sz="900" i="1">
                          <a:effectLst/>
                          <a:latin typeface="Calibri"/>
                          <a:ea typeface="Calibri"/>
                          <a:cs typeface="Times New Roman"/>
                        </a:rPr>
                        <a:t>No mention of corrections for paid leave.</a:t>
                      </a:r>
                      <a:endParaRPr lang="en-US" sz="900">
                        <a:effectLst/>
                        <a:latin typeface="Calibri"/>
                        <a:ea typeface="Calibri"/>
                        <a:cs typeface="Times New Roman"/>
                      </a:endParaRP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Looks like 10-20%</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417">
                <a:tc>
                  <a:txBody>
                    <a:bodyPr/>
                    <a:lstStyle/>
                    <a:p>
                      <a:pPr marL="0" marR="0">
                        <a:lnSpc>
                          <a:spcPct val="115000"/>
                        </a:lnSpc>
                        <a:spcBef>
                          <a:spcPts val="0"/>
                        </a:spcBef>
                        <a:spcAft>
                          <a:spcPts val="0"/>
                        </a:spcAft>
                      </a:pPr>
                      <a:r>
                        <a:rPr lang="en-US" sz="900">
                          <a:effectLst/>
                          <a:latin typeface="Calibri"/>
                          <a:ea typeface="Calibri"/>
                          <a:cs typeface="Times New Roman"/>
                        </a:rPr>
                        <a:t>Devicienti (2002)</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Italy</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1985-1999</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Social Security Records</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latin typeface="Calibri"/>
                          <a:ea typeface="Calibri"/>
                          <a:cs typeface="Times New Roman"/>
                        </a:rPr>
                        <a:t>Sample from Italian SS data; </a:t>
                      </a:r>
                      <a:r>
                        <a:rPr lang="en-US" sz="900" i="1" dirty="0">
                          <a:effectLst/>
                          <a:latin typeface="Calibri"/>
                          <a:ea typeface="Calibri"/>
                          <a:cs typeface="Times New Roman"/>
                        </a:rPr>
                        <a:t>aggregates all remuneration</a:t>
                      </a:r>
                      <a:r>
                        <a:rPr lang="en-US" sz="900" dirty="0">
                          <a:effectLst/>
                          <a:latin typeface="Calibri"/>
                          <a:ea typeface="Calibri"/>
                          <a:cs typeface="Times New Roman"/>
                        </a:rPr>
                        <a:t>, excludes hours but includes days worked, </a:t>
                      </a:r>
                      <a:r>
                        <a:rPr lang="en-US" sz="900" i="1" dirty="0">
                          <a:effectLst/>
                          <a:latin typeface="Calibri"/>
                          <a:ea typeface="Calibri"/>
                          <a:cs typeface="Times New Roman"/>
                        </a:rPr>
                        <a:t>does not include paid leave</a:t>
                      </a:r>
                      <a:r>
                        <a:rPr lang="en-US" sz="900" dirty="0">
                          <a:effectLst/>
                          <a:latin typeface="Calibri"/>
                          <a:ea typeface="Calibri"/>
                          <a:cs typeface="Times New Roman"/>
                        </a:rPr>
                        <a:t>, only firm-stayers but job status unknown</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5-15%</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417">
                <a:tc>
                  <a:txBody>
                    <a:bodyPr/>
                    <a:lstStyle/>
                    <a:p>
                      <a:pPr marL="0" marR="0">
                        <a:lnSpc>
                          <a:spcPct val="115000"/>
                        </a:lnSpc>
                        <a:spcBef>
                          <a:spcPts val="0"/>
                        </a:spcBef>
                        <a:spcAft>
                          <a:spcPts val="0"/>
                        </a:spcAft>
                      </a:pPr>
                      <a:r>
                        <a:rPr lang="en-US" sz="900">
                          <a:effectLst/>
                          <a:latin typeface="Calibri"/>
                          <a:ea typeface="Calibri"/>
                          <a:cs typeface="Times New Roman"/>
                        </a:rPr>
                        <a:t>Castellanos, Garcia-Verdu, &amp; Kaplan (2004)</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Mexico</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1985-2001</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Social Security Records</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i="1">
                          <a:effectLst/>
                          <a:latin typeface="Calibri"/>
                          <a:ea typeface="Calibri"/>
                          <a:cs typeface="Times New Roman"/>
                        </a:rPr>
                        <a:t>Includes all SS-eligible income in daily terms, no hours or days worked info.</a:t>
                      </a:r>
                      <a:r>
                        <a:rPr lang="en-US" sz="900">
                          <a:effectLst/>
                          <a:latin typeface="Calibri"/>
                          <a:ea typeface="Calibri"/>
                          <a:cs typeface="Times New Roman"/>
                        </a:rPr>
                        <a:t> Only firm-stayers.</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0-10%</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386">
                <a:tc>
                  <a:txBody>
                    <a:bodyPr/>
                    <a:lstStyle/>
                    <a:p>
                      <a:pPr marL="0" marR="0">
                        <a:lnSpc>
                          <a:spcPct val="115000"/>
                        </a:lnSpc>
                        <a:spcBef>
                          <a:spcPts val="0"/>
                        </a:spcBef>
                        <a:spcAft>
                          <a:spcPts val="0"/>
                        </a:spcAft>
                      </a:pPr>
                      <a:r>
                        <a:rPr lang="en-US" sz="900">
                          <a:effectLst/>
                          <a:latin typeface="Calibri"/>
                          <a:ea typeface="Calibri"/>
                          <a:cs typeface="Times New Roman"/>
                        </a:rPr>
                        <a:t>Dwyer &amp; Leong (2000)</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Australia</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1987-1999</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Pooled Firm Data</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Payroll data provided and pooled by a private HR firm.</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3.5%</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803">
                <a:tc>
                  <a:txBody>
                    <a:bodyPr/>
                    <a:lstStyle/>
                    <a:p>
                      <a:pPr marL="0" marR="0">
                        <a:lnSpc>
                          <a:spcPct val="115000"/>
                        </a:lnSpc>
                        <a:spcBef>
                          <a:spcPts val="0"/>
                        </a:spcBef>
                        <a:spcAft>
                          <a:spcPts val="0"/>
                        </a:spcAft>
                      </a:pPr>
                      <a:r>
                        <a:rPr lang="en-US" sz="900">
                          <a:effectLst/>
                          <a:latin typeface="Calibri"/>
                          <a:ea typeface="Calibri"/>
                          <a:cs typeface="Times New Roman"/>
                        </a:rPr>
                        <a:t>Fehr &amp; Goette (2005)</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Switzerland</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1993-1999</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Service Firm Data</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Personnel records from large firm in the service industry.</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1.7%</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803">
                <a:tc>
                  <a:txBody>
                    <a:bodyPr/>
                    <a:lstStyle/>
                    <a:p>
                      <a:pPr marL="0" marR="0">
                        <a:lnSpc>
                          <a:spcPct val="115000"/>
                        </a:lnSpc>
                        <a:spcBef>
                          <a:spcPts val="0"/>
                        </a:spcBef>
                        <a:spcAft>
                          <a:spcPts val="0"/>
                        </a:spcAft>
                      </a:pPr>
                      <a:r>
                        <a:rPr lang="en-US" sz="900">
                          <a:effectLst/>
                          <a:latin typeface="Calibri"/>
                          <a:ea typeface="Calibri"/>
                          <a:cs typeface="Times New Roman"/>
                        </a:rPr>
                        <a:t>“”</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1984-1998</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Service Firm Data</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Personnel records from a medium-sized firm in the service industry.</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0.4%</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417">
                <a:tc>
                  <a:txBody>
                    <a:bodyPr/>
                    <a:lstStyle/>
                    <a:p>
                      <a:pPr marL="0" marR="0">
                        <a:lnSpc>
                          <a:spcPct val="115000"/>
                        </a:lnSpc>
                        <a:spcBef>
                          <a:spcPts val="0"/>
                        </a:spcBef>
                        <a:spcAft>
                          <a:spcPts val="0"/>
                        </a:spcAft>
                      </a:pPr>
                      <a:r>
                        <a:rPr lang="en-US" sz="900">
                          <a:effectLst/>
                          <a:latin typeface="Calibri"/>
                          <a:ea typeface="Calibri"/>
                          <a:cs typeface="Times New Roman"/>
                        </a:rPr>
                        <a:t>Crawford &amp; Harrison (1997)</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Canada</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1992-1996</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Union Settlements</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Data from union agreements for large bargaining units; cuts analyzed for private sector workers.</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1.7%</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153">
                <a:tc>
                  <a:txBody>
                    <a:bodyPr/>
                    <a:lstStyle/>
                    <a:p>
                      <a:pPr marL="0" marR="0">
                        <a:lnSpc>
                          <a:spcPct val="115000"/>
                        </a:lnSpc>
                        <a:spcBef>
                          <a:spcPts val="0"/>
                        </a:spcBef>
                        <a:spcAft>
                          <a:spcPts val="0"/>
                        </a:spcAft>
                      </a:pPr>
                      <a:r>
                        <a:rPr lang="en-US" sz="900">
                          <a:effectLst/>
                          <a:latin typeface="Calibri"/>
                          <a:ea typeface="Calibri"/>
                          <a:cs typeface="Times New Roman"/>
                        </a:rPr>
                        <a:t>Agell &amp; Bennmarker (2002)</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Sweden</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1990s</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Firm Survey</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Survey of 885 Swedish firms about the “crisis years” of the 1990s. 3.2% of firms surveyed report cutting wages during crisis; authors estimate that 1.1% of all workers received a wage cut, making wage cuts as a proportion of pay changes even lower.</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&lt; 1.1%</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803">
                <a:tc gridSpan="6">
                  <a:txBody>
                    <a:bodyPr/>
                    <a:lstStyle/>
                    <a:p>
                      <a:pPr marL="0" marR="0" algn="ctr">
                        <a:lnSpc>
                          <a:spcPct val="115000"/>
                        </a:lnSpc>
                        <a:spcBef>
                          <a:spcPts val="0"/>
                        </a:spcBef>
                        <a:spcAft>
                          <a:spcPts val="0"/>
                        </a:spcAft>
                      </a:pPr>
                      <a:r>
                        <a:rPr lang="en-US" sz="900" b="1" i="1">
                          <a:effectLst/>
                          <a:latin typeface="Calibri"/>
                          <a:ea typeface="Calibri"/>
                          <a:cs typeface="Times New Roman"/>
                        </a:rPr>
                        <a:t>U.S. DATA</a:t>
                      </a:r>
                      <a:endParaRPr lang="en-US" sz="900">
                        <a:effectLst/>
                        <a:latin typeface="Calibri"/>
                        <a:ea typeface="Calibri"/>
                        <a:cs typeface="Times New Roman"/>
                      </a:endParaRP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0417">
                <a:tc>
                  <a:txBody>
                    <a:bodyPr/>
                    <a:lstStyle/>
                    <a:p>
                      <a:pPr marL="0" marR="0">
                        <a:lnSpc>
                          <a:spcPct val="115000"/>
                        </a:lnSpc>
                        <a:spcBef>
                          <a:spcPts val="0"/>
                        </a:spcBef>
                        <a:spcAft>
                          <a:spcPts val="0"/>
                        </a:spcAft>
                      </a:pPr>
                      <a:r>
                        <a:rPr lang="en-US" sz="900">
                          <a:effectLst/>
                          <a:latin typeface="Calibri"/>
                          <a:ea typeface="Calibri"/>
                          <a:cs typeface="Times New Roman"/>
                        </a:rPr>
                        <a:t>Altonji &amp; Devereux (1999)</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US</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1996-1997</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Financial Firm Pay Data</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 </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&lt; 3%</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5625">
                <a:tc>
                  <a:txBody>
                    <a:bodyPr/>
                    <a:lstStyle/>
                    <a:p>
                      <a:pPr marL="0" marR="0">
                        <a:lnSpc>
                          <a:spcPct val="115000"/>
                        </a:lnSpc>
                        <a:spcBef>
                          <a:spcPts val="0"/>
                        </a:spcBef>
                        <a:spcAft>
                          <a:spcPts val="0"/>
                        </a:spcAft>
                      </a:pPr>
                      <a:r>
                        <a:rPr lang="en-US" sz="900">
                          <a:effectLst/>
                          <a:latin typeface="Calibri"/>
                          <a:ea typeface="Calibri"/>
                          <a:cs typeface="Times New Roman"/>
                        </a:rPr>
                        <a:t>Akerlof et al (1996)</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US</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1959-1978</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BLS Current Wage Developments</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Reported on union bargaining contracts, but includes non-union data.</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&lt; 0.5%</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803">
                <a:tc>
                  <a:txBody>
                    <a:bodyPr/>
                    <a:lstStyle/>
                    <a:p>
                      <a:pPr marL="0" marR="0">
                        <a:lnSpc>
                          <a:spcPct val="115000"/>
                        </a:lnSpc>
                        <a:spcBef>
                          <a:spcPts val="0"/>
                        </a:spcBef>
                        <a:spcAft>
                          <a:spcPts val="0"/>
                        </a:spcAft>
                      </a:pPr>
                      <a:r>
                        <a:rPr lang="en-US" sz="900">
                          <a:effectLst/>
                          <a:latin typeface="Calibri"/>
                          <a:ea typeface="Calibri"/>
                          <a:cs typeface="Times New Roman"/>
                        </a:rPr>
                        <a:t>“”</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US</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1995</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Phone Survey</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Washington D.C. area phone survey of wages changes of 409 applicable respondents.</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2.7%</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417">
                <a:tc>
                  <a:txBody>
                    <a:bodyPr/>
                    <a:lstStyle/>
                    <a:p>
                      <a:pPr marL="0" marR="0">
                        <a:lnSpc>
                          <a:spcPct val="115000"/>
                        </a:lnSpc>
                        <a:spcBef>
                          <a:spcPts val="0"/>
                        </a:spcBef>
                        <a:spcAft>
                          <a:spcPts val="0"/>
                        </a:spcAft>
                      </a:pPr>
                      <a:r>
                        <a:rPr lang="en-US" sz="900">
                          <a:effectLst/>
                          <a:latin typeface="Calibri"/>
                          <a:ea typeface="Calibri"/>
                          <a:cs typeface="Times New Roman"/>
                        </a:rPr>
                        <a:t>“”</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US</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1970-1994</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BLS Settlements Data</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BLS data on contract settlements involving over 1,000 workers. Average over 1970-1994.</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2.3%</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386">
                <a:tc>
                  <a:txBody>
                    <a:bodyPr/>
                    <a:lstStyle/>
                    <a:p>
                      <a:pPr marL="0" marR="0">
                        <a:lnSpc>
                          <a:spcPct val="115000"/>
                        </a:lnSpc>
                        <a:spcBef>
                          <a:spcPts val="0"/>
                        </a:spcBef>
                        <a:spcAft>
                          <a:spcPts val="0"/>
                        </a:spcAft>
                      </a:pPr>
                      <a:r>
                        <a:rPr lang="en-US" sz="900">
                          <a:effectLst/>
                          <a:latin typeface="Calibri"/>
                          <a:ea typeface="Calibri"/>
                          <a:cs typeface="Times New Roman"/>
                        </a:rPr>
                        <a:t>Wilson (1999)</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US</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1982-1994</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Payroll data</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Firm is private service non-profit </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&lt; 0.1%</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677">
                <a:tc>
                  <a:txBody>
                    <a:bodyPr/>
                    <a:lstStyle/>
                    <a:p>
                      <a:pPr marL="0" marR="0">
                        <a:lnSpc>
                          <a:spcPct val="115000"/>
                        </a:lnSpc>
                        <a:spcBef>
                          <a:spcPts val="0"/>
                        </a:spcBef>
                        <a:spcAft>
                          <a:spcPts val="0"/>
                        </a:spcAft>
                      </a:pPr>
                      <a:r>
                        <a:rPr lang="en-US" sz="900">
                          <a:effectLst/>
                          <a:latin typeface="Calibri"/>
                          <a:ea typeface="Calibri"/>
                          <a:cs typeface="Times New Roman"/>
                        </a:rPr>
                        <a:t>“”</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1969-1988</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Payroll data</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Firm is for-profit, service sector</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0.1%</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677">
                <a:tc>
                  <a:txBody>
                    <a:bodyPr/>
                    <a:lstStyle/>
                    <a:p>
                      <a:pPr marL="0" marR="0">
                        <a:lnSpc>
                          <a:spcPct val="115000"/>
                        </a:lnSpc>
                        <a:spcBef>
                          <a:spcPts val="0"/>
                        </a:spcBef>
                        <a:spcAft>
                          <a:spcPts val="0"/>
                        </a:spcAft>
                      </a:pPr>
                      <a:r>
                        <a:rPr lang="en-US" sz="900">
                          <a:effectLst/>
                          <a:latin typeface="Calibri"/>
                          <a:ea typeface="Calibri"/>
                          <a:cs typeface="Times New Roman"/>
                        </a:rPr>
                        <a:t>Lebow, Sachs, Wilson (1999)</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US</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1981-1998</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ECI Micro-data</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Takes average wage within firms for job description, </a:t>
                      </a:r>
                      <a:r>
                        <a:rPr lang="en-US" sz="900" i="1">
                          <a:effectLst/>
                          <a:latin typeface="Calibri"/>
                          <a:ea typeface="Calibri"/>
                          <a:cs typeface="Times New Roman"/>
                        </a:rPr>
                        <a:t>not correcting for composition</a:t>
                      </a:r>
                      <a:r>
                        <a:rPr lang="en-US" sz="900">
                          <a:effectLst/>
                          <a:latin typeface="Calibri"/>
                          <a:ea typeface="Calibri"/>
                          <a:cs typeface="Times New Roman"/>
                        </a:rPr>
                        <a:t>.</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latin typeface="Calibri"/>
                          <a:ea typeface="Calibri"/>
                          <a:cs typeface="Times New Roman"/>
                        </a:rPr>
                        <a:t>8-18%</a:t>
                      </a:r>
                    </a:p>
                  </a:txBody>
                  <a:tcPr marL="45669" marR="45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8900654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6"/>
          <p:cNvSpPr>
            <a:spLocks noGrp="1" noChangeArrowheads="1"/>
          </p:cNvSpPr>
          <p:nvPr>
            <p:ph idx="1"/>
          </p:nvPr>
        </p:nvSpPr>
        <p:spPr bwMode="auto">
          <a:xfrm>
            <a:off x="457200" y="968183"/>
            <a:ext cx="8229600"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sng" strike="noStrike" cap="none" normalizeH="0" baseline="30000" dirty="0" smtClean="0">
                <a:ln>
                  <a:noFill/>
                </a:ln>
                <a:solidFill>
                  <a:srgbClr val="800080"/>
                </a:solidFill>
                <a:effectLst/>
                <a:latin typeface="Calibri" pitchFamily="34" charset="0"/>
                <a:ea typeface="Calibri" pitchFamily="34" charset="0"/>
                <a:cs typeface="Times New Roman" pitchFamily="18" charset="0"/>
                <a:hlinkClick r:id="rId2"/>
              </a:rPr>
              <a:t>[</a:t>
            </a:r>
            <a:r>
              <a:rPr kumimoji="0" lang="en-US" sz="1600" b="0" i="0" u="sng" strike="noStrike" cap="none" normalizeH="0" baseline="30000" dirty="0" smtClean="0" bmk="">
                <a:ln>
                  <a:noFill/>
                </a:ln>
                <a:solidFill>
                  <a:srgbClr val="800080"/>
                </a:solidFill>
                <a:effectLst/>
                <a:latin typeface="Calibri" pitchFamily="34" charset="0"/>
                <a:ea typeface="Calibri" pitchFamily="34" charset="0"/>
                <a:cs typeface="Times New Roman" pitchFamily="18" charset="0"/>
                <a:hlinkClick r:id="rId2"/>
              </a:rPr>
              <a:t>1]</a:t>
            </a:r>
            <a:r>
              <a:rPr kumimoji="0" lang="en-US" sz="1600" b="0" i="0" u="none" strike="noStrike" cap="none" normalizeH="0" baseline="0" dirty="0" smtClean="0" bmk="">
                <a:ln>
                  <a:noFill/>
                </a:ln>
                <a:solidFill>
                  <a:schemeClr val="tx1"/>
                </a:solidFill>
                <a:effectLst/>
                <a:latin typeface="Calibri" pitchFamily="34" charset="0"/>
                <a:ea typeface="Calibri" pitchFamily="34" charset="0"/>
                <a:cs typeface="Times New Roman" pitchFamily="18" charset="0"/>
              </a:rPr>
              <a:t> </a:t>
            </a:r>
            <a:r>
              <a:rPr kumimoji="0" lang="en-US" sz="1600" b="0" i="0" u="none" strike="noStrike" cap="none" normalizeH="0" baseline="0" dirty="0" err="1" smtClean="0" bmk="">
                <a:ln>
                  <a:noFill/>
                </a:ln>
                <a:solidFill>
                  <a:schemeClr val="tx1"/>
                </a:solidFill>
                <a:effectLst/>
                <a:latin typeface="Calibri" pitchFamily="34" charset="0"/>
                <a:ea typeface="Calibri" pitchFamily="34" charset="0"/>
                <a:cs typeface="Times New Roman" pitchFamily="18" charset="0"/>
              </a:rPr>
              <a:t>Barwell</a:t>
            </a:r>
            <a:r>
              <a:rPr kumimoji="0" lang="en-US" sz="1600" b="0" i="0" u="none" strike="noStrike" cap="none" normalizeH="0" baseline="0" dirty="0" smtClean="0" bmk="">
                <a:ln>
                  <a:noFill/>
                </a:ln>
                <a:solidFill>
                  <a:schemeClr val="tx1"/>
                </a:solidFill>
                <a:effectLst/>
                <a:latin typeface="Calibri" pitchFamily="34" charset="0"/>
                <a:ea typeface="Calibri" pitchFamily="34" charset="0"/>
                <a:cs typeface="Times New Roman" pitchFamily="18" charset="0"/>
              </a:rPr>
              <a:t> &amp; Schweitzer (2007) use similar data and arrive at similar results, although they do not explicitly report the percentage of pay changes that are cuts. </a:t>
            </a:r>
            <a:r>
              <a:rPr kumimoji="0" lang="en-US" sz="1600" b="0" i="0" u="none" strike="noStrike" cap="none" normalizeH="0" baseline="0" dirty="0" err="1" smtClean="0" bmk="">
                <a:ln>
                  <a:noFill/>
                </a:ln>
                <a:solidFill>
                  <a:schemeClr val="tx1"/>
                </a:solidFill>
                <a:effectLst/>
                <a:latin typeface="Calibri" pitchFamily="34" charset="0"/>
                <a:ea typeface="Calibri" pitchFamily="34" charset="0"/>
                <a:cs typeface="Times New Roman" pitchFamily="18" charset="0"/>
              </a:rPr>
              <a:t>Carruth</a:t>
            </a:r>
            <a:r>
              <a:rPr kumimoji="0" lang="en-US" sz="1600" b="0" i="0" u="none" strike="noStrike" cap="none" normalizeH="0" baseline="0" dirty="0" smtClean="0" bmk="">
                <a:ln>
                  <a:noFill/>
                </a:ln>
                <a:solidFill>
                  <a:schemeClr val="tx1"/>
                </a:solidFill>
                <a:effectLst/>
                <a:latin typeface="Calibri" pitchFamily="34" charset="0"/>
                <a:ea typeface="Calibri" pitchFamily="34" charset="0"/>
                <a:cs typeface="Times New Roman" pitchFamily="18" charset="0"/>
              </a:rPr>
              <a:t> and Oswald (1989) use UK union settlements data and claim that nominal pay cuts are generally rare, although the relevant book (“Pay determination and industrial prosperity”) is not available online. Smith (1998) does not use administrative data, but reports a similar number of cuts (17%) among those in a household survey that report actually checking their pay slips.</a:t>
            </a:r>
            <a:endParaRPr kumimoji="0" lang="en-US" sz="1600" b="0" i="0" u="none" strike="noStrike" cap="none" normalizeH="0" baseline="0" dirty="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sng" strike="noStrike" cap="none" normalizeH="0" baseline="30000" dirty="0" smtClean="0" bmk="">
                <a:ln>
                  <a:noFill/>
                </a:ln>
                <a:solidFill>
                  <a:srgbClr val="800080"/>
                </a:solidFill>
                <a:effectLst/>
                <a:latin typeface="Calibri" pitchFamily="34" charset="0"/>
                <a:ea typeface="Calibri" pitchFamily="34" charset="0"/>
                <a:cs typeface="Times New Roman" pitchFamily="18" charset="0"/>
                <a:hlinkClick r:id="rId3"/>
              </a:rPr>
              <a:t>[2]</a:t>
            </a:r>
            <a:r>
              <a:rPr kumimoji="0" lang="en-US" sz="1600" b="0" i="0" u="none" strike="noStrike" cap="none" normalizeH="0" baseline="0" dirty="0" smtClean="0" bmk="">
                <a:ln>
                  <a:noFill/>
                </a:ln>
                <a:solidFill>
                  <a:schemeClr val="tx1"/>
                </a:solidFill>
                <a:effectLst/>
                <a:latin typeface="Calibri" pitchFamily="34" charset="0"/>
                <a:ea typeface="Calibri" pitchFamily="34" charset="0"/>
                <a:cs typeface="Times New Roman" pitchFamily="18" charset="0"/>
              </a:rPr>
              <a:t> </a:t>
            </a:r>
            <a:r>
              <a:rPr kumimoji="0" lang="en-US" sz="1600" b="0" i="0" u="none" strike="noStrike" cap="none" normalizeH="0" baseline="0" dirty="0" err="1" smtClean="0" bmk="">
                <a:ln>
                  <a:noFill/>
                </a:ln>
                <a:solidFill>
                  <a:schemeClr val="tx1"/>
                </a:solidFill>
                <a:effectLst/>
                <a:latin typeface="Calibri" pitchFamily="34" charset="0"/>
                <a:ea typeface="Calibri" pitchFamily="34" charset="0"/>
                <a:cs typeface="Times New Roman" pitchFamily="18" charset="0"/>
              </a:rPr>
              <a:t>Knoppik</a:t>
            </a:r>
            <a:r>
              <a:rPr kumimoji="0" lang="en-US" sz="1600" b="0" i="0" u="none" strike="noStrike" cap="none" normalizeH="0" baseline="0" dirty="0" smtClean="0" bmk="">
                <a:ln>
                  <a:noFill/>
                </a:ln>
                <a:solidFill>
                  <a:schemeClr val="tx1"/>
                </a:solidFill>
                <a:effectLst/>
                <a:latin typeface="Calibri" pitchFamily="34" charset="0"/>
                <a:ea typeface="Calibri" pitchFamily="34" charset="0"/>
                <a:cs typeface="Times New Roman" pitchFamily="18" charset="0"/>
              </a:rPr>
              <a:t> &amp; </a:t>
            </a:r>
            <a:r>
              <a:rPr kumimoji="0" lang="en-US" sz="1600" b="0" i="0" u="none" strike="noStrike" cap="none" normalizeH="0" baseline="0" dirty="0" err="1" smtClean="0" bmk="">
                <a:ln>
                  <a:noFill/>
                </a:ln>
                <a:solidFill>
                  <a:schemeClr val="tx1"/>
                </a:solidFill>
                <a:effectLst/>
                <a:latin typeface="Calibri" pitchFamily="34" charset="0"/>
                <a:ea typeface="Calibri" pitchFamily="34" charset="0"/>
                <a:cs typeface="Times New Roman" pitchFamily="18" charset="0"/>
              </a:rPr>
              <a:t>Beissinger</a:t>
            </a:r>
            <a:r>
              <a:rPr kumimoji="0" lang="en-US" sz="1600" b="0" i="0" u="none" strike="noStrike" cap="none" normalizeH="0" baseline="0" dirty="0" smtClean="0" bmk="">
                <a:ln>
                  <a:noFill/>
                </a:ln>
                <a:solidFill>
                  <a:schemeClr val="tx1"/>
                </a:solidFill>
                <a:effectLst/>
                <a:latin typeface="Calibri" pitchFamily="34" charset="0"/>
                <a:ea typeface="Calibri" pitchFamily="34" charset="0"/>
                <a:cs typeface="Times New Roman" pitchFamily="18" charset="0"/>
              </a:rPr>
              <a:t> (2001) use similar data and arrive at similar results. They explicitly hypothesize that the high proportion of cuts “mainly reflects changes in working hours and not changes in hourly wages” (11). Bonin &amp; </a:t>
            </a:r>
            <a:r>
              <a:rPr kumimoji="0" lang="en-US" sz="1600" b="0" i="0" u="none" strike="noStrike" cap="none" normalizeH="0" baseline="0" dirty="0" err="1" smtClean="0" bmk="">
                <a:ln>
                  <a:noFill/>
                </a:ln>
                <a:solidFill>
                  <a:schemeClr val="tx1"/>
                </a:solidFill>
                <a:effectLst/>
                <a:latin typeface="Calibri" pitchFamily="34" charset="0"/>
                <a:ea typeface="Calibri" pitchFamily="34" charset="0"/>
                <a:cs typeface="Times New Roman" pitchFamily="18" charset="0"/>
              </a:rPr>
              <a:t>Radowski</a:t>
            </a:r>
            <a:r>
              <a:rPr kumimoji="0" lang="en-US" sz="1600" b="0" i="0" u="none" strike="noStrike" cap="none" normalizeH="0" baseline="0" dirty="0" smtClean="0" bmk="">
                <a:ln>
                  <a:noFill/>
                </a:ln>
                <a:solidFill>
                  <a:schemeClr val="tx1"/>
                </a:solidFill>
                <a:effectLst/>
                <a:latin typeface="Calibri" pitchFamily="34" charset="0"/>
                <a:ea typeface="Calibri" pitchFamily="34" charset="0"/>
                <a:cs typeface="Times New Roman" pitchFamily="18" charset="0"/>
              </a:rPr>
              <a:t> (2008) also argue that German wages are rarely cut in a firm survey, where they find that about 15% of firms report cutting wages of “some” of their employees in the previous five years.</a:t>
            </a:r>
            <a:endParaRPr kumimoji="0" lang="en-US" sz="1600" b="0" i="0" u="none" strike="noStrike" cap="none" normalizeH="0" baseline="0" dirty="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sng" strike="noStrike" cap="none" normalizeH="0" baseline="30000" dirty="0" smtClean="0" bmk="">
                <a:ln>
                  <a:noFill/>
                </a:ln>
                <a:solidFill>
                  <a:srgbClr val="800080"/>
                </a:solidFill>
                <a:effectLst/>
                <a:latin typeface="Calibri" pitchFamily="34" charset="0"/>
                <a:ea typeface="Calibri" pitchFamily="34" charset="0"/>
                <a:cs typeface="Times New Roman" pitchFamily="18" charset="0"/>
                <a:hlinkClick r:id="rId4"/>
              </a:rPr>
              <a:t>[3]</a:t>
            </a:r>
            <a:r>
              <a:rPr kumimoji="0" lang="en-US" sz="1600" b="0" i="0" u="none" strike="noStrike" cap="none" normalizeH="0" baseline="0" dirty="0" smtClean="0" bmk="">
                <a:ln>
                  <a:noFill/>
                </a:ln>
                <a:solidFill>
                  <a:schemeClr val="tx1"/>
                </a:solidFill>
                <a:effectLst/>
                <a:latin typeface="Calibri" pitchFamily="34" charset="0"/>
                <a:ea typeface="Calibri" pitchFamily="34" charset="0"/>
                <a:cs typeface="Times New Roman" pitchFamily="18" charset="0"/>
              </a:rPr>
              <a:t> Fares &amp; Hogan (2000), Crawford (2001), Crawford &amp; Wright (2001), and </a:t>
            </a:r>
            <a:r>
              <a:rPr kumimoji="0" lang="en-US" sz="1600" b="0" i="0" u="none" strike="noStrike" cap="none" normalizeH="0" baseline="0" dirty="0" err="1" smtClean="0" bmk="">
                <a:ln>
                  <a:noFill/>
                </a:ln>
                <a:solidFill>
                  <a:schemeClr val="tx1"/>
                </a:solidFill>
                <a:effectLst/>
                <a:latin typeface="Calibri" pitchFamily="34" charset="0"/>
                <a:ea typeface="Calibri" pitchFamily="34" charset="0"/>
                <a:cs typeface="Times New Roman" pitchFamily="18" charset="0"/>
              </a:rPr>
              <a:t>Christofides</a:t>
            </a:r>
            <a:r>
              <a:rPr kumimoji="0" lang="en-US" sz="1600" b="0" i="0" u="none" strike="noStrike" cap="none" normalizeH="0" baseline="0" dirty="0" smtClean="0" bmk="">
                <a:ln>
                  <a:noFill/>
                </a:ln>
                <a:solidFill>
                  <a:schemeClr val="tx1"/>
                </a:solidFill>
                <a:effectLst/>
                <a:latin typeface="Calibri" pitchFamily="34" charset="0"/>
                <a:ea typeface="Calibri" pitchFamily="34" charset="0"/>
                <a:cs typeface="Times New Roman" pitchFamily="18" charset="0"/>
              </a:rPr>
              <a:t> &amp; </a:t>
            </a:r>
            <a:r>
              <a:rPr kumimoji="0" lang="en-US" sz="1600" b="0" i="0" u="none" strike="noStrike" cap="none" normalizeH="0" baseline="0" dirty="0" err="1" smtClean="0" bmk="">
                <a:ln>
                  <a:noFill/>
                </a:ln>
                <a:solidFill>
                  <a:schemeClr val="tx1"/>
                </a:solidFill>
                <a:effectLst/>
                <a:latin typeface="Calibri" pitchFamily="34" charset="0"/>
                <a:ea typeface="Calibri" pitchFamily="34" charset="0"/>
                <a:cs typeface="Times New Roman" pitchFamily="18" charset="0"/>
              </a:rPr>
              <a:t>Stengos</a:t>
            </a:r>
            <a:r>
              <a:rPr kumimoji="0" lang="en-US" sz="1600" b="0" i="0" u="none" strike="noStrike" cap="none" normalizeH="0" baseline="0" dirty="0" smtClean="0" bmk="">
                <a:ln>
                  <a:noFill/>
                </a:ln>
                <a:solidFill>
                  <a:schemeClr val="tx1"/>
                </a:solidFill>
                <a:effectLst/>
                <a:latin typeface="Calibri" pitchFamily="34" charset="0"/>
                <a:ea typeface="Calibri" pitchFamily="34" charset="0"/>
                <a:cs typeface="Times New Roman" pitchFamily="18" charset="0"/>
              </a:rPr>
              <a:t> (2002) use similar data and arrive at similar results. Crawford &amp; Harrison (1997) also include three firm-level surveys that are not individual level, and thus not comparable, but do suggest that rollbacks are generally rare, that non-unionized wages appear more flexible, and that bonus pay adds flexibility to wage changes.</a:t>
            </a:r>
            <a:endParaRPr kumimoji="0" lang="en-US" sz="1600" b="0" i="0" u="none" strike="noStrike" cap="none" normalizeH="0" baseline="0" dirty="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sng" strike="noStrike" cap="none" normalizeH="0" baseline="30000" dirty="0" smtClean="0" bmk="">
                <a:ln>
                  <a:noFill/>
                </a:ln>
                <a:solidFill>
                  <a:srgbClr val="800080"/>
                </a:solidFill>
                <a:effectLst/>
                <a:latin typeface="Calibri" pitchFamily="34" charset="0"/>
                <a:ea typeface="Calibri" pitchFamily="34" charset="0"/>
                <a:cs typeface="Times New Roman" pitchFamily="18" charset="0"/>
                <a:hlinkClick r:id="rId5"/>
              </a:rPr>
              <a:t>[4]</a:t>
            </a:r>
            <a:r>
              <a:rPr kumimoji="0" lang="en-US" sz="1600" b="0" i="0" u="none" strike="noStrike" cap="none" normalizeH="0" baseline="0" dirty="0" smtClean="0" bmk="">
                <a:ln>
                  <a:noFill/>
                </a:ln>
                <a:solidFill>
                  <a:schemeClr val="tx1"/>
                </a:solidFill>
                <a:effectLst/>
                <a:latin typeface="Calibri" pitchFamily="34" charset="0"/>
                <a:ea typeface="Calibri" pitchFamily="34" charset="0"/>
                <a:cs typeface="Times New Roman" pitchFamily="18" charset="0"/>
              </a:rPr>
              <a:t> </a:t>
            </a:r>
            <a:r>
              <a:rPr kumimoji="0" lang="en-US" sz="1600" b="0" i="0" u="none" strike="noStrike" cap="none" normalizeH="0" baseline="0" dirty="0" err="1" smtClean="0" bmk="">
                <a:ln>
                  <a:noFill/>
                </a:ln>
                <a:solidFill>
                  <a:schemeClr val="tx1"/>
                </a:solidFill>
                <a:effectLst/>
                <a:latin typeface="Calibri" pitchFamily="34" charset="0"/>
                <a:ea typeface="Calibri" pitchFamily="34" charset="0"/>
                <a:cs typeface="Times New Roman" pitchFamily="18" charset="0"/>
              </a:rPr>
              <a:t>Agell</a:t>
            </a:r>
            <a:r>
              <a:rPr kumimoji="0" lang="en-US" sz="1600" b="0" i="0" u="none" strike="noStrike" cap="none" normalizeH="0" baseline="0" dirty="0" smtClean="0" bmk="">
                <a:ln>
                  <a:noFill/>
                </a:ln>
                <a:solidFill>
                  <a:schemeClr val="tx1"/>
                </a:solidFill>
                <a:effectLst/>
                <a:latin typeface="Calibri" pitchFamily="34" charset="0"/>
                <a:ea typeface="Calibri" pitchFamily="34" charset="0"/>
                <a:cs typeface="Times New Roman" pitchFamily="18" charset="0"/>
              </a:rPr>
              <a:t> &amp; </a:t>
            </a:r>
            <a:r>
              <a:rPr kumimoji="0" lang="en-US" sz="1600" b="0" i="0" u="none" strike="noStrike" cap="none" normalizeH="0" baseline="0" dirty="0" err="1" smtClean="0" bmk="">
                <a:ln>
                  <a:noFill/>
                </a:ln>
                <a:solidFill>
                  <a:schemeClr val="tx1"/>
                </a:solidFill>
                <a:effectLst/>
                <a:latin typeface="Calibri" pitchFamily="34" charset="0"/>
                <a:ea typeface="Calibri" pitchFamily="34" charset="0"/>
                <a:cs typeface="Times New Roman" pitchFamily="18" charset="0"/>
              </a:rPr>
              <a:t>Lundborg</a:t>
            </a:r>
            <a:r>
              <a:rPr kumimoji="0" lang="en-US" sz="1600" b="0" i="0" u="none" strike="noStrike" cap="none" normalizeH="0" baseline="0" dirty="0" smtClean="0" bmk="">
                <a:ln>
                  <a:noFill/>
                </a:ln>
                <a:solidFill>
                  <a:schemeClr val="tx1"/>
                </a:solidFill>
                <a:effectLst/>
                <a:latin typeface="Calibri" pitchFamily="34" charset="0"/>
                <a:ea typeface="Calibri" pitchFamily="34" charset="0"/>
                <a:cs typeface="Times New Roman" pitchFamily="18" charset="0"/>
              </a:rPr>
              <a:t> (2003) and Ekberg (2004) corroborate these findings for Sweden.</a:t>
            </a:r>
            <a:endParaRPr kumimoji="0" lang="en-US" sz="1600" b="0" i="0" u="none" strike="noStrike" cap="none" normalizeH="0" baseline="0" dirty="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sng" strike="noStrike" cap="none" normalizeH="0" baseline="30000" dirty="0" smtClean="0" bmk="">
                <a:ln>
                  <a:noFill/>
                </a:ln>
                <a:solidFill>
                  <a:srgbClr val="800080"/>
                </a:solidFill>
                <a:effectLst/>
                <a:latin typeface="Calibri" pitchFamily="34" charset="0"/>
                <a:ea typeface="Calibri" pitchFamily="34" charset="0"/>
                <a:cs typeface="Times New Roman" pitchFamily="18" charset="0"/>
                <a:hlinkClick r:id="rId6"/>
              </a:rPr>
              <a:t>[5]</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Table 3 cites further evidence of low proportions of cuts, mostly summarizing their own findings and personal communication with various authors.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35862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55000" lnSpcReduction="20000"/>
          </a:bodyPr>
          <a:lstStyle/>
          <a:p>
            <a:pPr marL="0" lvl="0" indent="0" eaLnBrk="0" fontAlgn="base" hangingPunct="0">
              <a:spcBef>
                <a:spcPct val="0"/>
              </a:spcBef>
              <a:spcAft>
                <a:spcPct val="0"/>
              </a:spcAft>
              <a:buNone/>
            </a:pPr>
            <a:r>
              <a:rPr lang="en-US" dirty="0" smtClean="0">
                <a:latin typeface="Calibri" pitchFamily="34" charset="0"/>
                <a:ea typeface="Calibri" pitchFamily="34" charset="0"/>
                <a:cs typeface="Times New Roman" pitchFamily="18" charset="0"/>
              </a:rPr>
              <a:t>A </a:t>
            </a:r>
            <a:r>
              <a:rPr lang="en-US" dirty="0">
                <a:latin typeface="Calibri" pitchFamily="34" charset="0"/>
                <a:ea typeface="Calibri" pitchFamily="34" charset="0"/>
                <a:cs typeface="Times New Roman" pitchFamily="18" charset="0"/>
              </a:rPr>
              <a:t>similar table is found in Kuroda &amp; Yamamoto (2007):</a:t>
            </a:r>
            <a:endParaRPr lang="en-US" sz="1800" dirty="0">
              <a:latin typeface="Arial" pitchFamily="34" charset="0"/>
              <a:cs typeface="Arial" pitchFamily="34" charset="0"/>
            </a:endParaRPr>
          </a:p>
          <a:p>
            <a:pPr marL="0" lvl="0" indent="0" eaLnBrk="0" fontAlgn="base" hangingPunct="0">
              <a:spcBef>
                <a:spcPct val="0"/>
              </a:spcBef>
              <a:spcAft>
                <a:spcPct val="0"/>
              </a:spcAft>
              <a:buNone/>
            </a:pPr>
            <a:r>
              <a:rPr lang="en-US" dirty="0">
                <a:latin typeface="Calibri" pitchFamily="34" charset="0"/>
                <a:ea typeface="Calibri" pitchFamily="34" charset="0"/>
                <a:cs typeface="Times New Roman" pitchFamily="18" charset="0"/>
                <a:hlinkClick r:id="rId2"/>
              </a:rPr>
              <a:t>http://www.imes.boj.or.jp/english/publication/mes/2007/me25-2-2.pdf</a:t>
            </a:r>
            <a:endParaRPr lang="en-US" sz="1800" dirty="0">
              <a:latin typeface="Arial" pitchFamily="34" charset="0"/>
              <a:cs typeface="Arial" pitchFamily="34" charset="0"/>
            </a:endParaRPr>
          </a:p>
          <a:p>
            <a:pPr marL="0" lvl="0" indent="0" eaLnBrk="0" fontAlgn="base" hangingPunct="0">
              <a:spcBef>
                <a:spcPct val="0"/>
              </a:spcBef>
              <a:spcAft>
                <a:spcPct val="0"/>
              </a:spcAft>
              <a:buNone/>
            </a:pPr>
            <a:r>
              <a:rPr lang="en-US" dirty="0">
                <a:latin typeface="Calibri" pitchFamily="34" charset="0"/>
                <a:ea typeface="Calibri" pitchFamily="34" charset="0"/>
                <a:cs typeface="Times New Roman" pitchFamily="18" charset="0"/>
              </a:rPr>
              <a:t>…in Yates (1998):</a:t>
            </a:r>
            <a:endParaRPr lang="en-US" sz="1800" dirty="0">
              <a:latin typeface="Arial" pitchFamily="34" charset="0"/>
              <a:cs typeface="Arial" pitchFamily="34" charset="0"/>
            </a:endParaRPr>
          </a:p>
          <a:p>
            <a:pPr marL="0" lvl="0" indent="0" eaLnBrk="0" fontAlgn="base" hangingPunct="0">
              <a:spcBef>
                <a:spcPct val="0"/>
              </a:spcBef>
              <a:spcAft>
                <a:spcPct val="0"/>
              </a:spcAft>
              <a:buNone/>
            </a:pPr>
            <a:r>
              <a:rPr lang="en-US" dirty="0">
                <a:latin typeface="Calibri" pitchFamily="34" charset="0"/>
                <a:ea typeface="Calibri" pitchFamily="34" charset="0"/>
                <a:cs typeface="Times New Roman" pitchFamily="18" charset="0"/>
                <a:hlinkClick r:id="rId3"/>
              </a:rPr>
              <a:t>http://www.bankofengland.co.uk/publications/Documents/workingpapers/wp82.pdf</a:t>
            </a:r>
            <a:endParaRPr lang="en-US" sz="1800" dirty="0">
              <a:latin typeface="Arial" pitchFamily="34" charset="0"/>
              <a:cs typeface="Arial" pitchFamily="34" charset="0"/>
            </a:endParaRPr>
          </a:p>
          <a:p>
            <a:pPr marL="0" lvl="0" indent="0" eaLnBrk="0" fontAlgn="base" hangingPunct="0">
              <a:spcBef>
                <a:spcPct val="0"/>
              </a:spcBef>
              <a:spcAft>
                <a:spcPct val="0"/>
              </a:spcAft>
              <a:buNone/>
            </a:pPr>
            <a:r>
              <a:rPr lang="en-US" dirty="0">
                <a:latin typeface="Calibri" pitchFamily="34" charset="0"/>
                <a:ea typeface="Calibri" pitchFamily="34" charset="0"/>
                <a:cs typeface="Times New Roman" pitchFamily="18" charset="0"/>
              </a:rPr>
              <a:t>…in </a:t>
            </a:r>
            <a:r>
              <a:rPr lang="en-US" dirty="0" err="1">
                <a:latin typeface="Calibri" pitchFamily="34" charset="0"/>
                <a:ea typeface="Calibri" pitchFamily="34" charset="0"/>
                <a:cs typeface="Times New Roman" pitchFamily="18" charset="0"/>
              </a:rPr>
              <a:t>Akerlof</a:t>
            </a:r>
            <a:r>
              <a:rPr lang="en-US" dirty="0">
                <a:latin typeface="Calibri" pitchFamily="34" charset="0"/>
                <a:ea typeface="Calibri" pitchFamily="34" charset="0"/>
                <a:cs typeface="Times New Roman" pitchFamily="18" charset="0"/>
              </a:rPr>
              <a:t> et al (2003), Table 3:</a:t>
            </a:r>
            <a:endParaRPr lang="en-US" sz="1800" dirty="0">
              <a:latin typeface="Arial" pitchFamily="34" charset="0"/>
              <a:cs typeface="Arial" pitchFamily="34" charset="0"/>
            </a:endParaRPr>
          </a:p>
          <a:p>
            <a:pPr marL="0" lvl="0" indent="0" eaLnBrk="0" fontAlgn="base" hangingPunct="0">
              <a:spcBef>
                <a:spcPct val="0"/>
              </a:spcBef>
              <a:spcAft>
                <a:spcPct val="0"/>
              </a:spcAft>
              <a:buNone/>
            </a:pPr>
            <a:r>
              <a:rPr lang="en-US" dirty="0">
                <a:latin typeface="Calibri" pitchFamily="34" charset="0"/>
                <a:ea typeface="Calibri" pitchFamily="34" charset="0"/>
                <a:cs typeface="Times New Roman" pitchFamily="18" charset="0"/>
                <a:hlinkClick r:id="rId4"/>
              </a:rPr>
              <a:t>http://www.jstor.org/stable/pdfplus/2534646.pdf?acceptTC=true</a:t>
            </a:r>
            <a:endParaRPr lang="en-US" sz="1800" dirty="0">
              <a:latin typeface="Arial" pitchFamily="34" charset="0"/>
              <a:cs typeface="Arial" pitchFamily="34" charset="0"/>
            </a:endParaRPr>
          </a:p>
          <a:p>
            <a:pPr marL="0" lvl="0" indent="0" eaLnBrk="0" fontAlgn="base" hangingPunct="0">
              <a:spcBef>
                <a:spcPct val="0"/>
              </a:spcBef>
              <a:spcAft>
                <a:spcPct val="0"/>
              </a:spcAft>
              <a:buNone/>
            </a:pPr>
            <a:r>
              <a:rPr lang="en-US" dirty="0">
                <a:latin typeface="Calibri" pitchFamily="34" charset="0"/>
                <a:ea typeface="Calibri" pitchFamily="34" charset="0"/>
                <a:cs typeface="Times New Roman" pitchFamily="18" charset="0"/>
              </a:rPr>
              <a:t>…and in </a:t>
            </a:r>
            <a:r>
              <a:rPr lang="en-US" dirty="0" err="1">
                <a:latin typeface="Calibri" pitchFamily="34" charset="0"/>
                <a:ea typeface="Calibri" pitchFamily="34" charset="0"/>
                <a:cs typeface="Times New Roman" pitchFamily="18" charset="0"/>
              </a:rPr>
              <a:t>Camba</a:t>
            </a:r>
            <a:r>
              <a:rPr lang="en-US" dirty="0">
                <a:latin typeface="Calibri" pitchFamily="34" charset="0"/>
                <a:ea typeface="Calibri" pitchFamily="34" charset="0"/>
                <a:cs typeface="Times New Roman" pitchFamily="18" charset="0"/>
              </a:rPr>
              <a:t>-Mendez et al, page 104:</a:t>
            </a:r>
            <a:endParaRPr lang="en-US" sz="1800" dirty="0">
              <a:latin typeface="Arial" pitchFamily="34" charset="0"/>
              <a:cs typeface="Arial" pitchFamily="34" charset="0"/>
            </a:endParaRPr>
          </a:p>
          <a:p>
            <a:pPr marL="0" lvl="0" indent="0" eaLnBrk="0" fontAlgn="base" hangingPunct="0">
              <a:spcBef>
                <a:spcPct val="0"/>
              </a:spcBef>
              <a:spcAft>
                <a:spcPct val="0"/>
              </a:spcAft>
              <a:buNone/>
            </a:pPr>
            <a:r>
              <a:rPr lang="en-US" dirty="0">
                <a:latin typeface="Calibri" pitchFamily="34" charset="0"/>
                <a:ea typeface="Calibri" pitchFamily="34" charset="0"/>
                <a:cs typeface="Times New Roman" pitchFamily="18" charset="0"/>
                <a:hlinkClick r:id="rId5"/>
              </a:rPr>
              <a:t>https://www.ecb.de/pub/pdf/other/monetarypolicystrategyreview_backgrounden.pdf#page=92</a:t>
            </a:r>
            <a:endParaRPr lang="en-US" sz="1800" dirty="0">
              <a:latin typeface="Arial" pitchFamily="34" charset="0"/>
              <a:cs typeface="Arial" pitchFamily="34" charset="0"/>
            </a:endParaRPr>
          </a:p>
          <a:p>
            <a:pPr marL="0" lvl="0" indent="0" eaLnBrk="0" fontAlgn="base" hangingPunct="0">
              <a:spcBef>
                <a:spcPct val="0"/>
              </a:spcBef>
              <a:spcAft>
                <a:spcPct val="0"/>
              </a:spcAft>
              <a:buFontTx/>
              <a:buChar char="•"/>
            </a:pPr>
            <a:endParaRPr lang="en-US" dirty="0" smtClean="0">
              <a:latin typeface="Calibri" pitchFamily="34" charset="0"/>
              <a:ea typeface="Calibri" pitchFamily="34" charset="0"/>
              <a:cs typeface="Times New Roman" pitchFamily="18" charset="0"/>
            </a:endParaRPr>
          </a:p>
          <a:p>
            <a:pPr marL="0" lvl="0" indent="0" eaLnBrk="0" fontAlgn="base" hangingPunct="0">
              <a:spcBef>
                <a:spcPct val="0"/>
              </a:spcBef>
              <a:spcAft>
                <a:spcPct val="0"/>
              </a:spcAft>
              <a:buFontTx/>
              <a:buChar char="•"/>
            </a:pPr>
            <a:r>
              <a:rPr lang="en-US" dirty="0" smtClean="0">
                <a:latin typeface="Calibri" pitchFamily="34" charset="0"/>
                <a:ea typeface="Calibri" pitchFamily="34" charset="0"/>
                <a:cs typeface="Times New Roman" pitchFamily="18" charset="0"/>
              </a:rPr>
              <a:t>The </a:t>
            </a:r>
            <a:r>
              <a:rPr lang="en-US" dirty="0">
                <a:latin typeface="Calibri" pitchFamily="34" charset="0"/>
                <a:ea typeface="Calibri" pitchFamily="34" charset="0"/>
                <a:cs typeface="Times New Roman" pitchFamily="18" charset="0"/>
              </a:rPr>
              <a:t>International Wage Flexibility Project in the mid-2000s  -- Dickens et al (2006) -- is a notable attempt to reconcile divergent findings on wage distributions. </a:t>
            </a:r>
            <a:r>
              <a:rPr lang="en-US" dirty="0" smtClean="0">
                <a:latin typeface="Calibri" pitchFamily="34" charset="0"/>
                <a:ea typeface="Calibri" pitchFamily="34" charset="0"/>
                <a:cs typeface="Times New Roman" pitchFamily="18" charset="0"/>
                <a:hlinkClick r:id="rId6"/>
              </a:rPr>
              <a:t>http</a:t>
            </a:r>
            <a:r>
              <a:rPr lang="en-US" dirty="0">
                <a:latin typeface="Calibri" pitchFamily="34" charset="0"/>
                <a:ea typeface="Calibri" pitchFamily="34" charset="0"/>
                <a:cs typeface="Times New Roman" pitchFamily="18" charset="0"/>
                <a:hlinkClick r:id="rId6"/>
              </a:rPr>
              <a:t>://www.econstor.eu/bitstream/10419/60630/1/526661933.pdf</a:t>
            </a:r>
            <a:endParaRPr lang="en-US" sz="1800" dirty="0">
              <a:latin typeface="Arial" pitchFamily="34" charset="0"/>
              <a:cs typeface="Arial" pitchFamily="34" charset="0"/>
            </a:endParaRPr>
          </a:p>
          <a:p>
            <a:pPr marL="0" lvl="0" indent="0" eaLnBrk="0" fontAlgn="base" hangingPunct="0">
              <a:spcBef>
                <a:spcPct val="0"/>
              </a:spcBef>
              <a:spcAft>
                <a:spcPct val="0"/>
              </a:spcAft>
              <a:buNone/>
            </a:pPr>
            <a:endParaRPr lang="en-US" dirty="0" smtClean="0">
              <a:latin typeface="Calibri" pitchFamily="34" charset="0"/>
              <a:ea typeface="Calibri" pitchFamily="34" charset="0"/>
              <a:cs typeface="Times New Roman" pitchFamily="18" charset="0"/>
            </a:endParaRPr>
          </a:p>
          <a:p>
            <a:pPr marL="0" lvl="0" indent="0" eaLnBrk="0" fontAlgn="base" hangingPunct="0">
              <a:spcBef>
                <a:spcPct val="0"/>
              </a:spcBef>
              <a:spcAft>
                <a:spcPct val="0"/>
              </a:spcAft>
              <a:buNone/>
            </a:pPr>
            <a:r>
              <a:rPr lang="en-US" dirty="0" smtClean="0">
                <a:latin typeface="Calibri" pitchFamily="34" charset="0"/>
                <a:ea typeface="Calibri" pitchFamily="34" charset="0"/>
                <a:cs typeface="Times New Roman" pitchFamily="18" charset="0"/>
              </a:rPr>
              <a:t>(</a:t>
            </a:r>
            <a:r>
              <a:rPr lang="en-US" dirty="0">
                <a:latin typeface="Calibri" pitchFamily="34" charset="0"/>
                <a:ea typeface="Calibri" pitchFamily="34" charset="0"/>
                <a:cs typeface="Times New Roman" pitchFamily="18" charset="0"/>
              </a:rPr>
              <a:t>listing of salary surveys for US &amp; Canada):</a:t>
            </a:r>
            <a:endParaRPr lang="en-US" sz="1800" dirty="0">
              <a:latin typeface="Arial" pitchFamily="34" charset="0"/>
              <a:cs typeface="Arial" pitchFamily="34" charset="0"/>
            </a:endParaRPr>
          </a:p>
          <a:p>
            <a:pPr marL="0" lvl="0" indent="0" eaLnBrk="0" fontAlgn="base" hangingPunct="0">
              <a:spcBef>
                <a:spcPct val="0"/>
              </a:spcBef>
              <a:spcAft>
                <a:spcPct val="0"/>
              </a:spcAft>
              <a:buNone/>
            </a:pPr>
            <a:r>
              <a:rPr lang="en-US" dirty="0">
                <a:latin typeface="Calibri" pitchFamily="34" charset="0"/>
                <a:ea typeface="Calibri" pitchFamily="34" charset="0"/>
                <a:cs typeface="Times New Roman" pitchFamily="18" charset="0"/>
                <a:hlinkClick r:id="rId7"/>
              </a:rPr>
              <a:t>http://www.erieri.com/erisalarysurvey/fuses/uscanwage.htm</a:t>
            </a:r>
            <a:endParaRPr lang="en-US" sz="1800" dirty="0">
              <a:latin typeface="Arial" pitchFamily="34" charset="0"/>
              <a:cs typeface="Arial" pitchFamily="34" charset="0"/>
            </a:endParaRPr>
          </a:p>
          <a:p>
            <a:pPr marL="0" lvl="0" indent="0" eaLnBrk="0" fontAlgn="base" hangingPunct="0">
              <a:spcBef>
                <a:spcPct val="0"/>
              </a:spcBef>
              <a:spcAft>
                <a:spcPct val="0"/>
              </a:spcAft>
              <a:buNone/>
            </a:pPr>
            <a:r>
              <a:rPr lang="en-US" sz="4800" dirty="0">
                <a:latin typeface="Arial" pitchFamily="34" charset="0"/>
                <a:cs typeface="Arial" pitchFamily="34" charset="0"/>
              </a:rPr>
              <a:t/>
            </a:r>
            <a:br>
              <a:rPr lang="en-US" sz="4800" dirty="0">
                <a:latin typeface="Arial" pitchFamily="34" charset="0"/>
                <a:cs typeface="Arial" pitchFamily="34" charset="0"/>
              </a:rPr>
            </a:br>
            <a:endParaRPr lang="en-US" sz="4800" dirty="0">
              <a:latin typeface="Arial" pitchFamily="34" charset="0"/>
              <a:cs typeface="Arial" pitchFamily="34" charset="0"/>
            </a:endParaRPr>
          </a:p>
          <a:p>
            <a:endParaRPr lang="en-US" dirty="0"/>
          </a:p>
        </p:txBody>
      </p:sp>
    </p:spTree>
    <p:extLst>
      <p:ext uri="{BB962C8B-B14F-4D97-AF65-F5344CB8AC3E}">
        <p14:creationId xmlns:p14="http://schemas.microsoft.com/office/powerpoint/2010/main" val="17531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Money illusion in annuity preferences</a:t>
            </a:r>
            <a:br>
              <a:rPr lang="en-US" dirty="0" smtClean="0"/>
            </a:br>
            <a:r>
              <a:rPr lang="en-US" sz="2700" dirty="0" err="1" smtClean="0"/>
              <a:t>Beshears</a:t>
            </a:r>
            <a:r>
              <a:rPr lang="en-US" sz="2700" dirty="0" smtClean="0"/>
              <a:t>, Choi, </a:t>
            </a:r>
            <a:r>
              <a:rPr lang="en-US" sz="2700" dirty="0" err="1" smtClean="0"/>
              <a:t>Laibson</a:t>
            </a:r>
            <a:r>
              <a:rPr lang="en-US" sz="2700" dirty="0" smtClean="0"/>
              <a:t>, </a:t>
            </a:r>
            <a:r>
              <a:rPr lang="en-US" sz="2700" dirty="0" err="1" smtClean="0"/>
              <a:t>Madrian</a:t>
            </a:r>
            <a:r>
              <a:rPr lang="en-US" sz="2700" dirty="0" smtClean="0"/>
              <a:t>, and </a:t>
            </a:r>
            <a:r>
              <a:rPr lang="en-US" sz="2700" dirty="0" err="1" smtClean="0"/>
              <a:t>Zeldes</a:t>
            </a:r>
            <a:r>
              <a:rPr lang="en-US" sz="2700" dirty="0" smtClean="0"/>
              <a:t> (2011)</a:t>
            </a:r>
            <a:endParaRPr lang="en-US" sz="2700" dirty="0"/>
          </a:p>
        </p:txBody>
      </p:sp>
      <p:sp>
        <p:nvSpPr>
          <p:cNvPr id="3" name="Content Placeholder 2"/>
          <p:cNvSpPr>
            <a:spLocks noGrp="1"/>
          </p:cNvSpPr>
          <p:nvPr>
            <p:ph idx="1"/>
          </p:nvPr>
        </p:nvSpPr>
        <p:spPr>
          <a:xfrm>
            <a:off x="457200" y="1600200"/>
            <a:ext cx="8534400" cy="4525963"/>
          </a:xfrm>
        </p:spPr>
        <p:txBody>
          <a:bodyPr>
            <a:noAutofit/>
          </a:bodyPr>
          <a:lstStyle/>
          <a:p>
            <a:r>
              <a:rPr lang="en-US" sz="2800" dirty="0" smtClean="0"/>
              <a:t>Ask subjects to choose between two annuities in X% inflation environment; we’ll vary X across study arms</a:t>
            </a:r>
          </a:p>
          <a:p>
            <a:r>
              <a:rPr lang="en-US" sz="2800" dirty="0" smtClean="0"/>
              <a:t>No money illusion?</a:t>
            </a:r>
          </a:p>
          <a:p>
            <a:pPr lvl="1">
              <a:buFont typeface="Wingdings" pitchFamily="2" charset="2"/>
              <a:buChar char="§"/>
            </a:pPr>
            <a:r>
              <a:rPr lang="en-US" dirty="0" smtClean="0"/>
              <a:t>If the </a:t>
            </a:r>
            <a:r>
              <a:rPr lang="en-US" i="1" dirty="0" smtClean="0"/>
              <a:t>real</a:t>
            </a:r>
            <a:r>
              <a:rPr lang="en-US" dirty="0" smtClean="0"/>
              <a:t> payout streams of the two annuities are held fixed as X is varied (-2% </a:t>
            </a:r>
            <a:r>
              <a:rPr lang="en-US" b="1" dirty="0" smtClean="0">
                <a:solidFill>
                  <a:srgbClr val="FF0000"/>
                </a:solidFill>
              </a:rPr>
              <a:t>real</a:t>
            </a:r>
            <a:r>
              <a:rPr lang="en-US" dirty="0" smtClean="0">
                <a:solidFill>
                  <a:srgbClr val="FF0000"/>
                </a:solidFill>
              </a:rPr>
              <a:t> </a:t>
            </a:r>
            <a:r>
              <a:rPr lang="en-US" dirty="0" smtClean="0"/>
              <a:t>growth of the annuity vs. 0% </a:t>
            </a:r>
            <a:r>
              <a:rPr lang="en-US" b="1" dirty="0" smtClean="0">
                <a:solidFill>
                  <a:srgbClr val="FF0000"/>
                </a:solidFill>
              </a:rPr>
              <a:t>real</a:t>
            </a:r>
            <a:r>
              <a:rPr lang="en-US" dirty="0" smtClean="0"/>
              <a:t> growth of the annuity), the annuity choice should not be affected by the X% rate of inflation</a:t>
            </a:r>
          </a:p>
          <a:p>
            <a:r>
              <a:rPr lang="en-US" sz="2800" dirty="0" smtClean="0">
                <a:solidFill>
                  <a:schemeClr val="bg1"/>
                </a:solidFill>
              </a:rPr>
              <a:t>Complete money illusion, </a:t>
            </a:r>
          </a:p>
          <a:p>
            <a:pPr lvl="1"/>
            <a:r>
              <a:rPr lang="en-US" dirty="0" smtClean="0">
                <a:solidFill>
                  <a:schemeClr val="bg1"/>
                </a:solidFill>
              </a:rPr>
              <a:t>People treat nominal variables as if they were real</a:t>
            </a:r>
          </a:p>
          <a:p>
            <a:pPr lvl="1">
              <a:buNone/>
            </a:pPr>
            <a:r>
              <a:rPr lang="en-US" dirty="0" smtClean="0">
                <a:solidFill>
                  <a:schemeClr val="bg1"/>
                </a:solidFill>
                <a:sym typeface="Wingdings" pitchFamily="2" charset="2"/>
              </a:rPr>
              <a:t> I</a:t>
            </a:r>
            <a:r>
              <a:rPr lang="en-US" dirty="0" smtClean="0">
                <a:solidFill>
                  <a:schemeClr val="bg1"/>
                </a:solidFill>
              </a:rPr>
              <a:t>f </a:t>
            </a:r>
            <a:r>
              <a:rPr lang="en-US" i="1" dirty="0" smtClean="0">
                <a:solidFill>
                  <a:schemeClr val="bg1"/>
                </a:solidFill>
              </a:rPr>
              <a:t>nominal</a:t>
            </a:r>
            <a:r>
              <a:rPr lang="en-US" dirty="0" smtClean="0">
                <a:solidFill>
                  <a:schemeClr val="bg1"/>
                </a:solidFill>
              </a:rPr>
              <a:t> payouts are identical,  choices should be the same</a:t>
            </a:r>
          </a:p>
          <a:p>
            <a:endParaRPr lang="en-US" sz="2800" dirty="0" smtClean="0"/>
          </a:p>
          <a:p>
            <a:endParaRPr lang="en-US" sz="2800" dirty="0" smtClean="0"/>
          </a:p>
          <a:p>
            <a:endParaRPr lang="en-US" sz="2800" dirty="0" smtClean="0"/>
          </a:p>
          <a:p>
            <a:endParaRPr lang="en-US" sz="2800" dirty="0" smtClean="0"/>
          </a:p>
          <a:p>
            <a:endParaRPr lang="en-US" sz="2800" dirty="0" smtClean="0"/>
          </a:p>
          <a:p>
            <a:pPr>
              <a:buNone/>
            </a:pPr>
            <a:endParaRPr lang="en-US" sz="2800" dirty="0" smtClean="0"/>
          </a:p>
          <a:p>
            <a:pPr lvl="1"/>
            <a:endParaRPr lang="en-US" dirty="0" smtClean="0"/>
          </a:p>
          <a:p>
            <a:pPr lvl="1"/>
            <a:endParaRPr lang="en-US" dirty="0" smtClean="0"/>
          </a:p>
          <a:p>
            <a:endParaRPr lang="en-US" sz="2800" dirty="0"/>
          </a:p>
        </p:txBody>
      </p:sp>
    </p:spTree>
    <p:extLst>
      <p:ext uri="{BB962C8B-B14F-4D97-AF65-F5344CB8AC3E}">
        <p14:creationId xmlns:p14="http://schemas.microsoft.com/office/powerpoint/2010/main" val="3268666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28600" y="3429000"/>
            <a:ext cx="4998720" cy="3429000"/>
          </a:xfrm>
          <a:prstGeom prst="rect">
            <a:avLst/>
          </a:prstGeom>
          <a:noFill/>
          <a:ln w="9525">
            <a:noFill/>
            <a:miter lim="800000"/>
            <a:headEnd/>
            <a:tailEnd/>
          </a:ln>
        </p:spPr>
      </p:pic>
      <p:pic>
        <p:nvPicPr>
          <p:cNvPr id="5"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28600" y="0"/>
            <a:ext cx="4922520" cy="3429000"/>
          </a:xfrm>
          <a:prstGeom prst="rect">
            <a:avLst/>
          </a:prstGeom>
          <a:noFill/>
          <a:ln w="9525">
            <a:noFill/>
            <a:miter lim="800000"/>
            <a:headEnd/>
            <a:tailEnd/>
          </a:ln>
        </p:spPr>
      </p:pic>
      <p:sp>
        <p:nvSpPr>
          <p:cNvPr id="10" name="Content Placeholder 2"/>
          <p:cNvSpPr txBox="1">
            <a:spLocks/>
          </p:cNvSpPr>
          <p:nvPr/>
        </p:nvSpPr>
        <p:spPr bwMode="auto">
          <a:xfrm>
            <a:off x="5568654" y="4876800"/>
            <a:ext cx="3422946" cy="533400"/>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p>
            <a:pPr fontAlgn="base">
              <a:spcBef>
                <a:spcPct val="0"/>
              </a:spcBef>
              <a:spcAft>
                <a:spcPct val="0"/>
              </a:spcAft>
              <a:buSzPct val="120000"/>
              <a:buFont typeface="Arial" pitchFamily="34" charset="0"/>
              <a:buNone/>
              <a:defRPr/>
            </a:pPr>
            <a:r>
              <a:rPr lang="en-US" sz="2400" kern="0" dirty="0" smtClean="0">
                <a:solidFill>
                  <a:prstClr val="black"/>
                </a:solidFill>
                <a:ea typeface="ＭＳ Ｐゴシック" charset="-128"/>
              </a:rPr>
              <a:t>72% choose rising (red)</a:t>
            </a:r>
            <a:endParaRPr lang="en-US" sz="2400" kern="0" dirty="0">
              <a:solidFill>
                <a:prstClr val="black"/>
              </a:solidFill>
              <a:ea typeface="ＭＳ Ｐゴシック" charset="-128"/>
            </a:endParaRPr>
          </a:p>
        </p:txBody>
      </p:sp>
      <p:sp>
        <p:nvSpPr>
          <p:cNvPr id="14" name="Content Placeholder 2"/>
          <p:cNvSpPr txBox="1">
            <a:spLocks/>
          </p:cNvSpPr>
          <p:nvPr/>
        </p:nvSpPr>
        <p:spPr bwMode="auto">
          <a:xfrm>
            <a:off x="5568654" y="5334000"/>
            <a:ext cx="3422946" cy="533400"/>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p>
            <a:pPr fontAlgn="base">
              <a:spcBef>
                <a:spcPct val="0"/>
              </a:spcBef>
              <a:spcAft>
                <a:spcPct val="0"/>
              </a:spcAft>
              <a:buSzPct val="120000"/>
              <a:buFont typeface="Arial" pitchFamily="34" charset="0"/>
              <a:buNone/>
              <a:defRPr/>
            </a:pPr>
            <a:r>
              <a:rPr lang="en-US" sz="2400" kern="0" dirty="0" smtClean="0">
                <a:solidFill>
                  <a:prstClr val="black"/>
                </a:solidFill>
                <a:ea typeface="ＭＳ Ｐゴシック" charset="-128"/>
              </a:rPr>
              <a:t>28% choose flat (blue)</a:t>
            </a:r>
            <a:endParaRPr lang="en-US" sz="2400" kern="0" dirty="0">
              <a:solidFill>
                <a:prstClr val="black"/>
              </a:solidFill>
              <a:ea typeface="ＭＳ Ｐゴシック" charset="-128"/>
            </a:endParaRPr>
          </a:p>
        </p:txBody>
      </p:sp>
      <p:sp>
        <p:nvSpPr>
          <p:cNvPr id="15" name="Content Placeholder 2"/>
          <p:cNvSpPr txBox="1">
            <a:spLocks/>
          </p:cNvSpPr>
          <p:nvPr/>
        </p:nvSpPr>
        <p:spPr bwMode="auto">
          <a:xfrm>
            <a:off x="5562600" y="1143000"/>
            <a:ext cx="3422946" cy="533400"/>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p>
            <a:pPr fontAlgn="base">
              <a:spcBef>
                <a:spcPct val="0"/>
              </a:spcBef>
              <a:spcAft>
                <a:spcPct val="0"/>
              </a:spcAft>
              <a:buSzPct val="120000"/>
              <a:buFont typeface="Arial" pitchFamily="34" charset="0"/>
              <a:buNone/>
              <a:defRPr/>
            </a:pPr>
            <a:r>
              <a:rPr lang="en-US" sz="2400" kern="0" dirty="0" smtClean="0">
                <a:solidFill>
                  <a:prstClr val="black"/>
                </a:solidFill>
                <a:ea typeface="ＭＳ Ｐゴシック" charset="-128"/>
              </a:rPr>
              <a:t>88% choose flat (red)</a:t>
            </a:r>
            <a:endParaRPr lang="en-US" sz="2400" kern="0" dirty="0">
              <a:solidFill>
                <a:prstClr val="black"/>
              </a:solidFill>
              <a:ea typeface="ＭＳ Ｐゴシック" charset="-128"/>
            </a:endParaRPr>
          </a:p>
        </p:txBody>
      </p:sp>
      <p:sp>
        <p:nvSpPr>
          <p:cNvPr id="16" name="Content Placeholder 2"/>
          <p:cNvSpPr txBox="1">
            <a:spLocks/>
          </p:cNvSpPr>
          <p:nvPr/>
        </p:nvSpPr>
        <p:spPr bwMode="auto">
          <a:xfrm>
            <a:off x="5562600" y="1603901"/>
            <a:ext cx="3733800" cy="533400"/>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p>
            <a:pPr fontAlgn="base">
              <a:spcBef>
                <a:spcPct val="0"/>
              </a:spcBef>
              <a:spcAft>
                <a:spcPct val="0"/>
              </a:spcAft>
              <a:buSzPct val="120000"/>
              <a:buFont typeface="Arial" pitchFamily="34" charset="0"/>
              <a:buNone/>
              <a:defRPr/>
            </a:pPr>
            <a:r>
              <a:rPr lang="en-US" sz="2400" kern="0" dirty="0" smtClean="0">
                <a:solidFill>
                  <a:prstClr val="black"/>
                </a:solidFill>
                <a:ea typeface="ＭＳ Ｐゴシック" charset="-128"/>
              </a:rPr>
              <a:t>12% choose declining (blue)</a:t>
            </a:r>
            <a:endParaRPr lang="en-US" sz="2400" kern="0" dirty="0">
              <a:solidFill>
                <a:prstClr val="black"/>
              </a:solidFill>
              <a:ea typeface="ＭＳ Ｐゴシック" charset="-128"/>
            </a:endParaRPr>
          </a:p>
        </p:txBody>
      </p:sp>
      <p:sp>
        <p:nvSpPr>
          <p:cNvPr id="17" name="TextBox 16"/>
          <p:cNvSpPr txBox="1"/>
          <p:nvPr/>
        </p:nvSpPr>
        <p:spPr>
          <a:xfrm>
            <a:off x="5562600" y="762000"/>
            <a:ext cx="2931828" cy="461665"/>
          </a:xfrm>
          <a:prstGeom prst="rect">
            <a:avLst/>
          </a:prstGeom>
          <a:noFill/>
        </p:spPr>
        <p:txBody>
          <a:bodyPr wrap="none" rtlCol="0">
            <a:spAutoFit/>
          </a:bodyPr>
          <a:lstStyle/>
          <a:p>
            <a:r>
              <a:rPr lang="en-US" sz="2400" b="1" u="sng" dirty="0" smtClean="0">
                <a:solidFill>
                  <a:prstClr val="black"/>
                </a:solidFill>
              </a:rPr>
              <a:t>No inflation economy</a:t>
            </a:r>
            <a:endParaRPr lang="en-US" sz="2400" b="1" u="sng" dirty="0">
              <a:solidFill>
                <a:prstClr val="black"/>
              </a:solidFill>
            </a:endParaRPr>
          </a:p>
        </p:txBody>
      </p:sp>
      <p:sp>
        <p:nvSpPr>
          <p:cNvPr id="18" name="TextBox 17"/>
          <p:cNvSpPr txBox="1"/>
          <p:nvPr/>
        </p:nvSpPr>
        <p:spPr>
          <a:xfrm>
            <a:off x="5589748" y="4415135"/>
            <a:ext cx="2944652" cy="461665"/>
          </a:xfrm>
          <a:prstGeom prst="rect">
            <a:avLst/>
          </a:prstGeom>
          <a:noFill/>
        </p:spPr>
        <p:txBody>
          <a:bodyPr wrap="none" rtlCol="0">
            <a:spAutoFit/>
          </a:bodyPr>
          <a:lstStyle/>
          <a:p>
            <a:r>
              <a:rPr lang="en-US" sz="2400" b="1" u="sng" dirty="0" smtClean="0">
                <a:solidFill>
                  <a:prstClr val="black"/>
                </a:solidFill>
              </a:rPr>
              <a:t>2% inflation economy</a:t>
            </a:r>
            <a:endParaRPr lang="en-US" sz="2400" b="1" u="sng" dirty="0">
              <a:solidFill>
                <a:prstClr val="black"/>
              </a:solidFill>
            </a:endParaRPr>
          </a:p>
        </p:txBody>
      </p:sp>
      <p:sp>
        <p:nvSpPr>
          <p:cNvPr id="3" name="TextBox 2"/>
          <p:cNvSpPr txBox="1"/>
          <p:nvPr/>
        </p:nvSpPr>
        <p:spPr>
          <a:xfrm>
            <a:off x="5943600" y="2974216"/>
            <a:ext cx="2158604" cy="954107"/>
          </a:xfrm>
          <a:prstGeom prst="rect">
            <a:avLst/>
          </a:prstGeom>
          <a:noFill/>
        </p:spPr>
        <p:txBody>
          <a:bodyPr wrap="none" rtlCol="0">
            <a:spAutoFit/>
          </a:bodyPr>
          <a:lstStyle/>
          <a:p>
            <a:r>
              <a:rPr lang="en-US" sz="2800" dirty="0" smtClean="0"/>
              <a:t> </a:t>
            </a:r>
            <a:r>
              <a:rPr lang="en-US" sz="2800" b="1" dirty="0" smtClean="0">
                <a:solidFill>
                  <a:srgbClr val="C00000"/>
                </a:solidFill>
              </a:rPr>
              <a:t>0% real path</a:t>
            </a:r>
          </a:p>
          <a:p>
            <a:r>
              <a:rPr lang="en-US" sz="2800" b="1" dirty="0" smtClean="0">
                <a:solidFill>
                  <a:srgbClr val="0070C0"/>
                </a:solidFill>
              </a:rPr>
              <a:t>-2% real path</a:t>
            </a:r>
            <a:endParaRPr lang="en-US" sz="2800" b="1" dirty="0">
              <a:solidFill>
                <a:srgbClr val="0070C0"/>
              </a:solidFill>
            </a:endParaRPr>
          </a:p>
        </p:txBody>
      </p:sp>
      <p:cxnSp>
        <p:nvCxnSpPr>
          <p:cNvPr id="7" name="Straight Arrow Connector 6"/>
          <p:cNvCxnSpPr/>
          <p:nvPr/>
        </p:nvCxnSpPr>
        <p:spPr>
          <a:xfrm flipH="1" flipV="1">
            <a:off x="5151120" y="1603901"/>
            <a:ext cx="792480" cy="1596499"/>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5227320" y="3200400"/>
            <a:ext cx="716280" cy="1445567"/>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5151120" y="2286000"/>
            <a:ext cx="792480" cy="159649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5227320" y="3882499"/>
            <a:ext cx="716280" cy="144556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7395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5" grpId="0"/>
      <p:bldP spid="16"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F0A0F9F-1786-462D-BF9A-81F4E6319F6B}" type="slidenum">
              <a:rPr lang="en-US"/>
              <a:pPr/>
              <a:t>8</a:t>
            </a:fld>
            <a:endParaRPr lang="en-US"/>
          </a:p>
        </p:txBody>
      </p:sp>
      <p:sp>
        <p:nvSpPr>
          <p:cNvPr id="398338" name="Rectangle 2"/>
          <p:cNvSpPr>
            <a:spLocks noGrp="1" noChangeArrowheads="1"/>
          </p:cNvSpPr>
          <p:nvPr>
            <p:ph type="title"/>
          </p:nvPr>
        </p:nvSpPr>
        <p:spPr/>
        <p:txBody>
          <a:bodyPr/>
          <a:lstStyle/>
          <a:p>
            <a:r>
              <a:rPr lang="en-US"/>
              <a:t>Social proof continued</a:t>
            </a:r>
          </a:p>
        </p:txBody>
      </p:sp>
      <p:sp>
        <p:nvSpPr>
          <p:cNvPr id="398339" name="Rectangle 3"/>
          <p:cNvSpPr>
            <a:spLocks noGrp="1" noChangeArrowheads="1"/>
          </p:cNvSpPr>
          <p:nvPr>
            <p:ph type="body" idx="1"/>
          </p:nvPr>
        </p:nvSpPr>
        <p:spPr/>
        <p:txBody>
          <a:bodyPr/>
          <a:lstStyle/>
          <a:p>
            <a:r>
              <a:rPr lang="en-US" dirty="0"/>
              <a:t>Task: pick out the matching line</a:t>
            </a:r>
          </a:p>
          <a:p>
            <a:r>
              <a:rPr lang="en-US" dirty="0"/>
              <a:t>Easy task: error rate for a </a:t>
            </a:r>
            <a:r>
              <a:rPr lang="en-US" i="1" dirty="0"/>
              <a:t>lone</a:t>
            </a:r>
            <a:r>
              <a:rPr lang="en-US" dirty="0"/>
              <a:t> subject is &lt;1%</a:t>
            </a:r>
          </a:p>
          <a:p>
            <a:r>
              <a:rPr lang="en-US" dirty="0"/>
              <a:t>In actual experiment, 6 of the 7 subjects are fakes </a:t>
            </a:r>
          </a:p>
          <a:p>
            <a:r>
              <a:rPr lang="en-US" dirty="0"/>
              <a:t>In some trials the fakes respond erroneously</a:t>
            </a:r>
          </a:p>
          <a:p>
            <a:r>
              <a:rPr lang="en-US" dirty="0"/>
              <a:t>Error rate of real subject during such trials is 36.8%</a:t>
            </a:r>
          </a:p>
        </p:txBody>
      </p:sp>
    </p:spTree>
    <p:extLst>
      <p:ext uri="{BB962C8B-B14F-4D97-AF65-F5344CB8AC3E}">
        <p14:creationId xmlns:p14="http://schemas.microsoft.com/office/powerpoint/2010/main" val="697555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833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833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8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Money illusion</a:t>
            </a:r>
            <a:endParaRPr lang="en-US" dirty="0"/>
          </a:p>
        </p:txBody>
      </p:sp>
      <p:sp>
        <p:nvSpPr>
          <p:cNvPr id="3" name="Content Placeholder 2"/>
          <p:cNvSpPr>
            <a:spLocks noGrp="1"/>
          </p:cNvSpPr>
          <p:nvPr>
            <p:ph idx="1"/>
          </p:nvPr>
        </p:nvSpPr>
        <p:spPr>
          <a:xfrm>
            <a:off x="631826" y="1463040"/>
            <a:ext cx="7823200" cy="4663123"/>
          </a:xfrm>
        </p:spPr>
        <p:txBody>
          <a:bodyPr/>
          <a:lstStyle/>
          <a:p>
            <a:r>
              <a:rPr lang="en-US" dirty="0" smtClean="0"/>
              <a:t>Evidence for money illusion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574768470"/>
              </p:ext>
            </p:extLst>
          </p:nvPr>
        </p:nvGraphicFramePr>
        <p:xfrm>
          <a:off x="1182665" y="2453641"/>
          <a:ext cx="6613383" cy="2071062"/>
        </p:xfrm>
        <a:graphic>
          <a:graphicData uri="http://schemas.openxmlformats.org/drawingml/2006/table">
            <a:tbl>
              <a:tblPr firstRow="1" bandRow="1">
                <a:tableStyleId>{5C22544A-7EE6-4342-B048-85BDC9FD1C3A}</a:tableStyleId>
              </a:tblPr>
              <a:tblGrid>
                <a:gridCol w="2398735"/>
                <a:gridCol w="2133600"/>
                <a:gridCol w="2081048"/>
              </a:tblGrid>
              <a:tr h="690354">
                <a:tc>
                  <a:txBody>
                    <a:bodyPr/>
                    <a:lstStyle/>
                    <a:p>
                      <a:pPr algn="ctr"/>
                      <a:r>
                        <a:rPr lang="en-US" sz="2400" u="sng" dirty="0" smtClean="0">
                          <a:solidFill>
                            <a:schemeClr val="tx1"/>
                          </a:solidFill>
                        </a:rPr>
                        <a:t>Real </a:t>
                      </a:r>
                      <a:r>
                        <a:rPr lang="en-US" sz="2400" u="sng" baseline="0" dirty="0" smtClean="0">
                          <a:solidFill>
                            <a:schemeClr val="tx1"/>
                          </a:solidFill>
                        </a:rPr>
                        <a:t>slope</a:t>
                      </a:r>
                      <a:endParaRPr lang="en-US" sz="2400" u="sng"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u="sng" dirty="0" smtClean="0">
                          <a:solidFill>
                            <a:schemeClr val="tx1"/>
                          </a:solidFill>
                        </a:rPr>
                        <a:t>No inflation</a:t>
                      </a:r>
                      <a:endParaRPr lang="en-US" sz="2400" u="sng"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u="sng" dirty="0" smtClean="0">
                          <a:solidFill>
                            <a:schemeClr val="tx1"/>
                          </a:solidFill>
                        </a:rPr>
                        <a:t>Inflation</a:t>
                      </a:r>
                      <a:endParaRPr lang="en-US" sz="2400" u="sng"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90354">
                <a:tc>
                  <a:txBody>
                    <a:bodyPr/>
                    <a:lstStyle/>
                    <a:p>
                      <a:pPr algn="ctr"/>
                      <a:r>
                        <a:rPr lang="en-US" sz="2400" dirty="0" smtClean="0">
                          <a:solidFill>
                            <a:schemeClr val="tx1"/>
                          </a:solidFill>
                        </a:rPr>
                        <a:t>Prefer</a:t>
                      </a:r>
                      <a:r>
                        <a:rPr lang="en-US" sz="2400" baseline="0" dirty="0" smtClean="0">
                          <a:solidFill>
                            <a:schemeClr val="tx1"/>
                          </a:solidFill>
                        </a:rPr>
                        <a:t> 2% to 0%</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2400" dirty="0" smtClean="0">
                          <a:solidFill>
                            <a:schemeClr val="tx1"/>
                          </a:solidFill>
                        </a:rPr>
                        <a:t>43%</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2400" dirty="0" smtClean="0">
                          <a:solidFill>
                            <a:schemeClr val="tx1"/>
                          </a:solidFill>
                        </a:rPr>
                        <a:t>55%</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r>
              <a:tr h="690354">
                <a:tc>
                  <a:txBody>
                    <a:bodyPr/>
                    <a:lstStyle/>
                    <a:p>
                      <a:pPr algn="ctr"/>
                      <a:r>
                        <a:rPr lang="en-US" sz="2400" dirty="0" smtClean="0">
                          <a:solidFill>
                            <a:schemeClr val="tx1"/>
                          </a:solidFill>
                        </a:rPr>
                        <a:t>Prefer 0%</a:t>
                      </a:r>
                      <a:r>
                        <a:rPr lang="en-US" sz="2400" baseline="0" dirty="0" smtClean="0">
                          <a:solidFill>
                            <a:schemeClr val="tx1"/>
                          </a:solidFill>
                        </a:rPr>
                        <a:t> to -2%</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solidFill>
                            <a:schemeClr val="tx1"/>
                          </a:solidFill>
                        </a:rPr>
                        <a:t>88%</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solidFill>
                            <a:schemeClr val="tx1"/>
                          </a:solidFill>
                        </a:rPr>
                        <a:t>72%</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TextBox 4"/>
          <p:cNvSpPr txBox="1"/>
          <p:nvPr/>
        </p:nvSpPr>
        <p:spPr>
          <a:xfrm>
            <a:off x="5410200" y="2971800"/>
            <a:ext cx="609600" cy="1015663"/>
          </a:xfrm>
          <a:prstGeom prst="rect">
            <a:avLst/>
          </a:prstGeom>
          <a:noFill/>
        </p:spPr>
        <p:txBody>
          <a:bodyPr wrap="square" rtlCol="0">
            <a:spAutoFit/>
          </a:bodyPr>
          <a:lstStyle/>
          <a:p>
            <a:r>
              <a:rPr lang="en-US" sz="6000" dirty="0" smtClean="0"/>
              <a:t>≠</a:t>
            </a:r>
            <a:endParaRPr lang="en-US" sz="6000" dirty="0"/>
          </a:p>
        </p:txBody>
      </p:sp>
      <p:sp>
        <p:nvSpPr>
          <p:cNvPr id="6" name="TextBox 5"/>
          <p:cNvSpPr txBox="1"/>
          <p:nvPr/>
        </p:nvSpPr>
        <p:spPr>
          <a:xfrm>
            <a:off x="5430982" y="3657600"/>
            <a:ext cx="609600" cy="1015663"/>
          </a:xfrm>
          <a:prstGeom prst="rect">
            <a:avLst/>
          </a:prstGeom>
          <a:noFill/>
        </p:spPr>
        <p:txBody>
          <a:bodyPr wrap="square" rtlCol="0">
            <a:spAutoFit/>
          </a:bodyPr>
          <a:lstStyle/>
          <a:p>
            <a:r>
              <a:rPr lang="en-US" sz="6000" dirty="0" smtClean="0"/>
              <a:t>≠</a:t>
            </a:r>
            <a:endParaRPr lang="en-US" sz="6000" dirty="0"/>
          </a:p>
        </p:txBody>
      </p:sp>
    </p:spTree>
    <p:extLst>
      <p:ext uri="{BB962C8B-B14F-4D97-AF65-F5344CB8AC3E}">
        <p14:creationId xmlns:p14="http://schemas.microsoft.com/office/powerpoint/2010/main" val="335581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Prevalence of money illusion </a:t>
            </a:r>
            <a:br>
              <a:rPr lang="en-US" dirty="0" smtClean="0"/>
            </a:br>
            <a:r>
              <a:rPr lang="en-US" dirty="0" smtClean="0"/>
              <a:t>decreases with </a:t>
            </a:r>
            <a:r>
              <a:rPr lang="en-US" dirty="0"/>
              <a:t>education</a:t>
            </a:r>
            <a:br>
              <a:rPr lang="en-US" dirty="0"/>
            </a:br>
            <a:r>
              <a:rPr lang="en-US" sz="2700" dirty="0" err="1"/>
              <a:t>Beshears</a:t>
            </a:r>
            <a:r>
              <a:rPr lang="en-US" sz="2700" dirty="0"/>
              <a:t>, Choi, </a:t>
            </a:r>
            <a:r>
              <a:rPr lang="en-US" sz="2700" dirty="0" err="1"/>
              <a:t>Laibson</a:t>
            </a:r>
            <a:r>
              <a:rPr lang="en-US" sz="2700" dirty="0"/>
              <a:t>, </a:t>
            </a:r>
            <a:r>
              <a:rPr lang="en-US" sz="2700" dirty="0" err="1"/>
              <a:t>Madrian</a:t>
            </a:r>
            <a:r>
              <a:rPr lang="en-US" sz="2700" dirty="0"/>
              <a:t>, and </a:t>
            </a:r>
            <a:r>
              <a:rPr lang="en-US" sz="2700" dirty="0" err="1"/>
              <a:t>Zeldes</a:t>
            </a:r>
            <a:r>
              <a:rPr lang="en-US" sz="2700" dirty="0"/>
              <a:t> (2011)</a:t>
            </a:r>
          </a:p>
        </p:txBody>
      </p:sp>
      <p:graphicFrame>
        <p:nvGraphicFramePr>
          <p:cNvPr id="4" name="Table 3"/>
          <p:cNvGraphicFramePr>
            <a:graphicFrameLocks noGrp="1"/>
          </p:cNvGraphicFramePr>
          <p:nvPr>
            <p:extLst>
              <p:ext uri="{D42A27DB-BD31-4B8C-83A1-F6EECF244321}">
                <p14:modId xmlns:p14="http://schemas.microsoft.com/office/powerpoint/2010/main" val="3331136639"/>
              </p:ext>
            </p:extLst>
          </p:nvPr>
        </p:nvGraphicFramePr>
        <p:xfrm>
          <a:off x="1114999" y="1996440"/>
          <a:ext cx="6688931" cy="2876550"/>
        </p:xfrm>
        <a:graphic>
          <a:graphicData uri="http://schemas.openxmlformats.org/drawingml/2006/table">
            <a:tbl>
              <a:tblPr firstRow="1" firstCol="1" bandRow="1"/>
              <a:tblGrid>
                <a:gridCol w="4234241"/>
                <a:gridCol w="2454690"/>
              </a:tblGrid>
              <a:tr h="674370">
                <a:tc>
                  <a:txBody>
                    <a:bodyPr/>
                    <a:lstStyle/>
                    <a:p>
                      <a:pPr marL="0" marR="0" algn="ctr">
                        <a:lnSpc>
                          <a:spcPct val="100000"/>
                        </a:lnSpc>
                        <a:spcBef>
                          <a:spcPts val="0"/>
                        </a:spcBef>
                        <a:spcAft>
                          <a:spcPts val="0"/>
                        </a:spcAft>
                      </a:pPr>
                      <a:r>
                        <a:rPr lang="en-US" sz="2800" b="1" dirty="0" smtClean="0">
                          <a:solidFill>
                            <a:srgbClr val="000000"/>
                          </a:solidFill>
                          <a:effectLst/>
                          <a:latin typeface="Calibri"/>
                          <a:ea typeface="Times New Roman"/>
                          <a:cs typeface="Calibri"/>
                        </a:rPr>
                        <a:t>Education group</a:t>
                      </a:r>
                      <a:endParaRPr lang="en-US" sz="2800" b="1" dirty="0">
                        <a:effectLst/>
                        <a:latin typeface="Calibri"/>
                        <a:ea typeface="Calibri"/>
                        <a:cs typeface="Times New Roman"/>
                      </a:endParaRPr>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3ECED"/>
                    </a:solidFill>
                  </a:tcPr>
                </a:tc>
                <a:tc>
                  <a:txBody>
                    <a:bodyPr/>
                    <a:lstStyle/>
                    <a:p>
                      <a:pPr marL="0" marR="0" algn="ctr">
                        <a:lnSpc>
                          <a:spcPct val="100000"/>
                        </a:lnSpc>
                        <a:spcBef>
                          <a:spcPts val="0"/>
                        </a:spcBef>
                        <a:spcAft>
                          <a:spcPts val="0"/>
                        </a:spcAft>
                      </a:pPr>
                      <a:r>
                        <a:rPr lang="en-US" sz="2800" b="1" dirty="0" smtClean="0">
                          <a:effectLst/>
                          <a:latin typeface="Calibri"/>
                          <a:ea typeface="Calibri"/>
                          <a:cs typeface="Calibri"/>
                        </a:rPr>
                        <a:t>Fraction</a:t>
                      </a:r>
                      <a:r>
                        <a:rPr lang="en-US" sz="2800" b="1" baseline="0" dirty="0" smtClean="0">
                          <a:effectLst/>
                          <a:latin typeface="Calibri"/>
                          <a:ea typeface="Calibri"/>
                          <a:cs typeface="Calibri"/>
                        </a:rPr>
                        <a:t> with money illusion</a:t>
                      </a:r>
                      <a:endParaRPr lang="en-US" sz="28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3ECED"/>
                    </a:solidFill>
                  </a:tcPr>
                </a:tc>
              </a:tr>
              <a:tr h="674370">
                <a:tc>
                  <a:txBody>
                    <a:bodyPr/>
                    <a:lstStyle/>
                    <a:p>
                      <a:pPr marL="0" marR="0" algn="l">
                        <a:lnSpc>
                          <a:spcPct val="100000"/>
                        </a:lnSpc>
                        <a:spcBef>
                          <a:spcPts val="0"/>
                        </a:spcBef>
                        <a:spcAft>
                          <a:spcPts val="0"/>
                        </a:spcAft>
                      </a:pPr>
                      <a:r>
                        <a:rPr lang="en-US" sz="2800" kern="1200" dirty="0" smtClean="0">
                          <a:solidFill>
                            <a:srgbClr val="000000"/>
                          </a:solidFill>
                          <a:effectLst/>
                          <a:latin typeface="Calibri"/>
                          <a:ea typeface="Times New Roman"/>
                          <a:cs typeface="Calibri"/>
                        </a:rPr>
                        <a:t>Low (HS degree or less)</a:t>
                      </a:r>
                      <a:endParaRPr lang="en-US" sz="2800" kern="1200" dirty="0">
                        <a:solidFill>
                          <a:srgbClr val="000000"/>
                        </a:solidFill>
                        <a:effectLst/>
                        <a:latin typeface="Calibri"/>
                        <a:ea typeface="Times New Roman"/>
                        <a:cs typeface="Calibri"/>
                      </a:endParaRPr>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800" dirty="0" smtClean="0">
                          <a:solidFill>
                            <a:srgbClr val="000000"/>
                          </a:solidFill>
                          <a:effectLst/>
                          <a:latin typeface="Calibri"/>
                          <a:ea typeface="Times New Roman"/>
                          <a:cs typeface="Calibri"/>
                        </a:rPr>
                        <a:t>45 %</a:t>
                      </a:r>
                      <a:endParaRPr lang="en-US" sz="28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74370">
                <a:tc>
                  <a:txBody>
                    <a:bodyPr/>
                    <a:lstStyle/>
                    <a:p>
                      <a:pPr marL="0" marR="0" algn="l">
                        <a:lnSpc>
                          <a:spcPct val="100000"/>
                        </a:lnSpc>
                        <a:spcBef>
                          <a:spcPts val="0"/>
                        </a:spcBef>
                        <a:spcAft>
                          <a:spcPts val="0"/>
                        </a:spcAft>
                      </a:pPr>
                      <a:r>
                        <a:rPr lang="en-US" sz="2800" kern="1200" dirty="0" smtClean="0">
                          <a:solidFill>
                            <a:srgbClr val="000000"/>
                          </a:solidFill>
                          <a:effectLst/>
                          <a:latin typeface="Calibri"/>
                          <a:ea typeface="Times New Roman"/>
                          <a:cs typeface="Calibri"/>
                        </a:rPr>
                        <a:t>Medium (some college)</a:t>
                      </a:r>
                      <a:endParaRPr lang="en-US" sz="2800" kern="1200" dirty="0">
                        <a:solidFill>
                          <a:srgbClr val="000000"/>
                        </a:solidFill>
                        <a:effectLst/>
                        <a:latin typeface="Calibri"/>
                        <a:ea typeface="Times New Roman"/>
                        <a:cs typeface="Calibri"/>
                      </a:endParaRPr>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800" kern="1200" dirty="0" smtClean="0">
                          <a:solidFill>
                            <a:srgbClr val="000000"/>
                          </a:solidFill>
                          <a:effectLst/>
                          <a:latin typeface="Calibri"/>
                          <a:ea typeface="Times New Roman"/>
                          <a:cs typeface="Calibri"/>
                        </a:rPr>
                        <a:t>40 %</a:t>
                      </a:r>
                      <a:endParaRPr lang="en-US" sz="2800" kern="1200" dirty="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74370">
                <a:tc>
                  <a:txBody>
                    <a:bodyPr/>
                    <a:lstStyle/>
                    <a:p>
                      <a:pPr marL="0" marR="0" algn="l">
                        <a:lnSpc>
                          <a:spcPct val="100000"/>
                        </a:lnSpc>
                        <a:spcBef>
                          <a:spcPts val="0"/>
                        </a:spcBef>
                        <a:spcAft>
                          <a:spcPts val="0"/>
                        </a:spcAft>
                      </a:pPr>
                      <a:r>
                        <a:rPr lang="en-US" sz="2800" kern="1200" dirty="0" smtClean="0">
                          <a:solidFill>
                            <a:srgbClr val="000000"/>
                          </a:solidFill>
                          <a:effectLst/>
                          <a:latin typeface="Calibri"/>
                          <a:ea typeface="Times New Roman"/>
                          <a:cs typeface="Calibri"/>
                        </a:rPr>
                        <a:t>High (college or higher)</a:t>
                      </a:r>
                      <a:endParaRPr lang="en-US" sz="2800" kern="1200" dirty="0">
                        <a:solidFill>
                          <a:srgbClr val="000000"/>
                        </a:solidFill>
                        <a:effectLst/>
                        <a:latin typeface="Calibri"/>
                        <a:ea typeface="Times New Roman"/>
                        <a:cs typeface="Calibri"/>
                      </a:endParaRPr>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800" dirty="0" smtClean="0">
                          <a:solidFill>
                            <a:srgbClr val="000000"/>
                          </a:solidFill>
                          <a:effectLst/>
                          <a:latin typeface="Calibri"/>
                          <a:ea typeface="Times New Roman"/>
                          <a:cs typeface="Calibri"/>
                        </a:rPr>
                        <a:t>22</a:t>
                      </a:r>
                      <a:r>
                        <a:rPr lang="en-US" sz="2800" baseline="0" dirty="0" smtClean="0">
                          <a:solidFill>
                            <a:srgbClr val="000000"/>
                          </a:solidFill>
                          <a:effectLst/>
                          <a:latin typeface="Calibri"/>
                          <a:ea typeface="Times New Roman"/>
                          <a:cs typeface="Calibri"/>
                        </a:rPr>
                        <a:t> </a:t>
                      </a:r>
                      <a:r>
                        <a:rPr lang="en-US" sz="2800" dirty="0" smtClean="0">
                          <a:solidFill>
                            <a:srgbClr val="000000"/>
                          </a:solidFill>
                          <a:effectLst/>
                          <a:latin typeface="Calibri"/>
                          <a:ea typeface="Times New Roman"/>
                          <a:cs typeface="Calibri"/>
                        </a:rPr>
                        <a:t>%</a:t>
                      </a:r>
                      <a:endParaRPr lang="en-US" sz="28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405303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normAutofit fontScale="90000"/>
          </a:bodyPr>
          <a:lstStyle/>
          <a:p>
            <a:r>
              <a:rPr lang="en-US" dirty="0" smtClean="0"/>
              <a:t>Estimating the fraction of the population </a:t>
            </a:r>
            <a:br>
              <a:rPr lang="en-US" dirty="0" smtClean="0"/>
            </a:br>
            <a:r>
              <a:rPr lang="en-US" dirty="0" smtClean="0"/>
              <a:t>with money illusion</a:t>
            </a:r>
            <a:endParaRPr lang="en-US" dirty="0"/>
          </a:p>
        </p:txBody>
      </p:sp>
      <p:sp>
        <p:nvSpPr>
          <p:cNvPr id="3" name="Content Placeholder 2"/>
          <p:cNvSpPr>
            <a:spLocks noGrp="1"/>
          </p:cNvSpPr>
          <p:nvPr>
            <p:ph idx="1"/>
          </p:nvPr>
        </p:nvSpPr>
        <p:spPr>
          <a:xfrm>
            <a:off x="381000" y="1939159"/>
            <a:ext cx="8534400" cy="4187004"/>
          </a:xfrm>
        </p:spPr>
        <p:txBody>
          <a:bodyPr>
            <a:normAutofit/>
          </a:bodyPr>
          <a:lstStyle/>
          <a:p>
            <a:r>
              <a:rPr lang="en-US" dirty="0" smtClean="0"/>
              <a:t>Stylized model: assume two types of people</a:t>
            </a:r>
          </a:p>
          <a:p>
            <a:pPr lvl="1"/>
            <a:r>
              <a:rPr lang="en-US" dirty="0" smtClean="0"/>
              <a:t>Complete money illusion (fraction α of population)</a:t>
            </a:r>
          </a:p>
          <a:p>
            <a:pPr lvl="1"/>
            <a:r>
              <a:rPr lang="en-US" dirty="0" smtClean="0"/>
              <a:t>No money illusion (fraction 1- α of population)</a:t>
            </a:r>
          </a:p>
          <a:p>
            <a:pPr>
              <a:buNone/>
            </a:pPr>
            <a:r>
              <a:rPr lang="en-US" dirty="0" smtClean="0"/>
              <a:t> </a:t>
            </a:r>
          </a:p>
          <a:p>
            <a:r>
              <a:rPr lang="en-US" dirty="0" smtClean="0"/>
              <a:t>Assume taste for present versus future real consumption uncorrelated (across population) with money illusion </a:t>
            </a:r>
          </a:p>
          <a:p>
            <a:endParaRPr lang="en-US" dirty="0" smtClean="0"/>
          </a:p>
          <a:p>
            <a:pPr lvl="1">
              <a:buNone/>
            </a:pPr>
            <a:endParaRPr lang="en-US" dirty="0" smtClean="0"/>
          </a:p>
          <a:p>
            <a:pPr lvl="1"/>
            <a:endParaRPr lang="en-US" dirty="0"/>
          </a:p>
        </p:txBody>
      </p:sp>
    </p:spTree>
    <p:extLst>
      <p:ext uri="{BB962C8B-B14F-4D97-AF65-F5344CB8AC3E}">
        <p14:creationId xmlns:p14="http://schemas.microsoft.com/office/powerpoint/2010/main" val="2495830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smtClean="0"/>
              <a:t>Reality versus perceptions, </a:t>
            </a:r>
            <a:br>
              <a:rPr lang="en-US" sz="3200" dirty="0" smtClean="0"/>
            </a:br>
            <a:r>
              <a:rPr lang="en-US" sz="3200" dirty="0" smtClean="0"/>
              <a:t>with and without money illusion</a:t>
            </a:r>
            <a:endParaRPr lang="en-US" sz="3200" dirty="0"/>
          </a:p>
        </p:txBody>
      </p:sp>
      <p:sp>
        <p:nvSpPr>
          <p:cNvPr id="3" name="Content Placeholder 2"/>
          <p:cNvSpPr>
            <a:spLocks noGrp="1"/>
          </p:cNvSpPr>
          <p:nvPr>
            <p:ph idx="1"/>
          </p:nvPr>
        </p:nvSpPr>
        <p:spPr>
          <a:xfrm>
            <a:off x="188934" y="1104900"/>
            <a:ext cx="3008333" cy="899160"/>
          </a:xfrm>
        </p:spPr>
        <p:txBody>
          <a:bodyPr/>
          <a:lstStyle/>
          <a:p>
            <a:pPr marL="0" indent="0">
              <a:buNone/>
            </a:pPr>
            <a:r>
              <a:rPr lang="en-US" sz="2400" dirty="0" smtClean="0"/>
              <a:t>What they are shown (nominal)</a:t>
            </a:r>
            <a:endParaRPr lang="en-US" sz="2400" dirty="0"/>
          </a:p>
        </p:txBody>
      </p:sp>
      <p:pic>
        <p:nvPicPr>
          <p:cNvPr id="4"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88934" y="2008771"/>
            <a:ext cx="2819399" cy="1912953"/>
          </a:xfrm>
          <a:prstGeom prst="rect">
            <a:avLst/>
          </a:prstGeom>
          <a:noFill/>
          <a:ln w="9525">
            <a:noFill/>
            <a:miter lim="800000"/>
            <a:headEnd/>
            <a:tailEnd/>
          </a:ln>
        </p:spPr>
      </p:pic>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069080" y="1699260"/>
            <a:ext cx="2758441" cy="1871593"/>
          </a:xfrm>
          <a:prstGeom prst="rect">
            <a:avLst/>
          </a:prstGeom>
          <a:noFill/>
          <a:ln w="9525">
            <a:noFill/>
            <a:miter lim="800000"/>
            <a:headEnd/>
            <a:tailEnd/>
          </a:ln>
        </p:spPr>
      </p:pic>
      <p:sp>
        <p:nvSpPr>
          <p:cNvPr id="6" name="Content Placeholder 2"/>
          <p:cNvSpPr txBox="1">
            <a:spLocks/>
          </p:cNvSpPr>
          <p:nvPr/>
        </p:nvSpPr>
        <p:spPr bwMode="auto">
          <a:xfrm>
            <a:off x="4267200" y="1120140"/>
            <a:ext cx="3962401" cy="388620"/>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p>
            <a:pPr fontAlgn="base">
              <a:spcBef>
                <a:spcPct val="0"/>
              </a:spcBef>
              <a:spcAft>
                <a:spcPct val="0"/>
              </a:spcAft>
              <a:buSzPct val="120000"/>
              <a:buFont typeface="Arial" pitchFamily="34" charset="0"/>
              <a:buNone/>
              <a:defRPr/>
            </a:pPr>
            <a:r>
              <a:rPr lang="en-US" sz="2400" kern="0" dirty="0" smtClean="0">
                <a:solidFill>
                  <a:prstClr val="black"/>
                </a:solidFill>
                <a:ea typeface="ＭＳ Ｐゴシック" charset="-128"/>
              </a:rPr>
              <a:t>What they </a:t>
            </a:r>
            <a:r>
              <a:rPr lang="en-US" sz="2400" kern="0" dirty="0" smtClean="0">
                <a:solidFill>
                  <a:prstClr val="black"/>
                </a:solidFill>
              </a:rPr>
              <a:t>perceive (real)</a:t>
            </a:r>
            <a:endParaRPr lang="en-US" sz="2400" kern="0" dirty="0">
              <a:solidFill>
                <a:prstClr val="black"/>
              </a:solidFill>
              <a:ea typeface="ＭＳ Ｐゴシック" charset="-128"/>
            </a:endParaRPr>
          </a:p>
        </p:txBody>
      </p:sp>
      <p:sp>
        <p:nvSpPr>
          <p:cNvPr id="7" name="Content Placeholder 2"/>
          <p:cNvSpPr txBox="1">
            <a:spLocks/>
          </p:cNvSpPr>
          <p:nvPr/>
        </p:nvSpPr>
        <p:spPr bwMode="auto">
          <a:xfrm>
            <a:off x="7025641" y="1993531"/>
            <a:ext cx="2118359" cy="899160"/>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p>
            <a:pPr>
              <a:buSzPct val="120000"/>
            </a:pPr>
            <a:r>
              <a:rPr lang="en-US" sz="2400" kern="0" dirty="0" smtClean="0">
                <a:solidFill>
                  <a:prstClr val="black"/>
                </a:solidFill>
                <a:ea typeface="ＭＳ Ｐゴシック" charset="-128"/>
              </a:rPr>
              <a:t>No money illusion (1-</a:t>
            </a:r>
            <a:r>
              <a:rPr lang="en-US" sz="2400" dirty="0" smtClean="0">
                <a:solidFill>
                  <a:prstClr val="black"/>
                </a:solidFill>
              </a:rPr>
              <a:t> α)</a:t>
            </a:r>
          </a:p>
        </p:txBody>
      </p:sp>
      <p:pic>
        <p:nvPicPr>
          <p:cNvPr id="8"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099562" y="3967444"/>
            <a:ext cx="2819399" cy="1912953"/>
          </a:xfrm>
          <a:prstGeom prst="rect">
            <a:avLst/>
          </a:prstGeom>
          <a:noFill/>
          <a:ln w="9525">
            <a:noFill/>
            <a:miter lim="800000"/>
            <a:headEnd/>
            <a:tailEnd/>
          </a:ln>
        </p:spPr>
      </p:pic>
      <p:sp>
        <p:nvSpPr>
          <p:cNvPr id="9" name="Content Placeholder 2"/>
          <p:cNvSpPr txBox="1">
            <a:spLocks/>
          </p:cNvSpPr>
          <p:nvPr/>
        </p:nvSpPr>
        <p:spPr bwMode="auto">
          <a:xfrm>
            <a:off x="7078981" y="4096984"/>
            <a:ext cx="2301239" cy="899160"/>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p>
            <a:pPr>
              <a:buSzPct val="120000"/>
            </a:pPr>
            <a:r>
              <a:rPr lang="en-US" sz="2400" kern="0" dirty="0" smtClean="0">
                <a:solidFill>
                  <a:prstClr val="black"/>
                </a:solidFill>
                <a:ea typeface="ＭＳ Ｐゴシック" charset="-128"/>
              </a:rPr>
              <a:t>Money illusion </a:t>
            </a:r>
          </a:p>
          <a:p>
            <a:pPr>
              <a:buSzPct val="120000"/>
            </a:pPr>
            <a:r>
              <a:rPr lang="en-US" sz="2400" kern="0" dirty="0" smtClean="0">
                <a:solidFill>
                  <a:prstClr val="black"/>
                </a:solidFill>
                <a:ea typeface="ＭＳ Ｐゴシック" charset="-128"/>
              </a:rPr>
              <a:t>(</a:t>
            </a:r>
            <a:r>
              <a:rPr lang="en-US" sz="2400" dirty="0" smtClean="0">
                <a:solidFill>
                  <a:prstClr val="black"/>
                </a:solidFill>
              </a:rPr>
              <a:t>α)</a:t>
            </a:r>
            <a:endParaRPr lang="en-US" sz="2400" kern="0" dirty="0">
              <a:solidFill>
                <a:prstClr val="black"/>
              </a:solidFill>
              <a:ea typeface="ＭＳ Ｐゴシック" charset="-128"/>
            </a:endParaRPr>
          </a:p>
        </p:txBody>
      </p:sp>
      <p:sp>
        <p:nvSpPr>
          <p:cNvPr id="10" name="Content Placeholder 2"/>
          <p:cNvSpPr txBox="1">
            <a:spLocks/>
          </p:cNvSpPr>
          <p:nvPr/>
        </p:nvSpPr>
        <p:spPr bwMode="auto">
          <a:xfrm>
            <a:off x="188934" y="4013164"/>
            <a:ext cx="3422946" cy="533400"/>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p>
            <a:pPr fontAlgn="base">
              <a:spcBef>
                <a:spcPct val="0"/>
              </a:spcBef>
              <a:spcAft>
                <a:spcPct val="0"/>
              </a:spcAft>
              <a:buSzPct val="120000"/>
              <a:buFont typeface="Arial" pitchFamily="34" charset="0"/>
              <a:buNone/>
              <a:defRPr/>
            </a:pPr>
            <a:r>
              <a:rPr lang="en-US" sz="2400" kern="0" dirty="0" smtClean="0">
                <a:solidFill>
                  <a:prstClr val="black"/>
                </a:solidFill>
                <a:ea typeface="ＭＳ Ｐゴシック" charset="-128"/>
              </a:rPr>
              <a:t>72% choose rising (red)</a:t>
            </a:r>
            <a:endParaRPr lang="en-US" sz="2400" kern="0" dirty="0">
              <a:solidFill>
                <a:prstClr val="black"/>
              </a:solidFill>
              <a:ea typeface="ＭＳ Ｐゴシック" charset="-128"/>
            </a:endParaRPr>
          </a:p>
        </p:txBody>
      </p:sp>
      <p:sp>
        <p:nvSpPr>
          <p:cNvPr id="11" name="Content Placeholder 2"/>
          <p:cNvSpPr txBox="1">
            <a:spLocks/>
          </p:cNvSpPr>
          <p:nvPr/>
        </p:nvSpPr>
        <p:spPr bwMode="auto">
          <a:xfrm>
            <a:off x="371813" y="6139477"/>
            <a:ext cx="7857787" cy="533400"/>
          </a:xfrm>
          <a:prstGeom prst="rect">
            <a:avLst/>
          </a:prstGeom>
          <a:noFill/>
          <a:ln w="12700">
            <a:solidFill>
              <a:srgbClr val="000000"/>
            </a:solidFill>
            <a:miter lim="800000"/>
            <a:headEnd/>
            <a:tailEnd/>
          </a:ln>
        </p:spPr>
        <p:txBody>
          <a:bodyPr vert="horz" wrap="square" lIns="91432" tIns="45716" rIns="91432" bIns="45716" numCol="1" anchor="t" anchorCtr="0" compatLnSpc="1">
            <a:prstTxWarp prst="textNoShape">
              <a:avLst/>
            </a:prstTxWarp>
          </a:bodyPr>
          <a:lstStyle/>
          <a:p>
            <a:pPr>
              <a:buSzPct val="120000"/>
            </a:pPr>
            <a:r>
              <a:rPr lang="en-US" sz="2400" kern="0" dirty="0" smtClean="0">
                <a:solidFill>
                  <a:prstClr val="black"/>
                </a:solidFill>
                <a:ea typeface="ＭＳ Ｐゴシック" charset="-128"/>
              </a:rPr>
              <a:t>We can use choices in the no-inflation scenario to estimate </a:t>
            </a:r>
            <a:r>
              <a:rPr lang="en-US" sz="2400" dirty="0" smtClean="0">
                <a:solidFill>
                  <a:prstClr val="black"/>
                </a:solidFill>
              </a:rPr>
              <a:t>α</a:t>
            </a:r>
            <a:r>
              <a:rPr lang="en-US" sz="2400" kern="0" dirty="0" smtClean="0">
                <a:solidFill>
                  <a:prstClr val="black"/>
                </a:solidFill>
                <a:ea typeface="ＭＳ Ｐゴシック" charset="-128"/>
              </a:rPr>
              <a:t> </a:t>
            </a:r>
            <a:endParaRPr lang="en-US" sz="2400" kern="0" dirty="0">
              <a:solidFill>
                <a:prstClr val="black"/>
              </a:solidFill>
              <a:ea typeface="ＭＳ Ｐゴシック" charset="-128"/>
            </a:endParaRPr>
          </a:p>
        </p:txBody>
      </p:sp>
    </p:spTree>
    <p:extLst>
      <p:ext uri="{BB962C8B-B14F-4D97-AF65-F5344CB8AC3E}">
        <p14:creationId xmlns:p14="http://schemas.microsoft.com/office/powerpoint/2010/main" val="503474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bwMode="auto">
          <a:xfrm>
            <a:off x="5562600" y="5423339"/>
            <a:ext cx="740979" cy="536027"/>
          </a:xfrm>
          <a:prstGeom prst="rect">
            <a:avLst/>
          </a:prstGeom>
          <a:solidFill>
            <a:srgbClr val="BEE1E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600" b="1" smtClean="0">
              <a:solidFill>
                <a:prstClr val="white"/>
              </a:solidFill>
              <a:latin typeface="Arial" charset="0"/>
              <a:cs typeface="Arial" charset="0"/>
            </a:endParaRPr>
          </a:p>
        </p:txBody>
      </p:sp>
      <p:sp>
        <p:nvSpPr>
          <p:cNvPr id="6" name="Rectangle 5"/>
          <p:cNvSpPr/>
          <p:nvPr/>
        </p:nvSpPr>
        <p:spPr>
          <a:xfrm>
            <a:off x="631825" y="4824248"/>
            <a:ext cx="7823200" cy="1446550"/>
          </a:xfrm>
          <a:prstGeom prst="rect">
            <a:avLst/>
          </a:prstGeom>
        </p:spPr>
        <p:txBody>
          <a:bodyPr wrap="square">
            <a:spAutoFit/>
          </a:bodyPr>
          <a:lstStyle/>
          <a:p>
            <a:r>
              <a:rPr lang="en-US" sz="2200" dirty="0" smtClean="0">
                <a:solidFill>
                  <a:prstClr val="black"/>
                </a:solidFill>
              </a:rPr>
              <a:t>(1-α) *(88%)  + α*(43%) = 72%</a:t>
            </a:r>
          </a:p>
          <a:p>
            <a:endParaRPr lang="en-US" sz="2200" dirty="0" smtClean="0">
              <a:solidFill>
                <a:prstClr val="black"/>
              </a:solidFill>
            </a:endParaRPr>
          </a:p>
          <a:p>
            <a:r>
              <a:rPr lang="en-US" sz="2200" dirty="0" smtClean="0">
                <a:solidFill>
                  <a:prstClr val="black"/>
                </a:solidFill>
              </a:rPr>
              <a:t>α =(88%-72%) / (88% - 43%)  =  16%/45% =  </a:t>
            </a:r>
            <a:r>
              <a:rPr lang="en-US" sz="2200" b="1" dirty="0" smtClean="0">
                <a:solidFill>
                  <a:prstClr val="black"/>
                </a:solidFill>
              </a:rPr>
              <a:t>37%</a:t>
            </a:r>
          </a:p>
          <a:p>
            <a:endParaRPr lang="en-US" sz="2200" dirty="0" smtClean="0">
              <a:solidFill>
                <a:prstClr val="black"/>
              </a:solidFill>
            </a:endParaRPr>
          </a:p>
        </p:txBody>
      </p:sp>
      <p:sp>
        <p:nvSpPr>
          <p:cNvPr id="2" name="Title 1"/>
          <p:cNvSpPr>
            <a:spLocks noGrp="1"/>
          </p:cNvSpPr>
          <p:nvPr>
            <p:ph type="title"/>
          </p:nvPr>
        </p:nvSpPr>
        <p:spPr/>
        <p:txBody>
          <a:bodyPr>
            <a:normAutofit fontScale="90000"/>
          </a:bodyPr>
          <a:lstStyle/>
          <a:p>
            <a:r>
              <a:rPr lang="en-US" dirty="0" smtClean="0"/>
              <a:t>Estimating the fraction of the population with money illusion</a:t>
            </a:r>
            <a:br>
              <a:rPr lang="en-US" dirty="0" smtClean="0"/>
            </a:br>
            <a:r>
              <a:rPr lang="en-US" dirty="0" smtClean="0"/>
              <a:t>with money illusion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82471205"/>
              </p:ext>
            </p:extLst>
          </p:nvPr>
        </p:nvGraphicFramePr>
        <p:xfrm>
          <a:off x="229802" y="1145624"/>
          <a:ext cx="8761798" cy="3132086"/>
        </p:xfrm>
        <a:graphic>
          <a:graphicData uri="http://schemas.openxmlformats.org/drawingml/2006/table">
            <a:tbl>
              <a:tblPr firstRow="1" firstCol="1" bandRow="1"/>
              <a:tblGrid>
                <a:gridCol w="1185279"/>
                <a:gridCol w="863419"/>
                <a:gridCol w="1074300"/>
                <a:gridCol w="1600200"/>
                <a:gridCol w="1981200"/>
                <a:gridCol w="2057400"/>
              </a:tblGrid>
              <a:tr h="1455686">
                <a:tc>
                  <a:txBody>
                    <a:bodyPr/>
                    <a:lstStyle/>
                    <a:p>
                      <a:pPr marL="0" marR="0" algn="l">
                        <a:lnSpc>
                          <a:spcPct val="100000"/>
                        </a:lnSpc>
                        <a:spcBef>
                          <a:spcPts val="0"/>
                        </a:spcBef>
                        <a:spcAft>
                          <a:spcPts val="0"/>
                        </a:spcAft>
                      </a:pPr>
                      <a:r>
                        <a:rPr lang="en-US" sz="2200" dirty="0">
                          <a:effectLst/>
                          <a:latin typeface="Calibri"/>
                          <a:ea typeface="Calibri"/>
                          <a:cs typeface="Calibri"/>
                        </a:rPr>
                        <a:t> </a:t>
                      </a:r>
                      <a:r>
                        <a:rPr lang="en-US" sz="2200" dirty="0" smtClean="0">
                          <a:effectLst/>
                          <a:latin typeface="Calibri"/>
                          <a:ea typeface="Calibri"/>
                          <a:cs typeface="Calibri"/>
                        </a:rPr>
                        <a:t>Money illusion?</a:t>
                      </a:r>
                      <a:endParaRPr lang="en-US" sz="2200" dirty="0">
                        <a:effectLst/>
                        <a:latin typeface="Calibri"/>
                        <a:ea typeface="Calibri"/>
                        <a:cs typeface="Times New Roman"/>
                      </a:endParaRPr>
                    </a:p>
                  </a:txBody>
                  <a:tcPr marL="68170" marR="68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pPr>
                      <a:r>
                        <a:rPr lang="en-US" sz="2200" dirty="0" err="1">
                          <a:effectLst/>
                          <a:latin typeface="Calibri"/>
                          <a:ea typeface="Calibri"/>
                          <a:cs typeface="Calibri"/>
                        </a:rPr>
                        <a:t>Frac</a:t>
                      </a:r>
                      <a:r>
                        <a:rPr lang="en-US" sz="2200" dirty="0">
                          <a:effectLst/>
                          <a:latin typeface="Calibri"/>
                          <a:ea typeface="Calibri"/>
                          <a:cs typeface="Calibri"/>
                        </a:rPr>
                        <a:t> of pop</a:t>
                      </a:r>
                      <a:endParaRPr lang="en-US" sz="2200" dirty="0">
                        <a:effectLst/>
                        <a:latin typeface="Calibri"/>
                        <a:ea typeface="Calibri"/>
                        <a:cs typeface="Times New Roman"/>
                      </a:endParaRPr>
                    </a:p>
                  </a:txBody>
                  <a:tcPr marL="68170" marR="68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pPr>
                      <a:r>
                        <a:rPr lang="en-US" sz="2200" dirty="0" smtClean="0">
                          <a:effectLst/>
                          <a:latin typeface="Calibri"/>
                          <a:ea typeface="Calibri"/>
                          <a:cs typeface="Calibri"/>
                        </a:rPr>
                        <a:t>Option</a:t>
                      </a:r>
                      <a:endParaRPr lang="en-US" sz="2200" dirty="0">
                        <a:effectLst/>
                        <a:latin typeface="Calibri"/>
                        <a:ea typeface="Calibri"/>
                        <a:cs typeface="Times New Roman"/>
                      </a:endParaRPr>
                    </a:p>
                  </a:txBody>
                  <a:tcPr marL="68170" marR="68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pPr>
                      <a:r>
                        <a:rPr lang="en-US" sz="2200" dirty="0">
                          <a:effectLst/>
                          <a:latin typeface="Calibri"/>
                          <a:ea typeface="Calibri"/>
                          <a:cs typeface="Calibri"/>
                        </a:rPr>
                        <a:t>Perceived real growth</a:t>
                      </a:r>
                      <a:endParaRPr lang="en-US" sz="2200" dirty="0">
                        <a:effectLst/>
                        <a:latin typeface="Calibri"/>
                        <a:ea typeface="Calibri"/>
                        <a:cs typeface="Times New Roman"/>
                      </a:endParaRPr>
                    </a:p>
                  </a:txBody>
                  <a:tcPr marL="68170" marR="68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pPr>
                      <a:r>
                        <a:rPr lang="en-US" sz="2200" dirty="0" smtClean="0">
                          <a:effectLst/>
                          <a:latin typeface="Calibri"/>
                          <a:ea typeface="Calibri"/>
                          <a:cs typeface="Calibri"/>
                        </a:rPr>
                        <a:t>% </a:t>
                      </a:r>
                      <a:r>
                        <a:rPr lang="en-US" sz="2200" dirty="0">
                          <a:effectLst/>
                          <a:latin typeface="Calibri"/>
                          <a:ea typeface="Calibri"/>
                          <a:cs typeface="Calibri"/>
                        </a:rPr>
                        <a:t>of row predicted to choose A over </a:t>
                      </a:r>
                      <a:r>
                        <a:rPr lang="en-US" sz="2200" dirty="0" smtClean="0">
                          <a:effectLst/>
                          <a:latin typeface="Calibri"/>
                          <a:ea typeface="Calibri"/>
                          <a:cs typeface="Calibri"/>
                        </a:rPr>
                        <a:t>B</a:t>
                      </a:r>
                      <a:endParaRPr lang="en-US" sz="2200" b="0" dirty="0">
                        <a:effectLst/>
                        <a:latin typeface="Calibri"/>
                        <a:ea typeface="Calibri"/>
                        <a:cs typeface="Times New Roman"/>
                      </a:endParaRPr>
                    </a:p>
                  </a:txBody>
                  <a:tcPr marL="68170" marR="68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pPr>
                      <a:r>
                        <a:rPr lang="en-US" sz="2200" dirty="0" smtClean="0">
                          <a:effectLst/>
                          <a:latin typeface="Calibri"/>
                          <a:ea typeface="Calibri"/>
                          <a:cs typeface="Calibri"/>
                        </a:rPr>
                        <a:t># </a:t>
                      </a:r>
                      <a:r>
                        <a:rPr lang="en-US" sz="2200" dirty="0">
                          <a:effectLst/>
                          <a:latin typeface="Calibri"/>
                          <a:ea typeface="Calibri"/>
                          <a:cs typeface="Calibri"/>
                        </a:rPr>
                        <a:t>of people predicted to choose A over B</a:t>
                      </a:r>
                      <a:endParaRPr lang="en-US" sz="2200" dirty="0">
                        <a:effectLst/>
                        <a:latin typeface="Calibri"/>
                        <a:ea typeface="Calibri"/>
                        <a:cs typeface="Times New Roman"/>
                      </a:endParaRPr>
                    </a:p>
                  </a:txBody>
                  <a:tcPr marL="68170" marR="68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29904">
                <a:tc rowSpan="2">
                  <a:txBody>
                    <a:bodyPr/>
                    <a:lstStyle/>
                    <a:p>
                      <a:pPr marL="0" marR="0" algn="l">
                        <a:lnSpc>
                          <a:spcPct val="100000"/>
                        </a:lnSpc>
                        <a:spcBef>
                          <a:spcPts val="0"/>
                        </a:spcBef>
                        <a:spcAft>
                          <a:spcPts val="0"/>
                        </a:spcAft>
                      </a:pPr>
                      <a:r>
                        <a:rPr lang="en-US" sz="2200" dirty="0">
                          <a:effectLst/>
                          <a:latin typeface="Calibri"/>
                          <a:ea typeface="Calibri"/>
                          <a:cs typeface="Calibri"/>
                        </a:rPr>
                        <a:t>No </a:t>
                      </a:r>
                      <a:endParaRPr lang="en-US" sz="2200" dirty="0">
                        <a:effectLst/>
                        <a:latin typeface="Calibri"/>
                        <a:ea typeface="Calibri"/>
                        <a:cs typeface="Times New Roman"/>
                      </a:endParaRPr>
                    </a:p>
                  </a:txBody>
                  <a:tcPr marL="68170" marR="68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00000"/>
                        </a:lnSpc>
                        <a:spcBef>
                          <a:spcPts val="0"/>
                        </a:spcBef>
                        <a:spcAft>
                          <a:spcPts val="0"/>
                        </a:spcAft>
                      </a:pPr>
                      <a:r>
                        <a:rPr lang="en-US" sz="2200" dirty="0">
                          <a:effectLst/>
                          <a:latin typeface="Calibri"/>
                          <a:ea typeface="Calibri"/>
                          <a:cs typeface="Calibri"/>
                        </a:rPr>
                        <a:t>1-α</a:t>
                      </a:r>
                      <a:endParaRPr lang="en-US" sz="2200" dirty="0">
                        <a:effectLst/>
                        <a:latin typeface="Calibri"/>
                        <a:ea typeface="Calibri"/>
                        <a:cs typeface="Times New Roman"/>
                      </a:endParaRPr>
                    </a:p>
                  </a:txBody>
                  <a:tcPr marL="68170" marR="68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200" dirty="0" smtClean="0">
                          <a:effectLst/>
                          <a:latin typeface="Calibri"/>
                          <a:ea typeface="Calibri"/>
                          <a:cs typeface="Calibri"/>
                        </a:rPr>
                        <a:t>A</a:t>
                      </a:r>
                      <a:endParaRPr lang="en-US" sz="2200" dirty="0">
                        <a:effectLst/>
                        <a:latin typeface="Calibri"/>
                        <a:ea typeface="Calibri"/>
                        <a:cs typeface="Times New Roman"/>
                      </a:endParaRPr>
                    </a:p>
                  </a:txBody>
                  <a:tcPr marL="68170" marR="68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200" dirty="0">
                          <a:effectLst/>
                          <a:latin typeface="Calibri"/>
                          <a:ea typeface="Calibri"/>
                          <a:cs typeface="Calibri"/>
                        </a:rPr>
                        <a:t>0%</a:t>
                      </a:r>
                      <a:endParaRPr lang="en-US" sz="2200" dirty="0">
                        <a:effectLst/>
                        <a:latin typeface="Calibri"/>
                        <a:ea typeface="Calibri"/>
                        <a:cs typeface="Times New Roman"/>
                      </a:endParaRPr>
                    </a:p>
                  </a:txBody>
                  <a:tcPr marL="68170" marR="68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00000"/>
                        </a:lnSpc>
                        <a:spcBef>
                          <a:spcPts val="0"/>
                        </a:spcBef>
                        <a:spcAft>
                          <a:spcPts val="0"/>
                        </a:spcAft>
                      </a:pPr>
                      <a:r>
                        <a:rPr lang="en-US" sz="2200" dirty="0">
                          <a:effectLst/>
                          <a:latin typeface="Calibri"/>
                          <a:ea typeface="Calibri"/>
                          <a:cs typeface="Calibri"/>
                        </a:rPr>
                        <a:t>88%</a:t>
                      </a:r>
                      <a:endParaRPr lang="en-US" sz="2200" dirty="0">
                        <a:effectLst/>
                        <a:latin typeface="Calibri"/>
                        <a:ea typeface="Calibri"/>
                        <a:cs typeface="Times New Roman"/>
                      </a:endParaRPr>
                    </a:p>
                  </a:txBody>
                  <a:tcPr marL="68170" marR="68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00000"/>
                        </a:lnSpc>
                        <a:spcBef>
                          <a:spcPts val="0"/>
                        </a:spcBef>
                        <a:spcAft>
                          <a:spcPts val="0"/>
                        </a:spcAft>
                      </a:pPr>
                      <a:r>
                        <a:rPr lang="en-US" sz="2200" dirty="0">
                          <a:effectLst/>
                          <a:latin typeface="Calibri"/>
                          <a:ea typeface="Calibri"/>
                          <a:cs typeface="Calibri"/>
                        </a:rPr>
                        <a:t>(1-α) * 88%</a:t>
                      </a:r>
                      <a:endParaRPr lang="en-US" sz="2200" dirty="0">
                        <a:effectLst/>
                        <a:latin typeface="Calibri"/>
                        <a:ea typeface="Calibri"/>
                        <a:cs typeface="Times New Roman"/>
                      </a:endParaRPr>
                    </a:p>
                  </a:txBody>
                  <a:tcPr marL="68170" marR="68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904">
                <a:tc vMerge="1">
                  <a:txBody>
                    <a:bodyPr/>
                    <a:lstStyle/>
                    <a:p>
                      <a:endParaRPr lang="en-US"/>
                    </a:p>
                  </a:txBody>
                  <a:tcPr/>
                </a:tc>
                <a:tc vMerge="1">
                  <a:txBody>
                    <a:bodyPr/>
                    <a:lstStyle/>
                    <a:p>
                      <a:endParaRPr lang="en-US"/>
                    </a:p>
                  </a:txBody>
                  <a:tcPr/>
                </a:tc>
                <a:tc>
                  <a:txBody>
                    <a:bodyPr/>
                    <a:lstStyle/>
                    <a:p>
                      <a:pPr marL="0" marR="0" algn="ctr">
                        <a:lnSpc>
                          <a:spcPct val="100000"/>
                        </a:lnSpc>
                        <a:spcBef>
                          <a:spcPts val="0"/>
                        </a:spcBef>
                        <a:spcAft>
                          <a:spcPts val="0"/>
                        </a:spcAft>
                      </a:pPr>
                      <a:r>
                        <a:rPr lang="en-US" sz="2200" dirty="0">
                          <a:effectLst/>
                          <a:latin typeface="Calibri"/>
                          <a:ea typeface="Calibri"/>
                          <a:cs typeface="Calibri"/>
                        </a:rPr>
                        <a:t>B</a:t>
                      </a:r>
                      <a:endParaRPr lang="en-US" sz="2200" dirty="0">
                        <a:effectLst/>
                        <a:latin typeface="Calibri"/>
                        <a:ea typeface="Calibri"/>
                        <a:cs typeface="Times New Roman"/>
                      </a:endParaRPr>
                    </a:p>
                  </a:txBody>
                  <a:tcPr marL="68170" marR="68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200" dirty="0">
                          <a:effectLst/>
                          <a:latin typeface="Calibri"/>
                          <a:ea typeface="Calibri"/>
                          <a:cs typeface="Calibri"/>
                        </a:rPr>
                        <a:t>-2%</a:t>
                      </a:r>
                      <a:endParaRPr lang="en-US" sz="2200" dirty="0">
                        <a:effectLst/>
                        <a:latin typeface="Calibri"/>
                        <a:ea typeface="Calibri"/>
                        <a:cs typeface="Times New Roman"/>
                      </a:endParaRPr>
                    </a:p>
                  </a:txBody>
                  <a:tcPr marL="68170" marR="68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329904">
                <a:tc rowSpan="2">
                  <a:txBody>
                    <a:bodyPr/>
                    <a:lstStyle/>
                    <a:p>
                      <a:pPr marL="0" marR="0" algn="l">
                        <a:lnSpc>
                          <a:spcPct val="100000"/>
                        </a:lnSpc>
                        <a:spcBef>
                          <a:spcPts val="0"/>
                        </a:spcBef>
                        <a:spcAft>
                          <a:spcPts val="0"/>
                        </a:spcAft>
                      </a:pPr>
                      <a:r>
                        <a:rPr lang="en-US" sz="2200" dirty="0" smtClean="0">
                          <a:effectLst/>
                          <a:latin typeface="Calibri"/>
                          <a:ea typeface="Calibri"/>
                          <a:cs typeface="Calibri"/>
                        </a:rPr>
                        <a:t>Yes</a:t>
                      </a:r>
                      <a:r>
                        <a:rPr lang="en-US" sz="2200" baseline="0" dirty="0" smtClean="0">
                          <a:effectLst/>
                          <a:latin typeface="Calibri"/>
                          <a:ea typeface="Calibri"/>
                          <a:cs typeface="Calibri"/>
                        </a:rPr>
                        <a:t> </a:t>
                      </a:r>
                      <a:endParaRPr lang="en-US" sz="2200" dirty="0">
                        <a:effectLst/>
                        <a:latin typeface="Calibri"/>
                        <a:ea typeface="Calibri"/>
                        <a:cs typeface="Times New Roman"/>
                      </a:endParaRPr>
                    </a:p>
                  </a:txBody>
                  <a:tcPr marL="68170" marR="68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00000"/>
                        </a:lnSpc>
                        <a:spcBef>
                          <a:spcPts val="0"/>
                        </a:spcBef>
                        <a:spcAft>
                          <a:spcPts val="0"/>
                        </a:spcAft>
                      </a:pPr>
                      <a:r>
                        <a:rPr lang="en-US" sz="2200">
                          <a:effectLst/>
                          <a:latin typeface="Calibri"/>
                          <a:ea typeface="Calibri"/>
                          <a:cs typeface="Calibri"/>
                        </a:rPr>
                        <a:t>α</a:t>
                      </a:r>
                      <a:endParaRPr lang="en-US" sz="2200">
                        <a:effectLst/>
                        <a:latin typeface="Calibri"/>
                        <a:ea typeface="Calibri"/>
                        <a:cs typeface="Times New Roman"/>
                      </a:endParaRPr>
                    </a:p>
                  </a:txBody>
                  <a:tcPr marL="68170" marR="68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200">
                          <a:effectLst/>
                          <a:latin typeface="Calibri"/>
                          <a:ea typeface="Calibri"/>
                          <a:cs typeface="Calibri"/>
                        </a:rPr>
                        <a:t>A</a:t>
                      </a:r>
                      <a:endParaRPr lang="en-US" sz="2200">
                        <a:effectLst/>
                        <a:latin typeface="Calibri"/>
                        <a:ea typeface="Calibri"/>
                        <a:cs typeface="Times New Roman"/>
                      </a:endParaRPr>
                    </a:p>
                  </a:txBody>
                  <a:tcPr marL="68170" marR="68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200">
                          <a:effectLst/>
                          <a:latin typeface="Calibri"/>
                          <a:ea typeface="Calibri"/>
                          <a:cs typeface="Calibri"/>
                        </a:rPr>
                        <a:t>2%</a:t>
                      </a:r>
                      <a:endParaRPr lang="en-US" sz="2200">
                        <a:effectLst/>
                        <a:latin typeface="Calibri"/>
                        <a:ea typeface="Calibri"/>
                        <a:cs typeface="Times New Roman"/>
                      </a:endParaRPr>
                    </a:p>
                  </a:txBody>
                  <a:tcPr marL="68170" marR="68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00000"/>
                        </a:lnSpc>
                        <a:spcBef>
                          <a:spcPts val="0"/>
                        </a:spcBef>
                        <a:spcAft>
                          <a:spcPts val="0"/>
                        </a:spcAft>
                      </a:pPr>
                      <a:r>
                        <a:rPr lang="en-US" sz="2200" dirty="0">
                          <a:effectLst/>
                          <a:latin typeface="Calibri"/>
                          <a:ea typeface="Calibri"/>
                          <a:cs typeface="Calibri"/>
                        </a:rPr>
                        <a:t>43%</a:t>
                      </a:r>
                      <a:endParaRPr lang="en-US" sz="2200" dirty="0">
                        <a:effectLst/>
                        <a:latin typeface="Calibri"/>
                        <a:ea typeface="Calibri"/>
                        <a:cs typeface="Times New Roman"/>
                      </a:endParaRPr>
                    </a:p>
                  </a:txBody>
                  <a:tcPr marL="68170" marR="68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00000"/>
                        </a:lnSpc>
                        <a:spcBef>
                          <a:spcPts val="0"/>
                        </a:spcBef>
                        <a:spcAft>
                          <a:spcPts val="0"/>
                        </a:spcAft>
                      </a:pPr>
                      <a:r>
                        <a:rPr lang="en-US" sz="2200" dirty="0">
                          <a:effectLst/>
                          <a:latin typeface="Calibri"/>
                          <a:ea typeface="Calibri"/>
                          <a:cs typeface="Calibri"/>
                        </a:rPr>
                        <a:t>α * </a:t>
                      </a:r>
                      <a:r>
                        <a:rPr lang="en-US" sz="2200" dirty="0" smtClean="0">
                          <a:effectLst/>
                          <a:latin typeface="Calibri"/>
                          <a:ea typeface="Calibri"/>
                          <a:cs typeface="Calibri"/>
                        </a:rPr>
                        <a:t>43%</a:t>
                      </a:r>
                      <a:endParaRPr lang="en-US" sz="2200" dirty="0">
                        <a:effectLst/>
                        <a:latin typeface="Calibri"/>
                        <a:ea typeface="Calibri"/>
                        <a:cs typeface="Times New Roman"/>
                      </a:endParaRPr>
                    </a:p>
                  </a:txBody>
                  <a:tcPr marL="68170" marR="68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904">
                <a:tc vMerge="1">
                  <a:txBody>
                    <a:bodyPr/>
                    <a:lstStyle/>
                    <a:p>
                      <a:endParaRPr lang="en-US"/>
                    </a:p>
                  </a:txBody>
                  <a:tcPr/>
                </a:tc>
                <a:tc vMerge="1">
                  <a:txBody>
                    <a:bodyPr/>
                    <a:lstStyle/>
                    <a:p>
                      <a:endParaRPr lang="en-US"/>
                    </a:p>
                  </a:txBody>
                  <a:tcPr/>
                </a:tc>
                <a:tc>
                  <a:txBody>
                    <a:bodyPr/>
                    <a:lstStyle/>
                    <a:p>
                      <a:pPr marL="0" marR="0" algn="ctr">
                        <a:lnSpc>
                          <a:spcPct val="100000"/>
                        </a:lnSpc>
                        <a:spcBef>
                          <a:spcPts val="0"/>
                        </a:spcBef>
                        <a:spcAft>
                          <a:spcPts val="0"/>
                        </a:spcAft>
                      </a:pPr>
                      <a:r>
                        <a:rPr lang="en-US" sz="2200">
                          <a:effectLst/>
                          <a:latin typeface="Calibri"/>
                          <a:ea typeface="Calibri"/>
                          <a:cs typeface="Calibri"/>
                        </a:rPr>
                        <a:t>B</a:t>
                      </a:r>
                      <a:endParaRPr lang="en-US" sz="2200">
                        <a:effectLst/>
                        <a:latin typeface="Calibri"/>
                        <a:ea typeface="Calibri"/>
                        <a:cs typeface="Times New Roman"/>
                      </a:endParaRPr>
                    </a:p>
                  </a:txBody>
                  <a:tcPr marL="68170" marR="68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200" dirty="0">
                          <a:effectLst/>
                          <a:latin typeface="Calibri"/>
                          <a:ea typeface="Calibri"/>
                          <a:cs typeface="Calibri"/>
                        </a:rPr>
                        <a:t>0%</a:t>
                      </a:r>
                      <a:endParaRPr lang="en-US" sz="2200" dirty="0">
                        <a:effectLst/>
                        <a:latin typeface="Calibri"/>
                        <a:ea typeface="Calibri"/>
                        <a:cs typeface="Times New Roman"/>
                      </a:endParaRPr>
                    </a:p>
                  </a:txBody>
                  <a:tcPr marL="68170" marR="68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329904">
                <a:tc>
                  <a:txBody>
                    <a:bodyPr/>
                    <a:lstStyle/>
                    <a:p>
                      <a:pPr marL="0" marR="0" algn="l">
                        <a:lnSpc>
                          <a:spcPct val="100000"/>
                        </a:lnSpc>
                        <a:spcBef>
                          <a:spcPts val="0"/>
                        </a:spcBef>
                        <a:spcAft>
                          <a:spcPts val="0"/>
                        </a:spcAft>
                      </a:pPr>
                      <a:r>
                        <a:rPr lang="en-US" sz="2200" dirty="0">
                          <a:effectLst/>
                          <a:latin typeface="Calibri"/>
                          <a:ea typeface="Calibri"/>
                          <a:cs typeface="Calibri"/>
                        </a:rPr>
                        <a:t>Total </a:t>
                      </a:r>
                      <a:endParaRPr lang="en-US" sz="2200" dirty="0">
                        <a:effectLst/>
                        <a:latin typeface="Calibri"/>
                        <a:ea typeface="Calibri"/>
                        <a:cs typeface="Times New Roman"/>
                      </a:endParaRPr>
                    </a:p>
                  </a:txBody>
                  <a:tcPr marL="68170" marR="68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200">
                          <a:effectLst/>
                          <a:latin typeface="Calibri"/>
                          <a:ea typeface="Calibri"/>
                          <a:cs typeface="Calibri"/>
                        </a:rPr>
                        <a:t> </a:t>
                      </a:r>
                      <a:endParaRPr lang="en-US" sz="2200">
                        <a:effectLst/>
                        <a:latin typeface="Calibri"/>
                        <a:ea typeface="Calibri"/>
                        <a:cs typeface="Times New Roman"/>
                      </a:endParaRPr>
                    </a:p>
                  </a:txBody>
                  <a:tcPr marL="68170" marR="68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200" dirty="0">
                          <a:effectLst/>
                          <a:latin typeface="Calibri"/>
                          <a:ea typeface="Calibri"/>
                          <a:cs typeface="Calibri"/>
                        </a:rPr>
                        <a:t> </a:t>
                      </a:r>
                      <a:endParaRPr lang="en-US" sz="2200" dirty="0">
                        <a:effectLst/>
                        <a:latin typeface="Calibri"/>
                        <a:ea typeface="Calibri"/>
                        <a:cs typeface="Times New Roman"/>
                      </a:endParaRPr>
                    </a:p>
                  </a:txBody>
                  <a:tcPr marL="68170" marR="68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200" dirty="0">
                          <a:effectLst/>
                          <a:latin typeface="Calibri"/>
                          <a:ea typeface="Calibri"/>
                          <a:cs typeface="Calibri"/>
                        </a:rPr>
                        <a:t> </a:t>
                      </a:r>
                      <a:endParaRPr lang="en-US" sz="2200" dirty="0">
                        <a:effectLst/>
                        <a:latin typeface="Calibri"/>
                        <a:ea typeface="Calibri"/>
                        <a:cs typeface="Times New Roman"/>
                      </a:endParaRPr>
                    </a:p>
                  </a:txBody>
                  <a:tcPr marL="68170" marR="68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200" dirty="0">
                          <a:effectLst/>
                          <a:latin typeface="Calibri"/>
                          <a:ea typeface="Calibri"/>
                          <a:cs typeface="Calibri"/>
                        </a:rPr>
                        <a:t> </a:t>
                      </a:r>
                      <a:endParaRPr lang="en-US" sz="2200" dirty="0">
                        <a:effectLst/>
                        <a:latin typeface="Calibri"/>
                        <a:ea typeface="Calibri"/>
                        <a:cs typeface="Times New Roman"/>
                      </a:endParaRPr>
                    </a:p>
                  </a:txBody>
                  <a:tcPr marL="68170" marR="68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200" dirty="0">
                          <a:effectLst/>
                          <a:latin typeface="Calibri"/>
                          <a:ea typeface="Calibri"/>
                          <a:cs typeface="Calibri"/>
                        </a:rPr>
                        <a:t>72%</a:t>
                      </a:r>
                      <a:endParaRPr lang="en-US" sz="2200" dirty="0">
                        <a:effectLst/>
                        <a:latin typeface="Calibri"/>
                        <a:ea typeface="Calibri"/>
                        <a:cs typeface="Times New Roman"/>
                      </a:endParaRPr>
                    </a:p>
                  </a:txBody>
                  <a:tcPr marL="68170" marR="68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95452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3" name="Content Placeholder 2"/>
          <p:cNvSpPr>
            <a:spLocks noGrp="1"/>
          </p:cNvSpPr>
          <p:nvPr>
            <p:ph idx="1"/>
          </p:nvPr>
        </p:nvSpPr>
        <p:spPr>
          <a:xfrm>
            <a:off x="457200" y="1600200"/>
            <a:ext cx="8686800" cy="4525963"/>
          </a:xfrm>
        </p:spPr>
        <p:txBody>
          <a:bodyPr/>
          <a:lstStyle/>
          <a:p>
            <a:pPr marL="0" indent="0">
              <a:buNone/>
            </a:pPr>
            <a:r>
              <a:rPr lang="en-US" dirty="0" smtClean="0"/>
              <a:t>Policy recommendation: Reduce real wages in Southern periphery of Europe by increasing inflation rate in Eurozone.</a:t>
            </a:r>
          </a:p>
          <a:p>
            <a:pPr marL="0" indent="0">
              <a:buNone/>
            </a:pPr>
            <a:endParaRPr lang="en-US" dirty="0"/>
          </a:p>
          <a:p>
            <a:pPr marL="0" indent="0">
              <a:buNone/>
            </a:pPr>
            <a:r>
              <a:rPr lang="en-US" dirty="0" smtClean="0"/>
              <a:t>Contentious issue.</a:t>
            </a:r>
          </a:p>
          <a:p>
            <a:pPr marL="0" indent="0">
              <a:buNone/>
            </a:pPr>
            <a:r>
              <a:rPr lang="en-US" dirty="0" smtClean="0"/>
              <a:t>How does this effect the inflation anchor?</a:t>
            </a:r>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3211517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in behavioral macro</a:t>
            </a:r>
            <a:endParaRPr lang="en-US" dirty="0"/>
          </a:p>
        </p:txBody>
      </p:sp>
      <p:sp>
        <p:nvSpPr>
          <p:cNvPr id="3" name="Content Placeholder 2"/>
          <p:cNvSpPr>
            <a:spLocks noGrp="1"/>
          </p:cNvSpPr>
          <p:nvPr>
            <p:ph idx="1"/>
          </p:nvPr>
        </p:nvSpPr>
        <p:spPr/>
        <p:txBody>
          <a:bodyPr>
            <a:normAutofit/>
          </a:bodyPr>
          <a:lstStyle/>
          <a:p>
            <a:r>
              <a:rPr lang="en-US" dirty="0"/>
              <a:t>Asset pricing (discussed earlier)</a:t>
            </a:r>
          </a:p>
          <a:p>
            <a:r>
              <a:rPr lang="en-US" dirty="0" smtClean="0"/>
              <a:t>Belief formation &amp; learning (this lecture)</a:t>
            </a:r>
          </a:p>
          <a:p>
            <a:r>
              <a:rPr lang="en-US" dirty="0" smtClean="0"/>
              <a:t>Money illusion (this lecture)</a:t>
            </a:r>
          </a:p>
          <a:p>
            <a:r>
              <a:rPr lang="en-US" dirty="0" smtClean="0"/>
              <a:t>Downward nominal wage rigidity (this lecture)</a:t>
            </a:r>
          </a:p>
          <a:p>
            <a:r>
              <a:rPr lang="en-US" dirty="0" smtClean="0"/>
              <a:t>Consumption (overview)</a:t>
            </a:r>
          </a:p>
          <a:p>
            <a:r>
              <a:rPr lang="en-US" dirty="0" smtClean="0"/>
              <a:t>Other undeveloped topics: political economy, investment</a:t>
            </a:r>
            <a:endParaRPr lang="en-US" dirty="0"/>
          </a:p>
          <a:p>
            <a:pPr marL="0" indent="0">
              <a:buNone/>
            </a:pPr>
            <a:endParaRPr lang="en-US" dirty="0" smtClean="0"/>
          </a:p>
          <a:p>
            <a:endParaRPr lang="en-US" dirty="0"/>
          </a:p>
        </p:txBody>
      </p:sp>
    </p:spTree>
    <p:extLst>
      <p:ext uri="{BB962C8B-B14F-4D97-AF65-F5344CB8AC3E}">
        <p14:creationId xmlns:p14="http://schemas.microsoft.com/office/powerpoint/2010/main" val="2696966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28600" y="152400"/>
            <a:ext cx="8458200" cy="1143000"/>
          </a:xfrm>
        </p:spPr>
        <p:txBody>
          <a:bodyPr/>
          <a:lstStyle/>
          <a:p>
            <a:r>
              <a:rPr lang="en-US" sz="2800" smtClean="0"/>
              <a:t>Definition: Behavioral Economics</a:t>
            </a:r>
          </a:p>
        </p:txBody>
      </p:sp>
      <p:sp>
        <p:nvSpPr>
          <p:cNvPr id="9219" name="Rectangle 3"/>
          <p:cNvSpPr>
            <a:spLocks noGrp="1" noChangeArrowheads="1"/>
          </p:cNvSpPr>
          <p:nvPr>
            <p:ph type="body" idx="1"/>
          </p:nvPr>
        </p:nvSpPr>
        <p:spPr>
          <a:xfrm>
            <a:off x="457200" y="1219200"/>
            <a:ext cx="8382000" cy="1643527"/>
          </a:xfrm>
        </p:spPr>
        <p:txBody>
          <a:bodyPr/>
          <a:lstStyle/>
          <a:p>
            <a:r>
              <a:rPr lang="en-US" b="1" dirty="0" smtClean="0"/>
              <a:t>Behavioral economics is just like the rest of economics, but </a:t>
            </a:r>
            <a:r>
              <a:rPr lang="en-US" b="1" i="1" dirty="0" smtClean="0"/>
              <a:t>also</a:t>
            </a:r>
            <a:r>
              <a:rPr lang="en-US" b="1" dirty="0" smtClean="0"/>
              <a:t> includes psychological factors.</a:t>
            </a:r>
          </a:p>
          <a:p>
            <a:r>
              <a:rPr lang="en-US" dirty="0" smtClean="0"/>
              <a:t>Adds psychology to economics, particularly cognitive psychology, social psychology, and neuroscience</a:t>
            </a:r>
          </a:p>
        </p:txBody>
      </p:sp>
    </p:spTree>
    <p:extLst>
      <p:ext uri="{BB962C8B-B14F-4D97-AF65-F5344CB8AC3E}">
        <p14:creationId xmlns:p14="http://schemas.microsoft.com/office/powerpoint/2010/main" val="3624707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An obnoxious definition</a:t>
            </a:r>
          </a:p>
        </p:txBody>
      </p:sp>
      <p:sp>
        <p:nvSpPr>
          <p:cNvPr id="7171" name="Content Placeholder 2"/>
          <p:cNvSpPr>
            <a:spLocks noGrp="1"/>
          </p:cNvSpPr>
          <p:nvPr>
            <p:ph idx="1"/>
          </p:nvPr>
        </p:nvSpPr>
        <p:spPr>
          <a:xfrm>
            <a:off x="685800" y="1981200"/>
            <a:ext cx="7772400" cy="1200329"/>
          </a:xfrm>
        </p:spPr>
        <p:txBody>
          <a:bodyPr/>
          <a:lstStyle/>
          <a:p>
            <a:r>
              <a:rPr lang="en-US" dirty="0" smtClean="0"/>
              <a:t>The Guardian (newspaper): The study of “how people actually make decisions rather than how the classic economic models say they make them.”</a:t>
            </a:r>
          </a:p>
        </p:txBody>
      </p:sp>
    </p:spTree>
    <p:extLst>
      <p:ext uri="{BB962C8B-B14F-4D97-AF65-F5344CB8AC3E}">
        <p14:creationId xmlns:p14="http://schemas.microsoft.com/office/powerpoint/2010/main" val="1987985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76200"/>
            <a:ext cx="7772400" cy="1143000"/>
          </a:xfrm>
        </p:spPr>
        <p:txBody>
          <a:bodyPr/>
          <a:lstStyle/>
          <a:p>
            <a:r>
              <a:rPr lang="en-US" smtClean="0"/>
              <a:t>Definition: continued</a:t>
            </a:r>
          </a:p>
        </p:txBody>
      </p:sp>
      <p:sp>
        <p:nvSpPr>
          <p:cNvPr id="109571" name="Rectangle 3"/>
          <p:cNvSpPr>
            <a:spLocks noGrp="1" noChangeArrowheads="1"/>
          </p:cNvSpPr>
          <p:nvPr>
            <p:ph type="body" idx="1"/>
          </p:nvPr>
        </p:nvSpPr>
        <p:spPr>
          <a:xfrm>
            <a:off x="685800" y="1143000"/>
            <a:ext cx="7772400" cy="4819781"/>
          </a:xfrm>
        </p:spPr>
        <p:txBody>
          <a:bodyPr/>
          <a:lstStyle/>
          <a:p>
            <a:pPr>
              <a:lnSpc>
                <a:spcPct val="90000"/>
              </a:lnSpc>
            </a:pPr>
            <a:r>
              <a:rPr lang="en-US" dirty="0" smtClean="0"/>
              <a:t>Pay special attention to these psychological factors:</a:t>
            </a:r>
          </a:p>
          <a:p>
            <a:pPr lvl="1">
              <a:lnSpc>
                <a:spcPct val="90000"/>
              </a:lnSpc>
            </a:pPr>
            <a:r>
              <a:rPr lang="en-US" dirty="0" smtClean="0"/>
              <a:t>Imperfect rationality</a:t>
            </a:r>
          </a:p>
          <a:p>
            <a:pPr lvl="1">
              <a:lnSpc>
                <a:spcPct val="90000"/>
              </a:lnSpc>
            </a:pPr>
            <a:r>
              <a:rPr lang="en-US" dirty="0" smtClean="0"/>
              <a:t>Imperfect self-control</a:t>
            </a:r>
          </a:p>
          <a:p>
            <a:pPr lvl="1">
              <a:lnSpc>
                <a:spcPct val="90000"/>
              </a:lnSpc>
            </a:pPr>
            <a:r>
              <a:rPr lang="en-US" dirty="0" smtClean="0"/>
              <a:t>Imperfect selfishness (social preferences)</a:t>
            </a:r>
          </a:p>
          <a:p>
            <a:pPr lvl="1">
              <a:lnSpc>
                <a:spcPct val="90000"/>
              </a:lnSpc>
            </a:pPr>
            <a:r>
              <a:rPr lang="en-US" dirty="0" smtClean="0"/>
              <a:t>But this list is only a start (e.g. psychological conceptions of personality)</a:t>
            </a:r>
          </a:p>
          <a:p>
            <a:pPr>
              <a:lnSpc>
                <a:spcPct val="90000"/>
              </a:lnSpc>
            </a:pPr>
            <a:r>
              <a:rPr lang="en-US" dirty="0" smtClean="0"/>
              <a:t>Emphasize the importance of </a:t>
            </a:r>
            <a:r>
              <a:rPr lang="en-US" dirty="0" err="1" smtClean="0"/>
              <a:t>microfoundations</a:t>
            </a:r>
            <a:endParaRPr lang="en-US" dirty="0" smtClean="0"/>
          </a:p>
          <a:p>
            <a:pPr lvl="1">
              <a:lnSpc>
                <a:spcPct val="90000"/>
              </a:lnSpc>
            </a:pPr>
            <a:r>
              <a:rPr lang="en-US" dirty="0" smtClean="0"/>
              <a:t>Preferences</a:t>
            </a:r>
          </a:p>
          <a:p>
            <a:pPr lvl="1">
              <a:lnSpc>
                <a:spcPct val="90000"/>
              </a:lnSpc>
            </a:pPr>
            <a:r>
              <a:rPr lang="en-US" dirty="0" smtClean="0"/>
              <a:t>Beliefs</a:t>
            </a:r>
          </a:p>
          <a:p>
            <a:pPr lvl="1">
              <a:lnSpc>
                <a:spcPct val="90000"/>
              </a:lnSpc>
            </a:pPr>
            <a:r>
              <a:rPr lang="en-US" dirty="0" smtClean="0"/>
              <a:t>Cognition</a:t>
            </a:r>
          </a:p>
          <a:p>
            <a:pPr>
              <a:lnSpc>
                <a:spcPct val="90000"/>
              </a:lnSpc>
            </a:pPr>
            <a:r>
              <a:rPr lang="en-US" dirty="0" smtClean="0"/>
              <a:t>Take experimental evidence seriously</a:t>
            </a:r>
          </a:p>
          <a:p>
            <a:pPr lvl="1">
              <a:lnSpc>
                <a:spcPct val="90000"/>
              </a:lnSpc>
            </a:pPr>
            <a:r>
              <a:rPr lang="en-US" dirty="0" smtClean="0"/>
              <a:t>but don’t rely exclusively on it</a:t>
            </a:r>
          </a:p>
        </p:txBody>
      </p:sp>
    </p:spTree>
    <p:extLst>
      <p:ext uri="{BB962C8B-B14F-4D97-AF65-F5344CB8AC3E}">
        <p14:creationId xmlns:p14="http://schemas.microsoft.com/office/powerpoint/2010/main" val="3775486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7F41240C-6CE9-4E33-9897-8E46CDE2B666}" type="slidenum">
              <a:rPr lang="en-US"/>
              <a:pPr/>
              <a:t>9</a:t>
            </a:fld>
            <a:endParaRPr lang="en-US"/>
          </a:p>
        </p:txBody>
      </p:sp>
      <p:sp>
        <p:nvSpPr>
          <p:cNvPr id="400386" name="Rectangle 2"/>
          <p:cNvSpPr>
            <a:spLocks noGrp="1" noChangeArrowheads="1"/>
          </p:cNvSpPr>
          <p:nvPr>
            <p:ph type="title"/>
          </p:nvPr>
        </p:nvSpPr>
        <p:spPr>
          <a:xfrm>
            <a:off x="457200" y="1141413"/>
            <a:ext cx="8229600" cy="944562"/>
          </a:xfrm>
        </p:spPr>
        <p:txBody>
          <a:bodyPr/>
          <a:lstStyle/>
          <a:p>
            <a:pPr algn="l"/>
            <a:r>
              <a:rPr lang="en-US" sz="2400">
                <a:solidFill>
                  <a:srgbClr val="FFFFFF"/>
                </a:solidFill>
              </a:rPr>
              <a:t>Overconfidence</a:t>
            </a:r>
          </a:p>
        </p:txBody>
      </p:sp>
      <p:sp>
        <p:nvSpPr>
          <p:cNvPr id="400387" name="Rectangle 3"/>
          <p:cNvSpPr>
            <a:spLocks noGrp="1" noChangeArrowheads="1"/>
          </p:cNvSpPr>
          <p:nvPr>
            <p:ph type="body" idx="1"/>
          </p:nvPr>
        </p:nvSpPr>
        <p:spPr>
          <a:xfrm>
            <a:off x="457200" y="1595437"/>
            <a:ext cx="8229600" cy="4805363"/>
          </a:xfrm>
        </p:spPr>
        <p:txBody>
          <a:bodyPr>
            <a:normAutofit fontScale="92500" lnSpcReduction="20000"/>
          </a:bodyPr>
          <a:lstStyle/>
          <a:p>
            <a:pPr>
              <a:buNone/>
            </a:pPr>
            <a:r>
              <a:rPr lang="en-US" dirty="0" smtClean="0"/>
              <a:t>Overconfidence (2</a:t>
            </a:r>
            <a:r>
              <a:rPr lang="en-US" baseline="30000" dirty="0" smtClean="0"/>
              <a:t>nd</a:t>
            </a:r>
            <a:r>
              <a:rPr lang="en-US" dirty="0" smtClean="0"/>
              <a:t> moment)</a:t>
            </a:r>
          </a:p>
          <a:p>
            <a:pPr>
              <a:buNone/>
            </a:pPr>
            <a:r>
              <a:rPr lang="en-US" dirty="0" smtClean="0"/>
              <a:t>Alpert and </a:t>
            </a:r>
            <a:r>
              <a:rPr lang="en-US" dirty="0" err="1" smtClean="0"/>
              <a:t>Raiffa</a:t>
            </a:r>
            <a:r>
              <a:rPr lang="en-US" dirty="0" smtClean="0"/>
              <a:t> (1982)</a:t>
            </a:r>
          </a:p>
          <a:p>
            <a:r>
              <a:rPr lang="en-US" dirty="0" smtClean="0"/>
              <a:t>How </a:t>
            </a:r>
            <a:r>
              <a:rPr lang="en-US" dirty="0"/>
              <a:t>many births occurred in these randomly chosen states in 2004?</a:t>
            </a:r>
          </a:p>
          <a:p>
            <a:pPr lvl="1"/>
            <a:r>
              <a:rPr lang="en-US" sz="2000" dirty="0"/>
              <a:t>California, Illinois, Mississippi, North Carolina, Texas, Wyoming</a:t>
            </a:r>
          </a:p>
          <a:p>
            <a:r>
              <a:rPr lang="en-US" dirty="0"/>
              <a:t>Now provide a 99% confidence interval for each state.</a:t>
            </a:r>
          </a:p>
          <a:p>
            <a:r>
              <a:rPr lang="en-US" dirty="0"/>
              <a:t>In other words, for each state pick two numbers (low and high) so that there is a 99% chance that the true value of the number of births lies in that interval.</a:t>
            </a:r>
          </a:p>
        </p:txBody>
      </p:sp>
      <p:sp>
        <p:nvSpPr>
          <p:cNvPr id="6" name="Rectangle 2"/>
          <p:cNvSpPr txBox="1">
            <a:spLocks noChangeArrowheads="1"/>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smtClean="0">
                <a:ln>
                  <a:noFill/>
                </a:ln>
                <a:solidFill>
                  <a:schemeClr val="tx1"/>
                </a:solidFill>
                <a:effectLst/>
                <a:uLnTx/>
                <a:uFillTx/>
                <a:latin typeface="+mj-lt"/>
                <a:ea typeface="+mj-ea"/>
                <a:cs typeface="+mj-cs"/>
              </a:rPr>
              <a:t>Psychological foundations of bubbles</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07712109"/>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68338" y="122238"/>
            <a:ext cx="7053262" cy="865187"/>
          </a:xfrm>
          <a:noFill/>
          <a:ln>
            <a:noFill/>
            <a:miter lim="800000"/>
            <a:headEnd/>
            <a:tailEnd/>
          </a:ln>
        </p:spPr>
        <p:txBody>
          <a:bodyPr>
            <a:normAutofit fontScale="90000"/>
          </a:bodyPr>
          <a:lstStyle/>
          <a:p>
            <a:r>
              <a:rPr lang="en-US" sz="4000" dirty="0"/>
              <a:t>3</a:t>
            </a:r>
            <a:r>
              <a:rPr lang="en-US" sz="4000" dirty="0" smtClean="0"/>
              <a:t>. Belief Formation and Learning</a:t>
            </a:r>
            <a:br>
              <a:rPr lang="en-US" sz="4000" dirty="0" smtClean="0"/>
            </a:br>
            <a:r>
              <a:rPr lang="en-US" sz="3000" dirty="0" err="1" smtClean="0"/>
              <a:t>Malmendier</a:t>
            </a:r>
            <a:r>
              <a:rPr lang="en-US" sz="3000" dirty="0" smtClean="0"/>
              <a:t> and Nagel (2010)</a:t>
            </a:r>
          </a:p>
        </p:txBody>
      </p:sp>
      <p:sp>
        <p:nvSpPr>
          <p:cNvPr id="8195" name="Rectangle 3"/>
          <p:cNvSpPr>
            <a:spLocks noGrp="1" noChangeArrowheads="1"/>
          </p:cNvSpPr>
          <p:nvPr>
            <p:ph type="body" idx="1"/>
          </p:nvPr>
        </p:nvSpPr>
        <p:spPr>
          <a:xfrm>
            <a:off x="609600" y="1295400"/>
            <a:ext cx="7924800" cy="4953000"/>
          </a:xfrm>
        </p:spPr>
        <p:txBody>
          <a:bodyPr/>
          <a:lstStyle/>
          <a:p>
            <a:pPr marL="400050" indent="-400050">
              <a:buFont typeface="Wingdings" pitchFamily="2" charset="2"/>
              <a:buChar char="Ø"/>
            </a:pPr>
            <a:r>
              <a:rPr lang="en-US" sz="2500" dirty="0" smtClean="0"/>
              <a:t>How is past experience translated into beliefs/forecasts about future outcomes</a:t>
            </a:r>
            <a:endParaRPr lang="en-US" sz="2400" dirty="0" smtClean="0"/>
          </a:p>
          <a:p>
            <a:pPr marL="400050" indent="-400050">
              <a:buFont typeface="Wingdings" pitchFamily="2" charset="2"/>
              <a:buChar char="Ø"/>
            </a:pPr>
            <a:r>
              <a:rPr lang="en-US" sz="2500" dirty="0" smtClean="0"/>
              <a:t>Methodology:</a:t>
            </a:r>
          </a:p>
          <a:p>
            <a:pPr marL="914400" lvl="1" indent="-404813">
              <a:buFont typeface="Wingdings" pitchFamily="2" charset="2"/>
              <a:buChar char="Ø"/>
            </a:pPr>
            <a:r>
              <a:rPr lang="en-US" sz="2400" dirty="0" smtClean="0"/>
              <a:t>Measure individual investors’ “</a:t>
            </a:r>
            <a:r>
              <a:rPr lang="en-US" sz="2400" b="1" dirty="0" smtClean="0"/>
              <a:t>stock market experience</a:t>
            </a:r>
            <a:r>
              <a:rPr lang="en-US" sz="2400" dirty="0" smtClean="0"/>
              <a:t>” over their lives so far and relate it to </a:t>
            </a:r>
            <a:r>
              <a:rPr lang="en-US" sz="2400" b="1" dirty="0" smtClean="0"/>
              <a:t>stock market investment </a:t>
            </a:r>
            <a:endParaRPr lang="en-US" sz="2400" dirty="0" smtClean="0"/>
          </a:p>
          <a:p>
            <a:pPr marL="914400" lvl="1" indent="-404813">
              <a:buFont typeface="Wingdings" pitchFamily="2" charset="2"/>
              <a:buChar char="Ø"/>
            </a:pPr>
            <a:r>
              <a:rPr lang="en-US" sz="2400" dirty="0" smtClean="0"/>
              <a:t>Measure individual investors’ “</a:t>
            </a:r>
            <a:r>
              <a:rPr lang="en-US" sz="2400" b="1" dirty="0" smtClean="0"/>
              <a:t>bond market experience</a:t>
            </a:r>
            <a:r>
              <a:rPr lang="en-US" sz="2400" dirty="0" smtClean="0"/>
              <a:t>” over their lives so far and relate it to </a:t>
            </a:r>
            <a:r>
              <a:rPr lang="en-US" sz="2400" b="1" dirty="0" smtClean="0"/>
              <a:t>bond investment</a:t>
            </a:r>
          </a:p>
        </p:txBody>
      </p:sp>
    </p:spTree>
    <p:extLst>
      <p:ext uri="{BB962C8B-B14F-4D97-AF65-F5344CB8AC3E}">
        <p14:creationId xmlns:p14="http://schemas.microsoft.com/office/powerpoint/2010/main" val="116713706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68338" y="430213"/>
            <a:ext cx="7053262" cy="865187"/>
          </a:xfrm>
          <a:noFill/>
          <a:ln>
            <a:solidFill>
              <a:schemeClr val="tx1"/>
            </a:solidFill>
            <a:miter lim="800000"/>
            <a:headEnd/>
            <a:tailEnd/>
          </a:ln>
        </p:spPr>
        <p:txBody>
          <a:bodyPr/>
          <a:lstStyle/>
          <a:p>
            <a:r>
              <a:rPr lang="en-US" sz="3000" smtClean="0"/>
              <a:t>Data</a:t>
            </a:r>
          </a:p>
        </p:txBody>
      </p:sp>
      <p:sp>
        <p:nvSpPr>
          <p:cNvPr id="9219" name="Rectangle 3"/>
          <p:cNvSpPr>
            <a:spLocks noGrp="1" noChangeArrowheads="1"/>
          </p:cNvSpPr>
          <p:nvPr>
            <p:ph type="body" idx="1"/>
          </p:nvPr>
        </p:nvSpPr>
        <p:spPr>
          <a:xfrm>
            <a:off x="685800" y="1676400"/>
            <a:ext cx="8229600" cy="5181600"/>
          </a:xfrm>
        </p:spPr>
        <p:txBody>
          <a:bodyPr/>
          <a:lstStyle/>
          <a:p>
            <a:pPr marL="292100" indent="-292100">
              <a:buFont typeface="Wingdings" pitchFamily="2" charset="2"/>
              <a:buChar char="Ø"/>
            </a:pPr>
            <a:r>
              <a:rPr lang="en-US" smtClean="0"/>
              <a:t>Survey of Consumer Finances</a:t>
            </a:r>
          </a:p>
          <a:p>
            <a:pPr marL="681038" lvl="1" indent="-274638"/>
            <a:r>
              <a:rPr lang="en-US" sz="2400" smtClean="0"/>
              <a:t>1983-2007: Triennial, cross-sectional, household-level</a:t>
            </a:r>
          </a:p>
          <a:p>
            <a:pPr marL="681038" lvl="1" indent="-274638"/>
            <a:r>
              <a:rPr lang="en-US" sz="2400" smtClean="0"/>
              <a:t>Over-sampling of high-income households</a:t>
            </a:r>
          </a:p>
          <a:p>
            <a:pPr marL="681038" lvl="1" indent="-274638"/>
            <a:r>
              <a:rPr lang="en-US" sz="2400" smtClean="0"/>
              <a:t>Detailed data on asset holdings and demographics </a:t>
            </a:r>
          </a:p>
          <a:p>
            <a:pPr marL="681038" lvl="1" indent="-274638">
              <a:buFont typeface="Wingdings" pitchFamily="2" charset="2"/>
              <a:buNone/>
            </a:pPr>
            <a:endParaRPr lang="en-US" sz="1200" smtClean="0"/>
          </a:p>
          <a:p>
            <a:pPr marL="292100" indent="-292100">
              <a:buFont typeface="Wingdings" pitchFamily="2" charset="2"/>
              <a:buChar char="Ø"/>
            </a:pPr>
            <a:r>
              <a:rPr lang="en-US" smtClean="0"/>
              <a:t>Precursor of Survey of Consumer Finances</a:t>
            </a:r>
          </a:p>
          <a:p>
            <a:pPr marL="681038" lvl="1" indent="-274638"/>
            <a:r>
              <a:rPr lang="en-US" sz="2400" smtClean="0"/>
              <a:t>Starting 1947, partly annually (with gaps)</a:t>
            </a:r>
          </a:p>
          <a:p>
            <a:pPr marL="681038" lvl="1" indent="-274638"/>
            <a:r>
              <a:rPr lang="en-US" sz="2400" smtClean="0"/>
              <a:t>Pre-1960 only 5- to 10-year age brackets</a:t>
            </a:r>
          </a:p>
          <a:p>
            <a:pPr marL="681038" lvl="1" indent="-274638"/>
            <a:r>
              <a:rPr lang="en-US" sz="2400" smtClean="0"/>
              <a:t>1960-1977: use all waves with stock- and bond-market participation data (1960, 1962, 1963, 1964, 1967, 1968, 1969, 1970, 1971, 1977, except 1971 for bonds)</a:t>
            </a:r>
          </a:p>
        </p:txBody>
      </p:sp>
    </p:spTree>
    <p:extLst>
      <p:ext uri="{BB962C8B-B14F-4D97-AF65-F5344CB8AC3E}">
        <p14:creationId xmlns:p14="http://schemas.microsoft.com/office/powerpoint/2010/main" val="2204870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68338" y="506413"/>
            <a:ext cx="7053262" cy="865187"/>
          </a:xfrm>
          <a:noFill/>
          <a:ln>
            <a:noFill/>
            <a:miter lim="800000"/>
            <a:headEnd/>
            <a:tailEnd/>
          </a:ln>
        </p:spPr>
        <p:txBody>
          <a:bodyPr/>
          <a:lstStyle/>
          <a:p>
            <a:r>
              <a:rPr lang="en-US" sz="3000" smtClean="0"/>
              <a:t>Measures of Risk-Taking</a:t>
            </a:r>
          </a:p>
        </p:txBody>
      </p:sp>
      <p:sp>
        <p:nvSpPr>
          <p:cNvPr id="10243" name="Rectangle 3"/>
          <p:cNvSpPr>
            <a:spLocks noGrp="1" noChangeArrowheads="1"/>
          </p:cNvSpPr>
          <p:nvPr>
            <p:ph type="body" idx="1"/>
          </p:nvPr>
        </p:nvSpPr>
        <p:spPr>
          <a:xfrm>
            <a:off x="685800" y="1752600"/>
            <a:ext cx="7924800" cy="5257800"/>
          </a:xfrm>
        </p:spPr>
        <p:txBody>
          <a:bodyPr/>
          <a:lstStyle/>
          <a:p>
            <a:pPr marL="290513" indent="-290513">
              <a:buFont typeface="Wingdings" pitchFamily="2" charset="2"/>
              <a:buChar char="Ø"/>
            </a:pPr>
            <a:r>
              <a:rPr lang="en-US" sz="2200" b="1" smtClean="0"/>
              <a:t>Elicited risk tolerance</a:t>
            </a:r>
            <a:r>
              <a:rPr lang="en-US" sz="2200" smtClean="0"/>
              <a:t> (1983-2007, except 1986): survey</a:t>
            </a:r>
          </a:p>
          <a:p>
            <a:pPr marL="685800" lvl="1" indent="-280988"/>
            <a:r>
              <a:rPr lang="en-US" sz="2000" smtClean="0"/>
              <a:t>1 = </a:t>
            </a:r>
            <a:r>
              <a:rPr lang="en-US" sz="2100" smtClean="0"/>
              <a:t>“not willing to take any financial risk”</a:t>
            </a:r>
            <a:endParaRPr lang="en-US" sz="2000" smtClean="0"/>
          </a:p>
          <a:p>
            <a:pPr marL="685800" lvl="1" indent="-280988"/>
            <a:r>
              <a:rPr lang="en-US" sz="2000" smtClean="0"/>
              <a:t>2 = “willing to take average financial risks expecting to earn average returns”</a:t>
            </a:r>
          </a:p>
          <a:p>
            <a:pPr marL="685800" lvl="1" indent="-280988"/>
            <a:r>
              <a:rPr lang="en-US" sz="2000" smtClean="0"/>
              <a:t>3 = “… above av. financial risks .. above av. ret.”</a:t>
            </a:r>
          </a:p>
          <a:p>
            <a:pPr marL="685800" lvl="1" indent="-280988"/>
            <a:r>
              <a:rPr lang="en-US" sz="2000" smtClean="0"/>
              <a:t>4 = “… substantial financial risks … substantial returns”</a:t>
            </a:r>
          </a:p>
          <a:p>
            <a:pPr marL="290513" indent="-290513">
              <a:buFont typeface="Wingdings" pitchFamily="2" charset="2"/>
              <a:buChar char="Ø"/>
            </a:pPr>
            <a:r>
              <a:rPr lang="en-US" sz="2200" b="1" smtClean="0"/>
              <a:t>Stock-market participation</a:t>
            </a:r>
            <a:r>
              <a:rPr lang="en-US" sz="2200" smtClean="0"/>
              <a:t> (1960-2007)</a:t>
            </a:r>
          </a:p>
          <a:p>
            <a:pPr marL="685800" lvl="1" indent="-280988"/>
            <a:r>
              <a:rPr lang="en-US" sz="2000" smtClean="0"/>
              <a:t>Stock holdings &gt; $0</a:t>
            </a:r>
          </a:p>
          <a:p>
            <a:pPr marL="290513" indent="-290513">
              <a:buFont typeface="Wingdings" pitchFamily="2" charset="2"/>
              <a:buChar char="Ø"/>
            </a:pPr>
            <a:r>
              <a:rPr lang="en-US" sz="2200" b="1" smtClean="0"/>
              <a:t>Bond-market participation</a:t>
            </a:r>
            <a:r>
              <a:rPr lang="en-US" sz="2200" smtClean="0"/>
              <a:t> (1960-2007, except 1971)</a:t>
            </a:r>
          </a:p>
          <a:p>
            <a:pPr marL="685800" lvl="1" indent="-280988"/>
            <a:r>
              <a:rPr lang="en-US" sz="2000" smtClean="0"/>
              <a:t>Bond holdings &gt; $0 </a:t>
            </a:r>
          </a:p>
          <a:p>
            <a:pPr marL="290513" indent="-290513">
              <a:buFont typeface="Wingdings" pitchFamily="2" charset="2"/>
              <a:buChar char="Ø"/>
            </a:pPr>
            <a:r>
              <a:rPr lang="en-US" sz="2200" b="1" smtClean="0"/>
              <a:t>Stock investment</a:t>
            </a:r>
            <a:r>
              <a:rPr lang="en-US" sz="2200" smtClean="0"/>
              <a:t> (1983-2004, except 1971)</a:t>
            </a:r>
          </a:p>
          <a:p>
            <a:pPr marL="685800" lvl="1" indent="-280988"/>
            <a:r>
              <a:rPr lang="en-US" sz="2000" smtClean="0"/>
              <a:t>Share of liquid assets invested in stocks among stock-market participants</a:t>
            </a:r>
          </a:p>
        </p:txBody>
      </p:sp>
    </p:spTree>
    <p:extLst>
      <p:ext uri="{BB962C8B-B14F-4D97-AF65-F5344CB8AC3E}">
        <p14:creationId xmlns:p14="http://schemas.microsoft.com/office/powerpoint/2010/main" val="106436272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68338" y="122238"/>
            <a:ext cx="7053262" cy="865187"/>
          </a:xfrm>
          <a:noFill/>
          <a:ln>
            <a:noFill/>
            <a:miter lim="800000"/>
            <a:headEnd/>
            <a:tailEnd/>
          </a:ln>
        </p:spPr>
        <p:txBody>
          <a:bodyPr/>
          <a:lstStyle/>
          <a:p>
            <a:r>
              <a:rPr lang="en-US" sz="3000" smtClean="0"/>
              <a:t>Estimation: General Approach</a:t>
            </a:r>
          </a:p>
        </p:txBody>
      </p:sp>
      <p:sp>
        <p:nvSpPr>
          <p:cNvPr id="11267" name="Rectangle 3"/>
          <p:cNvSpPr>
            <a:spLocks noGrp="1" noChangeArrowheads="1"/>
          </p:cNvSpPr>
          <p:nvPr>
            <p:ph type="body" idx="1"/>
          </p:nvPr>
        </p:nvSpPr>
        <p:spPr>
          <a:xfrm>
            <a:off x="685800" y="1219200"/>
            <a:ext cx="8153400" cy="5257800"/>
          </a:xfrm>
        </p:spPr>
        <p:txBody>
          <a:bodyPr>
            <a:normAutofit lnSpcReduction="10000"/>
          </a:bodyPr>
          <a:lstStyle/>
          <a:p>
            <a:pPr marL="290513" indent="-290513">
              <a:buFont typeface="Wingdings" pitchFamily="2" charset="2"/>
              <a:buChar char="Ø"/>
            </a:pPr>
            <a:r>
              <a:rPr lang="en-US" dirty="0" smtClean="0"/>
              <a:t>Basic regression equation:</a:t>
            </a:r>
          </a:p>
          <a:p>
            <a:pPr marL="290513" indent="-290513">
              <a:buFont typeface="Wingdings" pitchFamily="2" charset="2"/>
              <a:buNone/>
            </a:pPr>
            <a:r>
              <a:rPr lang="en-US" i="1" dirty="0" smtClean="0"/>
              <a:t>		</a:t>
            </a:r>
            <a:r>
              <a:rPr lang="en-US" i="1" dirty="0" err="1" smtClean="0"/>
              <a:t>y</a:t>
            </a:r>
            <a:r>
              <a:rPr lang="en-US" i="1" baseline="-25000" dirty="0" err="1" smtClean="0"/>
              <a:t>it</a:t>
            </a:r>
            <a:r>
              <a:rPr lang="en-US" dirty="0" smtClean="0"/>
              <a:t>= </a:t>
            </a:r>
            <a:r>
              <a:rPr lang="en-US" i="1" dirty="0" smtClean="0">
                <a:latin typeface="Times New Roman" pitchFamily="18" charset="0"/>
                <a:cs typeface="Times New Roman" pitchFamily="18" charset="0"/>
              </a:rPr>
              <a:t>α</a:t>
            </a:r>
            <a:r>
              <a:rPr lang="en-US" dirty="0" smtClean="0"/>
              <a:t> + </a:t>
            </a:r>
            <a:r>
              <a:rPr lang="en-US" i="1" dirty="0" smtClean="0">
                <a:latin typeface="Times New Roman" pitchFamily="18" charset="0"/>
                <a:cs typeface="Times New Roman" pitchFamily="18" charset="0"/>
              </a:rPr>
              <a:t>β</a:t>
            </a:r>
            <a:r>
              <a:rPr lang="en-US" i="1" dirty="0" err="1" smtClean="0"/>
              <a:t>A</a:t>
            </a:r>
            <a:r>
              <a:rPr lang="en-US" i="1" baseline="-25000" dirty="0" err="1" smtClean="0"/>
              <a:t>it</a:t>
            </a:r>
            <a:r>
              <a:rPr lang="en-US" dirty="0" smtClean="0"/>
              <a:t>(</a:t>
            </a:r>
            <a:r>
              <a:rPr lang="en-US" dirty="0" smtClean="0">
                <a:latin typeface="Times New Roman" pitchFamily="18" charset="0"/>
                <a:cs typeface="Times New Roman" pitchFamily="18" charset="0"/>
              </a:rPr>
              <a:t>λ</a:t>
            </a:r>
            <a:r>
              <a:rPr lang="en-US" dirty="0" smtClean="0"/>
              <a:t>) + </a:t>
            </a:r>
            <a:r>
              <a:rPr lang="en-US" dirty="0" err="1" smtClean="0">
                <a:latin typeface="Times New Roman" pitchFamily="18" charset="0"/>
                <a:cs typeface="Times New Roman" pitchFamily="18" charset="0"/>
              </a:rPr>
              <a:t>γ</a:t>
            </a:r>
            <a:r>
              <a:rPr lang="en-US" dirty="0" err="1" smtClean="0"/>
              <a:t>′</a:t>
            </a:r>
            <a:r>
              <a:rPr lang="en-US" i="1" dirty="0" err="1" smtClean="0"/>
              <a:t>x</a:t>
            </a:r>
            <a:r>
              <a:rPr lang="en-US" i="1" baseline="-25000" dirty="0" err="1" smtClean="0"/>
              <a:t>it</a:t>
            </a:r>
            <a:r>
              <a:rPr lang="en-US" baseline="-25000" dirty="0" smtClean="0"/>
              <a:t> </a:t>
            </a:r>
            <a:r>
              <a:rPr lang="en-US" dirty="0" smtClean="0"/>
              <a:t>+ </a:t>
            </a:r>
            <a:r>
              <a:rPr lang="en-US" i="1" dirty="0" err="1" smtClean="0"/>
              <a:t>ɛ</a:t>
            </a:r>
            <a:r>
              <a:rPr lang="en-US" i="1" baseline="-25000" dirty="0" err="1" smtClean="0"/>
              <a:t>it</a:t>
            </a:r>
            <a:endParaRPr lang="en-US" i="1" baseline="-25000" dirty="0" smtClean="0"/>
          </a:p>
          <a:p>
            <a:pPr marL="685800" lvl="1" indent="-280988"/>
            <a:r>
              <a:rPr lang="en-US" i="1" dirty="0" err="1" smtClean="0"/>
              <a:t>A</a:t>
            </a:r>
            <a:r>
              <a:rPr lang="en-US" i="1" baseline="-25000" dirty="0" err="1" smtClean="0"/>
              <a:t>it</a:t>
            </a:r>
            <a:r>
              <a:rPr lang="en-US" dirty="0" smtClean="0"/>
              <a:t>(</a:t>
            </a:r>
            <a:r>
              <a:rPr lang="en-US" dirty="0" smtClean="0">
                <a:latin typeface="Times New Roman" pitchFamily="18" charset="0"/>
                <a:cs typeface="Times New Roman" pitchFamily="18" charset="0"/>
              </a:rPr>
              <a:t>λ</a:t>
            </a:r>
            <a:r>
              <a:rPr lang="en-US" dirty="0" smtClean="0"/>
              <a:t>): Life-time (weighted) average stock or bond returns of household </a:t>
            </a:r>
            <a:r>
              <a:rPr lang="en-US" i="1" dirty="0" smtClean="0"/>
              <a:t>i</a:t>
            </a:r>
            <a:r>
              <a:rPr lang="en-US" dirty="0" smtClean="0"/>
              <a:t> at time </a:t>
            </a:r>
            <a:r>
              <a:rPr lang="en-US" i="1" dirty="0" smtClean="0"/>
              <a:t>t</a:t>
            </a:r>
            <a:r>
              <a:rPr lang="en-US" dirty="0" smtClean="0"/>
              <a:t>, given weighting parameter </a:t>
            </a:r>
            <a:r>
              <a:rPr lang="en-US" dirty="0" smtClean="0">
                <a:latin typeface="Times New Roman" pitchFamily="18" charset="0"/>
                <a:cs typeface="Times New Roman" pitchFamily="18" charset="0"/>
              </a:rPr>
              <a:t>λ</a:t>
            </a:r>
          </a:p>
          <a:p>
            <a:pPr marL="685800" lvl="1" indent="-280988"/>
            <a:r>
              <a:rPr lang="en-US" i="1" dirty="0" err="1" smtClean="0"/>
              <a:t>x</a:t>
            </a:r>
            <a:r>
              <a:rPr lang="en-US" i="1" baseline="-25000" dirty="0" err="1" smtClean="0"/>
              <a:t>it</a:t>
            </a:r>
            <a:r>
              <a:rPr lang="en-US" dirty="0" smtClean="0"/>
              <a:t>: Control variables </a:t>
            </a:r>
          </a:p>
          <a:p>
            <a:pPr marL="685800" lvl="1" indent="-280988"/>
            <a:r>
              <a:rPr lang="en-US" i="1" dirty="0" smtClean="0">
                <a:latin typeface="Times New Roman" pitchFamily="18" charset="0"/>
                <a:cs typeface="Times New Roman" pitchFamily="18" charset="0"/>
              </a:rPr>
              <a:t>β</a:t>
            </a:r>
            <a:r>
              <a:rPr lang="en-US" dirty="0" smtClean="0"/>
              <a:t>: Partial effect of life-time average stock or bond returns on dependent variable (coefficient of main interest)     </a:t>
            </a:r>
          </a:p>
          <a:p>
            <a:pPr marL="290513" indent="-290513">
              <a:buFont typeface="Wingdings" pitchFamily="2" charset="2"/>
              <a:buChar char="Ø"/>
            </a:pPr>
            <a:r>
              <a:rPr lang="en-US" dirty="0"/>
              <a:t>E</a:t>
            </a:r>
            <a:r>
              <a:rPr lang="en-US" dirty="0" smtClean="0"/>
              <a:t>stimate </a:t>
            </a:r>
            <a:r>
              <a:rPr lang="en-US" i="1" dirty="0" smtClean="0">
                <a:latin typeface="Times New Roman" pitchFamily="18" charset="0"/>
                <a:cs typeface="Times New Roman" pitchFamily="18" charset="0"/>
              </a:rPr>
              <a:t>β</a:t>
            </a:r>
            <a:r>
              <a:rPr lang="en-US" dirty="0" smtClean="0"/>
              <a:t> and </a:t>
            </a:r>
            <a:r>
              <a:rPr lang="en-US" i="1" dirty="0" smtClean="0">
                <a:latin typeface="Times New Roman" pitchFamily="18" charset="0"/>
                <a:cs typeface="Times New Roman" pitchFamily="18" charset="0"/>
              </a:rPr>
              <a:t>λ</a:t>
            </a:r>
            <a:r>
              <a:rPr lang="en-US" dirty="0" smtClean="0"/>
              <a:t> simultaneously. </a:t>
            </a:r>
          </a:p>
          <a:p>
            <a:pPr marL="290513" indent="-290513">
              <a:buFont typeface="Wingdings" pitchFamily="2" charset="2"/>
              <a:buChar char="Ø"/>
            </a:pPr>
            <a:r>
              <a:rPr lang="en-US" dirty="0" smtClean="0"/>
              <a:t>Non-linear estimation</a:t>
            </a:r>
          </a:p>
        </p:txBody>
      </p:sp>
    </p:spTree>
    <p:extLst>
      <p:ext uri="{BB962C8B-B14F-4D97-AF65-F5344CB8AC3E}">
        <p14:creationId xmlns:p14="http://schemas.microsoft.com/office/powerpoint/2010/main" val="44435618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68338" y="122238"/>
            <a:ext cx="7053262" cy="865187"/>
          </a:xfrm>
          <a:noFill/>
          <a:ln>
            <a:noFill/>
            <a:miter lim="800000"/>
            <a:headEnd/>
            <a:tailEnd/>
          </a:ln>
        </p:spPr>
        <p:txBody>
          <a:bodyPr/>
          <a:lstStyle/>
          <a:p>
            <a:r>
              <a:rPr lang="en-US" sz="3000" smtClean="0"/>
              <a:t>Measures of Experienced Stock Returns</a:t>
            </a:r>
          </a:p>
        </p:txBody>
      </p:sp>
      <p:sp>
        <p:nvSpPr>
          <p:cNvPr id="12291" name="Rectangle 3"/>
          <p:cNvSpPr>
            <a:spLocks noGrp="1" noChangeArrowheads="1"/>
          </p:cNvSpPr>
          <p:nvPr>
            <p:ph type="body" idx="1"/>
          </p:nvPr>
        </p:nvSpPr>
        <p:spPr>
          <a:xfrm>
            <a:off x="685800" y="1219200"/>
            <a:ext cx="7315200" cy="5638800"/>
          </a:xfrm>
        </p:spPr>
        <p:txBody>
          <a:bodyPr/>
          <a:lstStyle/>
          <a:p>
            <a:pPr marL="290513" indent="-290513">
              <a:buFont typeface="Wingdings" pitchFamily="2" charset="2"/>
              <a:buChar char="Ø"/>
            </a:pPr>
            <a:r>
              <a:rPr lang="en-US" sz="2000" i="1" smtClean="0"/>
              <a:t>R</a:t>
            </a:r>
            <a:r>
              <a:rPr lang="en-US" sz="2000" i="1" baseline="-25000" smtClean="0"/>
              <a:t>i,t-k</a:t>
            </a:r>
            <a:r>
              <a:rPr lang="en-US" sz="2000" smtClean="0"/>
              <a:t>: Annual real returns on S&amp;P500 index from Shiller (2005)</a:t>
            </a:r>
          </a:p>
          <a:p>
            <a:pPr marL="290513" indent="-290513">
              <a:buFont typeface="Wingdings" pitchFamily="2" charset="2"/>
              <a:buChar char="Ø"/>
            </a:pPr>
            <a:r>
              <a:rPr lang="en-US" sz="2000" smtClean="0"/>
              <a:t>Calculate since birth of household head</a:t>
            </a:r>
          </a:p>
          <a:p>
            <a:pPr marL="290513" indent="-290513">
              <a:buFont typeface="Wingdings" pitchFamily="2" charset="2"/>
              <a:buChar char="Ø"/>
            </a:pPr>
            <a:r>
              <a:rPr lang="en-US" sz="2000" smtClean="0"/>
              <a:t>Life-time (weighted) average returns of household </a:t>
            </a:r>
            <a:r>
              <a:rPr lang="en-US" sz="2000" i="1" smtClean="0"/>
              <a:t>i</a:t>
            </a:r>
            <a:r>
              <a:rPr lang="en-US" sz="2000" smtClean="0"/>
              <a:t> at </a:t>
            </a:r>
            <a:r>
              <a:rPr lang="en-US" sz="2000" i="1" smtClean="0"/>
              <a:t>t</a:t>
            </a:r>
            <a:r>
              <a:rPr lang="en-US" sz="2000" smtClean="0"/>
              <a:t>:</a:t>
            </a:r>
          </a:p>
          <a:p>
            <a:pPr marL="290513" indent="-290513">
              <a:buFont typeface="Wingdings" pitchFamily="2" charset="2"/>
              <a:buChar char="Ø"/>
            </a:pPr>
            <a:endParaRPr lang="en-US" sz="2000" smtClean="0"/>
          </a:p>
          <a:p>
            <a:pPr marL="290513" indent="-290513">
              <a:buFont typeface="Wingdings" pitchFamily="2" charset="2"/>
              <a:buNone/>
            </a:pPr>
            <a:endParaRPr lang="en-US" sz="2400" smtClean="0"/>
          </a:p>
          <a:p>
            <a:pPr marL="290513" indent="-290513">
              <a:buFont typeface="Wingdings" pitchFamily="2" charset="2"/>
              <a:buNone/>
            </a:pPr>
            <a:r>
              <a:rPr lang="en-US" sz="2000" smtClean="0"/>
              <a:t>	where </a:t>
            </a:r>
          </a:p>
          <a:p>
            <a:pPr marL="290513" indent="-290513">
              <a:buFont typeface="Wingdings" pitchFamily="2" charset="2"/>
              <a:buNone/>
            </a:pPr>
            <a:endParaRPr lang="en-US" sz="2000" smtClean="0"/>
          </a:p>
          <a:p>
            <a:pPr marL="290513" indent="-290513">
              <a:buFont typeface="Wingdings" pitchFamily="2" charset="2"/>
              <a:buNone/>
            </a:pPr>
            <a:r>
              <a:rPr lang="en-US" sz="2000" smtClean="0"/>
              <a:t>	</a:t>
            </a:r>
          </a:p>
          <a:p>
            <a:pPr marL="290513" indent="-290513">
              <a:buFont typeface="Wingdings" pitchFamily="2" charset="2"/>
              <a:buNone/>
            </a:pPr>
            <a:r>
              <a:rPr lang="en-US" sz="2000" smtClean="0"/>
              <a:t>	and	</a:t>
            </a:r>
            <a:r>
              <a:rPr lang="en-US" sz="2000" i="1" smtClean="0"/>
              <a:t>R</a:t>
            </a:r>
            <a:r>
              <a:rPr lang="en-US" sz="2000" i="1" baseline="-25000" smtClean="0"/>
              <a:t>t-k</a:t>
            </a:r>
            <a:r>
              <a:rPr lang="en-US" sz="2000" smtClean="0"/>
              <a:t> = return in year </a:t>
            </a:r>
            <a:r>
              <a:rPr lang="en-US" sz="2000" i="1" smtClean="0"/>
              <a:t>t-k</a:t>
            </a:r>
            <a:r>
              <a:rPr lang="en-US" sz="2000" smtClean="0"/>
              <a:t> (since birth year)</a:t>
            </a:r>
          </a:p>
          <a:p>
            <a:pPr marL="290513" indent="-290513">
              <a:buFont typeface="Wingdings" pitchFamily="2" charset="2"/>
              <a:buNone/>
            </a:pPr>
            <a:r>
              <a:rPr lang="en-US" sz="2000" smtClean="0"/>
              <a:t>		</a:t>
            </a:r>
            <a:r>
              <a:rPr lang="en-US" sz="2000" i="1" smtClean="0"/>
              <a:t>age</a:t>
            </a:r>
            <a:r>
              <a:rPr lang="en-US" sz="2000" i="1" baseline="-25000" smtClean="0"/>
              <a:t>it</a:t>
            </a:r>
            <a:r>
              <a:rPr lang="en-US" sz="2000" smtClean="0"/>
              <a:t> = age of household head</a:t>
            </a:r>
          </a:p>
          <a:p>
            <a:pPr marL="290513" indent="-290513">
              <a:buFont typeface="Wingdings" pitchFamily="2" charset="2"/>
              <a:buNone/>
            </a:pPr>
            <a:r>
              <a:rPr lang="en-US" sz="2000" smtClean="0"/>
              <a:t>		</a:t>
            </a:r>
            <a:r>
              <a:rPr lang="en-US" sz="2000" i="1" smtClean="0"/>
              <a:t>k</a:t>
            </a:r>
            <a:r>
              <a:rPr lang="en-US" sz="2000" smtClean="0"/>
              <a:t> = many years ago the return was realized</a:t>
            </a:r>
          </a:p>
          <a:p>
            <a:pPr marL="290513" indent="-290513">
              <a:buFont typeface="Wingdings" pitchFamily="2" charset="2"/>
              <a:buNone/>
            </a:pPr>
            <a:r>
              <a:rPr lang="en-US" sz="2000" smtClean="0">
                <a:sym typeface="Wingdings" pitchFamily="2" charset="2"/>
              </a:rPr>
              <a:t>	 </a:t>
            </a:r>
            <a:r>
              <a:rPr lang="en-US" sz="2000" smtClean="0"/>
              <a:t>weights </a:t>
            </a:r>
            <a:r>
              <a:rPr lang="en-US" sz="2000" i="1" smtClean="0"/>
              <a:t>w</a:t>
            </a:r>
            <a:r>
              <a:rPr lang="en-US" sz="2000" i="1" baseline="-25000" smtClean="0"/>
              <a:t>it</a:t>
            </a:r>
            <a:r>
              <a:rPr lang="en-US" sz="2000" smtClean="0"/>
              <a:t> depend on the age and time distance</a:t>
            </a:r>
          </a:p>
          <a:p>
            <a:pPr marL="290513" indent="-290513">
              <a:buFont typeface="Wingdings" pitchFamily="2" charset="2"/>
              <a:buNone/>
            </a:pPr>
            <a:r>
              <a:rPr lang="en-US" sz="2000" smtClean="0">
                <a:sym typeface="Wingdings" pitchFamily="2" charset="2"/>
              </a:rPr>
              <a:t>	 </a:t>
            </a:r>
            <a:r>
              <a:rPr lang="en-US" sz="2000" smtClean="0"/>
              <a:t>parameter </a:t>
            </a:r>
            <a:r>
              <a:rPr lang="el-GR" sz="2000" i="1" smtClean="0">
                <a:cs typeface="Arial" charset="0"/>
              </a:rPr>
              <a:t>λ</a:t>
            </a:r>
            <a:r>
              <a:rPr lang="en-US" sz="2000" smtClean="0"/>
              <a:t> controls shape of the weighting function; estimated from the data. </a:t>
            </a:r>
          </a:p>
        </p:txBody>
      </p:sp>
      <p:sp>
        <p:nvSpPr>
          <p:cNvPr id="12292"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US" sz="2400" smtClean="0">
              <a:solidFill>
                <a:srgbClr val="000000"/>
              </a:solidFill>
            </a:endParaRPr>
          </a:p>
        </p:txBody>
      </p:sp>
      <p:pic>
        <p:nvPicPr>
          <p:cNvPr id="1229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5025" y="2286000"/>
            <a:ext cx="284797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8"/>
          <p:cNvPicPr>
            <a:picLocks noChangeAspect="1" noChangeArrowheads="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2057400" y="3043238"/>
            <a:ext cx="3125788" cy="122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4253741"/>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76200"/>
            <a:ext cx="7086600" cy="609600"/>
          </a:xfrm>
          <a:noFill/>
          <a:ln>
            <a:solidFill>
              <a:schemeClr val="tx1"/>
            </a:solidFill>
            <a:miter lim="800000"/>
            <a:headEnd/>
            <a:tailEnd/>
          </a:ln>
        </p:spPr>
        <p:txBody>
          <a:bodyPr/>
          <a:lstStyle/>
          <a:p>
            <a:r>
              <a:rPr lang="en-US" sz="3000" smtClean="0"/>
              <a:t>Weighting Function</a:t>
            </a:r>
          </a:p>
        </p:txBody>
      </p:sp>
      <p:sp>
        <p:nvSpPr>
          <p:cNvPr id="13315" name="Rectangle 3"/>
          <p:cNvSpPr>
            <a:spLocks noGrp="1" noChangeArrowheads="1"/>
          </p:cNvSpPr>
          <p:nvPr>
            <p:ph type="body" idx="1"/>
          </p:nvPr>
        </p:nvSpPr>
        <p:spPr>
          <a:xfrm>
            <a:off x="685800" y="685800"/>
            <a:ext cx="7162800" cy="5257800"/>
          </a:xfrm>
        </p:spPr>
        <p:txBody>
          <a:bodyPr/>
          <a:lstStyle/>
          <a:p>
            <a:pPr marL="290513" indent="-290513">
              <a:buFont typeface="Wingdings" pitchFamily="2" charset="2"/>
              <a:buChar char="Ø"/>
            </a:pPr>
            <a:r>
              <a:rPr lang="en-US" sz="1900" smtClean="0"/>
              <a:t>Chosen to allow increasing, decreasing, constant weights over time with one parameter.</a:t>
            </a:r>
          </a:p>
          <a:p>
            <a:pPr marL="685800" lvl="1" indent="-280988"/>
            <a:r>
              <a:rPr lang="en-US" sz="1700" smtClean="0"/>
              <a:t>Have also used U- and hump-shaped functions; same results.</a:t>
            </a:r>
          </a:p>
          <a:p>
            <a:pPr marL="290513" indent="-290513">
              <a:buFont typeface="Wingdings" pitchFamily="2" charset="2"/>
              <a:buChar char="Ø"/>
            </a:pPr>
            <a:r>
              <a:rPr lang="en-US" sz="1900" smtClean="0"/>
              <a:t>Illustration for 50-year old household:</a:t>
            </a:r>
          </a:p>
        </p:txBody>
      </p:sp>
      <p:sp>
        <p:nvSpPr>
          <p:cNvPr id="1331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US" sz="2400" smtClean="0">
              <a:solidFill>
                <a:srgbClr val="000000"/>
              </a:solidFill>
            </a:endParaRPr>
          </a:p>
        </p:txBody>
      </p:sp>
      <p:pic>
        <p:nvPicPr>
          <p:cNvPr id="13317" name="Picture 7"/>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533400" y="1905000"/>
            <a:ext cx="8080375" cy="510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262565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457200"/>
            <a:ext cx="6934200" cy="762000"/>
          </a:xfrm>
          <a:noFill/>
          <a:ln>
            <a:solidFill>
              <a:schemeClr val="tx1"/>
            </a:solidFill>
            <a:miter lim="800000"/>
            <a:headEnd/>
            <a:tailEnd/>
          </a:ln>
        </p:spPr>
        <p:txBody>
          <a:bodyPr/>
          <a:lstStyle/>
          <a:p>
            <a:r>
              <a:rPr lang="en-US" sz="3000" smtClean="0"/>
              <a:t>Questions</a:t>
            </a:r>
          </a:p>
        </p:txBody>
      </p:sp>
      <p:sp>
        <p:nvSpPr>
          <p:cNvPr id="683011" name="Rectangle 3"/>
          <p:cNvSpPr>
            <a:spLocks noGrp="1" noChangeArrowheads="1"/>
          </p:cNvSpPr>
          <p:nvPr>
            <p:ph type="body" idx="1"/>
          </p:nvPr>
        </p:nvSpPr>
        <p:spPr>
          <a:xfrm>
            <a:off x="685800" y="1828800"/>
            <a:ext cx="8458200" cy="5029200"/>
          </a:xfrm>
        </p:spPr>
        <p:txBody>
          <a:bodyPr/>
          <a:lstStyle/>
          <a:p>
            <a:pPr marL="457200" indent="-457200">
              <a:buFontTx/>
              <a:buNone/>
              <a:defRPr/>
            </a:pPr>
            <a:r>
              <a:rPr lang="en-US" sz="2900" dirty="0">
                <a:sym typeface="Wingdings" pitchFamily="2" charset="2"/>
              </a:rPr>
              <a:t>1. </a:t>
            </a:r>
            <a:r>
              <a:rPr lang="en-US" sz="2900" b="1" dirty="0">
                <a:sym typeface="Wingdings" pitchFamily="2" charset="2"/>
              </a:rPr>
              <a:t>True “experience” of returns</a:t>
            </a:r>
            <a:endParaRPr lang="en-US" sz="2900" b="1" dirty="0"/>
          </a:p>
          <a:p>
            <a:pPr marL="1135063" lvl="2" indent="-334963">
              <a:defRPr/>
            </a:pPr>
            <a:r>
              <a:rPr lang="en-US" dirty="0"/>
              <a:t>Depends on investment</a:t>
            </a:r>
          </a:p>
          <a:p>
            <a:pPr marL="1135063" lvl="2" indent="-334963">
              <a:defRPr/>
            </a:pPr>
            <a:r>
              <a:rPr lang="en-US" dirty="0"/>
              <a:t>Depends on interest in economic matters</a:t>
            </a:r>
          </a:p>
          <a:p>
            <a:pPr marL="1135063" lvl="2" indent="-334963">
              <a:defRPr/>
            </a:pPr>
            <a:r>
              <a:rPr lang="en-US" dirty="0"/>
              <a:t>Depends on other personal circumstances</a:t>
            </a:r>
          </a:p>
          <a:p>
            <a:pPr marL="785813" lvl="1" indent="-381000">
              <a:buFont typeface="Wingdings" pitchFamily="2" charset="2"/>
              <a:buNone/>
              <a:defRPr/>
            </a:pPr>
            <a:r>
              <a:rPr lang="en-US" sz="2900" b="1" dirty="0"/>
              <a:t>Bias?</a:t>
            </a:r>
          </a:p>
          <a:p>
            <a:pPr marL="1135063" lvl="2" indent="-334963">
              <a:defRPr/>
            </a:pPr>
            <a:r>
              <a:rPr lang="en-US" dirty="0"/>
              <a:t>Only if such idiosyncratic factors are correlated with the aggregate return measures. Else noise</a:t>
            </a:r>
            <a:r>
              <a:rPr lang="en-US" dirty="0" smtClean="0"/>
              <a:t>.</a:t>
            </a:r>
            <a:endParaRPr lang="en-US" dirty="0"/>
          </a:p>
          <a:p>
            <a:pPr marL="785813" lvl="1" indent="-381000">
              <a:buFont typeface="Wingdings" pitchFamily="2" charset="2"/>
              <a:buNone/>
              <a:defRPr/>
            </a:pPr>
            <a:r>
              <a:rPr lang="en-US" sz="2900" b="1" dirty="0" smtClean="0"/>
              <a:t>Research question</a:t>
            </a:r>
          </a:p>
          <a:p>
            <a:pPr marL="1135063" lvl="2" indent="-334963">
              <a:defRPr/>
            </a:pPr>
            <a:r>
              <a:rPr lang="en-US" dirty="0" smtClean="0"/>
              <a:t>Get actual “experience” data</a:t>
            </a:r>
          </a:p>
          <a:p>
            <a:pPr marL="1135063" lvl="2" indent="-334963">
              <a:defRPr/>
            </a:pPr>
            <a:r>
              <a:rPr lang="en-US" dirty="0" smtClean="0"/>
              <a:t>Issue: control for wealth etc.</a:t>
            </a:r>
            <a:endParaRPr lang="en-US" dirty="0"/>
          </a:p>
          <a:p>
            <a:pPr marL="800100" lvl="2" indent="0">
              <a:buFontTx/>
              <a:buNone/>
              <a:defRPr/>
            </a:pPr>
            <a:endParaRPr lang="en-US" dirty="0" smtClean="0"/>
          </a:p>
          <a:p>
            <a:pPr marL="1135063" lvl="2" indent="-334963">
              <a:defRPr/>
            </a:pPr>
            <a:endParaRPr lang="en-US" dirty="0"/>
          </a:p>
        </p:txBody>
      </p:sp>
    </p:spTree>
    <p:extLst>
      <p:ext uri="{BB962C8B-B14F-4D97-AF65-F5344CB8AC3E}">
        <p14:creationId xmlns:p14="http://schemas.microsoft.com/office/powerpoint/2010/main" val="1133296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457200"/>
            <a:ext cx="7010400" cy="762000"/>
          </a:xfrm>
          <a:noFill/>
          <a:ln>
            <a:noFill/>
            <a:miter lim="800000"/>
            <a:headEnd/>
            <a:tailEnd/>
          </a:ln>
        </p:spPr>
        <p:txBody>
          <a:bodyPr/>
          <a:lstStyle/>
          <a:p>
            <a:r>
              <a:rPr lang="en-US" sz="3000" smtClean="0"/>
              <a:t>Questions</a:t>
            </a:r>
          </a:p>
        </p:txBody>
      </p:sp>
      <p:sp>
        <p:nvSpPr>
          <p:cNvPr id="15363" name="Rectangle 3"/>
          <p:cNvSpPr>
            <a:spLocks noGrp="1" noChangeArrowheads="1"/>
          </p:cNvSpPr>
          <p:nvPr>
            <p:ph type="body" idx="1"/>
          </p:nvPr>
        </p:nvSpPr>
        <p:spPr>
          <a:xfrm>
            <a:off x="685800" y="1828800"/>
            <a:ext cx="8458200" cy="4876800"/>
          </a:xfrm>
        </p:spPr>
        <p:txBody>
          <a:bodyPr/>
          <a:lstStyle/>
          <a:p>
            <a:pPr marL="457200" indent="-457200">
              <a:buFontTx/>
              <a:buNone/>
            </a:pPr>
            <a:r>
              <a:rPr lang="en-US" sz="2900" b="1" dirty="0" smtClean="0"/>
              <a:t>Unobserved </a:t>
            </a:r>
            <a:r>
              <a:rPr lang="en-US" sz="2900" b="1" u="sng" dirty="0" smtClean="0"/>
              <a:t>aggregate effects</a:t>
            </a:r>
            <a:r>
              <a:rPr lang="en-US" sz="2900" b="1" dirty="0" smtClean="0"/>
              <a:t> </a:t>
            </a:r>
            <a:r>
              <a:rPr lang="en-US" sz="2900" dirty="0" smtClean="0"/>
              <a:t>explaining both stock returns and (aggregate) investment</a:t>
            </a:r>
          </a:p>
          <a:p>
            <a:pPr marL="785813" lvl="1" indent="-381000">
              <a:buFont typeface="Wingdings" pitchFamily="2" charset="2"/>
              <a:buNone/>
            </a:pPr>
            <a:r>
              <a:rPr lang="en-US" sz="2500" dirty="0" smtClean="0"/>
              <a:t>E.g. time effects</a:t>
            </a:r>
          </a:p>
          <a:p>
            <a:pPr marL="785813" lvl="1" indent="-381000">
              <a:buFont typeface="Wingdings" pitchFamily="2" charset="2"/>
              <a:buNone/>
            </a:pPr>
            <a:r>
              <a:rPr lang="en-US" sz="2500" dirty="0" smtClean="0"/>
              <a:t>E.g. time-varying aggregate risk aversion</a:t>
            </a:r>
          </a:p>
          <a:p>
            <a:pPr marL="457200" indent="-457200">
              <a:buFont typeface="Wingdings" pitchFamily="2" charset="2"/>
              <a:buNone/>
            </a:pPr>
            <a:r>
              <a:rPr lang="en-US" sz="2900" dirty="0" smtClean="0"/>
              <a:t>	</a:t>
            </a:r>
            <a:r>
              <a:rPr lang="en-US" sz="2900" dirty="0" smtClean="0">
                <a:sym typeface="Wingdings" pitchFamily="2" charset="2"/>
              </a:rPr>
              <a:t></a:t>
            </a:r>
            <a:r>
              <a:rPr lang="en-US" sz="2900" dirty="0" smtClean="0"/>
              <a:t> Include year dummies</a:t>
            </a:r>
          </a:p>
          <a:p>
            <a:pPr marL="457200" indent="-457200">
              <a:buFont typeface="Wingdings" pitchFamily="2" charset="2"/>
              <a:buNone/>
            </a:pPr>
            <a:r>
              <a:rPr lang="en-US" sz="2900" dirty="0" smtClean="0"/>
              <a:t>	</a:t>
            </a:r>
            <a:r>
              <a:rPr lang="en-US" sz="2900" dirty="0" smtClean="0">
                <a:sym typeface="Wingdings" pitchFamily="2" charset="2"/>
              </a:rPr>
              <a:t></a:t>
            </a:r>
            <a:r>
              <a:rPr lang="en-US" sz="2900" dirty="0" smtClean="0"/>
              <a:t> The identification comes from cross-sectional </a:t>
            </a:r>
            <a:r>
              <a:rPr lang="en-US" sz="2900" i="1" dirty="0" smtClean="0"/>
              <a:t>differences</a:t>
            </a:r>
            <a:r>
              <a:rPr lang="en-US" sz="2900" dirty="0" smtClean="0"/>
              <a:t> in risk-taking and in macroeconomic histories </a:t>
            </a:r>
            <a:r>
              <a:rPr lang="en-US" sz="2900" b="1" u="sng" dirty="0" smtClean="0"/>
              <a:t>and</a:t>
            </a:r>
            <a:r>
              <a:rPr lang="en-US" sz="2900" dirty="0" smtClean="0"/>
              <a:t> from changes of those cross-sectional differences over time, not from </a:t>
            </a:r>
            <a:r>
              <a:rPr lang="en-US" sz="2900" i="1" dirty="0" smtClean="0"/>
              <a:t>common</a:t>
            </a:r>
            <a:r>
              <a:rPr lang="en-US" sz="2900" dirty="0" smtClean="0"/>
              <a:t> variation over time. </a:t>
            </a:r>
            <a:endParaRPr lang="en-US" sz="2900" dirty="0" smtClean="0">
              <a:sym typeface="Wingdings" pitchFamily="2" charset="2"/>
            </a:endParaRPr>
          </a:p>
        </p:txBody>
      </p:sp>
    </p:spTree>
    <p:extLst>
      <p:ext uri="{BB962C8B-B14F-4D97-AF65-F5344CB8AC3E}">
        <p14:creationId xmlns:p14="http://schemas.microsoft.com/office/powerpoint/2010/main" val="3560386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3400" y="457200"/>
            <a:ext cx="7086600" cy="762000"/>
          </a:xfrm>
          <a:noFill/>
          <a:ln>
            <a:noFill/>
            <a:miter lim="800000"/>
            <a:headEnd/>
            <a:tailEnd/>
          </a:ln>
        </p:spPr>
        <p:txBody>
          <a:bodyPr/>
          <a:lstStyle/>
          <a:p>
            <a:r>
              <a:rPr lang="en-US" sz="3000" smtClean="0"/>
              <a:t>Example</a:t>
            </a:r>
          </a:p>
        </p:txBody>
      </p:sp>
      <p:sp>
        <p:nvSpPr>
          <p:cNvPr id="717827" name="Rectangle 3"/>
          <p:cNvSpPr>
            <a:spLocks noGrp="1" noChangeArrowheads="1"/>
          </p:cNvSpPr>
          <p:nvPr>
            <p:ph type="body" idx="1"/>
          </p:nvPr>
        </p:nvSpPr>
        <p:spPr>
          <a:xfrm>
            <a:off x="0" y="1524000"/>
            <a:ext cx="8610600" cy="5486400"/>
          </a:xfrm>
        </p:spPr>
        <p:txBody>
          <a:bodyPr/>
          <a:lstStyle/>
          <a:p>
            <a:pPr marL="347663" indent="-347663">
              <a:buFont typeface="Wingdings" pitchFamily="2" charset="2"/>
              <a:buChar char="Ø"/>
            </a:pPr>
            <a:r>
              <a:rPr lang="en-US" sz="2400" smtClean="0">
                <a:sym typeface="Wingdings" pitchFamily="2" charset="2"/>
              </a:rPr>
              <a:t>Early 1980s: young households had </a:t>
            </a:r>
            <a:r>
              <a:rPr lang="en-US" sz="2400" u="sng" smtClean="0">
                <a:sym typeface="Wingdings" pitchFamily="2" charset="2"/>
              </a:rPr>
              <a:t>lower stock-market participation</a:t>
            </a:r>
            <a:r>
              <a:rPr lang="en-US" sz="2400" smtClean="0">
                <a:sym typeface="Wingdings" pitchFamily="2" charset="2"/>
              </a:rPr>
              <a:t>, lower allocation to stocks, and reported </a:t>
            </a:r>
            <a:r>
              <a:rPr lang="en-US" sz="2400" u="sng" smtClean="0">
                <a:sym typeface="Wingdings" pitchFamily="2" charset="2"/>
              </a:rPr>
              <a:t>higher risk aversion</a:t>
            </a:r>
            <a:r>
              <a:rPr lang="en-US" sz="2400" smtClean="0">
                <a:sym typeface="Wingdings" pitchFamily="2" charset="2"/>
              </a:rPr>
              <a:t> than older households. </a:t>
            </a:r>
          </a:p>
          <a:p>
            <a:pPr marL="896938" lvl="1" indent="-381000"/>
            <a:r>
              <a:rPr lang="en-US" sz="2000" smtClean="0">
                <a:sym typeface="Wingdings" pitchFamily="2" charset="2"/>
              </a:rPr>
              <a:t>Young households experienced the low 1970s stock returns.</a:t>
            </a:r>
          </a:p>
          <a:p>
            <a:pPr marL="896938" lvl="1" indent="-381000"/>
            <a:r>
              <a:rPr lang="en-US" sz="2000" smtClean="0">
                <a:sym typeface="Wingdings" pitchFamily="2" charset="2"/>
              </a:rPr>
              <a:t>Older households experienced the low 1970s stock returns, but also the high 1950s and 1960s returns. </a:t>
            </a:r>
          </a:p>
          <a:p>
            <a:pPr marL="347663" indent="-347663">
              <a:buFont typeface="Wingdings" pitchFamily="2" charset="2"/>
              <a:buChar char="Ø"/>
            </a:pPr>
            <a:r>
              <a:rPr lang="en-US" sz="2400" smtClean="0">
                <a:sym typeface="Wingdings" pitchFamily="2" charset="2"/>
              </a:rPr>
              <a:t>1990s: pattern flipped: (then) young households had </a:t>
            </a:r>
            <a:r>
              <a:rPr lang="en-US" sz="2400" u="sng" smtClean="0">
                <a:sym typeface="Wingdings" pitchFamily="2" charset="2"/>
              </a:rPr>
              <a:t>higher rates of stock-market participation</a:t>
            </a:r>
            <a:r>
              <a:rPr lang="en-US" sz="2400" smtClean="0">
                <a:sym typeface="Wingdings" pitchFamily="2" charset="2"/>
              </a:rPr>
              <a:t>, higher allocation to stocks, and </a:t>
            </a:r>
            <a:r>
              <a:rPr lang="en-US" sz="2400" u="sng" smtClean="0">
                <a:sym typeface="Wingdings" pitchFamily="2" charset="2"/>
              </a:rPr>
              <a:t>lower reported risk aversion </a:t>
            </a:r>
            <a:r>
              <a:rPr lang="en-US" sz="2400" smtClean="0">
                <a:sym typeface="Wingdings" pitchFamily="2" charset="2"/>
              </a:rPr>
              <a:t>than older households.</a:t>
            </a:r>
          </a:p>
          <a:p>
            <a:pPr marL="896938" lvl="1" indent="-381000"/>
            <a:r>
              <a:rPr lang="en-US" sz="2000" smtClean="0">
                <a:sym typeface="Wingdings" pitchFamily="2" charset="2"/>
              </a:rPr>
              <a:t>Young households experienced the 1990s boom years and, hence, had higher life-time average returns than old households.</a:t>
            </a:r>
          </a:p>
          <a:p>
            <a:pPr marL="347663" indent="-347663">
              <a:buFont typeface="Wingdings" pitchFamily="2" charset="2"/>
              <a:buChar char="Ø"/>
            </a:pPr>
            <a:r>
              <a:rPr lang="en-US" sz="2400" smtClean="0">
                <a:sym typeface="Wingdings" pitchFamily="2" charset="2"/>
              </a:rPr>
              <a:t>Identification: from correlated changes in the age profile of life-time weighted average returns and risk-taking. </a:t>
            </a:r>
          </a:p>
        </p:txBody>
      </p:sp>
    </p:spTree>
    <p:extLst>
      <p:ext uri="{BB962C8B-B14F-4D97-AF65-F5344CB8AC3E}">
        <p14:creationId xmlns:p14="http://schemas.microsoft.com/office/powerpoint/2010/main" val="3140126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82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827">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17827">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17827">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7178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09600" y="304800"/>
            <a:ext cx="7010400" cy="762000"/>
          </a:xfrm>
          <a:noFill/>
          <a:ln>
            <a:solidFill>
              <a:schemeClr val="tx1"/>
            </a:solidFill>
            <a:miter lim="800000"/>
            <a:headEnd/>
            <a:tailEnd/>
          </a:ln>
        </p:spPr>
        <p:txBody>
          <a:bodyPr/>
          <a:lstStyle/>
          <a:p>
            <a:r>
              <a:rPr lang="en-US" sz="3000" smtClean="0"/>
              <a:t>More Questions: Identification Issues</a:t>
            </a:r>
          </a:p>
        </p:txBody>
      </p:sp>
      <p:sp>
        <p:nvSpPr>
          <p:cNvPr id="17411" name="Rectangle 3"/>
          <p:cNvSpPr>
            <a:spLocks noGrp="1" noChangeArrowheads="1"/>
          </p:cNvSpPr>
          <p:nvPr>
            <p:ph type="body" idx="1"/>
          </p:nvPr>
        </p:nvSpPr>
        <p:spPr>
          <a:xfrm>
            <a:off x="381000" y="1295400"/>
            <a:ext cx="8458200" cy="5257800"/>
          </a:xfrm>
        </p:spPr>
        <p:txBody>
          <a:bodyPr/>
          <a:lstStyle/>
          <a:p>
            <a:pPr marL="609600" indent="-436563">
              <a:buClr>
                <a:schemeClr val="tx1"/>
              </a:buClr>
              <a:buFontTx/>
              <a:buAutoNum type="arabicPeriod" startAt="3"/>
            </a:pPr>
            <a:r>
              <a:rPr lang="en-US" sz="2500" u="sng" smtClean="0"/>
              <a:t>Age effects</a:t>
            </a:r>
          </a:p>
          <a:p>
            <a:pPr marL="741363" lvl="1" indent="-17463">
              <a:buFont typeface="Wingdings" pitchFamily="2" charset="2"/>
              <a:buNone/>
            </a:pPr>
            <a:r>
              <a:rPr lang="en-US" sz="2400" smtClean="0"/>
              <a:t>Older consumers may reduce risky-asset share (higher risk-aversion or due to lower income in retirement)</a:t>
            </a:r>
          </a:p>
          <a:p>
            <a:pPr marL="741363" lvl="1" indent="-17463">
              <a:buFont typeface="Wingdings" pitchFamily="2" charset="2"/>
              <a:buNone/>
            </a:pPr>
            <a:r>
              <a:rPr lang="en-US" sz="2100" smtClean="0">
                <a:sym typeface="Wingdings" pitchFamily="2" charset="2"/>
              </a:rPr>
              <a:t> </a:t>
            </a:r>
            <a:r>
              <a:rPr lang="en-US" sz="2100" smtClean="0"/>
              <a:t>Age dummies or third-order polynomial in age</a:t>
            </a:r>
          </a:p>
          <a:p>
            <a:pPr marL="741363" lvl="1" indent="-17463">
              <a:buFont typeface="Wingdings" pitchFamily="2" charset="2"/>
              <a:buNone/>
            </a:pPr>
            <a:endParaRPr lang="en-US" sz="900" smtClean="0"/>
          </a:p>
          <a:p>
            <a:pPr marL="609600" indent="-436563">
              <a:buClr>
                <a:schemeClr val="tx1"/>
              </a:buClr>
              <a:buFontTx/>
              <a:buAutoNum type="arabicPeriod" startAt="3"/>
            </a:pPr>
            <a:r>
              <a:rPr lang="en-US" sz="2500" u="sng" smtClean="0"/>
              <a:t>Demographics</a:t>
            </a:r>
            <a:r>
              <a:rPr lang="en-US" sz="2500" smtClean="0"/>
              <a:t> </a:t>
            </a:r>
          </a:p>
          <a:p>
            <a:pPr marL="741363" lvl="1" indent="-17463">
              <a:buClr>
                <a:schemeClr val="tx1"/>
              </a:buClr>
              <a:buFont typeface="Wingdings" pitchFamily="2" charset="2"/>
              <a:buNone/>
            </a:pPr>
            <a:r>
              <a:rPr lang="en-US" sz="2100" smtClean="0">
                <a:sym typeface="Wingdings" pitchFamily="2" charset="2"/>
              </a:rPr>
              <a:t> </a:t>
            </a:r>
            <a:r>
              <a:rPr lang="en-US" sz="2100" smtClean="0"/>
              <a:t>Controls for wealth and income (liquid assets, liquid assets², income, income²), education, retirement, marital status, race</a:t>
            </a:r>
          </a:p>
          <a:p>
            <a:pPr marL="741363" lvl="1" indent="-17463">
              <a:buClr>
                <a:schemeClr val="tx1"/>
              </a:buClr>
              <a:buFont typeface="Wingdings" pitchFamily="2" charset="2"/>
              <a:buNone/>
            </a:pPr>
            <a:endParaRPr lang="en-US" sz="900" smtClean="0"/>
          </a:p>
          <a:p>
            <a:pPr marL="609600" indent="-436563">
              <a:buClr>
                <a:schemeClr val="tx1"/>
              </a:buClr>
              <a:buFontTx/>
              <a:buAutoNum type="arabicPeriod" startAt="3"/>
            </a:pPr>
            <a:r>
              <a:rPr lang="en-US" sz="2500" u="sng" smtClean="0"/>
              <a:t>Unobserved wealth effects</a:t>
            </a:r>
            <a:r>
              <a:rPr lang="en-US" sz="2500" smtClean="0"/>
              <a:t> correlated with both experienced stock returns and risk aversion</a:t>
            </a:r>
          </a:p>
          <a:p>
            <a:pPr marL="609600" indent="-436563">
              <a:buFont typeface="Wingdings" pitchFamily="2" charset="2"/>
              <a:buNone/>
            </a:pPr>
            <a:r>
              <a:rPr lang="en-US" sz="2500" smtClean="0"/>
              <a:t>	</a:t>
            </a:r>
            <a:r>
              <a:rPr lang="en-US" sz="2100" smtClean="0">
                <a:sym typeface="Wingdings" pitchFamily="2" charset="2"/>
              </a:rPr>
              <a:t> Analysis of stock market and bond market</a:t>
            </a:r>
          </a:p>
          <a:p>
            <a:pPr marL="609600" indent="-436563">
              <a:buFont typeface="Wingdings" pitchFamily="2" charset="2"/>
              <a:buNone/>
            </a:pPr>
            <a:r>
              <a:rPr lang="en-US" sz="2100" smtClean="0"/>
              <a:t>	</a:t>
            </a:r>
            <a:r>
              <a:rPr lang="en-US" sz="2100" smtClean="0">
                <a:sym typeface="Wingdings" pitchFamily="2" charset="2"/>
              </a:rPr>
              <a:t> Placebo test of effect of experienced bond returns in stock market and experienced stock returns in bond market</a:t>
            </a:r>
          </a:p>
        </p:txBody>
      </p:sp>
    </p:spTree>
    <p:extLst>
      <p:ext uri="{BB962C8B-B14F-4D97-AF65-F5344CB8AC3E}">
        <p14:creationId xmlns:p14="http://schemas.microsoft.com/office/powerpoint/2010/main" val="136337483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
      <a:dk1>
        <a:srgbClr val="000000"/>
      </a:dk1>
      <a:lt1>
        <a:srgbClr val="FFFFFF"/>
      </a:lt1>
      <a:dk2>
        <a:srgbClr val="0000CC"/>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15254</TotalTime>
  <Words>14005</Words>
  <Application>Microsoft Office PowerPoint</Application>
  <PresentationFormat>On-screen Show (4:3)</PresentationFormat>
  <Paragraphs>1878</Paragraphs>
  <Slides>253</Slides>
  <Notes>132</Notes>
  <HiddenSlides>182</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3</vt:i4>
      </vt:variant>
      <vt:variant>
        <vt:lpstr>Slide Titles</vt:lpstr>
      </vt:variant>
      <vt:variant>
        <vt:i4>253</vt:i4>
      </vt:variant>
    </vt:vector>
  </HeadingPairs>
  <TitlesOfParts>
    <vt:vector size="268" baseType="lpstr">
      <vt:lpstr>ＭＳ Ｐゴシック</vt:lpstr>
      <vt:lpstr>Arial</vt:lpstr>
      <vt:lpstr>Calibri</vt:lpstr>
      <vt:lpstr>Cambria Math</vt:lpstr>
      <vt:lpstr>Symbol</vt:lpstr>
      <vt:lpstr>Times New Roman</vt:lpstr>
      <vt:lpstr>Verdana</vt:lpstr>
      <vt:lpstr>Wingdings</vt:lpstr>
      <vt:lpstr>Office Theme</vt:lpstr>
      <vt:lpstr>Blank Presentation</vt:lpstr>
      <vt:lpstr>1_Office Theme</vt:lpstr>
      <vt:lpstr>2_Office Theme</vt:lpstr>
      <vt:lpstr>Equation</vt:lpstr>
      <vt:lpstr>Equation.DSMT4</vt:lpstr>
      <vt:lpstr>Document</vt:lpstr>
      <vt:lpstr>Behavioral Labor,  Behavioral Macro  and Behavioral Finance</vt:lpstr>
      <vt:lpstr>PowerPoint Presentation</vt:lpstr>
      <vt:lpstr>Psychological foundations of bubbles</vt:lpstr>
      <vt:lpstr>Psychological foundations of bubbles</vt:lpstr>
      <vt:lpstr>PowerPoint Presentation</vt:lpstr>
      <vt:lpstr>Social proof:  It must be right, if everyone else is doing it e.g., Asch (1954) </vt:lpstr>
      <vt:lpstr>Social proof continued</vt:lpstr>
      <vt:lpstr>Social proof continued</vt:lpstr>
      <vt:lpstr>Overconfidence</vt:lpstr>
      <vt:lpstr>Number of births in 2004</vt:lpstr>
      <vt:lpstr>PowerPoint Presentation</vt:lpstr>
      <vt:lpstr>Asset pricing</vt:lpstr>
      <vt:lpstr>Rational asset pricing</vt:lpstr>
      <vt:lpstr>2. Short-run consequences 1995-2007</vt:lpstr>
      <vt:lpstr>Manipulate expressions to yield consumption function</vt:lpstr>
      <vt:lpstr>Special cases</vt:lpstr>
      <vt:lpstr>Calibrate</vt:lpstr>
      <vt:lpstr>Technical slide</vt:lpstr>
      <vt:lpstr>The Basic Ingredients of the  Financial Crisis</vt:lpstr>
      <vt:lpstr>2. Leverage</vt:lpstr>
      <vt:lpstr>Down payments  (New construction from 2003-2007)</vt:lpstr>
      <vt:lpstr>Household leverage: Fraction of home buyers with no downpayment (New construction in last 4 years)</vt:lpstr>
      <vt:lpstr>Household mortgages divided by GDP 1952 Q1 – 2008 Q4</vt:lpstr>
      <vt:lpstr>Financial sector leverage</vt:lpstr>
      <vt:lpstr>Lehman at the start of the financial crisis</vt:lpstr>
      <vt:lpstr>Why so much leverage?</vt:lpstr>
      <vt:lpstr>Lehman’s forecasts in 2005 HPA = House Price Appreciation</vt:lpstr>
      <vt:lpstr>Alan Greenspan</vt:lpstr>
      <vt:lpstr>PowerPoint Presentation</vt:lpstr>
      <vt:lpstr>Consequences for banking sector</vt:lpstr>
      <vt:lpstr>Case studies</vt:lpstr>
      <vt:lpstr>Bear</vt:lpstr>
      <vt:lpstr>Lehman</vt:lpstr>
      <vt:lpstr>WaMu</vt:lpstr>
      <vt:lpstr>Citi</vt:lpstr>
      <vt:lpstr>The Basic Ingredients</vt:lpstr>
      <vt:lpstr>3. Consumption and Investment Cycle</vt:lpstr>
      <vt:lpstr>Consequences for consumption</vt:lpstr>
      <vt:lpstr>Consumption over GDP 1947:1 to 2010:4</vt:lpstr>
      <vt:lpstr>US trade deficit supports the higher level of consumption Trade balance over GDP 1947.1 – 2010.4 </vt:lpstr>
      <vt:lpstr>A match between the consumption boom and the trade deficit</vt:lpstr>
      <vt:lpstr>Consequences for consumption</vt:lpstr>
      <vt:lpstr>Log(Real Consumption) 1947:1 to 2010:4</vt:lpstr>
      <vt:lpstr>PowerPoint Presentation</vt:lpstr>
      <vt:lpstr>Investment boom</vt:lpstr>
      <vt:lpstr>Investment ratio Investment divided by GDP 1947:1 to 2009:4</vt:lpstr>
      <vt:lpstr>Homes for Sale  (thousands of units)</vt:lpstr>
      <vt:lpstr>The Basic Ingredients of the Financial Crisis</vt:lpstr>
      <vt:lpstr>Behavioral Labor</vt:lpstr>
      <vt:lpstr>Behavioral Macro</vt:lpstr>
      <vt:lpstr>Topics in behavioral macro</vt:lpstr>
      <vt:lpstr>Behavioral Finance</vt:lpstr>
      <vt:lpstr>Topics in behavioral finance</vt:lpstr>
      <vt:lpstr>Selected topics in behavioral labor, behavioral macro  and behavioral finance</vt:lpstr>
      <vt:lpstr>1. Consumption</vt:lpstr>
      <vt:lpstr>The Tale of Depression Babies</vt:lpstr>
      <vt:lpstr>Research Question</vt:lpstr>
      <vt:lpstr>Illustration</vt:lpstr>
      <vt:lpstr>1. Money illusion</vt:lpstr>
      <vt:lpstr>Shafir, Diamond, Tversky (1997)</vt:lpstr>
      <vt:lpstr>Ann (+2% real; +2% nominal) Barbara (+1% real; +5% nominal)</vt:lpstr>
      <vt:lpstr>More survey evidence Kahnenam, Knetsch and Thaler (1986)</vt:lpstr>
      <vt:lpstr>More Survey Evidence: Kaur (2011)</vt:lpstr>
      <vt:lpstr>Prevalence of money illusion  decreases with education Beshears, Choi, Laibson, Madrian, and Zeldes (2011)</vt:lpstr>
      <vt:lpstr>2. Downward nominal wage rigidity</vt:lpstr>
      <vt:lpstr>Ethnographic evidence Bewley and Brainard (1993)</vt:lpstr>
      <vt:lpstr>Downward nominal wage rigidity</vt:lpstr>
      <vt:lpstr>More recent evidence: Hipsman (2013)</vt:lpstr>
      <vt:lpstr>More recent evidence: Hipsman (2013)</vt:lpstr>
      <vt:lpstr>Shift in labor demand without wage rigidity</vt:lpstr>
      <vt:lpstr>Shift in labor demand with wage rigidity</vt:lpstr>
      <vt:lpstr>In most cases, wage freezes in year t predicts separations in year t+1</vt:lpstr>
      <vt:lpstr>More details</vt:lpstr>
      <vt:lpstr>Is downward nominal wage rigidity important for fluctuations in unemployment?</vt:lpstr>
      <vt:lpstr>PowerPoint Presentation</vt:lpstr>
      <vt:lpstr>PowerPoint Presentation</vt:lpstr>
      <vt:lpstr>PowerPoint Presentation</vt:lpstr>
      <vt:lpstr>Money illusion in annuity preferences Beshears, Choi, Laibson, Madrian, and Zeldes (2011)</vt:lpstr>
      <vt:lpstr>PowerPoint Presentation</vt:lpstr>
      <vt:lpstr>Money illusion</vt:lpstr>
      <vt:lpstr>Prevalence of money illusion  decreases with education Beshears, Choi, Laibson, Madrian, and Zeldes (2011)</vt:lpstr>
      <vt:lpstr>Estimating the fraction of the population  with money illusion</vt:lpstr>
      <vt:lpstr>Reality versus perceptions,  with and without money illusion</vt:lpstr>
      <vt:lpstr>Estimating the fraction of the population with money illusion with money illusion</vt:lpstr>
      <vt:lpstr>Application</vt:lpstr>
      <vt:lpstr>Topics in behavioral macro</vt:lpstr>
      <vt:lpstr>Definition: Behavioral Economics</vt:lpstr>
      <vt:lpstr>An obnoxious definition</vt:lpstr>
      <vt:lpstr>Definition: continued</vt:lpstr>
      <vt:lpstr>3. Belief Formation and Learning Malmendier and Nagel (2010)</vt:lpstr>
      <vt:lpstr>Data</vt:lpstr>
      <vt:lpstr>Measures of Risk-Taking</vt:lpstr>
      <vt:lpstr>Estimation: General Approach</vt:lpstr>
      <vt:lpstr>Measures of Experienced Stock Returns</vt:lpstr>
      <vt:lpstr>Weighting Function</vt:lpstr>
      <vt:lpstr>Questions</vt:lpstr>
      <vt:lpstr>Questions</vt:lpstr>
      <vt:lpstr>Example</vt:lpstr>
      <vt:lpstr>More Questions: Identification Issues</vt:lpstr>
      <vt:lpstr>Identification – Previous Literature</vt:lpstr>
      <vt:lpstr>Table I: Summary Statistics</vt:lpstr>
      <vt:lpstr>Table I: Summary Statistics (continued)</vt:lpstr>
      <vt:lpstr>Measure 1: Elicited Risk Tolerance</vt:lpstr>
      <vt:lpstr>Measure 1: Elicited Risk Tolerance</vt:lpstr>
      <vt:lpstr>Measure 1: Elicited Risk Tolerance (1983-2007)</vt:lpstr>
      <vt:lpstr>Measure 1: Elicited Risk Aversion (1983-2007)</vt:lpstr>
      <vt:lpstr>Interpretation</vt:lpstr>
      <vt:lpstr>Measure 2: Stock-Market Participation</vt:lpstr>
      <vt:lpstr>Measure 2: Stock-Market Participation (1960-2007)</vt:lpstr>
      <vt:lpstr>Interpretation</vt:lpstr>
      <vt:lpstr>Measure 3: Bond-Market Participation</vt:lpstr>
      <vt:lpstr>Measure 3: Bond-Market Participation (1960-2007)</vt:lpstr>
      <vt:lpstr>Interpretation</vt:lpstr>
      <vt:lpstr>Measure 4: Risky-Asset Portion</vt:lpstr>
      <vt:lpstr>Measure 4: Risky Asset Share (1960-2007)</vt:lpstr>
      <vt:lpstr>Interpretation</vt:lpstr>
      <vt:lpstr>What about “experienced volatility”?</vt:lpstr>
      <vt:lpstr>Preferences or Beliefs? – Further Evidence</vt:lpstr>
      <vt:lpstr>Table VI: Explaining Stock Market Return Expectations with Experienced Returns </vt:lpstr>
      <vt:lpstr>Preferences or Beliefs – Results</vt:lpstr>
      <vt:lpstr>Preferences or Beliefs – Interpretation</vt:lpstr>
      <vt:lpstr>Illustration: 2007-2009 Financial Crisis</vt:lpstr>
      <vt:lpstr>Current Financial Crisis (continued)</vt:lpstr>
      <vt:lpstr>Aggregate Perspective</vt:lpstr>
      <vt:lpstr>Aggregate experienced stock returns and stock market valuations – survey years</vt:lpstr>
      <vt:lpstr>Distribution of liquid assets across ages by year</vt:lpstr>
      <vt:lpstr>Aggregate experienced stock returns and stock market valuations – all years 1946-2007</vt:lpstr>
      <vt:lpstr>Interpretation</vt:lpstr>
      <vt:lpstr>Conclusions</vt:lpstr>
      <vt:lpstr>Follow-up projects</vt:lpstr>
      <vt:lpstr>Broader research ideas</vt:lpstr>
      <vt:lpstr>4. Asset Pricing</vt:lpstr>
      <vt:lpstr>Evidence on market efficiency</vt:lpstr>
      <vt:lpstr>Where is the cross-sectional predictability?</vt:lpstr>
      <vt:lpstr>Debondt and Thaler (1985)</vt:lpstr>
      <vt:lpstr>Another form of cross-sectional predictability</vt:lpstr>
      <vt:lpstr>Where is the aggregate predictability?</vt:lpstr>
      <vt:lpstr>Campbell and Shiller P/E ratio </vt:lpstr>
      <vt:lpstr>Fuster, Hebert, and Laibson (2011)</vt:lpstr>
      <vt:lpstr>Forecasting the future: The role of investor sentiment  Baker and Wurgler (2007)</vt:lpstr>
      <vt:lpstr>PowerPoint Presentation</vt:lpstr>
      <vt:lpstr>PowerPoint Presentation</vt:lpstr>
      <vt:lpstr>5. Financial Crisis (2007-2009)</vt:lpstr>
      <vt:lpstr>Bubbles</vt:lpstr>
      <vt:lpstr>Bubbles</vt:lpstr>
      <vt:lpstr>PowerPoint Presentation</vt:lpstr>
      <vt:lpstr>The Japanese Bubble</vt:lpstr>
      <vt:lpstr>Bubbles form: 1995-2007</vt:lpstr>
      <vt:lpstr>Fundamental Catalysts: 1990’s</vt:lpstr>
      <vt:lpstr>P/E ratio: Cambell and Shiller (1998a,b) Real index value divided by 10-year average of real earnings Jan 1881 to April 2011</vt:lpstr>
      <vt:lpstr>Dot com bubble  Lamont and Thaler (2003)</vt:lpstr>
      <vt:lpstr>PowerPoint Presentation</vt:lpstr>
      <vt:lpstr>Real Estate in Phoenix and Las Vegas Jan 1987 – January 2010</vt:lpstr>
      <vt:lpstr>Long-run horizontal supply curve</vt:lpstr>
      <vt:lpstr>Long-run horizontal supply curve</vt:lpstr>
      <vt:lpstr>Long-run horizontal supply curve</vt:lpstr>
      <vt:lpstr>Long-run horizontal supply curve</vt:lpstr>
      <vt:lpstr>“Over-shooting”</vt:lpstr>
      <vt:lpstr>Case-Shiller (Nominal) Index January 1987-January 2011</vt:lpstr>
      <vt:lpstr>PowerPoint Presentation</vt:lpstr>
      <vt:lpstr>Real Housing Prices</vt:lpstr>
      <vt:lpstr>Lehman’s forecasts in 2005 HPA = House Price Appreciation</vt:lpstr>
      <vt:lpstr>Household net worth  divided by GDP 1952 Q1 – 2008 Q4</vt:lpstr>
      <vt:lpstr>Estimates of magnitude</vt:lpstr>
      <vt:lpstr>Estimates of magnitude (using decomposition)</vt:lpstr>
      <vt:lpstr>How can we be sure these were bubbles?</vt:lpstr>
      <vt:lpstr>Basic Ingredients of the  Financial Crisis</vt:lpstr>
      <vt:lpstr>Psychological foundations of bubbles</vt:lpstr>
      <vt:lpstr>Fuster, Hebert, and Laibson (2011) Two key assumptions</vt:lpstr>
      <vt:lpstr>Second assumption</vt:lpstr>
      <vt:lpstr>Illustration:  Dynamics for Fundamentals (Earnings)</vt:lpstr>
      <vt:lpstr>Second assumption</vt:lpstr>
      <vt:lpstr>PowerPoint Presentation</vt:lpstr>
      <vt:lpstr>Economic reasons for parsimonious models</vt:lpstr>
      <vt:lpstr>Psychological reasons for picking simple models (which end up missing some of the mean reversion)</vt:lpstr>
      <vt:lpstr>Anchoring and representativeness also lead agents to  underestimate long-run mean reversion </vt:lpstr>
      <vt:lpstr>Schematic for Economy</vt:lpstr>
      <vt:lpstr>Consequences of simple models that miss some of the low frequency mean reversion:</vt:lpstr>
      <vt:lpstr>Related Literature</vt:lpstr>
      <vt:lpstr>Some Related Literature</vt:lpstr>
      <vt:lpstr>Model</vt:lpstr>
      <vt:lpstr>PowerPoint Presentation</vt:lpstr>
      <vt:lpstr>PowerPoint Presentation</vt:lpstr>
      <vt:lpstr>Natural expectations</vt:lpstr>
      <vt:lpstr>PowerPoint Presentation</vt:lpstr>
      <vt:lpstr>PowerPoint Presentation</vt:lpstr>
      <vt:lpstr>U.S. Log Real Capital Income  (1947q1-2010q3)</vt:lpstr>
      <vt:lpstr>Perceived impulse response functions  for real capital income; autoregressive model estimated with p lags</vt:lpstr>
      <vt:lpstr>Calibration</vt:lpstr>
      <vt:lpstr>Actual dynamics for cumulative excess returns, assuming agents use p-lag AR model  when true AR model has 40 lags</vt:lpstr>
      <vt:lpstr>Actual dynamics for consumption,  assuming agents use p-lag AR model  when true AR model has 40 lags</vt:lpstr>
      <vt:lpstr>Covariance of consumption growth and cumulative return at different horizons</vt:lpstr>
      <vt:lpstr>Empirical evaluation</vt:lpstr>
      <vt:lpstr>Correlation of Excess Returns in Year τ with Cumulative Excess Returns for Years τ + 2 to τ + 5, for Different AR(p) Models of Earnings</vt:lpstr>
      <vt:lpstr>Correlation of P/E40 in Year τ with Cumulative Excess Returns for  Years τ + 2 to τ + 5, for Different AR(p) Models of Earnings</vt:lpstr>
      <vt:lpstr>Correlation ΔlnCτ with Cumulative Excess Returns for Years τ+2 to τ+5,  for Different AR(p) Models of Earnings</vt:lpstr>
      <vt:lpstr>Correlation of P/E40 in Year τ with (lnCτ+6 - lnCτ+2),  for Different AR(p) Models of Earnings</vt:lpstr>
      <vt:lpstr>Correlation of ΔlnCτ with (lnCτ+6 - lnCτ+2),   for Different AR(p) Models of Earnings</vt:lpstr>
      <vt:lpstr>Application to equity premium puzzle</vt:lpstr>
      <vt:lpstr>Equity Premium for Different AR(p) Models of Earnings</vt:lpstr>
      <vt:lpstr>Standard deviation of equity returns  for Different AR(p) Models of Earnings</vt:lpstr>
      <vt:lpstr>Standard Deviation of Consumption Growth for Different AR(p) Models of Earnings</vt:lpstr>
      <vt:lpstr>Covariance of consumption growth and cumulative return at different horizons</vt:lpstr>
      <vt:lpstr>How would rational expectations (RE) agents  behave in this economy?</vt:lpstr>
      <vt:lpstr>Relative leverage of RE agents as a function of the  AR(p) beliefs of non-RE agents</vt:lpstr>
      <vt:lpstr>Summary</vt:lpstr>
      <vt:lpstr>Looking ahead</vt:lpstr>
      <vt:lpstr>Psychological foundations of bubbles</vt:lpstr>
      <vt:lpstr>Psychological foundations of bubbles</vt:lpstr>
      <vt:lpstr>PowerPoint Presentation</vt:lpstr>
      <vt:lpstr>Social proof:  It must be right, if everyone else is doing it e.g., Asch (1954) </vt:lpstr>
      <vt:lpstr>Social proof continued</vt:lpstr>
      <vt:lpstr>Social proof continued</vt:lpstr>
      <vt:lpstr>Overconfidence</vt:lpstr>
      <vt:lpstr>Number of births in 2004</vt:lpstr>
      <vt:lpstr>PowerPoint Presentation</vt:lpstr>
      <vt:lpstr>Asset pricing</vt:lpstr>
      <vt:lpstr>Rational asset pricing</vt:lpstr>
      <vt:lpstr>2. Short-run consequences 1995-2007</vt:lpstr>
      <vt:lpstr>Manipulate expressions to yield consumption function</vt:lpstr>
      <vt:lpstr>Special cases</vt:lpstr>
      <vt:lpstr>Calibrate</vt:lpstr>
      <vt:lpstr>Technical slide</vt:lpstr>
      <vt:lpstr>The Basic Ingredients of the  Financial Crisis</vt:lpstr>
      <vt:lpstr>2. Leverage</vt:lpstr>
      <vt:lpstr>Down payments  (New construction from 2003-2007)</vt:lpstr>
      <vt:lpstr>Household leverage: Fraction of home buyers with no downpayment (New construction in last 4 years)</vt:lpstr>
      <vt:lpstr>Household mortgages divided by GDP 1952 Q1 – 2008 Q4</vt:lpstr>
      <vt:lpstr>Financial sector leverage</vt:lpstr>
      <vt:lpstr>Lehman at the start of the financial crisis</vt:lpstr>
      <vt:lpstr>Why so much leverage?</vt:lpstr>
      <vt:lpstr>Lehman’s forecasts in 2005 HPA = House Price Appreciation</vt:lpstr>
      <vt:lpstr>Alan Greenspan</vt:lpstr>
      <vt:lpstr>PowerPoint Presentation</vt:lpstr>
      <vt:lpstr>Consequences for banking sector</vt:lpstr>
      <vt:lpstr>Case studies</vt:lpstr>
      <vt:lpstr>Bear</vt:lpstr>
      <vt:lpstr>Lehman</vt:lpstr>
      <vt:lpstr>WaMu</vt:lpstr>
      <vt:lpstr>Citi</vt:lpstr>
      <vt:lpstr>The Basic Ingredients</vt:lpstr>
      <vt:lpstr>3. Consumption and Investment Cycle</vt:lpstr>
      <vt:lpstr>Consequences for consumption</vt:lpstr>
      <vt:lpstr>Consumption over GDP 1947:1 to 2010:4</vt:lpstr>
      <vt:lpstr>US trade deficit supports the higher level of consumption Trade balance over GDP 1947.1 – 2010.4 </vt:lpstr>
      <vt:lpstr>A match between the consumption boom and the trade deficit</vt:lpstr>
      <vt:lpstr>Consequences for consumption</vt:lpstr>
      <vt:lpstr>Log(Real Consumption) 1947:1 to 2010:4</vt:lpstr>
      <vt:lpstr>PowerPoint Presentation</vt:lpstr>
      <vt:lpstr>Investment boom</vt:lpstr>
      <vt:lpstr>Investment ratio Investment divided by GDP 1947:1 to 2009:4</vt:lpstr>
      <vt:lpstr>Homes for Sale  (thousands of units)</vt:lpstr>
      <vt:lpstr>Selected topics in behavioral macro and behavioral finance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Interpretation of the  Financial Crisis</dc:title>
  <dc:creator>dlaibson</dc:creator>
  <cp:lastModifiedBy>dlaibson</cp:lastModifiedBy>
  <cp:revision>456</cp:revision>
  <cp:lastPrinted>2012-04-12T02:03:57Z</cp:lastPrinted>
  <dcterms:created xsi:type="dcterms:W3CDTF">2009-03-22T22:32:11Z</dcterms:created>
  <dcterms:modified xsi:type="dcterms:W3CDTF">2014-07-07T17:34:46Z</dcterms:modified>
</cp:coreProperties>
</file>